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747" r:id="rId2"/>
    <p:sldId id="638" r:id="rId3"/>
    <p:sldId id="641" r:id="rId4"/>
    <p:sldId id="589" r:id="rId5"/>
    <p:sldId id="673" r:id="rId6"/>
    <p:sldId id="652" r:id="rId7"/>
    <p:sldId id="733" r:id="rId8"/>
    <p:sldId id="746" r:id="rId9"/>
    <p:sldId id="631" r:id="rId10"/>
    <p:sldId id="515" r:id="rId11"/>
    <p:sldId id="710" r:id="rId12"/>
    <p:sldId id="829" r:id="rId13"/>
    <p:sldId id="735" r:id="rId14"/>
    <p:sldId id="319" r:id="rId15"/>
    <p:sldId id="532" r:id="rId16"/>
    <p:sldId id="413" r:id="rId17"/>
    <p:sldId id="416" r:id="rId18"/>
    <p:sldId id="517" r:id="rId19"/>
    <p:sldId id="312" r:id="rId20"/>
    <p:sldId id="316" r:id="rId21"/>
    <p:sldId id="314" r:id="rId22"/>
    <p:sldId id="657" r:id="rId23"/>
    <p:sldId id="318" r:id="rId24"/>
    <p:sldId id="270" r:id="rId25"/>
    <p:sldId id="271" r:id="rId26"/>
    <p:sldId id="279" r:id="rId27"/>
    <p:sldId id="320" r:id="rId28"/>
    <p:sldId id="351" r:id="rId29"/>
    <p:sldId id="792" r:id="rId30"/>
    <p:sldId id="321" r:id="rId31"/>
    <p:sldId id="950" r:id="rId32"/>
    <p:sldId id="349" r:id="rId33"/>
    <p:sldId id="325" r:id="rId34"/>
    <p:sldId id="326" r:id="rId35"/>
    <p:sldId id="327" r:id="rId36"/>
    <p:sldId id="329" r:id="rId37"/>
    <p:sldId id="330" r:id="rId38"/>
    <p:sldId id="331" r:id="rId39"/>
    <p:sldId id="332" r:id="rId40"/>
    <p:sldId id="357" r:id="rId41"/>
    <p:sldId id="948" r:id="rId42"/>
    <p:sldId id="793" r:id="rId43"/>
    <p:sldId id="953" r:id="rId44"/>
    <p:sldId id="949" r:id="rId45"/>
    <p:sldId id="954" r:id="rId46"/>
    <p:sldId id="346" r:id="rId47"/>
    <p:sldId id="353" r:id="rId48"/>
    <p:sldId id="794" r:id="rId49"/>
    <p:sldId id="291" r:id="rId50"/>
    <p:sldId id="73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E03BD"/>
    <a:srgbClr val="FEFDD7"/>
    <a:srgbClr val="46972A"/>
    <a:srgbClr val="1F497D"/>
    <a:srgbClr val="34A7B0"/>
    <a:srgbClr val="CAF1F8"/>
    <a:srgbClr val="F837C2"/>
    <a:srgbClr val="000000"/>
    <a:srgbClr val="99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7" autoAdjust="0"/>
    <p:restoredTop sz="74434" autoAdjust="0"/>
  </p:normalViewPr>
  <p:slideViewPr>
    <p:cSldViewPr>
      <p:cViewPr varScale="1">
        <p:scale>
          <a:sx n="96" d="100"/>
          <a:sy n="96" d="100"/>
        </p:scale>
        <p:origin x="3072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86BF7-6FFC-5544-AF7F-AD78D62F1A8D}" type="datetimeFigureOut">
              <a:rPr lang="es-ES_tradnl" smtClean="0"/>
              <a:pPr/>
              <a:t>10/1/24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D7018-1171-D94D-A5EE-BB9F35E7E62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E2855-80AB-4ADA-9C95-5B0982F9FACA}" type="datetimeFigureOut">
              <a:rPr lang="en-US" smtClean="0"/>
              <a:pPr/>
              <a:t>1/10/24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025AC-E46F-468F-B340-12C7BE3920B8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#_REFERENCES_1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Ions</a:t>
            </a:r>
            <a:r>
              <a:rPr lang="es-ES" dirty="0"/>
              <a:t> are </a:t>
            </a:r>
            <a:r>
              <a:rPr lang="es-ES" dirty="0" err="1"/>
              <a:t>cold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large</a:t>
            </a:r>
            <a:r>
              <a:rPr lang="es-ES" dirty="0"/>
              <a:t> </a:t>
            </a:r>
            <a:r>
              <a:rPr lang="es-ES" dirty="0" err="1"/>
              <a:t>aceptance</a:t>
            </a:r>
            <a:r>
              <a:rPr lang="es-ES" dirty="0"/>
              <a:t> </a:t>
            </a:r>
            <a:r>
              <a:rPr lang="es-ES" dirty="0" err="1"/>
              <a:t>rex-trap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baseline="0" dirty="0"/>
              <a:t> </a:t>
            </a:r>
            <a:r>
              <a:rPr lang="es-ES" baseline="0" dirty="0" err="1"/>
              <a:t>effectively</a:t>
            </a:r>
            <a:r>
              <a:rPr lang="es-ES" baseline="0" dirty="0"/>
              <a:t> </a:t>
            </a:r>
            <a:r>
              <a:rPr lang="es-ES" baseline="0" dirty="0" err="1"/>
              <a:t>enter</a:t>
            </a:r>
            <a:r>
              <a:rPr lang="es-ES" baseline="0" dirty="0"/>
              <a:t> in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Electron</a:t>
            </a:r>
            <a:r>
              <a:rPr lang="es-ES" baseline="0" dirty="0"/>
              <a:t> </a:t>
            </a:r>
            <a:r>
              <a:rPr lang="es-ES" baseline="0" dirty="0" err="1"/>
              <a:t>beam</a:t>
            </a:r>
            <a:r>
              <a:rPr lang="es-ES" baseline="0" dirty="0"/>
              <a:t> ion </a:t>
            </a:r>
            <a:r>
              <a:rPr lang="es-ES" baseline="0" dirty="0" err="1"/>
              <a:t>source</a:t>
            </a:r>
            <a:r>
              <a:rPr lang="es-ES" baseline="0" dirty="0"/>
              <a:t> </a:t>
            </a:r>
            <a:r>
              <a:rPr lang="es-ES" baseline="0" dirty="0" err="1"/>
              <a:t>that</a:t>
            </a:r>
            <a:r>
              <a:rPr lang="es-ES" baseline="0" dirty="0"/>
              <a:t> produce a </a:t>
            </a:r>
            <a:r>
              <a:rPr lang="es-ES" baseline="0" dirty="0" err="1"/>
              <a:t>charge</a:t>
            </a:r>
            <a:r>
              <a:rPr lang="es-ES" baseline="0" dirty="0"/>
              <a:t> </a:t>
            </a:r>
            <a:r>
              <a:rPr lang="es-ES" baseline="0" dirty="0" err="1"/>
              <a:t>breeding</a:t>
            </a:r>
            <a:r>
              <a:rPr lang="es-ES" baseline="0" dirty="0"/>
              <a:t> </a:t>
            </a:r>
            <a:r>
              <a:rPr lang="es-ES" baseline="0" dirty="0" err="1"/>
              <a:t>between</a:t>
            </a:r>
            <a:r>
              <a:rPr lang="es-ES" baseline="0" dirty="0"/>
              <a:t> 3 al 4.5. </a:t>
            </a:r>
            <a:r>
              <a:rPr lang="es-ES" baseline="0" dirty="0" err="1"/>
              <a:t>last</a:t>
            </a:r>
            <a:r>
              <a:rPr lang="es-ES" baseline="0" dirty="0"/>
              <a:t> </a:t>
            </a:r>
            <a:r>
              <a:rPr lang="es-ES" baseline="0" dirty="0" err="1"/>
              <a:t>year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A/Q ratio 2 </a:t>
            </a:r>
            <a:r>
              <a:rPr lang="es-ES" baseline="0" dirty="0" err="1"/>
              <a:t>was</a:t>
            </a:r>
            <a:r>
              <a:rPr lang="es-ES" baseline="0" dirty="0"/>
              <a:t> </a:t>
            </a:r>
            <a:r>
              <a:rPr lang="es-ES" baseline="0" dirty="0" err="1"/>
              <a:t>successfully</a:t>
            </a:r>
            <a:r>
              <a:rPr lang="es-ES" baseline="0" dirty="0"/>
              <a:t> </a:t>
            </a:r>
            <a:r>
              <a:rPr lang="es-ES" baseline="0" dirty="0" err="1"/>
              <a:t>proved</a:t>
            </a:r>
            <a:r>
              <a:rPr lang="es-ES" baseline="0" dirty="0"/>
              <a:t>.</a:t>
            </a:r>
          </a:p>
          <a:p>
            <a:endParaRPr lang="es-E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4-rod-RFQ is designed to accelerate radioactive ions with a charge-to-mass ratio larger than 1/4.5 from 5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 to 300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/u . The RF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Quadrupole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field provides transverse focusing for the low energy ions while a modulation of the four rods performs a smooth bunching and acceleration of the injected 100 µs bunch.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IH-Structure (IHS) </a:t>
            </a:r>
            <a:r>
              <a:rPr lang="fr-F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action="ppaction://hlinkfile"/>
              </a:rPr>
              <a:t>[8]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compact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cavity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acceleration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triplet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quadrupoles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 section of drift tubes operating as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re-buncher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boosting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0.3 MeV/u to an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1.1 and 1.2 MeV/u, by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effective voltage of up to 4.2 M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V.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structure has 20 gaps and a total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1.5 m. </a:t>
            </a: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92720-820E-47C1-8A16-C0C1611DAAD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82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025AC-E46F-468F-B340-12C7BE3920B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51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Marcador de imagen de diapositiva 1">
            <a:extLst>
              <a:ext uri="{FF2B5EF4-FFF2-40B4-BE49-F238E27FC236}">
                <a16:creationId xmlns:a16="http://schemas.microsoft.com/office/drawing/2014/main" id="{A64F8E60-16B4-CA4D-9443-CE54113BA1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57712" cy="3417888"/>
          </a:xfrm>
          <a:ln/>
        </p:spPr>
      </p:sp>
      <p:sp>
        <p:nvSpPr>
          <p:cNvPr id="36866" name="Marcador de notas 2">
            <a:extLst>
              <a:ext uri="{FF2B5EF4-FFF2-40B4-BE49-F238E27FC236}">
                <a16:creationId xmlns:a16="http://schemas.microsoft.com/office/drawing/2014/main" id="{49F6EE2A-10FD-F248-A532-C7DFA4CFC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es-ES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Deformation parametro beta = 0.67</a:t>
            </a:r>
          </a:p>
          <a:p>
            <a:r>
              <a:rPr lang="es-ES" altLang="es-ES">
                <a:latin typeface="Times New Roman" panose="02020603050405020304" pitchFamily="18" charset="0"/>
                <a:ea typeface="ＭＳ Ｐゴシック" panose="020B0600070205080204" pitchFamily="34" charset="-128"/>
              </a:rPr>
              <a:t>Waves ½+, ½- y 3/2- relevant at low angle and the rest necessary for describing the data at higher angle.</a:t>
            </a:r>
          </a:p>
        </p:txBody>
      </p:sp>
      <p:sp>
        <p:nvSpPr>
          <p:cNvPr id="36867" name="Marcador de número de diapositiva 3">
            <a:extLst>
              <a:ext uri="{FF2B5EF4-FFF2-40B4-BE49-F238E27FC236}">
                <a16:creationId xmlns:a16="http://schemas.microsoft.com/office/drawing/2014/main" id="{B8C7B7C8-438E-0742-BCDA-443A6C746CA7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B7A3B7D-7CCA-D347-9A32-3DC264E43003}" type="slidenum">
              <a:rPr lang="es-ES" altLang="es-ES" smtClean="0">
                <a:latin typeface="Calibri" panose="020F0502020204030204" pitchFamily="34" charset="0"/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s-ES" altLang="es-ES">
              <a:latin typeface="Calibri" panose="020F0502020204030204" pitchFamily="34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833524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92720-820E-47C1-8A16-C0C1611DAAD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9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HIE-ISOLDE (High</a:t>
            </a:r>
          </a:p>
          <a:p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Intensity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improvements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beam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intensity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beam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element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final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post-accelerated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beams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/u</a:t>
            </a:r>
          </a:p>
          <a:p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throughout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periodic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table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stage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boost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REX LINAC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5.5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/u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multistep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Coulomb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excitation</a:t>
            </a:r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cross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sections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strongly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respect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previous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/u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many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transfer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reaction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channels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opened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construction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Linac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underway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full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post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accelerated</a:t>
            </a:r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beams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up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5.5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/u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start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2016.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DFC49-9ADA-DE4F-B696-F42383714A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12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kern="1200" dirty="0">
                <a:solidFill>
                  <a:schemeClr val="tx1"/>
                </a:solidFill>
                <a:effectLst/>
                <a:latin typeface="Times New Roman" charset="0"/>
                <a:ea typeface="ＭＳ Ｐゴシック" charset="-128"/>
                <a:cs typeface="ＭＳ Ｐゴシック" charset="-128"/>
              </a:rPr>
              <a:t>Nucleon-nucleon correlations in nuclei as a function of neutron-proton asymmetry</a:t>
            </a:r>
            <a:endParaRPr lang="en-GB" sz="1050" kern="1200" dirty="0">
              <a:solidFill>
                <a:schemeClr val="tx1"/>
              </a:solidFill>
              <a:effectLst/>
              <a:latin typeface="Times New Roman" charset="0"/>
              <a:ea typeface="ＭＳ Ｐゴシック" charset="-128"/>
              <a:cs typeface="ＭＳ Ｐゴシック" charset="-128"/>
            </a:endParaRPr>
          </a:p>
          <a:p>
            <a:endParaRPr lang="en-GB" sz="1200" b="1" dirty="0"/>
          </a:p>
          <a:p>
            <a:r>
              <a:rPr lang="en-GB" sz="1200" b="1" dirty="0"/>
              <a:t>Neutron Skin</a:t>
            </a:r>
          </a:p>
          <a:p>
            <a:pPr>
              <a:buFontTx/>
              <a:buChar char="•"/>
            </a:pPr>
            <a:r>
              <a:rPr lang="en-GB" sz="1200" dirty="0"/>
              <a:t>phenomenon is expected in heavier systems, where the </a:t>
            </a:r>
            <a:r>
              <a:rPr lang="en-GB" sz="1200" dirty="0" err="1"/>
              <a:t>Xs</a:t>
            </a:r>
            <a:r>
              <a:rPr lang="en-GB" sz="1200" dirty="0"/>
              <a:t> of n’s results in development of a skin or mantle of n’s on outside of </a:t>
            </a:r>
            <a:r>
              <a:rPr lang="en-GB" sz="1200" dirty="0" err="1"/>
              <a:t>nuc</a:t>
            </a:r>
            <a:r>
              <a:rPr lang="en-GB" sz="1200" dirty="0"/>
              <a:t>.</a:t>
            </a:r>
          </a:p>
          <a:p>
            <a:pPr>
              <a:buFontTx/>
              <a:buChar char="•"/>
            </a:pPr>
            <a:r>
              <a:rPr lang="en-GB" sz="1200" dirty="0"/>
              <a:t>End up with core of normal </a:t>
            </a:r>
            <a:r>
              <a:rPr lang="en-GB" sz="1200" dirty="0" err="1"/>
              <a:t>n+p</a:t>
            </a:r>
            <a:r>
              <a:rPr lang="en-GB" sz="1200" dirty="0"/>
              <a:t> plus a mantle of more loosely bound n’s</a:t>
            </a:r>
          </a:p>
          <a:p>
            <a:pPr>
              <a:buFontTx/>
              <a:buChar char="•"/>
            </a:pPr>
            <a:r>
              <a:rPr lang="en-GB" sz="1200" dirty="0"/>
              <a:t>Can obviously, in principle, give rise to new collective modes between the skin and core. </a:t>
            </a:r>
          </a:p>
          <a:p>
            <a:pPr>
              <a:buFontTx/>
              <a:buChar char="•"/>
            </a:pPr>
            <a:r>
              <a:rPr lang="en-GB" sz="1200" dirty="0"/>
              <a:t>Examples of normal n-p modes shown; -- Dipole and scissors</a:t>
            </a:r>
          </a:p>
          <a:p>
            <a:pPr>
              <a:buFontTx/>
              <a:buChar char="•"/>
            </a:pPr>
            <a:r>
              <a:rPr lang="en-GB" sz="1200" dirty="0"/>
              <a:t>One obvious new one is soft dipole.</a:t>
            </a:r>
          </a:p>
          <a:p>
            <a:pPr>
              <a:buFontTx/>
              <a:buChar char="•"/>
            </a:pPr>
            <a:r>
              <a:rPr lang="en-GB" sz="1200" dirty="0"/>
              <a:t>Look for possibilities of quad modes using U(6) algebra of IBM.</a:t>
            </a: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ED2B3-0F9C-4567-AFB9-3F53E3F63AE5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847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37Mg lies near the edge of the “island of inversion” and has a sizable p-wave neutron halo component, the heaviest such system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identified to date.</a:t>
            </a:r>
            <a:endParaRPr lang="en-GB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ED2B3-0F9C-4567-AFB9-3F53E3F63AE5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81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ED2B3-0F9C-4567-AFB9-3F53E3F63AE5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6739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ED2B3-0F9C-4567-AFB9-3F53E3F63AE5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7813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es-ES_tradnl" dirty="0">
                <a:cs typeface="+mn-cs"/>
              </a:rPr>
              <a:t>In </a:t>
            </a:r>
            <a:r>
              <a:rPr lang="es-ES_tradnl" dirty="0" err="1">
                <a:cs typeface="+mn-cs"/>
              </a:rPr>
              <a:t>the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following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we</a:t>
            </a:r>
            <a:r>
              <a:rPr lang="es-ES_tradnl" dirty="0">
                <a:cs typeface="+mn-cs"/>
              </a:rPr>
              <a:t> show </a:t>
            </a:r>
            <a:r>
              <a:rPr lang="es-ES_tradnl" dirty="0" err="1">
                <a:cs typeface="+mn-cs"/>
              </a:rPr>
              <a:t>the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elastic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scatering</a:t>
            </a:r>
            <a:r>
              <a:rPr lang="es-ES_tradnl" dirty="0">
                <a:cs typeface="+mn-cs"/>
              </a:rPr>
              <a:t> of 9Li </a:t>
            </a:r>
            <a:r>
              <a:rPr lang="es-ES_tradnl" dirty="0" err="1">
                <a:cs typeface="+mn-cs"/>
              </a:rPr>
              <a:t>on</a:t>
            </a:r>
            <a:r>
              <a:rPr lang="es-ES_tradnl" dirty="0">
                <a:cs typeface="+mn-cs"/>
              </a:rPr>
              <a:t> lead </a:t>
            </a:r>
            <a:r>
              <a:rPr lang="es-ES_tradnl" dirty="0" err="1">
                <a:cs typeface="+mn-cs"/>
              </a:rPr>
              <a:t>for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energies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around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the</a:t>
            </a:r>
            <a:r>
              <a:rPr lang="es-ES_tradnl" dirty="0">
                <a:cs typeface="+mn-cs"/>
              </a:rPr>
              <a:t> Coulomb </a:t>
            </a:r>
            <a:r>
              <a:rPr lang="es-ES_tradnl" dirty="0" err="1">
                <a:cs typeface="+mn-cs"/>
              </a:rPr>
              <a:t>barrier</a:t>
            </a:r>
            <a:r>
              <a:rPr lang="es-ES_tradnl" dirty="0">
                <a:cs typeface="+mn-cs"/>
              </a:rPr>
              <a:t> and </a:t>
            </a:r>
            <a:r>
              <a:rPr lang="es-ES_tradnl" dirty="0" err="1">
                <a:cs typeface="+mn-cs"/>
              </a:rPr>
              <a:t>well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above</a:t>
            </a:r>
            <a:r>
              <a:rPr lang="es-ES_tradnl" dirty="0">
                <a:cs typeface="+mn-cs"/>
              </a:rPr>
              <a:t>. And </a:t>
            </a:r>
            <a:r>
              <a:rPr lang="es-ES_tradnl" dirty="0" err="1">
                <a:cs typeface="+mn-cs"/>
              </a:rPr>
              <a:t>for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both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types</a:t>
            </a:r>
            <a:r>
              <a:rPr lang="es-ES_tradnl" dirty="0">
                <a:cs typeface="+mn-cs"/>
              </a:rPr>
              <a:t> of targets.</a:t>
            </a:r>
          </a:p>
          <a:p>
            <a:pPr>
              <a:buFont typeface="Times New Roman" charset="0"/>
              <a:buNone/>
              <a:defRPr/>
            </a:pPr>
            <a:r>
              <a:rPr lang="es-ES_tradnl" dirty="0" err="1">
                <a:cs typeface="+mn-cs"/>
              </a:rPr>
              <a:t>Therefore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the</a:t>
            </a:r>
            <a:r>
              <a:rPr lang="es-ES_tradnl" dirty="0">
                <a:cs typeface="+mn-cs"/>
              </a:rPr>
              <a:t> real </a:t>
            </a:r>
            <a:r>
              <a:rPr lang="es-ES_tradnl" dirty="0" err="1">
                <a:cs typeface="+mn-cs"/>
              </a:rPr>
              <a:t>part</a:t>
            </a:r>
            <a:r>
              <a:rPr lang="es-ES_tradnl" dirty="0">
                <a:cs typeface="+mn-cs"/>
              </a:rPr>
              <a:t> of </a:t>
            </a:r>
            <a:r>
              <a:rPr lang="es-ES_tradnl" dirty="0" err="1">
                <a:cs typeface="+mn-cs"/>
              </a:rPr>
              <a:t>the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optical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potential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is</a:t>
            </a:r>
            <a:r>
              <a:rPr lang="es-ES_tradnl" dirty="0">
                <a:cs typeface="+mn-cs"/>
              </a:rPr>
              <a:t> describe </a:t>
            </a:r>
            <a:r>
              <a:rPr lang="es-ES_tradnl" dirty="0" err="1">
                <a:cs typeface="+mn-cs"/>
              </a:rPr>
              <a:t>using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the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double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folding</a:t>
            </a:r>
            <a:r>
              <a:rPr lang="es-ES_tradnl" dirty="0">
                <a:cs typeface="+mn-cs"/>
              </a:rPr>
              <a:t> Sao Paolo </a:t>
            </a:r>
            <a:r>
              <a:rPr lang="es-ES_tradnl" dirty="0" err="1">
                <a:cs typeface="+mn-cs"/>
              </a:rPr>
              <a:t>Potential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beased</a:t>
            </a:r>
            <a:r>
              <a:rPr lang="es-ES_tradnl" dirty="0">
                <a:cs typeface="+mn-cs"/>
              </a:rPr>
              <a:t> in </a:t>
            </a:r>
            <a:r>
              <a:rPr lang="es-ES_tradnl" dirty="0" err="1">
                <a:cs typeface="+mn-cs"/>
              </a:rPr>
              <a:t>the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density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distribution</a:t>
            </a:r>
            <a:r>
              <a:rPr lang="es-ES_tradnl" dirty="0">
                <a:cs typeface="+mn-cs"/>
              </a:rPr>
              <a:t> and a </a:t>
            </a:r>
            <a:r>
              <a:rPr lang="es-ES_tradnl" dirty="0" err="1">
                <a:cs typeface="+mn-cs"/>
              </a:rPr>
              <a:t>wood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saxon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for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the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imaginary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part</a:t>
            </a:r>
            <a:r>
              <a:rPr lang="es-ES_tradnl" dirty="0">
                <a:cs typeface="+mn-cs"/>
              </a:rPr>
              <a:t>. </a:t>
            </a:r>
            <a:r>
              <a:rPr lang="es-ES_tradnl" dirty="0" err="1">
                <a:cs typeface="+mn-cs"/>
              </a:rPr>
              <a:t>The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geometrical</a:t>
            </a:r>
            <a:r>
              <a:rPr lang="es-ES_tradnl" dirty="0">
                <a:cs typeface="+mn-cs"/>
              </a:rPr>
              <a:t> factor are </a:t>
            </a:r>
            <a:r>
              <a:rPr lang="es-ES_tradnl" dirty="0" err="1">
                <a:cs typeface="+mn-cs"/>
              </a:rPr>
              <a:t>kept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constant</a:t>
            </a:r>
            <a:r>
              <a:rPr lang="es-ES_tradnl" dirty="0">
                <a:cs typeface="+mn-cs"/>
              </a:rPr>
              <a:t> and </a:t>
            </a:r>
            <a:r>
              <a:rPr lang="es-ES_tradnl" dirty="0" err="1">
                <a:cs typeface="+mn-cs"/>
              </a:rPr>
              <a:t>only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the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dept</a:t>
            </a:r>
            <a:endParaRPr lang="es-ES_tradnl" dirty="0">
              <a:cs typeface="+mn-cs"/>
            </a:endParaRPr>
          </a:p>
          <a:p>
            <a:pPr>
              <a:buFont typeface="Times New Roman" charset="0"/>
              <a:buNone/>
              <a:defRPr/>
            </a:pPr>
            <a:r>
              <a:rPr lang="es-ES_tradnl" dirty="0">
                <a:cs typeface="+mn-cs"/>
              </a:rPr>
              <a:t>Of </a:t>
            </a:r>
            <a:r>
              <a:rPr lang="es-ES_tradnl" dirty="0" err="1">
                <a:cs typeface="+mn-cs"/>
              </a:rPr>
              <a:t>the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imaginary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potential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is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change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with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energy</a:t>
            </a:r>
            <a:r>
              <a:rPr lang="es-ES_tradnl" dirty="0">
                <a:cs typeface="+mn-cs"/>
              </a:rPr>
              <a:t>. </a:t>
            </a:r>
            <a:r>
              <a:rPr lang="es-ES_tradnl" dirty="0" err="1">
                <a:cs typeface="+mn-cs"/>
              </a:rPr>
              <a:t>We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see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that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we</a:t>
            </a:r>
            <a:r>
              <a:rPr lang="es-ES_tradnl" dirty="0">
                <a:cs typeface="+mn-cs"/>
              </a:rPr>
              <a:t> can describe </a:t>
            </a:r>
            <a:r>
              <a:rPr lang="es-ES_tradnl" dirty="0" err="1">
                <a:cs typeface="+mn-cs"/>
              </a:rPr>
              <a:t>the</a:t>
            </a:r>
            <a:r>
              <a:rPr lang="es-ES_tradnl" dirty="0">
                <a:cs typeface="+mn-cs"/>
              </a:rPr>
              <a:t> full set of data </a:t>
            </a:r>
            <a:r>
              <a:rPr lang="es-ES_tradnl" dirty="0" err="1">
                <a:cs typeface="+mn-cs"/>
              </a:rPr>
              <a:t>with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the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smae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geometry</a:t>
            </a:r>
            <a:r>
              <a:rPr lang="es-ES_tradnl" dirty="0">
                <a:cs typeface="+mn-cs"/>
              </a:rPr>
              <a:t> </a:t>
            </a:r>
            <a:r>
              <a:rPr lang="es-ES_tradnl" dirty="0" err="1">
                <a:cs typeface="+mn-cs"/>
              </a:rPr>
              <a:t>parameters</a:t>
            </a:r>
            <a:r>
              <a:rPr lang="es-ES_tradnl" dirty="0">
                <a:cs typeface="+mn-cs"/>
              </a:rPr>
              <a:t>.</a:t>
            </a: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ED2B3-0F9C-4567-AFB9-3F53E3F63AE5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38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altLang="es-ES" dirty="0">
                <a:solidFill>
                  <a:schemeClr val="tx1"/>
                </a:solidFill>
              </a:rPr>
              <a:t>Good agreement  with</a:t>
            </a:r>
            <a:r>
              <a:rPr lang="en-US" altLang="es-ES" dirty="0">
                <a:solidFill>
                  <a:srgbClr val="000090"/>
                </a:solidFill>
              </a:rPr>
              <a:t> the continuous blue line 4b-CDCC,</a:t>
            </a:r>
            <a:r>
              <a:rPr lang="en-US" altLang="es-ES" dirty="0">
                <a:solidFill>
                  <a:schemeClr val="tx1"/>
                </a:solidFill>
              </a:rPr>
              <a:t> below the grazing angles ( 60</a:t>
            </a:r>
            <a:r>
              <a:rPr lang="en-US" altLang="es-ES" baseline="30000" dirty="0">
                <a:solidFill>
                  <a:schemeClr val="tx1"/>
                </a:solidFill>
              </a:rPr>
              <a:t>o</a:t>
            </a:r>
            <a:r>
              <a:rPr lang="en-US" altLang="es-ES" dirty="0">
                <a:solidFill>
                  <a:schemeClr val="tx1"/>
                </a:solidFill>
              </a:rPr>
              <a:t>) </a:t>
            </a:r>
            <a:r>
              <a:rPr lang="en-US" altLang="es-ES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altLang="es-ES" dirty="0">
                <a:solidFill>
                  <a:srgbClr val="000090"/>
                </a:solidFill>
                <a:sym typeface="Wingdings" pitchFamily="2" charset="2"/>
              </a:rPr>
              <a:t> </a:t>
            </a:r>
            <a:r>
              <a:rPr lang="en-US" altLang="es-ES" b="1" dirty="0">
                <a:solidFill>
                  <a:srgbClr val="000090"/>
                </a:solidFill>
                <a:sym typeface="Wingdings" pitchFamily="2" charset="2"/>
              </a:rPr>
              <a:t>Direct</a:t>
            </a:r>
            <a:r>
              <a:rPr lang="en-US" altLang="es-ES" dirty="0">
                <a:solidFill>
                  <a:srgbClr val="000090"/>
                </a:solidFill>
                <a:sym typeface="Wingdings" pitchFamily="2" charset="2"/>
              </a:rPr>
              <a:t> </a:t>
            </a:r>
            <a:r>
              <a:rPr lang="en-US" altLang="es-ES" b="1" dirty="0">
                <a:solidFill>
                  <a:srgbClr val="000090"/>
                </a:solidFill>
                <a:sym typeface="Wingdings" pitchFamily="2" charset="2"/>
              </a:rPr>
              <a:t>Breakup</a:t>
            </a:r>
          </a:p>
          <a:p>
            <a:pPr>
              <a:buFont typeface="Wingdings" pitchFamily="2" charset="2"/>
              <a:buChar char="ü"/>
            </a:pPr>
            <a:r>
              <a:rPr lang="en-US" altLang="es-ES" b="1" dirty="0">
                <a:solidFill>
                  <a:srgbClr val="000090"/>
                </a:solidFill>
                <a:sym typeface="Wingdings" pitchFamily="2" charset="2"/>
              </a:rPr>
              <a:t>Above 60</a:t>
            </a:r>
            <a:r>
              <a:rPr lang="en-US" altLang="es-ES" b="1" baseline="30000" dirty="0">
                <a:solidFill>
                  <a:srgbClr val="000090"/>
                </a:solidFill>
                <a:sym typeface="Wingdings" pitchFamily="2" charset="2"/>
              </a:rPr>
              <a:t>o</a:t>
            </a:r>
            <a:r>
              <a:rPr lang="en-US" altLang="es-ES" b="1" dirty="0">
                <a:solidFill>
                  <a:srgbClr val="000090"/>
                </a:solidFill>
                <a:sym typeface="Wingdings" pitchFamily="2" charset="2"/>
              </a:rPr>
              <a:t> n-transfer dominates</a:t>
            </a:r>
            <a:endParaRPr lang="en-US" altLang="es-ES" b="1" dirty="0">
              <a:solidFill>
                <a:srgbClr val="000090"/>
              </a:solidFill>
            </a:endParaRP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ED2B3-0F9C-4567-AFB9-3F53E3F63AE5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56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F0D1FBD9-AEF6-4746-BA9D-5AE01E4675A2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0" name="9 Grupo"/>
          <p:cNvGrpSpPr/>
          <p:nvPr userDrawn="1"/>
        </p:nvGrpSpPr>
        <p:grpSpPr>
          <a:xfrm>
            <a:off x="0" y="6215082"/>
            <a:ext cx="9144000" cy="642919"/>
            <a:chOff x="0" y="6215082"/>
            <a:chExt cx="9144000" cy="642918"/>
          </a:xfrm>
        </p:grpSpPr>
        <p:sp>
          <p:nvSpPr>
            <p:cNvPr id="7" name="6 Rectángulo"/>
            <p:cNvSpPr/>
            <p:nvPr userDrawn="1"/>
          </p:nvSpPr>
          <p:spPr>
            <a:xfrm>
              <a:off x="0" y="6286520"/>
              <a:ext cx="9144000" cy="5714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7 Rectángulo"/>
            <p:cNvSpPr/>
            <p:nvPr userDrawn="1"/>
          </p:nvSpPr>
          <p:spPr>
            <a:xfrm>
              <a:off x="0" y="6215082"/>
              <a:ext cx="9144000" cy="8096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F0D1FBD9-AEF6-4746-BA9D-5AE01E4675A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F0D1FBD9-AEF6-4746-BA9D-5AE01E4675A2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5572132" y="6492240"/>
            <a:ext cx="1920240" cy="3657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42844" y="6492876"/>
            <a:ext cx="550072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3966" y="6492876"/>
            <a:ext cx="365760" cy="365125"/>
          </a:xfrm>
          <a:prstGeom prst="rect">
            <a:avLst/>
          </a:prstGeom>
        </p:spPr>
        <p:txBody>
          <a:bodyPr/>
          <a:lstStyle/>
          <a:p>
            <a:fld id="{F0D1FBD9-AEF6-4746-BA9D-5AE01E4675A2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8 Rectángulo"/>
          <p:cNvSpPr/>
          <p:nvPr userDrawn="1"/>
        </p:nvSpPr>
        <p:spPr>
          <a:xfrm>
            <a:off x="0" y="6429397"/>
            <a:ext cx="9144000" cy="4286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9 Rectángulo"/>
          <p:cNvSpPr/>
          <p:nvPr userDrawn="1"/>
        </p:nvSpPr>
        <p:spPr>
          <a:xfrm>
            <a:off x="0" y="6357958"/>
            <a:ext cx="9144000" cy="714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-8"/>
            <a:ext cx="7643192" cy="980736"/>
          </a:xfrm>
        </p:spPr>
        <p:txBody>
          <a:bodyPr/>
          <a:lstStyle>
            <a:lvl1pPr>
              <a:defRPr>
                <a:solidFill>
                  <a:srgbClr val="29348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1340768"/>
            <a:ext cx="7653536" cy="4525963"/>
          </a:xfrm>
        </p:spPr>
        <p:txBody>
          <a:bodyPr/>
          <a:lstStyle>
            <a:lvl1pPr>
              <a:buFontTx/>
              <a:buBlip>
                <a:blip r:embed="rId2"/>
              </a:buBlip>
              <a:defRPr sz="1800"/>
            </a:lvl1pPr>
            <a:lvl2pPr>
              <a:buFont typeface="Wingdings" pitchFamily="2" charset="2"/>
              <a:buChar char="Ø"/>
              <a:defRPr sz="1600"/>
            </a:lvl2pPr>
            <a:lvl3pPr>
              <a:defRPr sz="1600"/>
            </a:lvl3pPr>
            <a:lvl5pP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78560" y="6428358"/>
            <a:ext cx="2133600" cy="365125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43608" y="6453013"/>
            <a:ext cx="2519362" cy="360363"/>
          </a:xfrm>
        </p:spPr>
        <p:txBody>
          <a:bodyPr>
            <a:noAutofit/>
          </a:bodyPr>
          <a:lstStyle>
            <a:lvl1pPr>
              <a:buFontTx/>
              <a:buNone/>
              <a:defRPr sz="1200"/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94524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5361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14" name="13 Rectángulo"/>
          <p:cNvSpPr/>
          <p:nvPr/>
        </p:nvSpPr>
        <p:spPr>
          <a:xfrm>
            <a:off x="0" y="6500834"/>
            <a:ext cx="9144000" cy="3571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4 Rectángulo"/>
          <p:cNvSpPr/>
          <p:nvPr/>
        </p:nvSpPr>
        <p:spPr>
          <a:xfrm>
            <a:off x="0" y="6419872"/>
            <a:ext cx="9144000" cy="809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9 Rectángulo"/>
          <p:cNvSpPr/>
          <p:nvPr/>
        </p:nvSpPr>
        <p:spPr>
          <a:xfrm>
            <a:off x="0" y="611733"/>
            <a:ext cx="9144000" cy="809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1 Rectángulo"/>
          <p:cNvSpPr/>
          <p:nvPr/>
        </p:nvSpPr>
        <p:spPr>
          <a:xfrm>
            <a:off x="-1722" y="-27384"/>
            <a:ext cx="9144000" cy="6530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5 CuadroTexto"/>
          <p:cNvSpPr txBox="1"/>
          <p:nvPr/>
        </p:nvSpPr>
        <p:spPr>
          <a:xfrm>
            <a:off x="2667000" y="6511467"/>
            <a:ext cx="4569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Franklin Gothic Medium Cond" pitchFamily="34" charset="0"/>
              </a:rPr>
              <a:t>Maria J.Gª Borge, Master Interuniversitario de Física Nuclear </a:t>
            </a:r>
            <a:endParaRPr lang="en-US" sz="1400" dirty="0">
              <a:latin typeface="Franklin Gothic Medium Cond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8215338" y="6511467"/>
            <a:ext cx="928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F879EFE-E3E0-4CD3-9609-6464D1EC8534}" type="slidenum">
              <a:rPr lang="en-US" sz="1400" smtClean="0">
                <a:latin typeface="Franklin Gothic Medium Cond" pitchFamily="34" charset="0"/>
              </a:rPr>
              <a:pPr/>
              <a:t>‹Nº›</a:t>
            </a:fld>
            <a:endParaRPr lang="en-US" sz="1400" dirty="0">
              <a:latin typeface="Franklin Gothic Medium Cond" pitchFamily="34" charset="0"/>
            </a:endParaRPr>
          </a:p>
        </p:txBody>
      </p:sp>
      <p:pic>
        <p:nvPicPr>
          <p:cNvPr id="65538" name="Picture 2" descr="Logotipo del Gobierno de España y Ministerio"/>
          <p:cNvPicPr>
            <a:picLocks noChangeAspect="1" noChangeArrowheads="1"/>
          </p:cNvPicPr>
          <p:nvPr userDrawn="1"/>
        </p:nvPicPr>
        <p:blipFill>
          <a:blip r:embed="rId16" cstate="screen"/>
          <a:srcRect r="-8334"/>
          <a:stretch>
            <a:fillRect/>
          </a:stretch>
        </p:blipFill>
        <p:spPr bwMode="auto">
          <a:xfrm>
            <a:off x="-32" y="6500834"/>
            <a:ext cx="1857388" cy="357190"/>
          </a:xfrm>
          <a:prstGeom prst="rect">
            <a:avLst/>
          </a:prstGeom>
          <a:noFill/>
        </p:spPr>
      </p:pic>
      <p:pic>
        <p:nvPicPr>
          <p:cNvPr id="13" name="Imagen 12" descr="iem_logo_simple.jp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882467" y="6485467"/>
            <a:ext cx="1270000" cy="381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wmf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tiff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11" Type="http://schemas.openxmlformats.org/officeDocument/2006/relationships/image" Target="../media/image73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72.gif"/><Relationship Id="rId4" Type="http://schemas.openxmlformats.org/officeDocument/2006/relationships/image" Target="../media/image68.wmf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83.png"/><Relationship Id="rId18" Type="http://schemas.openxmlformats.org/officeDocument/2006/relationships/image" Target="../media/image86.png"/><Relationship Id="rId3" Type="http://schemas.openxmlformats.org/officeDocument/2006/relationships/image" Target="../media/image77.wmf"/><Relationship Id="rId7" Type="http://schemas.openxmlformats.org/officeDocument/2006/relationships/image" Target="../media/image79.wmf"/><Relationship Id="rId12" Type="http://schemas.openxmlformats.org/officeDocument/2006/relationships/image" Target="../media/image82.gif"/><Relationship Id="rId17" Type="http://schemas.openxmlformats.org/officeDocument/2006/relationships/image" Target="../media/image85.wmf"/><Relationship Id="rId2" Type="http://schemas.openxmlformats.org/officeDocument/2006/relationships/oleObject" Target="../embeddings/oleObject5.bin"/><Relationship Id="rId16" Type="http://schemas.openxmlformats.org/officeDocument/2006/relationships/oleObject" Target="../embeddings/oleObject11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81.wmf"/><Relationship Id="rId5" Type="http://schemas.openxmlformats.org/officeDocument/2006/relationships/image" Target="../media/image78.wmf"/><Relationship Id="rId15" Type="http://schemas.openxmlformats.org/officeDocument/2006/relationships/image" Target="../media/image84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80.wmf"/><Relationship Id="rId14" Type="http://schemas.openxmlformats.org/officeDocument/2006/relationships/oleObject" Target="../embeddings/oleObject1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02.png"/><Relationship Id="rId4" Type="http://schemas.openxmlformats.org/officeDocument/2006/relationships/image" Target="../media/image1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mgb@cern.ch" TargetMode="External"/><Relationship Id="rId2" Type="http://schemas.openxmlformats.org/officeDocument/2006/relationships/hyperlink" Target="https://web.infn.it/EURO-LABS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emf"/><Relationship Id="rId3" Type="http://schemas.openxmlformats.org/officeDocument/2006/relationships/image" Target="../media/image158.emf"/><Relationship Id="rId7" Type="http://schemas.openxmlformats.org/officeDocument/2006/relationships/oleObject" Target="../embeddings/oleObject14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160.emf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159.emf"/><Relationship Id="rId9" Type="http://schemas.openxmlformats.org/officeDocument/2006/relationships/oleObject" Target="../embeddings/oleObject15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8">
            <a:extLst>
              <a:ext uri="{FF2B5EF4-FFF2-40B4-BE49-F238E27FC236}">
                <a16:creationId xmlns:a16="http://schemas.microsoft.com/office/drawing/2014/main" id="{F1C3CEE6-D726-5741-BF92-453212640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8445"/>
            <a:ext cx="9251951" cy="54451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8F54EEC-0352-E34D-B9CD-04DFB78FFEB4}"/>
              </a:ext>
            </a:extLst>
          </p:cNvPr>
          <p:cNvSpPr txBox="1"/>
          <p:nvPr/>
        </p:nvSpPr>
        <p:spPr>
          <a:xfrm>
            <a:off x="1691680" y="188640"/>
            <a:ext cx="615599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b="1" dirty="0"/>
              <a:t>Máster Interuniversitario  de FÍSICA NUCLEAR Curso 2023-2024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AE17C2-D816-DB49-88F6-C89E3BCBC6D7}"/>
              </a:ext>
            </a:extLst>
          </p:cNvPr>
          <p:cNvSpPr txBox="1"/>
          <p:nvPr/>
        </p:nvSpPr>
        <p:spPr>
          <a:xfrm>
            <a:off x="2267744" y="980728"/>
            <a:ext cx="432048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rgbClr val="1E03BD"/>
                </a:solidFill>
              </a:rPr>
              <a:t>Scattering</a:t>
            </a:r>
            <a:r>
              <a:rPr lang="es-ES" sz="3200" b="1" dirty="0">
                <a:solidFill>
                  <a:srgbClr val="1E03BD"/>
                </a:solidFill>
              </a:rPr>
              <a:t> </a:t>
            </a:r>
            <a:r>
              <a:rPr lang="es-ES" sz="3200" b="1" dirty="0" err="1">
                <a:solidFill>
                  <a:srgbClr val="1E03BD"/>
                </a:solidFill>
              </a:rPr>
              <a:t>of</a:t>
            </a:r>
            <a:r>
              <a:rPr lang="es-ES" sz="3200" b="1" dirty="0">
                <a:solidFill>
                  <a:srgbClr val="1E03BD"/>
                </a:solidFill>
              </a:rPr>
              <a:t> </a:t>
            </a:r>
            <a:r>
              <a:rPr lang="es-ES" sz="3200" b="1" dirty="0" err="1">
                <a:solidFill>
                  <a:srgbClr val="1E03BD"/>
                </a:solidFill>
              </a:rPr>
              <a:t>Nuclei</a:t>
            </a:r>
            <a:r>
              <a:rPr lang="es-ES" sz="3200" b="1" dirty="0">
                <a:solidFill>
                  <a:srgbClr val="1E03BD"/>
                </a:solidFill>
              </a:rPr>
              <a:t> at </a:t>
            </a:r>
            <a:r>
              <a:rPr lang="es-ES" sz="3200" b="1" dirty="0" err="1">
                <a:solidFill>
                  <a:srgbClr val="1E03BD"/>
                </a:solidFill>
              </a:rPr>
              <a:t>low</a:t>
            </a:r>
            <a:r>
              <a:rPr lang="es-ES" sz="3200" b="1" dirty="0">
                <a:solidFill>
                  <a:srgbClr val="1E03BD"/>
                </a:solidFill>
              </a:rPr>
              <a:t> </a:t>
            </a:r>
            <a:r>
              <a:rPr lang="es-ES" sz="3200" b="1" dirty="0" err="1">
                <a:solidFill>
                  <a:srgbClr val="1E03BD"/>
                </a:solidFill>
              </a:rPr>
              <a:t>energies</a:t>
            </a:r>
            <a:endParaRPr lang="es-ES" sz="3200" b="1" dirty="0">
              <a:solidFill>
                <a:srgbClr val="1E03BD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3ED4EC4-F9E9-5B6A-870C-F8F67D563588}"/>
              </a:ext>
            </a:extLst>
          </p:cNvPr>
          <p:cNvSpPr txBox="1"/>
          <p:nvPr/>
        </p:nvSpPr>
        <p:spPr>
          <a:xfrm>
            <a:off x="6712138" y="6092825"/>
            <a:ext cx="245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Courtesy</a:t>
            </a:r>
            <a:r>
              <a:rPr lang="es-ES" dirty="0"/>
              <a:t> of M. Cubero</a:t>
            </a:r>
          </a:p>
        </p:txBody>
      </p:sp>
    </p:spTree>
    <p:extLst>
      <p:ext uri="{BB962C8B-B14F-4D97-AF65-F5344CB8AC3E}">
        <p14:creationId xmlns:p14="http://schemas.microsoft.com/office/powerpoint/2010/main" val="2706642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6"/>
          <p:cNvSpPr/>
          <p:nvPr/>
        </p:nvSpPr>
        <p:spPr>
          <a:xfrm>
            <a:off x="7187400" y="4824000"/>
            <a:ext cx="757080" cy="18828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560"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41" y="-25087"/>
            <a:ext cx="8229600" cy="891358"/>
          </a:xfrm>
        </p:spPr>
        <p:txBody>
          <a:bodyPr/>
          <a:lstStyle/>
          <a:p>
            <a:r>
              <a:rPr lang="en-US" dirty="0" err="1">
                <a:solidFill>
                  <a:srgbClr val="29348C"/>
                </a:solidFill>
              </a:rPr>
              <a:t>Miniball</a:t>
            </a:r>
            <a:r>
              <a:rPr lang="en-US" dirty="0">
                <a:solidFill>
                  <a:srgbClr val="29348C"/>
                </a:solidFill>
              </a:rPr>
              <a:t>: </a:t>
            </a:r>
            <a:r>
              <a:rPr lang="en-US" dirty="0" err="1">
                <a:solidFill>
                  <a:srgbClr val="29348C"/>
                </a:solidFill>
              </a:rPr>
              <a:t>Coulex</a:t>
            </a:r>
            <a:r>
              <a:rPr lang="en-US" dirty="0">
                <a:solidFill>
                  <a:srgbClr val="29348C"/>
                </a:solidFill>
              </a:rPr>
              <a:t> or transfer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A5F003-854F-2D42-97A1-8075762D8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02" y="4271364"/>
            <a:ext cx="4433539" cy="17007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800" dirty="0"/>
              <a:t>Particle ID in segmented Si detectors, telescope configuration.</a:t>
            </a:r>
          </a:p>
          <a:p>
            <a:pPr lvl="1"/>
            <a:r>
              <a:rPr lang="en-GB" sz="1800" dirty="0"/>
              <a:t>Forward CD </a:t>
            </a:r>
            <a:r>
              <a:rPr lang="en-GB" sz="1800" dirty="0">
                <a:sym typeface="Wingdings" pitchFamily="2" charset="2"/>
              </a:rPr>
              <a:t>only; plunger possible.</a:t>
            </a:r>
          </a:p>
          <a:p>
            <a:pPr lvl="1"/>
            <a:r>
              <a:rPr lang="en-GB" sz="1800" dirty="0">
                <a:sym typeface="Wingdings" pitchFamily="2" charset="2"/>
              </a:rPr>
              <a:t>Barrel configuration; large coverage.</a:t>
            </a:r>
          </a:p>
          <a:p>
            <a:pPr lvl="1"/>
            <a:r>
              <a:rPr lang="en-GB" sz="1800" dirty="0">
                <a:sym typeface="Wingdings" pitchFamily="2" charset="2"/>
              </a:rPr>
              <a:t>Complementary to new ISS setup!</a:t>
            </a:r>
            <a:endParaRPr lang="en-GB" sz="1800" dirty="0"/>
          </a:p>
          <a:p>
            <a:pPr lvl="1"/>
            <a:endParaRPr lang="en-GB" sz="1400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87126" y="5926116"/>
            <a:ext cx="3458914" cy="56182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chemeClr val="tx1"/>
                </a:solidFill>
              </a:rPr>
              <a:t>N. </a:t>
            </a:r>
            <a:r>
              <a:rPr lang="nb-NO" sz="1600" dirty="0" err="1">
                <a:solidFill>
                  <a:schemeClr val="tx1"/>
                </a:solidFill>
              </a:rPr>
              <a:t>Warr</a:t>
            </a:r>
            <a:r>
              <a:rPr lang="nb-NO" sz="1600" dirty="0">
                <a:solidFill>
                  <a:schemeClr val="tx1"/>
                </a:solidFill>
              </a:rPr>
              <a:t> </a:t>
            </a:r>
            <a:r>
              <a:rPr lang="nb-NO" sz="1600" i="1" dirty="0">
                <a:solidFill>
                  <a:schemeClr val="tx1"/>
                </a:solidFill>
              </a:rPr>
              <a:t>et al.</a:t>
            </a:r>
            <a:r>
              <a:rPr lang="nb-NO" sz="1600" dirty="0">
                <a:solidFill>
                  <a:schemeClr val="tx1"/>
                </a:solidFill>
              </a:rPr>
              <a:t>, EPJ A </a:t>
            </a:r>
            <a:r>
              <a:rPr lang="nb-NO" sz="1600" b="1" dirty="0">
                <a:solidFill>
                  <a:schemeClr val="tx1"/>
                </a:solidFill>
              </a:rPr>
              <a:t>49</a:t>
            </a:r>
            <a:r>
              <a:rPr lang="nb-NO" sz="1600" dirty="0">
                <a:solidFill>
                  <a:schemeClr val="tx1"/>
                </a:solidFill>
              </a:rPr>
              <a:t> (2013)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600" dirty="0">
                <a:solidFill>
                  <a:schemeClr val="tx1"/>
                </a:solidFill>
              </a:rPr>
              <a:t>V. </a:t>
            </a:r>
            <a:r>
              <a:rPr lang="en-GB" sz="1600" dirty="0" err="1">
                <a:solidFill>
                  <a:schemeClr val="tx1"/>
                </a:solidFill>
              </a:rPr>
              <a:t>Bildstein</a:t>
            </a:r>
            <a:r>
              <a:rPr lang="en-GB" sz="1600" dirty="0">
                <a:solidFill>
                  <a:schemeClr val="tx1"/>
                </a:solidFill>
              </a:rPr>
              <a:t>, et al., EPJ A </a:t>
            </a:r>
            <a:r>
              <a:rPr lang="en-GB" sz="1600" b="1" dirty="0">
                <a:solidFill>
                  <a:schemeClr val="tx1"/>
                </a:solidFill>
              </a:rPr>
              <a:t>48</a:t>
            </a:r>
            <a:r>
              <a:rPr lang="en-GB" sz="1600" dirty="0">
                <a:solidFill>
                  <a:schemeClr val="tx1"/>
                </a:solidFill>
              </a:rPr>
              <a:t>, 85 (2012).</a:t>
            </a:r>
          </a:p>
        </p:txBody>
      </p:sp>
      <p:pic>
        <p:nvPicPr>
          <p:cNvPr id="15" name="Picture 14" descr="Screen Shot 2015-09-03 at 16.53.56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6303" y="350370"/>
            <a:ext cx="3439273" cy="3781689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180" y="4902200"/>
            <a:ext cx="1170920" cy="1393740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IMG_661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8641" y="4452288"/>
            <a:ext cx="2444274" cy="1935186"/>
          </a:xfrm>
          <a:prstGeom prst="rect">
            <a:avLst/>
          </a:prstGeom>
          <a:ln w="19050" cmpd="sng">
            <a:solidFill>
              <a:srgbClr val="0F6FC6"/>
            </a:solidFill>
          </a:ln>
        </p:spPr>
      </p:pic>
      <p:pic>
        <p:nvPicPr>
          <p:cNvPr id="13" name="Picture 12" descr="Screen Shot 2018-03-29 at 11.36.39.png">
            <a:extLst>
              <a:ext uri="{FF2B5EF4-FFF2-40B4-BE49-F238E27FC236}">
                <a16:creationId xmlns:a16="http://schemas.microsoft.com/office/drawing/2014/main" id="{05B3988D-13C8-9341-A2DB-344121D8F5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050937"/>
            <a:ext cx="2840038" cy="2882427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D36B2D09-A3FC-AE47-A530-D2B8AB7DF157}"/>
              </a:ext>
            </a:extLst>
          </p:cNvPr>
          <p:cNvSpPr txBox="1">
            <a:spLocks/>
          </p:cNvSpPr>
          <p:nvPr/>
        </p:nvSpPr>
        <p:spPr>
          <a:xfrm>
            <a:off x="3297237" y="788287"/>
            <a:ext cx="2686910" cy="3099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Array of </a:t>
            </a:r>
            <a:r>
              <a:rPr lang="en-GB" dirty="0" err="1"/>
              <a:t>HPGe</a:t>
            </a:r>
            <a:r>
              <a:rPr lang="en-GB" dirty="0"/>
              <a:t> of      8 x triple clusters</a:t>
            </a:r>
          </a:p>
          <a:p>
            <a:pPr lvl="1"/>
            <a:endParaRPr lang="en-GB" sz="1800" dirty="0"/>
          </a:p>
          <a:p>
            <a:pPr>
              <a:lnSpc>
                <a:spcPct val="100000"/>
              </a:lnSpc>
            </a:pPr>
            <a:r>
              <a:rPr lang="en-GB" dirty="0"/>
              <a:t>6-fold electronic segmentation</a:t>
            </a:r>
          </a:p>
          <a:p>
            <a:pPr lvl="1"/>
            <a:endParaRPr lang="en-GB" sz="1800" dirty="0"/>
          </a:p>
          <a:p>
            <a:pPr>
              <a:lnSpc>
                <a:spcPct val="100000"/>
              </a:lnSpc>
            </a:pPr>
            <a:r>
              <a:rPr lang="el-GR" dirty="0"/>
              <a:t>ε &gt; 7% </a:t>
            </a:r>
            <a:r>
              <a:rPr lang="en-GB" dirty="0"/>
              <a:t>for 1.3 MeV   </a:t>
            </a:r>
            <a:r>
              <a:rPr lang="el-GR" dirty="0"/>
              <a:t>γ-</a:t>
            </a:r>
            <a:r>
              <a:rPr lang="en-GB" dirty="0"/>
              <a:t>rays… Compact.</a:t>
            </a:r>
          </a:p>
          <a:p>
            <a:pPr lvl="1"/>
            <a:endParaRPr lang="en-GB" sz="1800" dirty="0"/>
          </a:p>
          <a:p>
            <a:r>
              <a:rPr lang="en-GB" dirty="0"/>
              <a:t>Event-by-event Doppler correction.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BC792-78E1-DB48-BEE3-46180EBD7659}"/>
              </a:ext>
            </a:extLst>
          </p:cNvPr>
          <p:cNvSpPr txBox="1"/>
          <p:nvPr/>
        </p:nvSpPr>
        <p:spPr>
          <a:xfrm>
            <a:off x="717631" y="3748698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TREX</a:t>
            </a:r>
          </a:p>
        </p:txBody>
      </p:sp>
    </p:spTree>
    <p:extLst>
      <p:ext uri="{BB962C8B-B14F-4D97-AF65-F5344CB8AC3E}">
        <p14:creationId xmlns:p14="http://schemas.microsoft.com/office/powerpoint/2010/main" val="8151520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 descr="nuclchart">
            <a:extLst>
              <a:ext uri="{FF2B5EF4-FFF2-40B4-BE49-F238E27FC236}">
                <a16:creationId xmlns:a16="http://schemas.microsoft.com/office/drawing/2014/main" id="{9966150F-E775-3541-9602-B9D6932AF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6" y="914400"/>
            <a:ext cx="81534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3857" y="-221610"/>
            <a:ext cx="9433048" cy="98073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29348C"/>
                </a:solidFill>
              </a:rPr>
              <a:t>Coulex</a:t>
            </a:r>
            <a:r>
              <a:rPr lang="en-US" dirty="0">
                <a:solidFill>
                  <a:srgbClr val="29348C"/>
                </a:solidFill>
              </a:rPr>
              <a:t> &amp;Transfer Reactions @ REX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val 10"/>
          <p:cNvSpPr/>
          <p:nvPr/>
        </p:nvSpPr>
        <p:spPr>
          <a:xfrm>
            <a:off x="2178496" y="5486400"/>
            <a:ext cx="381000" cy="228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–"/>
              <a:defRPr/>
            </a:pPr>
            <a:endParaRPr lang="en-US"/>
          </a:p>
        </p:txBody>
      </p:sp>
      <p:sp>
        <p:nvSpPr>
          <p:cNvPr id="8" name="Oval 11"/>
          <p:cNvSpPr/>
          <p:nvPr/>
        </p:nvSpPr>
        <p:spPr>
          <a:xfrm>
            <a:off x="3092896" y="4724400"/>
            <a:ext cx="609600" cy="228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–"/>
              <a:defRPr/>
            </a:pPr>
            <a:endParaRPr lang="en-US"/>
          </a:p>
        </p:txBody>
      </p:sp>
      <p:cxnSp>
        <p:nvCxnSpPr>
          <p:cNvPr id="11" name="Straight Connector 26"/>
          <p:cNvCxnSpPr/>
          <p:nvPr/>
        </p:nvCxnSpPr>
        <p:spPr>
          <a:xfrm>
            <a:off x="1873696" y="3962400"/>
            <a:ext cx="5181600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8"/>
          <p:cNvCxnSpPr/>
          <p:nvPr/>
        </p:nvCxnSpPr>
        <p:spPr>
          <a:xfrm>
            <a:off x="1873696" y="4819650"/>
            <a:ext cx="5181600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2405509" y="2362200"/>
            <a:ext cx="1249362" cy="3702050"/>
            <a:chOff x="1751806" y="1447800"/>
            <a:chExt cx="1248220" cy="4769128"/>
          </a:xfrm>
        </p:grpSpPr>
        <p:cxnSp>
          <p:nvCxnSpPr>
            <p:cNvPr id="14" name="Straight Connector 29"/>
            <p:cNvCxnSpPr/>
            <p:nvPr/>
          </p:nvCxnSpPr>
          <p:spPr>
            <a:xfrm rot="5400000">
              <a:off x="1187292" y="3336661"/>
              <a:ext cx="3623883" cy="158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31"/>
            <p:cNvCxnSpPr/>
            <p:nvPr/>
          </p:nvCxnSpPr>
          <p:spPr>
            <a:xfrm rot="5400000">
              <a:off x="739235" y="3297805"/>
              <a:ext cx="3701596" cy="158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2"/>
            <p:cNvCxnSpPr/>
            <p:nvPr/>
          </p:nvCxnSpPr>
          <p:spPr>
            <a:xfrm rot="5400000">
              <a:off x="-593109" y="3870428"/>
              <a:ext cx="4691415" cy="158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1492696" y="4659313"/>
            <a:ext cx="36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>
                <a:latin typeface="Calibri" charset="0"/>
              </a:rPr>
              <a:t>28</a:t>
            </a:r>
          </a:p>
        </p:txBody>
      </p:sp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1492696" y="3810000"/>
            <a:ext cx="36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>
                <a:latin typeface="Calibri" charset="0"/>
              </a:rPr>
              <a:t>50</a:t>
            </a:r>
          </a:p>
        </p:txBody>
      </p:sp>
      <p:sp>
        <p:nvSpPr>
          <p:cNvPr id="19" name="TextBox 33"/>
          <p:cNvSpPr txBox="1">
            <a:spLocks noChangeArrowheads="1"/>
          </p:cNvSpPr>
          <p:nvPr/>
        </p:nvSpPr>
        <p:spPr bwMode="auto">
          <a:xfrm>
            <a:off x="2216596" y="2057400"/>
            <a:ext cx="36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>
                <a:latin typeface="Calibri" charset="0"/>
              </a:rPr>
              <a:t>20</a:t>
            </a:r>
          </a:p>
        </p:txBody>
      </p:sp>
      <p:sp>
        <p:nvSpPr>
          <p:cNvPr id="20" name="TextBox 34"/>
          <p:cNvSpPr txBox="1">
            <a:spLocks noChangeArrowheads="1"/>
          </p:cNvSpPr>
          <p:nvPr/>
        </p:nvSpPr>
        <p:spPr bwMode="auto">
          <a:xfrm>
            <a:off x="3057971" y="2057400"/>
            <a:ext cx="36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>
                <a:latin typeface="Calibri" charset="0"/>
              </a:rPr>
              <a:t>40</a:t>
            </a:r>
          </a:p>
        </p:txBody>
      </p:sp>
      <p:sp>
        <p:nvSpPr>
          <p:cNvPr id="21" name="TextBox 35"/>
          <p:cNvSpPr txBox="1">
            <a:spLocks noChangeArrowheads="1"/>
          </p:cNvSpPr>
          <p:nvPr/>
        </p:nvSpPr>
        <p:spPr bwMode="auto">
          <a:xfrm>
            <a:off x="3481834" y="2078038"/>
            <a:ext cx="366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>
                <a:latin typeface="Calibri" charset="0"/>
              </a:rPr>
              <a:t>50</a:t>
            </a:r>
          </a:p>
        </p:txBody>
      </p:sp>
      <p:sp>
        <p:nvSpPr>
          <p:cNvPr id="22" name="TextBox 40"/>
          <p:cNvSpPr txBox="1">
            <a:spLocks noChangeArrowheads="1"/>
          </p:cNvSpPr>
          <p:nvPr/>
        </p:nvSpPr>
        <p:spPr bwMode="auto">
          <a:xfrm>
            <a:off x="4731196" y="2000250"/>
            <a:ext cx="36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>
                <a:latin typeface="Calibri" charset="0"/>
              </a:rPr>
              <a:t>82</a:t>
            </a:r>
          </a:p>
        </p:txBody>
      </p:sp>
      <p:cxnSp>
        <p:nvCxnSpPr>
          <p:cNvPr id="23" name="Straight Connector 42"/>
          <p:cNvCxnSpPr/>
          <p:nvPr/>
        </p:nvCxnSpPr>
        <p:spPr>
          <a:xfrm rot="16200000" flipV="1">
            <a:off x="3549303" y="3580606"/>
            <a:ext cx="2736850" cy="476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46"/>
          <p:cNvCxnSpPr/>
          <p:nvPr/>
        </p:nvCxnSpPr>
        <p:spPr>
          <a:xfrm>
            <a:off x="1797496" y="2590800"/>
            <a:ext cx="6629400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55"/>
          <p:cNvSpPr txBox="1">
            <a:spLocks noChangeArrowheads="1"/>
          </p:cNvSpPr>
          <p:nvPr/>
        </p:nvSpPr>
        <p:spPr bwMode="auto">
          <a:xfrm>
            <a:off x="1416496" y="2438400"/>
            <a:ext cx="36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>
                <a:latin typeface="Calibri" charset="0"/>
              </a:rPr>
              <a:t>82</a:t>
            </a:r>
          </a:p>
        </p:txBody>
      </p:sp>
      <p:sp>
        <p:nvSpPr>
          <p:cNvPr id="28" name="Oval 57"/>
          <p:cNvSpPr/>
          <p:nvPr/>
        </p:nvSpPr>
        <p:spPr>
          <a:xfrm>
            <a:off x="3016696" y="4495800"/>
            <a:ext cx="152400" cy="152400"/>
          </a:xfrm>
          <a:prstGeom prst="ellipse">
            <a:avLst/>
          </a:prstGeom>
          <a:solidFill>
            <a:srgbClr val="FFCC99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–"/>
              <a:defRPr/>
            </a:pPr>
            <a:endParaRPr lang="en-US"/>
          </a:p>
        </p:txBody>
      </p:sp>
      <p:sp>
        <p:nvSpPr>
          <p:cNvPr id="29" name="Oval 58"/>
          <p:cNvSpPr/>
          <p:nvPr/>
        </p:nvSpPr>
        <p:spPr>
          <a:xfrm>
            <a:off x="3854896" y="4343400"/>
            <a:ext cx="152400" cy="15240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–"/>
              <a:defRPr/>
            </a:pPr>
            <a:endParaRPr lang="en-US"/>
          </a:p>
        </p:txBody>
      </p:sp>
      <p:sp>
        <p:nvSpPr>
          <p:cNvPr id="32" name="TextBox 44"/>
          <p:cNvSpPr txBox="1">
            <a:spLocks noChangeArrowheads="1"/>
          </p:cNvSpPr>
          <p:nvPr/>
        </p:nvSpPr>
        <p:spPr bwMode="auto">
          <a:xfrm>
            <a:off x="2178496" y="6019800"/>
            <a:ext cx="366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>
                <a:latin typeface="Calibri" charset="0"/>
              </a:rPr>
              <a:t>20</a:t>
            </a:r>
          </a:p>
        </p:txBody>
      </p:sp>
      <p:sp>
        <p:nvSpPr>
          <p:cNvPr id="35" name="34 Cerrar llave"/>
          <p:cNvSpPr>
            <a:spLocks/>
          </p:cNvSpPr>
          <p:nvPr/>
        </p:nvSpPr>
        <p:spPr bwMode="auto">
          <a:xfrm>
            <a:off x="6369496" y="3929063"/>
            <a:ext cx="142875" cy="642937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–"/>
            </a:pPr>
            <a:endParaRPr lang="es-ES"/>
          </a:p>
        </p:txBody>
      </p:sp>
      <p:sp>
        <p:nvSpPr>
          <p:cNvPr id="41" name="TextBox 17"/>
          <p:cNvSpPr txBox="1">
            <a:spLocks noChangeArrowheads="1"/>
          </p:cNvSpPr>
          <p:nvPr/>
        </p:nvSpPr>
        <p:spPr bwMode="auto">
          <a:xfrm>
            <a:off x="2516634" y="5648325"/>
            <a:ext cx="368299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d(</a:t>
            </a:r>
            <a:r>
              <a:rPr lang="en-US" baseline="30000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30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Mg,p)</a:t>
            </a:r>
            <a:r>
              <a:rPr lang="en-US" baseline="30000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31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Mg, K. </a:t>
            </a:r>
            <a:r>
              <a:rPr lang="en-US" dirty="0" err="1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Wimmer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, </a:t>
            </a:r>
            <a:r>
              <a:rPr lang="hu-HU" dirty="0">
                <a:solidFill>
                  <a:srgbClr val="FF0000"/>
                </a:solidFill>
              </a:rPr>
              <a:t>PRL 2010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4" name="Oval 10"/>
          <p:cNvSpPr/>
          <p:nvPr/>
        </p:nvSpPr>
        <p:spPr>
          <a:xfrm>
            <a:off x="1726059" y="5843588"/>
            <a:ext cx="3810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–"/>
              <a:defRPr/>
            </a:pPr>
            <a:endParaRPr lang="en-US"/>
          </a:p>
        </p:txBody>
      </p:sp>
      <p:sp>
        <p:nvSpPr>
          <p:cNvPr id="52" name="38 CuadroTexto"/>
          <p:cNvSpPr txBox="1">
            <a:spLocks noChangeArrowheads="1"/>
          </p:cNvSpPr>
          <p:nvPr/>
        </p:nvSpPr>
        <p:spPr bwMode="auto">
          <a:xfrm>
            <a:off x="525502" y="1473414"/>
            <a:ext cx="82915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s-ES" sz="20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Few-nucleon</a:t>
            </a:r>
            <a:r>
              <a:rPr lang="es-ES" sz="2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transfer </a:t>
            </a:r>
            <a:r>
              <a:rPr lang="es-ES" sz="20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es-ES" sz="2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es-ES" sz="2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s-ES" sz="2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lang="es-ES" sz="20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es-ES" sz="2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es-ES" sz="2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s-ES" sz="2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halo and </a:t>
            </a:r>
            <a:r>
              <a:rPr lang="es-ES" sz="20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  <a:r>
              <a:rPr lang="es-ES" sz="2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s-ES" sz="2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9261" y="908720"/>
            <a:ext cx="2445731" cy="256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55" name="TextBox 17"/>
          <p:cNvSpPr txBox="1">
            <a:spLocks noChangeArrowheads="1"/>
          </p:cNvSpPr>
          <p:nvPr/>
        </p:nvSpPr>
        <p:spPr bwMode="auto">
          <a:xfrm>
            <a:off x="971600" y="4005064"/>
            <a:ext cx="2390398" cy="634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fr-FR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t(</a:t>
            </a:r>
            <a:r>
              <a:rPr lang="fr-FR" sz="1600" kern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lang="fr-FR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Zn,p)</a:t>
            </a:r>
            <a:r>
              <a:rPr lang="fr-FR" sz="1600" kern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r>
              <a:rPr lang="fr-FR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Zn </a:t>
            </a:r>
            <a:r>
              <a:rPr lang="fr-FR" sz="16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Hellgartner</a:t>
            </a:r>
            <a:endParaRPr lang="fr-FR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fr-FR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t(</a:t>
            </a:r>
            <a:r>
              <a:rPr lang="fr-FR" sz="1600" kern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fr-FR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Ar,p)</a:t>
            </a:r>
            <a:r>
              <a:rPr lang="fr-FR" sz="1600" kern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fr-FR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Ar  </a:t>
            </a:r>
            <a:r>
              <a:rPr lang="fr-FR" sz="16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Nowak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7"/>
          <p:cNvSpPr txBox="1">
            <a:spLocks noChangeArrowheads="1"/>
          </p:cNvSpPr>
          <p:nvPr/>
        </p:nvSpPr>
        <p:spPr bwMode="auto">
          <a:xfrm>
            <a:off x="3635896" y="4509120"/>
            <a:ext cx="2222083" cy="929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d(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Ni,p)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Ni Diriken</a:t>
            </a:r>
          </a:p>
          <a:p>
            <a:pPr>
              <a:spcBef>
                <a:spcPct val="20000"/>
              </a:spcBef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t(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Ni,p)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68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Ni  Elseviers</a:t>
            </a:r>
          </a:p>
          <a:p>
            <a:pPr>
              <a:spcBef>
                <a:spcPct val="20000"/>
              </a:spcBef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d(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Zn,p)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Zn  Orlandi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39 CuadroTexto"/>
          <p:cNvSpPr txBox="1"/>
          <p:nvPr/>
        </p:nvSpPr>
        <p:spPr>
          <a:xfrm>
            <a:off x="179512" y="6006911"/>
            <a:ext cx="449178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es-ES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halos &amp; </a:t>
            </a:r>
            <a:r>
              <a:rPr lang="es-ES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</a:t>
            </a:r>
            <a:endParaRPr lang="es-E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d(</a:t>
            </a:r>
            <a:r>
              <a:rPr lang="es-ES" sz="1600" b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Li,p)</a:t>
            </a:r>
            <a:r>
              <a:rPr lang="es-ES" sz="1600" b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Li*;  </a:t>
            </a:r>
            <a:r>
              <a:rPr lang="es-ES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Tengborn</a:t>
            </a: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PRC (2011) d(</a:t>
            </a:r>
            <a:r>
              <a:rPr lang="es-ES" sz="1600" b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Li,p)</a:t>
            </a:r>
            <a:r>
              <a:rPr lang="es-ES" sz="1600" b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 </a:t>
            </a:r>
          </a:p>
          <a:p>
            <a:pPr eaLnBrk="1" hangingPunct="1">
              <a:defRPr/>
            </a:pP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d(</a:t>
            </a:r>
            <a:r>
              <a:rPr lang="es-ES" sz="1600" b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Be,p)</a:t>
            </a:r>
            <a:r>
              <a:rPr lang="es-ES" sz="1600" b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 Johansen PRC (2013)</a:t>
            </a: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63" y="3234288"/>
            <a:ext cx="3259721" cy="361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 flipV="1">
            <a:off x="5652120" y="4509120"/>
            <a:ext cx="1512168" cy="216024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20036312">
            <a:off x="2119215" y="3728755"/>
            <a:ext cx="421697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lack Oblique"/>
                <a:cs typeface="Avenir Black Oblique"/>
              </a:rPr>
              <a:t>Need to go to 10 MeV/u</a:t>
            </a:r>
          </a:p>
          <a:p>
            <a:r>
              <a:rPr lang="en-US" sz="2400" dirty="0">
                <a:latin typeface="Avenir Black Oblique"/>
                <a:cs typeface="Avenir Black Oblique"/>
              </a:rPr>
              <a:t>Transfer reaction studies</a:t>
            </a:r>
          </a:p>
        </p:txBody>
      </p:sp>
      <p:sp>
        <p:nvSpPr>
          <p:cNvPr id="42" name="38 CuadroTexto">
            <a:extLst>
              <a:ext uri="{FF2B5EF4-FFF2-40B4-BE49-F238E27FC236}">
                <a16:creationId xmlns:a16="http://schemas.microsoft.com/office/drawing/2014/main" id="{0B7E849C-FEA8-FC45-AA87-8C875A387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40" y="763385"/>
            <a:ext cx="82915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Coulomb </a:t>
            </a:r>
            <a:r>
              <a:rPr lang="es-ES" sz="2000" b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excitation</a:t>
            </a:r>
            <a:r>
              <a:rPr lang="es-ES" sz="20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s-ES" sz="2000" b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with</a:t>
            </a:r>
            <a:r>
              <a:rPr lang="es-ES" sz="20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s-ES" sz="2000" b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Miniball</a:t>
            </a:r>
            <a:r>
              <a:rPr lang="es-ES" sz="20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: 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s-ES" sz="2000" b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collectivity</a:t>
            </a:r>
            <a:r>
              <a:rPr lang="es-ES" sz="20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versus individual </a:t>
            </a:r>
            <a:r>
              <a:rPr lang="es-ES" sz="2000" b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nucleon</a:t>
            </a:r>
            <a:r>
              <a:rPr lang="es-ES" sz="20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s-ES" sz="2000" b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behaviour</a:t>
            </a:r>
            <a:endParaRPr lang="es-ES" sz="20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5575" y="689877"/>
            <a:ext cx="3096345" cy="3387196"/>
            <a:chOff x="755575" y="689877"/>
            <a:chExt cx="3096345" cy="3387196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5" y="689877"/>
              <a:ext cx="3096345" cy="3387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187624" y="1700808"/>
              <a:ext cx="2351926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FF0000"/>
                  </a:solidFill>
                </a:rPr>
                <a:t>30</a:t>
              </a:r>
              <a:r>
                <a:rPr lang="en-US" dirty="0">
                  <a:solidFill>
                    <a:srgbClr val="FF0000"/>
                  </a:solidFill>
                </a:rPr>
                <a:t>Mg(</a:t>
              </a:r>
              <a:r>
                <a:rPr lang="en-US" dirty="0" err="1">
                  <a:solidFill>
                    <a:srgbClr val="FF0000"/>
                  </a:solidFill>
                </a:rPr>
                <a:t>t,p</a:t>
              </a:r>
              <a:r>
                <a:rPr lang="en-US" dirty="0">
                  <a:solidFill>
                    <a:srgbClr val="FF0000"/>
                  </a:solidFill>
                </a:rPr>
                <a:t>)</a:t>
              </a:r>
              <a:r>
                <a:rPr lang="en-US" baseline="30000" dirty="0">
                  <a:solidFill>
                    <a:srgbClr val="FF0000"/>
                  </a:solidFill>
                </a:rPr>
                <a:t>32</a:t>
              </a:r>
              <a:r>
                <a:rPr lang="en-US" dirty="0">
                  <a:solidFill>
                    <a:srgbClr val="FF0000"/>
                  </a:solidFill>
                </a:rPr>
                <a:t>Mg (N=20)</a:t>
              </a:r>
              <a:endParaRPr lang="nl-BE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H="1" flipV="1">
            <a:off x="2267744" y="3356992"/>
            <a:ext cx="864096" cy="230425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70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034772"/>
            <a:ext cx="8064896" cy="980736"/>
          </a:xfrm>
        </p:spPr>
        <p:txBody>
          <a:bodyPr>
            <a:normAutofit fontScale="90000"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700" b="0" kern="0" dirty="0">
                <a:solidFill>
                  <a:srgbClr val="0033CC"/>
                </a:solidFill>
              </a:rPr>
              <a:t>Intensity  &amp; Selectivity &amp; Beam quality &amp; Efficiency</a:t>
            </a:r>
            <a:br>
              <a:rPr lang="en-US" sz="2700" b="0" kern="0" dirty="0">
                <a:solidFill>
                  <a:srgbClr val="0033CC"/>
                </a:solidFill>
              </a:rPr>
            </a:br>
            <a:r>
              <a:rPr lang="en-US" sz="2700" b="0" kern="0" dirty="0">
                <a:solidFill>
                  <a:srgbClr val="0033CC"/>
                </a:solidFill>
              </a:rPr>
              <a:t>Energy upgrade to 5.5 MeV /A              10 MeV /A </a:t>
            </a:r>
            <a:r>
              <a:rPr lang="en-US" b="0" kern="0" dirty="0">
                <a:solidFill>
                  <a:srgbClr val="0033CC"/>
                </a:solidFill>
              </a:rPr>
              <a:t>	</a:t>
            </a:r>
            <a:br>
              <a:rPr lang="en-US" b="0" kern="0" dirty="0">
                <a:solidFill>
                  <a:srgbClr val="0033CC"/>
                </a:solidFill>
              </a:rPr>
            </a:br>
            <a:r>
              <a:rPr lang="en-US" b="0" kern="0" dirty="0">
                <a:solidFill>
                  <a:srgbClr val="0033CC"/>
                </a:solidFill>
              </a:rPr>
              <a:t>     </a:t>
            </a:r>
            <a:endParaRPr lang="en-US" dirty="0"/>
          </a:p>
        </p:txBody>
      </p:sp>
      <p:grpSp>
        <p:nvGrpSpPr>
          <p:cNvPr id="7" name="12 Grupo"/>
          <p:cNvGrpSpPr>
            <a:grpSpLocks/>
          </p:cNvGrpSpPr>
          <p:nvPr/>
        </p:nvGrpSpPr>
        <p:grpSpPr bwMode="auto">
          <a:xfrm>
            <a:off x="714092" y="2060350"/>
            <a:ext cx="3500438" cy="2597150"/>
            <a:chOff x="5644166" y="3403606"/>
            <a:chExt cx="3499834" cy="2597162"/>
          </a:xfrm>
        </p:grpSpPr>
        <p:pic>
          <p:nvPicPr>
            <p:cNvPr id="8" name="Picture 4" descr="Graph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883"/>
            <a:stretch>
              <a:fillRect/>
            </a:stretch>
          </p:blipFill>
          <p:spPr bwMode="auto">
            <a:xfrm>
              <a:off x="5644166" y="3403606"/>
              <a:ext cx="3142647" cy="2597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18 Conector recto de flecha"/>
            <p:cNvCxnSpPr>
              <a:cxnSpLocks noChangeShapeType="1"/>
            </p:cNvCxnSpPr>
            <p:nvPr/>
          </p:nvCxnSpPr>
          <p:spPr bwMode="auto">
            <a:xfrm rot="10800000">
              <a:off x="8715375" y="4070354"/>
              <a:ext cx="428625" cy="1588"/>
            </a:xfrm>
            <a:prstGeom prst="straightConnector1">
              <a:avLst/>
            </a:prstGeom>
            <a:noFill/>
            <a:ln w="57150">
              <a:solidFill>
                <a:srgbClr val="429703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1" name="15 CuadroTexto"/>
          <p:cNvSpPr txBox="1"/>
          <p:nvPr/>
        </p:nvSpPr>
        <p:spPr>
          <a:xfrm>
            <a:off x="676832" y="4784084"/>
            <a:ext cx="3857625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q"/>
              <a:defRPr/>
            </a:pPr>
            <a:r>
              <a:rPr lang="es-ES" dirty="0"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Access 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to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  a 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wealth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 of 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spectroscopic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information</a:t>
            </a:r>
            <a:endParaRPr lang="es-ES" dirty="0">
              <a:solidFill>
                <a:srgbClr val="C00000"/>
              </a:solidFill>
              <a:latin typeface="Trebuchet MS" pitchFamily="34" charset="0"/>
              <a:ea typeface="+mn-ea"/>
              <a:cs typeface="+mn-cs"/>
            </a:endParaRPr>
          </a:p>
          <a:p>
            <a:pPr marL="285750" indent="-285750">
              <a:buFont typeface="Wingdings" charset="2"/>
              <a:buChar char="q"/>
              <a:defRPr/>
            </a:pPr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From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the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absolutes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intensities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 of 4</a:t>
            </a:r>
            <a:r>
              <a:rPr lang="es-ES" baseline="30000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+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/2</a:t>
            </a:r>
            <a:r>
              <a:rPr lang="es-ES" baseline="30000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+ 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(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multistep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coulex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)</a:t>
            </a:r>
            <a:endParaRPr lang="es-ES" baseline="30000" dirty="0">
              <a:solidFill>
                <a:srgbClr val="C00000"/>
              </a:solidFill>
              <a:latin typeface="Trebuchet MS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  <a:sym typeface="Symbol"/>
              </a:rPr>
              <a:t>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Access 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to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the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sign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 of </a:t>
            </a:r>
            <a:r>
              <a:rPr lang="es-ES" dirty="0" err="1">
                <a:solidFill>
                  <a:srgbClr val="C00000"/>
                </a:solidFill>
                <a:latin typeface="Trebuchet MS" pitchFamily="34" charset="0"/>
                <a:ea typeface="+mn-ea"/>
                <a:cs typeface="+mn-cs"/>
              </a:rPr>
              <a:t>deformation</a:t>
            </a:r>
            <a:endParaRPr lang="es-ES" dirty="0">
              <a:solidFill>
                <a:srgbClr val="C00000"/>
              </a:solidFill>
              <a:latin typeface="Trebuchet MS" pitchFamily="34" charset="0"/>
              <a:ea typeface="+mn-ea"/>
              <a:cs typeface="+mn-cs"/>
            </a:endParaRPr>
          </a:p>
          <a:p>
            <a:pPr>
              <a:defRPr/>
            </a:pPr>
            <a:endParaRPr lang="es-ES" dirty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4624"/>
            <a:ext cx="831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29348C"/>
                </a:solidFill>
              </a:rPr>
              <a:t>Advantages of Going to High energies</a:t>
            </a:r>
          </a:p>
        </p:txBody>
      </p:sp>
      <p:cxnSp>
        <p:nvCxnSpPr>
          <p:cNvPr id="13" name="Conector recto de flecha 12"/>
          <p:cNvCxnSpPr/>
          <p:nvPr/>
        </p:nvCxnSpPr>
        <p:spPr>
          <a:xfrm>
            <a:off x="5220072" y="1412776"/>
            <a:ext cx="576064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929472" y="2015508"/>
            <a:ext cx="3928864" cy="3312368"/>
            <a:chOff x="5364088" y="2564904"/>
            <a:chExt cx="3496816" cy="3856494"/>
          </a:xfrm>
        </p:grpSpPr>
        <p:pic>
          <p:nvPicPr>
            <p:cNvPr id="12" name="Picture 3" descr="mg32dp-5-10-20-0123-crop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84" r="30655" b="3792"/>
            <a:stretch/>
          </p:blipFill>
          <p:spPr bwMode="auto">
            <a:xfrm>
              <a:off x="5364088" y="2564904"/>
              <a:ext cx="3496816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236296" y="6021288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/>
                <a:t>θ</a:t>
              </a:r>
              <a:r>
                <a:rPr lang="en-US" sz="2000" b="1" baseline="-25000" dirty="0" err="1"/>
                <a:t>cm</a:t>
              </a:r>
              <a:endParaRPr lang="en-US" sz="2000" b="1" baseline="-2500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796136" y="6381328"/>
            <a:ext cx="3347864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84980" y="1733538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30000" dirty="0">
                <a:solidFill>
                  <a:srgbClr val="29348C"/>
                </a:solidFill>
              </a:rPr>
              <a:t>32</a:t>
            </a:r>
            <a:r>
              <a:rPr lang="en-US" sz="2000" b="1" dirty="0">
                <a:solidFill>
                  <a:srgbClr val="29348C"/>
                </a:solidFill>
              </a:rPr>
              <a:t>Mg(</a:t>
            </a:r>
            <a:r>
              <a:rPr lang="en-US" sz="2000" b="1" dirty="0" err="1">
                <a:solidFill>
                  <a:srgbClr val="29348C"/>
                </a:solidFill>
              </a:rPr>
              <a:t>d,p</a:t>
            </a:r>
            <a:r>
              <a:rPr lang="en-US" sz="2000" b="1" dirty="0">
                <a:solidFill>
                  <a:srgbClr val="29348C"/>
                </a:solidFill>
              </a:rPr>
              <a:t>)</a:t>
            </a:r>
            <a:r>
              <a:rPr lang="en-US" sz="2000" b="1" baseline="30000" dirty="0">
                <a:solidFill>
                  <a:srgbClr val="29348C"/>
                </a:solidFill>
              </a:rPr>
              <a:t>33</a:t>
            </a:r>
            <a:r>
              <a:rPr lang="en-US" sz="2000" b="1" dirty="0">
                <a:solidFill>
                  <a:srgbClr val="29348C"/>
                </a:solidFill>
              </a:rPr>
              <a:t>Mg</a:t>
            </a:r>
          </a:p>
        </p:txBody>
      </p:sp>
      <p:sp>
        <p:nvSpPr>
          <p:cNvPr id="17" name="4 CuadroTexto"/>
          <p:cNvSpPr txBox="1">
            <a:spLocks noChangeArrowheads="1"/>
          </p:cNvSpPr>
          <p:nvPr/>
        </p:nvSpPr>
        <p:spPr bwMode="auto">
          <a:xfrm>
            <a:off x="4823520" y="5373566"/>
            <a:ext cx="4320480" cy="1302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00"/>
              </a:spcBef>
              <a:buFont typeface="Wingdings" charset="0"/>
              <a:buChar char="q"/>
            </a:pPr>
            <a:r>
              <a:rPr lang="es-ES" sz="1800" b="0" dirty="0">
                <a:solidFill>
                  <a:srgbClr val="29348C"/>
                </a:solidFill>
                <a:latin typeface="Trebuchet MS" charset="0"/>
              </a:rPr>
              <a:t> Single </a:t>
            </a:r>
            <a:r>
              <a:rPr lang="es-ES" sz="1800" b="0" dirty="0" err="1">
                <a:solidFill>
                  <a:srgbClr val="29348C"/>
                </a:solidFill>
                <a:latin typeface="Trebuchet MS" charset="0"/>
              </a:rPr>
              <a:t>particle</a:t>
            </a:r>
            <a:r>
              <a:rPr lang="es-ES" sz="1800" b="0" dirty="0">
                <a:solidFill>
                  <a:srgbClr val="29348C"/>
                </a:solidFill>
                <a:latin typeface="Trebuchet MS" charset="0"/>
              </a:rPr>
              <a:t> </a:t>
            </a:r>
            <a:r>
              <a:rPr lang="es-ES" sz="1800" b="0" dirty="0" err="1">
                <a:solidFill>
                  <a:srgbClr val="29348C"/>
                </a:solidFill>
                <a:latin typeface="Trebuchet MS" charset="0"/>
              </a:rPr>
              <a:t>information</a:t>
            </a:r>
            <a:r>
              <a:rPr lang="es-ES" sz="1800" b="0" dirty="0">
                <a:solidFill>
                  <a:srgbClr val="29348C"/>
                </a:solidFill>
                <a:latin typeface="Trebuchet MS" charset="0"/>
              </a:rPr>
              <a:t> </a:t>
            </a:r>
            <a:r>
              <a:rPr lang="es-ES" sz="1800" b="0" dirty="0" err="1">
                <a:solidFill>
                  <a:srgbClr val="29348C"/>
                </a:solidFill>
                <a:latin typeface="Trebuchet MS" charset="0"/>
              </a:rPr>
              <a:t>through</a:t>
            </a:r>
            <a:r>
              <a:rPr lang="es-ES" sz="1800" b="0" dirty="0">
                <a:solidFill>
                  <a:srgbClr val="29348C"/>
                </a:solidFill>
                <a:latin typeface="Trebuchet MS" charset="0"/>
              </a:rPr>
              <a:t> </a:t>
            </a:r>
            <a:r>
              <a:rPr lang="es-ES" sz="1800" b="0" dirty="0" err="1">
                <a:solidFill>
                  <a:srgbClr val="29348C"/>
                </a:solidFill>
                <a:latin typeface="Trebuchet MS" charset="0"/>
              </a:rPr>
              <a:t>the</a:t>
            </a:r>
            <a:r>
              <a:rPr lang="es-ES" sz="1800" b="0" dirty="0">
                <a:solidFill>
                  <a:srgbClr val="29348C"/>
                </a:solidFill>
                <a:latin typeface="Trebuchet MS" charset="0"/>
              </a:rPr>
              <a:t> </a:t>
            </a:r>
            <a:r>
              <a:rPr lang="es-ES" sz="1800" b="0" dirty="0" err="1">
                <a:solidFill>
                  <a:srgbClr val="29348C"/>
                </a:solidFill>
                <a:latin typeface="Trebuchet MS" charset="0"/>
              </a:rPr>
              <a:t>spectroscopic</a:t>
            </a:r>
            <a:r>
              <a:rPr lang="es-ES" sz="1800" b="0" dirty="0">
                <a:solidFill>
                  <a:srgbClr val="29348C"/>
                </a:solidFill>
                <a:latin typeface="Trebuchet MS" charset="0"/>
              </a:rPr>
              <a:t> </a:t>
            </a:r>
            <a:r>
              <a:rPr lang="es-ES" sz="1800" b="0" dirty="0" err="1">
                <a:solidFill>
                  <a:srgbClr val="29348C"/>
                </a:solidFill>
                <a:latin typeface="Trebuchet MS" charset="0"/>
              </a:rPr>
              <a:t>factors</a:t>
            </a:r>
            <a:endParaRPr lang="es-ES" sz="1800" b="0" dirty="0">
              <a:solidFill>
                <a:srgbClr val="29348C"/>
              </a:solidFill>
              <a:latin typeface="Trebuchet MS" charset="0"/>
            </a:endParaRPr>
          </a:p>
          <a:p>
            <a:pPr eaLnBrk="1" hangingPunct="1">
              <a:spcBef>
                <a:spcPts val="800"/>
              </a:spcBef>
              <a:buFont typeface="Wingdings" charset="0"/>
              <a:buChar char="q"/>
            </a:pPr>
            <a:r>
              <a:rPr lang="es-ES" sz="1800" b="0" dirty="0">
                <a:solidFill>
                  <a:srgbClr val="29348C"/>
                </a:solidFill>
                <a:latin typeface="Trebuchet MS" charset="0"/>
              </a:rPr>
              <a:t> High </a:t>
            </a:r>
            <a:r>
              <a:rPr lang="es-ES" sz="1800" b="0" dirty="0" err="1">
                <a:solidFill>
                  <a:srgbClr val="29348C"/>
                </a:solidFill>
                <a:latin typeface="Trebuchet MS" charset="0"/>
              </a:rPr>
              <a:t>energy</a:t>
            </a:r>
            <a:r>
              <a:rPr lang="es-ES" sz="1800" b="0" dirty="0">
                <a:solidFill>
                  <a:srgbClr val="29348C"/>
                </a:solidFill>
                <a:latin typeface="Trebuchet MS" charset="0"/>
              </a:rPr>
              <a:t> </a:t>
            </a:r>
            <a:r>
              <a:rPr lang="es-ES" sz="1800" b="0" dirty="0" err="1">
                <a:solidFill>
                  <a:srgbClr val="29348C"/>
                </a:solidFill>
                <a:latin typeface="Trebuchet MS" charset="0"/>
              </a:rPr>
              <a:t>needed</a:t>
            </a:r>
            <a:r>
              <a:rPr lang="es-ES" sz="1800" b="0" dirty="0">
                <a:solidFill>
                  <a:srgbClr val="29348C"/>
                </a:solidFill>
                <a:latin typeface="Trebuchet MS" charset="0"/>
              </a:rPr>
              <a:t> </a:t>
            </a:r>
            <a:r>
              <a:rPr lang="es-ES" sz="1800" b="0" dirty="0" err="1">
                <a:solidFill>
                  <a:srgbClr val="29348C"/>
                </a:solidFill>
                <a:latin typeface="Trebuchet MS" charset="0"/>
              </a:rPr>
              <a:t>to</a:t>
            </a:r>
            <a:r>
              <a:rPr lang="es-ES" sz="1800" b="0" dirty="0">
                <a:solidFill>
                  <a:srgbClr val="29348C"/>
                </a:solidFill>
                <a:latin typeface="Trebuchet MS" charset="0"/>
              </a:rPr>
              <a:t> </a:t>
            </a:r>
            <a:r>
              <a:rPr lang="es-ES" sz="1800" b="0" dirty="0" err="1">
                <a:solidFill>
                  <a:srgbClr val="29348C"/>
                </a:solidFill>
                <a:latin typeface="Trebuchet MS" charset="0"/>
              </a:rPr>
              <a:t>learn</a:t>
            </a:r>
            <a:r>
              <a:rPr lang="es-ES" sz="1800" b="0" dirty="0">
                <a:solidFill>
                  <a:srgbClr val="29348C"/>
                </a:solidFill>
                <a:latin typeface="Trebuchet MS" charset="0"/>
              </a:rPr>
              <a:t> </a:t>
            </a:r>
            <a:r>
              <a:rPr lang="es-ES" sz="1800" b="0" dirty="0" err="1">
                <a:solidFill>
                  <a:srgbClr val="29348C"/>
                </a:solidFill>
                <a:latin typeface="Trebuchet MS" charset="0"/>
              </a:rPr>
              <a:t>about</a:t>
            </a:r>
            <a:r>
              <a:rPr lang="es-ES" sz="1800" b="0" dirty="0">
                <a:solidFill>
                  <a:srgbClr val="29348C"/>
                </a:solidFill>
                <a:latin typeface="Trebuchet MS" charset="0"/>
              </a:rPr>
              <a:t> </a:t>
            </a:r>
            <a:r>
              <a:rPr lang="es-ES" sz="1800" b="0" dirty="0" err="1">
                <a:solidFill>
                  <a:srgbClr val="29348C"/>
                </a:solidFill>
                <a:latin typeface="Trebuchet MS" charset="0"/>
              </a:rPr>
              <a:t>the</a:t>
            </a:r>
            <a:r>
              <a:rPr lang="es-ES" sz="1800" b="0" dirty="0">
                <a:solidFill>
                  <a:srgbClr val="29348C"/>
                </a:solidFill>
                <a:latin typeface="Trebuchet MS" charset="0"/>
              </a:rPr>
              <a:t> “l” transfer</a:t>
            </a:r>
          </a:p>
        </p:txBody>
      </p:sp>
    </p:spTree>
    <p:extLst>
      <p:ext uri="{BB962C8B-B14F-4D97-AF65-F5344CB8AC3E}">
        <p14:creationId xmlns:p14="http://schemas.microsoft.com/office/powerpoint/2010/main" val="2482947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0907"/>
            <a:ext cx="9174692" cy="6170065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5164216" y="2852936"/>
            <a:ext cx="2370666" cy="1036108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  <a:effectLst>
            <a:glow>
              <a:schemeClr val="accent1">
                <a:tint val="30000"/>
                <a:shade val="95000"/>
                <a:satMod val="30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 rot="20307450">
            <a:off x="5490274" y="1287171"/>
            <a:ext cx="3021816" cy="925524"/>
          </a:xfrm>
          <a:prstGeom prst="ellipse">
            <a:avLst/>
          </a:prstGeom>
          <a:noFill/>
          <a:ln w="38100" cmpd="sng">
            <a:solidFill>
              <a:srgbClr val="00C500"/>
            </a:solidFill>
          </a:ln>
          <a:effectLst>
            <a:glow>
              <a:schemeClr val="accent1">
                <a:tint val="30000"/>
                <a:shade val="95000"/>
                <a:satMod val="30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 rot="20078304">
            <a:off x="823030" y="5437081"/>
            <a:ext cx="1947333" cy="961165"/>
          </a:xfrm>
          <a:prstGeom prst="ellipse">
            <a:avLst/>
          </a:prstGeom>
          <a:noFill/>
          <a:ln w="38100" cmpd="sng">
            <a:solidFill>
              <a:srgbClr val="FF303D"/>
            </a:solidFill>
          </a:ln>
          <a:effectLst>
            <a:glow>
              <a:schemeClr val="accent1">
                <a:tint val="30000"/>
                <a:shade val="95000"/>
                <a:satMod val="30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6921500" y="6168741"/>
            <a:ext cx="1852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ISOLDE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6592" y="-300633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solidFill>
                  <a:srgbClr val="1E03BD"/>
                </a:solidFill>
                <a:latin typeface="Calibri" charset="0"/>
              </a:rPr>
              <a:t>The HIE-ISOLDE project (2010- )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64815" y="951406"/>
            <a:ext cx="406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>
                <a:solidFill>
                  <a:srgbClr val="FFFFFF"/>
                </a:solidFill>
              </a:rPr>
              <a:t>Energy</a:t>
            </a:r>
            <a:r>
              <a:rPr lang="es-ES" sz="2800" dirty="0">
                <a:solidFill>
                  <a:srgbClr val="FFFFFF"/>
                </a:solidFill>
              </a:rPr>
              <a:t>: 4.5 – 10 </a:t>
            </a:r>
            <a:r>
              <a:rPr lang="es-ES" sz="2800" dirty="0" err="1">
                <a:solidFill>
                  <a:srgbClr val="FFFFFF"/>
                </a:solidFill>
              </a:rPr>
              <a:t>MeV</a:t>
            </a:r>
            <a:r>
              <a:rPr lang="es-ES" sz="2800" dirty="0">
                <a:solidFill>
                  <a:srgbClr val="FFFFFF"/>
                </a:solidFill>
              </a:rPr>
              <a:t>/u </a:t>
            </a:r>
          </a:p>
          <a:p>
            <a:r>
              <a:rPr lang="es-ES" sz="2800" dirty="0" err="1">
                <a:solidFill>
                  <a:srgbClr val="FFFFFF"/>
                </a:solidFill>
              </a:rPr>
              <a:t>Intensity</a:t>
            </a:r>
            <a:r>
              <a:rPr lang="es-ES" sz="2800" dirty="0">
                <a:solidFill>
                  <a:srgbClr val="FFFFFF"/>
                </a:solidFill>
              </a:rPr>
              <a:t>: x10 in </a:t>
            </a:r>
            <a:r>
              <a:rPr lang="es-ES" sz="2800" dirty="0" err="1">
                <a:solidFill>
                  <a:srgbClr val="FFFFFF"/>
                </a:solidFill>
              </a:rPr>
              <a:t>power</a:t>
            </a:r>
            <a:endParaRPr lang="es-ES" sz="2800" dirty="0">
              <a:solidFill>
                <a:srgbClr val="FFFFFF"/>
              </a:solidFill>
            </a:endParaRPr>
          </a:p>
          <a:p>
            <a:r>
              <a:rPr lang="es-ES" sz="2800" dirty="0" err="1">
                <a:solidFill>
                  <a:srgbClr val="FFFFFF"/>
                </a:solidFill>
              </a:rPr>
              <a:t>Beam</a:t>
            </a:r>
            <a:r>
              <a:rPr lang="es-ES" sz="2800" dirty="0">
                <a:solidFill>
                  <a:srgbClr val="FFFFFF"/>
                </a:solidFill>
              </a:rPr>
              <a:t> </a:t>
            </a:r>
            <a:r>
              <a:rPr lang="es-ES" sz="2800" dirty="0" err="1">
                <a:solidFill>
                  <a:srgbClr val="FFFFFF"/>
                </a:solidFill>
              </a:rPr>
              <a:t>Quality</a:t>
            </a:r>
            <a:endParaRPr lang="es-ES" sz="2800" dirty="0">
              <a:solidFill>
                <a:srgbClr val="FFFFFF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 rot="20181936">
            <a:off x="6972396" y="2076222"/>
            <a:ext cx="210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00C500"/>
                </a:solidFill>
              </a:rPr>
              <a:t>Higher</a:t>
            </a:r>
            <a:r>
              <a:rPr lang="es-ES" sz="2000" b="1" dirty="0">
                <a:solidFill>
                  <a:srgbClr val="00C500"/>
                </a:solidFill>
              </a:rPr>
              <a:t>  </a:t>
            </a:r>
            <a:r>
              <a:rPr lang="es-ES" sz="2000" b="1" dirty="0" err="1">
                <a:solidFill>
                  <a:srgbClr val="00C500"/>
                </a:solidFill>
              </a:rPr>
              <a:t>Energy</a:t>
            </a:r>
            <a:endParaRPr lang="es-ES" sz="2000" b="1" dirty="0">
              <a:solidFill>
                <a:srgbClr val="00C500"/>
              </a:solidFill>
            </a:endParaRPr>
          </a:p>
          <a:p>
            <a:r>
              <a:rPr lang="es-ES" sz="2000" b="1" dirty="0">
                <a:solidFill>
                  <a:srgbClr val="00C500"/>
                </a:solidFill>
              </a:rPr>
              <a:t>	2015</a:t>
            </a:r>
          </a:p>
        </p:txBody>
      </p:sp>
      <p:sp>
        <p:nvSpPr>
          <p:cNvPr id="3" name="CuadroTexto 2"/>
          <p:cNvSpPr txBox="1"/>
          <p:nvPr/>
        </p:nvSpPr>
        <p:spPr>
          <a:xfrm rot="20212811">
            <a:off x="850900" y="4405412"/>
            <a:ext cx="148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FF303D"/>
                </a:solidFill>
              </a:rPr>
              <a:t>Higher</a:t>
            </a:r>
            <a:r>
              <a:rPr lang="es-ES" sz="2000" b="1" dirty="0">
                <a:solidFill>
                  <a:srgbClr val="FF303D"/>
                </a:solidFill>
              </a:rPr>
              <a:t> </a:t>
            </a:r>
            <a:r>
              <a:rPr lang="es-ES" sz="2000" b="1" dirty="0" err="1">
                <a:solidFill>
                  <a:srgbClr val="FF303D"/>
                </a:solidFill>
              </a:rPr>
              <a:t>Intensity</a:t>
            </a:r>
            <a:endParaRPr lang="es-ES" sz="2000" b="1" dirty="0">
              <a:solidFill>
                <a:srgbClr val="FF303D"/>
              </a:solidFill>
            </a:endParaRPr>
          </a:p>
          <a:p>
            <a:r>
              <a:rPr lang="es-ES" sz="2000" b="1" dirty="0">
                <a:solidFill>
                  <a:srgbClr val="FF303D"/>
                </a:solidFill>
              </a:rPr>
              <a:t>2020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575300" y="4014774"/>
            <a:ext cx="238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FFFF00"/>
                </a:solidFill>
              </a:rPr>
              <a:t>Purity</a:t>
            </a:r>
            <a:r>
              <a:rPr lang="es-ES" sz="2000" b="1" dirty="0">
                <a:solidFill>
                  <a:srgbClr val="FFFF00"/>
                </a:solidFill>
              </a:rPr>
              <a:t> &amp; </a:t>
            </a:r>
            <a:r>
              <a:rPr lang="es-ES" sz="2000" b="1" dirty="0" err="1">
                <a:solidFill>
                  <a:srgbClr val="FFFF00"/>
                </a:solidFill>
              </a:rPr>
              <a:t>Beam</a:t>
            </a:r>
            <a:r>
              <a:rPr lang="es-ES" sz="2000" b="1" dirty="0">
                <a:solidFill>
                  <a:srgbClr val="FFFF00"/>
                </a:solidFill>
              </a:rPr>
              <a:t> </a:t>
            </a:r>
            <a:r>
              <a:rPr lang="es-ES" sz="2000" b="1" dirty="0" err="1">
                <a:solidFill>
                  <a:srgbClr val="FFFF00"/>
                </a:solidFill>
              </a:rPr>
              <a:t>Quality</a:t>
            </a:r>
            <a:endParaRPr lang="es-E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96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3">
            <a:extLst>
              <a:ext uri="{FF2B5EF4-FFF2-40B4-BE49-F238E27FC236}">
                <a16:creationId xmlns:a16="http://schemas.microsoft.com/office/drawing/2014/main" id="{059BA3BB-AA59-2A49-99F0-6342B4C5804F}"/>
              </a:ext>
            </a:extLst>
          </p:cNvPr>
          <p:cNvSpPr txBox="1">
            <a:spLocks/>
          </p:cNvSpPr>
          <p:nvPr/>
        </p:nvSpPr>
        <p:spPr>
          <a:xfrm>
            <a:off x="457199" y="1096334"/>
            <a:ext cx="6508377" cy="48562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&gt;10 MeV/u</a:t>
            </a:r>
          </a:p>
          <a:p>
            <a:r>
              <a:rPr lang="en-US"/>
              <a:t>Nuclear reactions:</a:t>
            </a:r>
          </a:p>
          <a:p>
            <a:pPr lvl="1"/>
            <a:r>
              <a:rPr lang="en-US"/>
              <a:t>Inelastic scattering</a:t>
            </a:r>
          </a:p>
          <a:p>
            <a:pPr lvl="1"/>
            <a:r>
              <a:rPr lang="en-US"/>
              <a:t>Coulomb excitation</a:t>
            </a:r>
          </a:p>
          <a:p>
            <a:pPr lvl="1"/>
            <a:r>
              <a:rPr lang="en-US"/>
              <a:t>Few-nucleon transfer</a:t>
            </a:r>
          </a:p>
          <a:p>
            <a:pPr lvl="1"/>
            <a:r>
              <a:rPr lang="en-US"/>
              <a:t>Astrophysical processes</a:t>
            </a:r>
            <a:endParaRPr lang="en-US" dirty="0"/>
          </a:p>
        </p:txBody>
      </p:sp>
      <p:pic>
        <p:nvPicPr>
          <p:cNvPr id="19" name="Imagen 18" descr="Fig5.JPG">
            <a:extLst>
              <a:ext uri="{FF2B5EF4-FFF2-40B4-BE49-F238E27FC236}">
                <a16:creationId xmlns:a16="http://schemas.microsoft.com/office/drawing/2014/main" id="{DF3CC2B4-77F8-1D47-B320-5DC2CFB1C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5" y="704294"/>
            <a:ext cx="9144000" cy="544361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4FD39CBB-E8A5-4F41-A3CB-FE9099F0FC5B}"/>
              </a:ext>
            </a:extLst>
          </p:cNvPr>
          <p:cNvSpPr txBox="1"/>
          <p:nvPr/>
        </p:nvSpPr>
        <p:spPr>
          <a:xfrm>
            <a:off x="592360" y="5721740"/>
            <a:ext cx="15016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chemeClr val="bg1"/>
                </a:solidFill>
              </a:rPr>
              <a:t>Moveable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b="1" dirty="0" err="1">
                <a:solidFill>
                  <a:schemeClr val="bg1"/>
                </a:solidFill>
              </a:rPr>
              <a:t>Setups</a:t>
            </a:r>
            <a:r>
              <a:rPr lang="es-ES" sz="1600" b="1" dirty="0">
                <a:solidFill>
                  <a:schemeClr val="bg1"/>
                </a:solidFill>
              </a:rPr>
              <a:t> (SEC)</a:t>
            </a:r>
          </a:p>
        </p:txBody>
      </p:sp>
      <p:pic>
        <p:nvPicPr>
          <p:cNvPr id="27" name="Picture 13" descr="miniball_logo_alpha.png">
            <a:extLst>
              <a:ext uri="{FF2B5EF4-FFF2-40B4-BE49-F238E27FC236}">
                <a16:creationId xmlns:a16="http://schemas.microsoft.com/office/drawing/2014/main" id="{489834B8-BD2C-834E-8A66-6228323174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347" y="4409801"/>
            <a:ext cx="782444" cy="955309"/>
          </a:xfrm>
          <a:prstGeom prst="rect">
            <a:avLst/>
          </a:prstGeom>
        </p:spPr>
      </p:pic>
      <p:pic>
        <p:nvPicPr>
          <p:cNvPr id="29" name="Picture 2" descr="REXISOLDE.png">
            <a:extLst>
              <a:ext uri="{FF2B5EF4-FFF2-40B4-BE49-F238E27FC236}">
                <a16:creationId xmlns:a16="http://schemas.microsoft.com/office/drawing/2014/main" id="{EFC51973-5833-9349-8294-D5074C4C4A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332" y="1197988"/>
            <a:ext cx="2197668" cy="609600"/>
          </a:xfrm>
          <a:prstGeom prst="rect">
            <a:avLst/>
          </a:prstGeom>
        </p:spPr>
      </p:pic>
      <p:pic>
        <p:nvPicPr>
          <p:cNvPr id="30" name="Picture 7" descr="HIE-ISOLDE-logo-alpha.png">
            <a:extLst>
              <a:ext uri="{FF2B5EF4-FFF2-40B4-BE49-F238E27FC236}">
                <a16:creationId xmlns:a16="http://schemas.microsoft.com/office/drawing/2014/main" id="{CCCA3C2E-503F-5C4D-9CC4-FF478D2233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680" y="1618271"/>
            <a:ext cx="2101105" cy="685800"/>
          </a:xfrm>
          <a:prstGeom prst="rect">
            <a:avLst/>
          </a:prstGeom>
        </p:spPr>
      </p:pic>
      <p:sp>
        <p:nvSpPr>
          <p:cNvPr id="31" name="TextBox 45">
            <a:extLst>
              <a:ext uri="{FF2B5EF4-FFF2-40B4-BE49-F238E27FC236}">
                <a16:creationId xmlns:a16="http://schemas.microsoft.com/office/drawing/2014/main" id="{198C604D-8D67-3142-94C9-0545088A5F0A}"/>
              </a:ext>
            </a:extLst>
          </p:cNvPr>
          <p:cNvSpPr txBox="1"/>
          <p:nvPr/>
        </p:nvSpPr>
        <p:spPr>
          <a:xfrm>
            <a:off x="7688041" y="2705342"/>
            <a:ext cx="149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n-US" baseline="30000" dirty="0">
                <a:solidFill>
                  <a:schemeClr val="bg1"/>
                </a:solidFill>
              </a:rPr>
              <a:t>+ </a:t>
            </a:r>
            <a:r>
              <a:rPr lang="en-US" dirty="0">
                <a:solidFill>
                  <a:schemeClr val="bg1"/>
                </a:solidFill>
              </a:rPr>
              <a:t>RIB from ISOLDE</a:t>
            </a:r>
          </a:p>
        </p:txBody>
      </p:sp>
      <p:cxnSp>
        <p:nvCxnSpPr>
          <p:cNvPr id="32" name="Straight Arrow Connector 47">
            <a:extLst>
              <a:ext uri="{FF2B5EF4-FFF2-40B4-BE49-F238E27FC236}">
                <a16:creationId xmlns:a16="http://schemas.microsoft.com/office/drawing/2014/main" id="{9D8D44A2-2CFD-4F42-BDA6-E173D9883113}"/>
              </a:ext>
            </a:extLst>
          </p:cNvPr>
          <p:cNvCxnSpPr>
            <a:cxnSpLocks/>
          </p:cNvCxnSpPr>
          <p:nvPr/>
        </p:nvCxnSpPr>
        <p:spPr>
          <a:xfrm flipH="1">
            <a:off x="7930747" y="2682192"/>
            <a:ext cx="974045" cy="0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9">
            <a:extLst>
              <a:ext uri="{FF2B5EF4-FFF2-40B4-BE49-F238E27FC236}">
                <a16:creationId xmlns:a16="http://schemas.microsoft.com/office/drawing/2014/main" id="{8889AB75-5969-4940-9E9A-4A722F4D4F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58" y="1114780"/>
            <a:ext cx="1080041" cy="1080041"/>
          </a:xfrm>
          <a:prstGeom prst="rect">
            <a:avLst/>
          </a:prstGeom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F6D711EC-D163-4245-BF7F-F8670EC88632}"/>
              </a:ext>
            </a:extLst>
          </p:cNvPr>
          <p:cNvSpPr txBox="1"/>
          <p:nvPr/>
        </p:nvSpPr>
        <p:spPr>
          <a:xfrm>
            <a:off x="5496401" y="1838268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2.83 MeV/</a:t>
            </a:r>
            <a:r>
              <a:rPr lang="en-GB" sz="1600" i="1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4FD9108F-BF8A-874B-ACC8-CDFF30D46E6C}"/>
              </a:ext>
            </a:extLst>
          </p:cNvPr>
          <p:cNvSpPr txBox="1"/>
          <p:nvPr/>
        </p:nvSpPr>
        <p:spPr>
          <a:xfrm>
            <a:off x="3018078" y="2346619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10.0 MeV/</a:t>
            </a:r>
            <a:r>
              <a:rPr lang="en-GB" sz="1600" i="1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C842E-FFAC-B448-BB87-C82A4B5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60" y="-2302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29348C"/>
                </a:solidFill>
                <a:cs typeface="Times New Roman" panose="02020603050405020304" pitchFamily="18" charset="0"/>
              </a:rPr>
              <a:t>HIE-ISOLDE (2014-)   @   10 MeV/u ( A/q = 4.3)</a:t>
            </a:r>
            <a:endParaRPr lang="es-ES" sz="3600" dirty="0"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ADC29-B5F6-4947-92B9-66B3C12C2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33E67D3-2829-A645-977A-E25408C8EAA2}"/>
              </a:ext>
            </a:extLst>
          </p:cNvPr>
          <p:cNvSpPr txBox="1"/>
          <p:nvPr/>
        </p:nvSpPr>
        <p:spPr>
          <a:xfrm>
            <a:off x="6191258" y="4388644"/>
            <a:ext cx="1374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MINIBALL</a:t>
            </a:r>
          </a:p>
        </p:txBody>
      </p:sp>
      <p:sp>
        <p:nvSpPr>
          <p:cNvPr id="8" name="Abrir llave 10">
            <a:extLst>
              <a:ext uri="{FF2B5EF4-FFF2-40B4-BE49-F238E27FC236}">
                <a16:creationId xmlns:a16="http://schemas.microsoft.com/office/drawing/2014/main" id="{F66D26A1-599A-3C4E-9688-9FF07E7CC72F}"/>
              </a:ext>
            </a:extLst>
          </p:cNvPr>
          <p:cNvSpPr/>
          <p:nvPr/>
        </p:nvSpPr>
        <p:spPr>
          <a:xfrm>
            <a:off x="7445379" y="4142865"/>
            <a:ext cx="564895" cy="1043917"/>
          </a:xfrm>
          <a:prstGeom prst="leftBrace">
            <a:avLst/>
          </a:prstGeom>
          <a:ln w="38100" cmpd="sng">
            <a:solidFill>
              <a:srgbClr val="FF0000"/>
            </a:solidFill>
          </a:ln>
          <a:effectLst>
            <a:glow>
              <a:schemeClr val="accent1">
                <a:tint val="30000"/>
                <a:shade val="95000"/>
                <a:satMod val="30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Picture 2" descr="http://isolde.web.cern.ch/sites/isolde.web.cern.ch/files/Miniball.jpg">
            <a:extLst>
              <a:ext uri="{FF2B5EF4-FFF2-40B4-BE49-F238E27FC236}">
                <a16:creationId xmlns:a16="http://schemas.microsoft.com/office/drawing/2014/main" id="{92C0DB7D-A206-C448-80D5-93FEF44D3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6" t="10747" r="20361" b="15461"/>
          <a:stretch/>
        </p:blipFill>
        <p:spPr bwMode="auto">
          <a:xfrm>
            <a:off x="4291536" y="3390916"/>
            <a:ext cx="15113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8" descr="Screen Shot 2016-02-25 at 15.53.41.png">
            <a:extLst>
              <a:ext uri="{FF2B5EF4-FFF2-40B4-BE49-F238E27FC236}">
                <a16:creationId xmlns:a16="http://schemas.microsoft.com/office/drawing/2014/main" id="{3FBAEE4D-17C2-B541-B2F8-9BBDC7F812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3"/>
          <a:stretch/>
        </p:blipFill>
        <p:spPr>
          <a:xfrm>
            <a:off x="539552" y="5421196"/>
            <a:ext cx="1014759" cy="854472"/>
          </a:xfrm>
          <a:prstGeom prst="rect">
            <a:avLst/>
          </a:prstGeom>
        </p:spPr>
      </p:pic>
      <p:sp>
        <p:nvSpPr>
          <p:cNvPr id="12" name="CuadroTexto 13">
            <a:extLst>
              <a:ext uri="{FF2B5EF4-FFF2-40B4-BE49-F238E27FC236}">
                <a16:creationId xmlns:a16="http://schemas.microsoft.com/office/drawing/2014/main" id="{BB5A90CE-BCC8-0344-B568-7C487640FB21}"/>
              </a:ext>
            </a:extLst>
          </p:cNvPr>
          <p:cNvSpPr txBox="1"/>
          <p:nvPr/>
        </p:nvSpPr>
        <p:spPr>
          <a:xfrm>
            <a:off x="7812360" y="4235809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CD-Si </a:t>
            </a:r>
            <a:r>
              <a:rPr lang="es-ES" b="1" dirty="0" err="1">
                <a:solidFill>
                  <a:srgbClr val="FF0000"/>
                </a:solidFill>
              </a:rPr>
              <a:t>Detectors</a:t>
            </a:r>
            <a:endParaRPr lang="es-ES" b="1" dirty="0">
              <a:solidFill>
                <a:srgbClr val="FF0000"/>
              </a:solidFill>
            </a:endParaRPr>
          </a:p>
          <a:p>
            <a:r>
              <a:rPr lang="es-ES" b="1" dirty="0" err="1">
                <a:solidFill>
                  <a:srgbClr val="FF0000"/>
                </a:solidFill>
              </a:rPr>
              <a:t>Plunger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44A52019-9EA4-9A43-BE8C-5B9AEF22BC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05" y="5365110"/>
            <a:ext cx="1728192" cy="1152128"/>
          </a:xfrm>
          <a:prstGeom prst="rect">
            <a:avLst/>
          </a:prstGeom>
        </p:spPr>
      </p:pic>
      <p:sp>
        <p:nvSpPr>
          <p:cNvPr id="21" name="CuadroTexto 6">
            <a:extLst>
              <a:ext uri="{FF2B5EF4-FFF2-40B4-BE49-F238E27FC236}">
                <a16:creationId xmlns:a16="http://schemas.microsoft.com/office/drawing/2014/main" id="{01D5A4E0-E625-AA45-9E16-F09B9A185E91}"/>
              </a:ext>
            </a:extLst>
          </p:cNvPr>
          <p:cNvSpPr txBox="1"/>
          <p:nvPr/>
        </p:nvSpPr>
        <p:spPr>
          <a:xfrm>
            <a:off x="2155998" y="5123289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0090"/>
                </a:solidFill>
              </a:rPr>
              <a:t>ISS - ISOLDE </a:t>
            </a:r>
            <a:r>
              <a:rPr lang="es-ES" b="1" dirty="0" err="1">
                <a:solidFill>
                  <a:srgbClr val="000090"/>
                </a:solidFill>
              </a:rPr>
              <a:t>Solenoidal</a:t>
            </a:r>
            <a:endParaRPr lang="es-ES" b="1" dirty="0">
              <a:solidFill>
                <a:srgbClr val="000090"/>
              </a:solidFill>
            </a:endParaRPr>
          </a:p>
          <a:p>
            <a:r>
              <a:rPr lang="es-ES" b="1" dirty="0" err="1">
                <a:solidFill>
                  <a:srgbClr val="000090"/>
                </a:solidFill>
              </a:rPr>
              <a:t>Spectrometer</a:t>
            </a:r>
            <a:endParaRPr lang="es-ES" b="1" dirty="0">
              <a:solidFill>
                <a:srgbClr val="000090"/>
              </a:solidFill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D317AC7F-244A-694C-8545-DA5DC2820B8E}"/>
              </a:ext>
            </a:extLst>
          </p:cNvPr>
          <p:cNvSpPr txBox="1"/>
          <p:nvPr/>
        </p:nvSpPr>
        <p:spPr>
          <a:xfrm>
            <a:off x="756345" y="5743220"/>
            <a:ext cx="74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27EA98B-986A-D547-B7AC-D4DDB0849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950" y="2823519"/>
            <a:ext cx="1574190" cy="157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" name="Picture 8" descr="IMG_20161104_140706">
            <a:extLst>
              <a:ext uri="{FF2B5EF4-FFF2-40B4-BE49-F238E27FC236}">
                <a16:creationId xmlns:a16="http://schemas.microsoft.com/office/drawing/2014/main" id="{754B6229-9319-084B-9850-0B5D87E0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03" y="4835668"/>
            <a:ext cx="108012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4">
            <a:extLst>
              <a:ext uri="{FF2B5EF4-FFF2-40B4-BE49-F238E27FC236}">
                <a16:creationId xmlns:a16="http://schemas.microsoft.com/office/drawing/2014/main" id="{C0E0E93C-BCEB-7342-8644-F12CE7FECD22}"/>
              </a:ext>
            </a:extLst>
          </p:cNvPr>
          <p:cNvSpPr txBox="1"/>
          <p:nvPr/>
        </p:nvSpPr>
        <p:spPr>
          <a:xfrm>
            <a:off x="3589788" y="4097373"/>
            <a:ext cx="11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Miniball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22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217E-9694-AC40-8DBA-C698E3EA9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92" y="-216581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1E03BD"/>
                </a:solidFill>
              </a:rPr>
              <a:t>Solenoidal Spectrometers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A7E89-C6FD-A144-B9F6-05EE35664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21" y="1269947"/>
            <a:ext cx="4998048" cy="240035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Problem solved by using a solenoidal magnetic field (i.e. an MRI magnet!)</a:t>
            </a:r>
          </a:p>
          <a:p>
            <a:r>
              <a:rPr lang="en-GB" dirty="0"/>
              <a:t>Protons after the reaction (</a:t>
            </a:r>
            <a:r>
              <a:rPr lang="en-GB" dirty="0" err="1"/>
              <a:t>d,p</a:t>
            </a:r>
            <a:r>
              <a:rPr lang="en-GB" dirty="0"/>
              <a:t>) follow cyclotron motion </a:t>
            </a:r>
            <a:r>
              <a:rPr lang="en-GB" dirty="0">
                <a:sym typeface="Wingdings" pitchFamily="2" charset="2"/>
              </a:rPr>
              <a:t> return to axis.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AC0A3-CA21-D146-875B-394A2518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5" descr="HELIOS_Scheme.png">
            <a:extLst>
              <a:ext uri="{FF2B5EF4-FFF2-40B4-BE49-F238E27FC236}">
                <a16:creationId xmlns:a16="http://schemas.microsoft.com/office/drawing/2014/main" id="{6D26A369-70FA-FA4F-A3B8-0C549DA7CA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6" y="3194408"/>
            <a:ext cx="4886886" cy="272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kinematics.tiff">
            <a:extLst>
              <a:ext uri="{FF2B5EF4-FFF2-40B4-BE49-F238E27FC236}">
                <a16:creationId xmlns:a16="http://schemas.microsoft.com/office/drawing/2014/main" id="{2BC6E2D1-03DA-6B4B-9182-CA7C4E017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69" y="1269947"/>
            <a:ext cx="3783331" cy="3879876"/>
          </a:xfrm>
          <a:prstGeom prst="rect">
            <a:avLst/>
          </a:prstGeom>
        </p:spPr>
      </p:pic>
      <p:pic>
        <p:nvPicPr>
          <p:cNvPr id="7" name="Picture 11" descr="latex-image-1.pdf">
            <a:extLst>
              <a:ext uri="{FF2B5EF4-FFF2-40B4-BE49-F238E27FC236}">
                <a16:creationId xmlns:a16="http://schemas.microsoft.com/office/drawing/2014/main" id="{4EA9C554-E3D1-7D44-9ABA-BA1FABAB8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941" y="5692752"/>
            <a:ext cx="3574902" cy="68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E73BA-A5FC-CC45-BA9A-14D2F2A27F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8" y="3881465"/>
            <a:ext cx="793048" cy="1006468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BFE5AF2E-C72E-A048-AC52-B0D8C1A3B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9" y="5996643"/>
            <a:ext cx="1742137" cy="68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93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relim-dists-3.pdf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02" y="2014464"/>
            <a:ext cx="4427512" cy="4388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B8EECA-E3E4-4042-87DA-F90F0821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02" y="-171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1E03BD"/>
                </a:solidFill>
              </a:rPr>
              <a:t>ISS – First results – </a:t>
            </a:r>
            <a:r>
              <a:rPr lang="en-US" baseline="30000" dirty="0">
                <a:solidFill>
                  <a:srgbClr val="1E03BD"/>
                </a:solidFill>
              </a:rPr>
              <a:t>28</a:t>
            </a:r>
            <a:r>
              <a:rPr lang="en-US" dirty="0">
                <a:solidFill>
                  <a:srgbClr val="1E03BD"/>
                </a:solidFill>
              </a:rPr>
              <a:t>Mg(</a:t>
            </a:r>
            <a:r>
              <a:rPr lang="en-US" i="1" dirty="0" err="1">
                <a:solidFill>
                  <a:srgbClr val="1E03BD"/>
                </a:solidFill>
              </a:rPr>
              <a:t>d</a:t>
            </a:r>
            <a:r>
              <a:rPr lang="en-US" dirty="0" err="1">
                <a:solidFill>
                  <a:srgbClr val="1E03BD"/>
                </a:solidFill>
              </a:rPr>
              <a:t>,</a:t>
            </a:r>
            <a:r>
              <a:rPr lang="en-US" i="1" dirty="0" err="1">
                <a:solidFill>
                  <a:srgbClr val="1E03BD"/>
                </a:solidFill>
              </a:rPr>
              <a:t>p</a:t>
            </a:r>
            <a:r>
              <a:rPr lang="en-US" dirty="0">
                <a:solidFill>
                  <a:srgbClr val="1E03BD"/>
                </a:solidFill>
              </a:rPr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9478A-49C6-B24C-9E9B-0238A3CE5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353" y="1047927"/>
            <a:ext cx="4644695" cy="2514596"/>
          </a:xfrm>
        </p:spPr>
        <p:txBody>
          <a:bodyPr>
            <a:normAutofit/>
          </a:bodyPr>
          <a:lstStyle/>
          <a:p>
            <a:pPr marL="108000">
              <a:spcBef>
                <a:spcPts val="600"/>
              </a:spcBef>
            </a:pPr>
            <a:r>
              <a:rPr lang="en-US" sz="1600" dirty="0">
                <a:latin typeface="Helvetica"/>
                <a:cs typeface="Helvetica"/>
              </a:rPr>
              <a:t>Excitation energy resolution of ~140 keV.</a:t>
            </a:r>
            <a:endParaRPr lang="en-US" sz="1400" dirty="0">
              <a:latin typeface="Helvetica"/>
              <a:cs typeface="Helvetica"/>
            </a:endParaRPr>
          </a:p>
          <a:p>
            <a:pPr marL="108000">
              <a:spcBef>
                <a:spcPts val="600"/>
              </a:spcBef>
            </a:pPr>
            <a:r>
              <a:rPr lang="en-US" sz="1600" dirty="0">
                <a:latin typeface="Helvetica"/>
                <a:cs typeface="Helvetica"/>
              </a:rPr>
              <a:t>Compared to DWBA calculations to make </a:t>
            </a:r>
            <a:r>
              <a:rPr lang="en-US" sz="1600" dirty="0">
                <a:solidFill>
                  <a:srgbClr val="0000FF"/>
                </a:solidFill>
              </a:rPr>
              <a:t>𝓁</a:t>
            </a:r>
            <a:r>
              <a:rPr lang="en-US" sz="1600" dirty="0">
                <a:solidFill>
                  <a:srgbClr val="0000FF"/>
                </a:solidFill>
                <a:latin typeface="Helvetica"/>
                <a:cs typeface="Helvetica"/>
              </a:rPr>
              <a:t> assignments</a:t>
            </a:r>
            <a:r>
              <a:rPr lang="en-US" sz="1600" dirty="0">
                <a:latin typeface="Helvetica"/>
                <a:cs typeface="Helvetica"/>
              </a:rPr>
              <a:t>.</a:t>
            </a:r>
            <a:endParaRPr lang="en-US" sz="1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ABC3B8-758C-6543-B710-E88AE99A54BB}"/>
              </a:ext>
            </a:extLst>
          </p:cNvPr>
          <p:cNvGrpSpPr/>
          <p:nvPr/>
        </p:nvGrpSpPr>
        <p:grpSpPr>
          <a:xfrm>
            <a:off x="194292" y="1177371"/>
            <a:ext cx="3795065" cy="4995622"/>
            <a:chOff x="179058" y="1072706"/>
            <a:chExt cx="3795065" cy="49956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058" y="1072706"/>
              <a:ext cx="3795065" cy="244801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4292" y="3620318"/>
              <a:ext cx="3779831" cy="244801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622620" y="3858112"/>
              <a:ext cx="135150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2 days beam time with ~10^6 </a:t>
              </a:r>
              <a:r>
                <a:rPr lang="en-US" sz="1400" b="1" dirty="0" err="1">
                  <a:solidFill>
                    <a:srgbClr val="0000FF"/>
                  </a:solidFill>
                </a:rPr>
                <a:t>pps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3723EFD-BE38-3548-BE81-AAC0A5BB8E0C}"/>
              </a:ext>
            </a:extLst>
          </p:cNvPr>
          <p:cNvSpPr txBox="1"/>
          <p:nvPr/>
        </p:nvSpPr>
        <p:spPr>
          <a:xfrm>
            <a:off x="395536" y="6103318"/>
            <a:ext cx="2794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David Sharp (Manchester)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84F0A78-5DD8-EC42-88F2-C82D5C6CA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405" y="-75232"/>
            <a:ext cx="960699" cy="96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27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4BA1A-4BCA-5D4E-9648-6976205E1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33" y="109595"/>
            <a:ext cx="8540170" cy="640797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1E03BD"/>
                </a:solidFill>
              </a:rPr>
              <a:t>Scattering Experiments Chamber (SEC)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1ED2-2646-B74A-A0A7-A2090AE7C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950" y="924860"/>
            <a:ext cx="4509536" cy="4856217"/>
          </a:xfrm>
        </p:spPr>
        <p:txBody>
          <a:bodyPr>
            <a:normAutofit/>
          </a:bodyPr>
          <a:lstStyle/>
          <a:p>
            <a:r>
              <a:rPr lang="en-GB" sz="1800" dirty="0"/>
              <a:t>Flexible setups for scattering experiments:</a:t>
            </a:r>
          </a:p>
          <a:p>
            <a:pPr lvl="1"/>
            <a:r>
              <a:rPr lang="en-GB" sz="1800" dirty="0"/>
              <a:t>Compact Pentagon Si array </a:t>
            </a:r>
            <a:r>
              <a:rPr lang="en-GB" sz="1800" dirty="0">
                <a:sym typeface="Wingdings" pitchFamily="2" charset="2"/>
              </a:rPr>
              <a:t></a:t>
            </a:r>
          </a:p>
          <a:p>
            <a:pPr lvl="1"/>
            <a:r>
              <a:rPr lang="en-GB" sz="1800" dirty="0">
                <a:sym typeface="Wingdings" pitchFamily="2" charset="2"/>
              </a:rPr>
              <a:t>GLORIA for complete theta angles ↓</a:t>
            </a:r>
          </a:p>
          <a:p>
            <a:r>
              <a:rPr lang="en-GB" sz="1800" dirty="0">
                <a:sym typeface="Wingdings" pitchFamily="2" charset="2"/>
              </a:rPr>
              <a:t>Coupled to ancillary devices.</a:t>
            </a:r>
          </a:p>
          <a:p>
            <a:r>
              <a:rPr lang="en-GB" sz="1800" dirty="0">
                <a:sym typeface="Wingdings" pitchFamily="2" charset="2"/>
              </a:rPr>
              <a:t>Focus on light nuclei.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A21CD-B48E-1842-8C9C-439863CE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2EAFE2-9B9F-9349-9353-505A4E05C34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453188"/>
            <a:ext cx="2519363" cy="360362"/>
          </a:xfrm>
        </p:spPr>
        <p:txBody>
          <a:bodyPr>
            <a:normAutofit fontScale="32500" lnSpcReduction="20000"/>
          </a:bodyPr>
          <a:lstStyle/>
          <a:p>
            <a:r>
              <a:rPr lang="en-GB" dirty="0"/>
              <a:t>Slides from Ismael Martel (Huelva)</a:t>
            </a: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57940AE6-5B70-374B-988E-D3691B382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31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10"/>
          <a:stretch/>
        </p:blipFill>
        <p:spPr>
          <a:xfrm>
            <a:off x="5584679" y="4151889"/>
            <a:ext cx="3477075" cy="1908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5F6BBB-D500-FA46-A46C-25C2C1789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00000"/>
                    </a14:imgEffect>
                    <a14:imgEffect>
                      <a14:brightnessContrast contrast="52000"/>
                    </a14:imgEffect>
                  </a14:imgLayer>
                </a14:imgProps>
              </a:ext>
            </a:extLst>
          </a:blip>
          <a:srcRect l="6553" t="10478" r="3104" b="15561"/>
          <a:stretch/>
        </p:blipFill>
        <p:spPr>
          <a:xfrm>
            <a:off x="6900530" y="1063742"/>
            <a:ext cx="2161224" cy="2866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0F50F-982D-AC41-B674-65E42B339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71000"/>
                    </a14:imgEffect>
                    <a14:imgEffect>
                      <a14:brightnessContrast brigh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1624" y="4151889"/>
            <a:ext cx="3265745" cy="196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2B2B4C-1E4C-8E46-AD49-467C7CCDA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7436" y="1044961"/>
            <a:ext cx="1832755" cy="2031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7984B4-1D05-9F43-899E-B59C0E3810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68000"/>
                    </a14:imgEffect>
                    <a14:imgEffect>
                      <a14:brightnessContrast bright="6000" contrast="36000"/>
                    </a14:imgEffect>
                  </a14:imgLayer>
                </a14:imgProps>
              </a:ext>
            </a:extLst>
          </a:blip>
          <a:srcRect r="38312"/>
          <a:stretch/>
        </p:blipFill>
        <p:spPr>
          <a:xfrm>
            <a:off x="424570" y="3290405"/>
            <a:ext cx="2849556" cy="2045613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889B940B-6A64-6945-B355-07B563EF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4465" y="2485888"/>
            <a:ext cx="2086515" cy="2031264"/>
          </a:xfrm>
          <a:prstGeom prst="rect">
            <a:avLst/>
          </a:prstGeom>
          <a:ln>
            <a:noFill/>
          </a:ln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BAAE5F15-B04F-F340-9B13-B2DBB45351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149" y="1182270"/>
            <a:ext cx="9144000" cy="4049351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DE5A16B5-FA50-6D40-860D-D4B16FE4585C}"/>
              </a:ext>
            </a:extLst>
          </p:cNvPr>
          <p:cNvSpPr/>
          <p:nvPr/>
        </p:nvSpPr>
        <p:spPr>
          <a:xfrm>
            <a:off x="82486" y="531464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b="1" dirty="0"/>
              <a:t>SAND n-</a:t>
            </a:r>
            <a:r>
              <a:rPr lang="es-ES" sz="1600" b="1" dirty="0" err="1"/>
              <a:t>Array</a:t>
            </a:r>
            <a:endParaRPr lang="es-ES" sz="1600" b="1" dirty="0"/>
          </a:p>
          <a:p>
            <a:r>
              <a:rPr lang="es-ES" sz="1600" dirty="0"/>
              <a:t>32x 10x10x10cm</a:t>
            </a:r>
            <a:r>
              <a:rPr lang="es-ES" sz="1600" baseline="30000" dirty="0"/>
              <a:t>3</a:t>
            </a:r>
            <a:r>
              <a:rPr lang="es-ES" sz="1600" dirty="0"/>
              <a:t>  </a:t>
            </a:r>
            <a:r>
              <a:rPr lang="es-ES" sz="1600" dirty="0" err="1"/>
              <a:t>Plastic</a:t>
            </a:r>
            <a:r>
              <a:rPr lang="es-ES" sz="1600" dirty="0"/>
              <a:t> TPS-1000</a:t>
            </a:r>
          </a:p>
          <a:p>
            <a:r>
              <a:rPr lang="es-ES" sz="1600" dirty="0"/>
              <a:t>PM </a:t>
            </a:r>
            <a:r>
              <a:rPr lang="es-ES" sz="1600" dirty="0" err="1"/>
              <a:t>tubes</a:t>
            </a:r>
            <a:r>
              <a:rPr lang="es-ES" sz="1600" dirty="0"/>
              <a:t> </a:t>
            </a:r>
            <a:r>
              <a:rPr lang="es-ES" sz="1600" dirty="0" err="1"/>
              <a:t>Photonis</a:t>
            </a:r>
            <a:r>
              <a:rPr lang="es-ES" sz="1600" dirty="0"/>
              <a:t> XP4312</a:t>
            </a:r>
          </a:p>
          <a:p>
            <a:r>
              <a:rPr lang="es-ES" sz="1600" dirty="0" err="1"/>
              <a:t>Power</a:t>
            </a:r>
            <a:r>
              <a:rPr lang="es-ES" sz="1600" dirty="0"/>
              <a:t> </a:t>
            </a:r>
            <a:r>
              <a:rPr lang="es-ES" sz="1600" dirty="0" err="1"/>
              <a:t>supply</a:t>
            </a:r>
            <a:r>
              <a:rPr lang="es-ES" sz="1600" dirty="0"/>
              <a:t> CAEN SY1527 </a:t>
            </a:r>
            <a:endParaRPr lang="es-E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358225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F76D-5D9E-D249-A58D-2ABEE09F8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91" y="-234360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1E03BD"/>
                </a:solidFill>
              </a:rPr>
              <a:t>Nuclear reactions of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A2DF6-B73A-8F48-A17D-C5DE96716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90" y="750305"/>
            <a:ext cx="8686801" cy="277255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dirty="0"/>
              <a:t>Coulomb excitation: 		2 – 6 MeV/</a:t>
            </a:r>
            <a:r>
              <a:rPr lang="en-GB" i="1" dirty="0"/>
              <a:t>u</a:t>
            </a:r>
            <a:r>
              <a:rPr lang="en-GB" dirty="0"/>
              <a:t>	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 err="1">
                <a:sym typeface="Wingdings" pitchFamily="2" charset="2"/>
              </a:rPr>
              <a:t>Miniball</a:t>
            </a:r>
            <a:endParaRPr lang="en-GB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dirty="0">
                <a:solidFill>
                  <a:srgbClr val="FF0000"/>
                </a:solidFill>
              </a:rPr>
              <a:t>Few-neutron transfer: 	2 – 10 MeV/</a:t>
            </a:r>
            <a:r>
              <a:rPr lang="en-GB" i="1" dirty="0">
                <a:solidFill>
                  <a:srgbClr val="FF0000"/>
                </a:solidFill>
              </a:rPr>
              <a:t>u</a:t>
            </a:r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 err="1">
                <a:sym typeface="Wingdings" pitchFamily="2" charset="2"/>
              </a:rPr>
              <a:t>Miniball</a:t>
            </a:r>
            <a:r>
              <a:rPr lang="en-GB" dirty="0">
                <a:sym typeface="Wingdings" pitchFamily="2" charset="2"/>
              </a:rPr>
              <a:t> / ISS / SEC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dirty="0">
                <a:solidFill>
                  <a:srgbClr val="FF0000"/>
                </a:solidFill>
                <a:sym typeface="Wingdings" pitchFamily="2" charset="2"/>
              </a:rPr>
              <a:t>Breakup / stripping:</a:t>
            </a:r>
            <a:r>
              <a:rPr lang="en-GB" dirty="0">
                <a:sym typeface="Wingdings" pitchFamily="2" charset="2"/>
              </a:rPr>
              <a:t>		4 – 6 MeV/</a:t>
            </a:r>
            <a:r>
              <a:rPr lang="en-GB" i="1" dirty="0">
                <a:sym typeface="Wingdings" pitchFamily="2" charset="2"/>
              </a:rPr>
              <a:t>u</a:t>
            </a:r>
            <a:r>
              <a:rPr lang="en-GB" dirty="0">
                <a:sym typeface="Wingdings" pitchFamily="2" charset="2"/>
              </a:rPr>
              <a:t>	 SEC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dirty="0">
                <a:sym typeface="Wingdings" pitchFamily="2" charset="2"/>
              </a:rPr>
              <a:t>Cluster transfer (</a:t>
            </a:r>
            <a:r>
              <a:rPr lang="en-GB" i="1" dirty="0">
                <a:sym typeface="Wingdings" pitchFamily="2" charset="2"/>
              </a:rPr>
              <a:t>t</a:t>
            </a:r>
            <a:r>
              <a:rPr lang="en-GB" dirty="0">
                <a:sym typeface="Wingdings" pitchFamily="2" charset="2"/>
              </a:rPr>
              <a:t>, </a:t>
            </a:r>
            <a:r>
              <a:rPr lang="en-GB" dirty="0">
                <a:latin typeface="Symbol" pitchFamily="2" charset="2"/>
                <a:sym typeface="Wingdings" pitchFamily="2" charset="2"/>
              </a:rPr>
              <a:t>a</a:t>
            </a:r>
            <a:r>
              <a:rPr lang="en-GB" dirty="0">
                <a:sym typeface="Wingdings" pitchFamily="2" charset="2"/>
              </a:rPr>
              <a:t>, </a:t>
            </a:r>
            <a:r>
              <a:rPr lang="en-GB" baseline="30000" dirty="0">
                <a:sym typeface="Wingdings" pitchFamily="2" charset="2"/>
              </a:rPr>
              <a:t>7</a:t>
            </a:r>
            <a:r>
              <a:rPr lang="en-GB" dirty="0">
                <a:sym typeface="Wingdings" pitchFamily="2" charset="2"/>
              </a:rPr>
              <a:t>Li):	4 – 8 MeV/</a:t>
            </a:r>
            <a:r>
              <a:rPr lang="en-GB" i="1" dirty="0">
                <a:sym typeface="Wingdings" pitchFamily="2" charset="2"/>
              </a:rPr>
              <a:t>u</a:t>
            </a:r>
            <a:r>
              <a:rPr lang="en-GB" dirty="0">
                <a:sym typeface="Wingdings" pitchFamily="2" charset="2"/>
              </a:rPr>
              <a:t>	 </a:t>
            </a:r>
            <a:r>
              <a:rPr lang="en-GB" dirty="0" err="1">
                <a:sym typeface="Wingdings" pitchFamily="2" charset="2"/>
              </a:rPr>
              <a:t>Miniball</a:t>
            </a:r>
            <a:r>
              <a:rPr lang="en-GB" dirty="0">
                <a:sym typeface="Wingdings" pitchFamily="2" charset="2"/>
              </a:rPr>
              <a:t> / SEC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dirty="0">
                <a:solidFill>
                  <a:srgbClr val="FF0000"/>
                </a:solidFill>
                <a:sym typeface="Wingdings" pitchFamily="2" charset="2"/>
              </a:rPr>
              <a:t>Elastic &amp; Inelastic scattering:	</a:t>
            </a:r>
            <a:r>
              <a:rPr lang="en-GB" dirty="0">
                <a:sym typeface="Wingdings" pitchFamily="2" charset="2"/>
              </a:rPr>
              <a:t>4 – 10 MeV/</a:t>
            </a:r>
            <a:r>
              <a:rPr lang="en-GB" i="1" dirty="0">
                <a:sym typeface="Wingdings" pitchFamily="2" charset="2"/>
              </a:rPr>
              <a:t>u</a:t>
            </a:r>
            <a:r>
              <a:rPr lang="en-GB" dirty="0">
                <a:sym typeface="Wingdings" pitchFamily="2" charset="2"/>
              </a:rPr>
              <a:t>	 ISS / SEC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dirty="0">
                <a:sym typeface="Wingdings" pitchFamily="2" charset="2"/>
              </a:rPr>
              <a:t>Multi-nucleon transfer: 	  6 – 10 MeV/</a:t>
            </a:r>
            <a:r>
              <a:rPr lang="en-GB" i="1" dirty="0">
                <a:sym typeface="Wingdings" pitchFamily="2" charset="2"/>
              </a:rPr>
              <a:t>u</a:t>
            </a:r>
            <a:r>
              <a:rPr lang="en-GB" dirty="0">
                <a:sym typeface="Wingdings" pitchFamily="2" charset="2"/>
              </a:rPr>
              <a:t>	 </a:t>
            </a:r>
            <a:r>
              <a:rPr lang="en-GB" dirty="0" err="1">
                <a:sym typeface="Wingdings" pitchFamily="2" charset="2"/>
              </a:rPr>
              <a:t>Miniball</a:t>
            </a:r>
            <a:r>
              <a:rPr lang="en-GB" dirty="0">
                <a:sym typeface="Wingdings" pitchFamily="2" charset="2"/>
              </a:rPr>
              <a:t> / SEC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dirty="0">
                <a:sym typeface="Wingdings" pitchFamily="2" charset="2"/>
              </a:rPr>
              <a:t>Transfer-induced fission: 	7 – 10 MeV/</a:t>
            </a:r>
            <a:r>
              <a:rPr lang="en-GB" i="1" dirty="0">
                <a:sym typeface="Wingdings" pitchFamily="2" charset="2"/>
              </a:rPr>
              <a:t>u</a:t>
            </a:r>
            <a:r>
              <a:rPr lang="en-GB" dirty="0">
                <a:sym typeface="Wingdings" pitchFamily="2" charset="2"/>
              </a:rPr>
              <a:t>	 ISS / SEC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87538-62EA-2B40-A66D-E600B04F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F2CDE6-D497-ED4D-99E4-468B7E33103E}"/>
              </a:ext>
            </a:extLst>
          </p:cNvPr>
          <p:cNvGrpSpPr/>
          <p:nvPr/>
        </p:nvGrpSpPr>
        <p:grpSpPr>
          <a:xfrm>
            <a:off x="248333" y="5381330"/>
            <a:ext cx="3610032" cy="1077570"/>
            <a:chOff x="973752" y="5424745"/>
            <a:chExt cx="4275381" cy="1276173"/>
          </a:xfrm>
        </p:grpSpPr>
        <p:pic>
          <p:nvPicPr>
            <p:cNvPr id="7" name="Picture 6" descr="inelastic-simple.png">
              <a:extLst>
                <a:ext uri="{FF2B5EF4-FFF2-40B4-BE49-F238E27FC236}">
                  <a16:creationId xmlns:a16="http://schemas.microsoft.com/office/drawing/2014/main" id="{FB9D469C-0F61-9E47-BAE1-F1A8432CC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87137">
              <a:off x="1444464" y="5424745"/>
              <a:ext cx="3804669" cy="11045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35FB03-2AE9-7141-8735-596765DC2A7C}"/>
                </a:ext>
              </a:extLst>
            </p:cNvPr>
            <p:cNvSpPr txBox="1"/>
            <p:nvPr/>
          </p:nvSpPr>
          <p:spPr>
            <a:xfrm>
              <a:off x="973752" y="6299966"/>
              <a:ext cx="3071436" cy="40095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Elastic &amp; Inelastic scattering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59D5C5-FC52-F04F-8E6A-CCBEA84A0A10}"/>
              </a:ext>
            </a:extLst>
          </p:cNvPr>
          <p:cNvGrpSpPr/>
          <p:nvPr/>
        </p:nvGrpSpPr>
        <p:grpSpPr>
          <a:xfrm>
            <a:off x="5335245" y="3849350"/>
            <a:ext cx="3696279" cy="1176202"/>
            <a:chOff x="667624" y="3513206"/>
            <a:chExt cx="3899310" cy="1240809"/>
          </a:xfrm>
        </p:grpSpPr>
        <p:pic>
          <p:nvPicPr>
            <p:cNvPr id="10" name="Picture 9" descr="coulex-simple.png">
              <a:extLst>
                <a:ext uri="{FF2B5EF4-FFF2-40B4-BE49-F238E27FC236}">
                  <a16:creationId xmlns:a16="http://schemas.microsoft.com/office/drawing/2014/main" id="{9B05FA43-C00F-9642-8983-1A6DB65EB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6327">
              <a:off x="1378188" y="3513206"/>
              <a:ext cx="3188746" cy="12408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380104-028E-4942-96FE-ED16F722439A}"/>
                </a:ext>
              </a:extLst>
            </p:cNvPr>
            <p:cNvSpPr txBox="1"/>
            <p:nvPr/>
          </p:nvSpPr>
          <p:spPr>
            <a:xfrm>
              <a:off x="667624" y="3523830"/>
              <a:ext cx="2329220" cy="3571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Coulomb excitation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379D15-775E-564A-B2D2-D7C15D573DDD}"/>
              </a:ext>
            </a:extLst>
          </p:cNvPr>
          <p:cNvGrpSpPr/>
          <p:nvPr/>
        </p:nvGrpSpPr>
        <p:grpSpPr>
          <a:xfrm>
            <a:off x="5185534" y="5389684"/>
            <a:ext cx="2133601" cy="1141224"/>
            <a:chOff x="5214384" y="5278276"/>
            <a:chExt cx="2133601" cy="1141224"/>
          </a:xfrm>
        </p:grpSpPr>
        <p:pic>
          <p:nvPicPr>
            <p:cNvPr id="12" name="Picture 50">
              <a:extLst>
                <a:ext uri="{FF2B5EF4-FFF2-40B4-BE49-F238E27FC236}">
                  <a16:creationId xmlns:a16="http://schemas.microsoft.com/office/drawing/2014/main" id="{B590278E-5B2F-0743-A296-85D99B48F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4384" y="5765754"/>
              <a:ext cx="2133601" cy="653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4985CF-CF80-9849-AC38-CF1552920285}"/>
                </a:ext>
              </a:extLst>
            </p:cNvPr>
            <p:cNvSpPr txBox="1"/>
            <p:nvPr/>
          </p:nvSpPr>
          <p:spPr>
            <a:xfrm>
              <a:off x="5214385" y="5278276"/>
              <a:ext cx="1927676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1-neutron transfer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6CF482A-21D7-B54E-B6A7-CBE6F9643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63" y="3606347"/>
            <a:ext cx="2638660" cy="18190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A15C061-B456-0E4D-BFED-5DC2E9FF9B95}"/>
              </a:ext>
            </a:extLst>
          </p:cNvPr>
          <p:cNvSpPr txBox="1"/>
          <p:nvPr/>
        </p:nvSpPr>
        <p:spPr>
          <a:xfrm>
            <a:off x="2328341" y="3834184"/>
            <a:ext cx="102688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Breakup</a:t>
            </a:r>
          </a:p>
        </p:txBody>
      </p:sp>
    </p:spTree>
    <p:extLst>
      <p:ext uri="{BB962C8B-B14F-4D97-AF65-F5344CB8AC3E}">
        <p14:creationId xmlns:p14="http://schemas.microsoft.com/office/powerpoint/2010/main" val="2760980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7BA2862-4F10-E047-8EA6-3058AE54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FBAC1A5-CC87-B34A-B710-8223675B2FDA}"/>
              </a:ext>
            </a:extLst>
          </p:cNvPr>
          <p:cNvSpPr txBox="1"/>
          <p:nvPr/>
        </p:nvSpPr>
        <p:spPr>
          <a:xfrm>
            <a:off x="0" y="4773697"/>
            <a:ext cx="9143999" cy="229974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wrap="square" lIns="82945" tIns="41473" rIns="82945" bIns="41473" rtlCol="0">
            <a:spAutoFit/>
          </a:bodyPr>
          <a:lstStyle/>
          <a:p>
            <a:pPr marL="311045" indent="-311045" algn="ctr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Light</a:t>
            </a:r>
            <a:r>
              <a:rPr kumimoji="0" lang="it-IT" sz="1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nuclei: a quantum </a:t>
            </a:r>
            <a:r>
              <a:rPr lang="it-IT" sz="1600" b="1" kern="0" dirty="0" err="1">
                <a:solidFill>
                  <a:srgbClr val="002060"/>
                </a:solidFill>
                <a:latin typeface="Arial"/>
                <a:cs typeface="Times New Roman" pitchFamily="18" charset="0"/>
              </a:rPr>
              <a:t>mechanics</a:t>
            </a:r>
            <a:r>
              <a:rPr kumimoji="0" lang="it-IT" sz="1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</a:t>
            </a:r>
            <a:r>
              <a:rPr kumimoji="0" lang="it-IT" sz="1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laboratory</a:t>
            </a:r>
            <a:endParaRPr kumimoji="0" lang="it-IT" sz="1600" b="1" i="0" u="none" strike="noStrike" kern="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  <a:p>
            <a:pPr marL="311045" indent="-311045" algn="ctr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</a:pPr>
            <a:endParaRPr lang="it-IT" sz="1600" b="1" kern="0" baseline="0" dirty="0">
              <a:solidFill>
                <a:srgbClr val="002060"/>
              </a:solidFill>
              <a:latin typeface="Arial"/>
              <a:cs typeface="Times New Roman" pitchFamily="18" charset="0"/>
            </a:endParaRPr>
          </a:p>
          <a:p>
            <a:pPr marL="311045" indent="-311045" algn="ctr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Quantum mechanics plays a role in creating peculiar structures in ground states of light nuclei:               nuclear skins and/or nuclear halos, nuclear clusters, nuclear molecules, gas condensate …. </a:t>
            </a:r>
          </a:p>
          <a:p>
            <a:pPr marL="311045" indent="-311045" algn="ctr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Theoretical understanding of the structure of light drip-line nuclei challenging                                                    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  <a:sym typeface="Wingdings"/>
              </a:rPr>
              <a:t> necessary to go beyond mean field approach 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  <a:sym typeface="Wingdings" pitchFamily="2" charset="2"/>
              </a:rPr>
              <a:t> Ab Initio Calculations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. </a:t>
            </a:r>
          </a:p>
          <a:p>
            <a:pPr marL="311045" indent="-311045" algn="ctr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In order to handle new observables and exotic structures extension of  theoretical models needs to be made also in the description of reaction dynamics</a:t>
            </a:r>
          </a:p>
          <a:p>
            <a:pPr marL="311045" indent="-311045" algn="ctr" fontAlgn="auto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</a:pPr>
            <a:endParaRPr kumimoji="0" lang="it-IT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7D9B5CF-EB4E-0945-903A-EDD8184A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2180" y="693371"/>
            <a:ext cx="5879638" cy="408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7F5C4289-FEF9-EB45-AADA-6915F666A1A9}"/>
              </a:ext>
            </a:extLst>
          </p:cNvPr>
          <p:cNvSpPr txBox="1"/>
          <p:nvPr/>
        </p:nvSpPr>
        <p:spPr>
          <a:xfrm>
            <a:off x="7139357" y="4343400"/>
            <a:ext cx="2080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Courtesy </a:t>
            </a:r>
            <a:r>
              <a:rPr lang="en-GB" sz="1400" dirty="0" err="1"/>
              <a:t>Kanada-En’yo</a:t>
            </a:r>
            <a:endParaRPr lang="en-GB" sz="14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E63C197-65D2-8F4C-8DCF-63F2E58E2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359" y="20264"/>
            <a:ext cx="6281280" cy="62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873" tIns="34937" rIns="69873" bIns="34937">
            <a:spAutoFit/>
          </a:bodyPr>
          <a:lstStyle/>
          <a:p>
            <a:pPr algn="ctr" defTabSz="699850" eaLnBrk="0" hangingPunct="0"/>
            <a:r>
              <a:rPr lang="it-IT" sz="3600" dirty="0">
                <a:solidFill>
                  <a:srgbClr val="1E03BD"/>
                </a:solidFill>
                <a:latin typeface="+mj-lt"/>
                <a:cs typeface="Times New Roman" pitchFamily="18" charset="0"/>
              </a:rPr>
              <a:t>Light Nuclei</a:t>
            </a:r>
          </a:p>
        </p:txBody>
      </p:sp>
    </p:spTree>
    <p:extLst>
      <p:ext uri="{BB962C8B-B14F-4D97-AF65-F5344CB8AC3E}">
        <p14:creationId xmlns:p14="http://schemas.microsoft.com/office/powerpoint/2010/main" val="159598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6"/>
          <p:cNvSpPr>
            <a:spLocks noChangeArrowheads="1"/>
          </p:cNvSpPr>
          <p:nvPr/>
        </p:nvSpPr>
        <p:spPr bwMode="auto">
          <a:xfrm>
            <a:off x="1619250" y="2011363"/>
            <a:ext cx="5905500" cy="4465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5" name="Picture 105" descr="charte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2288" y="2143125"/>
            <a:ext cx="5559425" cy="4181475"/>
          </a:xfrm>
          <a:prstGeom prst="rect">
            <a:avLst/>
          </a:prstGeom>
          <a:noFill/>
        </p:spPr>
      </p:pic>
      <p:sp>
        <p:nvSpPr>
          <p:cNvPr id="6" name="Text Box 78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619250" y="730888"/>
            <a:ext cx="58338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dirty="0" err="1"/>
              <a:t>Situated</a:t>
            </a:r>
            <a:r>
              <a:rPr lang="fr-FR" sz="2000" dirty="0"/>
              <a:t> far </a:t>
            </a:r>
            <a:r>
              <a:rPr lang="fr-FR" sz="2000" dirty="0" err="1"/>
              <a:t>from</a:t>
            </a:r>
            <a:r>
              <a:rPr lang="fr-FR" sz="2000" dirty="0"/>
              <a:t> the </a:t>
            </a:r>
            <a:r>
              <a:rPr lang="fr-FR" sz="2000" dirty="0" err="1"/>
              <a:t>valley</a:t>
            </a:r>
            <a:r>
              <a:rPr lang="fr-FR" sz="2000" dirty="0"/>
              <a:t> of </a:t>
            </a:r>
            <a:r>
              <a:rPr lang="fr-FR" sz="2000" dirty="0" err="1"/>
              <a:t>Stability</a:t>
            </a:r>
            <a:br>
              <a:rPr lang="fr-FR" sz="2000" dirty="0"/>
            </a:br>
            <a:r>
              <a:rPr lang="fr-FR" sz="2000" dirty="0" err="1"/>
              <a:t>Very</a:t>
            </a:r>
            <a:r>
              <a:rPr lang="fr-FR" sz="2000" dirty="0"/>
              <a:t> </a:t>
            </a:r>
            <a:r>
              <a:rPr lang="fr-FR" sz="2000" dirty="0" err="1"/>
              <a:t>different</a:t>
            </a:r>
            <a:r>
              <a:rPr lang="fr-FR" sz="2000" dirty="0"/>
              <a:t> N/Z compare to the stable one</a:t>
            </a:r>
          </a:p>
          <a:p>
            <a:r>
              <a:rPr lang="fr-FR" sz="2000" dirty="0"/>
              <a:t> Close to the </a:t>
            </a:r>
            <a:r>
              <a:rPr lang="fr-FR" sz="2000" dirty="0" err="1"/>
              <a:t>drip</a:t>
            </a:r>
            <a:r>
              <a:rPr lang="fr-FR" sz="2000" dirty="0"/>
              <a:t> </a:t>
            </a:r>
            <a:r>
              <a:rPr lang="fr-FR" sz="2000" dirty="0" err="1"/>
              <a:t>lines</a:t>
            </a:r>
            <a:r>
              <a:rPr lang="fr-FR" sz="2000" dirty="0"/>
              <a:t> : </a:t>
            </a:r>
            <a:r>
              <a:rPr lang="fr-FR" sz="2000" dirty="0" err="1"/>
              <a:t>B</a:t>
            </a:r>
            <a:r>
              <a:rPr lang="fr-FR" sz="2000" baseline="-25000" dirty="0" err="1"/>
              <a:t>n</a:t>
            </a:r>
            <a:r>
              <a:rPr lang="fr-FR" sz="2000" dirty="0"/>
              <a:t> =0, </a:t>
            </a:r>
            <a:r>
              <a:rPr lang="fr-FR" sz="2000" dirty="0" err="1"/>
              <a:t>B</a:t>
            </a:r>
            <a:r>
              <a:rPr lang="fr-FR" sz="2000" baseline="-25000" dirty="0" err="1"/>
              <a:t>p</a:t>
            </a:r>
            <a:r>
              <a:rPr lang="fr-FR" sz="2000" dirty="0"/>
              <a:t> =0</a:t>
            </a:r>
            <a:br>
              <a:rPr lang="fr-FR" sz="2000" dirty="0"/>
            </a:br>
            <a:r>
              <a:rPr lang="fr-FR" sz="2000" dirty="0" err="1"/>
              <a:t>at</a:t>
            </a:r>
            <a:r>
              <a:rPr lang="fr-FR" sz="2000" dirty="0"/>
              <a:t> the </a:t>
            </a:r>
            <a:r>
              <a:rPr lang="fr-FR" sz="2000" dirty="0" err="1"/>
              <a:t>frontier</a:t>
            </a:r>
            <a:r>
              <a:rPr lang="fr-FR" sz="2000" dirty="0"/>
              <a:t> of </a:t>
            </a:r>
            <a:r>
              <a:rPr lang="fr-FR" sz="2000" dirty="0" err="1"/>
              <a:t>discovery</a:t>
            </a:r>
            <a:endParaRPr lang="fr-FR" sz="2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2895600" y="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err="1">
                <a:solidFill>
                  <a:srgbClr val="1E03BD"/>
                </a:solidFill>
                <a:cs typeface="Comic Sans MS"/>
              </a:rPr>
              <a:t>Exotic</a:t>
            </a:r>
            <a:r>
              <a:rPr lang="es-ES_tradnl" sz="3600" dirty="0">
                <a:solidFill>
                  <a:srgbClr val="1E03BD"/>
                </a:solidFill>
                <a:cs typeface="Comic Sans MS"/>
              </a:rPr>
              <a:t> </a:t>
            </a:r>
            <a:r>
              <a:rPr lang="es-ES_tradnl" sz="3600" dirty="0" err="1">
                <a:solidFill>
                  <a:srgbClr val="1E03BD"/>
                </a:solidFill>
                <a:cs typeface="Comic Sans MS"/>
              </a:rPr>
              <a:t>Nuclei</a:t>
            </a:r>
            <a:endParaRPr lang="es-ES_tradnl" sz="3600" dirty="0">
              <a:solidFill>
                <a:srgbClr val="1E03BD"/>
              </a:solidFill>
              <a:cs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DA9A3-CF27-2A49-849B-9A13462D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37" y="-12427"/>
            <a:ext cx="8435280" cy="48603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1E03BD"/>
                </a:solidFill>
              </a:rPr>
              <a:t>Nuclear Density &amp; neutron-proton asymmetry</a:t>
            </a:r>
            <a:endParaRPr lang="en-GB" sz="3200" dirty="0">
              <a:solidFill>
                <a:srgbClr val="1E03BD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3F12C40-FE57-0F40-AB20-90699D26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5" name="Object 36">
            <a:extLst>
              <a:ext uri="{FF2B5EF4-FFF2-40B4-BE49-F238E27FC236}">
                <a16:creationId xmlns:a16="http://schemas.microsoft.com/office/drawing/2014/main" id="{A2FB7644-43A7-304F-AB06-6AFC5BC7C6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3568" y="1041180"/>
          <a:ext cx="2501900" cy="2516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2700" imgH="12700" progId="">
                  <p:embed/>
                </p:oleObj>
              </mc:Choice>
              <mc:Fallback>
                <p:oleObj name="CorelDRAW" r:id="rId3" imgW="12700" imgH="12700" progId="">
                  <p:embed/>
                  <p:pic>
                    <p:nvPicPr>
                      <p:cNvPr id="5" name="Object 36">
                        <a:extLst>
                          <a:ext uri="{FF2B5EF4-FFF2-40B4-BE49-F238E27FC236}">
                            <a16:creationId xmlns:a16="http://schemas.microsoft.com/office/drawing/2014/main" id="{A2FB7644-43A7-304F-AB06-6AFC5BC7C6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041180"/>
                        <a:ext cx="2501900" cy="25166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7">
            <a:extLst>
              <a:ext uri="{FF2B5EF4-FFF2-40B4-BE49-F238E27FC236}">
                <a16:creationId xmlns:a16="http://schemas.microsoft.com/office/drawing/2014/main" id="{5B197E92-E061-3D43-A2F5-520C9668A0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1586353"/>
          <a:ext cx="2438400" cy="2191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2700" imgH="12700" progId="">
                  <p:embed/>
                </p:oleObj>
              </mc:Choice>
              <mc:Fallback>
                <p:oleObj name="CorelDRAW" r:id="rId5" imgW="12700" imgH="12700" progId="">
                  <p:embed/>
                  <p:pic>
                    <p:nvPicPr>
                      <p:cNvPr id="6" name="Object 37">
                        <a:extLst>
                          <a:ext uri="{FF2B5EF4-FFF2-40B4-BE49-F238E27FC236}">
                            <a16:creationId xmlns:a16="http://schemas.microsoft.com/office/drawing/2014/main" id="{5B197E92-E061-3D43-A2F5-520C9668A0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586353"/>
                        <a:ext cx="2438400" cy="2191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8">
            <a:extLst>
              <a:ext uri="{FF2B5EF4-FFF2-40B4-BE49-F238E27FC236}">
                <a16:creationId xmlns:a16="http://schemas.microsoft.com/office/drawing/2014/main" id="{AA1E21FA-9F69-934F-B8A4-B5E82C66B0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9000" y="1595872"/>
          <a:ext cx="2514600" cy="2109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2276640" imgH="2159280" progId="">
                  <p:embed/>
                </p:oleObj>
              </mc:Choice>
              <mc:Fallback>
                <p:oleObj name="CorelDRAW" r:id="rId7" imgW="2276640" imgH="2159280" progId="">
                  <p:embed/>
                  <p:pic>
                    <p:nvPicPr>
                      <p:cNvPr id="7" name="Object 38">
                        <a:extLst>
                          <a:ext uri="{FF2B5EF4-FFF2-40B4-BE49-F238E27FC236}">
                            <a16:creationId xmlns:a16="http://schemas.microsoft.com/office/drawing/2014/main" id="{AA1E21FA-9F69-934F-B8A4-B5E82C66B0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595872"/>
                        <a:ext cx="2514600" cy="21096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35">
            <a:extLst>
              <a:ext uri="{FF2B5EF4-FFF2-40B4-BE49-F238E27FC236}">
                <a16:creationId xmlns:a16="http://schemas.microsoft.com/office/drawing/2014/main" id="{12399CDC-C992-4D40-BB6E-163CEDA71B71}"/>
              </a:ext>
            </a:extLst>
          </p:cNvPr>
          <p:cNvSpPr/>
          <p:nvPr/>
        </p:nvSpPr>
        <p:spPr>
          <a:xfrm>
            <a:off x="4972050" y="3793682"/>
            <a:ext cx="1560512" cy="2357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 i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9" name="Group 98">
            <a:extLst>
              <a:ext uri="{FF2B5EF4-FFF2-40B4-BE49-F238E27FC236}">
                <a16:creationId xmlns:a16="http://schemas.microsoft.com/office/drawing/2014/main" id="{1D1E8797-2BC6-C541-8D03-8420E97B304D}"/>
              </a:ext>
            </a:extLst>
          </p:cNvPr>
          <p:cNvGrpSpPr>
            <a:grpSpLocks/>
          </p:cNvGrpSpPr>
          <p:nvPr/>
        </p:nvGrpSpPr>
        <p:grpSpPr bwMode="auto">
          <a:xfrm>
            <a:off x="3836987" y="4228657"/>
            <a:ext cx="1331913" cy="1463675"/>
            <a:chOff x="2864" y="2716"/>
            <a:chExt cx="1232" cy="1254"/>
          </a:xfrm>
        </p:grpSpPr>
        <p:grpSp>
          <p:nvGrpSpPr>
            <p:cNvPr id="10" name="Group 85">
              <a:extLst>
                <a:ext uri="{FF2B5EF4-FFF2-40B4-BE49-F238E27FC236}">
                  <a16:creationId xmlns:a16="http://schemas.microsoft.com/office/drawing/2014/main" id="{19A9518C-43FB-6942-9EE5-4C06889038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" y="2962"/>
              <a:ext cx="1011" cy="1008"/>
              <a:chOff x="1295" y="1777"/>
              <a:chExt cx="1056" cy="1058"/>
            </a:xfrm>
          </p:grpSpPr>
          <p:sp>
            <p:nvSpPr>
              <p:cNvPr id="12" name="Oval 86">
                <a:extLst>
                  <a:ext uri="{FF2B5EF4-FFF2-40B4-BE49-F238E27FC236}">
                    <a16:creationId xmlns:a16="http://schemas.microsoft.com/office/drawing/2014/main" id="{BDBAD5B8-4CD8-C54D-88B5-0ECFDA2C7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5" y="1777"/>
                <a:ext cx="1056" cy="1056"/>
              </a:xfrm>
              <a:prstGeom prst="ellipse">
                <a:avLst/>
              </a:prstGeom>
              <a:solidFill>
                <a:srgbClr val="3333FF"/>
              </a:solidFill>
              <a:ln w="19050">
                <a:noFill/>
                <a:round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l" eaLnBrk="1" hangingPunct="1"/>
                <a:endParaRPr lang="en-US" sz="1800" i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" name="Arc 87">
                <a:extLst>
                  <a:ext uri="{FF2B5EF4-FFF2-40B4-BE49-F238E27FC236}">
                    <a16:creationId xmlns:a16="http://schemas.microsoft.com/office/drawing/2014/main" id="{AA0D91A3-D422-3845-82E4-FCC83E46E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9" y="1824"/>
                <a:ext cx="447" cy="1010"/>
              </a:xfrm>
              <a:custGeom>
                <a:avLst/>
                <a:gdLst>
                  <a:gd name="T0" fmla="*/ 0 w 22356"/>
                  <a:gd name="T1" fmla="*/ 0 h 43200"/>
                  <a:gd name="T2" fmla="*/ 0 w 22356"/>
                  <a:gd name="T3" fmla="*/ 0 h 43200"/>
                  <a:gd name="T4" fmla="*/ 0 w 22356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356"/>
                  <a:gd name="T10" fmla="*/ 0 h 43200"/>
                  <a:gd name="T11" fmla="*/ 22356 w 22356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356" h="43200" fill="none" extrusionOk="0">
                    <a:moveTo>
                      <a:pt x="755" y="0"/>
                    </a:moveTo>
                    <a:cubicBezTo>
                      <a:pt x="12685" y="0"/>
                      <a:pt x="22356" y="9670"/>
                      <a:pt x="22356" y="21600"/>
                    </a:cubicBezTo>
                    <a:cubicBezTo>
                      <a:pt x="22356" y="33529"/>
                      <a:pt x="12685" y="43200"/>
                      <a:pt x="756" y="43200"/>
                    </a:cubicBezTo>
                    <a:cubicBezTo>
                      <a:pt x="503" y="43200"/>
                      <a:pt x="251" y="43195"/>
                      <a:pt x="0" y="43186"/>
                    </a:cubicBezTo>
                  </a:path>
                  <a:path w="22356" h="43200" stroke="0" extrusionOk="0">
                    <a:moveTo>
                      <a:pt x="755" y="0"/>
                    </a:moveTo>
                    <a:cubicBezTo>
                      <a:pt x="12685" y="0"/>
                      <a:pt x="22356" y="9670"/>
                      <a:pt x="22356" y="21600"/>
                    </a:cubicBezTo>
                    <a:cubicBezTo>
                      <a:pt x="22356" y="33529"/>
                      <a:pt x="12685" y="43200"/>
                      <a:pt x="756" y="43200"/>
                    </a:cubicBezTo>
                    <a:cubicBezTo>
                      <a:pt x="503" y="43200"/>
                      <a:pt x="251" y="43195"/>
                      <a:pt x="0" y="43186"/>
                    </a:cubicBezTo>
                    <a:lnTo>
                      <a:pt x="756" y="21600"/>
                    </a:lnTo>
                    <a:close/>
                  </a:path>
                </a:pathLst>
              </a:custGeom>
              <a:solidFill>
                <a:srgbClr val="3399FF"/>
              </a:solidFill>
              <a:ln w="19050">
                <a:noFill/>
                <a:round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l" eaLnBrk="1" hangingPunct="1"/>
                <a:endParaRPr lang="en-US" sz="1800" i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4" name="Arc 88">
                <a:extLst>
                  <a:ext uri="{FF2B5EF4-FFF2-40B4-BE49-F238E27FC236}">
                    <a16:creationId xmlns:a16="http://schemas.microsoft.com/office/drawing/2014/main" id="{A1A8FAC2-85E1-4140-8D0B-F2726F6515B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488" y="1824"/>
                <a:ext cx="336" cy="1011"/>
              </a:xfrm>
              <a:custGeom>
                <a:avLst/>
                <a:gdLst>
                  <a:gd name="T0" fmla="*/ 0 w 21600"/>
                  <a:gd name="T1" fmla="*/ 0 h 43199"/>
                  <a:gd name="T2" fmla="*/ 0 w 21600"/>
                  <a:gd name="T3" fmla="*/ 0 h 43199"/>
                  <a:gd name="T4" fmla="*/ 0 w 21600"/>
                  <a:gd name="T5" fmla="*/ 0 h 431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199"/>
                  <a:gd name="T11" fmla="*/ 21600 w 21600"/>
                  <a:gd name="T12" fmla="*/ 43199 h 431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199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54"/>
                      <a:pt x="12046" y="43093"/>
                      <a:pt x="193" y="43199"/>
                    </a:cubicBezTo>
                  </a:path>
                  <a:path w="21600" h="43199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454"/>
                      <a:pt x="12046" y="43093"/>
                      <a:pt x="193" y="43199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99"/>
              </a:solidFill>
              <a:ln w="19050">
                <a:noFill/>
                <a:round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l" eaLnBrk="1" hangingPunct="1"/>
                <a:endParaRPr lang="en-US" sz="1800" i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" name="Arc 89">
                <a:extLst>
                  <a:ext uri="{FF2B5EF4-FFF2-40B4-BE49-F238E27FC236}">
                    <a16:creationId xmlns:a16="http://schemas.microsoft.com/office/drawing/2014/main" id="{B9C1C71F-DFF8-2347-8562-F427F430E95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632" y="1968"/>
                <a:ext cx="192" cy="722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66"/>
              </a:solidFill>
              <a:ln w="19050">
                <a:noFill/>
                <a:round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l" eaLnBrk="1" hangingPunct="1"/>
                <a:endParaRPr lang="en-US" sz="1800" i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" name="Arc 90">
                <a:extLst>
                  <a:ext uri="{FF2B5EF4-FFF2-40B4-BE49-F238E27FC236}">
                    <a16:creationId xmlns:a16="http://schemas.microsoft.com/office/drawing/2014/main" id="{44F5B8D3-73CB-E541-B990-E2A88B853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8" y="1969"/>
                <a:ext cx="294" cy="722"/>
              </a:xfrm>
              <a:custGeom>
                <a:avLst/>
                <a:gdLst>
                  <a:gd name="T0" fmla="*/ 0 w 22050"/>
                  <a:gd name="T1" fmla="*/ 0 h 43200"/>
                  <a:gd name="T2" fmla="*/ 0 w 22050"/>
                  <a:gd name="T3" fmla="*/ 0 h 43200"/>
                  <a:gd name="T4" fmla="*/ 0 w 2205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050"/>
                  <a:gd name="T10" fmla="*/ 0 h 43200"/>
                  <a:gd name="T11" fmla="*/ 22050 w 2205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50" h="43200" fill="none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</a:path>
                  <a:path w="22050" h="43200" stroke="0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  <a:lnTo>
                      <a:pt x="450" y="21600"/>
                    </a:lnTo>
                    <a:close/>
                  </a:path>
                </a:pathLst>
              </a:custGeom>
              <a:solidFill>
                <a:srgbClr val="000066"/>
              </a:solidFill>
              <a:ln w="19050">
                <a:noFill/>
                <a:round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l" eaLnBrk="1" hangingPunct="1"/>
                <a:endParaRPr lang="en-US" sz="1800" i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" name="Oval 91">
                <a:extLst>
                  <a:ext uri="{FF2B5EF4-FFF2-40B4-BE49-F238E27FC236}">
                    <a16:creationId xmlns:a16="http://schemas.microsoft.com/office/drawing/2014/main" id="{4D9B3F68-2032-0943-88F8-0409975B2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112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  <a:round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l" eaLnBrk="1" hangingPunct="1"/>
                <a:endParaRPr lang="en-US" sz="1800" i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 Box 97">
              <a:extLst>
                <a:ext uri="{FF2B5EF4-FFF2-40B4-BE49-F238E27FC236}">
                  <a16:creationId xmlns:a16="http://schemas.microsoft.com/office/drawing/2014/main" id="{E0D133E3-2A6C-E045-8F35-21363CD36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4" y="2716"/>
              <a:ext cx="1232" cy="264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l" eaLnBrk="1" hangingPunct="1">
                <a:defRPr/>
              </a:pPr>
              <a:r>
                <a:rPr lang="de-DE" sz="1400" i="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Neutron Skins</a:t>
              </a:r>
            </a:p>
          </p:txBody>
        </p:sp>
      </p:grpSp>
      <p:grpSp>
        <p:nvGrpSpPr>
          <p:cNvPr id="18" name="Gruppieren 59">
            <a:extLst>
              <a:ext uri="{FF2B5EF4-FFF2-40B4-BE49-F238E27FC236}">
                <a16:creationId xmlns:a16="http://schemas.microsoft.com/office/drawing/2014/main" id="{E76F4C92-CB2E-014D-A133-239F152F95FA}"/>
              </a:ext>
            </a:extLst>
          </p:cNvPr>
          <p:cNvGrpSpPr>
            <a:grpSpLocks/>
          </p:cNvGrpSpPr>
          <p:nvPr/>
        </p:nvGrpSpPr>
        <p:grpSpPr bwMode="auto">
          <a:xfrm>
            <a:off x="7508875" y="4173094"/>
            <a:ext cx="1406525" cy="1517650"/>
            <a:chOff x="7202747" y="4495445"/>
            <a:chExt cx="1719611" cy="1865964"/>
          </a:xfrm>
        </p:grpSpPr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BA9BC006-D12E-F949-8662-7A84947EF4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202748" y="4675325"/>
              <a:ext cx="1719610" cy="1686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484F15CC-C102-3F43-950E-2185327C9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2747" y="4495445"/>
              <a:ext cx="1627959" cy="37858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de-DE" sz="1400" i="0">
                  <a:solidFill>
                    <a:srgbClr val="000000"/>
                  </a:solidFill>
                  <a:latin typeface="Nucleus-Arial" charset="0"/>
                  <a:ea typeface="+mn-ea"/>
                  <a:cs typeface="+mn-cs"/>
                </a:rPr>
                <a:t>Neutron stars</a:t>
              </a:r>
              <a:endParaRPr lang="en-GB" sz="1400" i="0">
                <a:solidFill>
                  <a:srgbClr val="000000"/>
                </a:solidFill>
                <a:latin typeface="Nucleus-Arial" charset="0"/>
                <a:ea typeface="+mn-ea"/>
                <a:cs typeface="+mn-cs"/>
              </a:endParaRPr>
            </a:p>
          </p:txBody>
        </p:sp>
      </p:grpSp>
      <p:sp>
        <p:nvSpPr>
          <p:cNvPr id="21" name="Nach oben gekrümmter Pfeil 82">
            <a:extLst>
              <a:ext uri="{FF2B5EF4-FFF2-40B4-BE49-F238E27FC236}">
                <a16:creationId xmlns:a16="http://schemas.microsoft.com/office/drawing/2014/main" id="{EFC6EBFE-786A-3D4A-A8F1-39AAEA735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2" y="5795519"/>
            <a:ext cx="1571625" cy="328613"/>
          </a:xfrm>
          <a:prstGeom prst="curvedUpArrow">
            <a:avLst>
              <a:gd name="adj1" fmla="val 25020"/>
              <a:gd name="adj2" fmla="val 49996"/>
              <a:gd name="adj3" fmla="val 25000"/>
            </a:avLst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endParaRPr lang="en-US" sz="1800" i="0">
              <a:solidFill>
                <a:srgbClr val="000000"/>
              </a:solidFill>
              <a:latin typeface="Helvetica Neue" charset="0"/>
              <a:ea typeface="+mn-ea"/>
              <a:cs typeface="+mn-cs"/>
            </a:endParaRPr>
          </a:p>
        </p:txBody>
      </p:sp>
      <p:grpSp>
        <p:nvGrpSpPr>
          <p:cNvPr id="22" name="Group 70">
            <a:extLst>
              <a:ext uri="{FF2B5EF4-FFF2-40B4-BE49-F238E27FC236}">
                <a16:creationId xmlns:a16="http://schemas.microsoft.com/office/drawing/2014/main" id="{FD0F9D91-509E-B042-8F17-EA7912F6972A}"/>
              </a:ext>
            </a:extLst>
          </p:cNvPr>
          <p:cNvGrpSpPr>
            <a:grpSpLocks/>
          </p:cNvGrpSpPr>
          <p:nvPr/>
        </p:nvGrpSpPr>
        <p:grpSpPr bwMode="auto">
          <a:xfrm>
            <a:off x="5367337" y="4188969"/>
            <a:ext cx="1927225" cy="1519238"/>
            <a:chOff x="4270" y="3361"/>
            <a:chExt cx="1056" cy="852"/>
          </a:xfrm>
        </p:grpSpPr>
        <p:pic>
          <p:nvPicPr>
            <p:cNvPr id="23" name="Picture 69" descr="povnuc_pdr">
              <a:extLst>
                <a:ext uri="{FF2B5EF4-FFF2-40B4-BE49-F238E27FC236}">
                  <a16:creationId xmlns:a16="http://schemas.microsoft.com/office/drawing/2014/main" id="{45A224A1-BAFD-4647-8E9A-D82C2E9F9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270" y="3447"/>
              <a:ext cx="1056" cy="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78C9AE0-8C61-2341-AF77-DE90E1F76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" y="3361"/>
              <a:ext cx="1006" cy="173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de-DE" sz="1400" i="0">
                  <a:solidFill>
                    <a:srgbClr val="000000"/>
                  </a:solidFill>
                  <a:latin typeface="Nucleus-Arial" charset="0"/>
                  <a:ea typeface="+mn-ea"/>
                  <a:cs typeface="+mn-cs"/>
                </a:rPr>
                <a:t>Pygmy Resonance</a:t>
              </a:r>
              <a:endParaRPr lang="en-GB" sz="1400" i="0">
                <a:solidFill>
                  <a:srgbClr val="000000"/>
                </a:solidFill>
                <a:latin typeface="Nucleus-Arial" charset="0"/>
                <a:ea typeface="+mn-ea"/>
                <a:cs typeface="+mn-cs"/>
              </a:endParaRPr>
            </a:p>
          </p:txBody>
        </p:sp>
      </p:grpSp>
      <p:sp>
        <p:nvSpPr>
          <p:cNvPr id="25" name="Nach oben gekrümmter Pfeil 57">
            <a:extLst>
              <a:ext uri="{FF2B5EF4-FFF2-40B4-BE49-F238E27FC236}">
                <a16:creationId xmlns:a16="http://schemas.microsoft.com/office/drawing/2014/main" id="{F4B03550-20E7-1E4A-B00D-4B4226561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2562" y="5832032"/>
            <a:ext cx="1571625" cy="328612"/>
          </a:xfrm>
          <a:prstGeom prst="curvedUpArrow">
            <a:avLst>
              <a:gd name="adj1" fmla="val 25020"/>
              <a:gd name="adj2" fmla="val 49996"/>
              <a:gd name="adj3" fmla="val 25000"/>
            </a:avLst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endParaRPr lang="en-US" sz="1800" i="0">
              <a:solidFill>
                <a:srgbClr val="000000"/>
              </a:solidFill>
              <a:latin typeface="Helvetica Neue" charset="0"/>
              <a:ea typeface="+mn-ea"/>
              <a:cs typeface="+mn-cs"/>
            </a:endParaRPr>
          </a:p>
        </p:txBody>
      </p:sp>
      <p:sp>
        <p:nvSpPr>
          <p:cNvPr id="26" name="Textfeld 63">
            <a:extLst>
              <a:ext uri="{FF2B5EF4-FFF2-40B4-BE49-F238E27FC236}">
                <a16:creationId xmlns:a16="http://schemas.microsoft.com/office/drawing/2014/main" id="{D2188BC7-04BA-3645-9CE0-BDEA7A3AACDD}"/>
              </a:ext>
            </a:extLst>
          </p:cNvPr>
          <p:cNvSpPr txBox="1"/>
          <p:nvPr/>
        </p:nvSpPr>
        <p:spPr>
          <a:xfrm>
            <a:off x="6966962" y="5764945"/>
            <a:ext cx="67197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1800" i="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EOS</a:t>
            </a:r>
          </a:p>
        </p:txBody>
      </p:sp>
      <p:grpSp>
        <p:nvGrpSpPr>
          <p:cNvPr id="27" name="Group 61">
            <a:extLst>
              <a:ext uri="{FF2B5EF4-FFF2-40B4-BE49-F238E27FC236}">
                <a16:creationId xmlns:a16="http://schemas.microsoft.com/office/drawing/2014/main" id="{584248EC-9855-4E4A-9B7C-9159E26CC0B6}"/>
              </a:ext>
            </a:extLst>
          </p:cNvPr>
          <p:cNvGrpSpPr>
            <a:grpSpLocks/>
          </p:cNvGrpSpPr>
          <p:nvPr/>
        </p:nvGrpSpPr>
        <p:grpSpPr bwMode="auto">
          <a:xfrm>
            <a:off x="1802905" y="4021161"/>
            <a:ext cx="1904999" cy="2216151"/>
            <a:chOff x="133" y="3859"/>
            <a:chExt cx="1200" cy="1396"/>
          </a:xfrm>
        </p:grpSpPr>
        <p:pic>
          <p:nvPicPr>
            <p:cNvPr id="28" name="Picture 60" descr="11li">
              <a:extLst>
                <a:ext uri="{FF2B5EF4-FFF2-40B4-BE49-F238E27FC236}">
                  <a16:creationId xmlns:a16="http://schemas.microsoft.com/office/drawing/2014/main" id="{3567A046-71C8-4D49-8821-7AEE70E91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33" y="4112"/>
              <a:ext cx="1200" cy="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 Box 13">
              <a:extLst>
                <a:ext uri="{FF2B5EF4-FFF2-40B4-BE49-F238E27FC236}">
                  <a16:creationId xmlns:a16="http://schemas.microsoft.com/office/drawing/2014/main" id="{B3F60CF3-CD7A-8445-A8B4-847AFCB25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" y="3859"/>
              <a:ext cx="444" cy="21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algn="l" eaLnBrk="1" hangingPunct="1">
                <a:defRPr/>
              </a:pPr>
              <a:r>
                <a:rPr lang="de-DE" sz="1600" i="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Halos</a:t>
              </a:r>
            </a:p>
          </p:txBody>
        </p:sp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C53B53FA-1FEC-9142-9F02-485B044407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96" y="4425556"/>
            <a:ext cx="1728192" cy="1650423"/>
          </a:xfrm>
          <a:prstGeom prst="rect">
            <a:avLst/>
          </a:prstGeom>
        </p:spPr>
      </p:pic>
      <p:sp>
        <p:nvSpPr>
          <p:cNvPr id="31" name="Text Box 13">
            <a:extLst>
              <a:ext uri="{FF2B5EF4-FFF2-40B4-BE49-F238E27FC236}">
                <a16:creationId xmlns:a16="http://schemas.microsoft.com/office/drawing/2014/main" id="{16E89477-7B8B-D942-979C-E2A1AD2DD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3993508"/>
            <a:ext cx="766456" cy="3385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de-DE" sz="1600" i="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Stable</a:t>
            </a:r>
            <a:endParaRPr lang="de-DE" sz="1600" i="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90F9C92-01F7-FE4F-95DA-C40DEE90FB45}"/>
              </a:ext>
            </a:extLst>
          </p:cNvPr>
          <p:cNvSpPr txBox="1"/>
          <p:nvPr/>
        </p:nvSpPr>
        <p:spPr>
          <a:xfrm>
            <a:off x="3419872" y="825156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0090"/>
                </a:solidFill>
              </a:rPr>
              <a:t>1-2n </a:t>
            </a:r>
            <a:r>
              <a:rPr lang="es-ES" sz="2000" dirty="0" err="1">
                <a:solidFill>
                  <a:srgbClr val="000090"/>
                </a:solidFill>
              </a:rPr>
              <a:t>with</a:t>
            </a:r>
            <a:r>
              <a:rPr lang="es-ES" sz="2000" dirty="0">
                <a:solidFill>
                  <a:srgbClr val="000090"/>
                </a:solidFill>
              </a:rPr>
              <a:t> </a:t>
            </a:r>
            <a:r>
              <a:rPr lang="es-ES" sz="2000" dirty="0" err="1">
                <a:solidFill>
                  <a:srgbClr val="000090"/>
                </a:solidFill>
              </a:rPr>
              <a:t>very</a:t>
            </a:r>
            <a:r>
              <a:rPr lang="es-ES" sz="2000" dirty="0">
                <a:solidFill>
                  <a:srgbClr val="000090"/>
                </a:solidFill>
              </a:rPr>
              <a:t> </a:t>
            </a:r>
            <a:r>
              <a:rPr lang="es-ES" sz="2000" dirty="0" err="1">
                <a:solidFill>
                  <a:srgbClr val="000090"/>
                </a:solidFill>
              </a:rPr>
              <a:t>Low</a:t>
            </a:r>
            <a:r>
              <a:rPr lang="es-ES" sz="2000" dirty="0">
                <a:solidFill>
                  <a:srgbClr val="000090"/>
                </a:solidFill>
              </a:rPr>
              <a:t> </a:t>
            </a:r>
            <a:r>
              <a:rPr lang="es-ES" sz="2000" dirty="0" err="1">
                <a:solidFill>
                  <a:srgbClr val="000090"/>
                </a:solidFill>
              </a:rPr>
              <a:t>Binding</a:t>
            </a:r>
            <a:r>
              <a:rPr lang="es-ES" sz="2000" dirty="0">
                <a:solidFill>
                  <a:srgbClr val="000090"/>
                </a:solidFill>
              </a:rPr>
              <a:t> </a:t>
            </a:r>
            <a:r>
              <a:rPr lang="es-ES" sz="2000" dirty="0" err="1">
                <a:solidFill>
                  <a:srgbClr val="000090"/>
                </a:solidFill>
              </a:rPr>
              <a:t>Energy</a:t>
            </a:r>
            <a:endParaRPr lang="es-ES" sz="2000" dirty="0">
              <a:solidFill>
                <a:srgbClr val="000090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FE336D7-1635-8F4F-83AD-2E39E53B7A6F}"/>
              </a:ext>
            </a:extLst>
          </p:cNvPr>
          <p:cNvSpPr txBox="1"/>
          <p:nvPr/>
        </p:nvSpPr>
        <p:spPr>
          <a:xfrm>
            <a:off x="6444208" y="969172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rgbClr val="000090"/>
                </a:solidFill>
              </a:rPr>
              <a:t>Large</a:t>
            </a:r>
            <a:r>
              <a:rPr lang="es-ES" sz="2000" dirty="0">
                <a:solidFill>
                  <a:srgbClr val="000090"/>
                </a:solidFill>
              </a:rPr>
              <a:t> </a:t>
            </a:r>
            <a:r>
              <a:rPr lang="es-ES" sz="2000" dirty="0" err="1">
                <a:solidFill>
                  <a:srgbClr val="000090"/>
                </a:solidFill>
              </a:rPr>
              <a:t>neutron</a:t>
            </a:r>
            <a:r>
              <a:rPr lang="es-ES" sz="2000" dirty="0">
                <a:solidFill>
                  <a:srgbClr val="000090"/>
                </a:solidFill>
              </a:rPr>
              <a:t> </a:t>
            </a:r>
            <a:r>
              <a:rPr lang="es-ES" sz="2000" dirty="0" err="1">
                <a:solidFill>
                  <a:srgbClr val="000090"/>
                </a:solidFill>
              </a:rPr>
              <a:t>excess</a:t>
            </a:r>
            <a:endParaRPr lang="es-E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54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BFC17-FA78-B54E-BB53-A11CEC63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089" y="22940"/>
            <a:ext cx="3513584" cy="6340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E03BD"/>
                </a:solidFill>
                <a:latin typeface="Arial" pitchFamily="34" charset="0"/>
                <a:cs typeface="Arial" pitchFamily="34" charset="0"/>
              </a:rPr>
              <a:t>Nuclear halo</a:t>
            </a:r>
            <a:endParaRPr lang="en-GB" dirty="0">
              <a:solidFill>
                <a:srgbClr val="1E03BD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28ED675-EAF7-2E44-9BB0-7BB8A369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DE3-4F07-4796-8A3F-5D8218CB27C4}" type="slidenum">
              <a:rPr lang="es-ES" smtClean="0"/>
              <a:pPr/>
              <a:t>21</a:t>
            </a:fld>
            <a:endParaRPr lang="es-E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B3852C5-B782-D348-993B-E3E8D0A1A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304" y="24880"/>
            <a:ext cx="2409472" cy="1754655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grpSp>
        <p:nvGrpSpPr>
          <p:cNvPr id="7" name="Group 28">
            <a:extLst>
              <a:ext uri="{FF2B5EF4-FFF2-40B4-BE49-F238E27FC236}">
                <a16:creationId xmlns:a16="http://schemas.microsoft.com/office/drawing/2014/main" id="{D2C20480-09CB-7F4F-849B-046ECB6A38BB}"/>
              </a:ext>
            </a:extLst>
          </p:cNvPr>
          <p:cNvGrpSpPr/>
          <p:nvPr/>
        </p:nvGrpSpPr>
        <p:grpSpPr>
          <a:xfrm>
            <a:off x="287288" y="2819399"/>
            <a:ext cx="8533184" cy="3390901"/>
            <a:chOff x="148208" y="1153043"/>
            <a:chExt cx="5332784" cy="3448866"/>
          </a:xfrm>
          <a:solidFill>
            <a:srgbClr val="FFFFFF"/>
          </a:solidFill>
        </p:grpSpPr>
        <p:sp>
          <p:nvSpPr>
            <p:cNvPr id="8" name="Rectangle 30">
              <a:extLst>
                <a:ext uri="{FF2B5EF4-FFF2-40B4-BE49-F238E27FC236}">
                  <a16:creationId xmlns:a16="http://schemas.microsoft.com/office/drawing/2014/main" id="{59A241BF-C6A7-3742-B050-EB66D747AF5E}"/>
                </a:ext>
              </a:extLst>
            </p:cNvPr>
            <p:cNvSpPr/>
            <p:nvPr/>
          </p:nvSpPr>
          <p:spPr>
            <a:xfrm>
              <a:off x="148208" y="1153043"/>
              <a:ext cx="5332784" cy="3448866"/>
            </a:xfrm>
            <a:prstGeom prst="rect">
              <a:avLst/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id="{C8D96063-3B60-E041-8451-852DF987A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126" y="1308049"/>
              <a:ext cx="4680520" cy="659598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algn="ctr" fontAlgn="auto">
                <a:spcBef>
                  <a:spcPts val="1125"/>
                </a:spcBef>
                <a:spcAft>
                  <a:spcPts val="0"/>
                </a:spcAft>
                <a:buClr>
                  <a:schemeClr val="tx1"/>
                </a:buCl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DejaVu LGC Sans" charset="0"/>
                  <a:cs typeface="Arial" pitchFamily="34" charset="0"/>
                </a:rPr>
                <a:t> </a:t>
              </a:r>
              <a:r>
                <a:rPr lang="en-GB" dirty="0">
                  <a:solidFill>
                    <a:srgbClr val="000000"/>
                  </a:solidFill>
                  <a:latin typeface="Arial" pitchFamily="34" charset="0"/>
                  <a:ea typeface="DejaVu LGC Sans" charset="0"/>
                  <a:cs typeface="Arial" pitchFamily="34" charset="0"/>
                </a:rPr>
                <a:t>Nuclear halo appears when the weakly bound valence nucleon(s) are in s or p states, close to the particles emission threshold.</a:t>
              </a:r>
            </a:p>
          </p:txBody>
        </p:sp>
      </p:grp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96F3E2FA-9315-6D40-9A94-228B48440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688" y="1828800"/>
            <a:ext cx="8294920" cy="64633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nuclear halo is a threshold effect arising from the very weak binding energy (0.1-1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MeV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of the outer nucleon(s) </a:t>
            </a: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9EE36699-475C-7D49-9C61-1E14AC74B71F}"/>
              </a:ext>
            </a:extLst>
          </p:cNvPr>
          <p:cNvSpPr txBox="1"/>
          <p:nvPr/>
        </p:nvSpPr>
        <p:spPr>
          <a:xfrm>
            <a:off x="616169" y="4039460"/>
            <a:ext cx="5562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aseline="30000" dirty="0">
                <a:solidFill>
                  <a:srgbClr val="000000"/>
                </a:solidFill>
                <a:latin typeface="Arial" pitchFamily="34" charset="0"/>
                <a:ea typeface="DejaVu LGC Sans" charset="0"/>
                <a:cs typeface="Arial" pitchFamily="34" charset="0"/>
              </a:rPr>
              <a:t>37</a:t>
            </a:r>
            <a:r>
              <a:rPr lang="en-GB" dirty="0">
                <a:solidFill>
                  <a:srgbClr val="000000"/>
                </a:solidFill>
                <a:latin typeface="Arial" pitchFamily="34" charset="0"/>
                <a:ea typeface="DejaVu LGC Sans" charset="0"/>
                <a:cs typeface="Arial" pitchFamily="34" charset="0"/>
              </a:rPr>
              <a:t>Mg (S</a:t>
            </a:r>
            <a:r>
              <a:rPr lang="en-GB" baseline="-25000" dirty="0">
                <a:solidFill>
                  <a:srgbClr val="000000"/>
                </a:solidFill>
                <a:latin typeface="Arial" pitchFamily="34" charset="0"/>
                <a:ea typeface="DejaVu LGC Sans" charset="0"/>
                <a:cs typeface="Arial" pitchFamily="34" charset="0"/>
              </a:rPr>
              <a:t>n</a:t>
            </a:r>
            <a:r>
              <a:rPr lang="en-GB" dirty="0">
                <a:solidFill>
                  <a:srgbClr val="000000"/>
                </a:solidFill>
                <a:latin typeface="Arial" pitchFamily="34" charset="0"/>
                <a:ea typeface="DejaVu LGC Sans" charset="0"/>
                <a:cs typeface="Arial" pitchFamily="34" charset="0"/>
              </a:rPr>
              <a:t>=0.22 MeV) heaviest known halo nucleus</a:t>
            </a:r>
          </a:p>
          <a:p>
            <a:pPr algn="ctr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Arial" pitchFamily="34" charset="0"/>
                <a:ea typeface="DejaVu LGC Sans" charset="0"/>
                <a:cs typeface="Arial" pitchFamily="34" charset="0"/>
              </a:rPr>
              <a:t> p-wave n-halo component (40%) in ground state</a:t>
            </a:r>
          </a:p>
          <a:p>
            <a:pPr algn="ctr"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Arial" pitchFamily="34" charset="0"/>
                <a:ea typeface="DejaVu LGC Sans" charset="0"/>
                <a:cs typeface="Arial" pitchFamily="34" charset="0"/>
              </a:rPr>
              <a:t> deformed contrary to the feature of s-wave halo nuclei </a:t>
            </a:r>
          </a:p>
          <a:p>
            <a:pPr algn="ctr"/>
            <a:endParaRPr lang="en-GB" dirty="0"/>
          </a:p>
        </p:txBody>
      </p:sp>
      <p:pic>
        <p:nvPicPr>
          <p:cNvPr id="12" name="Picture 40">
            <a:extLst>
              <a:ext uri="{FF2B5EF4-FFF2-40B4-BE49-F238E27FC236}">
                <a16:creationId xmlns:a16="http://schemas.microsoft.com/office/drawing/2014/main" id="{E955467A-3D82-2C48-B84E-825FFB560A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5991"/>
          <a:stretch>
            <a:fillRect/>
          </a:stretch>
        </p:blipFill>
        <p:spPr>
          <a:xfrm>
            <a:off x="5926088" y="3886200"/>
            <a:ext cx="2590800" cy="2126059"/>
          </a:xfrm>
          <a:prstGeom prst="rect">
            <a:avLst/>
          </a:prstGeom>
        </p:spPr>
      </p:pic>
      <p:sp>
        <p:nvSpPr>
          <p:cNvPr id="13" name="Rectangle 41">
            <a:extLst>
              <a:ext uri="{FF2B5EF4-FFF2-40B4-BE49-F238E27FC236}">
                <a16:creationId xmlns:a16="http://schemas.microsoft.com/office/drawing/2014/main" id="{DD5049F5-74C7-E140-9F6F-418DEB4C4D25}"/>
              </a:ext>
            </a:extLst>
          </p:cNvPr>
          <p:cNvSpPr/>
          <p:nvPr/>
        </p:nvSpPr>
        <p:spPr>
          <a:xfrm>
            <a:off x="1773072" y="5237577"/>
            <a:ext cx="3248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N. Kobayashi PRL 112, 242501 (2014)</a:t>
            </a:r>
            <a:endParaRPr lang="en-GB" sz="1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CCEAC9-B936-8343-8A1D-70B46486D090}"/>
              </a:ext>
            </a:extLst>
          </p:cNvPr>
          <p:cNvSpPr txBox="1"/>
          <p:nvPr/>
        </p:nvSpPr>
        <p:spPr>
          <a:xfrm>
            <a:off x="353695" y="5840707"/>
            <a:ext cx="7087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Promising</a:t>
            </a:r>
            <a:r>
              <a:rPr lang="es-ES" dirty="0"/>
              <a:t> case (</a:t>
            </a:r>
            <a:r>
              <a:rPr lang="es-ES" dirty="0" err="1"/>
              <a:t>Hamamoto</a:t>
            </a:r>
            <a:r>
              <a:rPr lang="es-ES" dirty="0"/>
              <a:t> PRC95,044325(2017)) </a:t>
            </a:r>
            <a:r>
              <a:rPr lang="es-ES" baseline="30000" dirty="0"/>
              <a:t>53</a:t>
            </a:r>
            <a:r>
              <a:rPr lang="es-ES" dirty="0"/>
              <a:t>Ar (Sn = 350# </a:t>
            </a:r>
            <a:r>
              <a:rPr lang="es-ES" dirty="0" err="1"/>
              <a:t>keV</a:t>
            </a:r>
            <a:r>
              <a:rPr lang="es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7057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-271977" y="-181685"/>
            <a:ext cx="7344147" cy="9810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Surprise at the neutron drip line: Halo</a:t>
            </a:r>
          </a:p>
        </p:txBody>
      </p:sp>
      <p:sp>
        <p:nvSpPr>
          <p:cNvPr id="35842" name="Slide Number Placeholder 3"/>
          <p:cNvSpPr>
            <a:spLocks noGrp="1"/>
          </p:cNvSpPr>
          <p:nvPr>
            <p:ph type="sldNum" sz="quarter" idx="14"/>
          </p:nvPr>
        </p:nvSpPr>
        <p:spPr bwMode="auto">
          <a:xfrm>
            <a:off x="4095750" y="6572250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AB5582-7A28-BE40-B2CC-CC675D28EF25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72225" y="4441825"/>
            <a:ext cx="280828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 typeface="Wingdings" charset="0"/>
              <a:buChar char="ü"/>
            </a:pPr>
            <a:r>
              <a:rPr lang="es-ES" sz="2000">
                <a:solidFill>
                  <a:srgbClr val="0000FF"/>
                </a:solidFill>
                <a:latin typeface="Comic Sans MS" charset="0"/>
              </a:rPr>
              <a:t>Energy threshold effect (</a:t>
            </a:r>
            <a:r>
              <a:rPr lang="es-ES" sz="1600">
                <a:solidFill>
                  <a:srgbClr val="0000FF"/>
                </a:solidFill>
                <a:latin typeface="Comic Sans MS" charset="0"/>
              </a:rPr>
              <a:t>S</a:t>
            </a:r>
            <a:r>
              <a:rPr lang="es-ES" sz="1600" baseline="-25000">
                <a:solidFill>
                  <a:srgbClr val="0000FF"/>
                </a:solidFill>
                <a:latin typeface="Comic Sans MS" charset="0"/>
              </a:rPr>
              <a:t>2n</a:t>
            </a:r>
            <a:r>
              <a:rPr lang="es-ES" sz="1600">
                <a:solidFill>
                  <a:srgbClr val="0000FF"/>
                </a:solidFill>
                <a:latin typeface="Comic Sans MS" charset="0"/>
              </a:rPr>
              <a:t> = 378(5)keV</a:t>
            </a:r>
            <a:r>
              <a:rPr lang="es-ES" sz="1800">
                <a:solidFill>
                  <a:srgbClr val="0000FF"/>
                </a:solidFill>
                <a:latin typeface="Comic Sans MS" charset="0"/>
              </a:rPr>
              <a:t>)</a:t>
            </a:r>
          </a:p>
          <a:p>
            <a:pPr>
              <a:buClr>
                <a:srgbClr val="FF0000"/>
              </a:buClr>
              <a:buFont typeface="Wingdings" charset="0"/>
              <a:buChar char="ü"/>
            </a:pPr>
            <a:r>
              <a:rPr lang="es-ES" sz="2000">
                <a:solidFill>
                  <a:srgbClr val="0000FF"/>
                </a:solidFill>
                <a:latin typeface="Comic Sans MS" charset="0"/>
              </a:rPr>
              <a:t>Highlight by nuclear reactions</a:t>
            </a:r>
          </a:p>
          <a:p>
            <a:pPr>
              <a:buClr>
                <a:srgbClr val="FF0000"/>
              </a:buClr>
              <a:buFont typeface="Wingdings" charset="0"/>
              <a:buChar char="ü"/>
            </a:pPr>
            <a:r>
              <a:rPr lang="es-ES" sz="2000">
                <a:solidFill>
                  <a:srgbClr val="0000FF"/>
                </a:solidFill>
                <a:latin typeface="Comic Sans MS" charset="0"/>
              </a:rPr>
              <a:t>Effects in beta decay</a:t>
            </a:r>
          </a:p>
        </p:txBody>
      </p:sp>
      <p:grpSp>
        <p:nvGrpSpPr>
          <p:cNvPr id="35844" name="Group 7"/>
          <p:cNvGrpSpPr>
            <a:grpSpLocks/>
          </p:cNvGrpSpPr>
          <p:nvPr/>
        </p:nvGrpSpPr>
        <p:grpSpPr bwMode="auto">
          <a:xfrm>
            <a:off x="539750" y="4640263"/>
            <a:ext cx="6119813" cy="1978025"/>
            <a:chOff x="576" y="2584"/>
            <a:chExt cx="5520" cy="1504"/>
          </a:xfrm>
        </p:grpSpPr>
        <p:grpSp>
          <p:nvGrpSpPr>
            <p:cNvPr id="35863" name="Group 8"/>
            <p:cNvGrpSpPr>
              <a:grpSpLocks/>
            </p:cNvGrpSpPr>
            <p:nvPr/>
          </p:nvGrpSpPr>
          <p:grpSpPr bwMode="auto">
            <a:xfrm>
              <a:off x="576" y="3024"/>
              <a:ext cx="5196" cy="1064"/>
              <a:chOff x="576" y="3016"/>
              <a:chExt cx="5196" cy="1064"/>
            </a:xfrm>
          </p:grpSpPr>
          <p:graphicFrame>
            <p:nvGraphicFramePr>
              <p:cNvPr id="35865" name="Object 449"/>
              <p:cNvGraphicFramePr>
                <a:graphicFrameLocks noChangeAspect="1"/>
              </p:cNvGraphicFramePr>
              <p:nvPr/>
            </p:nvGraphicFramePr>
            <p:xfrm>
              <a:off x="576" y="3168"/>
              <a:ext cx="553" cy="5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2" imgW="304800" imgH="304800" progId="">
                      <p:embed/>
                    </p:oleObj>
                  </mc:Choice>
                  <mc:Fallback>
                    <p:oleObj name="CorelDRAW" r:id="rId2" imgW="304800" imgH="304800" progId="">
                      <p:embed/>
                      <p:pic>
                        <p:nvPicPr>
                          <p:cNvPr id="35865" name="Object 44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" y="3168"/>
                            <a:ext cx="553" cy="5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866" name="Object 450"/>
              <p:cNvGraphicFramePr>
                <a:graphicFrameLocks noChangeAspect="1"/>
              </p:cNvGraphicFramePr>
              <p:nvPr/>
            </p:nvGraphicFramePr>
            <p:xfrm>
              <a:off x="1546" y="3168"/>
              <a:ext cx="566" cy="5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orelDRAW" r:id="rId4" imgW="304800" imgH="304800" progId="">
                      <p:embed/>
                    </p:oleObj>
                  </mc:Choice>
                  <mc:Fallback>
                    <p:oleObj name="CorelDRAW" r:id="rId4" imgW="304800" imgH="304800" progId="">
                      <p:embed/>
                      <p:pic>
                        <p:nvPicPr>
                          <p:cNvPr id="35866" name="Object 4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3168"/>
                            <a:ext cx="566" cy="57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5867" name="Group 11"/>
              <p:cNvGrpSpPr>
                <a:grpSpLocks/>
              </p:cNvGrpSpPr>
              <p:nvPr/>
            </p:nvGrpSpPr>
            <p:grpSpPr bwMode="auto">
              <a:xfrm>
                <a:off x="624" y="3016"/>
                <a:ext cx="5148" cy="1064"/>
                <a:chOff x="624" y="3024"/>
                <a:chExt cx="5148" cy="1064"/>
              </a:xfrm>
            </p:grpSpPr>
            <p:graphicFrame>
              <p:nvGraphicFramePr>
                <p:cNvPr id="35868" name="Object 451"/>
                <p:cNvGraphicFramePr>
                  <a:graphicFrameLocks noChangeAspect="1"/>
                </p:cNvGraphicFramePr>
                <p:nvPr/>
              </p:nvGraphicFramePr>
              <p:xfrm>
                <a:off x="2487" y="3151"/>
                <a:ext cx="585" cy="57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orelDRAW" r:id="rId6" imgW="304800" imgH="304800" progId="">
                        <p:embed/>
                      </p:oleObj>
                    </mc:Choice>
                    <mc:Fallback>
                      <p:oleObj name="CorelDRAW" r:id="rId6" imgW="304800" imgH="304800" progId="">
                        <p:embed/>
                        <p:pic>
                          <p:nvPicPr>
                            <p:cNvPr id="35868" name="Object 45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487" y="3151"/>
                              <a:ext cx="585" cy="57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869" name="Object 452"/>
                <p:cNvGraphicFramePr>
                  <a:graphicFrameLocks noChangeAspect="1"/>
                </p:cNvGraphicFramePr>
                <p:nvPr/>
              </p:nvGraphicFramePr>
              <p:xfrm>
                <a:off x="3543" y="3160"/>
                <a:ext cx="579" cy="56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CorelDRAW" r:id="rId8" imgW="304800" imgH="304800" progId="">
                        <p:embed/>
                      </p:oleObj>
                    </mc:Choice>
                    <mc:Fallback>
                      <p:oleObj name="CorelDRAW" r:id="rId8" imgW="304800" imgH="304800" progId="">
                        <p:embed/>
                        <p:pic>
                          <p:nvPicPr>
                            <p:cNvPr id="35869" name="Object 45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43" y="3160"/>
                              <a:ext cx="579" cy="56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35870" name="Group 14"/>
                <p:cNvGrpSpPr>
                  <a:grpSpLocks/>
                </p:cNvGrpSpPr>
                <p:nvPr/>
              </p:nvGrpSpPr>
              <p:grpSpPr bwMode="auto">
                <a:xfrm>
                  <a:off x="624" y="3024"/>
                  <a:ext cx="5148" cy="1064"/>
                  <a:chOff x="624" y="3024"/>
                  <a:chExt cx="5148" cy="1064"/>
                </a:xfrm>
              </p:grpSpPr>
              <p:graphicFrame>
                <p:nvGraphicFramePr>
                  <p:cNvPr id="35871" name="Object 453"/>
                  <p:cNvGraphicFramePr>
                    <a:graphicFrameLocks noChangeAspect="1"/>
                  </p:cNvGraphicFramePr>
                  <p:nvPr/>
                </p:nvGraphicFramePr>
                <p:xfrm>
                  <a:off x="4608" y="3044"/>
                  <a:ext cx="951" cy="892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CorelDRAW" r:id="rId10" imgW="457200" imgH="457200" progId="">
                          <p:embed/>
                        </p:oleObj>
                      </mc:Choice>
                      <mc:Fallback>
                        <p:oleObj name="CorelDRAW" r:id="rId10" imgW="457200" imgH="457200" progId="">
                          <p:embed/>
                          <p:pic>
                            <p:nvPicPr>
                              <p:cNvPr id="35871" name="Object 45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608" y="3044"/>
                                <a:ext cx="951" cy="89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xmlns="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 xmlns="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pSp>
                <p:nvGrpSpPr>
                  <p:cNvPr id="35872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624" y="3024"/>
                    <a:ext cx="5148" cy="1064"/>
                    <a:chOff x="644" y="952"/>
                    <a:chExt cx="5148" cy="1064"/>
                  </a:xfrm>
                </p:grpSpPr>
                <p:sp>
                  <p:nvSpPr>
                    <p:cNvPr id="35873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4" y="1248"/>
                      <a:ext cx="511" cy="3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b="1" baseline="30000"/>
                        <a:t>6</a:t>
                      </a:r>
                      <a:r>
                        <a:rPr lang="en-US" b="1"/>
                        <a:t>Li</a:t>
                      </a:r>
                      <a:endParaRPr lang="en-GB" b="1"/>
                    </a:p>
                  </p:txBody>
                </p:sp>
                <p:sp>
                  <p:nvSpPr>
                    <p:cNvPr id="35874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52" y="1248"/>
                      <a:ext cx="511" cy="3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b="1" baseline="30000"/>
                        <a:t>7</a:t>
                      </a:r>
                      <a:r>
                        <a:rPr lang="en-US" b="1"/>
                        <a:t>Li</a:t>
                      </a:r>
                      <a:endParaRPr lang="en-GB" b="1"/>
                    </a:p>
                  </p:txBody>
                </p:sp>
                <p:sp>
                  <p:nvSpPr>
                    <p:cNvPr id="35875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612" y="1248"/>
                      <a:ext cx="564" cy="3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b="1" baseline="30000"/>
                        <a:t>8</a:t>
                      </a:r>
                      <a:r>
                        <a:rPr lang="en-US" b="1"/>
                        <a:t>Li</a:t>
                      </a:r>
                      <a:endParaRPr lang="en-GB" b="1"/>
                    </a:p>
                  </p:txBody>
                </p:sp>
                <p:sp>
                  <p:nvSpPr>
                    <p:cNvPr id="35876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17" y="1248"/>
                      <a:ext cx="511" cy="3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eaLnBrk="1" hangingPunct="1"/>
                      <a:r>
                        <a:rPr lang="en-US" b="1" baseline="30000"/>
                        <a:t>9</a:t>
                      </a:r>
                      <a:r>
                        <a:rPr lang="en-US" b="1"/>
                        <a:t>Li</a:t>
                      </a:r>
                      <a:endParaRPr lang="en-GB" b="1"/>
                    </a:p>
                  </p:txBody>
                </p:sp>
                <p:sp>
                  <p:nvSpPr>
                    <p:cNvPr id="35877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4" y="1824"/>
                      <a:ext cx="2544" cy="192"/>
                    </a:xfrm>
                    <a:prstGeom prst="rect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s-ES_tradnl">
                        <a:latin typeface="Calibri" charset="0"/>
                      </a:endParaRPr>
                    </a:p>
                  </p:txBody>
                </p:sp>
                <p:sp>
                  <p:nvSpPr>
                    <p:cNvPr id="35878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5568" y="1008"/>
                      <a:ext cx="224" cy="1008"/>
                    </a:xfrm>
                    <a:custGeom>
                      <a:avLst/>
                      <a:gdLst>
                        <a:gd name="T0" fmla="*/ 0 w 224"/>
                        <a:gd name="T1" fmla="*/ 711 h 1200"/>
                        <a:gd name="T2" fmla="*/ 224 w 224"/>
                        <a:gd name="T3" fmla="*/ 711 h 1200"/>
                        <a:gd name="T4" fmla="*/ 152 w 224"/>
                        <a:gd name="T5" fmla="*/ 0 h 1200"/>
                        <a:gd name="T6" fmla="*/ 0 w 224"/>
                        <a:gd name="T7" fmla="*/ 0 h 1200"/>
                        <a:gd name="T8" fmla="*/ 0 w 224"/>
                        <a:gd name="T9" fmla="*/ 711 h 12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4"/>
                        <a:gd name="T16" fmla="*/ 0 h 1200"/>
                        <a:gd name="T17" fmla="*/ 224 w 224"/>
                        <a:gd name="T18" fmla="*/ 1200 h 12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4" h="1200">
                          <a:moveTo>
                            <a:pt x="0" y="1200"/>
                          </a:moveTo>
                          <a:lnTo>
                            <a:pt x="224" y="1200"/>
                          </a:lnTo>
                          <a:lnTo>
                            <a:pt x="152" y="0"/>
                          </a:lnTo>
                          <a:lnTo>
                            <a:pt x="0" y="0"/>
                          </a:lnTo>
                          <a:lnTo>
                            <a:pt x="0" y="120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87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4416" y="952"/>
                      <a:ext cx="224" cy="1056"/>
                    </a:xfrm>
                    <a:custGeom>
                      <a:avLst/>
                      <a:gdLst>
                        <a:gd name="T0" fmla="*/ 0 w 224"/>
                        <a:gd name="T1" fmla="*/ 818 h 1200"/>
                        <a:gd name="T2" fmla="*/ 224 w 224"/>
                        <a:gd name="T3" fmla="*/ 818 h 1200"/>
                        <a:gd name="T4" fmla="*/ 224 w 224"/>
                        <a:gd name="T5" fmla="*/ 0 h 1200"/>
                        <a:gd name="T6" fmla="*/ 80 w 224"/>
                        <a:gd name="T7" fmla="*/ 0 h 1200"/>
                        <a:gd name="T8" fmla="*/ 0 w 224"/>
                        <a:gd name="T9" fmla="*/ 818 h 12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4"/>
                        <a:gd name="T16" fmla="*/ 0 h 1200"/>
                        <a:gd name="T17" fmla="*/ 224 w 224"/>
                        <a:gd name="T18" fmla="*/ 1200 h 120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4" h="1200">
                          <a:moveTo>
                            <a:pt x="0" y="1200"/>
                          </a:moveTo>
                          <a:lnTo>
                            <a:pt x="224" y="1200"/>
                          </a:lnTo>
                          <a:lnTo>
                            <a:pt x="224" y="0"/>
                          </a:lnTo>
                          <a:lnTo>
                            <a:pt x="80" y="0"/>
                          </a:lnTo>
                          <a:lnTo>
                            <a:pt x="0" y="120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88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76" y="1535"/>
                      <a:ext cx="612" cy="3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b="1" baseline="30000"/>
                        <a:t>11</a:t>
                      </a:r>
                      <a:r>
                        <a:rPr lang="en-US" sz="2400" b="1"/>
                        <a:t>Li</a:t>
                      </a:r>
                      <a:endParaRPr lang="en-GB" sz="2400" b="1"/>
                    </a:p>
                  </p:txBody>
                </p:sp>
              </p:grpSp>
            </p:grpSp>
          </p:grpSp>
        </p:grpSp>
        <p:sp>
          <p:nvSpPr>
            <p:cNvPr id="35864" name="Text Box 25"/>
            <p:cNvSpPr txBox="1">
              <a:spLocks noChangeArrowheads="1"/>
            </p:cNvSpPr>
            <p:nvPr/>
          </p:nvSpPr>
          <p:spPr bwMode="auto">
            <a:xfrm>
              <a:off x="4512" y="2584"/>
              <a:ext cx="158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100000"/>
                </a:spcBef>
                <a:buFont typeface="Wingdings" charset="0"/>
                <a:buNone/>
              </a:pPr>
              <a:endParaRPr lang="es-ES" sz="2000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pic>
        <p:nvPicPr>
          <p:cNvPr id="26" name="Picture 4" descr="decayani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2205038"/>
            <a:ext cx="17462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29" descr="~AUT00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25538"/>
            <a:ext cx="12446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30"/>
          <p:cNvSpPr txBox="1">
            <a:spLocks noChangeArrowheads="1"/>
          </p:cNvSpPr>
          <p:nvPr/>
        </p:nvSpPr>
        <p:spPr bwMode="auto">
          <a:xfrm>
            <a:off x="1258888" y="1125538"/>
            <a:ext cx="52562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00000"/>
              </a:spcBef>
              <a:buFont typeface="Wingdings" charset="0"/>
              <a:buNone/>
            </a:pPr>
            <a:r>
              <a:rPr lang="es-ES" sz="2000">
                <a:solidFill>
                  <a:srgbClr val="000090"/>
                </a:solidFill>
                <a:latin typeface="Comic Sans MS" charset="0"/>
              </a:rPr>
              <a:t>1985, First experiments with radioactive nuclear beams, Berkeley (USA)</a:t>
            </a:r>
          </a:p>
        </p:txBody>
      </p:sp>
      <p:sp>
        <p:nvSpPr>
          <p:cNvPr id="35848" name="Text Box 31"/>
          <p:cNvSpPr txBox="1">
            <a:spLocks noChangeArrowheads="1"/>
          </p:cNvSpPr>
          <p:nvPr/>
        </p:nvSpPr>
        <p:spPr bwMode="auto">
          <a:xfrm>
            <a:off x="-107950" y="2451100"/>
            <a:ext cx="1114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800" b="1">
                <a:latin typeface="Times New Roman" charset="0"/>
              </a:rPr>
              <a:t>Tanihata </a:t>
            </a:r>
            <a:endParaRPr lang="en-US" sz="1800" b="1">
              <a:latin typeface="Times New Roman" charset="0"/>
            </a:endParaRPr>
          </a:p>
        </p:txBody>
      </p:sp>
      <p:sp>
        <p:nvSpPr>
          <p:cNvPr id="35849" name="Text Box 32"/>
          <p:cNvSpPr txBox="1">
            <a:spLocks noChangeArrowheads="1"/>
          </p:cNvSpPr>
          <p:nvPr/>
        </p:nvSpPr>
        <p:spPr bwMode="auto">
          <a:xfrm>
            <a:off x="989013" y="3970338"/>
            <a:ext cx="28257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1800" b="1">
                <a:latin typeface="Times New Roman" charset="0"/>
              </a:rPr>
              <a:t>R</a:t>
            </a:r>
            <a:r>
              <a:rPr lang="sv-SE" sz="1800" b="1" baseline="-25000">
                <a:latin typeface="Times New Roman" charset="0"/>
              </a:rPr>
              <a:t>m</a:t>
            </a:r>
            <a:r>
              <a:rPr lang="sv-SE" sz="1800" b="1">
                <a:latin typeface="Times New Roman" charset="0"/>
              </a:rPr>
              <a:t>(</a:t>
            </a:r>
            <a:r>
              <a:rPr lang="sv-SE" sz="1800" b="1" baseline="30000">
                <a:latin typeface="Times New Roman" charset="0"/>
              </a:rPr>
              <a:t>11</a:t>
            </a:r>
            <a:r>
              <a:rPr lang="sv-SE" sz="1800" b="1">
                <a:latin typeface="Times New Roman" charset="0"/>
              </a:rPr>
              <a:t>Li) = 3.30(24) fm</a:t>
            </a:r>
          </a:p>
          <a:p>
            <a:pPr algn="ctr" eaLnBrk="1" hangingPunct="1"/>
            <a:r>
              <a:rPr lang="sv-SE" sz="1800" b="1">
                <a:latin typeface="Times New Roman" charset="0"/>
              </a:rPr>
              <a:t>R</a:t>
            </a:r>
            <a:r>
              <a:rPr lang="sv-SE" sz="1800" b="1" baseline="-25000">
                <a:latin typeface="Times New Roman" charset="0"/>
              </a:rPr>
              <a:t>c</a:t>
            </a:r>
            <a:r>
              <a:rPr lang="sv-SE" sz="1800" b="1">
                <a:latin typeface="Times New Roman" charset="0"/>
              </a:rPr>
              <a:t>(</a:t>
            </a:r>
            <a:r>
              <a:rPr lang="sv-SE" sz="1800" b="1" baseline="30000">
                <a:latin typeface="Times New Roman" charset="0"/>
              </a:rPr>
              <a:t>11</a:t>
            </a:r>
            <a:r>
              <a:rPr lang="sv-SE" sz="1800" b="1">
                <a:latin typeface="Times New Roman" charset="0"/>
              </a:rPr>
              <a:t>Li) = 2.47(4) fm</a:t>
            </a:r>
            <a:endParaRPr lang="en-US" sz="1800" b="1">
              <a:latin typeface="Times New Roman" charset="0"/>
            </a:endParaRPr>
          </a:p>
        </p:txBody>
      </p:sp>
      <p:graphicFrame>
        <p:nvGraphicFramePr>
          <p:cNvPr id="35850" name="Object 454"/>
          <p:cNvGraphicFramePr>
            <a:graphicFrameLocks noChangeAspect="1"/>
          </p:cNvGraphicFramePr>
          <p:nvPr/>
        </p:nvGraphicFramePr>
        <p:xfrm>
          <a:off x="858838" y="3381375"/>
          <a:ext cx="33623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14" imgW="1714156" imgH="228738" progId="Equation.3">
                  <p:embed/>
                </p:oleObj>
              </mc:Choice>
              <mc:Fallback>
                <p:oleObj name="Ecuación" r:id="rId14" imgW="1714156" imgH="228738" progId="Equation.3">
                  <p:embed/>
                  <p:pic>
                    <p:nvPicPr>
                      <p:cNvPr id="35850" name="Object 4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38" y="3381375"/>
                        <a:ext cx="33623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1" name="Rectangle 34"/>
          <p:cNvSpPr>
            <a:spLocks noChangeArrowheads="1"/>
          </p:cNvSpPr>
          <p:nvPr/>
        </p:nvSpPr>
        <p:spPr bwMode="auto">
          <a:xfrm>
            <a:off x="1881188" y="2552700"/>
            <a:ext cx="223837" cy="550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>
              <a:latin typeface="Calibri" charset="0"/>
            </a:endParaRPr>
          </a:p>
        </p:txBody>
      </p:sp>
      <p:sp>
        <p:nvSpPr>
          <p:cNvPr id="35852" name="Line 35"/>
          <p:cNvSpPr>
            <a:spLocks noChangeShapeType="1"/>
          </p:cNvSpPr>
          <p:nvPr/>
        </p:nvSpPr>
        <p:spPr bwMode="auto">
          <a:xfrm>
            <a:off x="1212850" y="2827338"/>
            <a:ext cx="668338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Line 36"/>
          <p:cNvSpPr>
            <a:spLocks noChangeShapeType="1"/>
          </p:cNvSpPr>
          <p:nvPr/>
        </p:nvSpPr>
        <p:spPr bwMode="auto">
          <a:xfrm>
            <a:off x="2105025" y="2827338"/>
            <a:ext cx="519113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Text Box 37"/>
          <p:cNvSpPr txBox="1">
            <a:spLocks noChangeArrowheads="1"/>
          </p:cNvSpPr>
          <p:nvPr/>
        </p:nvSpPr>
        <p:spPr bwMode="auto">
          <a:xfrm>
            <a:off x="1169988" y="2420938"/>
            <a:ext cx="95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sv-SE" b="1" baseline="30000">
                <a:latin typeface="Times New Roman" charset="0"/>
              </a:rPr>
              <a:t>11</a:t>
            </a:r>
            <a:r>
              <a:rPr lang="sv-SE" b="1">
                <a:latin typeface="Times New Roman" charset="0"/>
              </a:rPr>
              <a:t>Li</a:t>
            </a:r>
            <a:endParaRPr lang="en-US" b="1">
              <a:latin typeface="Times New Roman" charset="0"/>
            </a:endParaRPr>
          </a:p>
        </p:txBody>
      </p:sp>
      <p:graphicFrame>
        <p:nvGraphicFramePr>
          <p:cNvPr id="35855" name="Object 455"/>
          <p:cNvGraphicFramePr>
            <a:graphicFrameLocks noChangeAspect="1"/>
          </p:cNvGraphicFramePr>
          <p:nvPr/>
        </p:nvGraphicFramePr>
        <p:xfrm>
          <a:off x="2773363" y="2544763"/>
          <a:ext cx="19335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63172" imgH="317286" progId="Equation.3">
                  <p:embed/>
                </p:oleObj>
              </mc:Choice>
              <mc:Fallback>
                <p:oleObj name="Equation" r:id="rId16" imgW="863172" imgH="317286" progId="Equation.3">
                  <p:embed/>
                  <p:pic>
                    <p:nvPicPr>
                      <p:cNvPr id="35855" name="Object 4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3363" y="2544763"/>
                        <a:ext cx="19335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6" name="Text Box 39"/>
          <p:cNvSpPr txBox="1">
            <a:spLocks noChangeArrowheads="1"/>
          </p:cNvSpPr>
          <p:nvPr/>
        </p:nvSpPr>
        <p:spPr bwMode="auto">
          <a:xfrm>
            <a:off x="1468438" y="1833563"/>
            <a:ext cx="1428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800" b="1">
                <a:latin typeface="Times New Roman" charset="0"/>
              </a:rPr>
              <a:t>Be, C and Al</a:t>
            </a:r>
            <a:endParaRPr lang="en-US" sz="1800" b="1">
              <a:latin typeface="Times New Roman" charset="0"/>
            </a:endParaRPr>
          </a:p>
        </p:txBody>
      </p:sp>
      <p:sp>
        <p:nvSpPr>
          <p:cNvPr id="35857" name="Line 40"/>
          <p:cNvSpPr>
            <a:spLocks noChangeShapeType="1"/>
          </p:cNvSpPr>
          <p:nvPr/>
        </p:nvSpPr>
        <p:spPr bwMode="auto">
          <a:xfrm flipH="1">
            <a:off x="1958975" y="2159000"/>
            <a:ext cx="350838" cy="455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Text Box 65"/>
          <p:cNvSpPr txBox="1">
            <a:spLocks noChangeArrowheads="1"/>
          </p:cNvSpPr>
          <p:nvPr/>
        </p:nvSpPr>
        <p:spPr bwMode="auto">
          <a:xfrm>
            <a:off x="4064000" y="4403725"/>
            <a:ext cx="24526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00000"/>
              </a:spcBef>
              <a:buFont typeface="Wingdings" charset="0"/>
              <a:buNone/>
            </a:pPr>
            <a:r>
              <a:rPr lang="es-ES" sz="2000">
                <a:solidFill>
                  <a:srgbClr val="FF0000"/>
                </a:solidFill>
                <a:latin typeface="Comic Sans MS" charset="0"/>
              </a:rPr>
              <a:t>¿Why </a:t>
            </a:r>
            <a:r>
              <a:rPr lang="es-ES" sz="2000">
                <a:solidFill>
                  <a:srgbClr val="FF0000"/>
                </a:solidFill>
                <a:latin typeface="Calibri" charset="0"/>
              </a:rPr>
              <a:t>is</a:t>
            </a:r>
            <a:r>
              <a:rPr lang="es-ES" sz="180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s-ES" sz="2000">
                <a:solidFill>
                  <a:srgbClr val="FF0000"/>
                </a:solidFill>
                <a:latin typeface="Comic Sans MS" charset="0"/>
              </a:rPr>
              <a:t>the mass radius so large?</a:t>
            </a:r>
          </a:p>
        </p:txBody>
      </p:sp>
      <p:sp>
        <p:nvSpPr>
          <p:cNvPr id="40" name="Text Box 66"/>
          <p:cNvSpPr txBox="1">
            <a:spLocks noChangeArrowheads="1"/>
          </p:cNvSpPr>
          <p:nvPr/>
        </p:nvSpPr>
        <p:spPr bwMode="auto">
          <a:xfrm>
            <a:off x="6516688" y="3357563"/>
            <a:ext cx="26638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dirty="0">
                <a:latin typeface="Calibri" charset="0"/>
              </a:rPr>
              <a:t>Hansen &amp; </a:t>
            </a:r>
            <a:r>
              <a:rPr lang="es-ES" sz="1800" dirty="0" err="1">
                <a:latin typeface="Calibri" charset="0"/>
              </a:rPr>
              <a:t>Jonson</a:t>
            </a:r>
            <a:r>
              <a:rPr lang="es-ES" sz="1800" dirty="0">
                <a:latin typeface="Calibri" charset="0"/>
              </a:rPr>
              <a:t> </a:t>
            </a:r>
          </a:p>
          <a:p>
            <a:pPr eaLnBrk="1" hangingPunct="1"/>
            <a:r>
              <a:rPr lang="es-ES" sz="1800" dirty="0" err="1">
                <a:latin typeface="Calibri" charset="0"/>
              </a:rPr>
              <a:t>Europhys</a:t>
            </a:r>
            <a:r>
              <a:rPr lang="es-ES" sz="1800" dirty="0">
                <a:latin typeface="Calibri" charset="0"/>
              </a:rPr>
              <a:t>. </a:t>
            </a:r>
            <a:r>
              <a:rPr lang="es-ES" sz="1800" dirty="0" err="1">
                <a:latin typeface="Calibri" charset="0"/>
              </a:rPr>
              <a:t>Lett</a:t>
            </a:r>
            <a:r>
              <a:rPr lang="es-ES" sz="1800" dirty="0">
                <a:latin typeface="Calibri" charset="0"/>
              </a:rPr>
              <a:t>. 4 (1987) 287 </a:t>
            </a:r>
          </a:p>
        </p:txBody>
      </p:sp>
      <p:pic>
        <p:nvPicPr>
          <p:cNvPr id="35861" name="Picture 2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0"/>
            <a:ext cx="26320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743191C0-8080-6D4A-8989-8A0189F2E20F}"/>
              </a:ext>
            </a:extLst>
          </p:cNvPr>
          <p:cNvSpPr txBox="1"/>
          <p:nvPr/>
        </p:nvSpPr>
        <p:spPr>
          <a:xfrm>
            <a:off x="6673640" y="3416308"/>
            <a:ext cx="2277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Tanihata</a:t>
            </a:r>
            <a:r>
              <a:rPr lang="es-ES_tradnl" dirty="0"/>
              <a:t> et al, PRL 55 2676(1985)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81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0E137-663A-4046-B223-EB46E2F4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06" y="112927"/>
            <a:ext cx="7772400" cy="562074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1E03BD"/>
                </a:solidFill>
              </a:rPr>
              <a:t>Beta </a:t>
            </a:r>
            <a:r>
              <a:rPr lang="es-ES" dirty="0" err="1">
                <a:solidFill>
                  <a:srgbClr val="1E03BD"/>
                </a:solidFill>
              </a:rPr>
              <a:t>decay</a:t>
            </a:r>
            <a:r>
              <a:rPr lang="es-ES" dirty="0">
                <a:solidFill>
                  <a:srgbClr val="1E03BD"/>
                </a:solidFill>
              </a:rPr>
              <a:t> of </a:t>
            </a:r>
            <a:r>
              <a:rPr lang="es-ES" dirty="0" err="1">
                <a:solidFill>
                  <a:srgbClr val="1E03BD"/>
                </a:solidFill>
              </a:rPr>
              <a:t>an</a:t>
            </a:r>
            <a:r>
              <a:rPr lang="es-ES" dirty="0">
                <a:solidFill>
                  <a:srgbClr val="1E03BD"/>
                </a:solidFill>
              </a:rPr>
              <a:t> </a:t>
            </a:r>
            <a:r>
              <a:rPr lang="es-ES" dirty="0" err="1">
                <a:solidFill>
                  <a:srgbClr val="1E03BD"/>
                </a:solidFill>
              </a:rPr>
              <a:t>exotic</a:t>
            </a:r>
            <a:r>
              <a:rPr lang="es-ES" dirty="0">
                <a:solidFill>
                  <a:srgbClr val="1E03BD"/>
                </a:solidFill>
              </a:rPr>
              <a:t> </a:t>
            </a:r>
            <a:r>
              <a:rPr lang="es-ES" dirty="0" err="1">
                <a:solidFill>
                  <a:srgbClr val="1E03BD"/>
                </a:solidFill>
              </a:rPr>
              <a:t>nuclei</a:t>
            </a:r>
            <a:r>
              <a:rPr lang="es-ES" dirty="0">
                <a:solidFill>
                  <a:srgbClr val="1E03BD"/>
                </a:solidFill>
              </a:rPr>
              <a:t> </a:t>
            </a:r>
            <a:endParaRPr lang="en-GB" dirty="0">
              <a:solidFill>
                <a:srgbClr val="1E03BD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B4C47A9-94CE-334A-8E37-10235A512F8E}"/>
              </a:ext>
            </a:extLst>
          </p:cNvPr>
          <p:cNvSpPr txBox="1">
            <a:spLocks/>
          </p:cNvSpPr>
          <p:nvPr/>
        </p:nvSpPr>
        <p:spPr bwMode="auto">
          <a:xfrm>
            <a:off x="3506465" y="671671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noAutofit/>
          </a:bodyPr>
          <a:lstStyle>
            <a:defPPr>
              <a:defRPr lang="es-ES"/>
            </a:defPPr>
            <a:lvl1pPr marL="0" algn="ctr" defTabSz="914400" rtl="0" eaLnBrk="0" latinLnBrk="0" hangingPunct="0">
              <a:defRPr kumimoji="0"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fld id="{B020028D-18F6-174D-B6C0-8FD49A378CED}" type="slidenum">
              <a:rPr lang="en-US" sz="1200" smtClean="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023195B3-8FA7-BC40-81EA-DEEC7B1CDDD7}"/>
              </a:ext>
            </a:extLst>
          </p:cNvPr>
          <p:cNvGrpSpPr>
            <a:grpSpLocks/>
          </p:cNvGrpSpPr>
          <p:nvPr/>
        </p:nvGrpSpPr>
        <p:grpSpPr bwMode="auto">
          <a:xfrm>
            <a:off x="180652" y="692322"/>
            <a:ext cx="7599363" cy="5725941"/>
            <a:chOff x="0" y="392"/>
            <a:chExt cx="4659" cy="3438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332547EF-123D-C046-831B-E9B4E5D8FC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6" y="3070"/>
              <a:ext cx="819" cy="582"/>
              <a:chOff x="2196" y="3070"/>
              <a:chExt cx="819" cy="582"/>
            </a:xfrm>
          </p:grpSpPr>
          <p:sp>
            <p:nvSpPr>
              <p:cNvPr id="55" name="Line 5">
                <a:extLst>
                  <a:ext uri="{FF2B5EF4-FFF2-40B4-BE49-F238E27FC236}">
                    <a16:creationId xmlns:a16="http://schemas.microsoft.com/office/drawing/2014/main" id="{75FF1BF3-F8D7-8D4D-9F3B-C79DDC7E2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7" y="3439"/>
                <a:ext cx="45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 Box 6">
                <a:extLst>
                  <a:ext uri="{FF2B5EF4-FFF2-40B4-BE49-F238E27FC236}">
                    <a16:creationId xmlns:a16="http://schemas.microsoft.com/office/drawing/2014/main" id="{90C3D1AB-0ABA-2E4C-ADC7-331F1968C4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6" y="3430"/>
                <a:ext cx="819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800" b="1" baseline="30000">
                    <a:solidFill>
                      <a:srgbClr val="008000"/>
                    </a:solidFill>
                    <a:latin typeface="Bookman Old Style" charset="0"/>
                  </a:rPr>
                  <a:t>10</a:t>
                </a:r>
                <a:r>
                  <a:rPr lang="sv-SE" sz="1800" b="1">
                    <a:solidFill>
                      <a:srgbClr val="008000"/>
                    </a:solidFill>
                    <a:latin typeface="Bookman Old Style" charset="0"/>
                  </a:rPr>
                  <a:t>Be</a:t>
                </a:r>
                <a:r>
                  <a:rPr lang="sv-SE" sz="1800" b="1">
                    <a:latin typeface="Bookman Old Style" charset="0"/>
                  </a:rPr>
                  <a:t>+</a:t>
                </a:r>
                <a:r>
                  <a:rPr lang="sv-SE" sz="1800" b="1">
                    <a:solidFill>
                      <a:schemeClr val="accent2"/>
                    </a:solidFill>
                    <a:latin typeface="Bookman Old Style" charset="0"/>
                  </a:rPr>
                  <a:t>n</a:t>
                </a:r>
                <a:endParaRPr lang="en-US" sz="1800" b="1">
                  <a:solidFill>
                    <a:schemeClr val="accent2"/>
                  </a:solidFill>
                  <a:latin typeface="Bookman Old Style" charset="0"/>
                </a:endParaRPr>
              </a:p>
            </p:txBody>
          </p:sp>
          <p:sp>
            <p:nvSpPr>
              <p:cNvPr id="57" name="Text Box 7">
                <a:extLst>
                  <a:ext uri="{FF2B5EF4-FFF2-40B4-BE49-F238E27FC236}">
                    <a16:creationId xmlns:a16="http://schemas.microsoft.com/office/drawing/2014/main" id="{7AA78C26-A6BB-8C44-89A1-5B695C8452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7" y="3272"/>
                <a:ext cx="592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600" b="1">
                    <a:latin typeface="Bookman Old Style" charset="0"/>
                  </a:rPr>
                  <a:t>0.504</a:t>
                </a:r>
                <a:endParaRPr lang="en-US" sz="1600" b="1">
                  <a:latin typeface="Bookman Old Style" charset="0"/>
                </a:endParaRPr>
              </a:p>
            </p:txBody>
          </p:sp>
          <p:sp>
            <p:nvSpPr>
              <p:cNvPr id="58" name="Text Box 8">
                <a:extLst>
                  <a:ext uri="{FF2B5EF4-FFF2-40B4-BE49-F238E27FC236}">
                    <a16:creationId xmlns:a16="http://schemas.microsoft.com/office/drawing/2014/main" id="{E630248A-996B-CD44-B3C5-36D0F8813D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0" y="3070"/>
                <a:ext cx="428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600" b="1">
                    <a:solidFill>
                      <a:srgbClr val="969696"/>
                    </a:solidFill>
                    <a:latin typeface="Comic Sans MS" charset="0"/>
                  </a:rPr>
                  <a:t>1974</a:t>
                </a:r>
                <a:endParaRPr lang="en-US" sz="1600" b="1">
                  <a:solidFill>
                    <a:srgbClr val="969696"/>
                  </a:solidFill>
                  <a:latin typeface="Comic Sans MS" charset="0"/>
                </a:endParaRPr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2D00F23-6135-224A-B2F0-37C851CAB3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2370"/>
              <a:ext cx="819" cy="561"/>
              <a:chOff x="2788" y="2395"/>
              <a:chExt cx="819" cy="561"/>
            </a:xfrm>
          </p:grpSpPr>
          <p:sp>
            <p:nvSpPr>
              <p:cNvPr id="51" name="Line 10">
                <a:extLst>
                  <a:ext uri="{FF2B5EF4-FFF2-40B4-BE49-F238E27FC236}">
                    <a16:creationId xmlns:a16="http://schemas.microsoft.com/office/drawing/2014/main" id="{608189B6-74C0-A246-B712-D90033299F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9" y="2725"/>
                <a:ext cx="45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 Box 11">
                <a:extLst>
                  <a:ext uri="{FF2B5EF4-FFF2-40B4-BE49-F238E27FC236}">
                    <a16:creationId xmlns:a16="http://schemas.microsoft.com/office/drawing/2014/main" id="{D1B381E7-1CDB-CD40-BFE4-0BD56222F8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8" y="2726"/>
                <a:ext cx="819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800" b="1" baseline="30000">
                    <a:solidFill>
                      <a:srgbClr val="008000"/>
                    </a:solidFill>
                    <a:latin typeface="Bookman Old Style" charset="0"/>
                  </a:rPr>
                  <a:t>9</a:t>
                </a:r>
                <a:r>
                  <a:rPr lang="sv-SE" sz="1800" b="1">
                    <a:solidFill>
                      <a:srgbClr val="008000"/>
                    </a:solidFill>
                    <a:latin typeface="Bookman Old Style" charset="0"/>
                  </a:rPr>
                  <a:t>Be</a:t>
                </a:r>
                <a:r>
                  <a:rPr lang="sv-SE" sz="1800" b="1">
                    <a:latin typeface="Bookman Old Style" charset="0"/>
                  </a:rPr>
                  <a:t>+</a:t>
                </a:r>
                <a:r>
                  <a:rPr lang="sv-SE" sz="1800" b="1">
                    <a:solidFill>
                      <a:schemeClr val="accent2"/>
                    </a:solidFill>
                    <a:latin typeface="Bookman Old Style" charset="0"/>
                  </a:rPr>
                  <a:t>2n</a:t>
                </a:r>
                <a:endParaRPr lang="en-US" sz="1800" b="1">
                  <a:solidFill>
                    <a:schemeClr val="accent2"/>
                  </a:solidFill>
                  <a:latin typeface="Bookman Old Style" charset="0"/>
                </a:endParaRPr>
              </a:p>
            </p:txBody>
          </p:sp>
          <p:sp>
            <p:nvSpPr>
              <p:cNvPr id="53" name="Text Box 12">
                <a:extLst>
                  <a:ext uri="{FF2B5EF4-FFF2-40B4-BE49-F238E27FC236}">
                    <a16:creationId xmlns:a16="http://schemas.microsoft.com/office/drawing/2014/main" id="{826B3301-A11C-E84B-96BF-9D5E1F8504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9" y="2549"/>
                <a:ext cx="591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600" b="1">
                    <a:latin typeface="Bookman Old Style" charset="0"/>
                  </a:rPr>
                  <a:t>7.315</a:t>
                </a:r>
                <a:endParaRPr lang="en-US" sz="1600" b="1">
                  <a:latin typeface="Bookman Old Style" charset="0"/>
                </a:endParaRPr>
              </a:p>
            </p:txBody>
          </p:sp>
          <p:sp>
            <p:nvSpPr>
              <p:cNvPr id="54" name="Text Box 13">
                <a:extLst>
                  <a:ext uri="{FF2B5EF4-FFF2-40B4-BE49-F238E27FC236}">
                    <a16:creationId xmlns:a16="http://schemas.microsoft.com/office/drawing/2014/main" id="{86A72496-6984-DB4B-A6BF-430AF02A05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1" y="2395"/>
                <a:ext cx="428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600" b="1">
                    <a:solidFill>
                      <a:srgbClr val="969696"/>
                    </a:solidFill>
                    <a:latin typeface="Comic Sans MS" charset="0"/>
                  </a:rPr>
                  <a:t>1979</a:t>
                </a:r>
                <a:endParaRPr lang="en-US" sz="1600" b="1">
                  <a:solidFill>
                    <a:srgbClr val="969696"/>
                  </a:solidFill>
                  <a:latin typeface="Comic Sans MS" charset="0"/>
                </a:endParaRPr>
              </a:p>
            </p:txBody>
          </p:sp>
        </p:grpSp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78EB991D-9D5D-9B43-B878-C19FBD9060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0" y="3337"/>
              <a:ext cx="592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600" b="1">
                  <a:solidFill>
                    <a:srgbClr val="FF0000"/>
                  </a:solidFill>
                  <a:latin typeface="Bookman Old Style" charset="0"/>
                </a:rPr>
                <a:t>0.320</a:t>
              </a:r>
              <a:endParaRPr lang="en-US" sz="1600" b="1">
                <a:solidFill>
                  <a:srgbClr val="FF0000"/>
                </a:solidFill>
                <a:latin typeface="Bookman Old Style" charset="0"/>
              </a:endParaRPr>
            </a:p>
          </p:txBody>
        </p:sp>
        <p:sp>
          <p:nvSpPr>
            <p:cNvPr id="11" name="Text Box 15">
              <a:extLst>
                <a:ext uri="{FF2B5EF4-FFF2-40B4-BE49-F238E27FC236}">
                  <a16:creationId xmlns:a16="http://schemas.microsoft.com/office/drawing/2014/main" id="{6147F1D5-9841-AC48-B93E-9B6132DE66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6" y="1817"/>
              <a:ext cx="591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200" b="1">
                  <a:latin typeface="Bookman Old Style" charset="0"/>
                </a:rPr>
                <a:t>10.59</a:t>
              </a:r>
              <a:endParaRPr lang="en-US" sz="1200" b="1">
                <a:latin typeface="Bookman Old Style" charset="0"/>
              </a:endParaRPr>
            </a:p>
          </p:txBody>
        </p:sp>
        <p:sp>
          <p:nvSpPr>
            <p:cNvPr id="12" name="Text Box 16">
              <a:extLst>
                <a:ext uri="{FF2B5EF4-FFF2-40B4-BE49-F238E27FC236}">
                  <a16:creationId xmlns:a16="http://schemas.microsoft.com/office/drawing/2014/main" id="{95F64FCD-FE12-C24D-9F40-074D4D4F9D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1" y="2321"/>
              <a:ext cx="592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200" b="1">
                  <a:latin typeface="Bookman Old Style" charset="0"/>
                </a:rPr>
                <a:t>8.82</a:t>
              </a:r>
              <a:endParaRPr lang="en-US" sz="1200" b="1">
                <a:latin typeface="Bookman Old Style" charset="0"/>
              </a:endParaRPr>
            </a:p>
          </p:txBody>
        </p:sp>
        <p:sp>
          <p:nvSpPr>
            <p:cNvPr id="13" name="Rectangle 17" descr="Light upward diagonal">
              <a:extLst>
                <a:ext uri="{FF2B5EF4-FFF2-40B4-BE49-F238E27FC236}">
                  <a16:creationId xmlns:a16="http://schemas.microsoft.com/office/drawing/2014/main" id="{3BE2C307-FAF1-EE42-A135-51771EE56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" y="1069"/>
              <a:ext cx="455" cy="168"/>
            </a:xfrm>
            <a:prstGeom prst="rect">
              <a:avLst/>
            </a:prstGeom>
            <a:pattFill prst="ltUpDiag">
              <a:fgClr>
                <a:schemeClr val="tx2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_tradnl">
                <a:latin typeface="Calibri" charset="0"/>
              </a:endParaRPr>
            </a:p>
          </p:txBody>
        </p:sp>
        <p:sp>
          <p:nvSpPr>
            <p:cNvPr id="14" name="Rectangle 18" descr="Light upward diagonal">
              <a:extLst>
                <a:ext uri="{FF2B5EF4-FFF2-40B4-BE49-F238E27FC236}">
                  <a16:creationId xmlns:a16="http://schemas.microsoft.com/office/drawing/2014/main" id="{33067E1F-3A6A-0642-AF82-2091BD244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" y="2456"/>
              <a:ext cx="455" cy="168"/>
            </a:xfrm>
            <a:prstGeom prst="rect">
              <a:avLst/>
            </a:prstGeom>
            <a:pattFill prst="ltUpDiag">
              <a:fgClr>
                <a:schemeClr val="tx2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_tradnl">
                <a:latin typeface="Calibri" charset="0"/>
              </a:endParaRPr>
            </a:p>
          </p:txBody>
        </p:sp>
        <p:sp>
          <p:nvSpPr>
            <p:cNvPr id="15" name="Rectangle 19" descr="Light upward diagonal">
              <a:extLst>
                <a:ext uri="{FF2B5EF4-FFF2-40B4-BE49-F238E27FC236}">
                  <a16:creationId xmlns:a16="http://schemas.microsoft.com/office/drawing/2014/main" id="{0DE6C69E-B116-0447-833A-108BB6561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" y="1993"/>
              <a:ext cx="455" cy="84"/>
            </a:xfrm>
            <a:prstGeom prst="rect">
              <a:avLst/>
            </a:prstGeom>
            <a:pattFill prst="ltUpDiag">
              <a:fgClr>
                <a:schemeClr val="tx2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_tradnl">
                <a:latin typeface="Calibri" charset="0"/>
              </a:endParaRPr>
            </a:p>
          </p:txBody>
        </p:sp>
        <p:sp>
          <p:nvSpPr>
            <p:cNvPr id="16" name="Line 20">
              <a:extLst>
                <a:ext uri="{FF2B5EF4-FFF2-40B4-BE49-F238E27FC236}">
                  <a16:creationId xmlns:a16="http://schemas.microsoft.com/office/drawing/2014/main" id="{5388004A-CC41-4643-9502-D896AC4FB5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" y="943"/>
              <a:ext cx="4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1">
              <a:extLst>
                <a:ext uri="{FF2B5EF4-FFF2-40B4-BE49-F238E27FC236}">
                  <a16:creationId xmlns:a16="http://schemas.microsoft.com/office/drawing/2014/main" id="{96054E12-DB31-F440-815E-A1ECD3224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" y="3548"/>
              <a:ext cx="4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2">
              <a:extLst>
                <a:ext uri="{FF2B5EF4-FFF2-40B4-BE49-F238E27FC236}">
                  <a16:creationId xmlns:a16="http://schemas.microsoft.com/office/drawing/2014/main" id="{309259F0-27A7-A740-8E1C-7923293ACD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" y="3506"/>
              <a:ext cx="4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3">
              <a:extLst>
                <a:ext uri="{FF2B5EF4-FFF2-40B4-BE49-F238E27FC236}">
                  <a16:creationId xmlns:a16="http://schemas.microsoft.com/office/drawing/2014/main" id="{5F741B7E-2750-B14F-AF31-E7F2631178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" y="943"/>
              <a:ext cx="0" cy="26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4">
              <a:extLst>
                <a:ext uri="{FF2B5EF4-FFF2-40B4-BE49-F238E27FC236}">
                  <a16:creationId xmlns:a16="http://schemas.microsoft.com/office/drawing/2014/main" id="{703EC7BD-5907-744A-8209-8BD6FCCCB3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5" y="943"/>
              <a:ext cx="0" cy="26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25">
              <a:extLst>
                <a:ext uri="{FF2B5EF4-FFF2-40B4-BE49-F238E27FC236}">
                  <a16:creationId xmlns:a16="http://schemas.microsoft.com/office/drawing/2014/main" id="{FAC241CB-839F-0B41-97B2-6E6D3235C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6" y="3590"/>
              <a:ext cx="57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2000" b="1" baseline="30000">
                  <a:solidFill>
                    <a:srgbClr val="008000"/>
                  </a:solidFill>
                  <a:latin typeface="Bookman Old Style" charset="0"/>
                </a:rPr>
                <a:t>11</a:t>
              </a:r>
              <a:r>
                <a:rPr lang="sv-SE" sz="2000" b="1">
                  <a:solidFill>
                    <a:srgbClr val="008000"/>
                  </a:solidFill>
                  <a:latin typeface="Bookman Old Style" charset="0"/>
                </a:rPr>
                <a:t>Be</a:t>
              </a:r>
              <a:endParaRPr lang="en-US" sz="2000" b="1">
                <a:solidFill>
                  <a:srgbClr val="008000"/>
                </a:solidFill>
                <a:latin typeface="Bookman Old Style" charset="0"/>
              </a:endParaRPr>
            </a:p>
          </p:txBody>
        </p:sp>
        <p:sp>
          <p:nvSpPr>
            <p:cNvPr id="22" name="Text Box 26">
              <a:extLst>
                <a:ext uri="{FF2B5EF4-FFF2-40B4-BE49-F238E27FC236}">
                  <a16:creationId xmlns:a16="http://schemas.microsoft.com/office/drawing/2014/main" id="{83C96535-99DD-EC4E-8494-A296D8EC3D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" y="775"/>
              <a:ext cx="455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600" b="1">
                  <a:latin typeface="Bookman Old Style" charset="0"/>
                </a:rPr>
                <a:t>20.6</a:t>
              </a:r>
              <a:endParaRPr lang="en-US" sz="1600" b="1">
                <a:latin typeface="Bookman Old Style" charset="0"/>
              </a:endParaRPr>
            </a:p>
          </p:txBody>
        </p:sp>
        <p:sp>
          <p:nvSpPr>
            <p:cNvPr id="23" name="Text Box 27">
              <a:extLst>
                <a:ext uri="{FF2B5EF4-FFF2-40B4-BE49-F238E27FC236}">
                  <a16:creationId xmlns:a16="http://schemas.microsoft.com/office/drawing/2014/main" id="{36F486B3-494B-454D-84A2-07F478325A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3170"/>
              <a:ext cx="789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600" b="1">
                  <a:latin typeface="Bookman Old Style" charset="0"/>
                </a:rPr>
                <a:t>Energies  (MeV)</a:t>
              </a:r>
              <a:endParaRPr lang="en-US" sz="1600" b="1">
                <a:latin typeface="Bookman Old Style" charset="0"/>
              </a:endParaRPr>
            </a:p>
          </p:txBody>
        </p:sp>
        <p:sp>
          <p:nvSpPr>
            <p:cNvPr id="24" name="Text Box 28">
              <a:extLst>
                <a:ext uri="{FF2B5EF4-FFF2-40B4-BE49-F238E27FC236}">
                  <a16:creationId xmlns:a16="http://schemas.microsoft.com/office/drawing/2014/main" id="{98746425-5E4C-184F-ABA7-930BA589DA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859"/>
              <a:ext cx="591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800" b="1">
                  <a:latin typeface="Bookman Old Style" charset="0"/>
                </a:rPr>
                <a:t>3/2</a:t>
              </a:r>
              <a:r>
                <a:rPr lang="sv-SE" sz="1800" b="1" baseline="30000">
                  <a:latin typeface="Bookman Old Style" charset="0"/>
                </a:rPr>
                <a:t>-</a:t>
              </a:r>
              <a:endParaRPr lang="en-US" sz="1800" b="1" baseline="30000">
                <a:latin typeface="Bookman Old Style" charset="0"/>
              </a:endParaRPr>
            </a:p>
          </p:txBody>
        </p:sp>
        <p:sp>
          <p:nvSpPr>
            <p:cNvPr id="25" name="Line 29">
              <a:extLst>
                <a:ext uri="{FF2B5EF4-FFF2-40B4-BE49-F238E27FC236}">
                  <a16:creationId xmlns:a16="http://schemas.microsoft.com/office/drawing/2014/main" id="{119383D5-D584-7F40-A28F-8D8A354D5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" y="943"/>
              <a:ext cx="637" cy="25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30">
              <a:extLst>
                <a:ext uri="{FF2B5EF4-FFF2-40B4-BE49-F238E27FC236}">
                  <a16:creationId xmlns:a16="http://schemas.microsoft.com/office/drawing/2014/main" id="{C4A5C84B-306F-444E-B9D9-234234F4E2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" y="3254"/>
              <a:ext cx="4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1">
              <a:extLst>
                <a:ext uri="{FF2B5EF4-FFF2-40B4-BE49-F238E27FC236}">
                  <a16:creationId xmlns:a16="http://schemas.microsoft.com/office/drawing/2014/main" id="{5841963F-9468-3C47-8B74-F222AAB47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" y="3128"/>
              <a:ext cx="4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2">
              <a:extLst>
                <a:ext uri="{FF2B5EF4-FFF2-40B4-BE49-F238E27FC236}">
                  <a16:creationId xmlns:a16="http://schemas.microsoft.com/office/drawing/2014/main" id="{7FCD4321-98E0-B440-983C-D52BB3B1A0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" y="3002"/>
              <a:ext cx="4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3">
              <a:extLst>
                <a:ext uri="{FF2B5EF4-FFF2-40B4-BE49-F238E27FC236}">
                  <a16:creationId xmlns:a16="http://schemas.microsoft.com/office/drawing/2014/main" id="{20B60C78-0E92-CE4E-8D19-CB6AC0C018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" y="3044"/>
              <a:ext cx="4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4">
              <a:extLst>
                <a:ext uri="{FF2B5EF4-FFF2-40B4-BE49-F238E27FC236}">
                  <a16:creationId xmlns:a16="http://schemas.microsoft.com/office/drawing/2014/main" id="{D44641E2-1CAB-0347-9BB3-53CB1A2B1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" y="2540"/>
              <a:ext cx="4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5">
              <a:extLst>
                <a:ext uri="{FF2B5EF4-FFF2-40B4-BE49-F238E27FC236}">
                  <a16:creationId xmlns:a16="http://schemas.microsoft.com/office/drawing/2014/main" id="{CA681405-6C68-4840-AA7C-292DA2423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" y="2035"/>
              <a:ext cx="4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" name="Group 36">
              <a:extLst>
                <a:ext uri="{FF2B5EF4-FFF2-40B4-BE49-F238E27FC236}">
                  <a16:creationId xmlns:a16="http://schemas.microsoft.com/office/drawing/2014/main" id="{1CE3C10A-88F7-2741-8554-0D07745B59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960"/>
              <a:ext cx="3891" cy="920"/>
              <a:chOff x="1008" y="960"/>
              <a:chExt cx="3891" cy="920"/>
            </a:xfrm>
          </p:grpSpPr>
          <p:grpSp>
            <p:nvGrpSpPr>
              <p:cNvPr id="45" name="Group 37">
                <a:extLst>
                  <a:ext uri="{FF2B5EF4-FFF2-40B4-BE49-F238E27FC236}">
                    <a16:creationId xmlns:a16="http://schemas.microsoft.com/office/drawing/2014/main" id="{7B692EB8-6F8A-8545-A453-6046048260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1302"/>
                <a:ext cx="819" cy="578"/>
                <a:chOff x="4107" y="1284"/>
                <a:chExt cx="819" cy="578"/>
              </a:xfrm>
            </p:grpSpPr>
            <p:sp>
              <p:nvSpPr>
                <p:cNvPr id="47" name="Line 38">
                  <a:extLst>
                    <a:ext uri="{FF2B5EF4-FFF2-40B4-BE49-F238E27FC236}">
                      <a16:creationId xmlns:a16="http://schemas.microsoft.com/office/drawing/2014/main" id="{BCA3C9B3-EF10-054A-A970-90DAB46E36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07" y="1674"/>
                  <a:ext cx="45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Text Box 39">
                  <a:extLst>
                    <a:ext uri="{FF2B5EF4-FFF2-40B4-BE49-F238E27FC236}">
                      <a16:creationId xmlns:a16="http://schemas.microsoft.com/office/drawing/2014/main" id="{D91CC115-ED49-D846-BAD6-314D729D01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07" y="1640"/>
                  <a:ext cx="819" cy="2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b="1" baseline="30000">
                      <a:solidFill>
                        <a:srgbClr val="CC00FF"/>
                      </a:solidFill>
                      <a:latin typeface="Bookman Old Style" charset="0"/>
                    </a:rPr>
                    <a:t>8</a:t>
                  </a:r>
                  <a:r>
                    <a:rPr lang="sv-SE" sz="1800" b="1">
                      <a:solidFill>
                        <a:srgbClr val="CC00FF"/>
                      </a:solidFill>
                      <a:latin typeface="Bookman Old Style" charset="0"/>
                    </a:rPr>
                    <a:t>Li</a:t>
                  </a:r>
                  <a:r>
                    <a:rPr lang="sv-SE" sz="1800" b="1">
                      <a:latin typeface="Bookman Old Style" charset="0"/>
                    </a:rPr>
                    <a:t>+</a:t>
                  </a:r>
                  <a:r>
                    <a:rPr lang="sv-SE" sz="1800" b="1">
                      <a:solidFill>
                        <a:srgbClr val="FF0000"/>
                      </a:solidFill>
                      <a:latin typeface="Bookman Old Style" charset="0"/>
                    </a:rPr>
                    <a:t>t</a:t>
                  </a:r>
                  <a:endParaRPr lang="en-US" sz="1800" b="1">
                    <a:solidFill>
                      <a:srgbClr val="FF0000"/>
                    </a:solidFill>
                    <a:latin typeface="Bookman Old Style" charset="0"/>
                  </a:endParaRPr>
                </a:p>
              </p:txBody>
            </p:sp>
            <p:sp>
              <p:nvSpPr>
                <p:cNvPr id="49" name="Text Box 40">
                  <a:extLst>
                    <a:ext uri="{FF2B5EF4-FFF2-40B4-BE49-F238E27FC236}">
                      <a16:creationId xmlns:a16="http://schemas.microsoft.com/office/drawing/2014/main" id="{8EF354C2-DBAA-364B-A744-3F6299DD4F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07" y="1462"/>
                  <a:ext cx="752" cy="2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b="1">
                      <a:latin typeface="Bookman Old Style" charset="0"/>
                    </a:rPr>
                    <a:t>15.721</a:t>
                  </a:r>
                  <a:endParaRPr lang="en-US" sz="1800" b="1">
                    <a:latin typeface="Bookman Old Style" charset="0"/>
                  </a:endParaRPr>
                </a:p>
              </p:txBody>
            </p:sp>
            <p:sp>
              <p:nvSpPr>
                <p:cNvPr id="50" name="Text Box 41">
                  <a:extLst>
                    <a:ext uri="{FF2B5EF4-FFF2-40B4-BE49-F238E27FC236}">
                      <a16:creationId xmlns:a16="http://schemas.microsoft.com/office/drawing/2014/main" id="{62D729CD-9212-144E-BA56-9B04E64BCCC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25" y="1284"/>
                  <a:ext cx="428" cy="2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600" b="1">
                      <a:solidFill>
                        <a:srgbClr val="969696"/>
                      </a:solidFill>
                      <a:latin typeface="Comic Sans MS" charset="0"/>
                    </a:rPr>
                    <a:t>1983</a:t>
                  </a:r>
                  <a:endParaRPr lang="en-US" sz="1600" b="1">
                    <a:solidFill>
                      <a:srgbClr val="969696"/>
                    </a:solidFill>
                    <a:latin typeface="Comic Sans MS" charset="0"/>
                  </a:endParaRPr>
                </a:p>
              </p:txBody>
            </p:sp>
          </p:grpSp>
          <p:sp>
            <p:nvSpPr>
              <p:cNvPr id="46" name="Line 42">
                <a:extLst>
                  <a:ext uri="{FF2B5EF4-FFF2-40B4-BE49-F238E27FC236}">
                    <a16:creationId xmlns:a16="http://schemas.microsoft.com/office/drawing/2014/main" id="{A69C9A3A-1C75-9D41-AD54-B71CA92DA4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960"/>
                <a:ext cx="637" cy="21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" name="Text Box 43">
              <a:extLst>
                <a:ext uri="{FF2B5EF4-FFF2-40B4-BE49-F238E27FC236}">
                  <a16:creationId xmlns:a16="http://schemas.microsoft.com/office/drawing/2014/main" id="{6F37204F-BF52-F741-912A-B8C808C3C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" y="392"/>
              <a:ext cx="2093" cy="388"/>
            </a:xfrm>
            <a:prstGeom prst="rect">
              <a:avLst/>
            </a:prstGeom>
            <a:solidFill>
              <a:srgbClr val="F9EC8B"/>
            </a:solidFill>
            <a:ln w="9525">
              <a:noFill/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Comic Sans MS" charset="0"/>
                  <a:ea typeface="+mn-ea"/>
                  <a:cs typeface="+mn-cs"/>
                </a:rPr>
                <a:t>Even a neutron rich- nuclei emit charged particles</a:t>
              </a:r>
            </a:p>
          </p:txBody>
        </p:sp>
        <p:grpSp>
          <p:nvGrpSpPr>
            <p:cNvPr id="34" name="Group 44">
              <a:extLst>
                <a:ext uri="{FF2B5EF4-FFF2-40B4-BE49-F238E27FC236}">
                  <a16:creationId xmlns:a16="http://schemas.microsoft.com/office/drawing/2014/main" id="{26B43FB0-837D-134B-A420-7D1A989B52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2130"/>
              <a:ext cx="819" cy="580"/>
              <a:chOff x="3470" y="2140"/>
              <a:chExt cx="819" cy="580"/>
            </a:xfrm>
          </p:grpSpPr>
          <p:sp>
            <p:nvSpPr>
              <p:cNvPr id="41" name="Line 45">
                <a:extLst>
                  <a:ext uri="{FF2B5EF4-FFF2-40B4-BE49-F238E27FC236}">
                    <a16:creationId xmlns:a16="http://schemas.microsoft.com/office/drawing/2014/main" id="{56CB9E30-1C8A-9A49-AEF4-14D778CCF4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6" y="2496"/>
                <a:ext cx="45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 Box 46">
                <a:extLst>
                  <a:ext uri="{FF2B5EF4-FFF2-40B4-BE49-F238E27FC236}">
                    <a16:creationId xmlns:a16="http://schemas.microsoft.com/office/drawing/2014/main" id="{55EE3C47-26EB-FE4C-B1E6-8EF1B41BD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0" y="2480"/>
                <a:ext cx="819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2000" b="1">
                    <a:solidFill>
                      <a:srgbClr val="008000"/>
                    </a:solidFill>
                    <a:latin typeface="Bookman Old Style" charset="0"/>
                    <a:sym typeface="Symbol" charset="0"/>
                  </a:rPr>
                  <a:t>2</a:t>
                </a:r>
                <a:r>
                  <a:rPr lang="sv-SE" sz="1800" b="1">
                    <a:latin typeface="Bookman Old Style" charset="0"/>
                  </a:rPr>
                  <a:t>+</a:t>
                </a:r>
                <a:r>
                  <a:rPr lang="sv-SE" sz="1800" b="1">
                    <a:solidFill>
                      <a:schemeClr val="accent2"/>
                    </a:solidFill>
                    <a:latin typeface="Bookman Old Style" charset="0"/>
                  </a:rPr>
                  <a:t>3n</a:t>
                </a:r>
                <a:endParaRPr lang="en-US" sz="1800" b="1">
                  <a:solidFill>
                    <a:schemeClr val="accent2"/>
                  </a:solidFill>
                  <a:latin typeface="Bookman Old Style" charset="0"/>
                </a:endParaRPr>
              </a:p>
            </p:txBody>
          </p:sp>
          <p:sp>
            <p:nvSpPr>
              <p:cNvPr id="43" name="Text Box 47">
                <a:extLst>
                  <a:ext uri="{FF2B5EF4-FFF2-40B4-BE49-F238E27FC236}">
                    <a16:creationId xmlns:a16="http://schemas.microsoft.com/office/drawing/2014/main" id="{3E530381-7A75-6448-BE14-829BB08440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4" y="2320"/>
                <a:ext cx="591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600" b="1">
                    <a:latin typeface="Bookman Old Style" charset="0"/>
                  </a:rPr>
                  <a:t>8.982</a:t>
                </a:r>
                <a:endParaRPr lang="en-US" sz="1600" b="1">
                  <a:latin typeface="Bookman Old Style" charset="0"/>
                </a:endParaRPr>
              </a:p>
            </p:txBody>
          </p:sp>
          <p:sp>
            <p:nvSpPr>
              <p:cNvPr id="44" name="Text Box 48">
                <a:extLst>
                  <a:ext uri="{FF2B5EF4-FFF2-40B4-BE49-F238E27FC236}">
                    <a16:creationId xmlns:a16="http://schemas.microsoft.com/office/drawing/2014/main" id="{175A7725-C262-FA42-B053-8B6783AD18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7" y="2140"/>
                <a:ext cx="428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sv-SE" sz="1600" b="1">
                    <a:solidFill>
                      <a:srgbClr val="969696"/>
                    </a:solidFill>
                    <a:latin typeface="Comic Sans MS" charset="0"/>
                  </a:rPr>
                  <a:t>1980</a:t>
                </a:r>
                <a:endParaRPr lang="en-US" sz="1600" b="1">
                  <a:solidFill>
                    <a:srgbClr val="969696"/>
                  </a:solidFill>
                  <a:latin typeface="Comic Sans MS" charset="0"/>
                </a:endParaRPr>
              </a:p>
            </p:txBody>
          </p:sp>
        </p:grpSp>
        <p:sp>
          <p:nvSpPr>
            <p:cNvPr id="35" name="Line 49">
              <a:extLst>
                <a:ext uri="{FF2B5EF4-FFF2-40B4-BE49-F238E27FC236}">
                  <a16:creationId xmlns:a16="http://schemas.microsoft.com/office/drawing/2014/main" id="{5DD761F5-0506-FE4B-8E0C-483832A0F4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" y="943"/>
              <a:ext cx="637" cy="10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50">
              <a:extLst>
                <a:ext uri="{FF2B5EF4-FFF2-40B4-BE49-F238E27FC236}">
                  <a16:creationId xmlns:a16="http://schemas.microsoft.com/office/drawing/2014/main" id="{BD9E253B-E012-2649-A78A-DF317A8AC5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" y="985"/>
              <a:ext cx="637" cy="155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51">
              <a:extLst>
                <a:ext uri="{FF2B5EF4-FFF2-40B4-BE49-F238E27FC236}">
                  <a16:creationId xmlns:a16="http://schemas.microsoft.com/office/drawing/2014/main" id="{0561F7B8-127B-BD40-98D2-055C65C71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419"/>
              <a:ext cx="428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600" b="1">
                  <a:solidFill>
                    <a:srgbClr val="969696"/>
                  </a:solidFill>
                  <a:latin typeface="Comic Sans MS" charset="0"/>
                </a:rPr>
                <a:t>1966</a:t>
              </a:r>
              <a:endParaRPr lang="en-US" sz="1600" b="1">
                <a:solidFill>
                  <a:srgbClr val="969696"/>
                </a:solidFill>
                <a:latin typeface="Comic Sans MS" charset="0"/>
              </a:endParaRPr>
            </a:p>
          </p:txBody>
        </p:sp>
        <p:sp>
          <p:nvSpPr>
            <p:cNvPr id="38" name="Text Box 52">
              <a:extLst>
                <a:ext uri="{FF2B5EF4-FFF2-40B4-BE49-F238E27FC236}">
                  <a16:creationId xmlns:a16="http://schemas.microsoft.com/office/drawing/2014/main" id="{13FF0AAB-7E80-104F-8D94-75F5DB2CEB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1200"/>
              <a:ext cx="672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es-ES" sz="1600">
                  <a:latin typeface="Comic Sans MS" charset="0"/>
                </a:rPr>
                <a:t>T</a:t>
              </a:r>
              <a:r>
                <a:rPr lang="es-ES" sz="1600" baseline="-25000">
                  <a:latin typeface="Comic Sans MS" charset="0"/>
                </a:rPr>
                <a:t>1/2</a:t>
              </a:r>
              <a:r>
                <a:rPr lang="es-ES" sz="1600">
                  <a:latin typeface="Comic Sans MS" charset="0"/>
                </a:rPr>
                <a:t> = 8 ms</a:t>
              </a:r>
            </a:p>
          </p:txBody>
        </p:sp>
        <p:sp>
          <p:nvSpPr>
            <p:cNvPr id="39" name="Text Box 53">
              <a:extLst>
                <a:ext uri="{FF2B5EF4-FFF2-40B4-BE49-F238E27FC236}">
                  <a16:creationId xmlns:a16="http://schemas.microsoft.com/office/drawing/2014/main" id="{20973C2D-4FBA-0B47-BFE7-CB83A7F3FB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816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buFont typeface="Wingdings" charset="0"/>
                <a:buNone/>
              </a:pPr>
              <a:r>
                <a:rPr lang="es-ES" sz="2000">
                  <a:solidFill>
                    <a:srgbClr val="FF0000"/>
                  </a:solidFill>
                  <a:latin typeface="Comic Sans MS" charset="0"/>
                  <a:sym typeface="Symbol" charset="0"/>
                </a:rPr>
                <a:t></a:t>
              </a:r>
              <a:r>
                <a:rPr lang="es-ES" baseline="30000">
                  <a:solidFill>
                    <a:srgbClr val="FF0000"/>
                  </a:solidFill>
                  <a:latin typeface="Comic Sans MS" charset="0"/>
                  <a:sym typeface="Symbol" charset="0"/>
                </a:rPr>
                <a:t>-</a:t>
              </a:r>
              <a:endParaRPr lang="es-ES" baseline="30000">
                <a:solidFill>
                  <a:srgbClr val="FF0000"/>
                </a:solidFill>
                <a:latin typeface="Comic Sans MS" charset="0"/>
              </a:endParaRPr>
            </a:p>
          </p:txBody>
        </p:sp>
        <p:graphicFrame>
          <p:nvGraphicFramePr>
            <p:cNvPr id="40" name="Object 71">
              <a:extLst>
                <a:ext uri="{FF2B5EF4-FFF2-40B4-BE49-F238E27FC236}">
                  <a16:creationId xmlns:a16="http://schemas.microsoft.com/office/drawing/2014/main" id="{278EA131-3B4B-E14F-9C7B-6E6C94FAD7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2" y="960"/>
            <a:ext cx="336" cy="2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55294" imgH="291947" progId="Equation.3">
                    <p:embed/>
                  </p:oleObj>
                </mc:Choice>
                <mc:Fallback>
                  <p:oleObj name="Equation" r:id="rId2" imgW="355294" imgH="291947" progId="Equation.3">
                    <p:embed/>
                    <p:pic>
                      <p:nvPicPr>
                        <p:cNvPr id="40" name="Object 71">
                          <a:extLst>
                            <a:ext uri="{FF2B5EF4-FFF2-40B4-BE49-F238E27FC236}">
                              <a16:creationId xmlns:a16="http://schemas.microsoft.com/office/drawing/2014/main" id="{278EA131-3B4B-E14F-9C7B-6E6C94FAD77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960"/>
                          <a:ext cx="336" cy="2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9" name="Group 67">
            <a:extLst>
              <a:ext uri="{FF2B5EF4-FFF2-40B4-BE49-F238E27FC236}">
                <a16:creationId xmlns:a16="http://schemas.microsoft.com/office/drawing/2014/main" id="{F2DB5F90-36F1-D64E-BE4D-A7E189CB9D56}"/>
              </a:ext>
            </a:extLst>
          </p:cNvPr>
          <p:cNvGrpSpPr>
            <a:grpSpLocks/>
          </p:cNvGrpSpPr>
          <p:nvPr/>
        </p:nvGrpSpPr>
        <p:grpSpPr bwMode="auto">
          <a:xfrm>
            <a:off x="3063552" y="1762125"/>
            <a:ext cx="6248400" cy="4619625"/>
            <a:chOff x="1824" y="930"/>
            <a:chExt cx="3936" cy="2910"/>
          </a:xfrm>
        </p:grpSpPr>
        <p:grpSp>
          <p:nvGrpSpPr>
            <p:cNvPr id="60" name="Group 68">
              <a:extLst>
                <a:ext uri="{FF2B5EF4-FFF2-40B4-BE49-F238E27FC236}">
                  <a16:creationId xmlns:a16="http://schemas.microsoft.com/office/drawing/2014/main" id="{AD2E64E2-3032-BA4C-8D2A-B132E9F96C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930"/>
              <a:ext cx="3936" cy="2910"/>
              <a:chOff x="1824" y="930"/>
              <a:chExt cx="3936" cy="2910"/>
            </a:xfrm>
          </p:grpSpPr>
          <p:grpSp>
            <p:nvGrpSpPr>
              <p:cNvPr id="63" name="Group 69">
                <a:extLst>
                  <a:ext uri="{FF2B5EF4-FFF2-40B4-BE49-F238E27FC236}">
                    <a16:creationId xmlns:a16="http://schemas.microsoft.com/office/drawing/2014/main" id="{3E853921-A9A0-F94E-8FFF-5541907EC4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6" y="930"/>
                <a:ext cx="1104" cy="1560"/>
                <a:chOff x="4656" y="926"/>
                <a:chExt cx="1104" cy="1560"/>
              </a:xfrm>
            </p:grpSpPr>
            <p:sp>
              <p:nvSpPr>
                <p:cNvPr id="76" name="Line 70">
                  <a:extLst>
                    <a:ext uri="{FF2B5EF4-FFF2-40B4-BE49-F238E27FC236}">
                      <a16:creationId xmlns:a16="http://schemas.microsoft.com/office/drawing/2014/main" id="{8D592C8B-D402-714E-844C-487B90D8AC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90" y="1296"/>
                  <a:ext cx="45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Text Box 71">
                  <a:extLst>
                    <a:ext uri="{FF2B5EF4-FFF2-40B4-BE49-F238E27FC236}">
                      <a16:creationId xmlns:a16="http://schemas.microsoft.com/office/drawing/2014/main" id="{B2DEDE3A-D010-E646-B7C7-10BE3C1E4E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90" y="1093"/>
                  <a:ext cx="818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b="1">
                      <a:latin typeface="Bookman Old Style" charset="0"/>
                    </a:rPr>
                    <a:t>17.916</a:t>
                  </a:r>
                  <a:endParaRPr lang="en-US" sz="1800" b="1">
                    <a:latin typeface="Bookman Old Style" charset="0"/>
                  </a:endParaRPr>
                </a:p>
              </p:txBody>
            </p:sp>
            <p:sp>
              <p:nvSpPr>
                <p:cNvPr id="78" name="Text Box 72">
                  <a:extLst>
                    <a:ext uri="{FF2B5EF4-FFF2-40B4-BE49-F238E27FC236}">
                      <a16:creationId xmlns:a16="http://schemas.microsoft.com/office/drawing/2014/main" id="{9B2736CB-5ED0-7849-A874-8FC855F89D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13" y="926"/>
                  <a:ext cx="42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600" b="1">
                      <a:solidFill>
                        <a:srgbClr val="969696"/>
                      </a:solidFill>
                      <a:latin typeface="Comic Sans MS" charset="0"/>
                    </a:rPr>
                    <a:t>1996</a:t>
                  </a:r>
                  <a:endParaRPr lang="en-US" sz="1600" b="1">
                    <a:solidFill>
                      <a:srgbClr val="969696"/>
                    </a:solidFill>
                    <a:latin typeface="Comic Sans MS" charset="0"/>
                  </a:endParaRPr>
                </a:p>
              </p:txBody>
            </p:sp>
            <p:sp>
              <p:nvSpPr>
                <p:cNvPr id="79" name="Text Box 73">
                  <a:extLst>
                    <a:ext uri="{FF2B5EF4-FFF2-40B4-BE49-F238E27FC236}">
                      <a16:creationId xmlns:a16="http://schemas.microsoft.com/office/drawing/2014/main" id="{A2F68260-1992-8744-99A4-C549905F42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00" y="1344"/>
                  <a:ext cx="672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buFont typeface="Wingdings" charset="0"/>
                    <a:buNone/>
                  </a:pPr>
                  <a:r>
                    <a:rPr lang="sv-SE" sz="1800" b="1" baseline="30000">
                      <a:solidFill>
                        <a:srgbClr val="CC00FF"/>
                      </a:solidFill>
                      <a:latin typeface="Bookman Old Style" charset="0"/>
                    </a:rPr>
                    <a:t>9</a:t>
                  </a:r>
                  <a:r>
                    <a:rPr lang="sv-SE" sz="1800" b="1">
                      <a:solidFill>
                        <a:srgbClr val="CC00FF"/>
                      </a:solidFill>
                      <a:latin typeface="Bookman Old Style" charset="0"/>
                    </a:rPr>
                    <a:t>Li</a:t>
                  </a:r>
                  <a:r>
                    <a:rPr lang="sv-SE" sz="1800" b="1">
                      <a:latin typeface="Bookman Old Style" charset="0"/>
                    </a:rPr>
                    <a:t>+</a:t>
                  </a:r>
                  <a:r>
                    <a:rPr lang="sv-SE" sz="1800" b="1">
                      <a:solidFill>
                        <a:srgbClr val="FF0000"/>
                      </a:solidFill>
                      <a:latin typeface="Bookman Old Style" charset="0"/>
                    </a:rPr>
                    <a:t>d</a:t>
                  </a:r>
                  <a:endParaRPr lang="es-ES" sz="1800" b="1">
                    <a:solidFill>
                      <a:srgbClr val="FF0000"/>
                    </a:solidFill>
                    <a:latin typeface="Bookman Old Style" charset="0"/>
                  </a:endParaRPr>
                </a:p>
              </p:txBody>
            </p:sp>
            <p:grpSp>
              <p:nvGrpSpPr>
                <p:cNvPr id="80" name="Group 74">
                  <a:extLst>
                    <a:ext uri="{FF2B5EF4-FFF2-40B4-BE49-F238E27FC236}">
                      <a16:creationId xmlns:a16="http://schemas.microsoft.com/office/drawing/2014/main" id="{C647655D-8E52-6842-A16E-64447CAC0B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48" y="1680"/>
                  <a:ext cx="336" cy="384"/>
                  <a:chOff x="5522" y="1128"/>
                  <a:chExt cx="542" cy="597"/>
                </a:xfrm>
              </p:grpSpPr>
              <p:sp>
                <p:nvSpPr>
                  <p:cNvPr id="87" name="Freeform 75">
                    <a:extLst>
                      <a:ext uri="{FF2B5EF4-FFF2-40B4-BE49-F238E27FC236}">
                        <a16:creationId xmlns:a16="http://schemas.microsoft.com/office/drawing/2014/main" id="{A28459E0-D15E-4741-B5AA-5D2EA8C784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03" y="1314"/>
                    <a:ext cx="19" cy="27"/>
                  </a:xfrm>
                  <a:custGeom>
                    <a:avLst/>
                    <a:gdLst>
                      <a:gd name="T0" fmla="*/ 19 w 19"/>
                      <a:gd name="T1" fmla="*/ 0 h 27"/>
                      <a:gd name="T2" fmla="*/ 16 w 19"/>
                      <a:gd name="T3" fmla="*/ 7 h 27"/>
                      <a:gd name="T4" fmla="*/ 11 w 19"/>
                      <a:gd name="T5" fmla="*/ 15 h 27"/>
                      <a:gd name="T6" fmla="*/ 7 w 19"/>
                      <a:gd name="T7" fmla="*/ 21 h 27"/>
                      <a:gd name="T8" fmla="*/ 0 w 19"/>
                      <a:gd name="T9" fmla="*/ 27 h 27"/>
                      <a:gd name="T10" fmla="*/ 11 w 19"/>
                      <a:gd name="T11" fmla="*/ 15 h 27"/>
                      <a:gd name="T12" fmla="*/ 19 w 19"/>
                      <a:gd name="T13" fmla="*/ 0 h 2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9"/>
                      <a:gd name="T22" fmla="*/ 0 h 27"/>
                      <a:gd name="T23" fmla="*/ 19 w 19"/>
                      <a:gd name="T24" fmla="*/ 27 h 2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9" h="27">
                        <a:moveTo>
                          <a:pt x="19" y="0"/>
                        </a:moveTo>
                        <a:lnTo>
                          <a:pt x="16" y="7"/>
                        </a:lnTo>
                        <a:lnTo>
                          <a:pt x="11" y="15"/>
                        </a:lnTo>
                        <a:lnTo>
                          <a:pt x="7" y="21"/>
                        </a:lnTo>
                        <a:lnTo>
                          <a:pt x="0" y="27"/>
                        </a:lnTo>
                        <a:lnTo>
                          <a:pt x="11" y="15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2E3C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 76">
                    <a:extLst>
                      <a:ext uri="{FF2B5EF4-FFF2-40B4-BE49-F238E27FC236}">
                        <a16:creationId xmlns:a16="http://schemas.microsoft.com/office/drawing/2014/main" id="{E8E039FE-230F-304A-957F-8EB006DCC6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94" y="1303"/>
                    <a:ext cx="30" cy="46"/>
                  </a:xfrm>
                  <a:custGeom>
                    <a:avLst/>
                    <a:gdLst>
                      <a:gd name="T0" fmla="*/ 30 w 30"/>
                      <a:gd name="T1" fmla="*/ 0 h 46"/>
                      <a:gd name="T2" fmla="*/ 28 w 30"/>
                      <a:gd name="T3" fmla="*/ 8 h 46"/>
                      <a:gd name="T4" fmla="*/ 26 w 30"/>
                      <a:gd name="T5" fmla="*/ 14 h 46"/>
                      <a:gd name="T6" fmla="*/ 23 w 30"/>
                      <a:gd name="T7" fmla="*/ 20 h 46"/>
                      <a:gd name="T8" fmla="*/ 20 w 30"/>
                      <a:gd name="T9" fmla="*/ 26 h 46"/>
                      <a:gd name="T10" fmla="*/ 11 w 30"/>
                      <a:gd name="T11" fmla="*/ 37 h 46"/>
                      <a:gd name="T12" fmla="*/ 0 w 30"/>
                      <a:gd name="T13" fmla="*/ 46 h 46"/>
                      <a:gd name="T14" fmla="*/ 9 w 30"/>
                      <a:gd name="T15" fmla="*/ 35 h 46"/>
                      <a:gd name="T16" fmla="*/ 19 w 30"/>
                      <a:gd name="T17" fmla="*/ 25 h 46"/>
                      <a:gd name="T18" fmla="*/ 25 w 30"/>
                      <a:gd name="T19" fmla="*/ 12 h 46"/>
                      <a:gd name="T20" fmla="*/ 30 w 30"/>
                      <a:gd name="T21" fmla="*/ 0 h 4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30"/>
                      <a:gd name="T34" fmla="*/ 0 h 46"/>
                      <a:gd name="T35" fmla="*/ 30 w 30"/>
                      <a:gd name="T36" fmla="*/ 46 h 4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30" h="46">
                        <a:moveTo>
                          <a:pt x="30" y="0"/>
                        </a:moveTo>
                        <a:lnTo>
                          <a:pt x="28" y="8"/>
                        </a:lnTo>
                        <a:lnTo>
                          <a:pt x="26" y="14"/>
                        </a:lnTo>
                        <a:lnTo>
                          <a:pt x="23" y="20"/>
                        </a:lnTo>
                        <a:lnTo>
                          <a:pt x="20" y="26"/>
                        </a:lnTo>
                        <a:lnTo>
                          <a:pt x="11" y="37"/>
                        </a:lnTo>
                        <a:lnTo>
                          <a:pt x="0" y="46"/>
                        </a:lnTo>
                        <a:lnTo>
                          <a:pt x="9" y="35"/>
                        </a:lnTo>
                        <a:lnTo>
                          <a:pt x="19" y="25"/>
                        </a:lnTo>
                        <a:lnTo>
                          <a:pt x="25" y="12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solidFill>
                    <a:srgbClr val="2E3C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 77">
                    <a:extLst>
                      <a:ext uri="{FF2B5EF4-FFF2-40B4-BE49-F238E27FC236}">
                        <a16:creationId xmlns:a16="http://schemas.microsoft.com/office/drawing/2014/main" id="{CFBC7F90-45C9-D940-A7CE-B24AE87FCD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88" y="1295"/>
                    <a:ext cx="36" cy="57"/>
                  </a:xfrm>
                  <a:custGeom>
                    <a:avLst/>
                    <a:gdLst>
                      <a:gd name="T0" fmla="*/ 15 w 36"/>
                      <a:gd name="T1" fmla="*/ 46 h 57"/>
                      <a:gd name="T2" fmla="*/ 26 w 36"/>
                      <a:gd name="T3" fmla="*/ 34 h 57"/>
                      <a:gd name="T4" fmla="*/ 34 w 36"/>
                      <a:gd name="T5" fmla="*/ 19 h 57"/>
                      <a:gd name="T6" fmla="*/ 36 w 36"/>
                      <a:gd name="T7" fmla="*/ 11 h 57"/>
                      <a:gd name="T8" fmla="*/ 36 w 36"/>
                      <a:gd name="T9" fmla="*/ 3 h 57"/>
                      <a:gd name="T10" fmla="*/ 36 w 36"/>
                      <a:gd name="T11" fmla="*/ 2 h 57"/>
                      <a:gd name="T12" fmla="*/ 36 w 36"/>
                      <a:gd name="T13" fmla="*/ 0 h 57"/>
                      <a:gd name="T14" fmla="*/ 34 w 36"/>
                      <a:gd name="T15" fmla="*/ 9 h 57"/>
                      <a:gd name="T16" fmla="*/ 31 w 36"/>
                      <a:gd name="T17" fmla="*/ 17 h 57"/>
                      <a:gd name="T18" fmla="*/ 26 w 36"/>
                      <a:gd name="T19" fmla="*/ 25 h 57"/>
                      <a:gd name="T20" fmla="*/ 23 w 36"/>
                      <a:gd name="T21" fmla="*/ 33 h 57"/>
                      <a:gd name="T22" fmla="*/ 12 w 36"/>
                      <a:gd name="T23" fmla="*/ 46 h 57"/>
                      <a:gd name="T24" fmla="*/ 0 w 36"/>
                      <a:gd name="T25" fmla="*/ 57 h 57"/>
                      <a:gd name="T26" fmla="*/ 8 w 36"/>
                      <a:gd name="T27" fmla="*/ 53 h 57"/>
                      <a:gd name="T28" fmla="*/ 15 w 36"/>
                      <a:gd name="T29" fmla="*/ 46 h 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6"/>
                      <a:gd name="T46" fmla="*/ 0 h 57"/>
                      <a:gd name="T47" fmla="*/ 36 w 36"/>
                      <a:gd name="T48" fmla="*/ 57 h 57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6" h="57">
                        <a:moveTo>
                          <a:pt x="15" y="46"/>
                        </a:moveTo>
                        <a:lnTo>
                          <a:pt x="26" y="34"/>
                        </a:lnTo>
                        <a:lnTo>
                          <a:pt x="34" y="19"/>
                        </a:lnTo>
                        <a:lnTo>
                          <a:pt x="36" y="11"/>
                        </a:lnTo>
                        <a:lnTo>
                          <a:pt x="36" y="3"/>
                        </a:lnTo>
                        <a:lnTo>
                          <a:pt x="36" y="2"/>
                        </a:lnTo>
                        <a:lnTo>
                          <a:pt x="36" y="0"/>
                        </a:lnTo>
                        <a:lnTo>
                          <a:pt x="34" y="9"/>
                        </a:lnTo>
                        <a:lnTo>
                          <a:pt x="31" y="17"/>
                        </a:lnTo>
                        <a:lnTo>
                          <a:pt x="26" y="25"/>
                        </a:lnTo>
                        <a:lnTo>
                          <a:pt x="23" y="33"/>
                        </a:lnTo>
                        <a:lnTo>
                          <a:pt x="12" y="46"/>
                        </a:lnTo>
                        <a:lnTo>
                          <a:pt x="0" y="57"/>
                        </a:lnTo>
                        <a:lnTo>
                          <a:pt x="8" y="53"/>
                        </a:lnTo>
                        <a:lnTo>
                          <a:pt x="15" y="46"/>
                        </a:lnTo>
                        <a:close/>
                      </a:path>
                    </a:pathLst>
                  </a:custGeom>
                  <a:solidFill>
                    <a:srgbClr val="2E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 78">
                    <a:extLst>
                      <a:ext uri="{FF2B5EF4-FFF2-40B4-BE49-F238E27FC236}">
                        <a16:creationId xmlns:a16="http://schemas.microsoft.com/office/drawing/2014/main" id="{D7E0FB1E-3D57-8F4F-92DE-5BB9B972AF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80" y="1289"/>
                    <a:ext cx="44" cy="66"/>
                  </a:xfrm>
                  <a:custGeom>
                    <a:avLst/>
                    <a:gdLst>
                      <a:gd name="T0" fmla="*/ 14 w 44"/>
                      <a:gd name="T1" fmla="*/ 60 h 66"/>
                      <a:gd name="T2" fmla="*/ 23 w 44"/>
                      <a:gd name="T3" fmla="*/ 49 h 66"/>
                      <a:gd name="T4" fmla="*/ 33 w 44"/>
                      <a:gd name="T5" fmla="*/ 39 h 66"/>
                      <a:gd name="T6" fmla="*/ 39 w 44"/>
                      <a:gd name="T7" fmla="*/ 26 h 66"/>
                      <a:gd name="T8" fmla="*/ 44 w 44"/>
                      <a:gd name="T9" fmla="*/ 14 h 66"/>
                      <a:gd name="T10" fmla="*/ 44 w 44"/>
                      <a:gd name="T11" fmla="*/ 11 h 66"/>
                      <a:gd name="T12" fmla="*/ 44 w 44"/>
                      <a:gd name="T13" fmla="*/ 9 h 66"/>
                      <a:gd name="T14" fmla="*/ 44 w 44"/>
                      <a:gd name="T15" fmla="*/ 5 h 66"/>
                      <a:gd name="T16" fmla="*/ 44 w 44"/>
                      <a:gd name="T17" fmla="*/ 0 h 66"/>
                      <a:gd name="T18" fmla="*/ 40 w 44"/>
                      <a:gd name="T19" fmla="*/ 11 h 66"/>
                      <a:gd name="T20" fmla="*/ 37 w 44"/>
                      <a:gd name="T21" fmla="*/ 20 h 66"/>
                      <a:gd name="T22" fmla="*/ 34 w 44"/>
                      <a:gd name="T23" fmla="*/ 29 h 66"/>
                      <a:gd name="T24" fmla="*/ 30 w 44"/>
                      <a:gd name="T25" fmla="*/ 39 h 66"/>
                      <a:gd name="T26" fmla="*/ 23 w 44"/>
                      <a:gd name="T27" fmla="*/ 46 h 66"/>
                      <a:gd name="T28" fmla="*/ 16 w 44"/>
                      <a:gd name="T29" fmla="*/ 54 h 66"/>
                      <a:gd name="T30" fmla="*/ 10 w 44"/>
                      <a:gd name="T31" fmla="*/ 60 h 66"/>
                      <a:gd name="T32" fmla="*/ 0 w 44"/>
                      <a:gd name="T33" fmla="*/ 66 h 66"/>
                      <a:gd name="T34" fmla="*/ 8 w 44"/>
                      <a:gd name="T35" fmla="*/ 63 h 66"/>
                      <a:gd name="T36" fmla="*/ 14 w 44"/>
                      <a:gd name="T37" fmla="*/ 60 h 6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4"/>
                      <a:gd name="T58" fmla="*/ 0 h 66"/>
                      <a:gd name="T59" fmla="*/ 44 w 44"/>
                      <a:gd name="T60" fmla="*/ 66 h 6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4" h="66">
                        <a:moveTo>
                          <a:pt x="14" y="60"/>
                        </a:moveTo>
                        <a:lnTo>
                          <a:pt x="23" y="49"/>
                        </a:lnTo>
                        <a:lnTo>
                          <a:pt x="33" y="39"/>
                        </a:lnTo>
                        <a:lnTo>
                          <a:pt x="39" y="26"/>
                        </a:lnTo>
                        <a:lnTo>
                          <a:pt x="44" y="14"/>
                        </a:lnTo>
                        <a:lnTo>
                          <a:pt x="44" y="11"/>
                        </a:lnTo>
                        <a:lnTo>
                          <a:pt x="44" y="9"/>
                        </a:lnTo>
                        <a:lnTo>
                          <a:pt x="44" y="5"/>
                        </a:lnTo>
                        <a:lnTo>
                          <a:pt x="44" y="0"/>
                        </a:lnTo>
                        <a:lnTo>
                          <a:pt x="40" y="11"/>
                        </a:lnTo>
                        <a:lnTo>
                          <a:pt x="37" y="20"/>
                        </a:lnTo>
                        <a:lnTo>
                          <a:pt x="34" y="29"/>
                        </a:lnTo>
                        <a:lnTo>
                          <a:pt x="30" y="39"/>
                        </a:lnTo>
                        <a:lnTo>
                          <a:pt x="23" y="46"/>
                        </a:lnTo>
                        <a:lnTo>
                          <a:pt x="16" y="54"/>
                        </a:lnTo>
                        <a:lnTo>
                          <a:pt x="10" y="60"/>
                        </a:lnTo>
                        <a:lnTo>
                          <a:pt x="0" y="66"/>
                        </a:lnTo>
                        <a:lnTo>
                          <a:pt x="8" y="63"/>
                        </a:lnTo>
                        <a:lnTo>
                          <a:pt x="14" y="60"/>
                        </a:lnTo>
                        <a:close/>
                      </a:path>
                    </a:pathLst>
                  </a:custGeom>
                  <a:solidFill>
                    <a:srgbClr val="30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79">
                    <a:extLst>
                      <a:ext uri="{FF2B5EF4-FFF2-40B4-BE49-F238E27FC236}">
                        <a16:creationId xmlns:a16="http://schemas.microsoft.com/office/drawing/2014/main" id="{F937850B-11BE-4A45-9AEE-BF98853941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76" y="1284"/>
                    <a:ext cx="48" cy="73"/>
                  </a:xfrm>
                  <a:custGeom>
                    <a:avLst/>
                    <a:gdLst>
                      <a:gd name="T0" fmla="*/ 12 w 48"/>
                      <a:gd name="T1" fmla="*/ 68 h 73"/>
                      <a:gd name="T2" fmla="*/ 24 w 48"/>
                      <a:gd name="T3" fmla="*/ 57 h 73"/>
                      <a:gd name="T4" fmla="*/ 35 w 48"/>
                      <a:gd name="T5" fmla="*/ 44 h 73"/>
                      <a:gd name="T6" fmla="*/ 38 w 48"/>
                      <a:gd name="T7" fmla="*/ 36 h 73"/>
                      <a:gd name="T8" fmla="*/ 43 w 48"/>
                      <a:gd name="T9" fmla="*/ 28 h 73"/>
                      <a:gd name="T10" fmla="*/ 46 w 48"/>
                      <a:gd name="T11" fmla="*/ 20 h 73"/>
                      <a:gd name="T12" fmla="*/ 48 w 48"/>
                      <a:gd name="T13" fmla="*/ 11 h 73"/>
                      <a:gd name="T14" fmla="*/ 48 w 48"/>
                      <a:gd name="T15" fmla="*/ 5 h 73"/>
                      <a:gd name="T16" fmla="*/ 46 w 48"/>
                      <a:gd name="T17" fmla="*/ 0 h 73"/>
                      <a:gd name="T18" fmla="*/ 44 w 48"/>
                      <a:gd name="T19" fmla="*/ 11 h 73"/>
                      <a:gd name="T20" fmla="*/ 41 w 48"/>
                      <a:gd name="T21" fmla="*/ 22 h 73"/>
                      <a:gd name="T22" fmla="*/ 37 w 48"/>
                      <a:gd name="T23" fmla="*/ 33 h 73"/>
                      <a:gd name="T24" fmla="*/ 32 w 48"/>
                      <a:gd name="T25" fmla="*/ 44 h 73"/>
                      <a:gd name="T26" fmla="*/ 24 w 48"/>
                      <a:gd name="T27" fmla="*/ 51 h 73"/>
                      <a:gd name="T28" fmla="*/ 17 w 48"/>
                      <a:gd name="T29" fmla="*/ 61 h 73"/>
                      <a:gd name="T30" fmla="*/ 9 w 48"/>
                      <a:gd name="T31" fmla="*/ 67 h 73"/>
                      <a:gd name="T32" fmla="*/ 0 w 48"/>
                      <a:gd name="T33" fmla="*/ 73 h 73"/>
                      <a:gd name="T34" fmla="*/ 6 w 48"/>
                      <a:gd name="T35" fmla="*/ 71 h 73"/>
                      <a:gd name="T36" fmla="*/ 12 w 48"/>
                      <a:gd name="T37" fmla="*/ 68 h 7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8"/>
                      <a:gd name="T58" fmla="*/ 0 h 73"/>
                      <a:gd name="T59" fmla="*/ 48 w 48"/>
                      <a:gd name="T60" fmla="*/ 73 h 73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8" h="73">
                        <a:moveTo>
                          <a:pt x="12" y="68"/>
                        </a:moveTo>
                        <a:lnTo>
                          <a:pt x="24" y="57"/>
                        </a:lnTo>
                        <a:lnTo>
                          <a:pt x="35" y="44"/>
                        </a:lnTo>
                        <a:lnTo>
                          <a:pt x="38" y="36"/>
                        </a:lnTo>
                        <a:lnTo>
                          <a:pt x="43" y="28"/>
                        </a:lnTo>
                        <a:lnTo>
                          <a:pt x="46" y="20"/>
                        </a:lnTo>
                        <a:lnTo>
                          <a:pt x="48" y="11"/>
                        </a:lnTo>
                        <a:lnTo>
                          <a:pt x="48" y="5"/>
                        </a:lnTo>
                        <a:lnTo>
                          <a:pt x="46" y="0"/>
                        </a:lnTo>
                        <a:lnTo>
                          <a:pt x="44" y="11"/>
                        </a:lnTo>
                        <a:lnTo>
                          <a:pt x="41" y="22"/>
                        </a:lnTo>
                        <a:lnTo>
                          <a:pt x="37" y="33"/>
                        </a:lnTo>
                        <a:lnTo>
                          <a:pt x="32" y="44"/>
                        </a:lnTo>
                        <a:lnTo>
                          <a:pt x="24" y="51"/>
                        </a:lnTo>
                        <a:lnTo>
                          <a:pt x="17" y="61"/>
                        </a:lnTo>
                        <a:lnTo>
                          <a:pt x="9" y="67"/>
                        </a:lnTo>
                        <a:lnTo>
                          <a:pt x="0" y="73"/>
                        </a:lnTo>
                        <a:lnTo>
                          <a:pt x="6" y="71"/>
                        </a:lnTo>
                        <a:lnTo>
                          <a:pt x="12" y="68"/>
                        </a:lnTo>
                        <a:close/>
                      </a:path>
                    </a:pathLst>
                  </a:custGeom>
                  <a:solidFill>
                    <a:srgbClr val="313E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 80">
                    <a:extLst>
                      <a:ext uri="{FF2B5EF4-FFF2-40B4-BE49-F238E27FC236}">
                        <a16:creationId xmlns:a16="http://schemas.microsoft.com/office/drawing/2014/main" id="{6C839EE3-0E2A-3543-8B41-91824F9243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70" y="1280"/>
                    <a:ext cx="54" cy="78"/>
                  </a:xfrm>
                  <a:custGeom>
                    <a:avLst/>
                    <a:gdLst>
                      <a:gd name="T0" fmla="*/ 10 w 54"/>
                      <a:gd name="T1" fmla="*/ 75 h 78"/>
                      <a:gd name="T2" fmla="*/ 20 w 54"/>
                      <a:gd name="T3" fmla="*/ 69 h 78"/>
                      <a:gd name="T4" fmla="*/ 26 w 54"/>
                      <a:gd name="T5" fmla="*/ 63 h 78"/>
                      <a:gd name="T6" fmla="*/ 33 w 54"/>
                      <a:gd name="T7" fmla="*/ 55 h 78"/>
                      <a:gd name="T8" fmla="*/ 40 w 54"/>
                      <a:gd name="T9" fmla="*/ 48 h 78"/>
                      <a:gd name="T10" fmla="*/ 44 w 54"/>
                      <a:gd name="T11" fmla="*/ 38 h 78"/>
                      <a:gd name="T12" fmla="*/ 47 w 54"/>
                      <a:gd name="T13" fmla="*/ 29 h 78"/>
                      <a:gd name="T14" fmla="*/ 50 w 54"/>
                      <a:gd name="T15" fmla="*/ 20 h 78"/>
                      <a:gd name="T16" fmla="*/ 54 w 54"/>
                      <a:gd name="T17" fmla="*/ 9 h 78"/>
                      <a:gd name="T18" fmla="*/ 52 w 54"/>
                      <a:gd name="T19" fmla="*/ 4 h 78"/>
                      <a:gd name="T20" fmla="*/ 50 w 54"/>
                      <a:gd name="T21" fmla="*/ 0 h 78"/>
                      <a:gd name="T22" fmla="*/ 49 w 54"/>
                      <a:gd name="T23" fmla="*/ 12 h 78"/>
                      <a:gd name="T24" fmla="*/ 46 w 54"/>
                      <a:gd name="T25" fmla="*/ 24 h 78"/>
                      <a:gd name="T26" fmla="*/ 41 w 54"/>
                      <a:gd name="T27" fmla="*/ 35 h 78"/>
                      <a:gd name="T28" fmla="*/ 37 w 54"/>
                      <a:gd name="T29" fmla="*/ 46 h 78"/>
                      <a:gd name="T30" fmla="*/ 29 w 54"/>
                      <a:gd name="T31" fmla="*/ 55 h 78"/>
                      <a:gd name="T32" fmla="*/ 20 w 54"/>
                      <a:gd name="T33" fmla="*/ 65 h 78"/>
                      <a:gd name="T34" fmla="*/ 10 w 54"/>
                      <a:gd name="T35" fmla="*/ 72 h 78"/>
                      <a:gd name="T36" fmla="*/ 0 w 54"/>
                      <a:gd name="T37" fmla="*/ 78 h 78"/>
                      <a:gd name="T38" fmla="*/ 6 w 54"/>
                      <a:gd name="T39" fmla="*/ 77 h 78"/>
                      <a:gd name="T40" fmla="*/ 10 w 54"/>
                      <a:gd name="T41" fmla="*/ 75 h 78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4"/>
                      <a:gd name="T64" fmla="*/ 0 h 78"/>
                      <a:gd name="T65" fmla="*/ 54 w 54"/>
                      <a:gd name="T66" fmla="*/ 78 h 78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4" h="78">
                        <a:moveTo>
                          <a:pt x="10" y="75"/>
                        </a:moveTo>
                        <a:lnTo>
                          <a:pt x="20" y="69"/>
                        </a:lnTo>
                        <a:lnTo>
                          <a:pt x="26" y="63"/>
                        </a:lnTo>
                        <a:lnTo>
                          <a:pt x="33" y="55"/>
                        </a:lnTo>
                        <a:lnTo>
                          <a:pt x="40" y="48"/>
                        </a:lnTo>
                        <a:lnTo>
                          <a:pt x="44" y="38"/>
                        </a:lnTo>
                        <a:lnTo>
                          <a:pt x="47" y="29"/>
                        </a:lnTo>
                        <a:lnTo>
                          <a:pt x="50" y="20"/>
                        </a:lnTo>
                        <a:lnTo>
                          <a:pt x="54" y="9"/>
                        </a:lnTo>
                        <a:lnTo>
                          <a:pt x="52" y="4"/>
                        </a:lnTo>
                        <a:lnTo>
                          <a:pt x="50" y="0"/>
                        </a:lnTo>
                        <a:lnTo>
                          <a:pt x="49" y="12"/>
                        </a:lnTo>
                        <a:lnTo>
                          <a:pt x="46" y="24"/>
                        </a:lnTo>
                        <a:lnTo>
                          <a:pt x="41" y="35"/>
                        </a:lnTo>
                        <a:lnTo>
                          <a:pt x="37" y="46"/>
                        </a:lnTo>
                        <a:lnTo>
                          <a:pt x="29" y="55"/>
                        </a:lnTo>
                        <a:lnTo>
                          <a:pt x="20" y="65"/>
                        </a:lnTo>
                        <a:lnTo>
                          <a:pt x="10" y="72"/>
                        </a:lnTo>
                        <a:lnTo>
                          <a:pt x="0" y="78"/>
                        </a:lnTo>
                        <a:lnTo>
                          <a:pt x="6" y="77"/>
                        </a:lnTo>
                        <a:lnTo>
                          <a:pt x="10" y="75"/>
                        </a:lnTo>
                        <a:close/>
                      </a:path>
                    </a:pathLst>
                  </a:custGeom>
                  <a:solidFill>
                    <a:srgbClr val="323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 81">
                    <a:extLst>
                      <a:ext uri="{FF2B5EF4-FFF2-40B4-BE49-F238E27FC236}">
                        <a16:creationId xmlns:a16="http://schemas.microsoft.com/office/drawing/2014/main" id="{B75A6398-ACE0-8148-A9C8-BA9B8E40EB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65" y="1275"/>
                    <a:ext cx="57" cy="83"/>
                  </a:xfrm>
                  <a:custGeom>
                    <a:avLst/>
                    <a:gdLst>
                      <a:gd name="T0" fmla="*/ 11 w 57"/>
                      <a:gd name="T1" fmla="*/ 82 h 83"/>
                      <a:gd name="T2" fmla="*/ 20 w 57"/>
                      <a:gd name="T3" fmla="*/ 76 h 83"/>
                      <a:gd name="T4" fmla="*/ 28 w 57"/>
                      <a:gd name="T5" fmla="*/ 70 h 83"/>
                      <a:gd name="T6" fmla="*/ 35 w 57"/>
                      <a:gd name="T7" fmla="*/ 60 h 83"/>
                      <a:gd name="T8" fmla="*/ 43 w 57"/>
                      <a:gd name="T9" fmla="*/ 53 h 83"/>
                      <a:gd name="T10" fmla="*/ 48 w 57"/>
                      <a:gd name="T11" fmla="*/ 42 h 83"/>
                      <a:gd name="T12" fmla="*/ 52 w 57"/>
                      <a:gd name="T13" fmla="*/ 31 h 83"/>
                      <a:gd name="T14" fmla="*/ 55 w 57"/>
                      <a:gd name="T15" fmla="*/ 20 h 83"/>
                      <a:gd name="T16" fmla="*/ 57 w 57"/>
                      <a:gd name="T17" fmla="*/ 9 h 83"/>
                      <a:gd name="T18" fmla="*/ 55 w 57"/>
                      <a:gd name="T19" fmla="*/ 5 h 83"/>
                      <a:gd name="T20" fmla="*/ 54 w 57"/>
                      <a:gd name="T21" fmla="*/ 0 h 83"/>
                      <a:gd name="T22" fmla="*/ 54 w 57"/>
                      <a:gd name="T23" fmla="*/ 2 h 83"/>
                      <a:gd name="T24" fmla="*/ 54 w 57"/>
                      <a:gd name="T25" fmla="*/ 2 h 83"/>
                      <a:gd name="T26" fmla="*/ 52 w 57"/>
                      <a:gd name="T27" fmla="*/ 15 h 83"/>
                      <a:gd name="T28" fmla="*/ 51 w 57"/>
                      <a:gd name="T29" fmla="*/ 28 h 83"/>
                      <a:gd name="T30" fmla="*/ 45 w 57"/>
                      <a:gd name="T31" fmla="*/ 40 h 83"/>
                      <a:gd name="T32" fmla="*/ 38 w 57"/>
                      <a:gd name="T33" fmla="*/ 51 h 83"/>
                      <a:gd name="T34" fmla="*/ 31 w 57"/>
                      <a:gd name="T35" fmla="*/ 62 h 83"/>
                      <a:gd name="T36" fmla="*/ 21 w 57"/>
                      <a:gd name="T37" fmla="*/ 71 h 83"/>
                      <a:gd name="T38" fmla="*/ 11 w 57"/>
                      <a:gd name="T39" fmla="*/ 77 h 83"/>
                      <a:gd name="T40" fmla="*/ 0 w 57"/>
                      <a:gd name="T41" fmla="*/ 83 h 83"/>
                      <a:gd name="T42" fmla="*/ 5 w 57"/>
                      <a:gd name="T43" fmla="*/ 83 h 83"/>
                      <a:gd name="T44" fmla="*/ 11 w 57"/>
                      <a:gd name="T45" fmla="*/ 82 h 8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7"/>
                      <a:gd name="T70" fmla="*/ 0 h 83"/>
                      <a:gd name="T71" fmla="*/ 57 w 57"/>
                      <a:gd name="T72" fmla="*/ 83 h 8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7" h="83">
                        <a:moveTo>
                          <a:pt x="11" y="82"/>
                        </a:moveTo>
                        <a:lnTo>
                          <a:pt x="20" y="76"/>
                        </a:lnTo>
                        <a:lnTo>
                          <a:pt x="28" y="70"/>
                        </a:lnTo>
                        <a:lnTo>
                          <a:pt x="35" y="60"/>
                        </a:lnTo>
                        <a:lnTo>
                          <a:pt x="43" y="53"/>
                        </a:lnTo>
                        <a:lnTo>
                          <a:pt x="48" y="42"/>
                        </a:lnTo>
                        <a:lnTo>
                          <a:pt x="52" y="31"/>
                        </a:lnTo>
                        <a:lnTo>
                          <a:pt x="55" y="20"/>
                        </a:lnTo>
                        <a:lnTo>
                          <a:pt x="57" y="9"/>
                        </a:lnTo>
                        <a:lnTo>
                          <a:pt x="55" y="5"/>
                        </a:lnTo>
                        <a:lnTo>
                          <a:pt x="54" y="0"/>
                        </a:lnTo>
                        <a:lnTo>
                          <a:pt x="54" y="2"/>
                        </a:lnTo>
                        <a:lnTo>
                          <a:pt x="52" y="15"/>
                        </a:lnTo>
                        <a:lnTo>
                          <a:pt x="51" y="28"/>
                        </a:lnTo>
                        <a:lnTo>
                          <a:pt x="45" y="40"/>
                        </a:lnTo>
                        <a:lnTo>
                          <a:pt x="38" y="51"/>
                        </a:lnTo>
                        <a:lnTo>
                          <a:pt x="31" y="62"/>
                        </a:lnTo>
                        <a:lnTo>
                          <a:pt x="21" y="71"/>
                        </a:lnTo>
                        <a:lnTo>
                          <a:pt x="11" y="77"/>
                        </a:lnTo>
                        <a:lnTo>
                          <a:pt x="0" y="83"/>
                        </a:lnTo>
                        <a:lnTo>
                          <a:pt x="5" y="83"/>
                        </a:lnTo>
                        <a:lnTo>
                          <a:pt x="11" y="82"/>
                        </a:lnTo>
                        <a:close/>
                      </a:path>
                    </a:pathLst>
                  </a:custGeom>
                  <a:solidFill>
                    <a:srgbClr val="333F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 82">
                    <a:extLst>
                      <a:ext uri="{FF2B5EF4-FFF2-40B4-BE49-F238E27FC236}">
                        <a16:creationId xmlns:a16="http://schemas.microsoft.com/office/drawing/2014/main" id="{632C626D-8611-C643-9004-67E2459131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60" y="1272"/>
                    <a:ext cx="60" cy="86"/>
                  </a:xfrm>
                  <a:custGeom>
                    <a:avLst/>
                    <a:gdLst>
                      <a:gd name="T0" fmla="*/ 10 w 60"/>
                      <a:gd name="T1" fmla="*/ 86 h 86"/>
                      <a:gd name="T2" fmla="*/ 20 w 60"/>
                      <a:gd name="T3" fmla="*/ 80 h 86"/>
                      <a:gd name="T4" fmla="*/ 30 w 60"/>
                      <a:gd name="T5" fmla="*/ 73 h 86"/>
                      <a:gd name="T6" fmla="*/ 39 w 60"/>
                      <a:gd name="T7" fmla="*/ 63 h 86"/>
                      <a:gd name="T8" fmla="*/ 47 w 60"/>
                      <a:gd name="T9" fmla="*/ 54 h 86"/>
                      <a:gd name="T10" fmla="*/ 51 w 60"/>
                      <a:gd name="T11" fmla="*/ 43 h 86"/>
                      <a:gd name="T12" fmla="*/ 56 w 60"/>
                      <a:gd name="T13" fmla="*/ 32 h 86"/>
                      <a:gd name="T14" fmla="*/ 59 w 60"/>
                      <a:gd name="T15" fmla="*/ 20 h 86"/>
                      <a:gd name="T16" fmla="*/ 60 w 60"/>
                      <a:gd name="T17" fmla="*/ 8 h 86"/>
                      <a:gd name="T18" fmla="*/ 59 w 60"/>
                      <a:gd name="T19" fmla="*/ 3 h 86"/>
                      <a:gd name="T20" fmla="*/ 57 w 60"/>
                      <a:gd name="T21" fmla="*/ 0 h 86"/>
                      <a:gd name="T22" fmla="*/ 57 w 60"/>
                      <a:gd name="T23" fmla="*/ 1 h 86"/>
                      <a:gd name="T24" fmla="*/ 57 w 60"/>
                      <a:gd name="T25" fmla="*/ 5 h 86"/>
                      <a:gd name="T26" fmla="*/ 56 w 60"/>
                      <a:gd name="T27" fmla="*/ 18 h 86"/>
                      <a:gd name="T28" fmla="*/ 53 w 60"/>
                      <a:gd name="T29" fmla="*/ 32 h 86"/>
                      <a:gd name="T30" fmla="*/ 48 w 60"/>
                      <a:gd name="T31" fmla="*/ 45 h 86"/>
                      <a:gd name="T32" fmla="*/ 42 w 60"/>
                      <a:gd name="T33" fmla="*/ 56 h 86"/>
                      <a:gd name="T34" fmla="*/ 33 w 60"/>
                      <a:gd name="T35" fmla="*/ 65 h 86"/>
                      <a:gd name="T36" fmla="*/ 23 w 60"/>
                      <a:gd name="T37" fmla="*/ 74 h 86"/>
                      <a:gd name="T38" fmla="*/ 13 w 60"/>
                      <a:gd name="T39" fmla="*/ 82 h 86"/>
                      <a:gd name="T40" fmla="*/ 0 w 60"/>
                      <a:gd name="T41" fmla="*/ 86 h 86"/>
                      <a:gd name="T42" fmla="*/ 5 w 60"/>
                      <a:gd name="T43" fmla="*/ 86 h 86"/>
                      <a:gd name="T44" fmla="*/ 10 w 60"/>
                      <a:gd name="T45" fmla="*/ 86 h 8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0"/>
                      <a:gd name="T70" fmla="*/ 0 h 86"/>
                      <a:gd name="T71" fmla="*/ 60 w 60"/>
                      <a:gd name="T72" fmla="*/ 86 h 8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0" h="86">
                        <a:moveTo>
                          <a:pt x="10" y="86"/>
                        </a:moveTo>
                        <a:lnTo>
                          <a:pt x="20" y="80"/>
                        </a:lnTo>
                        <a:lnTo>
                          <a:pt x="30" y="73"/>
                        </a:lnTo>
                        <a:lnTo>
                          <a:pt x="39" y="63"/>
                        </a:lnTo>
                        <a:lnTo>
                          <a:pt x="47" y="54"/>
                        </a:lnTo>
                        <a:lnTo>
                          <a:pt x="51" y="43"/>
                        </a:lnTo>
                        <a:lnTo>
                          <a:pt x="56" y="32"/>
                        </a:lnTo>
                        <a:lnTo>
                          <a:pt x="59" y="20"/>
                        </a:lnTo>
                        <a:lnTo>
                          <a:pt x="60" y="8"/>
                        </a:lnTo>
                        <a:lnTo>
                          <a:pt x="59" y="3"/>
                        </a:lnTo>
                        <a:lnTo>
                          <a:pt x="57" y="0"/>
                        </a:lnTo>
                        <a:lnTo>
                          <a:pt x="57" y="1"/>
                        </a:lnTo>
                        <a:lnTo>
                          <a:pt x="57" y="5"/>
                        </a:lnTo>
                        <a:lnTo>
                          <a:pt x="56" y="18"/>
                        </a:lnTo>
                        <a:lnTo>
                          <a:pt x="53" y="32"/>
                        </a:lnTo>
                        <a:lnTo>
                          <a:pt x="48" y="45"/>
                        </a:lnTo>
                        <a:lnTo>
                          <a:pt x="42" y="56"/>
                        </a:lnTo>
                        <a:lnTo>
                          <a:pt x="33" y="65"/>
                        </a:lnTo>
                        <a:lnTo>
                          <a:pt x="23" y="74"/>
                        </a:lnTo>
                        <a:lnTo>
                          <a:pt x="13" y="82"/>
                        </a:lnTo>
                        <a:lnTo>
                          <a:pt x="0" y="86"/>
                        </a:lnTo>
                        <a:lnTo>
                          <a:pt x="5" y="86"/>
                        </a:lnTo>
                        <a:lnTo>
                          <a:pt x="10" y="86"/>
                        </a:lnTo>
                        <a:close/>
                      </a:path>
                    </a:pathLst>
                  </a:custGeom>
                  <a:solidFill>
                    <a:srgbClr val="3440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 83">
                    <a:extLst>
                      <a:ext uri="{FF2B5EF4-FFF2-40B4-BE49-F238E27FC236}">
                        <a16:creationId xmlns:a16="http://schemas.microsoft.com/office/drawing/2014/main" id="{7D8A3EAA-2138-634E-B398-F94E4C502A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56" y="1267"/>
                    <a:ext cx="63" cy="91"/>
                  </a:xfrm>
                  <a:custGeom>
                    <a:avLst/>
                    <a:gdLst>
                      <a:gd name="T0" fmla="*/ 63 w 63"/>
                      <a:gd name="T1" fmla="*/ 10 h 91"/>
                      <a:gd name="T2" fmla="*/ 63 w 63"/>
                      <a:gd name="T3" fmla="*/ 10 h 91"/>
                      <a:gd name="T4" fmla="*/ 63 w 63"/>
                      <a:gd name="T5" fmla="*/ 8 h 91"/>
                      <a:gd name="T6" fmla="*/ 61 w 63"/>
                      <a:gd name="T7" fmla="*/ 5 h 91"/>
                      <a:gd name="T8" fmla="*/ 60 w 63"/>
                      <a:gd name="T9" fmla="*/ 0 h 91"/>
                      <a:gd name="T10" fmla="*/ 60 w 63"/>
                      <a:gd name="T11" fmla="*/ 5 h 91"/>
                      <a:gd name="T12" fmla="*/ 60 w 63"/>
                      <a:gd name="T13" fmla="*/ 10 h 91"/>
                      <a:gd name="T14" fmla="*/ 58 w 63"/>
                      <a:gd name="T15" fmla="*/ 23 h 91"/>
                      <a:gd name="T16" fmla="*/ 55 w 63"/>
                      <a:gd name="T17" fmla="*/ 37 h 91"/>
                      <a:gd name="T18" fmla="*/ 51 w 63"/>
                      <a:gd name="T19" fmla="*/ 50 h 91"/>
                      <a:gd name="T20" fmla="*/ 43 w 63"/>
                      <a:gd name="T21" fmla="*/ 61 h 91"/>
                      <a:gd name="T22" fmla="*/ 34 w 63"/>
                      <a:gd name="T23" fmla="*/ 71 h 91"/>
                      <a:gd name="T24" fmla="*/ 24 w 63"/>
                      <a:gd name="T25" fmla="*/ 79 h 91"/>
                      <a:gd name="T26" fmla="*/ 12 w 63"/>
                      <a:gd name="T27" fmla="*/ 87 h 91"/>
                      <a:gd name="T28" fmla="*/ 0 w 63"/>
                      <a:gd name="T29" fmla="*/ 91 h 91"/>
                      <a:gd name="T30" fmla="*/ 1 w 63"/>
                      <a:gd name="T31" fmla="*/ 91 h 91"/>
                      <a:gd name="T32" fmla="*/ 3 w 63"/>
                      <a:gd name="T33" fmla="*/ 91 h 91"/>
                      <a:gd name="T34" fmla="*/ 6 w 63"/>
                      <a:gd name="T35" fmla="*/ 91 h 91"/>
                      <a:gd name="T36" fmla="*/ 9 w 63"/>
                      <a:gd name="T37" fmla="*/ 91 h 91"/>
                      <a:gd name="T38" fmla="*/ 20 w 63"/>
                      <a:gd name="T39" fmla="*/ 85 h 91"/>
                      <a:gd name="T40" fmla="*/ 30 w 63"/>
                      <a:gd name="T41" fmla="*/ 79 h 91"/>
                      <a:gd name="T42" fmla="*/ 40 w 63"/>
                      <a:gd name="T43" fmla="*/ 70 h 91"/>
                      <a:gd name="T44" fmla="*/ 47 w 63"/>
                      <a:gd name="T45" fmla="*/ 59 h 91"/>
                      <a:gd name="T46" fmla="*/ 54 w 63"/>
                      <a:gd name="T47" fmla="*/ 48 h 91"/>
                      <a:gd name="T48" fmla="*/ 60 w 63"/>
                      <a:gd name="T49" fmla="*/ 36 h 91"/>
                      <a:gd name="T50" fmla="*/ 61 w 63"/>
                      <a:gd name="T51" fmla="*/ 23 h 91"/>
                      <a:gd name="T52" fmla="*/ 63 w 63"/>
                      <a:gd name="T53" fmla="*/ 10 h 91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3"/>
                      <a:gd name="T82" fmla="*/ 0 h 91"/>
                      <a:gd name="T83" fmla="*/ 63 w 63"/>
                      <a:gd name="T84" fmla="*/ 91 h 91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3" h="91">
                        <a:moveTo>
                          <a:pt x="63" y="10"/>
                        </a:moveTo>
                        <a:lnTo>
                          <a:pt x="63" y="10"/>
                        </a:lnTo>
                        <a:lnTo>
                          <a:pt x="63" y="8"/>
                        </a:lnTo>
                        <a:lnTo>
                          <a:pt x="61" y="5"/>
                        </a:lnTo>
                        <a:lnTo>
                          <a:pt x="60" y="0"/>
                        </a:lnTo>
                        <a:lnTo>
                          <a:pt x="60" y="5"/>
                        </a:lnTo>
                        <a:lnTo>
                          <a:pt x="60" y="10"/>
                        </a:lnTo>
                        <a:lnTo>
                          <a:pt x="58" y="23"/>
                        </a:lnTo>
                        <a:lnTo>
                          <a:pt x="55" y="37"/>
                        </a:lnTo>
                        <a:lnTo>
                          <a:pt x="51" y="50"/>
                        </a:lnTo>
                        <a:lnTo>
                          <a:pt x="43" y="61"/>
                        </a:lnTo>
                        <a:lnTo>
                          <a:pt x="34" y="71"/>
                        </a:lnTo>
                        <a:lnTo>
                          <a:pt x="24" y="79"/>
                        </a:lnTo>
                        <a:lnTo>
                          <a:pt x="12" y="87"/>
                        </a:lnTo>
                        <a:lnTo>
                          <a:pt x="0" y="91"/>
                        </a:lnTo>
                        <a:lnTo>
                          <a:pt x="1" y="91"/>
                        </a:lnTo>
                        <a:lnTo>
                          <a:pt x="3" y="91"/>
                        </a:lnTo>
                        <a:lnTo>
                          <a:pt x="6" y="91"/>
                        </a:lnTo>
                        <a:lnTo>
                          <a:pt x="9" y="91"/>
                        </a:lnTo>
                        <a:lnTo>
                          <a:pt x="20" y="85"/>
                        </a:lnTo>
                        <a:lnTo>
                          <a:pt x="30" y="79"/>
                        </a:lnTo>
                        <a:lnTo>
                          <a:pt x="40" y="70"/>
                        </a:lnTo>
                        <a:lnTo>
                          <a:pt x="47" y="59"/>
                        </a:lnTo>
                        <a:lnTo>
                          <a:pt x="54" y="48"/>
                        </a:lnTo>
                        <a:lnTo>
                          <a:pt x="60" y="36"/>
                        </a:lnTo>
                        <a:lnTo>
                          <a:pt x="61" y="23"/>
                        </a:lnTo>
                        <a:lnTo>
                          <a:pt x="63" y="10"/>
                        </a:lnTo>
                        <a:close/>
                      </a:path>
                    </a:pathLst>
                  </a:custGeom>
                  <a:solidFill>
                    <a:srgbClr val="3442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" name="Freeform 84">
                    <a:extLst>
                      <a:ext uri="{FF2B5EF4-FFF2-40B4-BE49-F238E27FC236}">
                        <a16:creationId xmlns:a16="http://schemas.microsoft.com/office/drawing/2014/main" id="{85DCD9C4-FC62-4D44-B775-7DA26267C9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51" y="1264"/>
                    <a:ext cx="66" cy="94"/>
                  </a:xfrm>
                  <a:custGeom>
                    <a:avLst/>
                    <a:gdLst>
                      <a:gd name="T0" fmla="*/ 66 w 66"/>
                      <a:gd name="T1" fmla="*/ 13 h 94"/>
                      <a:gd name="T2" fmla="*/ 66 w 66"/>
                      <a:gd name="T3" fmla="*/ 9 h 94"/>
                      <a:gd name="T4" fmla="*/ 66 w 66"/>
                      <a:gd name="T5" fmla="*/ 8 h 94"/>
                      <a:gd name="T6" fmla="*/ 65 w 66"/>
                      <a:gd name="T7" fmla="*/ 3 h 94"/>
                      <a:gd name="T8" fmla="*/ 63 w 66"/>
                      <a:gd name="T9" fmla="*/ 0 h 94"/>
                      <a:gd name="T10" fmla="*/ 63 w 66"/>
                      <a:gd name="T11" fmla="*/ 6 h 94"/>
                      <a:gd name="T12" fmla="*/ 63 w 66"/>
                      <a:gd name="T13" fmla="*/ 13 h 94"/>
                      <a:gd name="T14" fmla="*/ 62 w 66"/>
                      <a:gd name="T15" fmla="*/ 26 h 94"/>
                      <a:gd name="T16" fmla="*/ 59 w 66"/>
                      <a:gd name="T17" fmla="*/ 40 h 94"/>
                      <a:gd name="T18" fmla="*/ 52 w 66"/>
                      <a:gd name="T19" fmla="*/ 53 h 94"/>
                      <a:gd name="T20" fmla="*/ 46 w 66"/>
                      <a:gd name="T21" fmla="*/ 65 h 94"/>
                      <a:gd name="T22" fmla="*/ 37 w 66"/>
                      <a:gd name="T23" fmla="*/ 74 h 94"/>
                      <a:gd name="T24" fmla="*/ 26 w 66"/>
                      <a:gd name="T25" fmla="*/ 84 h 94"/>
                      <a:gd name="T26" fmla="*/ 14 w 66"/>
                      <a:gd name="T27" fmla="*/ 90 h 94"/>
                      <a:gd name="T28" fmla="*/ 0 w 66"/>
                      <a:gd name="T29" fmla="*/ 94 h 94"/>
                      <a:gd name="T30" fmla="*/ 5 w 66"/>
                      <a:gd name="T31" fmla="*/ 94 h 94"/>
                      <a:gd name="T32" fmla="*/ 8 w 66"/>
                      <a:gd name="T33" fmla="*/ 94 h 94"/>
                      <a:gd name="T34" fmla="*/ 9 w 66"/>
                      <a:gd name="T35" fmla="*/ 94 h 94"/>
                      <a:gd name="T36" fmla="*/ 9 w 66"/>
                      <a:gd name="T37" fmla="*/ 94 h 94"/>
                      <a:gd name="T38" fmla="*/ 22 w 66"/>
                      <a:gd name="T39" fmla="*/ 90 h 94"/>
                      <a:gd name="T40" fmla="*/ 32 w 66"/>
                      <a:gd name="T41" fmla="*/ 82 h 94"/>
                      <a:gd name="T42" fmla="*/ 42 w 66"/>
                      <a:gd name="T43" fmla="*/ 73 h 94"/>
                      <a:gd name="T44" fmla="*/ 51 w 66"/>
                      <a:gd name="T45" fmla="*/ 64 h 94"/>
                      <a:gd name="T46" fmla="*/ 57 w 66"/>
                      <a:gd name="T47" fmla="*/ 53 h 94"/>
                      <a:gd name="T48" fmla="*/ 62 w 66"/>
                      <a:gd name="T49" fmla="*/ 40 h 94"/>
                      <a:gd name="T50" fmla="*/ 65 w 66"/>
                      <a:gd name="T51" fmla="*/ 26 h 94"/>
                      <a:gd name="T52" fmla="*/ 66 w 66"/>
                      <a:gd name="T53" fmla="*/ 13 h 9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6"/>
                      <a:gd name="T82" fmla="*/ 0 h 94"/>
                      <a:gd name="T83" fmla="*/ 66 w 66"/>
                      <a:gd name="T84" fmla="*/ 94 h 9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6" h="94">
                        <a:moveTo>
                          <a:pt x="66" y="13"/>
                        </a:moveTo>
                        <a:lnTo>
                          <a:pt x="66" y="9"/>
                        </a:lnTo>
                        <a:lnTo>
                          <a:pt x="66" y="8"/>
                        </a:lnTo>
                        <a:lnTo>
                          <a:pt x="65" y="3"/>
                        </a:lnTo>
                        <a:lnTo>
                          <a:pt x="63" y="0"/>
                        </a:lnTo>
                        <a:lnTo>
                          <a:pt x="63" y="6"/>
                        </a:lnTo>
                        <a:lnTo>
                          <a:pt x="63" y="13"/>
                        </a:lnTo>
                        <a:lnTo>
                          <a:pt x="62" y="26"/>
                        </a:lnTo>
                        <a:lnTo>
                          <a:pt x="59" y="40"/>
                        </a:lnTo>
                        <a:lnTo>
                          <a:pt x="52" y="53"/>
                        </a:lnTo>
                        <a:lnTo>
                          <a:pt x="46" y="65"/>
                        </a:lnTo>
                        <a:lnTo>
                          <a:pt x="37" y="74"/>
                        </a:lnTo>
                        <a:lnTo>
                          <a:pt x="26" y="84"/>
                        </a:lnTo>
                        <a:lnTo>
                          <a:pt x="14" y="90"/>
                        </a:lnTo>
                        <a:lnTo>
                          <a:pt x="0" y="94"/>
                        </a:lnTo>
                        <a:lnTo>
                          <a:pt x="5" y="94"/>
                        </a:lnTo>
                        <a:lnTo>
                          <a:pt x="8" y="94"/>
                        </a:lnTo>
                        <a:lnTo>
                          <a:pt x="9" y="94"/>
                        </a:lnTo>
                        <a:lnTo>
                          <a:pt x="22" y="90"/>
                        </a:lnTo>
                        <a:lnTo>
                          <a:pt x="32" y="82"/>
                        </a:lnTo>
                        <a:lnTo>
                          <a:pt x="42" y="73"/>
                        </a:lnTo>
                        <a:lnTo>
                          <a:pt x="51" y="64"/>
                        </a:lnTo>
                        <a:lnTo>
                          <a:pt x="57" y="53"/>
                        </a:lnTo>
                        <a:lnTo>
                          <a:pt x="62" y="40"/>
                        </a:lnTo>
                        <a:lnTo>
                          <a:pt x="65" y="26"/>
                        </a:lnTo>
                        <a:lnTo>
                          <a:pt x="66" y="13"/>
                        </a:lnTo>
                        <a:close/>
                      </a:path>
                    </a:pathLst>
                  </a:custGeom>
                  <a:solidFill>
                    <a:srgbClr val="3443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 85">
                    <a:extLst>
                      <a:ext uri="{FF2B5EF4-FFF2-40B4-BE49-F238E27FC236}">
                        <a16:creationId xmlns:a16="http://schemas.microsoft.com/office/drawing/2014/main" id="{FDB20E9D-5290-D24E-9ACF-79311A9C9D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48" y="1263"/>
                    <a:ext cx="68" cy="95"/>
                  </a:xfrm>
                  <a:custGeom>
                    <a:avLst/>
                    <a:gdLst>
                      <a:gd name="T0" fmla="*/ 68 w 68"/>
                      <a:gd name="T1" fmla="*/ 14 h 95"/>
                      <a:gd name="T2" fmla="*/ 68 w 68"/>
                      <a:gd name="T3" fmla="*/ 9 h 95"/>
                      <a:gd name="T4" fmla="*/ 68 w 68"/>
                      <a:gd name="T5" fmla="*/ 4 h 95"/>
                      <a:gd name="T6" fmla="*/ 66 w 68"/>
                      <a:gd name="T7" fmla="*/ 1 h 95"/>
                      <a:gd name="T8" fmla="*/ 63 w 68"/>
                      <a:gd name="T9" fmla="*/ 0 h 95"/>
                      <a:gd name="T10" fmla="*/ 65 w 68"/>
                      <a:gd name="T11" fmla="*/ 6 h 95"/>
                      <a:gd name="T12" fmla="*/ 65 w 68"/>
                      <a:gd name="T13" fmla="*/ 14 h 95"/>
                      <a:gd name="T14" fmla="*/ 63 w 68"/>
                      <a:gd name="T15" fmla="*/ 27 h 95"/>
                      <a:gd name="T16" fmla="*/ 60 w 68"/>
                      <a:gd name="T17" fmla="*/ 41 h 95"/>
                      <a:gd name="T18" fmla="*/ 54 w 68"/>
                      <a:gd name="T19" fmla="*/ 55 h 95"/>
                      <a:gd name="T20" fmla="*/ 46 w 68"/>
                      <a:gd name="T21" fmla="*/ 66 h 95"/>
                      <a:gd name="T22" fmla="*/ 37 w 68"/>
                      <a:gd name="T23" fmla="*/ 77 h 95"/>
                      <a:gd name="T24" fmla="*/ 25 w 68"/>
                      <a:gd name="T25" fmla="*/ 85 h 95"/>
                      <a:gd name="T26" fmla="*/ 12 w 68"/>
                      <a:gd name="T27" fmla="*/ 91 h 95"/>
                      <a:gd name="T28" fmla="*/ 0 w 68"/>
                      <a:gd name="T29" fmla="*/ 95 h 95"/>
                      <a:gd name="T30" fmla="*/ 3 w 68"/>
                      <a:gd name="T31" fmla="*/ 95 h 95"/>
                      <a:gd name="T32" fmla="*/ 8 w 68"/>
                      <a:gd name="T33" fmla="*/ 95 h 95"/>
                      <a:gd name="T34" fmla="*/ 20 w 68"/>
                      <a:gd name="T35" fmla="*/ 91 h 95"/>
                      <a:gd name="T36" fmla="*/ 32 w 68"/>
                      <a:gd name="T37" fmla="*/ 83 h 95"/>
                      <a:gd name="T38" fmla="*/ 42 w 68"/>
                      <a:gd name="T39" fmla="*/ 75 h 95"/>
                      <a:gd name="T40" fmla="*/ 51 w 68"/>
                      <a:gd name="T41" fmla="*/ 65 h 95"/>
                      <a:gd name="T42" fmla="*/ 59 w 68"/>
                      <a:gd name="T43" fmla="*/ 54 h 95"/>
                      <a:gd name="T44" fmla="*/ 63 w 68"/>
                      <a:gd name="T45" fmla="*/ 41 h 95"/>
                      <a:gd name="T46" fmla="*/ 66 w 68"/>
                      <a:gd name="T47" fmla="*/ 27 h 95"/>
                      <a:gd name="T48" fmla="*/ 68 w 68"/>
                      <a:gd name="T49" fmla="*/ 14 h 9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68"/>
                      <a:gd name="T76" fmla="*/ 0 h 95"/>
                      <a:gd name="T77" fmla="*/ 68 w 68"/>
                      <a:gd name="T78" fmla="*/ 95 h 95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68" h="95">
                        <a:moveTo>
                          <a:pt x="68" y="14"/>
                        </a:moveTo>
                        <a:lnTo>
                          <a:pt x="68" y="9"/>
                        </a:lnTo>
                        <a:lnTo>
                          <a:pt x="68" y="4"/>
                        </a:lnTo>
                        <a:lnTo>
                          <a:pt x="66" y="1"/>
                        </a:lnTo>
                        <a:lnTo>
                          <a:pt x="63" y="0"/>
                        </a:lnTo>
                        <a:lnTo>
                          <a:pt x="65" y="6"/>
                        </a:lnTo>
                        <a:lnTo>
                          <a:pt x="65" y="14"/>
                        </a:lnTo>
                        <a:lnTo>
                          <a:pt x="63" y="27"/>
                        </a:lnTo>
                        <a:lnTo>
                          <a:pt x="60" y="41"/>
                        </a:lnTo>
                        <a:lnTo>
                          <a:pt x="54" y="55"/>
                        </a:lnTo>
                        <a:lnTo>
                          <a:pt x="46" y="66"/>
                        </a:lnTo>
                        <a:lnTo>
                          <a:pt x="37" y="77"/>
                        </a:lnTo>
                        <a:lnTo>
                          <a:pt x="25" y="85"/>
                        </a:lnTo>
                        <a:lnTo>
                          <a:pt x="12" y="91"/>
                        </a:lnTo>
                        <a:lnTo>
                          <a:pt x="0" y="95"/>
                        </a:lnTo>
                        <a:lnTo>
                          <a:pt x="3" y="95"/>
                        </a:lnTo>
                        <a:lnTo>
                          <a:pt x="8" y="95"/>
                        </a:lnTo>
                        <a:lnTo>
                          <a:pt x="20" y="91"/>
                        </a:lnTo>
                        <a:lnTo>
                          <a:pt x="32" y="83"/>
                        </a:lnTo>
                        <a:lnTo>
                          <a:pt x="42" y="75"/>
                        </a:lnTo>
                        <a:lnTo>
                          <a:pt x="51" y="65"/>
                        </a:lnTo>
                        <a:lnTo>
                          <a:pt x="59" y="54"/>
                        </a:lnTo>
                        <a:lnTo>
                          <a:pt x="63" y="41"/>
                        </a:lnTo>
                        <a:lnTo>
                          <a:pt x="66" y="27"/>
                        </a:lnTo>
                        <a:lnTo>
                          <a:pt x="68" y="14"/>
                        </a:lnTo>
                        <a:close/>
                      </a:path>
                    </a:pathLst>
                  </a:custGeom>
                  <a:solidFill>
                    <a:srgbClr val="3444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 86">
                    <a:extLst>
                      <a:ext uri="{FF2B5EF4-FFF2-40B4-BE49-F238E27FC236}">
                        <a16:creationId xmlns:a16="http://schemas.microsoft.com/office/drawing/2014/main" id="{800305B0-C21B-2646-BD92-41E6001C1A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43" y="1260"/>
                    <a:ext cx="71" cy="98"/>
                  </a:xfrm>
                  <a:custGeom>
                    <a:avLst/>
                    <a:gdLst>
                      <a:gd name="T0" fmla="*/ 71 w 71"/>
                      <a:gd name="T1" fmla="*/ 17 h 98"/>
                      <a:gd name="T2" fmla="*/ 71 w 71"/>
                      <a:gd name="T3" fmla="*/ 10 h 98"/>
                      <a:gd name="T4" fmla="*/ 71 w 71"/>
                      <a:gd name="T5" fmla="*/ 4 h 98"/>
                      <a:gd name="T6" fmla="*/ 68 w 71"/>
                      <a:gd name="T7" fmla="*/ 3 h 98"/>
                      <a:gd name="T8" fmla="*/ 67 w 71"/>
                      <a:gd name="T9" fmla="*/ 0 h 98"/>
                      <a:gd name="T10" fmla="*/ 68 w 71"/>
                      <a:gd name="T11" fmla="*/ 7 h 98"/>
                      <a:gd name="T12" fmla="*/ 68 w 71"/>
                      <a:gd name="T13" fmla="*/ 17 h 98"/>
                      <a:gd name="T14" fmla="*/ 67 w 71"/>
                      <a:gd name="T15" fmla="*/ 32 h 98"/>
                      <a:gd name="T16" fmla="*/ 64 w 71"/>
                      <a:gd name="T17" fmla="*/ 46 h 98"/>
                      <a:gd name="T18" fmla="*/ 57 w 71"/>
                      <a:gd name="T19" fmla="*/ 58 h 98"/>
                      <a:gd name="T20" fmla="*/ 48 w 71"/>
                      <a:gd name="T21" fmla="*/ 69 h 98"/>
                      <a:gd name="T22" fmla="*/ 39 w 71"/>
                      <a:gd name="T23" fmla="*/ 80 h 98"/>
                      <a:gd name="T24" fmla="*/ 27 w 71"/>
                      <a:gd name="T25" fmla="*/ 88 h 98"/>
                      <a:gd name="T26" fmla="*/ 14 w 71"/>
                      <a:gd name="T27" fmla="*/ 94 h 98"/>
                      <a:gd name="T28" fmla="*/ 0 w 71"/>
                      <a:gd name="T29" fmla="*/ 97 h 98"/>
                      <a:gd name="T30" fmla="*/ 5 w 71"/>
                      <a:gd name="T31" fmla="*/ 98 h 98"/>
                      <a:gd name="T32" fmla="*/ 8 w 71"/>
                      <a:gd name="T33" fmla="*/ 98 h 98"/>
                      <a:gd name="T34" fmla="*/ 22 w 71"/>
                      <a:gd name="T35" fmla="*/ 94 h 98"/>
                      <a:gd name="T36" fmla="*/ 34 w 71"/>
                      <a:gd name="T37" fmla="*/ 88 h 98"/>
                      <a:gd name="T38" fmla="*/ 45 w 71"/>
                      <a:gd name="T39" fmla="*/ 78 h 98"/>
                      <a:gd name="T40" fmla="*/ 54 w 71"/>
                      <a:gd name="T41" fmla="*/ 69 h 98"/>
                      <a:gd name="T42" fmla="*/ 60 w 71"/>
                      <a:gd name="T43" fmla="*/ 57 h 98"/>
                      <a:gd name="T44" fmla="*/ 67 w 71"/>
                      <a:gd name="T45" fmla="*/ 44 h 98"/>
                      <a:gd name="T46" fmla="*/ 70 w 71"/>
                      <a:gd name="T47" fmla="*/ 30 h 98"/>
                      <a:gd name="T48" fmla="*/ 71 w 71"/>
                      <a:gd name="T49" fmla="*/ 17 h 98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98"/>
                      <a:gd name="T77" fmla="*/ 71 w 71"/>
                      <a:gd name="T78" fmla="*/ 98 h 98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98">
                        <a:moveTo>
                          <a:pt x="71" y="17"/>
                        </a:moveTo>
                        <a:lnTo>
                          <a:pt x="71" y="10"/>
                        </a:lnTo>
                        <a:lnTo>
                          <a:pt x="71" y="4"/>
                        </a:lnTo>
                        <a:lnTo>
                          <a:pt x="68" y="3"/>
                        </a:lnTo>
                        <a:lnTo>
                          <a:pt x="67" y="0"/>
                        </a:lnTo>
                        <a:lnTo>
                          <a:pt x="68" y="7"/>
                        </a:lnTo>
                        <a:lnTo>
                          <a:pt x="68" y="17"/>
                        </a:lnTo>
                        <a:lnTo>
                          <a:pt x="67" y="32"/>
                        </a:lnTo>
                        <a:lnTo>
                          <a:pt x="64" y="46"/>
                        </a:lnTo>
                        <a:lnTo>
                          <a:pt x="57" y="58"/>
                        </a:lnTo>
                        <a:lnTo>
                          <a:pt x="48" y="69"/>
                        </a:lnTo>
                        <a:lnTo>
                          <a:pt x="39" y="80"/>
                        </a:lnTo>
                        <a:lnTo>
                          <a:pt x="27" y="88"/>
                        </a:lnTo>
                        <a:lnTo>
                          <a:pt x="14" y="94"/>
                        </a:lnTo>
                        <a:lnTo>
                          <a:pt x="0" y="97"/>
                        </a:lnTo>
                        <a:lnTo>
                          <a:pt x="5" y="98"/>
                        </a:lnTo>
                        <a:lnTo>
                          <a:pt x="8" y="98"/>
                        </a:lnTo>
                        <a:lnTo>
                          <a:pt x="22" y="94"/>
                        </a:lnTo>
                        <a:lnTo>
                          <a:pt x="34" y="88"/>
                        </a:lnTo>
                        <a:lnTo>
                          <a:pt x="45" y="78"/>
                        </a:lnTo>
                        <a:lnTo>
                          <a:pt x="54" y="69"/>
                        </a:lnTo>
                        <a:lnTo>
                          <a:pt x="60" y="57"/>
                        </a:lnTo>
                        <a:lnTo>
                          <a:pt x="67" y="44"/>
                        </a:lnTo>
                        <a:lnTo>
                          <a:pt x="70" y="30"/>
                        </a:lnTo>
                        <a:lnTo>
                          <a:pt x="71" y="17"/>
                        </a:lnTo>
                        <a:close/>
                      </a:path>
                    </a:pathLst>
                  </a:custGeom>
                  <a:solidFill>
                    <a:srgbClr val="34478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 87">
                    <a:extLst>
                      <a:ext uri="{FF2B5EF4-FFF2-40B4-BE49-F238E27FC236}">
                        <a16:creationId xmlns:a16="http://schemas.microsoft.com/office/drawing/2014/main" id="{497852EA-CDEA-4146-9863-64CCC6C19F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40" y="1256"/>
                    <a:ext cx="73" cy="102"/>
                  </a:xfrm>
                  <a:custGeom>
                    <a:avLst/>
                    <a:gdLst>
                      <a:gd name="T0" fmla="*/ 73 w 73"/>
                      <a:gd name="T1" fmla="*/ 21 h 102"/>
                      <a:gd name="T2" fmla="*/ 73 w 73"/>
                      <a:gd name="T3" fmla="*/ 13 h 102"/>
                      <a:gd name="T4" fmla="*/ 71 w 73"/>
                      <a:gd name="T5" fmla="*/ 7 h 102"/>
                      <a:gd name="T6" fmla="*/ 70 w 73"/>
                      <a:gd name="T7" fmla="*/ 4 h 102"/>
                      <a:gd name="T8" fmla="*/ 68 w 73"/>
                      <a:gd name="T9" fmla="*/ 0 h 102"/>
                      <a:gd name="T10" fmla="*/ 70 w 73"/>
                      <a:gd name="T11" fmla="*/ 10 h 102"/>
                      <a:gd name="T12" fmla="*/ 70 w 73"/>
                      <a:gd name="T13" fmla="*/ 21 h 102"/>
                      <a:gd name="T14" fmla="*/ 68 w 73"/>
                      <a:gd name="T15" fmla="*/ 36 h 102"/>
                      <a:gd name="T16" fmla="*/ 65 w 73"/>
                      <a:gd name="T17" fmla="*/ 50 h 102"/>
                      <a:gd name="T18" fmla="*/ 59 w 73"/>
                      <a:gd name="T19" fmla="*/ 62 h 102"/>
                      <a:gd name="T20" fmla="*/ 50 w 73"/>
                      <a:gd name="T21" fmla="*/ 73 h 102"/>
                      <a:gd name="T22" fmla="*/ 39 w 73"/>
                      <a:gd name="T23" fmla="*/ 84 h 102"/>
                      <a:gd name="T24" fmla="*/ 28 w 73"/>
                      <a:gd name="T25" fmla="*/ 92 h 102"/>
                      <a:gd name="T26" fmla="*/ 14 w 73"/>
                      <a:gd name="T27" fmla="*/ 96 h 102"/>
                      <a:gd name="T28" fmla="*/ 0 w 73"/>
                      <a:gd name="T29" fmla="*/ 99 h 102"/>
                      <a:gd name="T30" fmla="*/ 3 w 73"/>
                      <a:gd name="T31" fmla="*/ 101 h 102"/>
                      <a:gd name="T32" fmla="*/ 8 w 73"/>
                      <a:gd name="T33" fmla="*/ 102 h 102"/>
                      <a:gd name="T34" fmla="*/ 20 w 73"/>
                      <a:gd name="T35" fmla="*/ 98 h 102"/>
                      <a:gd name="T36" fmla="*/ 33 w 73"/>
                      <a:gd name="T37" fmla="*/ 92 h 102"/>
                      <a:gd name="T38" fmla="*/ 45 w 73"/>
                      <a:gd name="T39" fmla="*/ 84 h 102"/>
                      <a:gd name="T40" fmla="*/ 54 w 73"/>
                      <a:gd name="T41" fmla="*/ 73 h 102"/>
                      <a:gd name="T42" fmla="*/ 62 w 73"/>
                      <a:gd name="T43" fmla="*/ 62 h 102"/>
                      <a:gd name="T44" fmla="*/ 68 w 73"/>
                      <a:gd name="T45" fmla="*/ 48 h 102"/>
                      <a:gd name="T46" fmla="*/ 71 w 73"/>
                      <a:gd name="T47" fmla="*/ 34 h 102"/>
                      <a:gd name="T48" fmla="*/ 73 w 73"/>
                      <a:gd name="T49" fmla="*/ 21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3"/>
                      <a:gd name="T76" fmla="*/ 0 h 102"/>
                      <a:gd name="T77" fmla="*/ 73 w 73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3" h="102">
                        <a:moveTo>
                          <a:pt x="73" y="21"/>
                        </a:moveTo>
                        <a:lnTo>
                          <a:pt x="73" y="13"/>
                        </a:lnTo>
                        <a:lnTo>
                          <a:pt x="71" y="7"/>
                        </a:lnTo>
                        <a:lnTo>
                          <a:pt x="70" y="4"/>
                        </a:lnTo>
                        <a:lnTo>
                          <a:pt x="68" y="0"/>
                        </a:lnTo>
                        <a:lnTo>
                          <a:pt x="70" y="10"/>
                        </a:lnTo>
                        <a:lnTo>
                          <a:pt x="70" y="21"/>
                        </a:lnTo>
                        <a:lnTo>
                          <a:pt x="68" y="36"/>
                        </a:lnTo>
                        <a:lnTo>
                          <a:pt x="65" y="50"/>
                        </a:lnTo>
                        <a:lnTo>
                          <a:pt x="59" y="62"/>
                        </a:lnTo>
                        <a:lnTo>
                          <a:pt x="50" y="73"/>
                        </a:lnTo>
                        <a:lnTo>
                          <a:pt x="39" y="84"/>
                        </a:lnTo>
                        <a:lnTo>
                          <a:pt x="28" y="92"/>
                        </a:lnTo>
                        <a:lnTo>
                          <a:pt x="14" y="96"/>
                        </a:lnTo>
                        <a:lnTo>
                          <a:pt x="0" y="99"/>
                        </a:lnTo>
                        <a:lnTo>
                          <a:pt x="3" y="101"/>
                        </a:lnTo>
                        <a:lnTo>
                          <a:pt x="8" y="102"/>
                        </a:lnTo>
                        <a:lnTo>
                          <a:pt x="20" y="98"/>
                        </a:lnTo>
                        <a:lnTo>
                          <a:pt x="33" y="92"/>
                        </a:lnTo>
                        <a:lnTo>
                          <a:pt x="45" y="84"/>
                        </a:lnTo>
                        <a:lnTo>
                          <a:pt x="54" y="73"/>
                        </a:lnTo>
                        <a:lnTo>
                          <a:pt x="62" y="62"/>
                        </a:lnTo>
                        <a:lnTo>
                          <a:pt x="68" y="48"/>
                        </a:lnTo>
                        <a:lnTo>
                          <a:pt x="71" y="34"/>
                        </a:lnTo>
                        <a:lnTo>
                          <a:pt x="73" y="21"/>
                        </a:lnTo>
                        <a:close/>
                      </a:path>
                    </a:pathLst>
                  </a:custGeom>
                  <a:solidFill>
                    <a:srgbClr val="3448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88">
                    <a:extLst>
                      <a:ext uri="{FF2B5EF4-FFF2-40B4-BE49-F238E27FC236}">
                        <a16:creationId xmlns:a16="http://schemas.microsoft.com/office/drawing/2014/main" id="{3063106A-475D-8C42-83A4-E03133261F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36" y="1255"/>
                    <a:ext cx="75" cy="102"/>
                  </a:xfrm>
                  <a:custGeom>
                    <a:avLst/>
                    <a:gdLst>
                      <a:gd name="T0" fmla="*/ 75 w 75"/>
                      <a:gd name="T1" fmla="*/ 22 h 102"/>
                      <a:gd name="T2" fmla="*/ 75 w 75"/>
                      <a:gd name="T3" fmla="*/ 12 h 102"/>
                      <a:gd name="T4" fmla="*/ 74 w 75"/>
                      <a:gd name="T5" fmla="*/ 5 h 102"/>
                      <a:gd name="T6" fmla="*/ 72 w 75"/>
                      <a:gd name="T7" fmla="*/ 1 h 102"/>
                      <a:gd name="T8" fmla="*/ 69 w 75"/>
                      <a:gd name="T9" fmla="*/ 0 h 102"/>
                      <a:gd name="T10" fmla="*/ 72 w 75"/>
                      <a:gd name="T11" fmla="*/ 11 h 102"/>
                      <a:gd name="T12" fmla="*/ 72 w 75"/>
                      <a:gd name="T13" fmla="*/ 22 h 102"/>
                      <a:gd name="T14" fmla="*/ 71 w 75"/>
                      <a:gd name="T15" fmla="*/ 37 h 102"/>
                      <a:gd name="T16" fmla="*/ 67 w 75"/>
                      <a:gd name="T17" fmla="*/ 51 h 102"/>
                      <a:gd name="T18" fmla="*/ 60 w 75"/>
                      <a:gd name="T19" fmla="*/ 63 h 102"/>
                      <a:gd name="T20" fmla="*/ 52 w 75"/>
                      <a:gd name="T21" fmla="*/ 76 h 102"/>
                      <a:gd name="T22" fmla="*/ 41 w 75"/>
                      <a:gd name="T23" fmla="*/ 85 h 102"/>
                      <a:gd name="T24" fmla="*/ 29 w 75"/>
                      <a:gd name="T25" fmla="*/ 93 h 102"/>
                      <a:gd name="T26" fmla="*/ 15 w 75"/>
                      <a:gd name="T27" fmla="*/ 97 h 102"/>
                      <a:gd name="T28" fmla="*/ 0 w 75"/>
                      <a:gd name="T29" fmla="*/ 100 h 102"/>
                      <a:gd name="T30" fmla="*/ 4 w 75"/>
                      <a:gd name="T31" fmla="*/ 100 h 102"/>
                      <a:gd name="T32" fmla="*/ 7 w 75"/>
                      <a:gd name="T33" fmla="*/ 102 h 102"/>
                      <a:gd name="T34" fmla="*/ 21 w 75"/>
                      <a:gd name="T35" fmla="*/ 99 h 102"/>
                      <a:gd name="T36" fmla="*/ 34 w 75"/>
                      <a:gd name="T37" fmla="*/ 93 h 102"/>
                      <a:gd name="T38" fmla="*/ 46 w 75"/>
                      <a:gd name="T39" fmla="*/ 85 h 102"/>
                      <a:gd name="T40" fmla="*/ 55 w 75"/>
                      <a:gd name="T41" fmla="*/ 74 h 102"/>
                      <a:gd name="T42" fmla="*/ 64 w 75"/>
                      <a:gd name="T43" fmla="*/ 63 h 102"/>
                      <a:gd name="T44" fmla="*/ 71 w 75"/>
                      <a:gd name="T45" fmla="*/ 51 h 102"/>
                      <a:gd name="T46" fmla="*/ 74 w 75"/>
                      <a:gd name="T47" fmla="*/ 37 h 102"/>
                      <a:gd name="T48" fmla="*/ 75 w 75"/>
                      <a:gd name="T49" fmla="*/ 22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5"/>
                      <a:gd name="T76" fmla="*/ 0 h 102"/>
                      <a:gd name="T77" fmla="*/ 75 w 75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5" h="102">
                        <a:moveTo>
                          <a:pt x="75" y="22"/>
                        </a:moveTo>
                        <a:lnTo>
                          <a:pt x="75" y="12"/>
                        </a:lnTo>
                        <a:lnTo>
                          <a:pt x="74" y="5"/>
                        </a:lnTo>
                        <a:lnTo>
                          <a:pt x="72" y="1"/>
                        </a:lnTo>
                        <a:lnTo>
                          <a:pt x="69" y="0"/>
                        </a:lnTo>
                        <a:lnTo>
                          <a:pt x="72" y="11"/>
                        </a:lnTo>
                        <a:lnTo>
                          <a:pt x="72" y="22"/>
                        </a:lnTo>
                        <a:lnTo>
                          <a:pt x="71" y="37"/>
                        </a:lnTo>
                        <a:lnTo>
                          <a:pt x="67" y="51"/>
                        </a:lnTo>
                        <a:lnTo>
                          <a:pt x="60" y="63"/>
                        </a:lnTo>
                        <a:lnTo>
                          <a:pt x="52" y="76"/>
                        </a:lnTo>
                        <a:lnTo>
                          <a:pt x="41" y="85"/>
                        </a:lnTo>
                        <a:lnTo>
                          <a:pt x="29" y="93"/>
                        </a:lnTo>
                        <a:lnTo>
                          <a:pt x="15" y="97"/>
                        </a:lnTo>
                        <a:lnTo>
                          <a:pt x="0" y="100"/>
                        </a:lnTo>
                        <a:lnTo>
                          <a:pt x="4" y="100"/>
                        </a:lnTo>
                        <a:lnTo>
                          <a:pt x="7" y="102"/>
                        </a:lnTo>
                        <a:lnTo>
                          <a:pt x="21" y="99"/>
                        </a:lnTo>
                        <a:lnTo>
                          <a:pt x="34" y="93"/>
                        </a:lnTo>
                        <a:lnTo>
                          <a:pt x="46" y="85"/>
                        </a:lnTo>
                        <a:lnTo>
                          <a:pt x="55" y="74"/>
                        </a:lnTo>
                        <a:lnTo>
                          <a:pt x="64" y="63"/>
                        </a:lnTo>
                        <a:lnTo>
                          <a:pt x="71" y="51"/>
                        </a:lnTo>
                        <a:lnTo>
                          <a:pt x="74" y="37"/>
                        </a:lnTo>
                        <a:lnTo>
                          <a:pt x="75" y="22"/>
                        </a:lnTo>
                        <a:close/>
                      </a:path>
                    </a:pathLst>
                  </a:custGeom>
                  <a:solidFill>
                    <a:srgbClr val="3449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89">
                    <a:extLst>
                      <a:ext uri="{FF2B5EF4-FFF2-40B4-BE49-F238E27FC236}">
                        <a16:creationId xmlns:a16="http://schemas.microsoft.com/office/drawing/2014/main" id="{12A3DD8E-CCC3-6744-AA4B-DC6E31B40C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32" y="1252"/>
                    <a:ext cx="78" cy="103"/>
                  </a:xfrm>
                  <a:custGeom>
                    <a:avLst/>
                    <a:gdLst>
                      <a:gd name="T0" fmla="*/ 78 w 78"/>
                      <a:gd name="T1" fmla="*/ 25 h 103"/>
                      <a:gd name="T2" fmla="*/ 78 w 78"/>
                      <a:gd name="T3" fmla="*/ 14 h 103"/>
                      <a:gd name="T4" fmla="*/ 76 w 78"/>
                      <a:gd name="T5" fmla="*/ 4 h 103"/>
                      <a:gd name="T6" fmla="*/ 73 w 78"/>
                      <a:gd name="T7" fmla="*/ 3 h 103"/>
                      <a:gd name="T8" fmla="*/ 71 w 78"/>
                      <a:gd name="T9" fmla="*/ 0 h 103"/>
                      <a:gd name="T10" fmla="*/ 75 w 78"/>
                      <a:gd name="T11" fmla="*/ 12 h 103"/>
                      <a:gd name="T12" fmla="*/ 75 w 78"/>
                      <a:gd name="T13" fmla="*/ 25 h 103"/>
                      <a:gd name="T14" fmla="*/ 73 w 78"/>
                      <a:gd name="T15" fmla="*/ 40 h 103"/>
                      <a:gd name="T16" fmla="*/ 68 w 78"/>
                      <a:gd name="T17" fmla="*/ 54 h 103"/>
                      <a:gd name="T18" fmla="*/ 62 w 78"/>
                      <a:gd name="T19" fmla="*/ 66 h 103"/>
                      <a:gd name="T20" fmla="*/ 53 w 78"/>
                      <a:gd name="T21" fmla="*/ 79 h 103"/>
                      <a:gd name="T22" fmla="*/ 42 w 78"/>
                      <a:gd name="T23" fmla="*/ 88 h 103"/>
                      <a:gd name="T24" fmla="*/ 30 w 78"/>
                      <a:gd name="T25" fmla="*/ 94 h 103"/>
                      <a:gd name="T26" fmla="*/ 16 w 78"/>
                      <a:gd name="T27" fmla="*/ 100 h 103"/>
                      <a:gd name="T28" fmla="*/ 0 w 78"/>
                      <a:gd name="T29" fmla="*/ 102 h 103"/>
                      <a:gd name="T30" fmla="*/ 4 w 78"/>
                      <a:gd name="T31" fmla="*/ 103 h 103"/>
                      <a:gd name="T32" fmla="*/ 8 w 78"/>
                      <a:gd name="T33" fmla="*/ 103 h 103"/>
                      <a:gd name="T34" fmla="*/ 22 w 78"/>
                      <a:gd name="T35" fmla="*/ 100 h 103"/>
                      <a:gd name="T36" fmla="*/ 36 w 78"/>
                      <a:gd name="T37" fmla="*/ 96 h 103"/>
                      <a:gd name="T38" fmla="*/ 47 w 78"/>
                      <a:gd name="T39" fmla="*/ 88 h 103"/>
                      <a:gd name="T40" fmla="*/ 58 w 78"/>
                      <a:gd name="T41" fmla="*/ 77 h 103"/>
                      <a:gd name="T42" fmla="*/ 67 w 78"/>
                      <a:gd name="T43" fmla="*/ 66 h 103"/>
                      <a:gd name="T44" fmla="*/ 73 w 78"/>
                      <a:gd name="T45" fmla="*/ 54 h 103"/>
                      <a:gd name="T46" fmla="*/ 76 w 78"/>
                      <a:gd name="T47" fmla="*/ 40 h 103"/>
                      <a:gd name="T48" fmla="*/ 78 w 78"/>
                      <a:gd name="T49" fmla="*/ 25 h 1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8"/>
                      <a:gd name="T76" fmla="*/ 0 h 103"/>
                      <a:gd name="T77" fmla="*/ 78 w 78"/>
                      <a:gd name="T78" fmla="*/ 103 h 1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8" h="103">
                        <a:moveTo>
                          <a:pt x="78" y="25"/>
                        </a:moveTo>
                        <a:lnTo>
                          <a:pt x="78" y="14"/>
                        </a:lnTo>
                        <a:lnTo>
                          <a:pt x="76" y="4"/>
                        </a:lnTo>
                        <a:lnTo>
                          <a:pt x="73" y="3"/>
                        </a:lnTo>
                        <a:lnTo>
                          <a:pt x="71" y="0"/>
                        </a:lnTo>
                        <a:lnTo>
                          <a:pt x="75" y="12"/>
                        </a:lnTo>
                        <a:lnTo>
                          <a:pt x="75" y="25"/>
                        </a:lnTo>
                        <a:lnTo>
                          <a:pt x="73" y="40"/>
                        </a:lnTo>
                        <a:lnTo>
                          <a:pt x="68" y="54"/>
                        </a:lnTo>
                        <a:lnTo>
                          <a:pt x="62" y="66"/>
                        </a:lnTo>
                        <a:lnTo>
                          <a:pt x="53" y="79"/>
                        </a:lnTo>
                        <a:lnTo>
                          <a:pt x="42" y="88"/>
                        </a:lnTo>
                        <a:lnTo>
                          <a:pt x="30" y="94"/>
                        </a:lnTo>
                        <a:lnTo>
                          <a:pt x="16" y="100"/>
                        </a:lnTo>
                        <a:lnTo>
                          <a:pt x="0" y="102"/>
                        </a:lnTo>
                        <a:lnTo>
                          <a:pt x="4" y="103"/>
                        </a:lnTo>
                        <a:lnTo>
                          <a:pt x="8" y="103"/>
                        </a:lnTo>
                        <a:lnTo>
                          <a:pt x="22" y="100"/>
                        </a:lnTo>
                        <a:lnTo>
                          <a:pt x="36" y="96"/>
                        </a:lnTo>
                        <a:lnTo>
                          <a:pt x="47" y="88"/>
                        </a:lnTo>
                        <a:lnTo>
                          <a:pt x="58" y="77"/>
                        </a:lnTo>
                        <a:lnTo>
                          <a:pt x="67" y="66"/>
                        </a:lnTo>
                        <a:lnTo>
                          <a:pt x="73" y="54"/>
                        </a:lnTo>
                        <a:lnTo>
                          <a:pt x="76" y="40"/>
                        </a:lnTo>
                        <a:lnTo>
                          <a:pt x="78" y="25"/>
                        </a:lnTo>
                        <a:close/>
                      </a:path>
                    </a:pathLst>
                  </a:custGeom>
                  <a:solidFill>
                    <a:srgbClr val="354A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90">
                    <a:extLst>
                      <a:ext uri="{FF2B5EF4-FFF2-40B4-BE49-F238E27FC236}">
                        <a16:creationId xmlns:a16="http://schemas.microsoft.com/office/drawing/2014/main" id="{0C9C7189-350D-874C-BA5C-FDB905CAA5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29" y="1250"/>
                    <a:ext cx="79" cy="105"/>
                  </a:xfrm>
                  <a:custGeom>
                    <a:avLst/>
                    <a:gdLst>
                      <a:gd name="T0" fmla="*/ 79 w 79"/>
                      <a:gd name="T1" fmla="*/ 27 h 105"/>
                      <a:gd name="T2" fmla="*/ 79 w 79"/>
                      <a:gd name="T3" fmla="*/ 16 h 105"/>
                      <a:gd name="T4" fmla="*/ 76 w 79"/>
                      <a:gd name="T5" fmla="*/ 5 h 105"/>
                      <a:gd name="T6" fmla="*/ 74 w 79"/>
                      <a:gd name="T7" fmla="*/ 2 h 105"/>
                      <a:gd name="T8" fmla="*/ 71 w 79"/>
                      <a:gd name="T9" fmla="*/ 0 h 105"/>
                      <a:gd name="T10" fmla="*/ 74 w 79"/>
                      <a:gd name="T11" fmla="*/ 13 h 105"/>
                      <a:gd name="T12" fmla="*/ 76 w 79"/>
                      <a:gd name="T13" fmla="*/ 27 h 105"/>
                      <a:gd name="T14" fmla="*/ 74 w 79"/>
                      <a:gd name="T15" fmla="*/ 42 h 105"/>
                      <a:gd name="T16" fmla="*/ 70 w 79"/>
                      <a:gd name="T17" fmla="*/ 56 h 105"/>
                      <a:gd name="T18" fmla="*/ 64 w 79"/>
                      <a:gd name="T19" fmla="*/ 68 h 105"/>
                      <a:gd name="T20" fmla="*/ 54 w 79"/>
                      <a:gd name="T21" fmla="*/ 81 h 105"/>
                      <a:gd name="T22" fmla="*/ 44 w 79"/>
                      <a:gd name="T23" fmla="*/ 90 h 105"/>
                      <a:gd name="T24" fmla="*/ 30 w 79"/>
                      <a:gd name="T25" fmla="*/ 96 h 105"/>
                      <a:gd name="T26" fmla="*/ 16 w 79"/>
                      <a:gd name="T27" fmla="*/ 101 h 105"/>
                      <a:gd name="T28" fmla="*/ 0 w 79"/>
                      <a:gd name="T29" fmla="*/ 102 h 105"/>
                      <a:gd name="T30" fmla="*/ 0 w 79"/>
                      <a:gd name="T31" fmla="*/ 102 h 105"/>
                      <a:gd name="T32" fmla="*/ 0 w 79"/>
                      <a:gd name="T33" fmla="*/ 102 h 105"/>
                      <a:gd name="T34" fmla="*/ 3 w 79"/>
                      <a:gd name="T35" fmla="*/ 104 h 105"/>
                      <a:gd name="T36" fmla="*/ 7 w 79"/>
                      <a:gd name="T37" fmla="*/ 105 h 105"/>
                      <a:gd name="T38" fmla="*/ 22 w 79"/>
                      <a:gd name="T39" fmla="*/ 102 h 105"/>
                      <a:gd name="T40" fmla="*/ 36 w 79"/>
                      <a:gd name="T41" fmla="*/ 98 h 105"/>
                      <a:gd name="T42" fmla="*/ 48 w 79"/>
                      <a:gd name="T43" fmla="*/ 90 h 105"/>
                      <a:gd name="T44" fmla="*/ 59 w 79"/>
                      <a:gd name="T45" fmla="*/ 81 h 105"/>
                      <a:gd name="T46" fmla="*/ 67 w 79"/>
                      <a:gd name="T47" fmla="*/ 68 h 105"/>
                      <a:gd name="T48" fmla="*/ 74 w 79"/>
                      <a:gd name="T49" fmla="*/ 56 h 105"/>
                      <a:gd name="T50" fmla="*/ 78 w 79"/>
                      <a:gd name="T51" fmla="*/ 42 h 105"/>
                      <a:gd name="T52" fmla="*/ 79 w 79"/>
                      <a:gd name="T53" fmla="*/ 27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9"/>
                      <a:gd name="T82" fmla="*/ 0 h 105"/>
                      <a:gd name="T83" fmla="*/ 79 w 79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9" h="105">
                        <a:moveTo>
                          <a:pt x="79" y="27"/>
                        </a:moveTo>
                        <a:lnTo>
                          <a:pt x="79" y="16"/>
                        </a:lnTo>
                        <a:lnTo>
                          <a:pt x="76" y="5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4" y="13"/>
                        </a:lnTo>
                        <a:lnTo>
                          <a:pt x="76" y="27"/>
                        </a:lnTo>
                        <a:lnTo>
                          <a:pt x="74" y="42"/>
                        </a:lnTo>
                        <a:lnTo>
                          <a:pt x="70" y="56"/>
                        </a:lnTo>
                        <a:lnTo>
                          <a:pt x="64" y="68"/>
                        </a:lnTo>
                        <a:lnTo>
                          <a:pt x="54" y="81"/>
                        </a:lnTo>
                        <a:lnTo>
                          <a:pt x="44" y="90"/>
                        </a:lnTo>
                        <a:lnTo>
                          <a:pt x="30" y="96"/>
                        </a:lnTo>
                        <a:lnTo>
                          <a:pt x="16" y="101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7" y="105"/>
                        </a:lnTo>
                        <a:lnTo>
                          <a:pt x="22" y="102"/>
                        </a:lnTo>
                        <a:lnTo>
                          <a:pt x="36" y="98"/>
                        </a:lnTo>
                        <a:lnTo>
                          <a:pt x="48" y="90"/>
                        </a:lnTo>
                        <a:lnTo>
                          <a:pt x="59" y="81"/>
                        </a:lnTo>
                        <a:lnTo>
                          <a:pt x="67" y="68"/>
                        </a:lnTo>
                        <a:lnTo>
                          <a:pt x="74" y="56"/>
                        </a:lnTo>
                        <a:lnTo>
                          <a:pt x="78" y="42"/>
                        </a:lnTo>
                        <a:lnTo>
                          <a:pt x="79" y="27"/>
                        </a:lnTo>
                        <a:close/>
                      </a:path>
                    </a:pathLst>
                  </a:custGeom>
                  <a:solidFill>
                    <a:srgbClr val="364B9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91">
                    <a:extLst>
                      <a:ext uri="{FF2B5EF4-FFF2-40B4-BE49-F238E27FC236}">
                        <a16:creationId xmlns:a16="http://schemas.microsoft.com/office/drawing/2014/main" id="{CC64AD59-DE5D-5D44-9DB8-CF67D53A48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26" y="1249"/>
                    <a:ext cx="81" cy="105"/>
                  </a:xfrm>
                  <a:custGeom>
                    <a:avLst/>
                    <a:gdLst>
                      <a:gd name="T0" fmla="*/ 81 w 81"/>
                      <a:gd name="T1" fmla="*/ 28 h 105"/>
                      <a:gd name="T2" fmla="*/ 81 w 81"/>
                      <a:gd name="T3" fmla="*/ 15 h 105"/>
                      <a:gd name="T4" fmla="*/ 77 w 81"/>
                      <a:gd name="T5" fmla="*/ 3 h 105"/>
                      <a:gd name="T6" fmla="*/ 74 w 81"/>
                      <a:gd name="T7" fmla="*/ 1 h 105"/>
                      <a:gd name="T8" fmla="*/ 73 w 81"/>
                      <a:gd name="T9" fmla="*/ 0 h 105"/>
                      <a:gd name="T10" fmla="*/ 76 w 81"/>
                      <a:gd name="T11" fmla="*/ 14 h 105"/>
                      <a:gd name="T12" fmla="*/ 77 w 81"/>
                      <a:gd name="T13" fmla="*/ 28 h 105"/>
                      <a:gd name="T14" fmla="*/ 76 w 81"/>
                      <a:gd name="T15" fmla="*/ 43 h 105"/>
                      <a:gd name="T16" fmla="*/ 71 w 81"/>
                      <a:gd name="T17" fmla="*/ 57 h 105"/>
                      <a:gd name="T18" fmla="*/ 65 w 81"/>
                      <a:gd name="T19" fmla="*/ 69 h 105"/>
                      <a:gd name="T20" fmla="*/ 56 w 81"/>
                      <a:gd name="T21" fmla="*/ 80 h 105"/>
                      <a:gd name="T22" fmla="*/ 45 w 81"/>
                      <a:gd name="T23" fmla="*/ 89 h 105"/>
                      <a:gd name="T24" fmla="*/ 33 w 81"/>
                      <a:gd name="T25" fmla="*/ 96 h 105"/>
                      <a:gd name="T26" fmla="*/ 19 w 81"/>
                      <a:gd name="T27" fmla="*/ 100 h 105"/>
                      <a:gd name="T28" fmla="*/ 3 w 81"/>
                      <a:gd name="T29" fmla="*/ 102 h 105"/>
                      <a:gd name="T30" fmla="*/ 2 w 81"/>
                      <a:gd name="T31" fmla="*/ 102 h 105"/>
                      <a:gd name="T32" fmla="*/ 0 w 81"/>
                      <a:gd name="T33" fmla="*/ 102 h 105"/>
                      <a:gd name="T34" fmla="*/ 3 w 81"/>
                      <a:gd name="T35" fmla="*/ 103 h 105"/>
                      <a:gd name="T36" fmla="*/ 6 w 81"/>
                      <a:gd name="T37" fmla="*/ 105 h 105"/>
                      <a:gd name="T38" fmla="*/ 22 w 81"/>
                      <a:gd name="T39" fmla="*/ 103 h 105"/>
                      <a:gd name="T40" fmla="*/ 36 w 81"/>
                      <a:gd name="T41" fmla="*/ 97 h 105"/>
                      <a:gd name="T42" fmla="*/ 48 w 81"/>
                      <a:gd name="T43" fmla="*/ 91 h 105"/>
                      <a:gd name="T44" fmla="*/ 59 w 81"/>
                      <a:gd name="T45" fmla="*/ 82 h 105"/>
                      <a:gd name="T46" fmla="*/ 68 w 81"/>
                      <a:gd name="T47" fmla="*/ 69 h 105"/>
                      <a:gd name="T48" fmla="*/ 74 w 81"/>
                      <a:gd name="T49" fmla="*/ 57 h 105"/>
                      <a:gd name="T50" fmla="*/ 79 w 81"/>
                      <a:gd name="T51" fmla="*/ 43 h 105"/>
                      <a:gd name="T52" fmla="*/ 81 w 81"/>
                      <a:gd name="T53" fmla="*/ 28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1"/>
                      <a:gd name="T82" fmla="*/ 0 h 105"/>
                      <a:gd name="T83" fmla="*/ 81 w 81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1" h="105">
                        <a:moveTo>
                          <a:pt x="81" y="28"/>
                        </a:moveTo>
                        <a:lnTo>
                          <a:pt x="81" y="15"/>
                        </a:lnTo>
                        <a:lnTo>
                          <a:pt x="77" y="3"/>
                        </a:lnTo>
                        <a:lnTo>
                          <a:pt x="74" y="1"/>
                        </a:lnTo>
                        <a:lnTo>
                          <a:pt x="73" y="0"/>
                        </a:lnTo>
                        <a:lnTo>
                          <a:pt x="76" y="14"/>
                        </a:lnTo>
                        <a:lnTo>
                          <a:pt x="77" y="28"/>
                        </a:lnTo>
                        <a:lnTo>
                          <a:pt x="76" y="43"/>
                        </a:lnTo>
                        <a:lnTo>
                          <a:pt x="71" y="57"/>
                        </a:lnTo>
                        <a:lnTo>
                          <a:pt x="65" y="69"/>
                        </a:lnTo>
                        <a:lnTo>
                          <a:pt x="56" y="80"/>
                        </a:lnTo>
                        <a:lnTo>
                          <a:pt x="45" y="89"/>
                        </a:lnTo>
                        <a:lnTo>
                          <a:pt x="33" y="96"/>
                        </a:lnTo>
                        <a:lnTo>
                          <a:pt x="19" y="100"/>
                        </a:lnTo>
                        <a:lnTo>
                          <a:pt x="3" y="102"/>
                        </a:lnTo>
                        <a:lnTo>
                          <a:pt x="2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22" y="103"/>
                        </a:lnTo>
                        <a:lnTo>
                          <a:pt x="36" y="97"/>
                        </a:lnTo>
                        <a:lnTo>
                          <a:pt x="48" y="91"/>
                        </a:lnTo>
                        <a:lnTo>
                          <a:pt x="59" y="82"/>
                        </a:lnTo>
                        <a:lnTo>
                          <a:pt x="68" y="69"/>
                        </a:lnTo>
                        <a:lnTo>
                          <a:pt x="74" y="57"/>
                        </a:lnTo>
                        <a:lnTo>
                          <a:pt x="79" y="43"/>
                        </a:lnTo>
                        <a:lnTo>
                          <a:pt x="81" y="28"/>
                        </a:lnTo>
                        <a:close/>
                      </a:path>
                    </a:pathLst>
                  </a:custGeom>
                  <a:solidFill>
                    <a:srgbClr val="374C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92">
                    <a:extLst>
                      <a:ext uri="{FF2B5EF4-FFF2-40B4-BE49-F238E27FC236}">
                        <a16:creationId xmlns:a16="http://schemas.microsoft.com/office/drawing/2014/main" id="{67E56F28-07E1-4548-A8FE-2C8948030C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23" y="1247"/>
                    <a:ext cx="82" cy="105"/>
                  </a:xfrm>
                  <a:custGeom>
                    <a:avLst/>
                    <a:gdLst>
                      <a:gd name="T0" fmla="*/ 82 w 82"/>
                      <a:gd name="T1" fmla="*/ 30 h 105"/>
                      <a:gd name="T2" fmla="*/ 80 w 82"/>
                      <a:gd name="T3" fmla="*/ 16 h 105"/>
                      <a:gd name="T4" fmla="*/ 77 w 82"/>
                      <a:gd name="T5" fmla="*/ 3 h 105"/>
                      <a:gd name="T6" fmla="*/ 76 w 82"/>
                      <a:gd name="T7" fmla="*/ 2 h 105"/>
                      <a:gd name="T8" fmla="*/ 73 w 82"/>
                      <a:gd name="T9" fmla="*/ 0 h 105"/>
                      <a:gd name="T10" fmla="*/ 76 w 82"/>
                      <a:gd name="T11" fmla="*/ 6 h 105"/>
                      <a:gd name="T12" fmla="*/ 77 w 82"/>
                      <a:gd name="T13" fmla="*/ 14 h 105"/>
                      <a:gd name="T14" fmla="*/ 79 w 82"/>
                      <a:gd name="T15" fmla="*/ 22 h 105"/>
                      <a:gd name="T16" fmla="*/ 79 w 82"/>
                      <a:gd name="T17" fmla="*/ 30 h 105"/>
                      <a:gd name="T18" fmla="*/ 77 w 82"/>
                      <a:gd name="T19" fmla="*/ 43 h 105"/>
                      <a:gd name="T20" fmla="*/ 73 w 82"/>
                      <a:gd name="T21" fmla="*/ 57 h 105"/>
                      <a:gd name="T22" fmla="*/ 67 w 82"/>
                      <a:gd name="T23" fmla="*/ 70 h 105"/>
                      <a:gd name="T24" fmla="*/ 57 w 82"/>
                      <a:gd name="T25" fmla="*/ 81 h 105"/>
                      <a:gd name="T26" fmla="*/ 47 w 82"/>
                      <a:gd name="T27" fmla="*/ 90 h 105"/>
                      <a:gd name="T28" fmla="*/ 34 w 82"/>
                      <a:gd name="T29" fmla="*/ 96 h 105"/>
                      <a:gd name="T30" fmla="*/ 22 w 82"/>
                      <a:gd name="T31" fmla="*/ 101 h 105"/>
                      <a:gd name="T32" fmla="*/ 6 w 82"/>
                      <a:gd name="T33" fmla="*/ 102 h 105"/>
                      <a:gd name="T34" fmla="*/ 3 w 82"/>
                      <a:gd name="T35" fmla="*/ 102 h 105"/>
                      <a:gd name="T36" fmla="*/ 0 w 82"/>
                      <a:gd name="T37" fmla="*/ 102 h 105"/>
                      <a:gd name="T38" fmla="*/ 3 w 82"/>
                      <a:gd name="T39" fmla="*/ 104 h 105"/>
                      <a:gd name="T40" fmla="*/ 6 w 82"/>
                      <a:gd name="T41" fmla="*/ 105 h 105"/>
                      <a:gd name="T42" fmla="*/ 6 w 82"/>
                      <a:gd name="T43" fmla="*/ 105 h 105"/>
                      <a:gd name="T44" fmla="*/ 6 w 82"/>
                      <a:gd name="T45" fmla="*/ 105 h 105"/>
                      <a:gd name="T46" fmla="*/ 22 w 82"/>
                      <a:gd name="T47" fmla="*/ 104 h 105"/>
                      <a:gd name="T48" fmla="*/ 36 w 82"/>
                      <a:gd name="T49" fmla="*/ 99 h 105"/>
                      <a:gd name="T50" fmla="*/ 50 w 82"/>
                      <a:gd name="T51" fmla="*/ 93 h 105"/>
                      <a:gd name="T52" fmla="*/ 60 w 82"/>
                      <a:gd name="T53" fmla="*/ 84 h 105"/>
                      <a:gd name="T54" fmla="*/ 70 w 82"/>
                      <a:gd name="T55" fmla="*/ 71 h 105"/>
                      <a:gd name="T56" fmla="*/ 76 w 82"/>
                      <a:gd name="T57" fmla="*/ 59 h 105"/>
                      <a:gd name="T58" fmla="*/ 80 w 82"/>
                      <a:gd name="T59" fmla="*/ 45 h 105"/>
                      <a:gd name="T60" fmla="*/ 82 w 82"/>
                      <a:gd name="T61" fmla="*/ 30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2"/>
                      <a:gd name="T94" fmla="*/ 0 h 105"/>
                      <a:gd name="T95" fmla="*/ 82 w 82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2" h="105">
                        <a:moveTo>
                          <a:pt x="82" y="30"/>
                        </a:moveTo>
                        <a:lnTo>
                          <a:pt x="80" y="16"/>
                        </a:lnTo>
                        <a:lnTo>
                          <a:pt x="77" y="3"/>
                        </a:lnTo>
                        <a:lnTo>
                          <a:pt x="76" y="2"/>
                        </a:lnTo>
                        <a:lnTo>
                          <a:pt x="73" y="0"/>
                        </a:lnTo>
                        <a:lnTo>
                          <a:pt x="76" y="6"/>
                        </a:lnTo>
                        <a:lnTo>
                          <a:pt x="77" y="14"/>
                        </a:lnTo>
                        <a:lnTo>
                          <a:pt x="79" y="22"/>
                        </a:lnTo>
                        <a:lnTo>
                          <a:pt x="79" y="30"/>
                        </a:lnTo>
                        <a:lnTo>
                          <a:pt x="77" y="43"/>
                        </a:lnTo>
                        <a:lnTo>
                          <a:pt x="73" y="57"/>
                        </a:lnTo>
                        <a:lnTo>
                          <a:pt x="67" y="70"/>
                        </a:lnTo>
                        <a:lnTo>
                          <a:pt x="57" y="81"/>
                        </a:lnTo>
                        <a:lnTo>
                          <a:pt x="47" y="90"/>
                        </a:lnTo>
                        <a:lnTo>
                          <a:pt x="34" y="96"/>
                        </a:lnTo>
                        <a:lnTo>
                          <a:pt x="22" y="101"/>
                        </a:lnTo>
                        <a:lnTo>
                          <a:pt x="6" y="102"/>
                        </a:lnTo>
                        <a:lnTo>
                          <a:pt x="3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5"/>
                        </a:lnTo>
                        <a:lnTo>
                          <a:pt x="22" y="104"/>
                        </a:lnTo>
                        <a:lnTo>
                          <a:pt x="36" y="99"/>
                        </a:lnTo>
                        <a:lnTo>
                          <a:pt x="50" y="93"/>
                        </a:lnTo>
                        <a:lnTo>
                          <a:pt x="60" y="84"/>
                        </a:lnTo>
                        <a:lnTo>
                          <a:pt x="70" y="71"/>
                        </a:lnTo>
                        <a:lnTo>
                          <a:pt x="76" y="59"/>
                        </a:lnTo>
                        <a:lnTo>
                          <a:pt x="80" y="45"/>
                        </a:lnTo>
                        <a:lnTo>
                          <a:pt x="82" y="30"/>
                        </a:lnTo>
                        <a:close/>
                      </a:path>
                    </a:pathLst>
                  </a:custGeom>
                  <a:solidFill>
                    <a:srgbClr val="384D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93">
                    <a:extLst>
                      <a:ext uri="{FF2B5EF4-FFF2-40B4-BE49-F238E27FC236}">
                        <a16:creationId xmlns:a16="http://schemas.microsoft.com/office/drawing/2014/main" id="{1C2FF4D8-E0B0-1B4E-999F-71AC1BDFE9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22" y="1246"/>
                    <a:ext cx="81" cy="105"/>
                  </a:xfrm>
                  <a:custGeom>
                    <a:avLst/>
                    <a:gdLst>
                      <a:gd name="T0" fmla="*/ 81 w 81"/>
                      <a:gd name="T1" fmla="*/ 31 h 105"/>
                      <a:gd name="T2" fmla="*/ 80 w 81"/>
                      <a:gd name="T3" fmla="*/ 17 h 105"/>
                      <a:gd name="T4" fmla="*/ 77 w 81"/>
                      <a:gd name="T5" fmla="*/ 3 h 105"/>
                      <a:gd name="T6" fmla="*/ 74 w 81"/>
                      <a:gd name="T7" fmla="*/ 1 h 105"/>
                      <a:gd name="T8" fmla="*/ 71 w 81"/>
                      <a:gd name="T9" fmla="*/ 0 h 105"/>
                      <a:gd name="T10" fmla="*/ 74 w 81"/>
                      <a:gd name="T11" fmla="*/ 6 h 105"/>
                      <a:gd name="T12" fmla="*/ 77 w 81"/>
                      <a:gd name="T13" fmla="*/ 14 h 105"/>
                      <a:gd name="T14" fmla="*/ 78 w 81"/>
                      <a:gd name="T15" fmla="*/ 23 h 105"/>
                      <a:gd name="T16" fmla="*/ 78 w 81"/>
                      <a:gd name="T17" fmla="*/ 31 h 105"/>
                      <a:gd name="T18" fmla="*/ 77 w 81"/>
                      <a:gd name="T19" fmla="*/ 44 h 105"/>
                      <a:gd name="T20" fmla="*/ 74 w 81"/>
                      <a:gd name="T21" fmla="*/ 58 h 105"/>
                      <a:gd name="T22" fmla="*/ 66 w 81"/>
                      <a:gd name="T23" fmla="*/ 71 h 105"/>
                      <a:gd name="T24" fmla="*/ 58 w 81"/>
                      <a:gd name="T25" fmla="*/ 80 h 105"/>
                      <a:gd name="T26" fmla="*/ 48 w 81"/>
                      <a:gd name="T27" fmla="*/ 89 h 105"/>
                      <a:gd name="T28" fmla="*/ 35 w 81"/>
                      <a:gd name="T29" fmla="*/ 95 h 105"/>
                      <a:gd name="T30" fmla="*/ 21 w 81"/>
                      <a:gd name="T31" fmla="*/ 100 h 105"/>
                      <a:gd name="T32" fmla="*/ 7 w 81"/>
                      <a:gd name="T33" fmla="*/ 102 h 105"/>
                      <a:gd name="T34" fmla="*/ 3 w 81"/>
                      <a:gd name="T35" fmla="*/ 102 h 105"/>
                      <a:gd name="T36" fmla="*/ 0 w 81"/>
                      <a:gd name="T37" fmla="*/ 102 h 105"/>
                      <a:gd name="T38" fmla="*/ 1 w 81"/>
                      <a:gd name="T39" fmla="*/ 103 h 105"/>
                      <a:gd name="T40" fmla="*/ 4 w 81"/>
                      <a:gd name="T41" fmla="*/ 105 h 105"/>
                      <a:gd name="T42" fmla="*/ 6 w 81"/>
                      <a:gd name="T43" fmla="*/ 105 h 105"/>
                      <a:gd name="T44" fmla="*/ 7 w 81"/>
                      <a:gd name="T45" fmla="*/ 105 h 105"/>
                      <a:gd name="T46" fmla="*/ 23 w 81"/>
                      <a:gd name="T47" fmla="*/ 103 h 105"/>
                      <a:gd name="T48" fmla="*/ 37 w 81"/>
                      <a:gd name="T49" fmla="*/ 99 h 105"/>
                      <a:gd name="T50" fmla="*/ 49 w 81"/>
                      <a:gd name="T51" fmla="*/ 92 h 105"/>
                      <a:gd name="T52" fmla="*/ 60 w 81"/>
                      <a:gd name="T53" fmla="*/ 83 h 105"/>
                      <a:gd name="T54" fmla="*/ 69 w 81"/>
                      <a:gd name="T55" fmla="*/ 72 h 105"/>
                      <a:gd name="T56" fmla="*/ 75 w 81"/>
                      <a:gd name="T57" fmla="*/ 60 h 105"/>
                      <a:gd name="T58" fmla="*/ 80 w 81"/>
                      <a:gd name="T59" fmla="*/ 46 h 105"/>
                      <a:gd name="T60" fmla="*/ 81 w 81"/>
                      <a:gd name="T61" fmla="*/ 31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1"/>
                      <a:gd name="T94" fmla="*/ 0 h 105"/>
                      <a:gd name="T95" fmla="*/ 81 w 81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1" h="105">
                        <a:moveTo>
                          <a:pt x="81" y="31"/>
                        </a:moveTo>
                        <a:lnTo>
                          <a:pt x="80" y="17"/>
                        </a:lnTo>
                        <a:lnTo>
                          <a:pt x="77" y="3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4" y="6"/>
                        </a:lnTo>
                        <a:lnTo>
                          <a:pt x="77" y="14"/>
                        </a:lnTo>
                        <a:lnTo>
                          <a:pt x="78" y="23"/>
                        </a:lnTo>
                        <a:lnTo>
                          <a:pt x="78" y="31"/>
                        </a:lnTo>
                        <a:lnTo>
                          <a:pt x="77" y="44"/>
                        </a:lnTo>
                        <a:lnTo>
                          <a:pt x="74" y="58"/>
                        </a:lnTo>
                        <a:lnTo>
                          <a:pt x="66" y="71"/>
                        </a:lnTo>
                        <a:lnTo>
                          <a:pt x="58" y="80"/>
                        </a:lnTo>
                        <a:lnTo>
                          <a:pt x="48" y="89"/>
                        </a:lnTo>
                        <a:lnTo>
                          <a:pt x="35" y="95"/>
                        </a:lnTo>
                        <a:lnTo>
                          <a:pt x="21" y="100"/>
                        </a:lnTo>
                        <a:lnTo>
                          <a:pt x="7" y="102"/>
                        </a:lnTo>
                        <a:lnTo>
                          <a:pt x="3" y="102"/>
                        </a:lnTo>
                        <a:lnTo>
                          <a:pt x="0" y="102"/>
                        </a:lnTo>
                        <a:lnTo>
                          <a:pt x="1" y="103"/>
                        </a:lnTo>
                        <a:lnTo>
                          <a:pt x="4" y="105"/>
                        </a:lnTo>
                        <a:lnTo>
                          <a:pt x="6" y="105"/>
                        </a:lnTo>
                        <a:lnTo>
                          <a:pt x="7" y="105"/>
                        </a:lnTo>
                        <a:lnTo>
                          <a:pt x="23" y="103"/>
                        </a:lnTo>
                        <a:lnTo>
                          <a:pt x="37" y="99"/>
                        </a:lnTo>
                        <a:lnTo>
                          <a:pt x="49" y="92"/>
                        </a:lnTo>
                        <a:lnTo>
                          <a:pt x="60" y="83"/>
                        </a:lnTo>
                        <a:lnTo>
                          <a:pt x="69" y="72"/>
                        </a:lnTo>
                        <a:lnTo>
                          <a:pt x="75" y="60"/>
                        </a:lnTo>
                        <a:lnTo>
                          <a:pt x="80" y="46"/>
                        </a:lnTo>
                        <a:lnTo>
                          <a:pt x="81" y="31"/>
                        </a:lnTo>
                        <a:close/>
                      </a:path>
                    </a:pathLst>
                  </a:custGeom>
                  <a:solidFill>
                    <a:srgbClr val="3A4E9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94">
                    <a:extLst>
                      <a:ext uri="{FF2B5EF4-FFF2-40B4-BE49-F238E27FC236}">
                        <a16:creationId xmlns:a16="http://schemas.microsoft.com/office/drawing/2014/main" id="{3D199EB8-5062-134E-B321-D1CD373FE6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19" y="1244"/>
                    <a:ext cx="83" cy="105"/>
                  </a:xfrm>
                  <a:custGeom>
                    <a:avLst/>
                    <a:gdLst>
                      <a:gd name="T0" fmla="*/ 83 w 83"/>
                      <a:gd name="T1" fmla="*/ 33 h 105"/>
                      <a:gd name="T2" fmla="*/ 83 w 83"/>
                      <a:gd name="T3" fmla="*/ 25 h 105"/>
                      <a:gd name="T4" fmla="*/ 81 w 83"/>
                      <a:gd name="T5" fmla="*/ 17 h 105"/>
                      <a:gd name="T6" fmla="*/ 80 w 83"/>
                      <a:gd name="T7" fmla="*/ 9 h 105"/>
                      <a:gd name="T8" fmla="*/ 77 w 83"/>
                      <a:gd name="T9" fmla="*/ 3 h 105"/>
                      <a:gd name="T10" fmla="*/ 75 w 83"/>
                      <a:gd name="T11" fmla="*/ 2 h 105"/>
                      <a:gd name="T12" fmla="*/ 72 w 83"/>
                      <a:gd name="T13" fmla="*/ 0 h 105"/>
                      <a:gd name="T14" fmla="*/ 75 w 83"/>
                      <a:gd name="T15" fmla="*/ 8 h 105"/>
                      <a:gd name="T16" fmla="*/ 78 w 83"/>
                      <a:gd name="T17" fmla="*/ 16 h 105"/>
                      <a:gd name="T18" fmla="*/ 80 w 83"/>
                      <a:gd name="T19" fmla="*/ 23 h 105"/>
                      <a:gd name="T20" fmla="*/ 80 w 83"/>
                      <a:gd name="T21" fmla="*/ 33 h 105"/>
                      <a:gd name="T22" fmla="*/ 78 w 83"/>
                      <a:gd name="T23" fmla="*/ 46 h 105"/>
                      <a:gd name="T24" fmla="*/ 75 w 83"/>
                      <a:gd name="T25" fmla="*/ 59 h 105"/>
                      <a:gd name="T26" fmla="*/ 67 w 83"/>
                      <a:gd name="T27" fmla="*/ 71 h 105"/>
                      <a:gd name="T28" fmla="*/ 60 w 83"/>
                      <a:gd name="T29" fmla="*/ 82 h 105"/>
                      <a:gd name="T30" fmla="*/ 49 w 83"/>
                      <a:gd name="T31" fmla="*/ 90 h 105"/>
                      <a:gd name="T32" fmla="*/ 38 w 83"/>
                      <a:gd name="T33" fmla="*/ 96 h 105"/>
                      <a:gd name="T34" fmla="*/ 24 w 83"/>
                      <a:gd name="T35" fmla="*/ 101 h 105"/>
                      <a:gd name="T36" fmla="*/ 10 w 83"/>
                      <a:gd name="T37" fmla="*/ 102 h 105"/>
                      <a:gd name="T38" fmla="*/ 6 w 83"/>
                      <a:gd name="T39" fmla="*/ 102 h 105"/>
                      <a:gd name="T40" fmla="*/ 0 w 83"/>
                      <a:gd name="T41" fmla="*/ 101 h 105"/>
                      <a:gd name="T42" fmla="*/ 3 w 83"/>
                      <a:gd name="T43" fmla="*/ 104 h 105"/>
                      <a:gd name="T44" fmla="*/ 4 w 83"/>
                      <a:gd name="T45" fmla="*/ 105 h 105"/>
                      <a:gd name="T46" fmla="*/ 7 w 83"/>
                      <a:gd name="T47" fmla="*/ 105 h 105"/>
                      <a:gd name="T48" fmla="*/ 10 w 83"/>
                      <a:gd name="T49" fmla="*/ 105 h 105"/>
                      <a:gd name="T50" fmla="*/ 26 w 83"/>
                      <a:gd name="T51" fmla="*/ 104 h 105"/>
                      <a:gd name="T52" fmla="*/ 38 w 83"/>
                      <a:gd name="T53" fmla="*/ 99 h 105"/>
                      <a:gd name="T54" fmla="*/ 51 w 83"/>
                      <a:gd name="T55" fmla="*/ 93 h 105"/>
                      <a:gd name="T56" fmla="*/ 61 w 83"/>
                      <a:gd name="T57" fmla="*/ 84 h 105"/>
                      <a:gd name="T58" fmla="*/ 71 w 83"/>
                      <a:gd name="T59" fmla="*/ 73 h 105"/>
                      <a:gd name="T60" fmla="*/ 77 w 83"/>
                      <a:gd name="T61" fmla="*/ 60 h 105"/>
                      <a:gd name="T62" fmla="*/ 81 w 83"/>
                      <a:gd name="T63" fmla="*/ 46 h 105"/>
                      <a:gd name="T64" fmla="*/ 83 w 83"/>
                      <a:gd name="T65" fmla="*/ 33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3"/>
                      <a:gd name="T100" fmla="*/ 0 h 105"/>
                      <a:gd name="T101" fmla="*/ 83 w 83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3" h="105">
                        <a:moveTo>
                          <a:pt x="83" y="33"/>
                        </a:moveTo>
                        <a:lnTo>
                          <a:pt x="83" y="25"/>
                        </a:lnTo>
                        <a:lnTo>
                          <a:pt x="81" y="17"/>
                        </a:lnTo>
                        <a:lnTo>
                          <a:pt x="80" y="9"/>
                        </a:lnTo>
                        <a:lnTo>
                          <a:pt x="77" y="3"/>
                        </a:lnTo>
                        <a:lnTo>
                          <a:pt x="75" y="2"/>
                        </a:lnTo>
                        <a:lnTo>
                          <a:pt x="72" y="0"/>
                        </a:lnTo>
                        <a:lnTo>
                          <a:pt x="75" y="8"/>
                        </a:lnTo>
                        <a:lnTo>
                          <a:pt x="78" y="16"/>
                        </a:lnTo>
                        <a:lnTo>
                          <a:pt x="80" y="23"/>
                        </a:lnTo>
                        <a:lnTo>
                          <a:pt x="80" y="33"/>
                        </a:lnTo>
                        <a:lnTo>
                          <a:pt x="78" y="46"/>
                        </a:lnTo>
                        <a:lnTo>
                          <a:pt x="75" y="59"/>
                        </a:lnTo>
                        <a:lnTo>
                          <a:pt x="67" y="71"/>
                        </a:lnTo>
                        <a:lnTo>
                          <a:pt x="60" y="82"/>
                        </a:lnTo>
                        <a:lnTo>
                          <a:pt x="49" y="90"/>
                        </a:lnTo>
                        <a:lnTo>
                          <a:pt x="38" y="96"/>
                        </a:lnTo>
                        <a:lnTo>
                          <a:pt x="24" y="101"/>
                        </a:lnTo>
                        <a:lnTo>
                          <a:pt x="10" y="102"/>
                        </a:lnTo>
                        <a:lnTo>
                          <a:pt x="6" y="102"/>
                        </a:lnTo>
                        <a:lnTo>
                          <a:pt x="0" y="101"/>
                        </a:lnTo>
                        <a:lnTo>
                          <a:pt x="3" y="104"/>
                        </a:lnTo>
                        <a:lnTo>
                          <a:pt x="4" y="105"/>
                        </a:lnTo>
                        <a:lnTo>
                          <a:pt x="7" y="105"/>
                        </a:lnTo>
                        <a:lnTo>
                          <a:pt x="10" y="105"/>
                        </a:lnTo>
                        <a:lnTo>
                          <a:pt x="26" y="104"/>
                        </a:lnTo>
                        <a:lnTo>
                          <a:pt x="38" y="99"/>
                        </a:lnTo>
                        <a:lnTo>
                          <a:pt x="51" y="93"/>
                        </a:lnTo>
                        <a:lnTo>
                          <a:pt x="61" y="84"/>
                        </a:lnTo>
                        <a:lnTo>
                          <a:pt x="71" y="73"/>
                        </a:lnTo>
                        <a:lnTo>
                          <a:pt x="77" y="60"/>
                        </a:lnTo>
                        <a:lnTo>
                          <a:pt x="81" y="46"/>
                        </a:lnTo>
                        <a:lnTo>
                          <a:pt x="83" y="33"/>
                        </a:lnTo>
                        <a:close/>
                      </a:path>
                    </a:pathLst>
                  </a:custGeom>
                  <a:solidFill>
                    <a:srgbClr val="3B4F9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 95">
                    <a:extLst>
                      <a:ext uri="{FF2B5EF4-FFF2-40B4-BE49-F238E27FC236}">
                        <a16:creationId xmlns:a16="http://schemas.microsoft.com/office/drawing/2014/main" id="{E2445139-48E8-F148-9920-5F3B1BD597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15" y="1243"/>
                    <a:ext cx="85" cy="105"/>
                  </a:xfrm>
                  <a:custGeom>
                    <a:avLst/>
                    <a:gdLst>
                      <a:gd name="T0" fmla="*/ 85 w 85"/>
                      <a:gd name="T1" fmla="*/ 34 h 105"/>
                      <a:gd name="T2" fmla="*/ 85 w 85"/>
                      <a:gd name="T3" fmla="*/ 26 h 105"/>
                      <a:gd name="T4" fmla="*/ 84 w 85"/>
                      <a:gd name="T5" fmla="*/ 17 h 105"/>
                      <a:gd name="T6" fmla="*/ 81 w 85"/>
                      <a:gd name="T7" fmla="*/ 9 h 105"/>
                      <a:gd name="T8" fmla="*/ 78 w 85"/>
                      <a:gd name="T9" fmla="*/ 3 h 105"/>
                      <a:gd name="T10" fmla="*/ 76 w 85"/>
                      <a:gd name="T11" fmla="*/ 1 h 105"/>
                      <a:gd name="T12" fmla="*/ 73 w 85"/>
                      <a:gd name="T13" fmla="*/ 0 h 105"/>
                      <a:gd name="T14" fmla="*/ 78 w 85"/>
                      <a:gd name="T15" fmla="*/ 7 h 105"/>
                      <a:gd name="T16" fmla="*/ 81 w 85"/>
                      <a:gd name="T17" fmla="*/ 15 h 105"/>
                      <a:gd name="T18" fmla="*/ 82 w 85"/>
                      <a:gd name="T19" fmla="*/ 24 h 105"/>
                      <a:gd name="T20" fmla="*/ 82 w 85"/>
                      <a:gd name="T21" fmla="*/ 34 h 105"/>
                      <a:gd name="T22" fmla="*/ 81 w 85"/>
                      <a:gd name="T23" fmla="*/ 47 h 105"/>
                      <a:gd name="T24" fmla="*/ 78 w 85"/>
                      <a:gd name="T25" fmla="*/ 60 h 105"/>
                      <a:gd name="T26" fmla="*/ 71 w 85"/>
                      <a:gd name="T27" fmla="*/ 72 h 105"/>
                      <a:gd name="T28" fmla="*/ 62 w 85"/>
                      <a:gd name="T29" fmla="*/ 81 h 105"/>
                      <a:gd name="T30" fmla="*/ 53 w 85"/>
                      <a:gd name="T31" fmla="*/ 89 h 105"/>
                      <a:gd name="T32" fmla="*/ 41 w 85"/>
                      <a:gd name="T33" fmla="*/ 95 h 105"/>
                      <a:gd name="T34" fmla="*/ 28 w 85"/>
                      <a:gd name="T35" fmla="*/ 100 h 105"/>
                      <a:gd name="T36" fmla="*/ 14 w 85"/>
                      <a:gd name="T37" fmla="*/ 102 h 105"/>
                      <a:gd name="T38" fmla="*/ 8 w 85"/>
                      <a:gd name="T39" fmla="*/ 102 h 105"/>
                      <a:gd name="T40" fmla="*/ 0 w 85"/>
                      <a:gd name="T41" fmla="*/ 100 h 105"/>
                      <a:gd name="T42" fmla="*/ 4 w 85"/>
                      <a:gd name="T43" fmla="*/ 102 h 105"/>
                      <a:gd name="T44" fmla="*/ 7 w 85"/>
                      <a:gd name="T45" fmla="*/ 105 h 105"/>
                      <a:gd name="T46" fmla="*/ 10 w 85"/>
                      <a:gd name="T47" fmla="*/ 105 h 105"/>
                      <a:gd name="T48" fmla="*/ 14 w 85"/>
                      <a:gd name="T49" fmla="*/ 105 h 105"/>
                      <a:gd name="T50" fmla="*/ 28 w 85"/>
                      <a:gd name="T51" fmla="*/ 103 h 105"/>
                      <a:gd name="T52" fmla="*/ 42 w 85"/>
                      <a:gd name="T53" fmla="*/ 98 h 105"/>
                      <a:gd name="T54" fmla="*/ 55 w 85"/>
                      <a:gd name="T55" fmla="*/ 92 h 105"/>
                      <a:gd name="T56" fmla="*/ 65 w 85"/>
                      <a:gd name="T57" fmla="*/ 83 h 105"/>
                      <a:gd name="T58" fmla="*/ 73 w 85"/>
                      <a:gd name="T59" fmla="*/ 74 h 105"/>
                      <a:gd name="T60" fmla="*/ 81 w 85"/>
                      <a:gd name="T61" fmla="*/ 61 h 105"/>
                      <a:gd name="T62" fmla="*/ 84 w 85"/>
                      <a:gd name="T63" fmla="*/ 47 h 105"/>
                      <a:gd name="T64" fmla="*/ 85 w 85"/>
                      <a:gd name="T65" fmla="*/ 34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4"/>
                        </a:moveTo>
                        <a:lnTo>
                          <a:pt x="85" y="26"/>
                        </a:lnTo>
                        <a:lnTo>
                          <a:pt x="84" y="17"/>
                        </a:lnTo>
                        <a:lnTo>
                          <a:pt x="81" y="9"/>
                        </a:lnTo>
                        <a:lnTo>
                          <a:pt x="78" y="3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78" y="7"/>
                        </a:lnTo>
                        <a:lnTo>
                          <a:pt x="81" y="15"/>
                        </a:lnTo>
                        <a:lnTo>
                          <a:pt x="82" y="24"/>
                        </a:lnTo>
                        <a:lnTo>
                          <a:pt x="82" y="34"/>
                        </a:lnTo>
                        <a:lnTo>
                          <a:pt x="81" y="47"/>
                        </a:lnTo>
                        <a:lnTo>
                          <a:pt x="78" y="60"/>
                        </a:lnTo>
                        <a:lnTo>
                          <a:pt x="71" y="72"/>
                        </a:lnTo>
                        <a:lnTo>
                          <a:pt x="62" y="81"/>
                        </a:lnTo>
                        <a:lnTo>
                          <a:pt x="53" y="89"/>
                        </a:lnTo>
                        <a:lnTo>
                          <a:pt x="41" y="95"/>
                        </a:lnTo>
                        <a:lnTo>
                          <a:pt x="28" y="100"/>
                        </a:lnTo>
                        <a:lnTo>
                          <a:pt x="14" y="102"/>
                        </a:lnTo>
                        <a:lnTo>
                          <a:pt x="8" y="102"/>
                        </a:lnTo>
                        <a:lnTo>
                          <a:pt x="0" y="100"/>
                        </a:lnTo>
                        <a:lnTo>
                          <a:pt x="4" y="102"/>
                        </a:lnTo>
                        <a:lnTo>
                          <a:pt x="7" y="105"/>
                        </a:lnTo>
                        <a:lnTo>
                          <a:pt x="10" y="105"/>
                        </a:lnTo>
                        <a:lnTo>
                          <a:pt x="14" y="105"/>
                        </a:lnTo>
                        <a:lnTo>
                          <a:pt x="28" y="103"/>
                        </a:lnTo>
                        <a:lnTo>
                          <a:pt x="42" y="98"/>
                        </a:lnTo>
                        <a:lnTo>
                          <a:pt x="55" y="92"/>
                        </a:lnTo>
                        <a:lnTo>
                          <a:pt x="65" y="83"/>
                        </a:lnTo>
                        <a:lnTo>
                          <a:pt x="73" y="74"/>
                        </a:lnTo>
                        <a:lnTo>
                          <a:pt x="81" y="61"/>
                        </a:lnTo>
                        <a:lnTo>
                          <a:pt x="84" y="47"/>
                        </a:lnTo>
                        <a:lnTo>
                          <a:pt x="85" y="34"/>
                        </a:lnTo>
                        <a:close/>
                      </a:path>
                    </a:pathLst>
                  </a:custGeom>
                  <a:solidFill>
                    <a:srgbClr val="3D52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96">
                    <a:extLst>
                      <a:ext uri="{FF2B5EF4-FFF2-40B4-BE49-F238E27FC236}">
                        <a16:creationId xmlns:a16="http://schemas.microsoft.com/office/drawing/2014/main" id="{4F9B8E31-4675-BA41-AD0E-48B50B10F4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14" y="1241"/>
                    <a:ext cx="85" cy="105"/>
                  </a:xfrm>
                  <a:custGeom>
                    <a:avLst/>
                    <a:gdLst>
                      <a:gd name="T0" fmla="*/ 85 w 85"/>
                      <a:gd name="T1" fmla="*/ 36 h 105"/>
                      <a:gd name="T2" fmla="*/ 85 w 85"/>
                      <a:gd name="T3" fmla="*/ 26 h 105"/>
                      <a:gd name="T4" fmla="*/ 83 w 85"/>
                      <a:gd name="T5" fmla="*/ 19 h 105"/>
                      <a:gd name="T6" fmla="*/ 80 w 85"/>
                      <a:gd name="T7" fmla="*/ 11 h 105"/>
                      <a:gd name="T8" fmla="*/ 77 w 85"/>
                      <a:gd name="T9" fmla="*/ 3 h 105"/>
                      <a:gd name="T10" fmla="*/ 74 w 85"/>
                      <a:gd name="T11" fmla="*/ 2 h 105"/>
                      <a:gd name="T12" fmla="*/ 72 w 85"/>
                      <a:gd name="T13" fmla="*/ 0 h 105"/>
                      <a:gd name="T14" fmla="*/ 76 w 85"/>
                      <a:gd name="T15" fmla="*/ 8 h 105"/>
                      <a:gd name="T16" fmla="*/ 79 w 85"/>
                      <a:gd name="T17" fmla="*/ 17 h 105"/>
                      <a:gd name="T18" fmla="*/ 82 w 85"/>
                      <a:gd name="T19" fmla="*/ 26 h 105"/>
                      <a:gd name="T20" fmla="*/ 82 w 85"/>
                      <a:gd name="T21" fmla="*/ 36 h 105"/>
                      <a:gd name="T22" fmla="*/ 80 w 85"/>
                      <a:gd name="T23" fmla="*/ 49 h 105"/>
                      <a:gd name="T24" fmla="*/ 77 w 85"/>
                      <a:gd name="T25" fmla="*/ 62 h 105"/>
                      <a:gd name="T26" fmla="*/ 71 w 85"/>
                      <a:gd name="T27" fmla="*/ 73 h 105"/>
                      <a:gd name="T28" fmla="*/ 63 w 85"/>
                      <a:gd name="T29" fmla="*/ 82 h 105"/>
                      <a:gd name="T30" fmla="*/ 52 w 85"/>
                      <a:gd name="T31" fmla="*/ 91 h 105"/>
                      <a:gd name="T32" fmla="*/ 42 w 85"/>
                      <a:gd name="T33" fmla="*/ 97 h 105"/>
                      <a:gd name="T34" fmla="*/ 29 w 85"/>
                      <a:gd name="T35" fmla="*/ 100 h 105"/>
                      <a:gd name="T36" fmla="*/ 15 w 85"/>
                      <a:gd name="T37" fmla="*/ 102 h 105"/>
                      <a:gd name="T38" fmla="*/ 8 w 85"/>
                      <a:gd name="T39" fmla="*/ 102 h 105"/>
                      <a:gd name="T40" fmla="*/ 0 w 85"/>
                      <a:gd name="T41" fmla="*/ 100 h 105"/>
                      <a:gd name="T42" fmla="*/ 1 w 85"/>
                      <a:gd name="T43" fmla="*/ 102 h 105"/>
                      <a:gd name="T44" fmla="*/ 5 w 85"/>
                      <a:gd name="T45" fmla="*/ 104 h 105"/>
                      <a:gd name="T46" fmla="*/ 11 w 85"/>
                      <a:gd name="T47" fmla="*/ 105 h 105"/>
                      <a:gd name="T48" fmla="*/ 15 w 85"/>
                      <a:gd name="T49" fmla="*/ 105 h 105"/>
                      <a:gd name="T50" fmla="*/ 29 w 85"/>
                      <a:gd name="T51" fmla="*/ 104 h 105"/>
                      <a:gd name="T52" fmla="*/ 43 w 85"/>
                      <a:gd name="T53" fmla="*/ 99 h 105"/>
                      <a:gd name="T54" fmla="*/ 54 w 85"/>
                      <a:gd name="T55" fmla="*/ 93 h 105"/>
                      <a:gd name="T56" fmla="*/ 65 w 85"/>
                      <a:gd name="T57" fmla="*/ 85 h 105"/>
                      <a:gd name="T58" fmla="*/ 72 w 85"/>
                      <a:gd name="T59" fmla="*/ 74 h 105"/>
                      <a:gd name="T60" fmla="*/ 80 w 85"/>
                      <a:gd name="T61" fmla="*/ 62 h 105"/>
                      <a:gd name="T62" fmla="*/ 83 w 85"/>
                      <a:gd name="T63" fmla="*/ 49 h 105"/>
                      <a:gd name="T64" fmla="*/ 85 w 85"/>
                      <a:gd name="T65" fmla="*/ 36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6"/>
                        </a:moveTo>
                        <a:lnTo>
                          <a:pt x="85" y="26"/>
                        </a:lnTo>
                        <a:lnTo>
                          <a:pt x="83" y="19"/>
                        </a:lnTo>
                        <a:lnTo>
                          <a:pt x="80" y="11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2" y="0"/>
                        </a:lnTo>
                        <a:lnTo>
                          <a:pt x="76" y="8"/>
                        </a:lnTo>
                        <a:lnTo>
                          <a:pt x="79" y="17"/>
                        </a:lnTo>
                        <a:lnTo>
                          <a:pt x="82" y="26"/>
                        </a:lnTo>
                        <a:lnTo>
                          <a:pt x="82" y="36"/>
                        </a:lnTo>
                        <a:lnTo>
                          <a:pt x="80" y="49"/>
                        </a:lnTo>
                        <a:lnTo>
                          <a:pt x="77" y="62"/>
                        </a:lnTo>
                        <a:lnTo>
                          <a:pt x="71" y="73"/>
                        </a:lnTo>
                        <a:lnTo>
                          <a:pt x="63" y="82"/>
                        </a:lnTo>
                        <a:lnTo>
                          <a:pt x="52" y="91"/>
                        </a:lnTo>
                        <a:lnTo>
                          <a:pt x="42" y="97"/>
                        </a:lnTo>
                        <a:lnTo>
                          <a:pt x="29" y="100"/>
                        </a:lnTo>
                        <a:lnTo>
                          <a:pt x="15" y="102"/>
                        </a:lnTo>
                        <a:lnTo>
                          <a:pt x="8" y="102"/>
                        </a:lnTo>
                        <a:lnTo>
                          <a:pt x="0" y="100"/>
                        </a:lnTo>
                        <a:lnTo>
                          <a:pt x="1" y="102"/>
                        </a:lnTo>
                        <a:lnTo>
                          <a:pt x="5" y="104"/>
                        </a:lnTo>
                        <a:lnTo>
                          <a:pt x="11" y="105"/>
                        </a:lnTo>
                        <a:lnTo>
                          <a:pt x="15" y="105"/>
                        </a:lnTo>
                        <a:lnTo>
                          <a:pt x="29" y="104"/>
                        </a:lnTo>
                        <a:lnTo>
                          <a:pt x="43" y="99"/>
                        </a:lnTo>
                        <a:lnTo>
                          <a:pt x="54" y="93"/>
                        </a:lnTo>
                        <a:lnTo>
                          <a:pt x="65" y="85"/>
                        </a:lnTo>
                        <a:lnTo>
                          <a:pt x="72" y="74"/>
                        </a:lnTo>
                        <a:lnTo>
                          <a:pt x="80" y="62"/>
                        </a:lnTo>
                        <a:lnTo>
                          <a:pt x="83" y="49"/>
                        </a:lnTo>
                        <a:lnTo>
                          <a:pt x="85" y="36"/>
                        </a:lnTo>
                        <a:close/>
                      </a:path>
                    </a:pathLst>
                  </a:custGeom>
                  <a:solidFill>
                    <a:srgbClr val="3F53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97">
                    <a:extLst>
                      <a:ext uri="{FF2B5EF4-FFF2-40B4-BE49-F238E27FC236}">
                        <a16:creationId xmlns:a16="http://schemas.microsoft.com/office/drawing/2014/main" id="{FB53BADB-0AC5-054E-814A-99FBB88B0F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12" y="1241"/>
                    <a:ext cx="85" cy="104"/>
                  </a:xfrm>
                  <a:custGeom>
                    <a:avLst/>
                    <a:gdLst>
                      <a:gd name="T0" fmla="*/ 85 w 85"/>
                      <a:gd name="T1" fmla="*/ 36 h 104"/>
                      <a:gd name="T2" fmla="*/ 85 w 85"/>
                      <a:gd name="T3" fmla="*/ 26 h 104"/>
                      <a:gd name="T4" fmla="*/ 84 w 85"/>
                      <a:gd name="T5" fmla="*/ 17 h 104"/>
                      <a:gd name="T6" fmla="*/ 81 w 85"/>
                      <a:gd name="T7" fmla="*/ 9 h 104"/>
                      <a:gd name="T8" fmla="*/ 76 w 85"/>
                      <a:gd name="T9" fmla="*/ 2 h 104"/>
                      <a:gd name="T10" fmla="*/ 74 w 85"/>
                      <a:gd name="T11" fmla="*/ 0 h 104"/>
                      <a:gd name="T12" fmla="*/ 71 w 85"/>
                      <a:gd name="T13" fmla="*/ 0 h 104"/>
                      <a:gd name="T14" fmla="*/ 76 w 85"/>
                      <a:gd name="T15" fmla="*/ 8 h 104"/>
                      <a:gd name="T16" fmla="*/ 79 w 85"/>
                      <a:gd name="T17" fmla="*/ 17 h 104"/>
                      <a:gd name="T18" fmla="*/ 82 w 85"/>
                      <a:gd name="T19" fmla="*/ 26 h 104"/>
                      <a:gd name="T20" fmla="*/ 82 w 85"/>
                      <a:gd name="T21" fmla="*/ 36 h 104"/>
                      <a:gd name="T22" fmla="*/ 81 w 85"/>
                      <a:gd name="T23" fmla="*/ 48 h 104"/>
                      <a:gd name="T24" fmla="*/ 78 w 85"/>
                      <a:gd name="T25" fmla="*/ 60 h 104"/>
                      <a:gd name="T26" fmla="*/ 71 w 85"/>
                      <a:gd name="T27" fmla="*/ 71 h 104"/>
                      <a:gd name="T28" fmla="*/ 64 w 85"/>
                      <a:gd name="T29" fmla="*/ 82 h 104"/>
                      <a:gd name="T30" fmla="*/ 54 w 85"/>
                      <a:gd name="T31" fmla="*/ 90 h 104"/>
                      <a:gd name="T32" fmla="*/ 44 w 85"/>
                      <a:gd name="T33" fmla="*/ 96 h 104"/>
                      <a:gd name="T34" fmla="*/ 31 w 85"/>
                      <a:gd name="T35" fmla="*/ 99 h 104"/>
                      <a:gd name="T36" fmla="*/ 17 w 85"/>
                      <a:gd name="T37" fmla="*/ 100 h 104"/>
                      <a:gd name="T38" fmla="*/ 8 w 85"/>
                      <a:gd name="T39" fmla="*/ 99 h 104"/>
                      <a:gd name="T40" fmla="*/ 0 w 85"/>
                      <a:gd name="T41" fmla="*/ 97 h 104"/>
                      <a:gd name="T42" fmla="*/ 2 w 85"/>
                      <a:gd name="T43" fmla="*/ 100 h 104"/>
                      <a:gd name="T44" fmla="*/ 3 w 85"/>
                      <a:gd name="T45" fmla="*/ 102 h 104"/>
                      <a:gd name="T46" fmla="*/ 11 w 85"/>
                      <a:gd name="T47" fmla="*/ 104 h 104"/>
                      <a:gd name="T48" fmla="*/ 17 w 85"/>
                      <a:gd name="T49" fmla="*/ 104 h 104"/>
                      <a:gd name="T50" fmla="*/ 31 w 85"/>
                      <a:gd name="T51" fmla="*/ 102 h 104"/>
                      <a:gd name="T52" fmla="*/ 44 w 85"/>
                      <a:gd name="T53" fmla="*/ 97 h 104"/>
                      <a:gd name="T54" fmla="*/ 56 w 85"/>
                      <a:gd name="T55" fmla="*/ 91 h 104"/>
                      <a:gd name="T56" fmla="*/ 65 w 85"/>
                      <a:gd name="T57" fmla="*/ 83 h 104"/>
                      <a:gd name="T58" fmla="*/ 74 w 85"/>
                      <a:gd name="T59" fmla="*/ 74 h 104"/>
                      <a:gd name="T60" fmla="*/ 81 w 85"/>
                      <a:gd name="T61" fmla="*/ 62 h 104"/>
                      <a:gd name="T62" fmla="*/ 84 w 85"/>
                      <a:gd name="T63" fmla="*/ 49 h 104"/>
                      <a:gd name="T64" fmla="*/ 85 w 85"/>
                      <a:gd name="T65" fmla="*/ 36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4"/>
                      <a:gd name="T101" fmla="*/ 85 w 85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4">
                        <a:moveTo>
                          <a:pt x="85" y="36"/>
                        </a:moveTo>
                        <a:lnTo>
                          <a:pt x="85" y="26"/>
                        </a:lnTo>
                        <a:lnTo>
                          <a:pt x="84" y="17"/>
                        </a:lnTo>
                        <a:lnTo>
                          <a:pt x="81" y="9"/>
                        </a:lnTo>
                        <a:lnTo>
                          <a:pt x="76" y="2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76" y="8"/>
                        </a:lnTo>
                        <a:lnTo>
                          <a:pt x="79" y="17"/>
                        </a:lnTo>
                        <a:lnTo>
                          <a:pt x="82" y="26"/>
                        </a:lnTo>
                        <a:lnTo>
                          <a:pt x="82" y="36"/>
                        </a:lnTo>
                        <a:lnTo>
                          <a:pt x="81" y="48"/>
                        </a:lnTo>
                        <a:lnTo>
                          <a:pt x="78" y="60"/>
                        </a:lnTo>
                        <a:lnTo>
                          <a:pt x="71" y="71"/>
                        </a:lnTo>
                        <a:lnTo>
                          <a:pt x="64" y="82"/>
                        </a:lnTo>
                        <a:lnTo>
                          <a:pt x="54" y="90"/>
                        </a:lnTo>
                        <a:lnTo>
                          <a:pt x="44" y="96"/>
                        </a:lnTo>
                        <a:lnTo>
                          <a:pt x="31" y="99"/>
                        </a:lnTo>
                        <a:lnTo>
                          <a:pt x="17" y="100"/>
                        </a:lnTo>
                        <a:lnTo>
                          <a:pt x="8" y="99"/>
                        </a:lnTo>
                        <a:lnTo>
                          <a:pt x="0" y="97"/>
                        </a:lnTo>
                        <a:lnTo>
                          <a:pt x="2" y="100"/>
                        </a:lnTo>
                        <a:lnTo>
                          <a:pt x="3" y="102"/>
                        </a:lnTo>
                        <a:lnTo>
                          <a:pt x="11" y="104"/>
                        </a:lnTo>
                        <a:lnTo>
                          <a:pt x="17" y="104"/>
                        </a:lnTo>
                        <a:lnTo>
                          <a:pt x="31" y="102"/>
                        </a:lnTo>
                        <a:lnTo>
                          <a:pt x="44" y="97"/>
                        </a:lnTo>
                        <a:lnTo>
                          <a:pt x="56" y="91"/>
                        </a:lnTo>
                        <a:lnTo>
                          <a:pt x="65" y="83"/>
                        </a:lnTo>
                        <a:lnTo>
                          <a:pt x="74" y="74"/>
                        </a:lnTo>
                        <a:lnTo>
                          <a:pt x="81" y="62"/>
                        </a:lnTo>
                        <a:lnTo>
                          <a:pt x="84" y="49"/>
                        </a:lnTo>
                        <a:lnTo>
                          <a:pt x="85" y="36"/>
                        </a:lnTo>
                        <a:close/>
                      </a:path>
                    </a:pathLst>
                  </a:custGeom>
                  <a:solidFill>
                    <a:srgbClr val="405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 98">
                    <a:extLst>
                      <a:ext uri="{FF2B5EF4-FFF2-40B4-BE49-F238E27FC236}">
                        <a16:creationId xmlns:a16="http://schemas.microsoft.com/office/drawing/2014/main" id="{8B6B2E63-1B4E-E545-9AE3-EE657F3868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9" y="1239"/>
                    <a:ext cx="87" cy="104"/>
                  </a:xfrm>
                  <a:custGeom>
                    <a:avLst/>
                    <a:gdLst>
                      <a:gd name="T0" fmla="*/ 87 w 87"/>
                      <a:gd name="T1" fmla="*/ 38 h 104"/>
                      <a:gd name="T2" fmla="*/ 87 w 87"/>
                      <a:gd name="T3" fmla="*/ 28 h 104"/>
                      <a:gd name="T4" fmla="*/ 84 w 87"/>
                      <a:gd name="T5" fmla="*/ 19 h 104"/>
                      <a:gd name="T6" fmla="*/ 81 w 87"/>
                      <a:gd name="T7" fmla="*/ 10 h 104"/>
                      <a:gd name="T8" fmla="*/ 77 w 87"/>
                      <a:gd name="T9" fmla="*/ 2 h 104"/>
                      <a:gd name="T10" fmla="*/ 74 w 87"/>
                      <a:gd name="T11" fmla="*/ 2 h 104"/>
                      <a:gd name="T12" fmla="*/ 71 w 87"/>
                      <a:gd name="T13" fmla="*/ 0 h 104"/>
                      <a:gd name="T14" fmla="*/ 77 w 87"/>
                      <a:gd name="T15" fmla="*/ 8 h 104"/>
                      <a:gd name="T16" fmla="*/ 81 w 87"/>
                      <a:gd name="T17" fmla="*/ 17 h 104"/>
                      <a:gd name="T18" fmla="*/ 84 w 87"/>
                      <a:gd name="T19" fmla="*/ 27 h 104"/>
                      <a:gd name="T20" fmla="*/ 84 w 87"/>
                      <a:gd name="T21" fmla="*/ 38 h 104"/>
                      <a:gd name="T22" fmla="*/ 82 w 87"/>
                      <a:gd name="T23" fmla="*/ 50 h 104"/>
                      <a:gd name="T24" fmla="*/ 79 w 87"/>
                      <a:gd name="T25" fmla="*/ 62 h 104"/>
                      <a:gd name="T26" fmla="*/ 73 w 87"/>
                      <a:gd name="T27" fmla="*/ 73 h 104"/>
                      <a:gd name="T28" fmla="*/ 65 w 87"/>
                      <a:gd name="T29" fmla="*/ 82 h 104"/>
                      <a:gd name="T30" fmla="*/ 56 w 87"/>
                      <a:gd name="T31" fmla="*/ 90 h 104"/>
                      <a:gd name="T32" fmla="*/ 45 w 87"/>
                      <a:gd name="T33" fmla="*/ 96 h 104"/>
                      <a:gd name="T34" fmla="*/ 33 w 87"/>
                      <a:gd name="T35" fmla="*/ 99 h 104"/>
                      <a:gd name="T36" fmla="*/ 20 w 87"/>
                      <a:gd name="T37" fmla="*/ 101 h 104"/>
                      <a:gd name="T38" fmla="*/ 11 w 87"/>
                      <a:gd name="T39" fmla="*/ 99 h 104"/>
                      <a:gd name="T40" fmla="*/ 0 w 87"/>
                      <a:gd name="T41" fmla="*/ 98 h 104"/>
                      <a:gd name="T42" fmla="*/ 3 w 87"/>
                      <a:gd name="T43" fmla="*/ 99 h 104"/>
                      <a:gd name="T44" fmla="*/ 5 w 87"/>
                      <a:gd name="T45" fmla="*/ 102 h 104"/>
                      <a:gd name="T46" fmla="*/ 13 w 87"/>
                      <a:gd name="T47" fmla="*/ 104 h 104"/>
                      <a:gd name="T48" fmla="*/ 20 w 87"/>
                      <a:gd name="T49" fmla="*/ 104 h 104"/>
                      <a:gd name="T50" fmla="*/ 34 w 87"/>
                      <a:gd name="T51" fmla="*/ 102 h 104"/>
                      <a:gd name="T52" fmla="*/ 47 w 87"/>
                      <a:gd name="T53" fmla="*/ 99 h 104"/>
                      <a:gd name="T54" fmla="*/ 57 w 87"/>
                      <a:gd name="T55" fmla="*/ 93 h 104"/>
                      <a:gd name="T56" fmla="*/ 68 w 87"/>
                      <a:gd name="T57" fmla="*/ 84 h 104"/>
                      <a:gd name="T58" fmla="*/ 76 w 87"/>
                      <a:gd name="T59" fmla="*/ 75 h 104"/>
                      <a:gd name="T60" fmla="*/ 82 w 87"/>
                      <a:gd name="T61" fmla="*/ 64 h 104"/>
                      <a:gd name="T62" fmla="*/ 85 w 87"/>
                      <a:gd name="T63" fmla="*/ 51 h 104"/>
                      <a:gd name="T64" fmla="*/ 87 w 87"/>
                      <a:gd name="T65" fmla="*/ 38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4"/>
                      <a:gd name="T101" fmla="*/ 87 w 87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4">
                        <a:moveTo>
                          <a:pt x="87" y="38"/>
                        </a:moveTo>
                        <a:lnTo>
                          <a:pt x="87" y="28"/>
                        </a:lnTo>
                        <a:lnTo>
                          <a:pt x="84" y="19"/>
                        </a:lnTo>
                        <a:lnTo>
                          <a:pt x="81" y="10"/>
                        </a:lnTo>
                        <a:lnTo>
                          <a:pt x="77" y="2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7" y="8"/>
                        </a:lnTo>
                        <a:lnTo>
                          <a:pt x="81" y="17"/>
                        </a:lnTo>
                        <a:lnTo>
                          <a:pt x="84" y="27"/>
                        </a:lnTo>
                        <a:lnTo>
                          <a:pt x="84" y="38"/>
                        </a:lnTo>
                        <a:lnTo>
                          <a:pt x="82" y="50"/>
                        </a:lnTo>
                        <a:lnTo>
                          <a:pt x="79" y="62"/>
                        </a:lnTo>
                        <a:lnTo>
                          <a:pt x="73" y="73"/>
                        </a:lnTo>
                        <a:lnTo>
                          <a:pt x="65" y="82"/>
                        </a:lnTo>
                        <a:lnTo>
                          <a:pt x="56" y="90"/>
                        </a:lnTo>
                        <a:lnTo>
                          <a:pt x="45" y="96"/>
                        </a:lnTo>
                        <a:lnTo>
                          <a:pt x="33" y="99"/>
                        </a:lnTo>
                        <a:lnTo>
                          <a:pt x="20" y="101"/>
                        </a:lnTo>
                        <a:lnTo>
                          <a:pt x="11" y="99"/>
                        </a:lnTo>
                        <a:lnTo>
                          <a:pt x="0" y="98"/>
                        </a:lnTo>
                        <a:lnTo>
                          <a:pt x="3" y="99"/>
                        </a:lnTo>
                        <a:lnTo>
                          <a:pt x="5" y="102"/>
                        </a:lnTo>
                        <a:lnTo>
                          <a:pt x="13" y="104"/>
                        </a:lnTo>
                        <a:lnTo>
                          <a:pt x="20" y="104"/>
                        </a:lnTo>
                        <a:lnTo>
                          <a:pt x="34" y="102"/>
                        </a:lnTo>
                        <a:lnTo>
                          <a:pt x="47" y="99"/>
                        </a:lnTo>
                        <a:lnTo>
                          <a:pt x="57" y="93"/>
                        </a:lnTo>
                        <a:lnTo>
                          <a:pt x="68" y="84"/>
                        </a:lnTo>
                        <a:lnTo>
                          <a:pt x="76" y="75"/>
                        </a:lnTo>
                        <a:lnTo>
                          <a:pt x="82" y="64"/>
                        </a:lnTo>
                        <a:lnTo>
                          <a:pt x="85" y="51"/>
                        </a:lnTo>
                        <a:lnTo>
                          <a:pt x="87" y="38"/>
                        </a:lnTo>
                        <a:close/>
                      </a:path>
                    </a:pathLst>
                  </a:custGeom>
                  <a:solidFill>
                    <a:srgbClr val="4256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 99">
                    <a:extLst>
                      <a:ext uri="{FF2B5EF4-FFF2-40B4-BE49-F238E27FC236}">
                        <a16:creationId xmlns:a16="http://schemas.microsoft.com/office/drawing/2014/main" id="{E208F8F1-84CF-F246-A5C7-73A37BFB06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8" y="1238"/>
                    <a:ext cx="86" cy="103"/>
                  </a:xfrm>
                  <a:custGeom>
                    <a:avLst/>
                    <a:gdLst>
                      <a:gd name="T0" fmla="*/ 86 w 86"/>
                      <a:gd name="T1" fmla="*/ 39 h 103"/>
                      <a:gd name="T2" fmla="*/ 86 w 86"/>
                      <a:gd name="T3" fmla="*/ 29 h 103"/>
                      <a:gd name="T4" fmla="*/ 83 w 86"/>
                      <a:gd name="T5" fmla="*/ 20 h 103"/>
                      <a:gd name="T6" fmla="*/ 80 w 86"/>
                      <a:gd name="T7" fmla="*/ 11 h 103"/>
                      <a:gd name="T8" fmla="*/ 75 w 86"/>
                      <a:gd name="T9" fmla="*/ 3 h 103"/>
                      <a:gd name="T10" fmla="*/ 72 w 86"/>
                      <a:gd name="T11" fmla="*/ 1 h 103"/>
                      <a:gd name="T12" fmla="*/ 71 w 86"/>
                      <a:gd name="T13" fmla="*/ 0 h 103"/>
                      <a:gd name="T14" fmla="*/ 75 w 86"/>
                      <a:gd name="T15" fmla="*/ 9 h 103"/>
                      <a:gd name="T16" fmla="*/ 80 w 86"/>
                      <a:gd name="T17" fmla="*/ 18 h 103"/>
                      <a:gd name="T18" fmla="*/ 83 w 86"/>
                      <a:gd name="T19" fmla="*/ 28 h 103"/>
                      <a:gd name="T20" fmla="*/ 83 w 86"/>
                      <a:gd name="T21" fmla="*/ 39 h 103"/>
                      <a:gd name="T22" fmla="*/ 82 w 86"/>
                      <a:gd name="T23" fmla="*/ 51 h 103"/>
                      <a:gd name="T24" fmla="*/ 78 w 86"/>
                      <a:gd name="T25" fmla="*/ 63 h 103"/>
                      <a:gd name="T26" fmla="*/ 72 w 86"/>
                      <a:gd name="T27" fmla="*/ 73 h 103"/>
                      <a:gd name="T28" fmla="*/ 65 w 86"/>
                      <a:gd name="T29" fmla="*/ 82 h 103"/>
                      <a:gd name="T30" fmla="*/ 57 w 86"/>
                      <a:gd name="T31" fmla="*/ 90 h 103"/>
                      <a:gd name="T32" fmla="*/ 46 w 86"/>
                      <a:gd name="T33" fmla="*/ 96 h 103"/>
                      <a:gd name="T34" fmla="*/ 34 w 86"/>
                      <a:gd name="T35" fmla="*/ 99 h 103"/>
                      <a:gd name="T36" fmla="*/ 21 w 86"/>
                      <a:gd name="T37" fmla="*/ 100 h 103"/>
                      <a:gd name="T38" fmla="*/ 11 w 86"/>
                      <a:gd name="T39" fmla="*/ 99 h 103"/>
                      <a:gd name="T40" fmla="*/ 0 w 86"/>
                      <a:gd name="T41" fmla="*/ 96 h 103"/>
                      <a:gd name="T42" fmla="*/ 1 w 86"/>
                      <a:gd name="T43" fmla="*/ 99 h 103"/>
                      <a:gd name="T44" fmla="*/ 4 w 86"/>
                      <a:gd name="T45" fmla="*/ 100 h 103"/>
                      <a:gd name="T46" fmla="*/ 12 w 86"/>
                      <a:gd name="T47" fmla="*/ 102 h 103"/>
                      <a:gd name="T48" fmla="*/ 21 w 86"/>
                      <a:gd name="T49" fmla="*/ 103 h 103"/>
                      <a:gd name="T50" fmla="*/ 35 w 86"/>
                      <a:gd name="T51" fmla="*/ 102 h 103"/>
                      <a:gd name="T52" fmla="*/ 48 w 86"/>
                      <a:gd name="T53" fmla="*/ 99 h 103"/>
                      <a:gd name="T54" fmla="*/ 58 w 86"/>
                      <a:gd name="T55" fmla="*/ 93 h 103"/>
                      <a:gd name="T56" fmla="*/ 68 w 86"/>
                      <a:gd name="T57" fmla="*/ 85 h 103"/>
                      <a:gd name="T58" fmla="*/ 75 w 86"/>
                      <a:gd name="T59" fmla="*/ 74 h 103"/>
                      <a:gd name="T60" fmla="*/ 82 w 86"/>
                      <a:gd name="T61" fmla="*/ 63 h 103"/>
                      <a:gd name="T62" fmla="*/ 85 w 86"/>
                      <a:gd name="T63" fmla="*/ 51 h 103"/>
                      <a:gd name="T64" fmla="*/ 86 w 86"/>
                      <a:gd name="T65" fmla="*/ 39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3"/>
                      <a:gd name="T101" fmla="*/ 86 w 86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3">
                        <a:moveTo>
                          <a:pt x="86" y="39"/>
                        </a:moveTo>
                        <a:lnTo>
                          <a:pt x="86" y="29"/>
                        </a:lnTo>
                        <a:lnTo>
                          <a:pt x="83" y="20"/>
                        </a:lnTo>
                        <a:lnTo>
                          <a:pt x="80" y="11"/>
                        </a:lnTo>
                        <a:lnTo>
                          <a:pt x="75" y="3"/>
                        </a:lnTo>
                        <a:lnTo>
                          <a:pt x="72" y="1"/>
                        </a:lnTo>
                        <a:lnTo>
                          <a:pt x="71" y="0"/>
                        </a:lnTo>
                        <a:lnTo>
                          <a:pt x="75" y="9"/>
                        </a:lnTo>
                        <a:lnTo>
                          <a:pt x="80" y="18"/>
                        </a:lnTo>
                        <a:lnTo>
                          <a:pt x="83" y="28"/>
                        </a:lnTo>
                        <a:lnTo>
                          <a:pt x="83" y="39"/>
                        </a:lnTo>
                        <a:lnTo>
                          <a:pt x="82" y="51"/>
                        </a:lnTo>
                        <a:lnTo>
                          <a:pt x="78" y="63"/>
                        </a:lnTo>
                        <a:lnTo>
                          <a:pt x="72" y="73"/>
                        </a:lnTo>
                        <a:lnTo>
                          <a:pt x="65" y="82"/>
                        </a:lnTo>
                        <a:lnTo>
                          <a:pt x="57" y="90"/>
                        </a:lnTo>
                        <a:lnTo>
                          <a:pt x="46" y="96"/>
                        </a:lnTo>
                        <a:lnTo>
                          <a:pt x="34" y="99"/>
                        </a:lnTo>
                        <a:lnTo>
                          <a:pt x="21" y="100"/>
                        </a:lnTo>
                        <a:lnTo>
                          <a:pt x="11" y="99"/>
                        </a:lnTo>
                        <a:lnTo>
                          <a:pt x="0" y="96"/>
                        </a:lnTo>
                        <a:lnTo>
                          <a:pt x="1" y="99"/>
                        </a:lnTo>
                        <a:lnTo>
                          <a:pt x="4" y="100"/>
                        </a:lnTo>
                        <a:lnTo>
                          <a:pt x="12" y="102"/>
                        </a:lnTo>
                        <a:lnTo>
                          <a:pt x="21" y="103"/>
                        </a:lnTo>
                        <a:lnTo>
                          <a:pt x="35" y="102"/>
                        </a:lnTo>
                        <a:lnTo>
                          <a:pt x="48" y="99"/>
                        </a:lnTo>
                        <a:lnTo>
                          <a:pt x="58" y="93"/>
                        </a:lnTo>
                        <a:lnTo>
                          <a:pt x="68" y="85"/>
                        </a:lnTo>
                        <a:lnTo>
                          <a:pt x="75" y="74"/>
                        </a:lnTo>
                        <a:lnTo>
                          <a:pt x="82" y="63"/>
                        </a:lnTo>
                        <a:lnTo>
                          <a:pt x="85" y="51"/>
                        </a:lnTo>
                        <a:lnTo>
                          <a:pt x="86" y="39"/>
                        </a:lnTo>
                        <a:close/>
                      </a:path>
                    </a:pathLst>
                  </a:custGeom>
                  <a:solidFill>
                    <a:srgbClr val="465A9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 100">
                    <a:extLst>
                      <a:ext uri="{FF2B5EF4-FFF2-40B4-BE49-F238E27FC236}">
                        <a16:creationId xmlns:a16="http://schemas.microsoft.com/office/drawing/2014/main" id="{BE98235F-B38D-3A4C-B0A7-5AFE8C55AC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6" y="1238"/>
                    <a:ext cx="87" cy="102"/>
                  </a:xfrm>
                  <a:custGeom>
                    <a:avLst/>
                    <a:gdLst>
                      <a:gd name="T0" fmla="*/ 87 w 87"/>
                      <a:gd name="T1" fmla="*/ 39 h 102"/>
                      <a:gd name="T2" fmla="*/ 87 w 87"/>
                      <a:gd name="T3" fmla="*/ 28 h 102"/>
                      <a:gd name="T4" fmla="*/ 84 w 87"/>
                      <a:gd name="T5" fmla="*/ 18 h 102"/>
                      <a:gd name="T6" fmla="*/ 80 w 87"/>
                      <a:gd name="T7" fmla="*/ 9 h 102"/>
                      <a:gd name="T8" fmla="*/ 74 w 87"/>
                      <a:gd name="T9" fmla="*/ 1 h 102"/>
                      <a:gd name="T10" fmla="*/ 73 w 87"/>
                      <a:gd name="T11" fmla="*/ 0 h 102"/>
                      <a:gd name="T12" fmla="*/ 70 w 87"/>
                      <a:gd name="T13" fmla="*/ 0 h 102"/>
                      <a:gd name="T14" fmla="*/ 76 w 87"/>
                      <a:gd name="T15" fmla="*/ 8 h 102"/>
                      <a:gd name="T16" fmla="*/ 80 w 87"/>
                      <a:gd name="T17" fmla="*/ 17 h 102"/>
                      <a:gd name="T18" fmla="*/ 84 w 87"/>
                      <a:gd name="T19" fmla="*/ 28 h 102"/>
                      <a:gd name="T20" fmla="*/ 84 w 87"/>
                      <a:gd name="T21" fmla="*/ 39 h 102"/>
                      <a:gd name="T22" fmla="*/ 82 w 87"/>
                      <a:gd name="T23" fmla="*/ 51 h 102"/>
                      <a:gd name="T24" fmla="*/ 79 w 87"/>
                      <a:gd name="T25" fmla="*/ 62 h 102"/>
                      <a:gd name="T26" fmla="*/ 74 w 87"/>
                      <a:gd name="T27" fmla="*/ 73 h 102"/>
                      <a:gd name="T28" fmla="*/ 67 w 87"/>
                      <a:gd name="T29" fmla="*/ 80 h 102"/>
                      <a:gd name="T30" fmla="*/ 57 w 87"/>
                      <a:gd name="T31" fmla="*/ 88 h 102"/>
                      <a:gd name="T32" fmla="*/ 47 w 87"/>
                      <a:gd name="T33" fmla="*/ 94 h 102"/>
                      <a:gd name="T34" fmla="*/ 36 w 87"/>
                      <a:gd name="T35" fmla="*/ 97 h 102"/>
                      <a:gd name="T36" fmla="*/ 23 w 87"/>
                      <a:gd name="T37" fmla="*/ 99 h 102"/>
                      <a:gd name="T38" fmla="*/ 11 w 87"/>
                      <a:gd name="T39" fmla="*/ 97 h 102"/>
                      <a:gd name="T40" fmla="*/ 0 w 87"/>
                      <a:gd name="T41" fmla="*/ 94 h 102"/>
                      <a:gd name="T42" fmla="*/ 2 w 87"/>
                      <a:gd name="T43" fmla="*/ 96 h 102"/>
                      <a:gd name="T44" fmla="*/ 3 w 87"/>
                      <a:gd name="T45" fmla="*/ 99 h 102"/>
                      <a:gd name="T46" fmla="*/ 14 w 87"/>
                      <a:gd name="T47" fmla="*/ 100 h 102"/>
                      <a:gd name="T48" fmla="*/ 23 w 87"/>
                      <a:gd name="T49" fmla="*/ 102 h 102"/>
                      <a:gd name="T50" fmla="*/ 36 w 87"/>
                      <a:gd name="T51" fmla="*/ 100 h 102"/>
                      <a:gd name="T52" fmla="*/ 48 w 87"/>
                      <a:gd name="T53" fmla="*/ 97 h 102"/>
                      <a:gd name="T54" fmla="*/ 59 w 87"/>
                      <a:gd name="T55" fmla="*/ 91 h 102"/>
                      <a:gd name="T56" fmla="*/ 68 w 87"/>
                      <a:gd name="T57" fmla="*/ 83 h 102"/>
                      <a:gd name="T58" fmla="*/ 76 w 87"/>
                      <a:gd name="T59" fmla="*/ 74 h 102"/>
                      <a:gd name="T60" fmla="*/ 82 w 87"/>
                      <a:gd name="T61" fmla="*/ 63 h 102"/>
                      <a:gd name="T62" fmla="*/ 85 w 87"/>
                      <a:gd name="T63" fmla="*/ 51 h 102"/>
                      <a:gd name="T64" fmla="*/ 87 w 87"/>
                      <a:gd name="T65" fmla="*/ 39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2"/>
                      <a:gd name="T101" fmla="*/ 87 w 87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2">
                        <a:moveTo>
                          <a:pt x="87" y="39"/>
                        </a:moveTo>
                        <a:lnTo>
                          <a:pt x="87" y="28"/>
                        </a:lnTo>
                        <a:lnTo>
                          <a:pt x="84" y="18"/>
                        </a:lnTo>
                        <a:lnTo>
                          <a:pt x="80" y="9"/>
                        </a:lnTo>
                        <a:lnTo>
                          <a:pt x="74" y="1"/>
                        </a:lnTo>
                        <a:lnTo>
                          <a:pt x="73" y="0"/>
                        </a:lnTo>
                        <a:lnTo>
                          <a:pt x="70" y="0"/>
                        </a:lnTo>
                        <a:lnTo>
                          <a:pt x="76" y="8"/>
                        </a:lnTo>
                        <a:lnTo>
                          <a:pt x="80" y="17"/>
                        </a:lnTo>
                        <a:lnTo>
                          <a:pt x="84" y="28"/>
                        </a:lnTo>
                        <a:lnTo>
                          <a:pt x="84" y="39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4" y="73"/>
                        </a:lnTo>
                        <a:lnTo>
                          <a:pt x="67" y="80"/>
                        </a:lnTo>
                        <a:lnTo>
                          <a:pt x="57" y="88"/>
                        </a:lnTo>
                        <a:lnTo>
                          <a:pt x="47" y="94"/>
                        </a:lnTo>
                        <a:lnTo>
                          <a:pt x="36" y="97"/>
                        </a:lnTo>
                        <a:lnTo>
                          <a:pt x="23" y="99"/>
                        </a:lnTo>
                        <a:lnTo>
                          <a:pt x="11" y="97"/>
                        </a:lnTo>
                        <a:lnTo>
                          <a:pt x="0" y="94"/>
                        </a:lnTo>
                        <a:lnTo>
                          <a:pt x="2" y="96"/>
                        </a:lnTo>
                        <a:lnTo>
                          <a:pt x="3" y="99"/>
                        </a:lnTo>
                        <a:lnTo>
                          <a:pt x="14" y="100"/>
                        </a:lnTo>
                        <a:lnTo>
                          <a:pt x="23" y="102"/>
                        </a:lnTo>
                        <a:lnTo>
                          <a:pt x="36" y="100"/>
                        </a:lnTo>
                        <a:lnTo>
                          <a:pt x="48" y="97"/>
                        </a:lnTo>
                        <a:lnTo>
                          <a:pt x="59" y="91"/>
                        </a:lnTo>
                        <a:lnTo>
                          <a:pt x="68" y="83"/>
                        </a:lnTo>
                        <a:lnTo>
                          <a:pt x="76" y="74"/>
                        </a:lnTo>
                        <a:lnTo>
                          <a:pt x="82" y="63"/>
                        </a:lnTo>
                        <a:lnTo>
                          <a:pt x="85" y="51"/>
                        </a:lnTo>
                        <a:lnTo>
                          <a:pt x="87" y="39"/>
                        </a:lnTo>
                        <a:close/>
                      </a:path>
                    </a:pathLst>
                  </a:custGeom>
                  <a:solidFill>
                    <a:srgbClr val="485D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 101">
                    <a:extLst>
                      <a:ext uri="{FF2B5EF4-FFF2-40B4-BE49-F238E27FC236}">
                        <a16:creationId xmlns:a16="http://schemas.microsoft.com/office/drawing/2014/main" id="{197BECDA-B098-2741-95E6-B3ADE6958A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5" y="1238"/>
                    <a:ext cx="86" cy="100"/>
                  </a:xfrm>
                  <a:custGeom>
                    <a:avLst/>
                    <a:gdLst>
                      <a:gd name="T0" fmla="*/ 86 w 86"/>
                      <a:gd name="T1" fmla="*/ 39 h 100"/>
                      <a:gd name="T2" fmla="*/ 86 w 86"/>
                      <a:gd name="T3" fmla="*/ 28 h 100"/>
                      <a:gd name="T4" fmla="*/ 83 w 86"/>
                      <a:gd name="T5" fmla="*/ 18 h 100"/>
                      <a:gd name="T6" fmla="*/ 78 w 86"/>
                      <a:gd name="T7" fmla="*/ 9 h 100"/>
                      <a:gd name="T8" fmla="*/ 74 w 86"/>
                      <a:gd name="T9" fmla="*/ 0 h 100"/>
                      <a:gd name="T10" fmla="*/ 71 w 86"/>
                      <a:gd name="T11" fmla="*/ 0 h 100"/>
                      <a:gd name="T12" fmla="*/ 68 w 86"/>
                      <a:gd name="T13" fmla="*/ 0 h 100"/>
                      <a:gd name="T14" fmla="*/ 75 w 86"/>
                      <a:gd name="T15" fmla="*/ 8 h 100"/>
                      <a:gd name="T16" fmla="*/ 80 w 86"/>
                      <a:gd name="T17" fmla="*/ 17 h 100"/>
                      <a:gd name="T18" fmla="*/ 81 w 86"/>
                      <a:gd name="T19" fmla="*/ 28 h 100"/>
                      <a:gd name="T20" fmla="*/ 83 w 86"/>
                      <a:gd name="T21" fmla="*/ 39 h 100"/>
                      <a:gd name="T22" fmla="*/ 81 w 86"/>
                      <a:gd name="T23" fmla="*/ 51 h 100"/>
                      <a:gd name="T24" fmla="*/ 78 w 86"/>
                      <a:gd name="T25" fmla="*/ 62 h 100"/>
                      <a:gd name="T26" fmla="*/ 74 w 86"/>
                      <a:gd name="T27" fmla="*/ 71 h 100"/>
                      <a:gd name="T28" fmla="*/ 66 w 86"/>
                      <a:gd name="T29" fmla="*/ 80 h 100"/>
                      <a:gd name="T30" fmla="*/ 57 w 86"/>
                      <a:gd name="T31" fmla="*/ 86 h 100"/>
                      <a:gd name="T32" fmla="*/ 48 w 86"/>
                      <a:gd name="T33" fmla="*/ 93 h 100"/>
                      <a:gd name="T34" fmla="*/ 37 w 86"/>
                      <a:gd name="T35" fmla="*/ 96 h 100"/>
                      <a:gd name="T36" fmla="*/ 24 w 86"/>
                      <a:gd name="T37" fmla="*/ 97 h 100"/>
                      <a:gd name="T38" fmla="*/ 12 w 86"/>
                      <a:gd name="T39" fmla="*/ 96 h 100"/>
                      <a:gd name="T40" fmla="*/ 0 w 86"/>
                      <a:gd name="T41" fmla="*/ 91 h 100"/>
                      <a:gd name="T42" fmla="*/ 1 w 86"/>
                      <a:gd name="T43" fmla="*/ 94 h 100"/>
                      <a:gd name="T44" fmla="*/ 3 w 86"/>
                      <a:gd name="T45" fmla="*/ 96 h 100"/>
                      <a:gd name="T46" fmla="*/ 14 w 86"/>
                      <a:gd name="T47" fmla="*/ 99 h 100"/>
                      <a:gd name="T48" fmla="*/ 24 w 86"/>
                      <a:gd name="T49" fmla="*/ 100 h 100"/>
                      <a:gd name="T50" fmla="*/ 37 w 86"/>
                      <a:gd name="T51" fmla="*/ 99 h 100"/>
                      <a:gd name="T52" fmla="*/ 49 w 86"/>
                      <a:gd name="T53" fmla="*/ 96 h 100"/>
                      <a:gd name="T54" fmla="*/ 60 w 86"/>
                      <a:gd name="T55" fmla="*/ 90 h 100"/>
                      <a:gd name="T56" fmla="*/ 68 w 86"/>
                      <a:gd name="T57" fmla="*/ 82 h 100"/>
                      <a:gd name="T58" fmla="*/ 75 w 86"/>
                      <a:gd name="T59" fmla="*/ 73 h 100"/>
                      <a:gd name="T60" fmla="*/ 81 w 86"/>
                      <a:gd name="T61" fmla="*/ 63 h 100"/>
                      <a:gd name="T62" fmla="*/ 85 w 86"/>
                      <a:gd name="T63" fmla="*/ 51 h 100"/>
                      <a:gd name="T64" fmla="*/ 86 w 86"/>
                      <a:gd name="T65" fmla="*/ 39 h 1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0"/>
                      <a:gd name="T101" fmla="*/ 86 w 86"/>
                      <a:gd name="T102" fmla="*/ 100 h 10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0">
                        <a:moveTo>
                          <a:pt x="86" y="39"/>
                        </a:moveTo>
                        <a:lnTo>
                          <a:pt x="86" y="28"/>
                        </a:lnTo>
                        <a:lnTo>
                          <a:pt x="83" y="18"/>
                        </a:lnTo>
                        <a:lnTo>
                          <a:pt x="78" y="9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68" y="0"/>
                        </a:lnTo>
                        <a:lnTo>
                          <a:pt x="75" y="8"/>
                        </a:lnTo>
                        <a:lnTo>
                          <a:pt x="80" y="17"/>
                        </a:lnTo>
                        <a:lnTo>
                          <a:pt x="81" y="28"/>
                        </a:lnTo>
                        <a:lnTo>
                          <a:pt x="83" y="39"/>
                        </a:lnTo>
                        <a:lnTo>
                          <a:pt x="81" y="51"/>
                        </a:lnTo>
                        <a:lnTo>
                          <a:pt x="78" y="62"/>
                        </a:lnTo>
                        <a:lnTo>
                          <a:pt x="74" y="71"/>
                        </a:lnTo>
                        <a:lnTo>
                          <a:pt x="66" y="80"/>
                        </a:lnTo>
                        <a:lnTo>
                          <a:pt x="57" y="86"/>
                        </a:lnTo>
                        <a:lnTo>
                          <a:pt x="48" y="93"/>
                        </a:lnTo>
                        <a:lnTo>
                          <a:pt x="37" y="96"/>
                        </a:lnTo>
                        <a:lnTo>
                          <a:pt x="24" y="97"/>
                        </a:lnTo>
                        <a:lnTo>
                          <a:pt x="12" y="96"/>
                        </a:lnTo>
                        <a:lnTo>
                          <a:pt x="0" y="91"/>
                        </a:lnTo>
                        <a:lnTo>
                          <a:pt x="1" y="94"/>
                        </a:lnTo>
                        <a:lnTo>
                          <a:pt x="3" y="96"/>
                        </a:lnTo>
                        <a:lnTo>
                          <a:pt x="14" y="99"/>
                        </a:lnTo>
                        <a:lnTo>
                          <a:pt x="24" y="100"/>
                        </a:lnTo>
                        <a:lnTo>
                          <a:pt x="37" y="99"/>
                        </a:lnTo>
                        <a:lnTo>
                          <a:pt x="49" y="96"/>
                        </a:lnTo>
                        <a:lnTo>
                          <a:pt x="60" y="90"/>
                        </a:lnTo>
                        <a:lnTo>
                          <a:pt x="68" y="82"/>
                        </a:lnTo>
                        <a:lnTo>
                          <a:pt x="75" y="73"/>
                        </a:lnTo>
                        <a:lnTo>
                          <a:pt x="81" y="63"/>
                        </a:lnTo>
                        <a:lnTo>
                          <a:pt x="85" y="51"/>
                        </a:lnTo>
                        <a:lnTo>
                          <a:pt x="86" y="39"/>
                        </a:lnTo>
                        <a:close/>
                      </a:path>
                    </a:pathLst>
                  </a:custGeom>
                  <a:solidFill>
                    <a:srgbClr val="4A5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" name="Freeform 102">
                    <a:extLst>
                      <a:ext uri="{FF2B5EF4-FFF2-40B4-BE49-F238E27FC236}">
                        <a16:creationId xmlns:a16="http://schemas.microsoft.com/office/drawing/2014/main" id="{8A53391B-1B00-024B-8F3E-4B7A57EC5C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3" y="1236"/>
                    <a:ext cx="87" cy="101"/>
                  </a:xfrm>
                  <a:custGeom>
                    <a:avLst/>
                    <a:gdLst>
                      <a:gd name="T0" fmla="*/ 87 w 87"/>
                      <a:gd name="T1" fmla="*/ 41 h 101"/>
                      <a:gd name="T2" fmla="*/ 87 w 87"/>
                      <a:gd name="T3" fmla="*/ 30 h 101"/>
                      <a:gd name="T4" fmla="*/ 83 w 87"/>
                      <a:gd name="T5" fmla="*/ 19 h 101"/>
                      <a:gd name="T6" fmla="*/ 79 w 87"/>
                      <a:gd name="T7" fmla="*/ 10 h 101"/>
                      <a:gd name="T8" fmla="*/ 73 w 87"/>
                      <a:gd name="T9" fmla="*/ 2 h 101"/>
                      <a:gd name="T10" fmla="*/ 70 w 87"/>
                      <a:gd name="T11" fmla="*/ 2 h 101"/>
                      <a:gd name="T12" fmla="*/ 68 w 87"/>
                      <a:gd name="T13" fmla="*/ 0 h 101"/>
                      <a:gd name="T14" fmla="*/ 74 w 87"/>
                      <a:gd name="T15" fmla="*/ 10 h 101"/>
                      <a:gd name="T16" fmla="*/ 79 w 87"/>
                      <a:gd name="T17" fmla="*/ 19 h 101"/>
                      <a:gd name="T18" fmla="*/ 82 w 87"/>
                      <a:gd name="T19" fmla="*/ 30 h 101"/>
                      <a:gd name="T20" fmla="*/ 83 w 87"/>
                      <a:gd name="T21" fmla="*/ 41 h 101"/>
                      <a:gd name="T22" fmla="*/ 82 w 87"/>
                      <a:gd name="T23" fmla="*/ 51 h 101"/>
                      <a:gd name="T24" fmla="*/ 79 w 87"/>
                      <a:gd name="T25" fmla="*/ 62 h 101"/>
                      <a:gd name="T26" fmla="*/ 74 w 87"/>
                      <a:gd name="T27" fmla="*/ 73 h 101"/>
                      <a:gd name="T28" fmla="*/ 67 w 87"/>
                      <a:gd name="T29" fmla="*/ 81 h 101"/>
                      <a:gd name="T30" fmla="*/ 59 w 87"/>
                      <a:gd name="T31" fmla="*/ 88 h 101"/>
                      <a:gd name="T32" fmla="*/ 50 w 87"/>
                      <a:gd name="T33" fmla="*/ 93 h 101"/>
                      <a:gd name="T34" fmla="*/ 39 w 87"/>
                      <a:gd name="T35" fmla="*/ 96 h 101"/>
                      <a:gd name="T36" fmla="*/ 26 w 87"/>
                      <a:gd name="T37" fmla="*/ 98 h 101"/>
                      <a:gd name="T38" fmla="*/ 20 w 87"/>
                      <a:gd name="T39" fmla="*/ 98 h 101"/>
                      <a:gd name="T40" fmla="*/ 12 w 87"/>
                      <a:gd name="T41" fmla="*/ 96 h 101"/>
                      <a:gd name="T42" fmla="*/ 6 w 87"/>
                      <a:gd name="T43" fmla="*/ 93 h 101"/>
                      <a:gd name="T44" fmla="*/ 0 w 87"/>
                      <a:gd name="T45" fmla="*/ 92 h 101"/>
                      <a:gd name="T46" fmla="*/ 2 w 87"/>
                      <a:gd name="T47" fmla="*/ 93 h 101"/>
                      <a:gd name="T48" fmla="*/ 3 w 87"/>
                      <a:gd name="T49" fmla="*/ 96 h 101"/>
                      <a:gd name="T50" fmla="*/ 14 w 87"/>
                      <a:gd name="T51" fmla="*/ 99 h 101"/>
                      <a:gd name="T52" fmla="*/ 26 w 87"/>
                      <a:gd name="T53" fmla="*/ 101 h 101"/>
                      <a:gd name="T54" fmla="*/ 39 w 87"/>
                      <a:gd name="T55" fmla="*/ 99 h 101"/>
                      <a:gd name="T56" fmla="*/ 50 w 87"/>
                      <a:gd name="T57" fmla="*/ 96 h 101"/>
                      <a:gd name="T58" fmla="*/ 60 w 87"/>
                      <a:gd name="T59" fmla="*/ 90 h 101"/>
                      <a:gd name="T60" fmla="*/ 70 w 87"/>
                      <a:gd name="T61" fmla="*/ 82 h 101"/>
                      <a:gd name="T62" fmla="*/ 77 w 87"/>
                      <a:gd name="T63" fmla="*/ 75 h 101"/>
                      <a:gd name="T64" fmla="*/ 82 w 87"/>
                      <a:gd name="T65" fmla="*/ 64 h 101"/>
                      <a:gd name="T66" fmla="*/ 85 w 87"/>
                      <a:gd name="T67" fmla="*/ 53 h 101"/>
                      <a:gd name="T68" fmla="*/ 87 w 87"/>
                      <a:gd name="T69" fmla="*/ 41 h 10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7"/>
                      <a:gd name="T106" fmla="*/ 0 h 101"/>
                      <a:gd name="T107" fmla="*/ 87 w 87"/>
                      <a:gd name="T108" fmla="*/ 101 h 101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7" h="101">
                        <a:moveTo>
                          <a:pt x="87" y="41"/>
                        </a:moveTo>
                        <a:lnTo>
                          <a:pt x="87" y="30"/>
                        </a:lnTo>
                        <a:lnTo>
                          <a:pt x="83" y="19"/>
                        </a:lnTo>
                        <a:lnTo>
                          <a:pt x="79" y="10"/>
                        </a:lnTo>
                        <a:lnTo>
                          <a:pt x="73" y="2"/>
                        </a:lnTo>
                        <a:lnTo>
                          <a:pt x="70" y="2"/>
                        </a:lnTo>
                        <a:lnTo>
                          <a:pt x="68" y="0"/>
                        </a:lnTo>
                        <a:lnTo>
                          <a:pt x="74" y="10"/>
                        </a:lnTo>
                        <a:lnTo>
                          <a:pt x="79" y="19"/>
                        </a:lnTo>
                        <a:lnTo>
                          <a:pt x="82" y="30"/>
                        </a:lnTo>
                        <a:lnTo>
                          <a:pt x="83" y="41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4" y="73"/>
                        </a:lnTo>
                        <a:lnTo>
                          <a:pt x="67" y="81"/>
                        </a:lnTo>
                        <a:lnTo>
                          <a:pt x="59" y="88"/>
                        </a:lnTo>
                        <a:lnTo>
                          <a:pt x="50" y="93"/>
                        </a:lnTo>
                        <a:lnTo>
                          <a:pt x="39" y="96"/>
                        </a:lnTo>
                        <a:lnTo>
                          <a:pt x="26" y="98"/>
                        </a:lnTo>
                        <a:lnTo>
                          <a:pt x="20" y="98"/>
                        </a:lnTo>
                        <a:lnTo>
                          <a:pt x="12" y="96"/>
                        </a:lnTo>
                        <a:lnTo>
                          <a:pt x="6" y="93"/>
                        </a:lnTo>
                        <a:lnTo>
                          <a:pt x="0" y="92"/>
                        </a:lnTo>
                        <a:lnTo>
                          <a:pt x="2" y="93"/>
                        </a:lnTo>
                        <a:lnTo>
                          <a:pt x="3" y="96"/>
                        </a:lnTo>
                        <a:lnTo>
                          <a:pt x="14" y="99"/>
                        </a:lnTo>
                        <a:lnTo>
                          <a:pt x="26" y="101"/>
                        </a:lnTo>
                        <a:lnTo>
                          <a:pt x="39" y="99"/>
                        </a:lnTo>
                        <a:lnTo>
                          <a:pt x="50" y="96"/>
                        </a:lnTo>
                        <a:lnTo>
                          <a:pt x="60" y="90"/>
                        </a:lnTo>
                        <a:lnTo>
                          <a:pt x="70" y="82"/>
                        </a:lnTo>
                        <a:lnTo>
                          <a:pt x="77" y="75"/>
                        </a:lnTo>
                        <a:lnTo>
                          <a:pt x="82" y="64"/>
                        </a:lnTo>
                        <a:lnTo>
                          <a:pt x="85" y="53"/>
                        </a:lnTo>
                        <a:lnTo>
                          <a:pt x="87" y="41"/>
                        </a:lnTo>
                        <a:close/>
                      </a:path>
                    </a:pathLst>
                  </a:custGeom>
                  <a:solidFill>
                    <a:srgbClr val="4D61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 103">
                    <a:extLst>
                      <a:ext uri="{FF2B5EF4-FFF2-40B4-BE49-F238E27FC236}">
                        <a16:creationId xmlns:a16="http://schemas.microsoft.com/office/drawing/2014/main" id="{F94DCC54-8487-014B-8CB7-D9F8D536F0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2" y="1236"/>
                    <a:ext cx="86" cy="99"/>
                  </a:xfrm>
                  <a:custGeom>
                    <a:avLst/>
                    <a:gdLst>
                      <a:gd name="T0" fmla="*/ 86 w 86"/>
                      <a:gd name="T1" fmla="*/ 41 h 99"/>
                      <a:gd name="T2" fmla="*/ 84 w 86"/>
                      <a:gd name="T3" fmla="*/ 30 h 99"/>
                      <a:gd name="T4" fmla="*/ 83 w 86"/>
                      <a:gd name="T5" fmla="*/ 19 h 99"/>
                      <a:gd name="T6" fmla="*/ 78 w 86"/>
                      <a:gd name="T7" fmla="*/ 10 h 99"/>
                      <a:gd name="T8" fmla="*/ 71 w 86"/>
                      <a:gd name="T9" fmla="*/ 2 h 99"/>
                      <a:gd name="T10" fmla="*/ 69 w 86"/>
                      <a:gd name="T11" fmla="*/ 0 h 99"/>
                      <a:gd name="T12" fmla="*/ 66 w 86"/>
                      <a:gd name="T13" fmla="*/ 0 h 99"/>
                      <a:gd name="T14" fmla="*/ 74 w 86"/>
                      <a:gd name="T15" fmla="*/ 8 h 99"/>
                      <a:gd name="T16" fmla="*/ 78 w 86"/>
                      <a:gd name="T17" fmla="*/ 19 h 99"/>
                      <a:gd name="T18" fmla="*/ 81 w 86"/>
                      <a:gd name="T19" fmla="*/ 30 h 99"/>
                      <a:gd name="T20" fmla="*/ 83 w 86"/>
                      <a:gd name="T21" fmla="*/ 41 h 99"/>
                      <a:gd name="T22" fmla="*/ 81 w 86"/>
                      <a:gd name="T23" fmla="*/ 51 h 99"/>
                      <a:gd name="T24" fmla="*/ 78 w 86"/>
                      <a:gd name="T25" fmla="*/ 62 h 99"/>
                      <a:gd name="T26" fmla="*/ 74 w 86"/>
                      <a:gd name="T27" fmla="*/ 71 h 99"/>
                      <a:gd name="T28" fmla="*/ 68 w 86"/>
                      <a:gd name="T29" fmla="*/ 79 h 99"/>
                      <a:gd name="T30" fmla="*/ 58 w 86"/>
                      <a:gd name="T31" fmla="*/ 87 h 99"/>
                      <a:gd name="T32" fmla="*/ 49 w 86"/>
                      <a:gd name="T33" fmla="*/ 92 h 99"/>
                      <a:gd name="T34" fmla="*/ 38 w 86"/>
                      <a:gd name="T35" fmla="*/ 95 h 99"/>
                      <a:gd name="T36" fmla="*/ 27 w 86"/>
                      <a:gd name="T37" fmla="*/ 96 h 99"/>
                      <a:gd name="T38" fmla="*/ 20 w 86"/>
                      <a:gd name="T39" fmla="*/ 96 h 99"/>
                      <a:gd name="T40" fmla="*/ 13 w 86"/>
                      <a:gd name="T41" fmla="*/ 95 h 99"/>
                      <a:gd name="T42" fmla="*/ 6 w 86"/>
                      <a:gd name="T43" fmla="*/ 92 h 99"/>
                      <a:gd name="T44" fmla="*/ 0 w 86"/>
                      <a:gd name="T45" fmla="*/ 88 h 99"/>
                      <a:gd name="T46" fmla="*/ 1 w 86"/>
                      <a:gd name="T47" fmla="*/ 92 h 99"/>
                      <a:gd name="T48" fmla="*/ 3 w 86"/>
                      <a:gd name="T49" fmla="*/ 93 h 99"/>
                      <a:gd name="T50" fmla="*/ 15 w 86"/>
                      <a:gd name="T51" fmla="*/ 98 h 99"/>
                      <a:gd name="T52" fmla="*/ 27 w 86"/>
                      <a:gd name="T53" fmla="*/ 99 h 99"/>
                      <a:gd name="T54" fmla="*/ 40 w 86"/>
                      <a:gd name="T55" fmla="*/ 98 h 99"/>
                      <a:gd name="T56" fmla="*/ 51 w 86"/>
                      <a:gd name="T57" fmla="*/ 95 h 99"/>
                      <a:gd name="T58" fmla="*/ 60 w 86"/>
                      <a:gd name="T59" fmla="*/ 88 h 99"/>
                      <a:gd name="T60" fmla="*/ 69 w 86"/>
                      <a:gd name="T61" fmla="*/ 82 h 99"/>
                      <a:gd name="T62" fmla="*/ 77 w 86"/>
                      <a:gd name="T63" fmla="*/ 73 h 99"/>
                      <a:gd name="T64" fmla="*/ 81 w 86"/>
                      <a:gd name="T65" fmla="*/ 64 h 99"/>
                      <a:gd name="T66" fmla="*/ 84 w 86"/>
                      <a:gd name="T67" fmla="*/ 53 h 99"/>
                      <a:gd name="T68" fmla="*/ 86 w 86"/>
                      <a:gd name="T69" fmla="*/ 41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6"/>
                      <a:gd name="T106" fmla="*/ 0 h 99"/>
                      <a:gd name="T107" fmla="*/ 86 w 86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6" h="99">
                        <a:moveTo>
                          <a:pt x="86" y="41"/>
                        </a:moveTo>
                        <a:lnTo>
                          <a:pt x="84" y="30"/>
                        </a:lnTo>
                        <a:lnTo>
                          <a:pt x="83" y="19"/>
                        </a:lnTo>
                        <a:lnTo>
                          <a:pt x="78" y="10"/>
                        </a:lnTo>
                        <a:lnTo>
                          <a:pt x="71" y="2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74" y="8"/>
                        </a:lnTo>
                        <a:lnTo>
                          <a:pt x="78" y="19"/>
                        </a:lnTo>
                        <a:lnTo>
                          <a:pt x="81" y="30"/>
                        </a:lnTo>
                        <a:lnTo>
                          <a:pt x="83" y="41"/>
                        </a:lnTo>
                        <a:lnTo>
                          <a:pt x="81" y="51"/>
                        </a:lnTo>
                        <a:lnTo>
                          <a:pt x="78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58" y="87"/>
                        </a:lnTo>
                        <a:lnTo>
                          <a:pt x="49" y="92"/>
                        </a:lnTo>
                        <a:lnTo>
                          <a:pt x="38" y="95"/>
                        </a:lnTo>
                        <a:lnTo>
                          <a:pt x="27" y="96"/>
                        </a:lnTo>
                        <a:lnTo>
                          <a:pt x="20" y="96"/>
                        </a:lnTo>
                        <a:lnTo>
                          <a:pt x="13" y="95"/>
                        </a:lnTo>
                        <a:lnTo>
                          <a:pt x="6" y="92"/>
                        </a:lnTo>
                        <a:lnTo>
                          <a:pt x="0" y="88"/>
                        </a:lnTo>
                        <a:lnTo>
                          <a:pt x="1" y="92"/>
                        </a:lnTo>
                        <a:lnTo>
                          <a:pt x="3" y="93"/>
                        </a:lnTo>
                        <a:lnTo>
                          <a:pt x="15" y="98"/>
                        </a:lnTo>
                        <a:lnTo>
                          <a:pt x="27" y="99"/>
                        </a:lnTo>
                        <a:lnTo>
                          <a:pt x="40" y="98"/>
                        </a:lnTo>
                        <a:lnTo>
                          <a:pt x="51" y="95"/>
                        </a:lnTo>
                        <a:lnTo>
                          <a:pt x="60" y="88"/>
                        </a:lnTo>
                        <a:lnTo>
                          <a:pt x="69" y="82"/>
                        </a:lnTo>
                        <a:lnTo>
                          <a:pt x="77" y="73"/>
                        </a:lnTo>
                        <a:lnTo>
                          <a:pt x="81" y="64"/>
                        </a:lnTo>
                        <a:lnTo>
                          <a:pt x="84" y="53"/>
                        </a:lnTo>
                        <a:lnTo>
                          <a:pt x="86" y="41"/>
                        </a:lnTo>
                        <a:close/>
                      </a:path>
                    </a:pathLst>
                  </a:custGeom>
                  <a:solidFill>
                    <a:srgbClr val="5265A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" name="Freeform 104">
                    <a:extLst>
                      <a:ext uri="{FF2B5EF4-FFF2-40B4-BE49-F238E27FC236}">
                        <a16:creationId xmlns:a16="http://schemas.microsoft.com/office/drawing/2014/main" id="{140669F9-F1F1-F34F-BB99-45ED509CDF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0" y="1236"/>
                    <a:ext cx="86" cy="98"/>
                  </a:xfrm>
                  <a:custGeom>
                    <a:avLst/>
                    <a:gdLst>
                      <a:gd name="T0" fmla="*/ 86 w 86"/>
                      <a:gd name="T1" fmla="*/ 41 h 98"/>
                      <a:gd name="T2" fmla="*/ 85 w 86"/>
                      <a:gd name="T3" fmla="*/ 30 h 98"/>
                      <a:gd name="T4" fmla="*/ 82 w 86"/>
                      <a:gd name="T5" fmla="*/ 19 h 98"/>
                      <a:gd name="T6" fmla="*/ 77 w 86"/>
                      <a:gd name="T7" fmla="*/ 10 h 98"/>
                      <a:gd name="T8" fmla="*/ 71 w 86"/>
                      <a:gd name="T9" fmla="*/ 0 h 98"/>
                      <a:gd name="T10" fmla="*/ 68 w 86"/>
                      <a:gd name="T11" fmla="*/ 0 h 98"/>
                      <a:gd name="T12" fmla="*/ 65 w 86"/>
                      <a:gd name="T13" fmla="*/ 0 h 98"/>
                      <a:gd name="T14" fmla="*/ 73 w 86"/>
                      <a:gd name="T15" fmla="*/ 8 h 98"/>
                      <a:gd name="T16" fmla="*/ 79 w 86"/>
                      <a:gd name="T17" fmla="*/ 17 h 98"/>
                      <a:gd name="T18" fmla="*/ 82 w 86"/>
                      <a:gd name="T19" fmla="*/ 28 h 98"/>
                      <a:gd name="T20" fmla="*/ 83 w 86"/>
                      <a:gd name="T21" fmla="*/ 41 h 98"/>
                      <a:gd name="T22" fmla="*/ 82 w 86"/>
                      <a:gd name="T23" fmla="*/ 51 h 98"/>
                      <a:gd name="T24" fmla="*/ 79 w 86"/>
                      <a:gd name="T25" fmla="*/ 62 h 98"/>
                      <a:gd name="T26" fmla="*/ 74 w 86"/>
                      <a:gd name="T27" fmla="*/ 70 h 98"/>
                      <a:gd name="T28" fmla="*/ 68 w 86"/>
                      <a:gd name="T29" fmla="*/ 79 h 98"/>
                      <a:gd name="T30" fmla="*/ 60 w 86"/>
                      <a:gd name="T31" fmla="*/ 85 h 98"/>
                      <a:gd name="T32" fmla="*/ 51 w 86"/>
                      <a:gd name="T33" fmla="*/ 90 h 98"/>
                      <a:gd name="T34" fmla="*/ 40 w 86"/>
                      <a:gd name="T35" fmla="*/ 93 h 98"/>
                      <a:gd name="T36" fmla="*/ 29 w 86"/>
                      <a:gd name="T37" fmla="*/ 95 h 98"/>
                      <a:gd name="T38" fmla="*/ 22 w 86"/>
                      <a:gd name="T39" fmla="*/ 95 h 98"/>
                      <a:gd name="T40" fmla="*/ 14 w 86"/>
                      <a:gd name="T41" fmla="*/ 92 h 98"/>
                      <a:gd name="T42" fmla="*/ 6 w 86"/>
                      <a:gd name="T43" fmla="*/ 90 h 98"/>
                      <a:gd name="T44" fmla="*/ 0 w 86"/>
                      <a:gd name="T45" fmla="*/ 85 h 98"/>
                      <a:gd name="T46" fmla="*/ 2 w 86"/>
                      <a:gd name="T47" fmla="*/ 88 h 98"/>
                      <a:gd name="T48" fmla="*/ 3 w 86"/>
                      <a:gd name="T49" fmla="*/ 92 h 98"/>
                      <a:gd name="T50" fmla="*/ 9 w 86"/>
                      <a:gd name="T51" fmla="*/ 93 h 98"/>
                      <a:gd name="T52" fmla="*/ 15 w 86"/>
                      <a:gd name="T53" fmla="*/ 96 h 98"/>
                      <a:gd name="T54" fmla="*/ 23 w 86"/>
                      <a:gd name="T55" fmla="*/ 98 h 98"/>
                      <a:gd name="T56" fmla="*/ 29 w 86"/>
                      <a:gd name="T57" fmla="*/ 98 h 98"/>
                      <a:gd name="T58" fmla="*/ 42 w 86"/>
                      <a:gd name="T59" fmla="*/ 96 h 98"/>
                      <a:gd name="T60" fmla="*/ 53 w 86"/>
                      <a:gd name="T61" fmla="*/ 93 h 98"/>
                      <a:gd name="T62" fmla="*/ 62 w 86"/>
                      <a:gd name="T63" fmla="*/ 88 h 98"/>
                      <a:gd name="T64" fmla="*/ 70 w 86"/>
                      <a:gd name="T65" fmla="*/ 81 h 98"/>
                      <a:gd name="T66" fmla="*/ 77 w 86"/>
                      <a:gd name="T67" fmla="*/ 73 h 98"/>
                      <a:gd name="T68" fmla="*/ 82 w 86"/>
                      <a:gd name="T69" fmla="*/ 62 h 98"/>
                      <a:gd name="T70" fmla="*/ 85 w 86"/>
                      <a:gd name="T71" fmla="*/ 51 h 98"/>
                      <a:gd name="T72" fmla="*/ 86 w 86"/>
                      <a:gd name="T73" fmla="*/ 41 h 98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6"/>
                      <a:gd name="T112" fmla="*/ 0 h 98"/>
                      <a:gd name="T113" fmla="*/ 86 w 86"/>
                      <a:gd name="T114" fmla="*/ 98 h 98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6" h="98">
                        <a:moveTo>
                          <a:pt x="86" y="41"/>
                        </a:moveTo>
                        <a:lnTo>
                          <a:pt x="85" y="30"/>
                        </a:lnTo>
                        <a:lnTo>
                          <a:pt x="82" y="19"/>
                        </a:lnTo>
                        <a:lnTo>
                          <a:pt x="77" y="10"/>
                        </a:lnTo>
                        <a:lnTo>
                          <a:pt x="71" y="0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73" y="8"/>
                        </a:lnTo>
                        <a:lnTo>
                          <a:pt x="79" y="17"/>
                        </a:lnTo>
                        <a:lnTo>
                          <a:pt x="82" y="28"/>
                        </a:lnTo>
                        <a:lnTo>
                          <a:pt x="83" y="41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4" y="70"/>
                        </a:lnTo>
                        <a:lnTo>
                          <a:pt x="68" y="79"/>
                        </a:lnTo>
                        <a:lnTo>
                          <a:pt x="60" y="85"/>
                        </a:lnTo>
                        <a:lnTo>
                          <a:pt x="51" y="90"/>
                        </a:lnTo>
                        <a:lnTo>
                          <a:pt x="40" y="93"/>
                        </a:lnTo>
                        <a:lnTo>
                          <a:pt x="29" y="95"/>
                        </a:lnTo>
                        <a:lnTo>
                          <a:pt x="22" y="95"/>
                        </a:lnTo>
                        <a:lnTo>
                          <a:pt x="14" y="92"/>
                        </a:lnTo>
                        <a:lnTo>
                          <a:pt x="6" y="90"/>
                        </a:lnTo>
                        <a:lnTo>
                          <a:pt x="0" y="85"/>
                        </a:lnTo>
                        <a:lnTo>
                          <a:pt x="2" y="88"/>
                        </a:lnTo>
                        <a:lnTo>
                          <a:pt x="3" y="92"/>
                        </a:lnTo>
                        <a:lnTo>
                          <a:pt x="9" y="93"/>
                        </a:lnTo>
                        <a:lnTo>
                          <a:pt x="15" y="96"/>
                        </a:lnTo>
                        <a:lnTo>
                          <a:pt x="23" y="98"/>
                        </a:lnTo>
                        <a:lnTo>
                          <a:pt x="29" y="98"/>
                        </a:lnTo>
                        <a:lnTo>
                          <a:pt x="42" y="96"/>
                        </a:lnTo>
                        <a:lnTo>
                          <a:pt x="53" y="93"/>
                        </a:lnTo>
                        <a:lnTo>
                          <a:pt x="62" y="88"/>
                        </a:lnTo>
                        <a:lnTo>
                          <a:pt x="70" y="81"/>
                        </a:lnTo>
                        <a:lnTo>
                          <a:pt x="77" y="73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6" y="41"/>
                        </a:lnTo>
                        <a:close/>
                      </a:path>
                    </a:pathLst>
                  </a:custGeom>
                  <a:solidFill>
                    <a:srgbClr val="5567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7" name="Freeform 105">
                    <a:extLst>
                      <a:ext uri="{FF2B5EF4-FFF2-40B4-BE49-F238E27FC236}">
                        <a16:creationId xmlns:a16="http://schemas.microsoft.com/office/drawing/2014/main" id="{8532E457-5834-A844-B7A6-9AFB08816D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8" y="1236"/>
                    <a:ext cx="87" cy="96"/>
                  </a:xfrm>
                  <a:custGeom>
                    <a:avLst/>
                    <a:gdLst>
                      <a:gd name="T0" fmla="*/ 87 w 87"/>
                      <a:gd name="T1" fmla="*/ 41 h 96"/>
                      <a:gd name="T2" fmla="*/ 85 w 87"/>
                      <a:gd name="T3" fmla="*/ 30 h 96"/>
                      <a:gd name="T4" fmla="*/ 82 w 87"/>
                      <a:gd name="T5" fmla="*/ 19 h 96"/>
                      <a:gd name="T6" fmla="*/ 78 w 87"/>
                      <a:gd name="T7" fmla="*/ 8 h 96"/>
                      <a:gd name="T8" fmla="*/ 70 w 87"/>
                      <a:gd name="T9" fmla="*/ 0 h 96"/>
                      <a:gd name="T10" fmla="*/ 67 w 87"/>
                      <a:gd name="T11" fmla="*/ 0 h 96"/>
                      <a:gd name="T12" fmla="*/ 65 w 87"/>
                      <a:gd name="T13" fmla="*/ 0 h 96"/>
                      <a:gd name="T14" fmla="*/ 73 w 87"/>
                      <a:gd name="T15" fmla="*/ 8 h 96"/>
                      <a:gd name="T16" fmla="*/ 79 w 87"/>
                      <a:gd name="T17" fmla="*/ 17 h 96"/>
                      <a:gd name="T18" fmla="*/ 82 w 87"/>
                      <a:gd name="T19" fmla="*/ 28 h 96"/>
                      <a:gd name="T20" fmla="*/ 84 w 87"/>
                      <a:gd name="T21" fmla="*/ 41 h 96"/>
                      <a:gd name="T22" fmla="*/ 82 w 87"/>
                      <a:gd name="T23" fmla="*/ 51 h 96"/>
                      <a:gd name="T24" fmla="*/ 79 w 87"/>
                      <a:gd name="T25" fmla="*/ 61 h 96"/>
                      <a:gd name="T26" fmla="*/ 75 w 87"/>
                      <a:gd name="T27" fmla="*/ 70 h 96"/>
                      <a:gd name="T28" fmla="*/ 68 w 87"/>
                      <a:gd name="T29" fmla="*/ 78 h 96"/>
                      <a:gd name="T30" fmla="*/ 61 w 87"/>
                      <a:gd name="T31" fmla="*/ 84 h 96"/>
                      <a:gd name="T32" fmla="*/ 51 w 87"/>
                      <a:gd name="T33" fmla="*/ 88 h 96"/>
                      <a:gd name="T34" fmla="*/ 42 w 87"/>
                      <a:gd name="T35" fmla="*/ 92 h 96"/>
                      <a:gd name="T36" fmla="*/ 31 w 87"/>
                      <a:gd name="T37" fmla="*/ 93 h 96"/>
                      <a:gd name="T38" fmla="*/ 24 w 87"/>
                      <a:gd name="T39" fmla="*/ 92 h 96"/>
                      <a:gd name="T40" fmla="*/ 16 w 87"/>
                      <a:gd name="T41" fmla="*/ 90 h 96"/>
                      <a:gd name="T42" fmla="*/ 8 w 87"/>
                      <a:gd name="T43" fmla="*/ 87 h 96"/>
                      <a:gd name="T44" fmla="*/ 0 w 87"/>
                      <a:gd name="T45" fmla="*/ 84 h 96"/>
                      <a:gd name="T46" fmla="*/ 2 w 87"/>
                      <a:gd name="T47" fmla="*/ 85 h 96"/>
                      <a:gd name="T48" fmla="*/ 4 w 87"/>
                      <a:gd name="T49" fmla="*/ 88 h 96"/>
                      <a:gd name="T50" fmla="*/ 10 w 87"/>
                      <a:gd name="T51" fmla="*/ 92 h 96"/>
                      <a:gd name="T52" fmla="*/ 17 w 87"/>
                      <a:gd name="T53" fmla="*/ 95 h 96"/>
                      <a:gd name="T54" fmla="*/ 24 w 87"/>
                      <a:gd name="T55" fmla="*/ 96 h 96"/>
                      <a:gd name="T56" fmla="*/ 31 w 87"/>
                      <a:gd name="T57" fmla="*/ 96 h 96"/>
                      <a:gd name="T58" fmla="*/ 42 w 87"/>
                      <a:gd name="T59" fmla="*/ 95 h 96"/>
                      <a:gd name="T60" fmla="*/ 53 w 87"/>
                      <a:gd name="T61" fmla="*/ 92 h 96"/>
                      <a:gd name="T62" fmla="*/ 62 w 87"/>
                      <a:gd name="T63" fmla="*/ 87 h 96"/>
                      <a:gd name="T64" fmla="*/ 72 w 87"/>
                      <a:gd name="T65" fmla="*/ 79 h 96"/>
                      <a:gd name="T66" fmla="*/ 78 w 87"/>
                      <a:gd name="T67" fmla="*/ 71 h 96"/>
                      <a:gd name="T68" fmla="*/ 82 w 87"/>
                      <a:gd name="T69" fmla="*/ 62 h 96"/>
                      <a:gd name="T70" fmla="*/ 85 w 87"/>
                      <a:gd name="T71" fmla="*/ 51 h 96"/>
                      <a:gd name="T72" fmla="*/ 87 w 87"/>
                      <a:gd name="T73" fmla="*/ 41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6"/>
                      <a:gd name="T113" fmla="*/ 87 w 87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6">
                        <a:moveTo>
                          <a:pt x="87" y="41"/>
                        </a:moveTo>
                        <a:lnTo>
                          <a:pt x="85" y="30"/>
                        </a:lnTo>
                        <a:lnTo>
                          <a:pt x="82" y="19"/>
                        </a:lnTo>
                        <a:lnTo>
                          <a:pt x="78" y="8"/>
                        </a:lnTo>
                        <a:lnTo>
                          <a:pt x="70" y="0"/>
                        </a:lnTo>
                        <a:lnTo>
                          <a:pt x="67" y="0"/>
                        </a:lnTo>
                        <a:lnTo>
                          <a:pt x="65" y="0"/>
                        </a:lnTo>
                        <a:lnTo>
                          <a:pt x="73" y="8"/>
                        </a:lnTo>
                        <a:lnTo>
                          <a:pt x="79" y="17"/>
                        </a:lnTo>
                        <a:lnTo>
                          <a:pt x="82" y="28"/>
                        </a:lnTo>
                        <a:lnTo>
                          <a:pt x="84" y="41"/>
                        </a:lnTo>
                        <a:lnTo>
                          <a:pt x="82" y="51"/>
                        </a:lnTo>
                        <a:lnTo>
                          <a:pt x="79" y="61"/>
                        </a:lnTo>
                        <a:lnTo>
                          <a:pt x="75" y="70"/>
                        </a:lnTo>
                        <a:lnTo>
                          <a:pt x="68" y="78"/>
                        </a:lnTo>
                        <a:lnTo>
                          <a:pt x="61" y="84"/>
                        </a:lnTo>
                        <a:lnTo>
                          <a:pt x="51" y="88"/>
                        </a:lnTo>
                        <a:lnTo>
                          <a:pt x="42" y="92"/>
                        </a:lnTo>
                        <a:lnTo>
                          <a:pt x="31" y="93"/>
                        </a:lnTo>
                        <a:lnTo>
                          <a:pt x="24" y="92"/>
                        </a:lnTo>
                        <a:lnTo>
                          <a:pt x="16" y="90"/>
                        </a:lnTo>
                        <a:lnTo>
                          <a:pt x="8" y="87"/>
                        </a:lnTo>
                        <a:lnTo>
                          <a:pt x="0" y="84"/>
                        </a:lnTo>
                        <a:lnTo>
                          <a:pt x="2" y="85"/>
                        </a:lnTo>
                        <a:lnTo>
                          <a:pt x="4" y="88"/>
                        </a:lnTo>
                        <a:lnTo>
                          <a:pt x="10" y="92"/>
                        </a:lnTo>
                        <a:lnTo>
                          <a:pt x="17" y="95"/>
                        </a:lnTo>
                        <a:lnTo>
                          <a:pt x="24" y="96"/>
                        </a:lnTo>
                        <a:lnTo>
                          <a:pt x="31" y="96"/>
                        </a:lnTo>
                        <a:lnTo>
                          <a:pt x="42" y="95"/>
                        </a:lnTo>
                        <a:lnTo>
                          <a:pt x="53" y="92"/>
                        </a:lnTo>
                        <a:lnTo>
                          <a:pt x="62" y="87"/>
                        </a:lnTo>
                        <a:lnTo>
                          <a:pt x="72" y="79"/>
                        </a:lnTo>
                        <a:lnTo>
                          <a:pt x="78" y="71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7" y="41"/>
                        </a:lnTo>
                        <a:close/>
                      </a:path>
                    </a:pathLst>
                  </a:custGeom>
                  <a:solidFill>
                    <a:srgbClr val="586AA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8" name="Freeform 106">
                    <a:extLst>
                      <a:ext uri="{FF2B5EF4-FFF2-40B4-BE49-F238E27FC236}">
                        <a16:creationId xmlns:a16="http://schemas.microsoft.com/office/drawing/2014/main" id="{95292AB7-F245-5E45-A3BA-4BEA7CF9FC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8" y="1236"/>
                    <a:ext cx="85" cy="95"/>
                  </a:xfrm>
                  <a:custGeom>
                    <a:avLst/>
                    <a:gdLst>
                      <a:gd name="T0" fmla="*/ 85 w 85"/>
                      <a:gd name="T1" fmla="*/ 41 h 95"/>
                      <a:gd name="T2" fmla="*/ 84 w 85"/>
                      <a:gd name="T3" fmla="*/ 28 h 95"/>
                      <a:gd name="T4" fmla="*/ 81 w 85"/>
                      <a:gd name="T5" fmla="*/ 17 h 95"/>
                      <a:gd name="T6" fmla="*/ 75 w 85"/>
                      <a:gd name="T7" fmla="*/ 8 h 95"/>
                      <a:gd name="T8" fmla="*/ 67 w 85"/>
                      <a:gd name="T9" fmla="*/ 0 h 95"/>
                      <a:gd name="T10" fmla="*/ 65 w 85"/>
                      <a:gd name="T11" fmla="*/ 0 h 95"/>
                      <a:gd name="T12" fmla="*/ 62 w 85"/>
                      <a:gd name="T13" fmla="*/ 0 h 95"/>
                      <a:gd name="T14" fmla="*/ 70 w 85"/>
                      <a:gd name="T15" fmla="*/ 8 h 95"/>
                      <a:gd name="T16" fmla="*/ 78 w 85"/>
                      <a:gd name="T17" fmla="*/ 17 h 95"/>
                      <a:gd name="T18" fmla="*/ 81 w 85"/>
                      <a:gd name="T19" fmla="*/ 28 h 95"/>
                      <a:gd name="T20" fmla="*/ 82 w 85"/>
                      <a:gd name="T21" fmla="*/ 41 h 95"/>
                      <a:gd name="T22" fmla="*/ 81 w 85"/>
                      <a:gd name="T23" fmla="*/ 51 h 95"/>
                      <a:gd name="T24" fmla="*/ 79 w 85"/>
                      <a:gd name="T25" fmla="*/ 61 h 95"/>
                      <a:gd name="T26" fmla="*/ 75 w 85"/>
                      <a:gd name="T27" fmla="*/ 68 h 95"/>
                      <a:gd name="T28" fmla="*/ 68 w 85"/>
                      <a:gd name="T29" fmla="*/ 76 h 95"/>
                      <a:gd name="T30" fmla="*/ 61 w 85"/>
                      <a:gd name="T31" fmla="*/ 82 h 95"/>
                      <a:gd name="T32" fmla="*/ 51 w 85"/>
                      <a:gd name="T33" fmla="*/ 87 h 95"/>
                      <a:gd name="T34" fmla="*/ 42 w 85"/>
                      <a:gd name="T35" fmla="*/ 90 h 95"/>
                      <a:gd name="T36" fmla="*/ 31 w 85"/>
                      <a:gd name="T37" fmla="*/ 92 h 95"/>
                      <a:gd name="T38" fmla="*/ 24 w 85"/>
                      <a:gd name="T39" fmla="*/ 90 h 95"/>
                      <a:gd name="T40" fmla="*/ 14 w 85"/>
                      <a:gd name="T41" fmla="*/ 88 h 95"/>
                      <a:gd name="T42" fmla="*/ 7 w 85"/>
                      <a:gd name="T43" fmla="*/ 85 h 95"/>
                      <a:gd name="T44" fmla="*/ 0 w 85"/>
                      <a:gd name="T45" fmla="*/ 81 h 95"/>
                      <a:gd name="T46" fmla="*/ 0 w 85"/>
                      <a:gd name="T47" fmla="*/ 84 h 95"/>
                      <a:gd name="T48" fmla="*/ 2 w 85"/>
                      <a:gd name="T49" fmla="*/ 85 h 95"/>
                      <a:gd name="T50" fmla="*/ 8 w 85"/>
                      <a:gd name="T51" fmla="*/ 90 h 95"/>
                      <a:gd name="T52" fmla="*/ 16 w 85"/>
                      <a:gd name="T53" fmla="*/ 92 h 95"/>
                      <a:gd name="T54" fmla="*/ 24 w 85"/>
                      <a:gd name="T55" fmla="*/ 95 h 95"/>
                      <a:gd name="T56" fmla="*/ 31 w 85"/>
                      <a:gd name="T57" fmla="*/ 95 h 95"/>
                      <a:gd name="T58" fmla="*/ 42 w 85"/>
                      <a:gd name="T59" fmla="*/ 93 h 95"/>
                      <a:gd name="T60" fmla="*/ 53 w 85"/>
                      <a:gd name="T61" fmla="*/ 90 h 95"/>
                      <a:gd name="T62" fmla="*/ 62 w 85"/>
                      <a:gd name="T63" fmla="*/ 85 h 95"/>
                      <a:gd name="T64" fmla="*/ 70 w 85"/>
                      <a:gd name="T65" fmla="*/ 79 h 95"/>
                      <a:gd name="T66" fmla="*/ 76 w 85"/>
                      <a:gd name="T67" fmla="*/ 70 h 95"/>
                      <a:gd name="T68" fmla="*/ 81 w 85"/>
                      <a:gd name="T69" fmla="*/ 62 h 95"/>
                      <a:gd name="T70" fmla="*/ 84 w 85"/>
                      <a:gd name="T71" fmla="*/ 51 h 95"/>
                      <a:gd name="T72" fmla="*/ 85 w 85"/>
                      <a:gd name="T73" fmla="*/ 41 h 95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5"/>
                      <a:gd name="T112" fmla="*/ 0 h 95"/>
                      <a:gd name="T113" fmla="*/ 85 w 85"/>
                      <a:gd name="T114" fmla="*/ 95 h 95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5" h="95">
                        <a:moveTo>
                          <a:pt x="85" y="41"/>
                        </a:moveTo>
                        <a:lnTo>
                          <a:pt x="84" y="28"/>
                        </a:lnTo>
                        <a:lnTo>
                          <a:pt x="81" y="17"/>
                        </a:lnTo>
                        <a:lnTo>
                          <a:pt x="75" y="8"/>
                        </a:lnTo>
                        <a:lnTo>
                          <a:pt x="67" y="0"/>
                        </a:lnTo>
                        <a:lnTo>
                          <a:pt x="65" y="0"/>
                        </a:lnTo>
                        <a:lnTo>
                          <a:pt x="62" y="0"/>
                        </a:lnTo>
                        <a:lnTo>
                          <a:pt x="70" y="8"/>
                        </a:lnTo>
                        <a:lnTo>
                          <a:pt x="78" y="17"/>
                        </a:lnTo>
                        <a:lnTo>
                          <a:pt x="81" y="28"/>
                        </a:lnTo>
                        <a:lnTo>
                          <a:pt x="82" y="41"/>
                        </a:lnTo>
                        <a:lnTo>
                          <a:pt x="81" y="51"/>
                        </a:lnTo>
                        <a:lnTo>
                          <a:pt x="79" y="61"/>
                        </a:lnTo>
                        <a:lnTo>
                          <a:pt x="75" y="68"/>
                        </a:lnTo>
                        <a:lnTo>
                          <a:pt x="68" y="76"/>
                        </a:lnTo>
                        <a:lnTo>
                          <a:pt x="61" y="82"/>
                        </a:lnTo>
                        <a:lnTo>
                          <a:pt x="51" y="87"/>
                        </a:lnTo>
                        <a:lnTo>
                          <a:pt x="42" y="90"/>
                        </a:lnTo>
                        <a:lnTo>
                          <a:pt x="31" y="92"/>
                        </a:lnTo>
                        <a:lnTo>
                          <a:pt x="24" y="90"/>
                        </a:lnTo>
                        <a:lnTo>
                          <a:pt x="14" y="88"/>
                        </a:lnTo>
                        <a:lnTo>
                          <a:pt x="7" y="85"/>
                        </a:lnTo>
                        <a:lnTo>
                          <a:pt x="0" y="81"/>
                        </a:lnTo>
                        <a:lnTo>
                          <a:pt x="0" y="84"/>
                        </a:lnTo>
                        <a:lnTo>
                          <a:pt x="2" y="85"/>
                        </a:lnTo>
                        <a:lnTo>
                          <a:pt x="8" y="90"/>
                        </a:lnTo>
                        <a:lnTo>
                          <a:pt x="16" y="92"/>
                        </a:lnTo>
                        <a:lnTo>
                          <a:pt x="24" y="95"/>
                        </a:lnTo>
                        <a:lnTo>
                          <a:pt x="31" y="95"/>
                        </a:lnTo>
                        <a:lnTo>
                          <a:pt x="42" y="93"/>
                        </a:lnTo>
                        <a:lnTo>
                          <a:pt x="53" y="90"/>
                        </a:lnTo>
                        <a:lnTo>
                          <a:pt x="62" y="85"/>
                        </a:lnTo>
                        <a:lnTo>
                          <a:pt x="70" y="79"/>
                        </a:lnTo>
                        <a:lnTo>
                          <a:pt x="76" y="70"/>
                        </a:lnTo>
                        <a:lnTo>
                          <a:pt x="81" y="62"/>
                        </a:lnTo>
                        <a:lnTo>
                          <a:pt x="84" y="51"/>
                        </a:lnTo>
                        <a:lnTo>
                          <a:pt x="85" y="41"/>
                        </a:lnTo>
                        <a:close/>
                      </a:path>
                    </a:pathLst>
                  </a:custGeom>
                  <a:solidFill>
                    <a:srgbClr val="5A6C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 107">
                    <a:extLst>
                      <a:ext uri="{FF2B5EF4-FFF2-40B4-BE49-F238E27FC236}">
                        <a16:creationId xmlns:a16="http://schemas.microsoft.com/office/drawing/2014/main" id="{A171CDEC-08A5-3F48-83B4-78761509B1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7" y="1236"/>
                    <a:ext cx="85" cy="93"/>
                  </a:xfrm>
                  <a:custGeom>
                    <a:avLst/>
                    <a:gdLst>
                      <a:gd name="T0" fmla="*/ 85 w 85"/>
                      <a:gd name="T1" fmla="*/ 41 h 93"/>
                      <a:gd name="T2" fmla="*/ 83 w 85"/>
                      <a:gd name="T3" fmla="*/ 28 h 93"/>
                      <a:gd name="T4" fmla="*/ 80 w 85"/>
                      <a:gd name="T5" fmla="*/ 17 h 93"/>
                      <a:gd name="T6" fmla="*/ 74 w 85"/>
                      <a:gd name="T7" fmla="*/ 8 h 93"/>
                      <a:gd name="T8" fmla="*/ 66 w 85"/>
                      <a:gd name="T9" fmla="*/ 0 h 93"/>
                      <a:gd name="T10" fmla="*/ 65 w 85"/>
                      <a:gd name="T11" fmla="*/ 0 h 93"/>
                      <a:gd name="T12" fmla="*/ 62 w 85"/>
                      <a:gd name="T13" fmla="*/ 0 h 93"/>
                      <a:gd name="T14" fmla="*/ 62 w 85"/>
                      <a:gd name="T15" fmla="*/ 0 h 93"/>
                      <a:gd name="T16" fmla="*/ 60 w 85"/>
                      <a:gd name="T17" fmla="*/ 0 h 93"/>
                      <a:gd name="T18" fmla="*/ 69 w 85"/>
                      <a:gd name="T19" fmla="*/ 8 h 93"/>
                      <a:gd name="T20" fmla="*/ 76 w 85"/>
                      <a:gd name="T21" fmla="*/ 17 h 93"/>
                      <a:gd name="T22" fmla="*/ 80 w 85"/>
                      <a:gd name="T23" fmla="*/ 28 h 93"/>
                      <a:gd name="T24" fmla="*/ 82 w 85"/>
                      <a:gd name="T25" fmla="*/ 41 h 93"/>
                      <a:gd name="T26" fmla="*/ 82 w 85"/>
                      <a:gd name="T27" fmla="*/ 50 h 93"/>
                      <a:gd name="T28" fmla="*/ 79 w 85"/>
                      <a:gd name="T29" fmla="*/ 59 h 93"/>
                      <a:gd name="T30" fmla="*/ 74 w 85"/>
                      <a:gd name="T31" fmla="*/ 68 h 93"/>
                      <a:gd name="T32" fmla="*/ 68 w 85"/>
                      <a:gd name="T33" fmla="*/ 76 h 93"/>
                      <a:gd name="T34" fmla="*/ 60 w 85"/>
                      <a:gd name="T35" fmla="*/ 81 h 93"/>
                      <a:gd name="T36" fmla="*/ 52 w 85"/>
                      <a:gd name="T37" fmla="*/ 85 h 93"/>
                      <a:gd name="T38" fmla="*/ 43 w 85"/>
                      <a:gd name="T39" fmla="*/ 88 h 93"/>
                      <a:gd name="T40" fmla="*/ 32 w 85"/>
                      <a:gd name="T41" fmla="*/ 90 h 93"/>
                      <a:gd name="T42" fmla="*/ 23 w 85"/>
                      <a:gd name="T43" fmla="*/ 88 h 93"/>
                      <a:gd name="T44" fmla="*/ 15 w 85"/>
                      <a:gd name="T45" fmla="*/ 87 h 93"/>
                      <a:gd name="T46" fmla="*/ 8 w 85"/>
                      <a:gd name="T47" fmla="*/ 82 h 93"/>
                      <a:gd name="T48" fmla="*/ 0 w 85"/>
                      <a:gd name="T49" fmla="*/ 78 h 93"/>
                      <a:gd name="T50" fmla="*/ 1 w 85"/>
                      <a:gd name="T51" fmla="*/ 81 h 93"/>
                      <a:gd name="T52" fmla="*/ 1 w 85"/>
                      <a:gd name="T53" fmla="*/ 84 h 93"/>
                      <a:gd name="T54" fmla="*/ 9 w 85"/>
                      <a:gd name="T55" fmla="*/ 87 h 93"/>
                      <a:gd name="T56" fmla="*/ 17 w 85"/>
                      <a:gd name="T57" fmla="*/ 90 h 93"/>
                      <a:gd name="T58" fmla="*/ 25 w 85"/>
                      <a:gd name="T59" fmla="*/ 92 h 93"/>
                      <a:gd name="T60" fmla="*/ 32 w 85"/>
                      <a:gd name="T61" fmla="*/ 93 h 93"/>
                      <a:gd name="T62" fmla="*/ 43 w 85"/>
                      <a:gd name="T63" fmla="*/ 92 h 93"/>
                      <a:gd name="T64" fmla="*/ 52 w 85"/>
                      <a:gd name="T65" fmla="*/ 88 h 93"/>
                      <a:gd name="T66" fmla="*/ 62 w 85"/>
                      <a:gd name="T67" fmla="*/ 84 h 93"/>
                      <a:gd name="T68" fmla="*/ 69 w 85"/>
                      <a:gd name="T69" fmla="*/ 78 h 93"/>
                      <a:gd name="T70" fmla="*/ 76 w 85"/>
                      <a:gd name="T71" fmla="*/ 70 h 93"/>
                      <a:gd name="T72" fmla="*/ 80 w 85"/>
                      <a:gd name="T73" fmla="*/ 61 h 93"/>
                      <a:gd name="T74" fmla="*/ 83 w 85"/>
                      <a:gd name="T75" fmla="*/ 51 h 93"/>
                      <a:gd name="T76" fmla="*/ 85 w 85"/>
                      <a:gd name="T77" fmla="*/ 41 h 93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3"/>
                      <a:gd name="T119" fmla="*/ 85 w 85"/>
                      <a:gd name="T120" fmla="*/ 93 h 93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3">
                        <a:moveTo>
                          <a:pt x="85" y="41"/>
                        </a:moveTo>
                        <a:lnTo>
                          <a:pt x="83" y="28"/>
                        </a:lnTo>
                        <a:lnTo>
                          <a:pt x="80" y="17"/>
                        </a:lnTo>
                        <a:lnTo>
                          <a:pt x="74" y="8"/>
                        </a:lnTo>
                        <a:lnTo>
                          <a:pt x="66" y="0"/>
                        </a:lnTo>
                        <a:lnTo>
                          <a:pt x="65" y="0"/>
                        </a:lnTo>
                        <a:lnTo>
                          <a:pt x="62" y="0"/>
                        </a:lnTo>
                        <a:lnTo>
                          <a:pt x="60" y="0"/>
                        </a:lnTo>
                        <a:lnTo>
                          <a:pt x="69" y="8"/>
                        </a:lnTo>
                        <a:lnTo>
                          <a:pt x="76" y="17"/>
                        </a:lnTo>
                        <a:lnTo>
                          <a:pt x="80" y="28"/>
                        </a:lnTo>
                        <a:lnTo>
                          <a:pt x="82" y="41"/>
                        </a:lnTo>
                        <a:lnTo>
                          <a:pt x="82" y="50"/>
                        </a:lnTo>
                        <a:lnTo>
                          <a:pt x="79" y="59"/>
                        </a:lnTo>
                        <a:lnTo>
                          <a:pt x="74" y="68"/>
                        </a:lnTo>
                        <a:lnTo>
                          <a:pt x="68" y="76"/>
                        </a:lnTo>
                        <a:lnTo>
                          <a:pt x="60" y="81"/>
                        </a:lnTo>
                        <a:lnTo>
                          <a:pt x="52" y="85"/>
                        </a:lnTo>
                        <a:lnTo>
                          <a:pt x="43" y="88"/>
                        </a:lnTo>
                        <a:lnTo>
                          <a:pt x="32" y="90"/>
                        </a:lnTo>
                        <a:lnTo>
                          <a:pt x="23" y="88"/>
                        </a:lnTo>
                        <a:lnTo>
                          <a:pt x="15" y="87"/>
                        </a:lnTo>
                        <a:lnTo>
                          <a:pt x="8" y="82"/>
                        </a:lnTo>
                        <a:lnTo>
                          <a:pt x="0" y="78"/>
                        </a:lnTo>
                        <a:lnTo>
                          <a:pt x="1" y="81"/>
                        </a:lnTo>
                        <a:lnTo>
                          <a:pt x="1" y="84"/>
                        </a:lnTo>
                        <a:lnTo>
                          <a:pt x="9" y="87"/>
                        </a:lnTo>
                        <a:lnTo>
                          <a:pt x="17" y="90"/>
                        </a:lnTo>
                        <a:lnTo>
                          <a:pt x="25" y="92"/>
                        </a:lnTo>
                        <a:lnTo>
                          <a:pt x="32" y="93"/>
                        </a:lnTo>
                        <a:lnTo>
                          <a:pt x="43" y="92"/>
                        </a:lnTo>
                        <a:lnTo>
                          <a:pt x="52" y="88"/>
                        </a:lnTo>
                        <a:lnTo>
                          <a:pt x="62" y="84"/>
                        </a:lnTo>
                        <a:lnTo>
                          <a:pt x="69" y="78"/>
                        </a:lnTo>
                        <a:lnTo>
                          <a:pt x="76" y="70"/>
                        </a:lnTo>
                        <a:lnTo>
                          <a:pt x="80" y="61"/>
                        </a:lnTo>
                        <a:lnTo>
                          <a:pt x="83" y="51"/>
                        </a:lnTo>
                        <a:lnTo>
                          <a:pt x="85" y="41"/>
                        </a:lnTo>
                        <a:close/>
                      </a:path>
                    </a:pathLst>
                  </a:custGeom>
                  <a:solidFill>
                    <a:srgbClr val="5F70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0" name="Freeform 108">
                    <a:extLst>
                      <a:ext uri="{FF2B5EF4-FFF2-40B4-BE49-F238E27FC236}">
                        <a16:creationId xmlns:a16="http://schemas.microsoft.com/office/drawing/2014/main" id="{12093C15-FF48-0943-9E50-44B886AD7F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7" y="1236"/>
                    <a:ext cx="83" cy="92"/>
                  </a:xfrm>
                  <a:custGeom>
                    <a:avLst/>
                    <a:gdLst>
                      <a:gd name="T0" fmla="*/ 83 w 83"/>
                      <a:gd name="T1" fmla="*/ 41 h 92"/>
                      <a:gd name="T2" fmla="*/ 82 w 83"/>
                      <a:gd name="T3" fmla="*/ 28 h 92"/>
                      <a:gd name="T4" fmla="*/ 79 w 83"/>
                      <a:gd name="T5" fmla="*/ 17 h 92"/>
                      <a:gd name="T6" fmla="*/ 71 w 83"/>
                      <a:gd name="T7" fmla="*/ 8 h 92"/>
                      <a:gd name="T8" fmla="*/ 63 w 83"/>
                      <a:gd name="T9" fmla="*/ 0 h 92"/>
                      <a:gd name="T10" fmla="*/ 63 w 83"/>
                      <a:gd name="T11" fmla="*/ 0 h 92"/>
                      <a:gd name="T12" fmla="*/ 62 w 83"/>
                      <a:gd name="T13" fmla="*/ 0 h 92"/>
                      <a:gd name="T14" fmla="*/ 60 w 83"/>
                      <a:gd name="T15" fmla="*/ 0 h 92"/>
                      <a:gd name="T16" fmla="*/ 59 w 83"/>
                      <a:gd name="T17" fmla="*/ 0 h 92"/>
                      <a:gd name="T18" fmla="*/ 68 w 83"/>
                      <a:gd name="T19" fmla="*/ 8 h 92"/>
                      <a:gd name="T20" fmla="*/ 74 w 83"/>
                      <a:gd name="T21" fmla="*/ 17 h 92"/>
                      <a:gd name="T22" fmla="*/ 77 w 83"/>
                      <a:gd name="T23" fmla="*/ 22 h 92"/>
                      <a:gd name="T24" fmla="*/ 79 w 83"/>
                      <a:gd name="T25" fmla="*/ 28 h 92"/>
                      <a:gd name="T26" fmla="*/ 80 w 83"/>
                      <a:gd name="T27" fmla="*/ 34 h 92"/>
                      <a:gd name="T28" fmla="*/ 80 w 83"/>
                      <a:gd name="T29" fmla="*/ 41 h 92"/>
                      <a:gd name="T30" fmla="*/ 80 w 83"/>
                      <a:gd name="T31" fmla="*/ 50 h 92"/>
                      <a:gd name="T32" fmla="*/ 77 w 83"/>
                      <a:gd name="T33" fmla="*/ 59 h 92"/>
                      <a:gd name="T34" fmla="*/ 73 w 83"/>
                      <a:gd name="T35" fmla="*/ 67 h 92"/>
                      <a:gd name="T36" fmla="*/ 66 w 83"/>
                      <a:gd name="T37" fmla="*/ 75 h 92"/>
                      <a:gd name="T38" fmla="*/ 60 w 83"/>
                      <a:gd name="T39" fmla="*/ 81 h 92"/>
                      <a:gd name="T40" fmla="*/ 51 w 83"/>
                      <a:gd name="T41" fmla="*/ 84 h 92"/>
                      <a:gd name="T42" fmla="*/ 42 w 83"/>
                      <a:gd name="T43" fmla="*/ 87 h 92"/>
                      <a:gd name="T44" fmla="*/ 32 w 83"/>
                      <a:gd name="T45" fmla="*/ 88 h 92"/>
                      <a:gd name="T46" fmla="*/ 23 w 83"/>
                      <a:gd name="T47" fmla="*/ 87 h 92"/>
                      <a:gd name="T48" fmla="*/ 14 w 83"/>
                      <a:gd name="T49" fmla="*/ 85 h 92"/>
                      <a:gd name="T50" fmla="*/ 6 w 83"/>
                      <a:gd name="T51" fmla="*/ 81 h 92"/>
                      <a:gd name="T52" fmla="*/ 0 w 83"/>
                      <a:gd name="T53" fmla="*/ 75 h 92"/>
                      <a:gd name="T54" fmla="*/ 0 w 83"/>
                      <a:gd name="T55" fmla="*/ 78 h 92"/>
                      <a:gd name="T56" fmla="*/ 1 w 83"/>
                      <a:gd name="T57" fmla="*/ 81 h 92"/>
                      <a:gd name="T58" fmla="*/ 8 w 83"/>
                      <a:gd name="T59" fmla="*/ 85 h 92"/>
                      <a:gd name="T60" fmla="*/ 15 w 83"/>
                      <a:gd name="T61" fmla="*/ 88 h 92"/>
                      <a:gd name="T62" fmla="*/ 25 w 83"/>
                      <a:gd name="T63" fmla="*/ 90 h 92"/>
                      <a:gd name="T64" fmla="*/ 32 w 83"/>
                      <a:gd name="T65" fmla="*/ 92 h 92"/>
                      <a:gd name="T66" fmla="*/ 43 w 83"/>
                      <a:gd name="T67" fmla="*/ 90 h 92"/>
                      <a:gd name="T68" fmla="*/ 52 w 83"/>
                      <a:gd name="T69" fmla="*/ 87 h 92"/>
                      <a:gd name="T70" fmla="*/ 62 w 83"/>
                      <a:gd name="T71" fmla="*/ 82 h 92"/>
                      <a:gd name="T72" fmla="*/ 69 w 83"/>
                      <a:gd name="T73" fmla="*/ 76 h 92"/>
                      <a:gd name="T74" fmla="*/ 76 w 83"/>
                      <a:gd name="T75" fmla="*/ 68 h 92"/>
                      <a:gd name="T76" fmla="*/ 80 w 83"/>
                      <a:gd name="T77" fmla="*/ 61 h 92"/>
                      <a:gd name="T78" fmla="*/ 82 w 83"/>
                      <a:gd name="T79" fmla="*/ 51 h 92"/>
                      <a:gd name="T80" fmla="*/ 83 w 83"/>
                      <a:gd name="T81" fmla="*/ 41 h 92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2"/>
                      <a:gd name="T125" fmla="*/ 83 w 83"/>
                      <a:gd name="T126" fmla="*/ 92 h 92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2">
                        <a:moveTo>
                          <a:pt x="83" y="41"/>
                        </a:moveTo>
                        <a:lnTo>
                          <a:pt x="82" y="28"/>
                        </a:lnTo>
                        <a:lnTo>
                          <a:pt x="79" y="17"/>
                        </a:lnTo>
                        <a:lnTo>
                          <a:pt x="71" y="8"/>
                        </a:lnTo>
                        <a:lnTo>
                          <a:pt x="63" y="0"/>
                        </a:lnTo>
                        <a:lnTo>
                          <a:pt x="62" y="0"/>
                        </a:lnTo>
                        <a:lnTo>
                          <a:pt x="60" y="0"/>
                        </a:lnTo>
                        <a:lnTo>
                          <a:pt x="59" y="0"/>
                        </a:lnTo>
                        <a:lnTo>
                          <a:pt x="68" y="8"/>
                        </a:lnTo>
                        <a:lnTo>
                          <a:pt x="74" y="17"/>
                        </a:lnTo>
                        <a:lnTo>
                          <a:pt x="77" y="22"/>
                        </a:lnTo>
                        <a:lnTo>
                          <a:pt x="79" y="28"/>
                        </a:lnTo>
                        <a:lnTo>
                          <a:pt x="80" y="34"/>
                        </a:lnTo>
                        <a:lnTo>
                          <a:pt x="80" y="41"/>
                        </a:lnTo>
                        <a:lnTo>
                          <a:pt x="80" y="50"/>
                        </a:lnTo>
                        <a:lnTo>
                          <a:pt x="77" y="59"/>
                        </a:lnTo>
                        <a:lnTo>
                          <a:pt x="73" y="67"/>
                        </a:lnTo>
                        <a:lnTo>
                          <a:pt x="66" y="75"/>
                        </a:lnTo>
                        <a:lnTo>
                          <a:pt x="60" y="81"/>
                        </a:lnTo>
                        <a:lnTo>
                          <a:pt x="51" y="84"/>
                        </a:lnTo>
                        <a:lnTo>
                          <a:pt x="42" y="87"/>
                        </a:lnTo>
                        <a:lnTo>
                          <a:pt x="32" y="88"/>
                        </a:lnTo>
                        <a:lnTo>
                          <a:pt x="23" y="87"/>
                        </a:lnTo>
                        <a:lnTo>
                          <a:pt x="14" y="85"/>
                        </a:lnTo>
                        <a:lnTo>
                          <a:pt x="6" y="81"/>
                        </a:lnTo>
                        <a:lnTo>
                          <a:pt x="0" y="75"/>
                        </a:lnTo>
                        <a:lnTo>
                          <a:pt x="0" y="78"/>
                        </a:lnTo>
                        <a:lnTo>
                          <a:pt x="1" y="81"/>
                        </a:lnTo>
                        <a:lnTo>
                          <a:pt x="8" y="85"/>
                        </a:lnTo>
                        <a:lnTo>
                          <a:pt x="15" y="88"/>
                        </a:lnTo>
                        <a:lnTo>
                          <a:pt x="25" y="90"/>
                        </a:lnTo>
                        <a:lnTo>
                          <a:pt x="32" y="92"/>
                        </a:lnTo>
                        <a:lnTo>
                          <a:pt x="43" y="90"/>
                        </a:lnTo>
                        <a:lnTo>
                          <a:pt x="52" y="87"/>
                        </a:lnTo>
                        <a:lnTo>
                          <a:pt x="62" y="82"/>
                        </a:lnTo>
                        <a:lnTo>
                          <a:pt x="69" y="76"/>
                        </a:lnTo>
                        <a:lnTo>
                          <a:pt x="76" y="68"/>
                        </a:lnTo>
                        <a:lnTo>
                          <a:pt x="80" y="61"/>
                        </a:lnTo>
                        <a:lnTo>
                          <a:pt x="82" y="51"/>
                        </a:lnTo>
                        <a:lnTo>
                          <a:pt x="83" y="41"/>
                        </a:lnTo>
                        <a:close/>
                      </a:path>
                    </a:pathLst>
                  </a:custGeom>
                  <a:solidFill>
                    <a:srgbClr val="6272A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1" name="Freeform 109">
                    <a:extLst>
                      <a:ext uri="{FF2B5EF4-FFF2-40B4-BE49-F238E27FC236}">
                        <a16:creationId xmlns:a16="http://schemas.microsoft.com/office/drawing/2014/main" id="{C2D4DCFC-6DFB-F14C-A6C7-EE35190421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5" y="1236"/>
                    <a:ext cx="84" cy="90"/>
                  </a:xfrm>
                  <a:custGeom>
                    <a:avLst/>
                    <a:gdLst>
                      <a:gd name="T0" fmla="*/ 84 w 84"/>
                      <a:gd name="T1" fmla="*/ 41 h 90"/>
                      <a:gd name="T2" fmla="*/ 82 w 84"/>
                      <a:gd name="T3" fmla="*/ 28 h 90"/>
                      <a:gd name="T4" fmla="*/ 78 w 84"/>
                      <a:gd name="T5" fmla="*/ 17 h 90"/>
                      <a:gd name="T6" fmla="*/ 71 w 84"/>
                      <a:gd name="T7" fmla="*/ 8 h 90"/>
                      <a:gd name="T8" fmla="*/ 62 w 84"/>
                      <a:gd name="T9" fmla="*/ 0 h 90"/>
                      <a:gd name="T10" fmla="*/ 61 w 84"/>
                      <a:gd name="T11" fmla="*/ 0 h 90"/>
                      <a:gd name="T12" fmla="*/ 58 w 84"/>
                      <a:gd name="T13" fmla="*/ 0 h 90"/>
                      <a:gd name="T14" fmla="*/ 62 w 84"/>
                      <a:gd name="T15" fmla="*/ 3 h 90"/>
                      <a:gd name="T16" fmla="*/ 67 w 84"/>
                      <a:gd name="T17" fmla="*/ 8 h 90"/>
                      <a:gd name="T18" fmla="*/ 71 w 84"/>
                      <a:gd name="T19" fmla="*/ 11 h 90"/>
                      <a:gd name="T20" fmla="*/ 75 w 84"/>
                      <a:gd name="T21" fmla="*/ 17 h 90"/>
                      <a:gd name="T22" fmla="*/ 78 w 84"/>
                      <a:gd name="T23" fmla="*/ 22 h 90"/>
                      <a:gd name="T24" fmla="*/ 79 w 84"/>
                      <a:gd name="T25" fmla="*/ 28 h 90"/>
                      <a:gd name="T26" fmla="*/ 81 w 84"/>
                      <a:gd name="T27" fmla="*/ 34 h 90"/>
                      <a:gd name="T28" fmla="*/ 81 w 84"/>
                      <a:gd name="T29" fmla="*/ 41 h 90"/>
                      <a:gd name="T30" fmla="*/ 81 w 84"/>
                      <a:gd name="T31" fmla="*/ 50 h 90"/>
                      <a:gd name="T32" fmla="*/ 78 w 84"/>
                      <a:gd name="T33" fmla="*/ 59 h 90"/>
                      <a:gd name="T34" fmla="*/ 73 w 84"/>
                      <a:gd name="T35" fmla="*/ 67 h 90"/>
                      <a:gd name="T36" fmla="*/ 67 w 84"/>
                      <a:gd name="T37" fmla="*/ 73 h 90"/>
                      <a:gd name="T38" fmla="*/ 61 w 84"/>
                      <a:gd name="T39" fmla="*/ 79 h 90"/>
                      <a:gd name="T40" fmla="*/ 53 w 84"/>
                      <a:gd name="T41" fmla="*/ 84 h 90"/>
                      <a:gd name="T42" fmla="*/ 44 w 84"/>
                      <a:gd name="T43" fmla="*/ 85 h 90"/>
                      <a:gd name="T44" fmla="*/ 34 w 84"/>
                      <a:gd name="T45" fmla="*/ 87 h 90"/>
                      <a:gd name="T46" fmla="*/ 25 w 84"/>
                      <a:gd name="T47" fmla="*/ 85 h 90"/>
                      <a:gd name="T48" fmla="*/ 16 w 84"/>
                      <a:gd name="T49" fmla="*/ 82 h 90"/>
                      <a:gd name="T50" fmla="*/ 8 w 84"/>
                      <a:gd name="T51" fmla="*/ 78 h 90"/>
                      <a:gd name="T52" fmla="*/ 0 w 84"/>
                      <a:gd name="T53" fmla="*/ 71 h 90"/>
                      <a:gd name="T54" fmla="*/ 2 w 84"/>
                      <a:gd name="T55" fmla="*/ 75 h 90"/>
                      <a:gd name="T56" fmla="*/ 2 w 84"/>
                      <a:gd name="T57" fmla="*/ 78 h 90"/>
                      <a:gd name="T58" fmla="*/ 10 w 84"/>
                      <a:gd name="T59" fmla="*/ 82 h 90"/>
                      <a:gd name="T60" fmla="*/ 17 w 84"/>
                      <a:gd name="T61" fmla="*/ 87 h 90"/>
                      <a:gd name="T62" fmla="*/ 25 w 84"/>
                      <a:gd name="T63" fmla="*/ 88 h 90"/>
                      <a:gd name="T64" fmla="*/ 34 w 84"/>
                      <a:gd name="T65" fmla="*/ 90 h 90"/>
                      <a:gd name="T66" fmla="*/ 45 w 84"/>
                      <a:gd name="T67" fmla="*/ 88 h 90"/>
                      <a:gd name="T68" fmla="*/ 54 w 84"/>
                      <a:gd name="T69" fmla="*/ 85 h 90"/>
                      <a:gd name="T70" fmla="*/ 62 w 84"/>
                      <a:gd name="T71" fmla="*/ 81 h 90"/>
                      <a:gd name="T72" fmla="*/ 70 w 84"/>
                      <a:gd name="T73" fmla="*/ 76 h 90"/>
                      <a:gd name="T74" fmla="*/ 76 w 84"/>
                      <a:gd name="T75" fmla="*/ 68 h 90"/>
                      <a:gd name="T76" fmla="*/ 81 w 84"/>
                      <a:gd name="T77" fmla="*/ 59 h 90"/>
                      <a:gd name="T78" fmla="*/ 84 w 84"/>
                      <a:gd name="T79" fmla="*/ 50 h 90"/>
                      <a:gd name="T80" fmla="*/ 84 w 84"/>
                      <a:gd name="T81" fmla="*/ 41 h 90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4"/>
                      <a:gd name="T124" fmla="*/ 0 h 90"/>
                      <a:gd name="T125" fmla="*/ 84 w 84"/>
                      <a:gd name="T126" fmla="*/ 90 h 90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4" h="90">
                        <a:moveTo>
                          <a:pt x="84" y="41"/>
                        </a:moveTo>
                        <a:lnTo>
                          <a:pt x="82" y="28"/>
                        </a:lnTo>
                        <a:lnTo>
                          <a:pt x="78" y="17"/>
                        </a:lnTo>
                        <a:lnTo>
                          <a:pt x="71" y="8"/>
                        </a:lnTo>
                        <a:lnTo>
                          <a:pt x="62" y="0"/>
                        </a:lnTo>
                        <a:lnTo>
                          <a:pt x="61" y="0"/>
                        </a:lnTo>
                        <a:lnTo>
                          <a:pt x="58" y="0"/>
                        </a:lnTo>
                        <a:lnTo>
                          <a:pt x="62" y="3"/>
                        </a:lnTo>
                        <a:lnTo>
                          <a:pt x="67" y="8"/>
                        </a:lnTo>
                        <a:lnTo>
                          <a:pt x="71" y="11"/>
                        </a:lnTo>
                        <a:lnTo>
                          <a:pt x="75" y="17"/>
                        </a:lnTo>
                        <a:lnTo>
                          <a:pt x="78" y="22"/>
                        </a:lnTo>
                        <a:lnTo>
                          <a:pt x="79" y="28"/>
                        </a:lnTo>
                        <a:lnTo>
                          <a:pt x="81" y="34"/>
                        </a:lnTo>
                        <a:lnTo>
                          <a:pt x="81" y="41"/>
                        </a:lnTo>
                        <a:lnTo>
                          <a:pt x="81" y="50"/>
                        </a:lnTo>
                        <a:lnTo>
                          <a:pt x="78" y="59"/>
                        </a:lnTo>
                        <a:lnTo>
                          <a:pt x="73" y="67"/>
                        </a:lnTo>
                        <a:lnTo>
                          <a:pt x="67" y="73"/>
                        </a:lnTo>
                        <a:lnTo>
                          <a:pt x="61" y="79"/>
                        </a:lnTo>
                        <a:lnTo>
                          <a:pt x="53" y="84"/>
                        </a:lnTo>
                        <a:lnTo>
                          <a:pt x="44" y="85"/>
                        </a:lnTo>
                        <a:lnTo>
                          <a:pt x="34" y="87"/>
                        </a:lnTo>
                        <a:lnTo>
                          <a:pt x="25" y="85"/>
                        </a:lnTo>
                        <a:lnTo>
                          <a:pt x="16" y="82"/>
                        </a:lnTo>
                        <a:lnTo>
                          <a:pt x="8" y="78"/>
                        </a:lnTo>
                        <a:lnTo>
                          <a:pt x="0" y="71"/>
                        </a:lnTo>
                        <a:lnTo>
                          <a:pt x="2" y="75"/>
                        </a:lnTo>
                        <a:lnTo>
                          <a:pt x="2" y="78"/>
                        </a:lnTo>
                        <a:lnTo>
                          <a:pt x="10" y="82"/>
                        </a:lnTo>
                        <a:lnTo>
                          <a:pt x="17" y="87"/>
                        </a:lnTo>
                        <a:lnTo>
                          <a:pt x="25" y="88"/>
                        </a:lnTo>
                        <a:lnTo>
                          <a:pt x="34" y="90"/>
                        </a:lnTo>
                        <a:lnTo>
                          <a:pt x="45" y="88"/>
                        </a:lnTo>
                        <a:lnTo>
                          <a:pt x="54" y="85"/>
                        </a:lnTo>
                        <a:lnTo>
                          <a:pt x="62" y="81"/>
                        </a:lnTo>
                        <a:lnTo>
                          <a:pt x="70" y="76"/>
                        </a:lnTo>
                        <a:lnTo>
                          <a:pt x="76" y="68"/>
                        </a:lnTo>
                        <a:lnTo>
                          <a:pt x="81" y="59"/>
                        </a:lnTo>
                        <a:lnTo>
                          <a:pt x="84" y="50"/>
                        </a:lnTo>
                        <a:lnTo>
                          <a:pt x="84" y="41"/>
                        </a:lnTo>
                        <a:close/>
                      </a:path>
                    </a:pathLst>
                  </a:custGeom>
                  <a:solidFill>
                    <a:srgbClr val="6574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2" name="Freeform 110">
                    <a:extLst>
                      <a:ext uri="{FF2B5EF4-FFF2-40B4-BE49-F238E27FC236}">
                        <a16:creationId xmlns:a16="http://schemas.microsoft.com/office/drawing/2014/main" id="{164BFA1B-7876-C149-A97A-7704D17099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5" y="1236"/>
                    <a:ext cx="82" cy="88"/>
                  </a:xfrm>
                  <a:custGeom>
                    <a:avLst/>
                    <a:gdLst>
                      <a:gd name="T0" fmla="*/ 82 w 82"/>
                      <a:gd name="T1" fmla="*/ 41 h 88"/>
                      <a:gd name="T2" fmla="*/ 82 w 82"/>
                      <a:gd name="T3" fmla="*/ 34 h 88"/>
                      <a:gd name="T4" fmla="*/ 81 w 82"/>
                      <a:gd name="T5" fmla="*/ 28 h 88"/>
                      <a:gd name="T6" fmla="*/ 79 w 82"/>
                      <a:gd name="T7" fmla="*/ 22 h 88"/>
                      <a:gd name="T8" fmla="*/ 76 w 82"/>
                      <a:gd name="T9" fmla="*/ 17 h 88"/>
                      <a:gd name="T10" fmla="*/ 70 w 82"/>
                      <a:gd name="T11" fmla="*/ 8 h 88"/>
                      <a:gd name="T12" fmla="*/ 61 w 82"/>
                      <a:gd name="T13" fmla="*/ 0 h 88"/>
                      <a:gd name="T14" fmla="*/ 58 w 82"/>
                      <a:gd name="T15" fmla="*/ 0 h 88"/>
                      <a:gd name="T16" fmla="*/ 54 w 82"/>
                      <a:gd name="T17" fmla="*/ 0 h 88"/>
                      <a:gd name="T18" fmla="*/ 61 w 82"/>
                      <a:gd name="T19" fmla="*/ 3 h 88"/>
                      <a:gd name="T20" fmla="*/ 65 w 82"/>
                      <a:gd name="T21" fmla="*/ 8 h 88"/>
                      <a:gd name="T22" fmla="*/ 68 w 82"/>
                      <a:gd name="T23" fmla="*/ 11 h 88"/>
                      <a:gd name="T24" fmla="*/ 73 w 82"/>
                      <a:gd name="T25" fmla="*/ 17 h 88"/>
                      <a:gd name="T26" fmla="*/ 76 w 82"/>
                      <a:gd name="T27" fmla="*/ 22 h 88"/>
                      <a:gd name="T28" fmla="*/ 78 w 82"/>
                      <a:gd name="T29" fmla="*/ 28 h 88"/>
                      <a:gd name="T30" fmla="*/ 79 w 82"/>
                      <a:gd name="T31" fmla="*/ 34 h 88"/>
                      <a:gd name="T32" fmla="*/ 79 w 82"/>
                      <a:gd name="T33" fmla="*/ 41 h 88"/>
                      <a:gd name="T34" fmla="*/ 79 w 82"/>
                      <a:gd name="T35" fmla="*/ 50 h 88"/>
                      <a:gd name="T36" fmla="*/ 76 w 82"/>
                      <a:gd name="T37" fmla="*/ 58 h 88"/>
                      <a:gd name="T38" fmla="*/ 71 w 82"/>
                      <a:gd name="T39" fmla="*/ 65 h 88"/>
                      <a:gd name="T40" fmla="*/ 67 w 82"/>
                      <a:gd name="T41" fmla="*/ 71 h 88"/>
                      <a:gd name="T42" fmla="*/ 59 w 82"/>
                      <a:gd name="T43" fmla="*/ 78 h 88"/>
                      <a:gd name="T44" fmla="*/ 51 w 82"/>
                      <a:gd name="T45" fmla="*/ 82 h 88"/>
                      <a:gd name="T46" fmla="*/ 44 w 82"/>
                      <a:gd name="T47" fmla="*/ 84 h 88"/>
                      <a:gd name="T48" fmla="*/ 34 w 82"/>
                      <a:gd name="T49" fmla="*/ 85 h 88"/>
                      <a:gd name="T50" fmla="*/ 25 w 82"/>
                      <a:gd name="T51" fmla="*/ 84 h 88"/>
                      <a:gd name="T52" fmla="*/ 16 w 82"/>
                      <a:gd name="T53" fmla="*/ 81 h 88"/>
                      <a:gd name="T54" fmla="*/ 8 w 82"/>
                      <a:gd name="T55" fmla="*/ 76 h 88"/>
                      <a:gd name="T56" fmla="*/ 0 w 82"/>
                      <a:gd name="T57" fmla="*/ 70 h 88"/>
                      <a:gd name="T58" fmla="*/ 0 w 82"/>
                      <a:gd name="T59" fmla="*/ 71 h 88"/>
                      <a:gd name="T60" fmla="*/ 2 w 82"/>
                      <a:gd name="T61" fmla="*/ 75 h 88"/>
                      <a:gd name="T62" fmla="*/ 8 w 82"/>
                      <a:gd name="T63" fmla="*/ 81 h 88"/>
                      <a:gd name="T64" fmla="*/ 16 w 82"/>
                      <a:gd name="T65" fmla="*/ 85 h 88"/>
                      <a:gd name="T66" fmla="*/ 25 w 82"/>
                      <a:gd name="T67" fmla="*/ 87 h 88"/>
                      <a:gd name="T68" fmla="*/ 34 w 82"/>
                      <a:gd name="T69" fmla="*/ 88 h 88"/>
                      <a:gd name="T70" fmla="*/ 44 w 82"/>
                      <a:gd name="T71" fmla="*/ 87 h 88"/>
                      <a:gd name="T72" fmla="*/ 53 w 82"/>
                      <a:gd name="T73" fmla="*/ 84 h 88"/>
                      <a:gd name="T74" fmla="*/ 62 w 82"/>
                      <a:gd name="T75" fmla="*/ 81 h 88"/>
                      <a:gd name="T76" fmla="*/ 68 w 82"/>
                      <a:gd name="T77" fmla="*/ 75 h 88"/>
                      <a:gd name="T78" fmla="*/ 75 w 82"/>
                      <a:gd name="T79" fmla="*/ 67 h 88"/>
                      <a:gd name="T80" fmla="*/ 79 w 82"/>
                      <a:gd name="T81" fmla="*/ 59 h 88"/>
                      <a:gd name="T82" fmla="*/ 82 w 82"/>
                      <a:gd name="T83" fmla="*/ 50 h 88"/>
                      <a:gd name="T84" fmla="*/ 82 w 82"/>
                      <a:gd name="T85" fmla="*/ 41 h 88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2"/>
                      <a:gd name="T130" fmla="*/ 0 h 88"/>
                      <a:gd name="T131" fmla="*/ 82 w 82"/>
                      <a:gd name="T132" fmla="*/ 88 h 88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2" h="88">
                        <a:moveTo>
                          <a:pt x="82" y="41"/>
                        </a:moveTo>
                        <a:lnTo>
                          <a:pt x="82" y="34"/>
                        </a:lnTo>
                        <a:lnTo>
                          <a:pt x="81" y="28"/>
                        </a:lnTo>
                        <a:lnTo>
                          <a:pt x="79" y="22"/>
                        </a:lnTo>
                        <a:lnTo>
                          <a:pt x="76" y="17"/>
                        </a:lnTo>
                        <a:lnTo>
                          <a:pt x="70" y="8"/>
                        </a:lnTo>
                        <a:lnTo>
                          <a:pt x="61" y="0"/>
                        </a:lnTo>
                        <a:lnTo>
                          <a:pt x="58" y="0"/>
                        </a:lnTo>
                        <a:lnTo>
                          <a:pt x="54" y="0"/>
                        </a:lnTo>
                        <a:lnTo>
                          <a:pt x="61" y="3"/>
                        </a:lnTo>
                        <a:lnTo>
                          <a:pt x="65" y="8"/>
                        </a:lnTo>
                        <a:lnTo>
                          <a:pt x="68" y="11"/>
                        </a:lnTo>
                        <a:lnTo>
                          <a:pt x="73" y="17"/>
                        </a:lnTo>
                        <a:lnTo>
                          <a:pt x="76" y="22"/>
                        </a:lnTo>
                        <a:lnTo>
                          <a:pt x="78" y="28"/>
                        </a:lnTo>
                        <a:lnTo>
                          <a:pt x="79" y="34"/>
                        </a:lnTo>
                        <a:lnTo>
                          <a:pt x="79" y="41"/>
                        </a:lnTo>
                        <a:lnTo>
                          <a:pt x="79" y="50"/>
                        </a:lnTo>
                        <a:lnTo>
                          <a:pt x="76" y="58"/>
                        </a:lnTo>
                        <a:lnTo>
                          <a:pt x="71" y="65"/>
                        </a:lnTo>
                        <a:lnTo>
                          <a:pt x="67" y="71"/>
                        </a:lnTo>
                        <a:lnTo>
                          <a:pt x="59" y="78"/>
                        </a:lnTo>
                        <a:lnTo>
                          <a:pt x="51" y="82"/>
                        </a:lnTo>
                        <a:lnTo>
                          <a:pt x="44" y="84"/>
                        </a:lnTo>
                        <a:lnTo>
                          <a:pt x="34" y="85"/>
                        </a:lnTo>
                        <a:lnTo>
                          <a:pt x="25" y="84"/>
                        </a:lnTo>
                        <a:lnTo>
                          <a:pt x="16" y="81"/>
                        </a:lnTo>
                        <a:lnTo>
                          <a:pt x="8" y="76"/>
                        </a:lnTo>
                        <a:lnTo>
                          <a:pt x="0" y="70"/>
                        </a:lnTo>
                        <a:lnTo>
                          <a:pt x="0" y="71"/>
                        </a:lnTo>
                        <a:lnTo>
                          <a:pt x="2" y="75"/>
                        </a:lnTo>
                        <a:lnTo>
                          <a:pt x="8" y="81"/>
                        </a:lnTo>
                        <a:lnTo>
                          <a:pt x="16" y="85"/>
                        </a:lnTo>
                        <a:lnTo>
                          <a:pt x="25" y="87"/>
                        </a:lnTo>
                        <a:lnTo>
                          <a:pt x="34" y="88"/>
                        </a:lnTo>
                        <a:lnTo>
                          <a:pt x="44" y="87"/>
                        </a:lnTo>
                        <a:lnTo>
                          <a:pt x="53" y="84"/>
                        </a:lnTo>
                        <a:lnTo>
                          <a:pt x="62" y="81"/>
                        </a:lnTo>
                        <a:lnTo>
                          <a:pt x="68" y="75"/>
                        </a:lnTo>
                        <a:lnTo>
                          <a:pt x="75" y="67"/>
                        </a:lnTo>
                        <a:lnTo>
                          <a:pt x="79" y="59"/>
                        </a:lnTo>
                        <a:lnTo>
                          <a:pt x="82" y="50"/>
                        </a:lnTo>
                        <a:lnTo>
                          <a:pt x="82" y="41"/>
                        </a:lnTo>
                        <a:close/>
                      </a:path>
                    </a:pathLst>
                  </a:custGeom>
                  <a:solidFill>
                    <a:srgbClr val="6776B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3" name="Freeform 111">
                    <a:extLst>
                      <a:ext uri="{FF2B5EF4-FFF2-40B4-BE49-F238E27FC236}">
                        <a16:creationId xmlns:a16="http://schemas.microsoft.com/office/drawing/2014/main" id="{404202FE-A1F8-BF46-9A32-9A7D41781B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5" y="1236"/>
                    <a:ext cx="81" cy="87"/>
                  </a:xfrm>
                  <a:custGeom>
                    <a:avLst/>
                    <a:gdLst>
                      <a:gd name="T0" fmla="*/ 81 w 81"/>
                      <a:gd name="T1" fmla="*/ 41 h 87"/>
                      <a:gd name="T2" fmla="*/ 81 w 81"/>
                      <a:gd name="T3" fmla="*/ 34 h 87"/>
                      <a:gd name="T4" fmla="*/ 79 w 81"/>
                      <a:gd name="T5" fmla="*/ 28 h 87"/>
                      <a:gd name="T6" fmla="*/ 78 w 81"/>
                      <a:gd name="T7" fmla="*/ 22 h 87"/>
                      <a:gd name="T8" fmla="*/ 75 w 81"/>
                      <a:gd name="T9" fmla="*/ 17 h 87"/>
                      <a:gd name="T10" fmla="*/ 71 w 81"/>
                      <a:gd name="T11" fmla="*/ 11 h 87"/>
                      <a:gd name="T12" fmla="*/ 67 w 81"/>
                      <a:gd name="T13" fmla="*/ 8 h 87"/>
                      <a:gd name="T14" fmla="*/ 62 w 81"/>
                      <a:gd name="T15" fmla="*/ 3 h 87"/>
                      <a:gd name="T16" fmla="*/ 58 w 81"/>
                      <a:gd name="T17" fmla="*/ 0 h 87"/>
                      <a:gd name="T18" fmla="*/ 54 w 81"/>
                      <a:gd name="T19" fmla="*/ 0 h 87"/>
                      <a:gd name="T20" fmla="*/ 51 w 81"/>
                      <a:gd name="T21" fmla="*/ 0 h 87"/>
                      <a:gd name="T22" fmla="*/ 58 w 81"/>
                      <a:gd name="T23" fmla="*/ 3 h 87"/>
                      <a:gd name="T24" fmla="*/ 62 w 81"/>
                      <a:gd name="T25" fmla="*/ 8 h 87"/>
                      <a:gd name="T26" fmla="*/ 67 w 81"/>
                      <a:gd name="T27" fmla="*/ 11 h 87"/>
                      <a:gd name="T28" fmla="*/ 71 w 81"/>
                      <a:gd name="T29" fmla="*/ 16 h 87"/>
                      <a:gd name="T30" fmla="*/ 73 w 81"/>
                      <a:gd name="T31" fmla="*/ 22 h 87"/>
                      <a:gd name="T32" fmla="*/ 76 w 81"/>
                      <a:gd name="T33" fmla="*/ 28 h 87"/>
                      <a:gd name="T34" fmla="*/ 78 w 81"/>
                      <a:gd name="T35" fmla="*/ 34 h 87"/>
                      <a:gd name="T36" fmla="*/ 78 w 81"/>
                      <a:gd name="T37" fmla="*/ 41 h 87"/>
                      <a:gd name="T38" fmla="*/ 78 w 81"/>
                      <a:gd name="T39" fmla="*/ 50 h 87"/>
                      <a:gd name="T40" fmla="*/ 75 w 81"/>
                      <a:gd name="T41" fmla="*/ 58 h 87"/>
                      <a:gd name="T42" fmla="*/ 70 w 81"/>
                      <a:gd name="T43" fmla="*/ 65 h 87"/>
                      <a:gd name="T44" fmla="*/ 65 w 81"/>
                      <a:gd name="T45" fmla="*/ 71 h 87"/>
                      <a:gd name="T46" fmla="*/ 59 w 81"/>
                      <a:gd name="T47" fmla="*/ 76 h 87"/>
                      <a:gd name="T48" fmla="*/ 51 w 81"/>
                      <a:gd name="T49" fmla="*/ 81 h 87"/>
                      <a:gd name="T50" fmla="*/ 44 w 81"/>
                      <a:gd name="T51" fmla="*/ 82 h 87"/>
                      <a:gd name="T52" fmla="*/ 34 w 81"/>
                      <a:gd name="T53" fmla="*/ 84 h 87"/>
                      <a:gd name="T54" fmla="*/ 25 w 81"/>
                      <a:gd name="T55" fmla="*/ 82 h 87"/>
                      <a:gd name="T56" fmla="*/ 16 w 81"/>
                      <a:gd name="T57" fmla="*/ 79 h 87"/>
                      <a:gd name="T58" fmla="*/ 7 w 81"/>
                      <a:gd name="T59" fmla="*/ 73 h 87"/>
                      <a:gd name="T60" fmla="*/ 0 w 81"/>
                      <a:gd name="T61" fmla="*/ 67 h 87"/>
                      <a:gd name="T62" fmla="*/ 0 w 81"/>
                      <a:gd name="T63" fmla="*/ 70 h 87"/>
                      <a:gd name="T64" fmla="*/ 0 w 81"/>
                      <a:gd name="T65" fmla="*/ 71 h 87"/>
                      <a:gd name="T66" fmla="*/ 8 w 81"/>
                      <a:gd name="T67" fmla="*/ 78 h 87"/>
                      <a:gd name="T68" fmla="*/ 16 w 81"/>
                      <a:gd name="T69" fmla="*/ 82 h 87"/>
                      <a:gd name="T70" fmla="*/ 25 w 81"/>
                      <a:gd name="T71" fmla="*/ 85 h 87"/>
                      <a:gd name="T72" fmla="*/ 34 w 81"/>
                      <a:gd name="T73" fmla="*/ 87 h 87"/>
                      <a:gd name="T74" fmla="*/ 44 w 81"/>
                      <a:gd name="T75" fmla="*/ 85 h 87"/>
                      <a:gd name="T76" fmla="*/ 53 w 81"/>
                      <a:gd name="T77" fmla="*/ 84 h 87"/>
                      <a:gd name="T78" fmla="*/ 61 w 81"/>
                      <a:gd name="T79" fmla="*/ 79 h 87"/>
                      <a:gd name="T80" fmla="*/ 67 w 81"/>
                      <a:gd name="T81" fmla="*/ 73 h 87"/>
                      <a:gd name="T82" fmla="*/ 73 w 81"/>
                      <a:gd name="T83" fmla="*/ 67 h 87"/>
                      <a:gd name="T84" fmla="*/ 78 w 81"/>
                      <a:gd name="T85" fmla="*/ 59 h 87"/>
                      <a:gd name="T86" fmla="*/ 81 w 81"/>
                      <a:gd name="T87" fmla="*/ 50 h 87"/>
                      <a:gd name="T88" fmla="*/ 81 w 81"/>
                      <a:gd name="T89" fmla="*/ 41 h 8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1"/>
                      <a:gd name="T136" fmla="*/ 0 h 87"/>
                      <a:gd name="T137" fmla="*/ 81 w 81"/>
                      <a:gd name="T138" fmla="*/ 87 h 8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1" h="87">
                        <a:moveTo>
                          <a:pt x="81" y="41"/>
                        </a:moveTo>
                        <a:lnTo>
                          <a:pt x="81" y="34"/>
                        </a:lnTo>
                        <a:lnTo>
                          <a:pt x="79" y="28"/>
                        </a:lnTo>
                        <a:lnTo>
                          <a:pt x="78" y="22"/>
                        </a:lnTo>
                        <a:lnTo>
                          <a:pt x="75" y="17"/>
                        </a:lnTo>
                        <a:lnTo>
                          <a:pt x="71" y="11"/>
                        </a:lnTo>
                        <a:lnTo>
                          <a:pt x="67" y="8"/>
                        </a:lnTo>
                        <a:lnTo>
                          <a:pt x="62" y="3"/>
                        </a:lnTo>
                        <a:lnTo>
                          <a:pt x="58" y="0"/>
                        </a:lnTo>
                        <a:lnTo>
                          <a:pt x="54" y="0"/>
                        </a:lnTo>
                        <a:lnTo>
                          <a:pt x="51" y="0"/>
                        </a:lnTo>
                        <a:lnTo>
                          <a:pt x="58" y="3"/>
                        </a:lnTo>
                        <a:lnTo>
                          <a:pt x="62" y="8"/>
                        </a:lnTo>
                        <a:lnTo>
                          <a:pt x="67" y="11"/>
                        </a:lnTo>
                        <a:lnTo>
                          <a:pt x="71" y="16"/>
                        </a:lnTo>
                        <a:lnTo>
                          <a:pt x="73" y="22"/>
                        </a:lnTo>
                        <a:lnTo>
                          <a:pt x="76" y="28"/>
                        </a:lnTo>
                        <a:lnTo>
                          <a:pt x="78" y="34"/>
                        </a:lnTo>
                        <a:lnTo>
                          <a:pt x="78" y="41"/>
                        </a:lnTo>
                        <a:lnTo>
                          <a:pt x="78" y="50"/>
                        </a:lnTo>
                        <a:lnTo>
                          <a:pt x="75" y="58"/>
                        </a:lnTo>
                        <a:lnTo>
                          <a:pt x="70" y="65"/>
                        </a:lnTo>
                        <a:lnTo>
                          <a:pt x="65" y="71"/>
                        </a:lnTo>
                        <a:lnTo>
                          <a:pt x="59" y="76"/>
                        </a:lnTo>
                        <a:lnTo>
                          <a:pt x="51" y="81"/>
                        </a:lnTo>
                        <a:lnTo>
                          <a:pt x="44" y="82"/>
                        </a:lnTo>
                        <a:lnTo>
                          <a:pt x="34" y="84"/>
                        </a:lnTo>
                        <a:lnTo>
                          <a:pt x="25" y="82"/>
                        </a:lnTo>
                        <a:lnTo>
                          <a:pt x="16" y="79"/>
                        </a:lnTo>
                        <a:lnTo>
                          <a:pt x="7" y="73"/>
                        </a:lnTo>
                        <a:lnTo>
                          <a:pt x="0" y="67"/>
                        </a:lnTo>
                        <a:lnTo>
                          <a:pt x="0" y="70"/>
                        </a:lnTo>
                        <a:lnTo>
                          <a:pt x="0" y="71"/>
                        </a:lnTo>
                        <a:lnTo>
                          <a:pt x="8" y="78"/>
                        </a:lnTo>
                        <a:lnTo>
                          <a:pt x="16" y="82"/>
                        </a:lnTo>
                        <a:lnTo>
                          <a:pt x="25" y="85"/>
                        </a:lnTo>
                        <a:lnTo>
                          <a:pt x="34" y="87"/>
                        </a:lnTo>
                        <a:lnTo>
                          <a:pt x="44" y="85"/>
                        </a:lnTo>
                        <a:lnTo>
                          <a:pt x="53" y="84"/>
                        </a:lnTo>
                        <a:lnTo>
                          <a:pt x="61" y="79"/>
                        </a:lnTo>
                        <a:lnTo>
                          <a:pt x="67" y="73"/>
                        </a:lnTo>
                        <a:lnTo>
                          <a:pt x="73" y="67"/>
                        </a:lnTo>
                        <a:lnTo>
                          <a:pt x="78" y="59"/>
                        </a:lnTo>
                        <a:lnTo>
                          <a:pt x="81" y="50"/>
                        </a:lnTo>
                        <a:lnTo>
                          <a:pt x="81" y="41"/>
                        </a:lnTo>
                        <a:close/>
                      </a:path>
                    </a:pathLst>
                  </a:custGeom>
                  <a:solidFill>
                    <a:srgbClr val="6A79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 112">
                    <a:extLst>
                      <a:ext uri="{FF2B5EF4-FFF2-40B4-BE49-F238E27FC236}">
                        <a16:creationId xmlns:a16="http://schemas.microsoft.com/office/drawing/2014/main" id="{B5A1CDDD-42D2-344A-B440-5929C4DA14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5" y="1236"/>
                    <a:ext cx="79" cy="85"/>
                  </a:xfrm>
                  <a:custGeom>
                    <a:avLst/>
                    <a:gdLst>
                      <a:gd name="T0" fmla="*/ 79 w 79"/>
                      <a:gd name="T1" fmla="*/ 41 h 85"/>
                      <a:gd name="T2" fmla="*/ 79 w 79"/>
                      <a:gd name="T3" fmla="*/ 34 h 85"/>
                      <a:gd name="T4" fmla="*/ 78 w 79"/>
                      <a:gd name="T5" fmla="*/ 28 h 85"/>
                      <a:gd name="T6" fmla="*/ 76 w 79"/>
                      <a:gd name="T7" fmla="*/ 22 h 85"/>
                      <a:gd name="T8" fmla="*/ 73 w 79"/>
                      <a:gd name="T9" fmla="*/ 17 h 85"/>
                      <a:gd name="T10" fmla="*/ 68 w 79"/>
                      <a:gd name="T11" fmla="*/ 11 h 85"/>
                      <a:gd name="T12" fmla="*/ 65 w 79"/>
                      <a:gd name="T13" fmla="*/ 8 h 85"/>
                      <a:gd name="T14" fmla="*/ 61 w 79"/>
                      <a:gd name="T15" fmla="*/ 3 h 85"/>
                      <a:gd name="T16" fmla="*/ 54 w 79"/>
                      <a:gd name="T17" fmla="*/ 0 h 85"/>
                      <a:gd name="T18" fmla="*/ 51 w 79"/>
                      <a:gd name="T19" fmla="*/ 0 h 85"/>
                      <a:gd name="T20" fmla="*/ 50 w 79"/>
                      <a:gd name="T21" fmla="*/ 2 h 85"/>
                      <a:gd name="T22" fmla="*/ 54 w 79"/>
                      <a:gd name="T23" fmla="*/ 3 h 85"/>
                      <a:gd name="T24" fmla="*/ 61 w 79"/>
                      <a:gd name="T25" fmla="*/ 8 h 85"/>
                      <a:gd name="T26" fmla="*/ 65 w 79"/>
                      <a:gd name="T27" fmla="*/ 11 h 85"/>
                      <a:gd name="T28" fmla="*/ 68 w 79"/>
                      <a:gd name="T29" fmla="*/ 16 h 85"/>
                      <a:gd name="T30" fmla="*/ 71 w 79"/>
                      <a:gd name="T31" fmla="*/ 22 h 85"/>
                      <a:gd name="T32" fmla="*/ 75 w 79"/>
                      <a:gd name="T33" fmla="*/ 28 h 85"/>
                      <a:gd name="T34" fmla="*/ 76 w 79"/>
                      <a:gd name="T35" fmla="*/ 34 h 85"/>
                      <a:gd name="T36" fmla="*/ 76 w 79"/>
                      <a:gd name="T37" fmla="*/ 41 h 85"/>
                      <a:gd name="T38" fmla="*/ 76 w 79"/>
                      <a:gd name="T39" fmla="*/ 48 h 85"/>
                      <a:gd name="T40" fmla="*/ 73 w 79"/>
                      <a:gd name="T41" fmla="*/ 56 h 85"/>
                      <a:gd name="T42" fmla="*/ 70 w 79"/>
                      <a:gd name="T43" fmla="*/ 64 h 85"/>
                      <a:gd name="T44" fmla="*/ 64 w 79"/>
                      <a:gd name="T45" fmla="*/ 70 h 85"/>
                      <a:gd name="T46" fmla="*/ 58 w 79"/>
                      <a:gd name="T47" fmla="*/ 75 h 85"/>
                      <a:gd name="T48" fmla="*/ 51 w 79"/>
                      <a:gd name="T49" fmla="*/ 79 h 85"/>
                      <a:gd name="T50" fmla="*/ 44 w 79"/>
                      <a:gd name="T51" fmla="*/ 81 h 85"/>
                      <a:gd name="T52" fmla="*/ 34 w 79"/>
                      <a:gd name="T53" fmla="*/ 82 h 85"/>
                      <a:gd name="T54" fmla="*/ 24 w 79"/>
                      <a:gd name="T55" fmla="*/ 81 h 85"/>
                      <a:gd name="T56" fmla="*/ 14 w 79"/>
                      <a:gd name="T57" fmla="*/ 78 h 85"/>
                      <a:gd name="T58" fmla="*/ 7 w 79"/>
                      <a:gd name="T59" fmla="*/ 71 h 85"/>
                      <a:gd name="T60" fmla="*/ 0 w 79"/>
                      <a:gd name="T61" fmla="*/ 64 h 85"/>
                      <a:gd name="T62" fmla="*/ 0 w 79"/>
                      <a:gd name="T63" fmla="*/ 67 h 85"/>
                      <a:gd name="T64" fmla="*/ 0 w 79"/>
                      <a:gd name="T65" fmla="*/ 70 h 85"/>
                      <a:gd name="T66" fmla="*/ 8 w 79"/>
                      <a:gd name="T67" fmla="*/ 76 h 85"/>
                      <a:gd name="T68" fmla="*/ 16 w 79"/>
                      <a:gd name="T69" fmla="*/ 81 h 85"/>
                      <a:gd name="T70" fmla="*/ 25 w 79"/>
                      <a:gd name="T71" fmla="*/ 84 h 85"/>
                      <a:gd name="T72" fmla="*/ 34 w 79"/>
                      <a:gd name="T73" fmla="*/ 85 h 85"/>
                      <a:gd name="T74" fmla="*/ 44 w 79"/>
                      <a:gd name="T75" fmla="*/ 84 h 85"/>
                      <a:gd name="T76" fmla="*/ 51 w 79"/>
                      <a:gd name="T77" fmla="*/ 82 h 85"/>
                      <a:gd name="T78" fmla="*/ 59 w 79"/>
                      <a:gd name="T79" fmla="*/ 78 h 85"/>
                      <a:gd name="T80" fmla="*/ 67 w 79"/>
                      <a:gd name="T81" fmla="*/ 71 h 85"/>
                      <a:gd name="T82" fmla="*/ 71 w 79"/>
                      <a:gd name="T83" fmla="*/ 65 h 85"/>
                      <a:gd name="T84" fmla="*/ 76 w 79"/>
                      <a:gd name="T85" fmla="*/ 58 h 85"/>
                      <a:gd name="T86" fmla="*/ 79 w 79"/>
                      <a:gd name="T87" fmla="*/ 50 h 85"/>
                      <a:gd name="T88" fmla="*/ 79 w 79"/>
                      <a:gd name="T89" fmla="*/ 41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79"/>
                      <a:gd name="T136" fmla="*/ 0 h 85"/>
                      <a:gd name="T137" fmla="*/ 79 w 79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79" h="85">
                        <a:moveTo>
                          <a:pt x="79" y="41"/>
                        </a:moveTo>
                        <a:lnTo>
                          <a:pt x="79" y="34"/>
                        </a:lnTo>
                        <a:lnTo>
                          <a:pt x="78" y="28"/>
                        </a:lnTo>
                        <a:lnTo>
                          <a:pt x="76" y="22"/>
                        </a:lnTo>
                        <a:lnTo>
                          <a:pt x="73" y="17"/>
                        </a:lnTo>
                        <a:lnTo>
                          <a:pt x="68" y="11"/>
                        </a:lnTo>
                        <a:lnTo>
                          <a:pt x="65" y="8"/>
                        </a:lnTo>
                        <a:lnTo>
                          <a:pt x="61" y="3"/>
                        </a:lnTo>
                        <a:lnTo>
                          <a:pt x="54" y="0"/>
                        </a:lnTo>
                        <a:lnTo>
                          <a:pt x="51" y="0"/>
                        </a:lnTo>
                        <a:lnTo>
                          <a:pt x="50" y="2"/>
                        </a:lnTo>
                        <a:lnTo>
                          <a:pt x="54" y="3"/>
                        </a:lnTo>
                        <a:lnTo>
                          <a:pt x="61" y="8"/>
                        </a:lnTo>
                        <a:lnTo>
                          <a:pt x="65" y="11"/>
                        </a:lnTo>
                        <a:lnTo>
                          <a:pt x="68" y="16"/>
                        </a:lnTo>
                        <a:lnTo>
                          <a:pt x="71" y="22"/>
                        </a:lnTo>
                        <a:lnTo>
                          <a:pt x="75" y="28"/>
                        </a:lnTo>
                        <a:lnTo>
                          <a:pt x="76" y="34"/>
                        </a:lnTo>
                        <a:lnTo>
                          <a:pt x="76" y="41"/>
                        </a:lnTo>
                        <a:lnTo>
                          <a:pt x="76" y="48"/>
                        </a:lnTo>
                        <a:lnTo>
                          <a:pt x="73" y="56"/>
                        </a:lnTo>
                        <a:lnTo>
                          <a:pt x="70" y="64"/>
                        </a:lnTo>
                        <a:lnTo>
                          <a:pt x="64" y="70"/>
                        </a:lnTo>
                        <a:lnTo>
                          <a:pt x="58" y="75"/>
                        </a:lnTo>
                        <a:lnTo>
                          <a:pt x="51" y="79"/>
                        </a:lnTo>
                        <a:lnTo>
                          <a:pt x="44" y="81"/>
                        </a:lnTo>
                        <a:lnTo>
                          <a:pt x="34" y="82"/>
                        </a:lnTo>
                        <a:lnTo>
                          <a:pt x="24" y="81"/>
                        </a:lnTo>
                        <a:lnTo>
                          <a:pt x="14" y="78"/>
                        </a:lnTo>
                        <a:lnTo>
                          <a:pt x="7" y="71"/>
                        </a:lnTo>
                        <a:lnTo>
                          <a:pt x="0" y="64"/>
                        </a:lnTo>
                        <a:lnTo>
                          <a:pt x="0" y="67"/>
                        </a:lnTo>
                        <a:lnTo>
                          <a:pt x="0" y="70"/>
                        </a:lnTo>
                        <a:lnTo>
                          <a:pt x="8" y="76"/>
                        </a:lnTo>
                        <a:lnTo>
                          <a:pt x="16" y="81"/>
                        </a:lnTo>
                        <a:lnTo>
                          <a:pt x="25" y="84"/>
                        </a:lnTo>
                        <a:lnTo>
                          <a:pt x="34" y="85"/>
                        </a:lnTo>
                        <a:lnTo>
                          <a:pt x="44" y="84"/>
                        </a:lnTo>
                        <a:lnTo>
                          <a:pt x="51" y="82"/>
                        </a:lnTo>
                        <a:lnTo>
                          <a:pt x="59" y="78"/>
                        </a:lnTo>
                        <a:lnTo>
                          <a:pt x="67" y="71"/>
                        </a:lnTo>
                        <a:lnTo>
                          <a:pt x="71" y="65"/>
                        </a:lnTo>
                        <a:lnTo>
                          <a:pt x="76" y="58"/>
                        </a:lnTo>
                        <a:lnTo>
                          <a:pt x="79" y="50"/>
                        </a:lnTo>
                        <a:lnTo>
                          <a:pt x="79" y="41"/>
                        </a:lnTo>
                        <a:close/>
                      </a:path>
                    </a:pathLst>
                  </a:custGeom>
                  <a:solidFill>
                    <a:srgbClr val="717F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5" name="Freeform 113">
                    <a:extLst>
                      <a:ext uri="{FF2B5EF4-FFF2-40B4-BE49-F238E27FC236}">
                        <a16:creationId xmlns:a16="http://schemas.microsoft.com/office/drawing/2014/main" id="{1F6E5343-CFA8-CB4E-91B3-5B31D6FD81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5" y="1236"/>
                    <a:ext cx="78" cy="84"/>
                  </a:xfrm>
                  <a:custGeom>
                    <a:avLst/>
                    <a:gdLst>
                      <a:gd name="T0" fmla="*/ 78 w 78"/>
                      <a:gd name="T1" fmla="*/ 41 h 84"/>
                      <a:gd name="T2" fmla="*/ 78 w 78"/>
                      <a:gd name="T3" fmla="*/ 34 h 84"/>
                      <a:gd name="T4" fmla="*/ 76 w 78"/>
                      <a:gd name="T5" fmla="*/ 28 h 84"/>
                      <a:gd name="T6" fmla="*/ 73 w 78"/>
                      <a:gd name="T7" fmla="*/ 22 h 84"/>
                      <a:gd name="T8" fmla="*/ 71 w 78"/>
                      <a:gd name="T9" fmla="*/ 16 h 84"/>
                      <a:gd name="T10" fmla="*/ 67 w 78"/>
                      <a:gd name="T11" fmla="*/ 11 h 84"/>
                      <a:gd name="T12" fmla="*/ 62 w 78"/>
                      <a:gd name="T13" fmla="*/ 8 h 84"/>
                      <a:gd name="T14" fmla="*/ 58 w 78"/>
                      <a:gd name="T15" fmla="*/ 3 h 84"/>
                      <a:gd name="T16" fmla="*/ 51 w 78"/>
                      <a:gd name="T17" fmla="*/ 0 h 84"/>
                      <a:gd name="T18" fmla="*/ 50 w 78"/>
                      <a:gd name="T19" fmla="*/ 2 h 84"/>
                      <a:gd name="T20" fmla="*/ 47 w 78"/>
                      <a:gd name="T21" fmla="*/ 2 h 84"/>
                      <a:gd name="T22" fmla="*/ 53 w 78"/>
                      <a:gd name="T23" fmla="*/ 5 h 84"/>
                      <a:gd name="T24" fmla="*/ 58 w 78"/>
                      <a:gd name="T25" fmla="*/ 8 h 84"/>
                      <a:gd name="T26" fmla="*/ 62 w 78"/>
                      <a:gd name="T27" fmla="*/ 11 h 84"/>
                      <a:gd name="T28" fmla="*/ 67 w 78"/>
                      <a:gd name="T29" fmla="*/ 16 h 84"/>
                      <a:gd name="T30" fmla="*/ 70 w 78"/>
                      <a:gd name="T31" fmla="*/ 22 h 84"/>
                      <a:gd name="T32" fmla="*/ 73 w 78"/>
                      <a:gd name="T33" fmla="*/ 28 h 84"/>
                      <a:gd name="T34" fmla="*/ 75 w 78"/>
                      <a:gd name="T35" fmla="*/ 34 h 84"/>
                      <a:gd name="T36" fmla="*/ 75 w 78"/>
                      <a:gd name="T37" fmla="*/ 41 h 84"/>
                      <a:gd name="T38" fmla="*/ 75 w 78"/>
                      <a:gd name="T39" fmla="*/ 48 h 84"/>
                      <a:gd name="T40" fmla="*/ 71 w 78"/>
                      <a:gd name="T41" fmla="*/ 56 h 84"/>
                      <a:gd name="T42" fmla="*/ 68 w 78"/>
                      <a:gd name="T43" fmla="*/ 62 h 84"/>
                      <a:gd name="T44" fmla="*/ 64 w 78"/>
                      <a:gd name="T45" fmla="*/ 68 h 84"/>
                      <a:gd name="T46" fmla="*/ 58 w 78"/>
                      <a:gd name="T47" fmla="*/ 73 h 84"/>
                      <a:gd name="T48" fmla="*/ 50 w 78"/>
                      <a:gd name="T49" fmla="*/ 78 h 84"/>
                      <a:gd name="T50" fmla="*/ 42 w 78"/>
                      <a:gd name="T51" fmla="*/ 79 h 84"/>
                      <a:gd name="T52" fmla="*/ 34 w 78"/>
                      <a:gd name="T53" fmla="*/ 81 h 84"/>
                      <a:gd name="T54" fmla="*/ 24 w 78"/>
                      <a:gd name="T55" fmla="*/ 79 h 84"/>
                      <a:gd name="T56" fmla="*/ 14 w 78"/>
                      <a:gd name="T57" fmla="*/ 75 h 84"/>
                      <a:gd name="T58" fmla="*/ 7 w 78"/>
                      <a:gd name="T59" fmla="*/ 68 h 84"/>
                      <a:gd name="T60" fmla="*/ 0 w 78"/>
                      <a:gd name="T61" fmla="*/ 61 h 84"/>
                      <a:gd name="T62" fmla="*/ 0 w 78"/>
                      <a:gd name="T63" fmla="*/ 61 h 84"/>
                      <a:gd name="T64" fmla="*/ 0 w 78"/>
                      <a:gd name="T65" fmla="*/ 62 h 84"/>
                      <a:gd name="T66" fmla="*/ 0 w 78"/>
                      <a:gd name="T67" fmla="*/ 64 h 84"/>
                      <a:gd name="T68" fmla="*/ 0 w 78"/>
                      <a:gd name="T69" fmla="*/ 67 h 84"/>
                      <a:gd name="T70" fmla="*/ 7 w 78"/>
                      <a:gd name="T71" fmla="*/ 73 h 84"/>
                      <a:gd name="T72" fmla="*/ 16 w 78"/>
                      <a:gd name="T73" fmla="*/ 79 h 84"/>
                      <a:gd name="T74" fmla="*/ 25 w 78"/>
                      <a:gd name="T75" fmla="*/ 82 h 84"/>
                      <a:gd name="T76" fmla="*/ 34 w 78"/>
                      <a:gd name="T77" fmla="*/ 84 h 84"/>
                      <a:gd name="T78" fmla="*/ 44 w 78"/>
                      <a:gd name="T79" fmla="*/ 82 h 84"/>
                      <a:gd name="T80" fmla="*/ 51 w 78"/>
                      <a:gd name="T81" fmla="*/ 81 h 84"/>
                      <a:gd name="T82" fmla="*/ 59 w 78"/>
                      <a:gd name="T83" fmla="*/ 76 h 84"/>
                      <a:gd name="T84" fmla="*/ 65 w 78"/>
                      <a:gd name="T85" fmla="*/ 71 h 84"/>
                      <a:gd name="T86" fmla="*/ 70 w 78"/>
                      <a:gd name="T87" fmla="*/ 65 h 84"/>
                      <a:gd name="T88" fmla="*/ 75 w 78"/>
                      <a:gd name="T89" fmla="*/ 58 h 84"/>
                      <a:gd name="T90" fmla="*/ 78 w 78"/>
                      <a:gd name="T91" fmla="*/ 50 h 84"/>
                      <a:gd name="T92" fmla="*/ 78 w 78"/>
                      <a:gd name="T93" fmla="*/ 41 h 84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8"/>
                      <a:gd name="T142" fmla="*/ 0 h 84"/>
                      <a:gd name="T143" fmla="*/ 78 w 78"/>
                      <a:gd name="T144" fmla="*/ 84 h 84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8" h="84">
                        <a:moveTo>
                          <a:pt x="78" y="41"/>
                        </a:moveTo>
                        <a:lnTo>
                          <a:pt x="78" y="34"/>
                        </a:lnTo>
                        <a:lnTo>
                          <a:pt x="76" y="28"/>
                        </a:lnTo>
                        <a:lnTo>
                          <a:pt x="73" y="22"/>
                        </a:lnTo>
                        <a:lnTo>
                          <a:pt x="71" y="16"/>
                        </a:lnTo>
                        <a:lnTo>
                          <a:pt x="67" y="11"/>
                        </a:lnTo>
                        <a:lnTo>
                          <a:pt x="62" y="8"/>
                        </a:lnTo>
                        <a:lnTo>
                          <a:pt x="58" y="3"/>
                        </a:lnTo>
                        <a:lnTo>
                          <a:pt x="51" y="0"/>
                        </a:lnTo>
                        <a:lnTo>
                          <a:pt x="50" y="2"/>
                        </a:lnTo>
                        <a:lnTo>
                          <a:pt x="47" y="2"/>
                        </a:lnTo>
                        <a:lnTo>
                          <a:pt x="53" y="5"/>
                        </a:lnTo>
                        <a:lnTo>
                          <a:pt x="58" y="8"/>
                        </a:lnTo>
                        <a:lnTo>
                          <a:pt x="62" y="11"/>
                        </a:lnTo>
                        <a:lnTo>
                          <a:pt x="67" y="16"/>
                        </a:lnTo>
                        <a:lnTo>
                          <a:pt x="70" y="22"/>
                        </a:lnTo>
                        <a:lnTo>
                          <a:pt x="73" y="28"/>
                        </a:lnTo>
                        <a:lnTo>
                          <a:pt x="75" y="34"/>
                        </a:lnTo>
                        <a:lnTo>
                          <a:pt x="75" y="41"/>
                        </a:lnTo>
                        <a:lnTo>
                          <a:pt x="75" y="48"/>
                        </a:lnTo>
                        <a:lnTo>
                          <a:pt x="71" y="56"/>
                        </a:lnTo>
                        <a:lnTo>
                          <a:pt x="68" y="62"/>
                        </a:lnTo>
                        <a:lnTo>
                          <a:pt x="64" y="68"/>
                        </a:lnTo>
                        <a:lnTo>
                          <a:pt x="58" y="73"/>
                        </a:lnTo>
                        <a:lnTo>
                          <a:pt x="50" y="78"/>
                        </a:lnTo>
                        <a:lnTo>
                          <a:pt x="42" y="79"/>
                        </a:lnTo>
                        <a:lnTo>
                          <a:pt x="34" y="81"/>
                        </a:lnTo>
                        <a:lnTo>
                          <a:pt x="24" y="79"/>
                        </a:lnTo>
                        <a:lnTo>
                          <a:pt x="14" y="75"/>
                        </a:lnTo>
                        <a:lnTo>
                          <a:pt x="7" y="68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0" y="64"/>
                        </a:lnTo>
                        <a:lnTo>
                          <a:pt x="0" y="67"/>
                        </a:lnTo>
                        <a:lnTo>
                          <a:pt x="7" y="73"/>
                        </a:lnTo>
                        <a:lnTo>
                          <a:pt x="16" y="79"/>
                        </a:lnTo>
                        <a:lnTo>
                          <a:pt x="25" y="82"/>
                        </a:lnTo>
                        <a:lnTo>
                          <a:pt x="34" y="84"/>
                        </a:lnTo>
                        <a:lnTo>
                          <a:pt x="44" y="82"/>
                        </a:lnTo>
                        <a:lnTo>
                          <a:pt x="51" y="81"/>
                        </a:lnTo>
                        <a:lnTo>
                          <a:pt x="59" y="76"/>
                        </a:lnTo>
                        <a:lnTo>
                          <a:pt x="65" y="71"/>
                        </a:lnTo>
                        <a:lnTo>
                          <a:pt x="70" y="65"/>
                        </a:lnTo>
                        <a:lnTo>
                          <a:pt x="75" y="58"/>
                        </a:lnTo>
                        <a:lnTo>
                          <a:pt x="78" y="50"/>
                        </a:lnTo>
                        <a:lnTo>
                          <a:pt x="78" y="41"/>
                        </a:lnTo>
                        <a:close/>
                      </a:path>
                    </a:pathLst>
                  </a:custGeom>
                  <a:solidFill>
                    <a:srgbClr val="7582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6" name="Freeform 114">
                    <a:extLst>
                      <a:ext uri="{FF2B5EF4-FFF2-40B4-BE49-F238E27FC236}">
                        <a16:creationId xmlns:a16="http://schemas.microsoft.com/office/drawing/2014/main" id="{975EB3B9-6285-1848-8ED9-8911D26086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5" y="1238"/>
                    <a:ext cx="76" cy="80"/>
                  </a:xfrm>
                  <a:custGeom>
                    <a:avLst/>
                    <a:gdLst>
                      <a:gd name="T0" fmla="*/ 76 w 76"/>
                      <a:gd name="T1" fmla="*/ 39 h 80"/>
                      <a:gd name="T2" fmla="*/ 76 w 76"/>
                      <a:gd name="T3" fmla="*/ 32 h 80"/>
                      <a:gd name="T4" fmla="*/ 75 w 76"/>
                      <a:gd name="T5" fmla="*/ 26 h 80"/>
                      <a:gd name="T6" fmla="*/ 71 w 76"/>
                      <a:gd name="T7" fmla="*/ 20 h 80"/>
                      <a:gd name="T8" fmla="*/ 68 w 76"/>
                      <a:gd name="T9" fmla="*/ 14 h 80"/>
                      <a:gd name="T10" fmla="*/ 65 w 76"/>
                      <a:gd name="T11" fmla="*/ 9 h 80"/>
                      <a:gd name="T12" fmla="*/ 61 w 76"/>
                      <a:gd name="T13" fmla="*/ 6 h 80"/>
                      <a:gd name="T14" fmla="*/ 54 w 76"/>
                      <a:gd name="T15" fmla="*/ 1 h 80"/>
                      <a:gd name="T16" fmla="*/ 50 w 76"/>
                      <a:gd name="T17" fmla="*/ 0 h 80"/>
                      <a:gd name="T18" fmla="*/ 47 w 76"/>
                      <a:gd name="T19" fmla="*/ 0 h 80"/>
                      <a:gd name="T20" fmla="*/ 44 w 76"/>
                      <a:gd name="T21" fmla="*/ 1 h 80"/>
                      <a:gd name="T22" fmla="*/ 50 w 76"/>
                      <a:gd name="T23" fmla="*/ 3 h 80"/>
                      <a:gd name="T24" fmla="*/ 56 w 76"/>
                      <a:gd name="T25" fmla="*/ 6 h 80"/>
                      <a:gd name="T26" fmla="*/ 61 w 76"/>
                      <a:gd name="T27" fmla="*/ 9 h 80"/>
                      <a:gd name="T28" fmla="*/ 65 w 76"/>
                      <a:gd name="T29" fmla="*/ 14 h 80"/>
                      <a:gd name="T30" fmla="*/ 68 w 76"/>
                      <a:gd name="T31" fmla="*/ 20 h 80"/>
                      <a:gd name="T32" fmla="*/ 71 w 76"/>
                      <a:gd name="T33" fmla="*/ 26 h 80"/>
                      <a:gd name="T34" fmla="*/ 73 w 76"/>
                      <a:gd name="T35" fmla="*/ 32 h 80"/>
                      <a:gd name="T36" fmla="*/ 73 w 76"/>
                      <a:gd name="T37" fmla="*/ 39 h 80"/>
                      <a:gd name="T38" fmla="*/ 73 w 76"/>
                      <a:gd name="T39" fmla="*/ 46 h 80"/>
                      <a:gd name="T40" fmla="*/ 70 w 76"/>
                      <a:gd name="T41" fmla="*/ 54 h 80"/>
                      <a:gd name="T42" fmla="*/ 67 w 76"/>
                      <a:gd name="T43" fmla="*/ 60 h 80"/>
                      <a:gd name="T44" fmla="*/ 62 w 76"/>
                      <a:gd name="T45" fmla="*/ 66 h 80"/>
                      <a:gd name="T46" fmla="*/ 56 w 76"/>
                      <a:gd name="T47" fmla="*/ 71 h 80"/>
                      <a:gd name="T48" fmla="*/ 50 w 76"/>
                      <a:gd name="T49" fmla="*/ 74 h 80"/>
                      <a:gd name="T50" fmla="*/ 42 w 76"/>
                      <a:gd name="T51" fmla="*/ 76 h 80"/>
                      <a:gd name="T52" fmla="*/ 34 w 76"/>
                      <a:gd name="T53" fmla="*/ 77 h 80"/>
                      <a:gd name="T54" fmla="*/ 24 w 76"/>
                      <a:gd name="T55" fmla="*/ 76 h 80"/>
                      <a:gd name="T56" fmla="*/ 14 w 76"/>
                      <a:gd name="T57" fmla="*/ 71 h 80"/>
                      <a:gd name="T58" fmla="*/ 7 w 76"/>
                      <a:gd name="T59" fmla="*/ 65 h 80"/>
                      <a:gd name="T60" fmla="*/ 0 w 76"/>
                      <a:gd name="T61" fmla="*/ 56 h 80"/>
                      <a:gd name="T62" fmla="*/ 0 w 76"/>
                      <a:gd name="T63" fmla="*/ 57 h 80"/>
                      <a:gd name="T64" fmla="*/ 0 w 76"/>
                      <a:gd name="T65" fmla="*/ 60 h 80"/>
                      <a:gd name="T66" fmla="*/ 0 w 76"/>
                      <a:gd name="T67" fmla="*/ 60 h 80"/>
                      <a:gd name="T68" fmla="*/ 0 w 76"/>
                      <a:gd name="T69" fmla="*/ 62 h 80"/>
                      <a:gd name="T70" fmla="*/ 7 w 76"/>
                      <a:gd name="T71" fmla="*/ 69 h 80"/>
                      <a:gd name="T72" fmla="*/ 14 w 76"/>
                      <a:gd name="T73" fmla="*/ 76 h 80"/>
                      <a:gd name="T74" fmla="*/ 24 w 76"/>
                      <a:gd name="T75" fmla="*/ 79 h 80"/>
                      <a:gd name="T76" fmla="*/ 34 w 76"/>
                      <a:gd name="T77" fmla="*/ 80 h 80"/>
                      <a:gd name="T78" fmla="*/ 44 w 76"/>
                      <a:gd name="T79" fmla="*/ 79 h 80"/>
                      <a:gd name="T80" fmla="*/ 51 w 76"/>
                      <a:gd name="T81" fmla="*/ 77 h 80"/>
                      <a:gd name="T82" fmla="*/ 58 w 76"/>
                      <a:gd name="T83" fmla="*/ 73 h 80"/>
                      <a:gd name="T84" fmla="*/ 64 w 76"/>
                      <a:gd name="T85" fmla="*/ 68 h 80"/>
                      <a:gd name="T86" fmla="*/ 70 w 76"/>
                      <a:gd name="T87" fmla="*/ 62 h 80"/>
                      <a:gd name="T88" fmla="*/ 73 w 76"/>
                      <a:gd name="T89" fmla="*/ 54 h 80"/>
                      <a:gd name="T90" fmla="*/ 76 w 76"/>
                      <a:gd name="T91" fmla="*/ 46 h 80"/>
                      <a:gd name="T92" fmla="*/ 76 w 76"/>
                      <a:gd name="T93" fmla="*/ 39 h 80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6"/>
                      <a:gd name="T142" fmla="*/ 0 h 80"/>
                      <a:gd name="T143" fmla="*/ 76 w 76"/>
                      <a:gd name="T144" fmla="*/ 80 h 80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6" h="80">
                        <a:moveTo>
                          <a:pt x="76" y="39"/>
                        </a:moveTo>
                        <a:lnTo>
                          <a:pt x="76" y="32"/>
                        </a:lnTo>
                        <a:lnTo>
                          <a:pt x="75" y="26"/>
                        </a:lnTo>
                        <a:lnTo>
                          <a:pt x="71" y="20"/>
                        </a:lnTo>
                        <a:lnTo>
                          <a:pt x="68" y="14"/>
                        </a:lnTo>
                        <a:lnTo>
                          <a:pt x="65" y="9"/>
                        </a:lnTo>
                        <a:lnTo>
                          <a:pt x="61" y="6"/>
                        </a:lnTo>
                        <a:lnTo>
                          <a:pt x="54" y="1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4" y="1"/>
                        </a:lnTo>
                        <a:lnTo>
                          <a:pt x="50" y="3"/>
                        </a:lnTo>
                        <a:lnTo>
                          <a:pt x="56" y="6"/>
                        </a:lnTo>
                        <a:lnTo>
                          <a:pt x="61" y="9"/>
                        </a:lnTo>
                        <a:lnTo>
                          <a:pt x="65" y="14"/>
                        </a:lnTo>
                        <a:lnTo>
                          <a:pt x="68" y="20"/>
                        </a:lnTo>
                        <a:lnTo>
                          <a:pt x="71" y="26"/>
                        </a:lnTo>
                        <a:lnTo>
                          <a:pt x="73" y="32"/>
                        </a:lnTo>
                        <a:lnTo>
                          <a:pt x="73" y="39"/>
                        </a:lnTo>
                        <a:lnTo>
                          <a:pt x="73" y="46"/>
                        </a:lnTo>
                        <a:lnTo>
                          <a:pt x="70" y="54"/>
                        </a:lnTo>
                        <a:lnTo>
                          <a:pt x="67" y="60"/>
                        </a:lnTo>
                        <a:lnTo>
                          <a:pt x="62" y="66"/>
                        </a:lnTo>
                        <a:lnTo>
                          <a:pt x="56" y="71"/>
                        </a:lnTo>
                        <a:lnTo>
                          <a:pt x="50" y="74"/>
                        </a:lnTo>
                        <a:lnTo>
                          <a:pt x="42" y="76"/>
                        </a:lnTo>
                        <a:lnTo>
                          <a:pt x="34" y="77"/>
                        </a:lnTo>
                        <a:lnTo>
                          <a:pt x="24" y="76"/>
                        </a:lnTo>
                        <a:lnTo>
                          <a:pt x="14" y="71"/>
                        </a:lnTo>
                        <a:lnTo>
                          <a:pt x="7" y="65"/>
                        </a:lnTo>
                        <a:lnTo>
                          <a:pt x="0" y="56"/>
                        </a:lnTo>
                        <a:lnTo>
                          <a:pt x="0" y="57"/>
                        </a:lnTo>
                        <a:lnTo>
                          <a:pt x="0" y="60"/>
                        </a:lnTo>
                        <a:lnTo>
                          <a:pt x="0" y="62"/>
                        </a:lnTo>
                        <a:lnTo>
                          <a:pt x="7" y="69"/>
                        </a:lnTo>
                        <a:lnTo>
                          <a:pt x="14" y="76"/>
                        </a:lnTo>
                        <a:lnTo>
                          <a:pt x="24" y="79"/>
                        </a:lnTo>
                        <a:lnTo>
                          <a:pt x="34" y="80"/>
                        </a:lnTo>
                        <a:lnTo>
                          <a:pt x="44" y="79"/>
                        </a:lnTo>
                        <a:lnTo>
                          <a:pt x="51" y="77"/>
                        </a:lnTo>
                        <a:lnTo>
                          <a:pt x="58" y="73"/>
                        </a:lnTo>
                        <a:lnTo>
                          <a:pt x="64" y="68"/>
                        </a:lnTo>
                        <a:lnTo>
                          <a:pt x="70" y="62"/>
                        </a:lnTo>
                        <a:lnTo>
                          <a:pt x="73" y="54"/>
                        </a:lnTo>
                        <a:lnTo>
                          <a:pt x="76" y="46"/>
                        </a:lnTo>
                        <a:lnTo>
                          <a:pt x="76" y="39"/>
                        </a:lnTo>
                        <a:close/>
                      </a:path>
                    </a:pathLst>
                  </a:custGeom>
                  <a:solidFill>
                    <a:srgbClr val="7986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7" name="Freeform 115">
                    <a:extLst>
                      <a:ext uri="{FF2B5EF4-FFF2-40B4-BE49-F238E27FC236}">
                        <a16:creationId xmlns:a16="http://schemas.microsoft.com/office/drawing/2014/main" id="{5B6FE75D-C2D4-184D-98B8-F680515BC8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5" y="1238"/>
                    <a:ext cx="75" cy="79"/>
                  </a:xfrm>
                  <a:custGeom>
                    <a:avLst/>
                    <a:gdLst>
                      <a:gd name="T0" fmla="*/ 75 w 75"/>
                      <a:gd name="T1" fmla="*/ 39 h 79"/>
                      <a:gd name="T2" fmla="*/ 75 w 75"/>
                      <a:gd name="T3" fmla="*/ 32 h 79"/>
                      <a:gd name="T4" fmla="*/ 73 w 75"/>
                      <a:gd name="T5" fmla="*/ 26 h 79"/>
                      <a:gd name="T6" fmla="*/ 70 w 75"/>
                      <a:gd name="T7" fmla="*/ 20 h 79"/>
                      <a:gd name="T8" fmla="*/ 67 w 75"/>
                      <a:gd name="T9" fmla="*/ 14 h 79"/>
                      <a:gd name="T10" fmla="*/ 62 w 75"/>
                      <a:gd name="T11" fmla="*/ 9 h 79"/>
                      <a:gd name="T12" fmla="*/ 58 w 75"/>
                      <a:gd name="T13" fmla="*/ 6 h 79"/>
                      <a:gd name="T14" fmla="*/ 53 w 75"/>
                      <a:gd name="T15" fmla="*/ 3 h 79"/>
                      <a:gd name="T16" fmla="*/ 47 w 75"/>
                      <a:gd name="T17" fmla="*/ 0 h 79"/>
                      <a:gd name="T18" fmla="*/ 44 w 75"/>
                      <a:gd name="T19" fmla="*/ 1 h 79"/>
                      <a:gd name="T20" fmla="*/ 41 w 75"/>
                      <a:gd name="T21" fmla="*/ 1 h 79"/>
                      <a:gd name="T22" fmla="*/ 47 w 75"/>
                      <a:gd name="T23" fmla="*/ 3 h 79"/>
                      <a:gd name="T24" fmla="*/ 53 w 75"/>
                      <a:gd name="T25" fmla="*/ 6 h 79"/>
                      <a:gd name="T26" fmla="*/ 59 w 75"/>
                      <a:gd name="T27" fmla="*/ 11 h 79"/>
                      <a:gd name="T28" fmla="*/ 62 w 75"/>
                      <a:gd name="T29" fmla="*/ 14 h 79"/>
                      <a:gd name="T30" fmla="*/ 67 w 75"/>
                      <a:gd name="T31" fmla="*/ 20 h 79"/>
                      <a:gd name="T32" fmla="*/ 70 w 75"/>
                      <a:gd name="T33" fmla="*/ 26 h 79"/>
                      <a:gd name="T34" fmla="*/ 71 w 75"/>
                      <a:gd name="T35" fmla="*/ 32 h 79"/>
                      <a:gd name="T36" fmla="*/ 71 w 75"/>
                      <a:gd name="T37" fmla="*/ 39 h 79"/>
                      <a:gd name="T38" fmla="*/ 71 w 75"/>
                      <a:gd name="T39" fmla="*/ 46 h 79"/>
                      <a:gd name="T40" fmla="*/ 68 w 75"/>
                      <a:gd name="T41" fmla="*/ 52 h 79"/>
                      <a:gd name="T42" fmla="*/ 65 w 75"/>
                      <a:gd name="T43" fmla="*/ 59 h 79"/>
                      <a:gd name="T44" fmla="*/ 61 w 75"/>
                      <a:gd name="T45" fmla="*/ 65 h 79"/>
                      <a:gd name="T46" fmla="*/ 56 w 75"/>
                      <a:gd name="T47" fmla="*/ 69 h 79"/>
                      <a:gd name="T48" fmla="*/ 50 w 75"/>
                      <a:gd name="T49" fmla="*/ 73 h 79"/>
                      <a:gd name="T50" fmla="*/ 42 w 75"/>
                      <a:gd name="T51" fmla="*/ 74 h 79"/>
                      <a:gd name="T52" fmla="*/ 34 w 75"/>
                      <a:gd name="T53" fmla="*/ 76 h 79"/>
                      <a:gd name="T54" fmla="*/ 30 w 75"/>
                      <a:gd name="T55" fmla="*/ 76 h 79"/>
                      <a:gd name="T56" fmla="*/ 24 w 75"/>
                      <a:gd name="T57" fmla="*/ 74 h 79"/>
                      <a:gd name="T58" fmla="*/ 19 w 75"/>
                      <a:gd name="T59" fmla="*/ 73 h 79"/>
                      <a:gd name="T60" fmla="*/ 14 w 75"/>
                      <a:gd name="T61" fmla="*/ 69 h 79"/>
                      <a:gd name="T62" fmla="*/ 10 w 75"/>
                      <a:gd name="T63" fmla="*/ 66 h 79"/>
                      <a:gd name="T64" fmla="*/ 7 w 75"/>
                      <a:gd name="T65" fmla="*/ 62 h 79"/>
                      <a:gd name="T66" fmla="*/ 3 w 75"/>
                      <a:gd name="T67" fmla="*/ 57 h 79"/>
                      <a:gd name="T68" fmla="*/ 0 w 75"/>
                      <a:gd name="T69" fmla="*/ 52 h 79"/>
                      <a:gd name="T70" fmla="*/ 0 w 75"/>
                      <a:gd name="T71" fmla="*/ 56 h 79"/>
                      <a:gd name="T72" fmla="*/ 0 w 75"/>
                      <a:gd name="T73" fmla="*/ 59 h 79"/>
                      <a:gd name="T74" fmla="*/ 7 w 75"/>
                      <a:gd name="T75" fmla="*/ 66 h 79"/>
                      <a:gd name="T76" fmla="*/ 14 w 75"/>
                      <a:gd name="T77" fmla="*/ 73 h 79"/>
                      <a:gd name="T78" fmla="*/ 24 w 75"/>
                      <a:gd name="T79" fmla="*/ 77 h 79"/>
                      <a:gd name="T80" fmla="*/ 34 w 75"/>
                      <a:gd name="T81" fmla="*/ 79 h 79"/>
                      <a:gd name="T82" fmla="*/ 42 w 75"/>
                      <a:gd name="T83" fmla="*/ 77 h 79"/>
                      <a:gd name="T84" fmla="*/ 50 w 75"/>
                      <a:gd name="T85" fmla="*/ 76 h 79"/>
                      <a:gd name="T86" fmla="*/ 58 w 75"/>
                      <a:gd name="T87" fmla="*/ 71 h 79"/>
                      <a:gd name="T88" fmla="*/ 64 w 75"/>
                      <a:gd name="T89" fmla="*/ 66 h 79"/>
                      <a:gd name="T90" fmla="*/ 68 w 75"/>
                      <a:gd name="T91" fmla="*/ 60 h 79"/>
                      <a:gd name="T92" fmla="*/ 71 w 75"/>
                      <a:gd name="T93" fmla="*/ 54 h 79"/>
                      <a:gd name="T94" fmla="*/ 75 w 75"/>
                      <a:gd name="T95" fmla="*/ 46 h 79"/>
                      <a:gd name="T96" fmla="*/ 75 w 75"/>
                      <a:gd name="T97" fmla="*/ 39 h 7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5"/>
                      <a:gd name="T148" fmla="*/ 0 h 79"/>
                      <a:gd name="T149" fmla="*/ 75 w 75"/>
                      <a:gd name="T150" fmla="*/ 79 h 79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5" h="79">
                        <a:moveTo>
                          <a:pt x="75" y="39"/>
                        </a:moveTo>
                        <a:lnTo>
                          <a:pt x="75" y="32"/>
                        </a:lnTo>
                        <a:lnTo>
                          <a:pt x="73" y="26"/>
                        </a:lnTo>
                        <a:lnTo>
                          <a:pt x="70" y="20"/>
                        </a:lnTo>
                        <a:lnTo>
                          <a:pt x="67" y="14"/>
                        </a:lnTo>
                        <a:lnTo>
                          <a:pt x="62" y="9"/>
                        </a:lnTo>
                        <a:lnTo>
                          <a:pt x="58" y="6"/>
                        </a:lnTo>
                        <a:lnTo>
                          <a:pt x="53" y="3"/>
                        </a:lnTo>
                        <a:lnTo>
                          <a:pt x="47" y="0"/>
                        </a:lnTo>
                        <a:lnTo>
                          <a:pt x="44" y="1"/>
                        </a:lnTo>
                        <a:lnTo>
                          <a:pt x="41" y="1"/>
                        </a:lnTo>
                        <a:lnTo>
                          <a:pt x="47" y="3"/>
                        </a:lnTo>
                        <a:lnTo>
                          <a:pt x="53" y="6"/>
                        </a:lnTo>
                        <a:lnTo>
                          <a:pt x="59" y="11"/>
                        </a:lnTo>
                        <a:lnTo>
                          <a:pt x="62" y="14"/>
                        </a:lnTo>
                        <a:lnTo>
                          <a:pt x="67" y="20"/>
                        </a:lnTo>
                        <a:lnTo>
                          <a:pt x="70" y="26"/>
                        </a:lnTo>
                        <a:lnTo>
                          <a:pt x="71" y="32"/>
                        </a:lnTo>
                        <a:lnTo>
                          <a:pt x="71" y="39"/>
                        </a:lnTo>
                        <a:lnTo>
                          <a:pt x="71" y="46"/>
                        </a:lnTo>
                        <a:lnTo>
                          <a:pt x="68" y="52"/>
                        </a:lnTo>
                        <a:lnTo>
                          <a:pt x="65" y="59"/>
                        </a:lnTo>
                        <a:lnTo>
                          <a:pt x="61" y="65"/>
                        </a:lnTo>
                        <a:lnTo>
                          <a:pt x="56" y="69"/>
                        </a:lnTo>
                        <a:lnTo>
                          <a:pt x="50" y="73"/>
                        </a:lnTo>
                        <a:lnTo>
                          <a:pt x="42" y="74"/>
                        </a:lnTo>
                        <a:lnTo>
                          <a:pt x="34" y="76"/>
                        </a:lnTo>
                        <a:lnTo>
                          <a:pt x="30" y="76"/>
                        </a:lnTo>
                        <a:lnTo>
                          <a:pt x="24" y="74"/>
                        </a:lnTo>
                        <a:lnTo>
                          <a:pt x="19" y="73"/>
                        </a:lnTo>
                        <a:lnTo>
                          <a:pt x="14" y="69"/>
                        </a:lnTo>
                        <a:lnTo>
                          <a:pt x="10" y="66"/>
                        </a:lnTo>
                        <a:lnTo>
                          <a:pt x="7" y="62"/>
                        </a:lnTo>
                        <a:lnTo>
                          <a:pt x="3" y="57"/>
                        </a:lnTo>
                        <a:lnTo>
                          <a:pt x="0" y="52"/>
                        </a:lnTo>
                        <a:lnTo>
                          <a:pt x="0" y="56"/>
                        </a:lnTo>
                        <a:lnTo>
                          <a:pt x="0" y="59"/>
                        </a:lnTo>
                        <a:lnTo>
                          <a:pt x="7" y="66"/>
                        </a:lnTo>
                        <a:lnTo>
                          <a:pt x="14" y="73"/>
                        </a:lnTo>
                        <a:lnTo>
                          <a:pt x="24" y="77"/>
                        </a:lnTo>
                        <a:lnTo>
                          <a:pt x="34" y="79"/>
                        </a:lnTo>
                        <a:lnTo>
                          <a:pt x="42" y="77"/>
                        </a:lnTo>
                        <a:lnTo>
                          <a:pt x="50" y="76"/>
                        </a:lnTo>
                        <a:lnTo>
                          <a:pt x="58" y="71"/>
                        </a:lnTo>
                        <a:lnTo>
                          <a:pt x="64" y="66"/>
                        </a:lnTo>
                        <a:lnTo>
                          <a:pt x="68" y="60"/>
                        </a:lnTo>
                        <a:lnTo>
                          <a:pt x="71" y="54"/>
                        </a:lnTo>
                        <a:lnTo>
                          <a:pt x="75" y="46"/>
                        </a:lnTo>
                        <a:lnTo>
                          <a:pt x="75" y="39"/>
                        </a:lnTo>
                        <a:close/>
                      </a:path>
                    </a:pathLst>
                  </a:custGeom>
                  <a:solidFill>
                    <a:srgbClr val="7D89B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8" name="Freeform 116">
                    <a:extLst>
                      <a:ext uri="{FF2B5EF4-FFF2-40B4-BE49-F238E27FC236}">
                        <a16:creationId xmlns:a16="http://schemas.microsoft.com/office/drawing/2014/main" id="{DA298493-0F3D-AF47-8BEB-8B5F287199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5" y="1239"/>
                    <a:ext cx="73" cy="76"/>
                  </a:xfrm>
                  <a:custGeom>
                    <a:avLst/>
                    <a:gdLst>
                      <a:gd name="T0" fmla="*/ 73 w 73"/>
                      <a:gd name="T1" fmla="*/ 38 h 76"/>
                      <a:gd name="T2" fmla="*/ 73 w 73"/>
                      <a:gd name="T3" fmla="*/ 31 h 76"/>
                      <a:gd name="T4" fmla="*/ 71 w 73"/>
                      <a:gd name="T5" fmla="*/ 25 h 76"/>
                      <a:gd name="T6" fmla="*/ 68 w 73"/>
                      <a:gd name="T7" fmla="*/ 19 h 76"/>
                      <a:gd name="T8" fmla="*/ 65 w 73"/>
                      <a:gd name="T9" fmla="*/ 13 h 76"/>
                      <a:gd name="T10" fmla="*/ 61 w 73"/>
                      <a:gd name="T11" fmla="*/ 8 h 76"/>
                      <a:gd name="T12" fmla="*/ 56 w 73"/>
                      <a:gd name="T13" fmla="*/ 5 h 76"/>
                      <a:gd name="T14" fmla="*/ 50 w 73"/>
                      <a:gd name="T15" fmla="*/ 2 h 76"/>
                      <a:gd name="T16" fmla="*/ 44 w 73"/>
                      <a:gd name="T17" fmla="*/ 0 h 76"/>
                      <a:gd name="T18" fmla="*/ 41 w 73"/>
                      <a:gd name="T19" fmla="*/ 0 h 76"/>
                      <a:gd name="T20" fmla="*/ 37 w 73"/>
                      <a:gd name="T21" fmla="*/ 2 h 76"/>
                      <a:gd name="T22" fmla="*/ 45 w 73"/>
                      <a:gd name="T23" fmla="*/ 4 h 76"/>
                      <a:gd name="T24" fmla="*/ 51 w 73"/>
                      <a:gd name="T25" fmla="*/ 5 h 76"/>
                      <a:gd name="T26" fmla="*/ 56 w 73"/>
                      <a:gd name="T27" fmla="*/ 10 h 76"/>
                      <a:gd name="T28" fmla="*/ 61 w 73"/>
                      <a:gd name="T29" fmla="*/ 13 h 76"/>
                      <a:gd name="T30" fmla="*/ 65 w 73"/>
                      <a:gd name="T31" fmla="*/ 19 h 76"/>
                      <a:gd name="T32" fmla="*/ 68 w 73"/>
                      <a:gd name="T33" fmla="*/ 24 h 76"/>
                      <a:gd name="T34" fmla="*/ 70 w 73"/>
                      <a:gd name="T35" fmla="*/ 31 h 76"/>
                      <a:gd name="T36" fmla="*/ 70 w 73"/>
                      <a:gd name="T37" fmla="*/ 38 h 76"/>
                      <a:gd name="T38" fmla="*/ 70 w 73"/>
                      <a:gd name="T39" fmla="*/ 45 h 76"/>
                      <a:gd name="T40" fmla="*/ 67 w 73"/>
                      <a:gd name="T41" fmla="*/ 51 h 76"/>
                      <a:gd name="T42" fmla="*/ 64 w 73"/>
                      <a:gd name="T43" fmla="*/ 58 h 76"/>
                      <a:gd name="T44" fmla="*/ 59 w 73"/>
                      <a:gd name="T45" fmla="*/ 62 h 76"/>
                      <a:gd name="T46" fmla="*/ 54 w 73"/>
                      <a:gd name="T47" fmla="*/ 67 h 76"/>
                      <a:gd name="T48" fmla="*/ 48 w 73"/>
                      <a:gd name="T49" fmla="*/ 70 h 76"/>
                      <a:gd name="T50" fmla="*/ 42 w 73"/>
                      <a:gd name="T51" fmla="*/ 72 h 76"/>
                      <a:gd name="T52" fmla="*/ 34 w 73"/>
                      <a:gd name="T53" fmla="*/ 73 h 76"/>
                      <a:gd name="T54" fmla="*/ 28 w 73"/>
                      <a:gd name="T55" fmla="*/ 73 h 76"/>
                      <a:gd name="T56" fmla="*/ 24 w 73"/>
                      <a:gd name="T57" fmla="*/ 72 h 76"/>
                      <a:gd name="T58" fmla="*/ 19 w 73"/>
                      <a:gd name="T59" fmla="*/ 68 h 76"/>
                      <a:gd name="T60" fmla="*/ 14 w 73"/>
                      <a:gd name="T61" fmla="*/ 65 h 76"/>
                      <a:gd name="T62" fmla="*/ 10 w 73"/>
                      <a:gd name="T63" fmla="*/ 62 h 76"/>
                      <a:gd name="T64" fmla="*/ 7 w 73"/>
                      <a:gd name="T65" fmla="*/ 58 h 76"/>
                      <a:gd name="T66" fmla="*/ 3 w 73"/>
                      <a:gd name="T67" fmla="*/ 53 h 76"/>
                      <a:gd name="T68" fmla="*/ 0 w 73"/>
                      <a:gd name="T69" fmla="*/ 48 h 76"/>
                      <a:gd name="T70" fmla="*/ 0 w 73"/>
                      <a:gd name="T71" fmla="*/ 51 h 76"/>
                      <a:gd name="T72" fmla="*/ 0 w 73"/>
                      <a:gd name="T73" fmla="*/ 55 h 76"/>
                      <a:gd name="T74" fmla="*/ 7 w 73"/>
                      <a:gd name="T75" fmla="*/ 64 h 76"/>
                      <a:gd name="T76" fmla="*/ 14 w 73"/>
                      <a:gd name="T77" fmla="*/ 70 h 76"/>
                      <a:gd name="T78" fmla="*/ 24 w 73"/>
                      <a:gd name="T79" fmla="*/ 75 h 76"/>
                      <a:gd name="T80" fmla="*/ 34 w 73"/>
                      <a:gd name="T81" fmla="*/ 76 h 76"/>
                      <a:gd name="T82" fmla="*/ 42 w 73"/>
                      <a:gd name="T83" fmla="*/ 75 h 76"/>
                      <a:gd name="T84" fmla="*/ 50 w 73"/>
                      <a:gd name="T85" fmla="*/ 73 h 76"/>
                      <a:gd name="T86" fmla="*/ 56 w 73"/>
                      <a:gd name="T87" fmla="*/ 70 h 76"/>
                      <a:gd name="T88" fmla="*/ 62 w 73"/>
                      <a:gd name="T89" fmla="*/ 65 h 76"/>
                      <a:gd name="T90" fmla="*/ 67 w 73"/>
                      <a:gd name="T91" fmla="*/ 59 h 76"/>
                      <a:gd name="T92" fmla="*/ 70 w 73"/>
                      <a:gd name="T93" fmla="*/ 53 h 76"/>
                      <a:gd name="T94" fmla="*/ 73 w 73"/>
                      <a:gd name="T95" fmla="*/ 45 h 76"/>
                      <a:gd name="T96" fmla="*/ 73 w 73"/>
                      <a:gd name="T97" fmla="*/ 38 h 7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3"/>
                      <a:gd name="T148" fmla="*/ 0 h 76"/>
                      <a:gd name="T149" fmla="*/ 73 w 73"/>
                      <a:gd name="T150" fmla="*/ 76 h 7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3" h="76">
                        <a:moveTo>
                          <a:pt x="73" y="38"/>
                        </a:moveTo>
                        <a:lnTo>
                          <a:pt x="73" y="31"/>
                        </a:lnTo>
                        <a:lnTo>
                          <a:pt x="71" y="25"/>
                        </a:lnTo>
                        <a:lnTo>
                          <a:pt x="68" y="19"/>
                        </a:lnTo>
                        <a:lnTo>
                          <a:pt x="65" y="13"/>
                        </a:lnTo>
                        <a:lnTo>
                          <a:pt x="61" y="8"/>
                        </a:lnTo>
                        <a:lnTo>
                          <a:pt x="56" y="5"/>
                        </a:lnTo>
                        <a:lnTo>
                          <a:pt x="50" y="2"/>
                        </a:lnTo>
                        <a:lnTo>
                          <a:pt x="44" y="0"/>
                        </a:lnTo>
                        <a:lnTo>
                          <a:pt x="41" y="0"/>
                        </a:lnTo>
                        <a:lnTo>
                          <a:pt x="37" y="2"/>
                        </a:lnTo>
                        <a:lnTo>
                          <a:pt x="45" y="4"/>
                        </a:lnTo>
                        <a:lnTo>
                          <a:pt x="51" y="5"/>
                        </a:lnTo>
                        <a:lnTo>
                          <a:pt x="56" y="10"/>
                        </a:lnTo>
                        <a:lnTo>
                          <a:pt x="61" y="13"/>
                        </a:lnTo>
                        <a:lnTo>
                          <a:pt x="65" y="19"/>
                        </a:lnTo>
                        <a:lnTo>
                          <a:pt x="68" y="24"/>
                        </a:lnTo>
                        <a:lnTo>
                          <a:pt x="70" y="31"/>
                        </a:lnTo>
                        <a:lnTo>
                          <a:pt x="70" y="38"/>
                        </a:lnTo>
                        <a:lnTo>
                          <a:pt x="70" y="45"/>
                        </a:lnTo>
                        <a:lnTo>
                          <a:pt x="67" y="51"/>
                        </a:lnTo>
                        <a:lnTo>
                          <a:pt x="64" y="58"/>
                        </a:lnTo>
                        <a:lnTo>
                          <a:pt x="59" y="62"/>
                        </a:lnTo>
                        <a:lnTo>
                          <a:pt x="54" y="67"/>
                        </a:lnTo>
                        <a:lnTo>
                          <a:pt x="48" y="70"/>
                        </a:lnTo>
                        <a:lnTo>
                          <a:pt x="42" y="72"/>
                        </a:lnTo>
                        <a:lnTo>
                          <a:pt x="34" y="73"/>
                        </a:lnTo>
                        <a:lnTo>
                          <a:pt x="28" y="73"/>
                        </a:lnTo>
                        <a:lnTo>
                          <a:pt x="24" y="72"/>
                        </a:lnTo>
                        <a:lnTo>
                          <a:pt x="19" y="68"/>
                        </a:lnTo>
                        <a:lnTo>
                          <a:pt x="14" y="65"/>
                        </a:lnTo>
                        <a:lnTo>
                          <a:pt x="10" y="62"/>
                        </a:lnTo>
                        <a:lnTo>
                          <a:pt x="7" y="58"/>
                        </a:lnTo>
                        <a:lnTo>
                          <a:pt x="3" y="53"/>
                        </a:lnTo>
                        <a:lnTo>
                          <a:pt x="0" y="48"/>
                        </a:lnTo>
                        <a:lnTo>
                          <a:pt x="0" y="51"/>
                        </a:lnTo>
                        <a:lnTo>
                          <a:pt x="0" y="55"/>
                        </a:lnTo>
                        <a:lnTo>
                          <a:pt x="7" y="64"/>
                        </a:lnTo>
                        <a:lnTo>
                          <a:pt x="14" y="70"/>
                        </a:lnTo>
                        <a:lnTo>
                          <a:pt x="24" y="75"/>
                        </a:lnTo>
                        <a:lnTo>
                          <a:pt x="34" y="76"/>
                        </a:lnTo>
                        <a:lnTo>
                          <a:pt x="42" y="75"/>
                        </a:lnTo>
                        <a:lnTo>
                          <a:pt x="50" y="73"/>
                        </a:lnTo>
                        <a:lnTo>
                          <a:pt x="56" y="70"/>
                        </a:lnTo>
                        <a:lnTo>
                          <a:pt x="62" y="65"/>
                        </a:lnTo>
                        <a:lnTo>
                          <a:pt x="67" y="59"/>
                        </a:lnTo>
                        <a:lnTo>
                          <a:pt x="70" y="53"/>
                        </a:lnTo>
                        <a:lnTo>
                          <a:pt x="73" y="45"/>
                        </a:lnTo>
                        <a:lnTo>
                          <a:pt x="73" y="38"/>
                        </a:lnTo>
                        <a:close/>
                      </a:path>
                    </a:pathLst>
                  </a:custGeom>
                  <a:solidFill>
                    <a:srgbClr val="8490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9" name="Freeform 117">
                    <a:extLst>
                      <a:ext uri="{FF2B5EF4-FFF2-40B4-BE49-F238E27FC236}">
                        <a16:creationId xmlns:a16="http://schemas.microsoft.com/office/drawing/2014/main" id="{761022D7-DE7D-544A-9FDB-519BA99821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5" y="1239"/>
                    <a:ext cx="71" cy="75"/>
                  </a:xfrm>
                  <a:custGeom>
                    <a:avLst/>
                    <a:gdLst>
                      <a:gd name="T0" fmla="*/ 71 w 71"/>
                      <a:gd name="T1" fmla="*/ 38 h 75"/>
                      <a:gd name="T2" fmla="*/ 71 w 71"/>
                      <a:gd name="T3" fmla="*/ 31 h 75"/>
                      <a:gd name="T4" fmla="*/ 70 w 71"/>
                      <a:gd name="T5" fmla="*/ 25 h 75"/>
                      <a:gd name="T6" fmla="*/ 67 w 71"/>
                      <a:gd name="T7" fmla="*/ 19 h 75"/>
                      <a:gd name="T8" fmla="*/ 62 w 71"/>
                      <a:gd name="T9" fmla="*/ 13 h 75"/>
                      <a:gd name="T10" fmla="*/ 59 w 71"/>
                      <a:gd name="T11" fmla="*/ 10 h 75"/>
                      <a:gd name="T12" fmla="*/ 53 w 71"/>
                      <a:gd name="T13" fmla="*/ 5 h 75"/>
                      <a:gd name="T14" fmla="*/ 47 w 71"/>
                      <a:gd name="T15" fmla="*/ 2 h 75"/>
                      <a:gd name="T16" fmla="*/ 41 w 71"/>
                      <a:gd name="T17" fmla="*/ 0 h 75"/>
                      <a:gd name="T18" fmla="*/ 37 w 71"/>
                      <a:gd name="T19" fmla="*/ 2 h 75"/>
                      <a:gd name="T20" fmla="*/ 34 w 71"/>
                      <a:gd name="T21" fmla="*/ 4 h 75"/>
                      <a:gd name="T22" fmla="*/ 42 w 71"/>
                      <a:gd name="T23" fmla="*/ 4 h 75"/>
                      <a:gd name="T24" fmla="*/ 48 w 71"/>
                      <a:gd name="T25" fmla="*/ 7 h 75"/>
                      <a:gd name="T26" fmla="*/ 54 w 71"/>
                      <a:gd name="T27" fmla="*/ 10 h 75"/>
                      <a:gd name="T28" fmla="*/ 59 w 71"/>
                      <a:gd name="T29" fmla="*/ 14 h 75"/>
                      <a:gd name="T30" fmla="*/ 62 w 71"/>
                      <a:gd name="T31" fmla="*/ 19 h 75"/>
                      <a:gd name="T32" fmla="*/ 65 w 71"/>
                      <a:gd name="T33" fmla="*/ 24 h 75"/>
                      <a:gd name="T34" fmla="*/ 68 w 71"/>
                      <a:gd name="T35" fmla="*/ 31 h 75"/>
                      <a:gd name="T36" fmla="*/ 68 w 71"/>
                      <a:gd name="T37" fmla="*/ 38 h 75"/>
                      <a:gd name="T38" fmla="*/ 68 w 71"/>
                      <a:gd name="T39" fmla="*/ 44 h 75"/>
                      <a:gd name="T40" fmla="*/ 65 w 71"/>
                      <a:gd name="T41" fmla="*/ 51 h 75"/>
                      <a:gd name="T42" fmla="*/ 62 w 71"/>
                      <a:gd name="T43" fmla="*/ 56 h 75"/>
                      <a:gd name="T44" fmla="*/ 59 w 71"/>
                      <a:gd name="T45" fmla="*/ 61 h 75"/>
                      <a:gd name="T46" fmla="*/ 53 w 71"/>
                      <a:gd name="T47" fmla="*/ 65 h 75"/>
                      <a:gd name="T48" fmla="*/ 48 w 71"/>
                      <a:gd name="T49" fmla="*/ 68 h 75"/>
                      <a:gd name="T50" fmla="*/ 42 w 71"/>
                      <a:gd name="T51" fmla="*/ 70 h 75"/>
                      <a:gd name="T52" fmla="*/ 34 w 71"/>
                      <a:gd name="T53" fmla="*/ 72 h 75"/>
                      <a:gd name="T54" fmla="*/ 28 w 71"/>
                      <a:gd name="T55" fmla="*/ 72 h 75"/>
                      <a:gd name="T56" fmla="*/ 24 w 71"/>
                      <a:gd name="T57" fmla="*/ 70 h 75"/>
                      <a:gd name="T58" fmla="*/ 17 w 71"/>
                      <a:gd name="T59" fmla="*/ 67 h 75"/>
                      <a:gd name="T60" fmla="*/ 13 w 71"/>
                      <a:gd name="T61" fmla="*/ 64 h 75"/>
                      <a:gd name="T62" fmla="*/ 10 w 71"/>
                      <a:gd name="T63" fmla="*/ 59 h 75"/>
                      <a:gd name="T64" fmla="*/ 7 w 71"/>
                      <a:gd name="T65" fmla="*/ 56 h 75"/>
                      <a:gd name="T66" fmla="*/ 3 w 71"/>
                      <a:gd name="T67" fmla="*/ 50 h 75"/>
                      <a:gd name="T68" fmla="*/ 2 w 71"/>
                      <a:gd name="T69" fmla="*/ 45 h 75"/>
                      <a:gd name="T70" fmla="*/ 0 w 71"/>
                      <a:gd name="T71" fmla="*/ 48 h 75"/>
                      <a:gd name="T72" fmla="*/ 0 w 71"/>
                      <a:gd name="T73" fmla="*/ 51 h 75"/>
                      <a:gd name="T74" fmla="*/ 3 w 71"/>
                      <a:gd name="T75" fmla="*/ 56 h 75"/>
                      <a:gd name="T76" fmla="*/ 7 w 71"/>
                      <a:gd name="T77" fmla="*/ 61 h 75"/>
                      <a:gd name="T78" fmla="*/ 10 w 71"/>
                      <a:gd name="T79" fmla="*/ 65 h 75"/>
                      <a:gd name="T80" fmla="*/ 14 w 71"/>
                      <a:gd name="T81" fmla="*/ 68 h 75"/>
                      <a:gd name="T82" fmla="*/ 19 w 71"/>
                      <a:gd name="T83" fmla="*/ 72 h 75"/>
                      <a:gd name="T84" fmla="*/ 24 w 71"/>
                      <a:gd name="T85" fmla="*/ 73 h 75"/>
                      <a:gd name="T86" fmla="*/ 30 w 71"/>
                      <a:gd name="T87" fmla="*/ 75 h 75"/>
                      <a:gd name="T88" fmla="*/ 34 w 71"/>
                      <a:gd name="T89" fmla="*/ 75 h 75"/>
                      <a:gd name="T90" fmla="*/ 42 w 71"/>
                      <a:gd name="T91" fmla="*/ 73 h 75"/>
                      <a:gd name="T92" fmla="*/ 50 w 71"/>
                      <a:gd name="T93" fmla="*/ 72 h 75"/>
                      <a:gd name="T94" fmla="*/ 56 w 71"/>
                      <a:gd name="T95" fmla="*/ 68 h 75"/>
                      <a:gd name="T96" fmla="*/ 61 w 71"/>
                      <a:gd name="T97" fmla="*/ 64 h 75"/>
                      <a:gd name="T98" fmla="*/ 65 w 71"/>
                      <a:gd name="T99" fmla="*/ 58 h 75"/>
                      <a:gd name="T100" fmla="*/ 68 w 71"/>
                      <a:gd name="T101" fmla="*/ 51 h 75"/>
                      <a:gd name="T102" fmla="*/ 71 w 71"/>
                      <a:gd name="T103" fmla="*/ 45 h 75"/>
                      <a:gd name="T104" fmla="*/ 71 w 71"/>
                      <a:gd name="T105" fmla="*/ 38 h 75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1"/>
                      <a:gd name="T160" fmla="*/ 0 h 75"/>
                      <a:gd name="T161" fmla="*/ 71 w 71"/>
                      <a:gd name="T162" fmla="*/ 75 h 75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1" h="75">
                        <a:moveTo>
                          <a:pt x="71" y="38"/>
                        </a:moveTo>
                        <a:lnTo>
                          <a:pt x="71" y="31"/>
                        </a:lnTo>
                        <a:lnTo>
                          <a:pt x="70" y="25"/>
                        </a:lnTo>
                        <a:lnTo>
                          <a:pt x="67" y="19"/>
                        </a:lnTo>
                        <a:lnTo>
                          <a:pt x="62" y="13"/>
                        </a:lnTo>
                        <a:lnTo>
                          <a:pt x="59" y="10"/>
                        </a:lnTo>
                        <a:lnTo>
                          <a:pt x="53" y="5"/>
                        </a:lnTo>
                        <a:lnTo>
                          <a:pt x="47" y="2"/>
                        </a:lnTo>
                        <a:lnTo>
                          <a:pt x="41" y="0"/>
                        </a:lnTo>
                        <a:lnTo>
                          <a:pt x="37" y="2"/>
                        </a:lnTo>
                        <a:lnTo>
                          <a:pt x="34" y="4"/>
                        </a:lnTo>
                        <a:lnTo>
                          <a:pt x="42" y="4"/>
                        </a:lnTo>
                        <a:lnTo>
                          <a:pt x="48" y="7"/>
                        </a:lnTo>
                        <a:lnTo>
                          <a:pt x="54" y="10"/>
                        </a:lnTo>
                        <a:lnTo>
                          <a:pt x="59" y="14"/>
                        </a:lnTo>
                        <a:lnTo>
                          <a:pt x="62" y="19"/>
                        </a:lnTo>
                        <a:lnTo>
                          <a:pt x="65" y="24"/>
                        </a:lnTo>
                        <a:lnTo>
                          <a:pt x="68" y="31"/>
                        </a:lnTo>
                        <a:lnTo>
                          <a:pt x="68" y="38"/>
                        </a:lnTo>
                        <a:lnTo>
                          <a:pt x="68" y="44"/>
                        </a:lnTo>
                        <a:lnTo>
                          <a:pt x="65" y="51"/>
                        </a:lnTo>
                        <a:lnTo>
                          <a:pt x="62" y="56"/>
                        </a:lnTo>
                        <a:lnTo>
                          <a:pt x="59" y="61"/>
                        </a:lnTo>
                        <a:lnTo>
                          <a:pt x="53" y="65"/>
                        </a:lnTo>
                        <a:lnTo>
                          <a:pt x="48" y="68"/>
                        </a:lnTo>
                        <a:lnTo>
                          <a:pt x="42" y="70"/>
                        </a:lnTo>
                        <a:lnTo>
                          <a:pt x="34" y="72"/>
                        </a:lnTo>
                        <a:lnTo>
                          <a:pt x="28" y="72"/>
                        </a:lnTo>
                        <a:lnTo>
                          <a:pt x="24" y="70"/>
                        </a:lnTo>
                        <a:lnTo>
                          <a:pt x="17" y="67"/>
                        </a:lnTo>
                        <a:lnTo>
                          <a:pt x="13" y="64"/>
                        </a:lnTo>
                        <a:lnTo>
                          <a:pt x="10" y="59"/>
                        </a:lnTo>
                        <a:lnTo>
                          <a:pt x="7" y="56"/>
                        </a:lnTo>
                        <a:lnTo>
                          <a:pt x="3" y="50"/>
                        </a:lnTo>
                        <a:lnTo>
                          <a:pt x="2" y="45"/>
                        </a:lnTo>
                        <a:lnTo>
                          <a:pt x="0" y="48"/>
                        </a:lnTo>
                        <a:lnTo>
                          <a:pt x="0" y="51"/>
                        </a:lnTo>
                        <a:lnTo>
                          <a:pt x="3" y="56"/>
                        </a:lnTo>
                        <a:lnTo>
                          <a:pt x="7" y="61"/>
                        </a:lnTo>
                        <a:lnTo>
                          <a:pt x="10" y="65"/>
                        </a:lnTo>
                        <a:lnTo>
                          <a:pt x="14" y="68"/>
                        </a:lnTo>
                        <a:lnTo>
                          <a:pt x="19" y="72"/>
                        </a:lnTo>
                        <a:lnTo>
                          <a:pt x="24" y="73"/>
                        </a:lnTo>
                        <a:lnTo>
                          <a:pt x="30" y="75"/>
                        </a:lnTo>
                        <a:lnTo>
                          <a:pt x="34" y="75"/>
                        </a:lnTo>
                        <a:lnTo>
                          <a:pt x="42" y="73"/>
                        </a:lnTo>
                        <a:lnTo>
                          <a:pt x="50" y="72"/>
                        </a:lnTo>
                        <a:lnTo>
                          <a:pt x="56" y="68"/>
                        </a:lnTo>
                        <a:lnTo>
                          <a:pt x="61" y="64"/>
                        </a:lnTo>
                        <a:lnTo>
                          <a:pt x="65" y="58"/>
                        </a:lnTo>
                        <a:lnTo>
                          <a:pt x="68" y="51"/>
                        </a:lnTo>
                        <a:lnTo>
                          <a:pt x="71" y="45"/>
                        </a:lnTo>
                        <a:lnTo>
                          <a:pt x="71" y="38"/>
                        </a:lnTo>
                        <a:close/>
                      </a:path>
                    </a:pathLst>
                  </a:custGeom>
                  <a:solidFill>
                    <a:srgbClr val="8894C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0" name="Freeform 118">
                    <a:extLst>
                      <a:ext uri="{FF2B5EF4-FFF2-40B4-BE49-F238E27FC236}">
                        <a16:creationId xmlns:a16="http://schemas.microsoft.com/office/drawing/2014/main" id="{9FC3D232-FE0E-934D-B84E-EE0E745B01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5" y="1241"/>
                    <a:ext cx="70" cy="71"/>
                  </a:xfrm>
                  <a:custGeom>
                    <a:avLst/>
                    <a:gdLst>
                      <a:gd name="T0" fmla="*/ 70 w 70"/>
                      <a:gd name="T1" fmla="*/ 36 h 71"/>
                      <a:gd name="T2" fmla="*/ 70 w 70"/>
                      <a:gd name="T3" fmla="*/ 29 h 71"/>
                      <a:gd name="T4" fmla="*/ 68 w 70"/>
                      <a:gd name="T5" fmla="*/ 22 h 71"/>
                      <a:gd name="T6" fmla="*/ 65 w 70"/>
                      <a:gd name="T7" fmla="*/ 17 h 71"/>
                      <a:gd name="T8" fmla="*/ 61 w 70"/>
                      <a:gd name="T9" fmla="*/ 11 h 71"/>
                      <a:gd name="T10" fmla="*/ 56 w 70"/>
                      <a:gd name="T11" fmla="*/ 8 h 71"/>
                      <a:gd name="T12" fmla="*/ 51 w 70"/>
                      <a:gd name="T13" fmla="*/ 3 h 71"/>
                      <a:gd name="T14" fmla="*/ 45 w 70"/>
                      <a:gd name="T15" fmla="*/ 2 h 71"/>
                      <a:gd name="T16" fmla="*/ 37 w 70"/>
                      <a:gd name="T17" fmla="*/ 0 h 71"/>
                      <a:gd name="T18" fmla="*/ 34 w 70"/>
                      <a:gd name="T19" fmla="*/ 2 h 71"/>
                      <a:gd name="T20" fmla="*/ 31 w 70"/>
                      <a:gd name="T21" fmla="*/ 3 h 71"/>
                      <a:gd name="T22" fmla="*/ 33 w 70"/>
                      <a:gd name="T23" fmla="*/ 3 h 71"/>
                      <a:gd name="T24" fmla="*/ 34 w 70"/>
                      <a:gd name="T25" fmla="*/ 3 h 71"/>
                      <a:gd name="T26" fmla="*/ 41 w 70"/>
                      <a:gd name="T27" fmla="*/ 3 h 71"/>
                      <a:gd name="T28" fmla="*/ 47 w 70"/>
                      <a:gd name="T29" fmla="*/ 6 h 71"/>
                      <a:gd name="T30" fmla="*/ 53 w 70"/>
                      <a:gd name="T31" fmla="*/ 9 h 71"/>
                      <a:gd name="T32" fmla="*/ 58 w 70"/>
                      <a:gd name="T33" fmla="*/ 12 h 71"/>
                      <a:gd name="T34" fmla="*/ 62 w 70"/>
                      <a:gd name="T35" fmla="*/ 17 h 71"/>
                      <a:gd name="T36" fmla="*/ 65 w 70"/>
                      <a:gd name="T37" fmla="*/ 23 h 71"/>
                      <a:gd name="T38" fmla="*/ 67 w 70"/>
                      <a:gd name="T39" fmla="*/ 29 h 71"/>
                      <a:gd name="T40" fmla="*/ 67 w 70"/>
                      <a:gd name="T41" fmla="*/ 36 h 71"/>
                      <a:gd name="T42" fmla="*/ 67 w 70"/>
                      <a:gd name="T43" fmla="*/ 42 h 71"/>
                      <a:gd name="T44" fmla="*/ 65 w 70"/>
                      <a:gd name="T45" fmla="*/ 48 h 71"/>
                      <a:gd name="T46" fmla="*/ 62 w 70"/>
                      <a:gd name="T47" fmla="*/ 54 h 71"/>
                      <a:gd name="T48" fmla="*/ 58 w 70"/>
                      <a:gd name="T49" fmla="*/ 59 h 71"/>
                      <a:gd name="T50" fmla="*/ 53 w 70"/>
                      <a:gd name="T51" fmla="*/ 62 h 71"/>
                      <a:gd name="T52" fmla="*/ 47 w 70"/>
                      <a:gd name="T53" fmla="*/ 65 h 71"/>
                      <a:gd name="T54" fmla="*/ 41 w 70"/>
                      <a:gd name="T55" fmla="*/ 66 h 71"/>
                      <a:gd name="T56" fmla="*/ 34 w 70"/>
                      <a:gd name="T57" fmla="*/ 68 h 71"/>
                      <a:gd name="T58" fmla="*/ 28 w 70"/>
                      <a:gd name="T59" fmla="*/ 68 h 71"/>
                      <a:gd name="T60" fmla="*/ 24 w 70"/>
                      <a:gd name="T61" fmla="*/ 65 h 71"/>
                      <a:gd name="T62" fmla="*/ 17 w 70"/>
                      <a:gd name="T63" fmla="*/ 63 h 71"/>
                      <a:gd name="T64" fmla="*/ 13 w 70"/>
                      <a:gd name="T65" fmla="*/ 60 h 71"/>
                      <a:gd name="T66" fmla="*/ 10 w 70"/>
                      <a:gd name="T67" fmla="*/ 56 h 71"/>
                      <a:gd name="T68" fmla="*/ 7 w 70"/>
                      <a:gd name="T69" fmla="*/ 51 h 71"/>
                      <a:gd name="T70" fmla="*/ 3 w 70"/>
                      <a:gd name="T71" fmla="*/ 45 h 71"/>
                      <a:gd name="T72" fmla="*/ 2 w 70"/>
                      <a:gd name="T73" fmla="*/ 39 h 71"/>
                      <a:gd name="T74" fmla="*/ 2 w 70"/>
                      <a:gd name="T75" fmla="*/ 43 h 71"/>
                      <a:gd name="T76" fmla="*/ 0 w 70"/>
                      <a:gd name="T77" fmla="*/ 46 h 71"/>
                      <a:gd name="T78" fmla="*/ 3 w 70"/>
                      <a:gd name="T79" fmla="*/ 51 h 71"/>
                      <a:gd name="T80" fmla="*/ 7 w 70"/>
                      <a:gd name="T81" fmla="*/ 56 h 71"/>
                      <a:gd name="T82" fmla="*/ 10 w 70"/>
                      <a:gd name="T83" fmla="*/ 60 h 71"/>
                      <a:gd name="T84" fmla="*/ 14 w 70"/>
                      <a:gd name="T85" fmla="*/ 63 h 71"/>
                      <a:gd name="T86" fmla="*/ 19 w 70"/>
                      <a:gd name="T87" fmla="*/ 66 h 71"/>
                      <a:gd name="T88" fmla="*/ 24 w 70"/>
                      <a:gd name="T89" fmla="*/ 70 h 71"/>
                      <a:gd name="T90" fmla="*/ 28 w 70"/>
                      <a:gd name="T91" fmla="*/ 71 h 71"/>
                      <a:gd name="T92" fmla="*/ 34 w 70"/>
                      <a:gd name="T93" fmla="*/ 71 h 71"/>
                      <a:gd name="T94" fmla="*/ 42 w 70"/>
                      <a:gd name="T95" fmla="*/ 70 h 71"/>
                      <a:gd name="T96" fmla="*/ 48 w 70"/>
                      <a:gd name="T97" fmla="*/ 68 h 71"/>
                      <a:gd name="T98" fmla="*/ 54 w 70"/>
                      <a:gd name="T99" fmla="*/ 65 h 71"/>
                      <a:gd name="T100" fmla="*/ 59 w 70"/>
                      <a:gd name="T101" fmla="*/ 60 h 71"/>
                      <a:gd name="T102" fmla="*/ 64 w 70"/>
                      <a:gd name="T103" fmla="*/ 56 h 71"/>
                      <a:gd name="T104" fmla="*/ 67 w 70"/>
                      <a:gd name="T105" fmla="*/ 49 h 71"/>
                      <a:gd name="T106" fmla="*/ 70 w 70"/>
                      <a:gd name="T107" fmla="*/ 43 h 71"/>
                      <a:gd name="T108" fmla="*/ 70 w 70"/>
                      <a:gd name="T109" fmla="*/ 36 h 71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70"/>
                      <a:gd name="T166" fmla="*/ 0 h 71"/>
                      <a:gd name="T167" fmla="*/ 70 w 70"/>
                      <a:gd name="T168" fmla="*/ 71 h 71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70" h="71">
                        <a:moveTo>
                          <a:pt x="70" y="36"/>
                        </a:moveTo>
                        <a:lnTo>
                          <a:pt x="70" y="29"/>
                        </a:lnTo>
                        <a:lnTo>
                          <a:pt x="68" y="22"/>
                        </a:lnTo>
                        <a:lnTo>
                          <a:pt x="65" y="17"/>
                        </a:lnTo>
                        <a:lnTo>
                          <a:pt x="61" y="11"/>
                        </a:lnTo>
                        <a:lnTo>
                          <a:pt x="56" y="8"/>
                        </a:lnTo>
                        <a:lnTo>
                          <a:pt x="51" y="3"/>
                        </a:lnTo>
                        <a:lnTo>
                          <a:pt x="45" y="2"/>
                        </a:lnTo>
                        <a:lnTo>
                          <a:pt x="37" y="0"/>
                        </a:lnTo>
                        <a:lnTo>
                          <a:pt x="34" y="2"/>
                        </a:lnTo>
                        <a:lnTo>
                          <a:pt x="31" y="3"/>
                        </a:lnTo>
                        <a:lnTo>
                          <a:pt x="33" y="3"/>
                        </a:lnTo>
                        <a:lnTo>
                          <a:pt x="34" y="3"/>
                        </a:lnTo>
                        <a:lnTo>
                          <a:pt x="41" y="3"/>
                        </a:lnTo>
                        <a:lnTo>
                          <a:pt x="47" y="6"/>
                        </a:lnTo>
                        <a:lnTo>
                          <a:pt x="53" y="9"/>
                        </a:lnTo>
                        <a:lnTo>
                          <a:pt x="58" y="12"/>
                        </a:lnTo>
                        <a:lnTo>
                          <a:pt x="62" y="17"/>
                        </a:lnTo>
                        <a:lnTo>
                          <a:pt x="65" y="23"/>
                        </a:lnTo>
                        <a:lnTo>
                          <a:pt x="67" y="29"/>
                        </a:lnTo>
                        <a:lnTo>
                          <a:pt x="67" y="36"/>
                        </a:lnTo>
                        <a:lnTo>
                          <a:pt x="67" y="42"/>
                        </a:lnTo>
                        <a:lnTo>
                          <a:pt x="65" y="48"/>
                        </a:lnTo>
                        <a:lnTo>
                          <a:pt x="62" y="54"/>
                        </a:lnTo>
                        <a:lnTo>
                          <a:pt x="58" y="59"/>
                        </a:lnTo>
                        <a:lnTo>
                          <a:pt x="53" y="62"/>
                        </a:lnTo>
                        <a:lnTo>
                          <a:pt x="47" y="65"/>
                        </a:lnTo>
                        <a:lnTo>
                          <a:pt x="41" y="66"/>
                        </a:lnTo>
                        <a:lnTo>
                          <a:pt x="34" y="68"/>
                        </a:lnTo>
                        <a:lnTo>
                          <a:pt x="28" y="68"/>
                        </a:lnTo>
                        <a:lnTo>
                          <a:pt x="24" y="65"/>
                        </a:lnTo>
                        <a:lnTo>
                          <a:pt x="17" y="63"/>
                        </a:lnTo>
                        <a:lnTo>
                          <a:pt x="13" y="60"/>
                        </a:lnTo>
                        <a:lnTo>
                          <a:pt x="10" y="56"/>
                        </a:lnTo>
                        <a:lnTo>
                          <a:pt x="7" y="51"/>
                        </a:lnTo>
                        <a:lnTo>
                          <a:pt x="3" y="45"/>
                        </a:lnTo>
                        <a:lnTo>
                          <a:pt x="2" y="39"/>
                        </a:lnTo>
                        <a:lnTo>
                          <a:pt x="2" y="43"/>
                        </a:lnTo>
                        <a:lnTo>
                          <a:pt x="0" y="46"/>
                        </a:lnTo>
                        <a:lnTo>
                          <a:pt x="3" y="51"/>
                        </a:lnTo>
                        <a:lnTo>
                          <a:pt x="7" y="56"/>
                        </a:lnTo>
                        <a:lnTo>
                          <a:pt x="10" y="60"/>
                        </a:lnTo>
                        <a:lnTo>
                          <a:pt x="14" y="63"/>
                        </a:lnTo>
                        <a:lnTo>
                          <a:pt x="19" y="66"/>
                        </a:lnTo>
                        <a:lnTo>
                          <a:pt x="24" y="70"/>
                        </a:lnTo>
                        <a:lnTo>
                          <a:pt x="28" y="71"/>
                        </a:lnTo>
                        <a:lnTo>
                          <a:pt x="34" y="71"/>
                        </a:lnTo>
                        <a:lnTo>
                          <a:pt x="42" y="70"/>
                        </a:lnTo>
                        <a:lnTo>
                          <a:pt x="48" y="68"/>
                        </a:lnTo>
                        <a:lnTo>
                          <a:pt x="54" y="65"/>
                        </a:lnTo>
                        <a:lnTo>
                          <a:pt x="59" y="60"/>
                        </a:lnTo>
                        <a:lnTo>
                          <a:pt x="64" y="56"/>
                        </a:lnTo>
                        <a:lnTo>
                          <a:pt x="67" y="49"/>
                        </a:lnTo>
                        <a:lnTo>
                          <a:pt x="70" y="43"/>
                        </a:lnTo>
                        <a:lnTo>
                          <a:pt x="70" y="36"/>
                        </a:lnTo>
                        <a:close/>
                      </a:path>
                    </a:pathLst>
                  </a:custGeom>
                  <a:solidFill>
                    <a:srgbClr val="8B97C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1" name="Freeform 119">
                    <a:extLst>
                      <a:ext uri="{FF2B5EF4-FFF2-40B4-BE49-F238E27FC236}">
                        <a16:creationId xmlns:a16="http://schemas.microsoft.com/office/drawing/2014/main" id="{B77AFA29-75E4-CD4B-951B-C2759B7DF0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7" y="1243"/>
                    <a:ext cx="66" cy="68"/>
                  </a:xfrm>
                  <a:custGeom>
                    <a:avLst/>
                    <a:gdLst>
                      <a:gd name="T0" fmla="*/ 66 w 66"/>
                      <a:gd name="T1" fmla="*/ 34 h 68"/>
                      <a:gd name="T2" fmla="*/ 66 w 66"/>
                      <a:gd name="T3" fmla="*/ 27 h 68"/>
                      <a:gd name="T4" fmla="*/ 63 w 66"/>
                      <a:gd name="T5" fmla="*/ 20 h 68"/>
                      <a:gd name="T6" fmla="*/ 60 w 66"/>
                      <a:gd name="T7" fmla="*/ 15 h 68"/>
                      <a:gd name="T8" fmla="*/ 57 w 66"/>
                      <a:gd name="T9" fmla="*/ 10 h 68"/>
                      <a:gd name="T10" fmla="*/ 52 w 66"/>
                      <a:gd name="T11" fmla="*/ 6 h 68"/>
                      <a:gd name="T12" fmla="*/ 46 w 66"/>
                      <a:gd name="T13" fmla="*/ 3 h 68"/>
                      <a:gd name="T14" fmla="*/ 40 w 66"/>
                      <a:gd name="T15" fmla="*/ 0 h 68"/>
                      <a:gd name="T16" fmla="*/ 32 w 66"/>
                      <a:gd name="T17" fmla="*/ 0 h 68"/>
                      <a:gd name="T18" fmla="*/ 29 w 66"/>
                      <a:gd name="T19" fmla="*/ 1 h 68"/>
                      <a:gd name="T20" fmla="*/ 26 w 66"/>
                      <a:gd name="T21" fmla="*/ 3 h 68"/>
                      <a:gd name="T22" fmla="*/ 29 w 66"/>
                      <a:gd name="T23" fmla="*/ 3 h 68"/>
                      <a:gd name="T24" fmla="*/ 32 w 66"/>
                      <a:gd name="T25" fmla="*/ 3 h 68"/>
                      <a:gd name="T26" fmla="*/ 39 w 66"/>
                      <a:gd name="T27" fmla="*/ 3 h 68"/>
                      <a:gd name="T28" fmla="*/ 45 w 66"/>
                      <a:gd name="T29" fmla="*/ 6 h 68"/>
                      <a:gd name="T30" fmla="*/ 49 w 66"/>
                      <a:gd name="T31" fmla="*/ 7 h 68"/>
                      <a:gd name="T32" fmla="*/ 54 w 66"/>
                      <a:gd name="T33" fmla="*/ 12 h 68"/>
                      <a:gd name="T34" fmla="*/ 59 w 66"/>
                      <a:gd name="T35" fmla="*/ 17 h 68"/>
                      <a:gd name="T36" fmla="*/ 62 w 66"/>
                      <a:gd name="T37" fmla="*/ 21 h 68"/>
                      <a:gd name="T38" fmla="*/ 63 w 66"/>
                      <a:gd name="T39" fmla="*/ 27 h 68"/>
                      <a:gd name="T40" fmla="*/ 63 w 66"/>
                      <a:gd name="T41" fmla="*/ 34 h 68"/>
                      <a:gd name="T42" fmla="*/ 63 w 66"/>
                      <a:gd name="T43" fmla="*/ 40 h 68"/>
                      <a:gd name="T44" fmla="*/ 62 w 66"/>
                      <a:gd name="T45" fmla="*/ 46 h 68"/>
                      <a:gd name="T46" fmla="*/ 59 w 66"/>
                      <a:gd name="T47" fmla="*/ 51 h 68"/>
                      <a:gd name="T48" fmla="*/ 54 w 66"/>
                      <a:gd name="T49" fmla="*/ 55 h 68"/>
                      <a:gd name="T50" fmla="*/ 49 w 66"/>
                      <a:gd name="T51" fmla="*/ 60 h 68"/>
                      <a:gd name="T52" fmla="*/ 45 w 66"/>
                      <a:gd name="T53" fmla="*/ 61 h 68"/>
                      <a:gd name="T54" fmla="*/ 39 w 66"/>
                      <a:gd name="T55" fmla="*/ 64 h 68"/>
                      <a:gd name="T56" fmla="*/ 32 w 66"/>
                      <a:gd name="T57" fmla="*/ 64 h 68"/>
                      <a:gd name="T58" fmla="*/ 26 w 66"/>
                      <a:gd name="T59" fmla="*/ 64 h 68"/>
                      <a:gd name="T60" fmla="*/ 20 w 66"/>
                      <a:gd name="T61" fmla="*/ 61 h 68"/>
                      <a:gd name="T62" fmla="*/ 15 w 66"/>
                      <a:gd name="T63" fmla="*/ 60 h 68"/>
                      <a:gd name="T64" fmla="*/ 11 w 66"/>
                      <a:gd name="T65" fmla="*/ 55 h 68"/>
                      <a:gd name="T66" fmla="*/ 8 w 66"/>
                      <a:gd name="T67" fmla="*/ 51 h 68"/>
                      <a:gd name="T68" fmla="*/ 5 w 66"/>
                      <a:gd name="T69" fmla="*/ 46 h 68"/>
                      <a:gd name="T70" fmla="*/ 3 w 66"/>
                      <a:gd name="T71" fmla="*/ 40 h 68"/>
                      <a:gd name="T72" fmla="*/ 1 w 66"/>
                      <a:gd name="T73" fmla="*/ 34 h 68"/>
                      <a:gd name="T74" fmla="*/ 1 w 66"/>
                      <a:gd name="T75" fmla="*/ 34 h 68"/>
                      <a:gd name="T76" fmla="*/ 1 w 66"/>
                      <a:gd name="T77" fmla="*/ 34 h 68"/>
                      <a:gd name="T78" fmla="*/ 0 w 66"/>
                      <a:gd name="T79" fmla="*/ 37 h 68"/>
                      <a:gd name="T80" fmla="*/ 0 w 66"/>
                      <a:gd name="T81" fmla="*/ 41 h 68"/>
                      <a:gd name="T82" fmla="*/ 1 w 66"/>
                      <a:gd name="T83" fmla="*/ 46 h 68"/>
                      <a:gd name="T84" fmla="*/ 5 w 66"/>
                      <a:gd name="T85" fmla="*/ 52 h 68"/>
                      <a:gd name="T86" fmla="*/ 8 w 66"/>
                      <a:gd name="T87" fmla="*/ 55 h 68"/>
                      <a:gd name="T88" fmla="*/ 11 w 66"/>
                      <a:gd name="T89" fmla="*/ 60 h 68"/>
                      <a:gd name="T90" fmla="*/ 15 w 66"/>
                      <a:gd name="T91" fmla="*/ 63 h 68"/>
                      <a:gd name="T92" fmla="*/ 22 w 66"/>
                      <a:gd name="T93" fmla="*/ 66 h 68"/>
                      <a:gd name="T94" fmla="*/ 26 w 66"/>
                      <a:gd name="T95" fmla="*/ 68 h 68"/>
                      <a:gd name="T96" fmla="*/ 32 w 66"/>
                      <a:gd name="T97" fmla="*/ 68 h 68"/>
                      <a:gd name="T98" fmla="*/ 40 w 66"/>
                      <a:gd name="T99" fmla="*/ 66 h 68"/>
                      <a:gd name="T100" fmla="*/ 46 w 66"/>
                      <a:gd name="T101" fmla="*/ 64 h 68"/>
                      <a:gd name="T102" fmla="*/ 51 w 66"/>
                      <a:gd name="T103" fmla="*/ 61 h 68"/>
                      <a:gd name="T104" fmla="*/ 57 w 66"/>
                      <a:gd name="T105" fmla="*/ 57 h 68"/>
                      <a:gd name="T106" fmla="*/ 60 w 66"/>
                      <a:gd name="T107" fmla="*/ 52 h 68"/>
                      <a:gd name="T108" fmla="*/ 63 w 66"/>
                      <a:gd name="T109" fmla="*/ 47 h 68"/>
                      <a:gd name="T110" fmla="*/ 66 w 66"/>
                      <a:gd name="T111" fmla="*/ 40 h 68"/>
                      <a:gd name="T112" fmla="*/ 66 w 66"/>
                      <a:gd name="T113" fmla="*/ 34 h 6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6"/>
                      <a:gd name="T172" fmla="*/ 0 h 68"/>
                      <a:gd name="T173" fmla="*/ 66 w 66"/>
                      <a:gd name="T174" fmla="*/ 68 h 6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6" h="68">
                        <a:moveTo>
                          <a:pt x="66" y="34"/>
                        </a:moveTo>
                        <a:lnTo>
                          <a:pt x="66" y="27"/>
                        </a:lnTo>
                        <a:lnTo>
                          <a:pt x="63" y="20"/>
                        </a:lnTo>
                        <a:lnTo>
                          <a:pt x="60" y="15"/>
                        </a:lnTo>
                        <a:lnTo>
                          <a:pt x="57" y="10"/>
                        </a:lnTo>
                        <a:lnTo>
                          <a:pt x="52" y="6"/>
                        </a:lnTo>
                        <a:lnTo>
                          <a:pt x="46" y="3"/>
                        </a:lnTo>
                        <a:lnTo>
                          <a:pt x="40" y="0"/>
                        </a:lnTo>
                        <a:lnTo>
                          <a:pt x="32" y="0"/>
                        </a:lnTo>
                        <a:lnTo>
                          <a:pt x="29" y="1"/>
                        </a:lnTo>
                        <a:lnTo>
                          <a:pt x="26" y="3"/>
                        </a:lnTo>
                        <a:lnTo>
                          <a:pt x="29" y="3"/>
                        </a:lnTo>
                        <a:lnTo>
                          <a:pt x="32" y="3"/>
                        </a:lnTo>
                        <a:lnTo>
                          <a:pt x="39" y="3"/>
                        </a:lnTo>
                        <a:lnTo>
                          <a:pt x="45" y="6"/>
                        </a:lnTo>
                        <a:lnTo>
                          <a:pt x="49" y="7"/>
                        </a:lnTo>
                        <a:lnTo>
                          <a:pt x="54" y="12"/>
                        </a:lnTo>
                        <a:lnTo>
                          <a:pt x="59" y="17"/>
                        </a:lnTo>
                        <a:lnTo>
                          <a:pt x="62" y="21"/>
                        </a:lnTo>
                        <a:lnTo>
                          <a:pt x="63" y="27"/>
                        </a:lnTo>
                        <a:lnTo>
                          <a:pt x="63" y="34"/>
                        </a:lnTo>
                        <a:lnTo>
                          <a:pt x="63" y="40"/>
                        </a:lnTo>
                        <a:lnTo>
                          <a:pt x="62" y="46"/>
                        </a:lnTo>
                        <a:lnTo>
                          <a:pt x="59" y="51"/>
                        </a:lnTo>
                        <a:lnTo>
                          <a:pt x="54" y="55"/>
                        </a:lnTo>
                        <a:lnTo>
                          <a:pt x="49" y="60"/>
                        </a:lnTo>
                        <a:lnTo>
                          <a:pt x="45" y="61"/>
                        </a:lnTo>
                        <a:lnTo>
                          <a:pt x="39" y="64"/>
                        </a:lnTo>
                        <a:lnTo>
                          <a:pt x="32" y="64"/>
                        </a:lnTo>
                        <a:lnTo>
                          <a:pt x="26" y="64"/>
                        </a:lnTo>
                        <a:lnTo>
                          <a:pt x="20" y="61"/>
                        </a:lnTo>
                        <a:lnTo>
                          <a:pt x="15" y="60"/>
                        </a:lnTo>
                        <a:lnTo>
                          <a:pt x="11" y="55"/>
                        </a:lnTo>
                        <a:lnTo>
                          <a:pt x="8" y="51"/>
                        </a:lnTo>
                        <a:lnTo>
                          <a:pt x="5" y="46"/>
                        </a:lnTo>
                        <a:lnTo>
                          <a:pt x="3" y="40"/>
                        </a:lnTo>
                        <a:lnTo>
                          <a:pt x="1" y="34"/>
                        </a:lnTo>
                        <a:lnTo>
                          <a:pt x="0" y="37"/>
                        </a:lnTo>
                        <a:lnTo>
                          <a:pt x="0" y="41"/>
                        </a:lnTo>
                        <a:lnTo>
                          <a:pt x="1" y="46"/>
                        </a:lnTo>
                        <a:lnTo>
                          <a:pt x="5" y="52"/>
                        </a:lnTo>
                        <a:lnTo>
                          <a:pt x="8" y="55"/>
                        </a:lnTo>
                        <a:lnTo>
                          <a:pt x="11" y="60"/>
                        </a:lnTo>
                        <a:lnTo>
                          <a:pt x="15" y="63"/>
                        </a:lnTo>
                        <a:lnTo>
                          <a:pt x="22" y="66"/>
                        </a:lnTo>
                        <a:lnTo>
                          <a:pt x="26" y="68"/>
                        </a:lnTo>
                        <a:lnTo>
                          <a:pt x="32" y="68"/>
                        </a:lnTo>
                        <a:lnTo>
                          <a:pt x="40" y="66"/>
                        </a:lnTo>
                        <a:lnTo>
                          <a:pt x="46" y="64"/>
                        </a:lnTo>
                        <a:lnTo>
                          <a:pt x="51" y="61"/>
                        </a:lnTo>
                        <a:lnTo>
                          <a:pt x="57" y="57"/>
                        </a:lnTo>
                        <a:lnTo>
                          <a:pt x="60" y="52"/>
                        </a:lnTo>
                        <a:lnTo>
                          <a:pt x="63" y="47"/>
                        </a:lnTo>
                        <a:lnTo>
                          <a:pt x="66" y="40"/>
                        </a:lnTo>
                        <a:lnTo>
                          <a:pt x="66" y="34"/>
                        </a:lnTo>
                        <a:close/>
                      </a:path>
                    </a:pathLst>
                  </a:custGeom>
                  <a:solidFill>
                    <a:srgbClr val="909BC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2" name="Freeform 120">
                    <a:extLst>
                      <a:ext uri="{FF2B5EF4-FFF2-40B4-BE49-F238E27FC236}">
                        <a16:creationId xmlns:a16="http://schemas.microsoft.com/office/drawing/2014/main" id="{6C047BEF-5FCD-EF42-BCB7-8A25B4803E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7" y="1244"/>
                    <a:ext cx="65" cy="65"/>
                  </a:xfrm>
                  <a:custGeom>
                    <a:avLst/>
                    <a:gdLst>
                      <a:gd name="T0" fmla="*/ 65 w 65"/>
                      <a:gd name="T1" fmla="*/ 33 h 65"/>
                      <a:gd name="T2" fmla="*/ 65 w 65"/>
                      <a:gd name="T3" fmla="*/ 26 h 65"/>
                      <a:gd name="T4" fmla="*/ 63 w 65"/>
                      <a:gd name="T5" fmla="*/ 20 h 65"/>
                      <a:gd name="T6" fmla="*/ 60 w 65"/>
                      <a:gd name="T7" fmla="*/ 14 h 65"/>
                      <a:gd name="T8" fmla="*/ 56 w 65"/>
                      <a:gd name="T9" fmla="*/ 9 h 65"/>
                      <a:gd name="T10" fmla="*/ 51 w 65"/>
                      <a:gd name="T11" fmla="*/ 6 h 65"/>
                      <a:gd name="T12" fmla="*/ 45 w 65"/>
                      <a:gd name="T13" fmla="*/ 3 h 65"/>
                      <a:gd name="T14" fmla="*/ 39 w 65"/>
                      <a:gd name="T15" fmla="*/ 0 h 65"/>
                      <a:gd name="T16" fmla="*/ 32 w 65"/>
                      <a:gd name="T17" fmla="*/ 0 h 65"/>
                      <a:gd name="T18" fmla="*/ 31 w 65"/>
                      <a:gd name="T19" fmla="*/ 0 h 65"/>
                      <a:gd name="T20" fmla="*/ 29 w 65"/>
                      <a:gd name="T21" fmla="*/ 0 h 65"/>
                      <a:gd name="T22" fmla="*/ 26 w 65"/>
                      <a:gd name="T23" fmla="*/ 3 h 65"/>
                      <a:gd name="T24" fmla="*/ 23 w 65"/>
                      <a:gd name="T25" fmla="*/ 5 h 65"/>
                      <a:gd name="T26" fmla="*/ 28 w 65"/>
                      <a:gd name="T27" fmla="*/ 3 h 65"/>
                      <a:gd name="T28" fmla="*/ 32 w 65"/>
                      <a:gd name="T29" fmla="*/ 3 h 65"/>
                      <a:gd name="T30" fmla="*/ 39 w 65"/>
                      <a:gd name="T31" fmla="*/ 3 h 65"/>
                      <a:gd name="T32" fmla="*/ 45 w 65"/>
                      <a:gd name="T33" fmla="*/ 5 h 65"/>
                      <a:gd name="T34" fmla="*/ 49 w 65"/>
                      <a:gd name="T35" fmla="*/ 8 h 65"/>
                      <a:gd name="T36" fmla="*/ 54 w 65"/>
                      <a:gd name="T37" fmla="*/ 12 h 65"/>
                      <a:gd name="T38" fmla="*/ 57 w 65"/>
                      <a:gd name="T39" fmla="*/ 16 h 65"/>
                      <a:gd name="T40" fmla="*/ 60 w 65"/>
                      <a:gd name="T41" fmla="*/ 22 h 65"/>
                      <a:gd name="T42" fmla="*/ 62 w 65"/>
                      <a:gd name="T43" fmla="*/ 26 h 65"/>
                      <a:gd name="T44" fmla="*/ 62 w 65"/>
                      <a:gd name="T45" fmla="*/ 33 h 65"/>
                      <a:gd name="T46" fmla="*/ 62 w 65"/>
                      <a:gd name="T47" fmla="*/ 39 h 65"/>
                      <a:gd name="T48" fmla="*/ 60 w 65"/>
                      <a:gd name="T49" fmla="*/ 43 h 65"/>
                      <a:gd name="T50" fmla="*/ 57 w 65"/>
                      <a:gd name="T51" fmla="*/ 50 h 65"/>
                      <a:gd name="T52" fmla="*/ 54 w 65"/>
                      <a:gd name="T53" fmla="*/ 53 h 65"/>
                      <a:gd name="T54" fmla="*/ 49 w 65"/>
                      <a:gd name="T55" fmla="*/ 57 h 65"/>
                      <a:gd name="T56" fmla="*/ 45 w 65"/>
                      <a:gd name="T57" fmla="*/ 59 h 65"/>
                      <a:gd name="T58" fmla="*/ 39 w 65"/>
                      <a:gd name="T59" fmla="*/ 62 h 65"/>
                      <a:gd name="T60" fmla="*/ 32 w 65"/>
                      <a:gd name="T61" fmla="*/ 62 h 65"/>
                      <a:gd name="T62" fmla="*/ 26 w 65"/>
                      <a:gd name="T63" fmla="*/ 62 h 65"/>
                      <a:gd name="T64" fmla="*/ 22 w 65"/>
                      <a:gd name="T65" fmla="*/ 59 h 65"/>
                      <a:gd name="T66" fmla="*/ 17 w 65"/>
                      <a:gd name="T67" fmla="*/ 57 h 65"/>
                      <a:gd name="T68" fmla="*/ 12 w 65"/>
                      <a:gd name="T69" fmla="*/ 53 h 65"/>
                      <a:gd name="T70" fmla="*/ 8 w 65"/>
                      <a:gd name="T71" fmla="*/ 50 h 65"/>
                      <a:gd name="T72" fmla="*/ 6 w 65"/>
                      <a:gd name="T73" fmla="*/ 43 h 65"/>
                      <a:gd name="T74" fmla="*/ 5 w 65"/>
                      <a:gd name="T75" fmla="*/ 39 h 65"/>
                      <a:gd name="T76" fmla="*/ 3 w 65"/>
                      <a:gd name="T77" fmla="*/ 33 h 65"/>
                      <a:gd name="T78" fmla="*/ 3 w 65"/>
                      <a:gd name="T79" fmla="*/ 29 h 65"/>
                      <a:gd name="T80" fmla="*/ 3 w 65"/>
                      <a:gd name="T81" fmla="*/ 28 h 65"/>
                      <a:gd name="T82" fmla="*/ 1 w 65"/>
                      <a:gd name="T83" fmla="*/ 33 h 65"/>
                      <a:gd name="T84" fmla="*/ 0 w 65"/>
                      <a:gd name="T85" fmla="*/ 36 h 65"/>
                      <a:gd name="T86" fmla="*/ 1 w 65"/>
                      <a:gd name="T87" fmla="*/ 42 h 65"/>
                      <a:gd name="T88" fmla="*/ 5 w 65"/>
                      <a:gd name="T89" fmla="*/ 48 h 65"/>
                      <a:gd name="T90" fmla="*/ 8 w 65"/>
                      <a:gd name="T91" fmla="*/ 53 h 65"/>
                      <a:gd name="T92" fmla="*/ 11 w 65"/>
                      <a:gd name="T93" fmla="*/ 57 h 65"/>
                      <a:gd name="T94" fmla="*/ 15 w 65"/>
                      <a:gd name="T95" fmla="*/ 60 h 65"/>
                      <a:gd name="T96" fmla="*/ 22 w 65"/>
                      <a:gd name="T97" fmla="*/ 62 h 65"/>
                      <a:gd name="T98" fmla="*/ 26 w 65"/>
                      <a:gd name="T99" fmla="*/ 65 h 65"/>
                      <a:gd name="T100" fmla="*/ 32 w 65"/>
                      <a:gd name="T101" fmla="*/ 65 h 65"/>
                      <a:gd name="T102" fmla="*/ 39 w 65"/>
                      <a:gd name="T103" fmla="*/ 63 h 65"/>
                      <a:gd name="T104" fmla="*/ 45 w 65"/>
                      <a:gd name="T105" fmla="*/ 62 h 65"/>
                      <a:gd name="T106" fmla="*/ 51 w 65"/>
                      <a:gd name="T107" fmla="*/ 59 h 65"/>
                      <a:gd name="T108" fmla="*/ 56 w 65"/>
                      <a:gd name="T109" fmla="*/ 56 h 65"/>
                      <a:gd name="T110" fmla="*/ 60 w 65"/>
                      <a:gd name="T111" fmla="*/ 51 h 65"/>
                      <a:gd name="T112" fmla="*/ 63 w 65"/>
                      <a:gd name="T113" fmla="*/ 45 h 65"/>
                      <a:gd name="T114" fmla="*/ 65 w 65"/>
                      <a:gd name="T115" fmla="*/ 39 h 65"/>
                      <a:gd name="T116" fmla="*/ 65 w 65"/>
                      <a:gd name="T117" fmla="*/ 33 h 65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5"/>
                      <a:gd name="T178" fmla="*/ 0 h 65"/>
                      <a:gd name="T179" fmla="*/ 65 w 65"/>
                      <a:gd name="T180" fmla="*/ 65 h 65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5" h="65">
                        <a:moveTo>
                          <a:pt x="65" y="33"/>
                        </a:moveTo>
                        <a:lnTo>
                          <a:pt x="65" y="26"/>
                        </a:lnTo>
                        <a:lnTo>
                          <a:pt x="63" y="20"/>
                        </a:lnTo>
                        <a:lnTo>
                          <a:pt x="60" y="14"/>
                        </a:lnTo>
                        <a:lnTo>
                          <a:pt x="56" y="9"/>
                        </a:lnTo>
                        <a:lnTo>
                          <a:pt x="51" y="6"/>
                        </a:lnTo>
                        <a:lnTo>
                          <a:pt x="45" y="3"/>
                        </a:lnTo>
                        <a:lnTo>
                          <a:pt x="39" y="0"/>
                        </a:lnTo>
                        <a:lnTo>
                          <a:pt x="32" y="0"/>
                        </a:lnTo>
                        <a:lnTo>
                          <a:pt x="31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3" y="5"/>
                        </a:lnTo>
                        <a:lnTo>
                          <a:pt x="28" y="3"/>
                        </a:lnTo>
                        <a:lnTo>
                          <a:pt x="32" y="3"/>
                        </a:lnTo>
                        <a:lnTo>
                          <a:pt x="39" y="3"/>
                        </a:lnTo>
                        <a:lnTo>
                          <a:pt x="45" y="5"/>
                        </a:lnTo>
                        <a:lnTo>
                          <a:pt x="49" y="8"/>
                        </a:lnTo>
                        <a:lnTo>
                          <a:pt x="54" y="12"/>
                        </a:lnTo>
                        <a:lnTo>
                          <a:pt x="57" y="16"/>
                        </a:lnTo>
                        <a:lnTo>
                          <a:pt x="60" y="22"/>
                        </a:lnTo>
                        <a:lnTo>
                          <a:pt x="62" y="26"/>
                        </a:lnTo>
                        <a:lnTo>
                          <a:pt x="62" y="33"/>
                        </a:lnTo>
                        <a:lnTo>
                          <a:pt x="62" y="39"/>
                        </a:lnTo>
                        <a:lnTo>
                          <a:pt x="60" y="43"/>
                        </a:lnTo>
                        <a:lnTo>
                          <a:pt x="57" y="50"/>
                        </a:lnTo>
                        <a:lnTo>
                          <a:pt x="54" y="53"/>
                        </a:lnTo>
                        <a:lnTo>
                          <a:pt x="49" y="57"/>
                        </a:lnTo>
                        <a:lnTo>
                          <a:pt x="45" y="59"/>
                        </a:lnTo>
                        <a:lnTo>
                          <a:pt x="39" y="62"/>
                        </a:lnTo>
                        <a:lnTo>
                          <a:pt x="32" y="62"/>
                        </a:lnTo>
                        <a:lnTo>
                          <a:pt x="26" y="62"/>
                        </a:lnTo>
                        <a:lnTo>
                          <a:pt x="22" y="59"/>
                        </a:lnTo>
                        <a:lnTo>
                          <a:pt x="17" y="57"/>
                        </a:lnTo>
                        <a:lnTo>
                          <a:pt x="12" y="53"/>
                        </a:lnTo>
                        <a:lnTo>
                          <a:pt x="8" y="50"/>
                        </a:lnTo>
                        <a:lnTo>
                          <a:pt x="6" y="43"/>
                        </a:lnTo>
                        <a:lnTo>
                          <a:pt x="5" y="39"/>
                        </a:lnTo>
                        <a:lnTo>
                          <a:pt x="3" y="33"/>
                        </a:lnTo>
                        <a:lnTo>
                          <a:pt x="3" y="29"/>
                        </a:lnTo>
                        <a:lnTo>
                          <a:pt x="3" y="28"/>
                        </a:lnTo>
                        <a:lnTo>
                          <a:pt x="1" y="33"/>
                        </a:lnTo>
                        <a:lnTo>
                          <a:pt x="0" y="36"/>
                        </a:lnTo>
                        <a:lnTo>
                          <a:pt x="1" y="42"/>
                        </a:lnTo>
                        <a:lnTo>
                          <a:pt x="5" y="48"/>
                        </a:lnTo>
                        <a:lnTo>
                          <a:pt x="8" y="53"/>
                        </a:lnTo>
                        <a:lnTo>
                          <a:pt x="11" y="57"/>
                        </a:lnTo>
                        <a:lnTo>
                          <a:pt x="15" y="60"/>
                        </a:lnTo>
                        <a:lnTo>
                          <a:pt x="22" y="62"/>
                        </a:lnTo>
                        <a:lnTo>
                          <a:pt x="26" y="65"/>
                        </a:lnTo>
                        <a:lnTo>
                          <a:pt x="32" y="65"/>
                        </a:lnTo>
                        <a:lnTo>
                          <a:pt x="39" y="63"/>
                        </a:lnTo>
                        <a:lnTo>
                          <a:pt x="45" y="62"/>
                        </a:lnTo>
                        <a:lnTo>
                          <a:pt x="51" y="59"/>
                        </a:lnTo>
                        <a:lnTo>
                          <a:pt x="56" y="56"/>
                        </a:lnTo>
                        <a:lnTo>
                          <a:pt x="60" y="51"/>
                        </a:lnTo>
                        <a:lnTo>
                          <a:pt x="63" y="45"/>
                        </a:lnTo>
                        <a:lnTo>
                          <a:pt x="65" y="39"/>
                        </a:lnTo>
                        <a:lnTo>
                          <a:pt x="65" y="33"/>
                        </a:lnTo>
                        <a:close/>
                      </a:path>
                    </a:pathLst>
                  </a:custGeom>
                  <a:solidFill>
                    <a:srgbClr val="98A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3" name="Freeform 121">
                    <a:extLst>
                      <a:ext uri="{FF2B5EF4-FFF2-40B4-BE49-F238E27FC236}">
                        <a16:creationId xmlns:a16="http://schemas.microsoft.com/office/drawing/2014/main" id="{708CBB93-BFE7-A443-AB78-239C6255FC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8" y="1246"/>
                    <a:ext cx="62" cy="61"/>
                  </a:xfrm>
                  <a:custGeom>
                    <a:avLst/>
                    <a:gdLst>
                      <a:gd name="T0" fmla="*/ 62 w 62"/>
                      <a:gd name="T1" fmla="*/ 31 h 61"/>
                      <a:gd name="T2" fmla="*/ 62 w 62"/>
                      <a:gd name="T3" fmla="*/ 24 h 61"/>
                      <a:gd name="T4" fmla="*/ 61 w 62"/>
                      <a:gd name="T5" fmla="*/ 18 h 61"/>
                      <a:gd name="T6" fmla="*/ 58 w 62"/>
                      <a:gd name="T7" fmla="*/ 14 h 61"/>
                      <a:gd name="T8" fmla="*/ 53 w 62"/>
                      <a:gd name="T9" fmla="*/ 9 h 61"/>
                      <a:gd name="T10" fmla="*/ 48 w 62"/>
                      <a:gd name="T11" fmla="*/ 4 h 61"/>
                      <a:gd name="T12" fmla="*/ 44 w 62"/>
                      <a:gd name="T13" fmla="*/ 3 h 61"/>
                      <a:gd name="T14" fmla="*/ 38 w 62"/>
                      <a:gd name="T15" fmla="*/ 0 h 61"/>
                      <a:gd name="T16" fmla="*/ 31 w 62"/>
                      <a:gd name="T17" fmla="*/ 0 h 61"/>
                      <a:gd name="T18" fmla="*/ 28 w 62"/>
                      <a:gd name="T19" fmla="*/ 0 h 61"/>
                      <a:gd name="T20" fmla="*/ 25 w 62"/>
                      <a:gd name="T21" fmla="*/ 0 h 61"/>
                      <a:gd name="T22" fmla="*/ 21 w 62"/>
                      <a:gd name="T23" fmla="*/ 3 h 61"/>
                      <a:gd name="T24" fmla="*/ 16 w 62"/>
                      <a:gd name="T25" fmla="*/ 7 h 61"/>
                      <a:gd name="T26" fmla="*/ 24 w 62"/>
                      <a:gd name="T27" fmla="*/ 4 h 61"/>
                      <a:gd name="T28" fmla="*/ 31 w 62"/>
                      <a:gd name="T29" fmla="*/ 3 h 61"/>
                      <a:gd name="T30" fmla="*/ 38 w 62"/>
                      <a:gd name="T31" fmla="*/ 3 h 61"/>
                      <a:gd name="T32" fmla="*/ 42 w 62"/>
                      <a:gd name="T33" fmla="*/ 4 h 61"/>
                      <a:gd name="T34" fmla="*/ 47 w 62"/>
                      <a:gd name="T35" fmla="*/ 7 h 61"/>
                      <a:gd name="T36" fmla="*/ 51 w 62"/>
                      <a:gd name="T37" fmla="*/ 10 h 61"/>
                      <a:gd name="T38" fmla="*/ 55 w 62"/>
                      <a:gd name="T39" fmla="*/ 15 h 61"/>
                      <a:gd name="T40" fmla="*/ 58 w 62"/>
                      <a:gd name="T41" fmla="*/ 20 h 61"/>
                      <a:gd name="T42" fmla="*/ 59 w 62"/>
                      <a:gd name="T43" fmla="*/ 24 h 61"/>
                      <a:gd name="T44" fmla="*/ 59 w 62"/>
                      <a:gd name="T45" fmla="*/ 31 h 61"/>
                      <a:gd name="T46" fmla="*/ 59 w 62"/>
                      <a:gd name="T47" fmla="*/ 37 h 61"/>
                      <a:gd name="T48" fmla="*/ 58 w 62"/>
                      <a:gd name="T49" fmla="*/ 41 h 61"/>
                      <a:gd name="T50" fmla="*/ 55 w 62"/>
                      <a:gd name="T51" fmla="*/ 46 h 61"/>
                      <a:gd name="T52" fmla="*/ 51 w 62"/>
                      <a:gd name="T53" fmla="*/ 51 h 61"/>
                      <a:gd name="T54" fmla="*/ 47 w 62"/>
                      <a:gd name="T55" fmla="*/ 54 h 61"/>
                      <a:gd name="T56" fmla="*/ 42 w 62"/>
                      <a:gd name="T57" fmla="*/ 57 h 61"/>
                      <a:gd name="T58" fmla="*/ 38 w 62"/>
                      <a:gd name="T59" fmla="*/ 58 h 61"/>
                      <a:gd name="T60" fmla="*/ 31 w 62"/>
                      <a:gd name="T61" fmla="*/ 58 h 61"/>
                      <a:gd name="T62" fmla="*/ 27 w 62"/>
                      <a:gd name="T63" fmla="*/ 58 h 61"/>
                      <a:gd name="T64" fmla="*/ 21 w 62"/>
                      <a:gd name="T65" fmla="*/ 57 h 61"/>
                      <a:gd name="T66" fmla="*/ 16 w 62"/>
                      <a:gd name="T67" fmla="*/ 54 h 61"/>
                      <a:gd name="T68" fmla="*/ 11 w 62"/>
                      <a:gd name="T69" fmla="*/ 51 h 61"/>
                      <a:gd name="T70" fmla="*/ 8 w 62"/>
                      <a:gd name="T71" fmla="*/ 46 h 61"/>
                      <a:gd name="T72" fmla="*/ 7 w 62"/>
                      <a:gd name="T73" fmla="*/ 41 h 61"/>
                      <a:gd name="T74" fmla="*/ 5 w 62"/>
                      <a:gd name="T75" fmla="*/ 37 h 61"/>
                      <a:gd name="T76" fmla="*/ 4 w 62"/>
                      <a:gd name="T77" fmla="*/ 31 h 61"/>
                      <a:gd name="T78" fmla="*/ 5 w 62"/>
                      <a:gd name="T79" fmla="*/ 26 h 61"/>
                      <a:gd name="T80" fmla="*/ 5 w 62"/>
                      <a:gd name="T81" fmla="*/ 20 h 61"/>
                      <a:gd name="T82" fmla="*/ 4 w 62"/>
                      <a:gd name="T83" fmla="*/ 26 h 61"/>
                      <a:gd name="T84" fmla="*/ 0 w 62"/>
                      <a:gd name="T85" fmla="*/ 31 h 61"/>
                      <a:gd name="T86" fmla="*/ 0 w 62"/>
                      <a:gd name="T87" fmla="*/ 31 h 61"/>
                      <a:gd name="T88" fmla="*/ 0 w 62"/>
                      <a:gd name="T89" fmla="*/ 31 h 61"/>
                      <a:gd name="T90" fmla="*/ 2 w 62"/>
                      <a:gd name="T91" fmla="*/ 37 h 61"/>
                      <a:gd name="T92" fmla="*/ 4 w 62"/>
                      <a:gd name="T93" fmla="*/ 43 h 61"/>
                      <a:gd name="T94" fmla="*/ 7 w 62"/>
                      <a:gd name="T95" fmla="*/ 48 h 61"/>
                      <a:gd name="T96" fmla="*/ 10 w 62"/>
                      <a:gd name="T97" fmla="*/ 52 h 61"/>
                      <a:gd name="T98" fmla="*/ 14 w 62"/>
                      <a:gd name="T99" fmla="*/ 57 h 61"/>
                      <a:gd name="T100" fmla="*/ 19 w 62"/>
                      <a:gd name="T101" fmla="*/ 58 h 61"/>
                      <a:gd name="T102" fmla="*/ 25 w 62"/>
                      <a:gd name="T103" fmla="*/ 61 h 61"/>
                      <a:gd name="T104" fmla="*/ 31 w 62"/>
                      <a:gd name="T105" fmla="*/ 61 h 61"/>
                      <a:gd name="T106" fmla="*/ 38 w 62"/>
                      <a:gd name="T107" fmla="*/ 61 h 61"/>
                      <a:gd name="T108" fmla="*/ 44 w 62"/>
                      <a:gd name="T109" fmla="*/ 58 h 61"/>
                      <a:gd name="T110" fmla="*/ 48 w 62"/>
                      <a:gd name="T111" fmla="*/ 57 h 61"/>
                      <a:gd name="T112" fmla="*/ 53 w 62"/>
                      <a:gd name="T113" fmla="*/ 52 h 61"/>
                      <a:gd name="T114" fmla="*/ 58 w 62"/>
                      <a:gd name="T115" fmla="*/ 48 h 61"/>
                      <a:gd name="T116" fmla="*/ 61 w 62"/>
                      <a:gd name="T117" fmla="*/ 43 h 61"/>
                      <a:gd name="T118" fmla="*/ 62 w 62"/>
                      <a:gd name="T119" fmla="*/ 37 h 61"/>
                      <a:gd name="T120" fmla="*/ 62 w 62"/>
                      <a:gd name="T121" fmla="*/ 31 h 61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2"/>
                      <a:gd name="T184" fmla="*/ 0 h 61"/>
                      <a:gd name="T185" fmla="*/ 62 w 62"/>
                      <a:gd name="T186" fmla="*/ 61 h 61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2" h="61">
                        <a:moveTo>
                          <a:pt x="62" y="31"/>
                        </a:moveTo>
                        <a:lnTo>
                          <a:pt x="62" y="24"/>
                        </a:lnTo>
                        <a:lnTo>
                          <a:pt x="61" y="18"/>
                        </a:lnTo>
                        <a:lnTo>
                          <a:pt x="58" y="14"/>
                        </a:lnTo>
                        <a:lnTo>
                          <a:pt x="53" y="9"/>
                        </a:lnTo>
                        <a:lnTo>
                          <a:pt x="48" y="4"/>
                        </a:lnTo>
                        <a:lnTo>
                          <a:pt x="44" y="3"/>
                        </a:lnTo>
                        <a:lnTo>
                          <a:pt x="38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5" y="0"/>
                        </a:lnTo>
                        <a:lnTo>
                          <a:pt x="21" y="3"/>
                        </a:lnTo>
                        <a:lnTo>
                          <a:pt x="16" y="7"/>
                        </a:lnTo>
                        <a:lnTo>
                          <a:pt x="24" y="4"/>
                        </a:lnTo>
                        <a:lnTo>
                          <a:pt x="31" y="3"/>
                        </a:lnTo>
                        <a:lnTo>
                          <a:pt x="38" y="3"/>
                        </a:lnTo>
                        <a:lnTo>
                          <a:pt x="42" y="4"/>
                        </a:lnTo>
                        <a:lnTo>
                          <a:pt x="47" y="7"/>
                        </a:lnTo>
                        <a:lnTo>
                          <a:pt x="51" y="10"/>
                        </a:lnTo>
                        <a:lnTo>
                          <a:pt x="55" y="15"/>
                        </a:lnTo>
                        <a:lnTo>
                          <a:pt x="58" y="20"/>
                        </a:lnTo>
                        <a:lnTo>
                          <a:pt x="59" y="24"/>
                        </a:lnTo>
                        <a:lnTo>
                          <a:pt x="59" y="31"/>
                        </a:lnTo>
                        <a:lnTo>
                          <a:pt x="59" y="37"/>
                        </a:lnTo>
                        <a:lnTo>
                          <a:pt x="58" y="41"/>
                        </a:lnTo>
                        <a:lnTo>
                          <a:pt x="55" y="46"/>
                        </a:lnTo>
                        <a:lnTo>
                          <a:pt x="51" y="51"/>
                        </a:lnTo>
                        <a:lnTo>
                          <a:pt x="47" y="54"/>
                        </a:lnTo>
                        <a:lnTo>
                          <a:pt x="42" y="57"/>
                        </a:lnTo>
                        <a:lnTo>
                          <a:pt x="38" y="58"/>
                        </a:lnTo>
                        <a:lnTo>
                          <a:pt x="31" y="58"/>
                        </a:lnTo>
                        <a:lnTo>
                          <a:pt x="27" y="58"/>
                        </a:lnTo>
                        <a:lnTo>
                          <a:pt x="21" y="57"/>
                        </a:lnTo>
                        <a:lnTo>
                          <a:pt x="16" y="54"/>
                        </a:lnTo>
                        <a:lnTo>
                          <a:pt x="11" y="51"/>
                        </a:lnTo>
                        <a:lnTo>
                          <a:pt x="8" y="46"/>
                        </a:lnTo>
                        <a:lnTo>
                          <a:pt x="7" y="41"/>
                        </a:lnTo>
                        <a:lnTo>
                          <a:pt x="5" y="37"/>
                        </a:lnTo>
                        <a:lnTo>
                          <a:pt x="4" y="31"/>
                        </a:lnTo>
                        <a:lnTo>
                          <a:pt x="5" y="26"/>
                        </a:lnTo>
                        <a:lnTo>
                          <a:pt x="5" y="20"/>
                        </a:lnTo>
                        <a:lnTo>
                          <a:pt x="4" y="26"/>
                        </a:lnTo>
                        <a:lnTo>
                          <a:pt x="0" y="31"/>
                        </a:lnTo>
                        <a:lnTo>
                          <a:pt x="2" y="37"/>
                        </a:lnTo>
                        <a:lnTo>
                          <a:pt x="4" y="43"/>
                        </a:lnTo>
                        <a:lnTo>
                          <a:pt x="7" y="48"/>
                        </a:lnTo>
                        <a:lnTo>
                          <a:pt x="10" y="52"/>
                        </a:lnTo>
                        <a:lnTo>
                          <a:pt x="14" y="57"/>
                        </a:lnTo>
                        <a:lnTo>
                          <a:pt x="19" y="58"/>
                        </a:lnTo>
                        <a:lnTo>
                          <a:pt x="25" y="61"/>
                        </a:lnTo>
                        <a:lnTo>
                          <a:pt x="31" y="61"/>
                        </a:lnTo>
                        <a:lnTo>
                          <a:pt x="38" y="61"/>
                        </a:lnTo>
                        <a:lnTo>
                          <a:pt x="44" y="58"/>
                        </a:lnTo>
                        <a:lnTo>
                          <a:pt x="48" y="57"/>
                        </a:lnTo>
                        <a:lnTo>
                          <a:pt x="53" y="52"/>
                        </a:lnTo>
                        <a:lnTo>
                          <a:pt x="58" y="48"/>
                        </a:lnTo>
                        <a:lnTo>
                          <a:pt x="61" y="43"/>
                        </a:lnTo>
                        <a:lnTo>
                          <a:pt x="62" y="37"/>
                        </a:lnTo>
                        <a:lnTo>
                          <a:pt x="62" y="31"/>
                        </a:lnTo>
                        <a:close/>
                      </a:path>
                    </a:pathLst>
                  </a:custGeom>
                  <a:solidFill>
                    <a:srgbClr val="9BA6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4" name="Freeform 122">
                    <a:extLst>
                      <a:ext uri="{FF2B5EF4-FFF2-40B4-BE49-F238E27FC236}">
                        <a16:creationId xmlns:a16="http://schemas.microsoft.com/office/drawing/2014/main" id="{DA9989B8-214D-804B-A145-F6D92A66D63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00" y="1247"/>
                    <a:ext cx="59" cy="59"/>
                  </a:xfrm>
                  <a:custGeom>
                    <a:avLst/>
                    <a:gdLst>
                      <a:gd name="T0" fmla="*/ 59 w 59"/>
                      <a:gd name="T1" fmla="*/ 23 h 59"/>
                      <a:gd name="T2" fmla="*/ 54 w 59"/>
                      <a:gd name="T3" fmla="*/ 13 h 59"/>
                      <a:gd name="T4" fmla="*/ 46 w 59"/>
                      <a:gd name="T5" fmla="*/ 5 h 59"/>
                      <a:gd name="T6" fmla="*/ 36 w 59"/>
                      <a:gd name="T7" fmla="*/ 0 h 59"/>
                      <a:gd name="T8" fmla="*/ 25 w 59"/>
                      <a:gd name="T9" fmla="*/ 0 h 59"/>
                      <a:gd name="T10" fmla="*/ 14 w 59"/>
                      <a:gd name="T11" fmla="*/ 6 h 59"/>
                      <a:gd name="T12" fmla="*/ 5 w 59"/>
                      <a:gd name="T13" fmla="*/ 19 h 59"/>
                      <a:gd name="T14" fmla="*/ 0 w 59"/>
                      <a:gd name="T15" fmla="*/ 26 h 59"/>
                      <a:gd name="T16" fmla="*/ 2 w 59"/>
                      <a:gd name="T17" fmla="*/ 36 h 59"/>
                      <a:gd name="T18" fmla="*/ 5 w 59"/>
                      <a:gd name="T19" fmla="*/ 47 h 59"/>
                      <a:gd name="T20" fmla="*/ 14 w 59"/>
                      <a:gd name="T21" fmla="*/ 54 h 59"/>
                      <a:gd name="T22" fmla="*/ 23 w 59"/>
                      <a:gd name="T23" fmla="*/ 59 h 59"/>
                      <a:gd name="T24" fmla="*/ 36 w 59"/>
                      <a:gd name="T25" fmla="*/ 59 h 59"/>
                      <a:gd name="T26" fmla="*/ 46 w 59"/>
                      <a:gd name="T27" fmla="*/ 54 h 59"/>
                      <a:gd name="T28" fmla="*/ 54 w 59"/>
                      <a:gd name="T29" fmla="*/ 47 h 59"/>
                      <a:gd name="T30" fmla="*/ 59 w 59"/>
                      <a:gd name="T31" fmla="*/ 36 h 59"/>
                      <a:gd name="T32" fmla="*/ 56 w 59"/>
                      <a:gd name="T33" fmla="*/ 30 h 59"/>
                      <a:gd name="T34" fmla="*/ 54 w 59"/>
                      <a:gd name="T35" fmla="*/ 40 h 59"/>
                      <a:gd name="T36" fmla="*/ 48 w 59"/>
                      <a:gd name="T37" fmla="*/ 48 h 59"/>
                      <a:gd name="T38" fmla="*/ 40 w 59"/>
                      <a:gd name="T39" fmla="*/ 54 h 59"/>
                      <a:gd name="T40" fmla="*/ 29 w 59"/>
                      <a:gd name="T41" fmla="*/ 56 h 59"/>
                      <a:gd name="T42" fmla="*/ 20 w 59"/>
                      <a:gd name="T43" fmla="*/ 54 h 59"/>
                      <a:gd name="T44" fmla="*/ 11 w 59"/>
                      <a:gd name="T45" fmla="*/ 48 h 59"/>
                      <a:gd name="T46" fmla="*/ 6 w 59"/>
                      <a:gd name="T47" fmla="*/ 40 h 59"/>
                      <a:gd name="T48" fmla="*/ 3 w 59"/>
                      <a:gd name="T49" fmla="*/ 30 h 59"/>
                      <a:gd name="T50" fmla="*/ 6 w 59"/>
                      <a:gd name="T51" fmla="*/ 19 h 59"/>
                      <a:gd name="T52" fmla="*/ 11 w 59"/>
                      <a:gd name="T53" fmla="*/ 11 h 59"/>
                      <a:gd name="T54" fmla="*/ 20 w 59"/>
                      <a:gd name="T55" fmla="*/ 5 h 59"/>
                      <a:gd name="T56" fmla="*/ 29 w 59"/>
                      <a:gd name="T57" fmla="*/ 3 h 59"/>
                      <a:gd name="T58" fmla="*/ 40 w 59"/>
                      <a:gd name="T59" fmla="*/ 5 h 59"/>
                      <a:gd name="T60" fmla="*/ 48 w 59"/>
                      <a:gd name="T61" fmla="*/ 11 h 59"/>
                      <a:gd name="T62" fmla="*/ 54 w 59"/>
                      <a:gd name="T63" fmla="*/ 19 h 59"/>
                      <a:gd name="T64" fmla="*/ 56 w 59"/>
                      <a:gd name="T65" fmla="*/ 30 h 5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9"/>
                      <a:gd name="T100" fmla="*/ 0 h 59"/>
                      <a:gd name="T101" fmla="*/ 59 w 59"/>
                      <a:gd name="T102" fmla="*/ 59 h 5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9" h="59">
                        <a:moveTo>
                          <a:pt x="59" y="30"/>
                        </a:moveTo>
                        <a:lnTo>
                          <a:pt x="59" y="23"/>
                        </a:lnTo>
                        <a:lnTo>
                          <a:pt x="57" y="19"/>
                        </a:lnTo>
                        <a:lnTo>
                          <a:pt x="54" y="13"/>
                        </a:lnTo>
                        <a:lnTo>
                          <a:pt x="51" y="9"/>
                        </a:lnTo>
                        <a:lnTo>
                          <a:pt x="46" y="5"/>
                        </a:lnTo>
                        <a:lnTo>
                          <a:pt x="42" y="2"/>
                        </a:lnTo>
                        <a:lnTo>
                          <a:pt x="36" y="0"/>
                        </a:lnTo>
                        <a:lnTo>
                          <a:pt x="29" y="0"/>
                        </a:lnTo>
                        <a:lnTo>
                          <a:pt x="25" y="0"/>
                        </a:lnTo>
                        <a:lnTo>
                          <a:pt x="20" y="2"/>
                        </a:lnTo>
                        <a:lnTo>
                          <a:pt x="14" y="6"/>
                        </a:lnTo>
                        <a:lnTo>
                          <a:pt x="9" y="13"/>
                        </a:lnTo>
                        <a:lnTo>
                          <a:pt x="5" y="19"/>
                        </a:lnTo>
                        <a:lnTo>
                          <a:pt x="0" y="25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2" y="36"/>
                        </a:lnTo>
                        <a:lnTo>
                          <a:pt x="3" y="40"/>
                        </a:lnTo>
                        <a:lnTo>
                          <a:pt x="5" y="47"/>
                        </a:lnTo>
                        <a:lnTo>
                          <a:pt x="9" y="50"/>
                        </a:lnTo>
                        <a:lnTo>
                          <a:pt x="14" y="54"/>
                        </a:lnTo>
                        <a:lnTo>
                          <a:pt x="19" y="56"/>
                        </a:lnTo>
                        <a:lnTo>
                          <a:pt x="23" y="59"/>
                        </a:lnTo>
                        <a:lnTo>
                          <a:pt x="29" y="59"/>
                        </a:lnTo>
                        <a:lnTo>
                          <a:pt x="36" y="59"/>
                        </a:lnTo>
                        <a:lnTo>
                          <a:pt x="42" y="56"/>
                        </a:lnTo>
                        <a:lnTo>
                          <a:pt x="46" y="54"/>
                        </a:lnTo>
                        <a:lnTo>
                          <a:pt x="51" y="50"/>
                        </a:lnTo>
                        <a:lnTo>
                          <a:pt x="54" y="47"/>
                        </a:lnTo>
                        <a:lnTo>
                          <a:pt x="57" y="40"/>
                        </a:lnTo>
                        <a:lnTo>
                          <a:pt x="59" y="36"/>
                        </a:lnTo>
                        <a:lnTo>
                          <a:pt x="59" y="30"/>
                        </a:lnTo>
                        <a:close/>
                        <a:moveTo>
                          <a:pt x="56" y="30"/>
                        </a:moveTo>
                        <a:lnTo>
                          <a:pt x="56" y="34"/>
                        </a:lnTo>
                        <a:lnTo>
                          <a:pt x="54" y="40"/>
                        </a:lnTo>
                        <a:lnTo>
                          <a:pt x="51" y="43"/>
                        </a:lnTo>
                        <a:lnTo>
                          <a:pt x="48" y="48"/>
                        </a:lnTo>
                        <a:lnTo>
                          <a:pt x="45" y="51"/>
                        </a:lnTo>
                        <a:lnTo>
                          <a:pt x="40" y="54"/>
                        </a:lnTo>
                        <a:lnTo>
                          <a:pt x="36" y="56"/>
                        </a:lnTo>
                        <a:lnTo>
                          <a:pt x="29" y="56"/>
                        </a:lnTo>
                        <a:lnTo>
                          <a:pt x="25" y="56"/>
                        </a:lnTo>
                        <a:lnTo>
                          <a:pt x="20" y="54"/>
                        </a:lnTo>
                        <a:lnTo>
                          <a:pt x="15" y="51"/>
                        </a:lnTo>
                        <a:lnTo>
                          <a:pt x="11" y="48"/>
                        </a:lnTo>
                        <a:lnTo>
                          <a:pt x="8" y="43"/>
                        </a:lnTo>
                        <a:lnTo>
                          <a:pt x="6" y="40"/>
                        </a:lnTo>
                        <a:lnTo>
                          <a:pt x="5" y="34"/>
                        </a:lnTo>
                        <a:lnTo>
                          <a:pt x="3" y="30"/>
                        </a:lnTo>
                        <a:lnTo>
                          <a:pt x="5" y="25"/>
                        </a:lnTo>
                        <a:lnTo>
                          <a:pt x="6" y="19"/>
                        </a:lnTo>
                        <a:lnTo>
                          <a:pt x="8" y="14"/>
                        </a:lnTo>
                        <a:lnTo>
                          <a:pt x="11" y="11"/>
                        </a:lnTo>
                        <a:lnTo>
                          <a:pt x="15" y="8"/>
                        </a:lnTo>
                        <a:lnTo>
                          <a:pt x="20" y="5"/>
                        </a:lnTo>
                        <a:lnTo>
                          <a:pt x="25" y="3"/>
                        </a:lnTo>
                        <a:lnTo>
                          <a:pt x="29" y="3"/>
                        </a:lnTo>
                        <a:lnTo>
                          <a:pt x="36" y="3"/>
                        </a:lnTo>
                        <a:lnTo>
                          <a:pt x="40" y="5"/>
                        </a:lnTo>
                        <a:lnTo>
                          <a:pt x="45" y="8"/>
                        </a:lnTo>
                        <a:lnTo>
                          <a:pt x="48" y="11"/>
                        </a:lnTo>
                        <a:lnTo>
                          <a:pt x="51" y="14"/>
                        </a:lnTo>
                        <a:lnTo>
                          <a:pt x="54" y="19"/>
                        </a:lnTo>
                        <a:lnTo>
                          <a:pt x="56" y="25"/>
                        </a:lnTo>
                        <a:lnTo>
                          <a:pt x="56" y="30"/>
                        </a:lnTo>
                        <a:close/>
                      </a:path>
                    </a:pathLst>
                  </a:custGeom>
                  <a:solidFill>
                    <a:srgbClr val="9EAA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5" name="Freeform 123">
                    <a:extLst>
                      <a:ext uri="{FF2B5EF4-FFF2-40B4-BE49-F238E27FC236}">
                        <a16:creationId xmlns:a16="http://schemas.microsoft.com/office/drawing/2014/main" id="{5A3E2C1D-8A3F-AB4A-BD27-32ADB184FE5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02" y="1249"/>
                    <a:ext cx="55" cy="55"/>
                  </a:xfrm>
                  <a:custGeom>
                    <a:avLst/>
                    <a:gdLst>
                      <a:gd name="T0" fmla="*/ 55 w 55"/>
                      <a:gd name="T1" fmla="*/ 21 h 55"/>
                      <a:gd name="T2" fmla="*/ 51 w 55"/>
                      <a:gd name="T3" fmla="*/ 12 h 55"/>
                      <a:gd name="T4" fmla="*/ 43 w 55"/>
                      <a:gd name="T5" fmla="*/ 4 h 55"/>
                      <a:gd name="T6" fmla="*/ 34 w 55"/>
                      <a:gd name="T7" fmla="*/ 0 h 55"/>
                      <a:gd name="T8" fmla="*/ 20 w 55"/>
                      <a:gd name="T9" fmla="*/ 1 h 55"/>
                      <a:gd name="T10" fmla="*/ 7 w 55"/>
                      <a:gd name="T11" fmla="*/ 11 h 55"/>
                      <a:gd name="T12" fmla="*/ 1 w 55"/>
                      <a:gd name="T13" fmla="*/ 23 h 55"/>
                      <a:gd name="T14" fmla="*/ 1 w 55"/>
                      <a:gd name="T15" fmla="*/ 34 h 55"/>
                      <a:gd name="T16" fmla="*/ 4 w 55"/>
                      <a:gd name="T17" fmla="*/ 43 h 55"/>
                      <a:gd name="T18" fmla="*/ 12 w 55"/>
                      <a:gd name="T19" fmla="*/ 51 h 55"/>
                      <a:gd name="T20" fmla="*/ 23 w 55"/>
                      <a:gd name="T21" fmla="*/ 55 h 55"/>
                      <a:gd name="T22" fmla="*/ 34 w 55"/>
                      <a:gd name="T23" fmla="*/ 55 h 55"/>
                      <a:gd name="T24" fmla="*/ 43 w 55"/>
                      <a:gd name="T25" fmla="*/ 51 h 55"/>
                      <a:gd name="T26" fmla="*/ 51 w 55"/>
                      <a:gd name="T27" fmla="*/ 43 h 55"/>
                      <a:gd name="T28" fmla="*/ 55 w 55"/>
                      <a:gd name="T29" fmla="*/ 34 h 55"/>
                      <a:gd name="T30" fmla="*/ 52 w 55"/>
                      <a:gd name="T31" fmla="*/ 28 h 55"/>
                      <a:gd name="T32" fmla="*/ 51 w 55"/>
                      <a:gd name="T33" fmla="*/ 37 h 55"/>
                      <a:gd name="T34" fmla="*/ 46 w 55"/>
                      <a:gd name="T35" fmla="*/ 45 h 55"/>
                      <a:gd name="T36" fmla="*/ 37 w 55"/>
                      <a:gd name="T37" fmla="*/ 51 h 55"/>
                      <a:gd name="T38" fmla="*/ 27 w 55"/>
                      <a:gd name="T39" fmla="*/ 52 h 55"/>
                      <a:gd name="T40" fmla="*/ 18 w 55"/>
                      <a:gd name="T41" fmla="*/ 51 h 55"/>
                      <a:gd name="T42" fmla="*/ 10 w 55"/>
                      <a:gd name="T43" fmla="*/ 45 h 55"/>
                      <a:gd name="T44" fmla="*/ 4 w 55"/>
                      <a:gd name="T45" fmla="*/ 37 h 55"/>
                      <a:gd name="T46" fmla="*/ 3 w 55"/>
                      <a:gd name="T47" fmla="*/ 28 h 55"/>
                      <a:gd name="T48" fmla="*/ 4 w 55"/>
                      <a:gd name="T49" fmla="*/ 18 h 55"/>
                      <a:gd name="T50" fmla="*/ 10 w 55"/>
                      <a:gd name="T51" fmla="*/ 11 h 55"/>
                      <a:gd name="T52" fmla="*/ 18 w 55"/>
                      <a:gd name="T53" fmla="*/ 4 h 55"/>
                      <a:gd name="T54" fmla="*/ 27 w 55"/>
                      <a:gd name="T55" fmla="*/ 3 h 55"/>
                      <a:gd name="T56" fmla="*/ 37 w 55"/>
                      <a:gd name="T57" fmla="*/ 4 h 55"/>
                      <a:gd name="T58" fmla="*/ 46 w 55"/>
                      <a:gd name="T59" fmla="*/ 11 h 55"/>
                      <a:gd name="T60" fmla="*/ 51 w 55"/>
                      <a:gd name="T61" fmla="*/ 18 h 55"/>
                      <a:gd name="T62" fmla="*/ 52 w 55"/>
                      <a:gd name="T63" fmla="*/ 28 h 5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5"/>
                      <a:gd name="T97" fmla="*/ 0 h 55"/>
                      <a:gd name="T98" fmla="*/ 55 w 55"/>
                      <a:gd name="T99" fmla="*/ 55 h 55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5" h="55">
                        <a:moveTo>
                          <a:pt x="55" y="28"/>
                        </a:moveTo>
                        <a:lnTo>
                          <a:pt x="55" y="21"/>
                        </a:lnTo>
                        <a:lnTo>
                          <a:pt x="54" y="17"/>
                        </a:lnTo>
                        <a:lnTo>
                          <a:pt x="51" y="12"/>
                        </a:lnTo>
                        <a:lnTo>
                          <a:pt x="47" y="7"/>
                        </a:lnTo>
                        <a:lnTo>
                          <a:pt x="43" y="4"/>
                        </a:lnTo>
                        <a:lnTo>
                          <a:pt x="38" y="1"/>
                        </a:lnTo>
                        <a:lnTo>
                          <a:pt x="34" y="0"/>
                        </a:lnTo>
                        <a:lnTo>
                          <a:pt x="27" y="0"/>
                        </a:lnTo>
                        <a:lnTo>
                          <a:pt x="20" y="1"/>
                        </a:lnTo>
                        <a:lnTo>
                          <a:pt x="12" y="4"/>
                        </a:lnTo>
                        <a:lnTo>
                          <a:pt x="7" y="11"/>
                        </a:lnTo>
                        <a:lnTo>
                          <a:pt x="1" y="17"/>
                        </a:lnTo>
                        <a:lnTo>
                          <a:pt x="1" y="23"/>
                        </a:lnTo>
                        <a:lnTo>
                          <a:pt x="0" y="28"/>
                        </a:lnTo>
                        <a:lnTo>
                          <a:pt x="1" y="34"/>
                        </a:lnTo>
                        <a:lnTo>
                          <a:pt x="3" y="38"/>
                        </a:lnTo>
                        <a:lnTo>
                          <a:pt x="4" y="43"/>
                        </a:lnTo>
                        <a:lnTo>
                          <a:pt x="7" y="48"/>
                        </a:lnTo>
                        <a:lnTo>
                          <a:pt x="12" y="51"/>
                        </a:lnTo>
                        <a:lnTo>
                          <a:pt x="17" y="54"/>
                        </a:lnTo>
                        <a:lnTo>
                          <a:pt x="23" y="55"/>
                        </a:lnTo>
                        <a:lnTo>
                          <a:pt x="27" y="55"/>
                        </a:lnTo>
                        <a:lnTo>
                          <a:pt x="34" y="55"/>
                        </a:lnTo>
                        <a:lnTo>
                          <a:pt x="38" y="54"/>
                        </a:lnTo>
                        <a:lnTo>
                          <a:pt x="43" y="51"/>
                        </a:lnTo>
                        <a:lnTo>
                          <a:pt x="47" y="48"/>
                        </a:lnTo>
                        <a:lnTo>
                          <a:pt x="51" y="43"/>
                        </a:lnTo>
                        <a:lnTo>
                          <a:pt x="54" y="38"/>
                        </a:lnTo>
                        <a:lnTo>
                          <a:pt x="55" y="34"/>
                        </a:lnTo>
                        <a:lnTo>
                          <a:pt x="55" y="28"/>
                        </a:lnTo>
                        <a:close/>
                        <a:moveTo>
                          <a:pt x="52" y="28"/>
                        </a:moveTo>
                        <a:lnTo>
                          <a:pt x="52" y="32"/>
                        </a:lnTo>
                        <a:lnTo>
                          <a:pt x="51" y="37"/>
                        </a:lnTo>
                        <a:lnTo>
                          <a:pt x="47" y="41"/>
                        </a:lnTo>
                        <a:lnTo>
                          <a:pt x="46" y="45"/>
                        </a:lnTo>
                        <a:lnTo>
                          <a:pt x="41" y="48"/>
                        </a:lnTo>
                        <a:lnTo>
                          <a:pt x="37" y="51"/>
                        </a:lnTo>
                        <a:lnTo>
                          <a:pt x="32" y="52"/>
                        </a:lnTo>
                        <a:lnTo>
                          <a:pt x="27" y="52"/>
                        </a:lnTo>
                        <a:lnTo>
                          <a:pt x="23" y="52"/>
                        </a:lnTo>
                        <a:lnTo>
                          <a:pt x="18" y="51"/>
                        </a:lnTo>
                        <a:lnTo>
                          <a:pt x="13" y="48"/>
                        </a:lnTo>
                        <a:lnTo>
                          <a:pt x="10" y="45"/>
                        </a:lnTo>
                        <a:lnTo>
                          <a:pt x="7" y="41"/>
                        </a:lnTo>
                        <a:lnTo>
                          <a:pt x="4" y="37"/>
                        </a:lnTo>
                        <a:lnTo>
                          <a:pt x="4" y="32"/>
                        </a:lnTo>
                        <a:lnTo>
                          <a:pt x="3" y="28"/>
                        </a:lnTo>
                        <a:lnTo>
                          <a:pt x="4" y="23"/>
                        </a:lnTo>
                        <a:lnTo>
                          <a:pt x="4" y="18"/>
                        </a:lnTo>
                        <a:lnTo>
                          <a:pt x="7" y="14"/>
                        </a:lnTo>
                        <a:lnTo>
                          <a:pt x="10" y="11"/>
                        </a:lnTo>
                        <a:lnTo>
                          <a:pt x="13" y="7"/>
                        </a:lnTo>
                        <a:lnTo>
                          <a:pt x="18" y="4"/>
                        </a:lnTo>
                        <a:lnTo>
                          <a:pt x="23" y="3"/>
                        </a:lnTo>
                        <a:lnTo>
                          <a:pt x="27" y="3"/>
                        </a:lnTo>
                        <a:lnTo>
                          <a:pt x="32" y="3"/>
                        </a:lnTo>
                        <a:lnTo>
                          <a:pt x="37" y="4"/>
                        </a:lnTo>
                        <a:lnTo>
                          <a:pt x="41" y="7"/>
                        </a:lnTo>
                        <a:lnTo>
                          <a:pt x="46" y="11"/>
                        </a:lnTo>
                        <a:lnTo>
                          <a:pt x="47" y="14"/>
                        </a:lnTo>
                        <a:lnTo>
                          <a:pt x="51" y="18"/>
                        </a:lnTo>
                        <a:lnTo>
                          <a:pt x="52" y="23"/>
                        </a:lnTo>
                        <a:lnTo>
                          <a:pt x="52" y="28"/>
                        </a:lnTo>
                        <a:close/>
                      </a:path>
                    </a:pathLst>
                  </a:custGeom>
                  <a:solidFill>
                    <a:srgbClr val="A2AD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 124">
                    <a:extLst>
                      <a:ext uri="{FF2B5EF4-FFF2-40B4-BE49-F238E27FC236}">
                        <a16:creationId xmlns:a16="http://schemas.microsoft.com/office/drawing/2014/main" id="{C45B1DAA-2D63-9E40-BE2A-717486DDD44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03" y="1250"/>
                    <a:ext cx="53" cy="53"/>
                  </a:xfrm>
                  <a:custGeom>
                    <a:avLst/>
                    <a:gdLst>
                      <a:gd name="T0" fmla="*/ 53 w 53"/>
                      <a:gd name="T1" fmla="*/ 22 h 53"/>
                      <a:gd name="T2" fmla="*/ 48 w 53"/>
                      <a:gd name="T3" fmla="*/ 11 h 53"/>
                      <a:gd name="T4" fmla="*/ 42 w 53"/>
                      <a:gd name="T5" fmla="*/ 5 h 53"/>
                      <a:gd name="T6" fmla="*/ 33 w 53"/>
                      <a:gd name="T7" fmla="*/ 0 h 53"/>
                      <a:gd name="T8" fmla="*/ 22 w 53"/>
                      <a:gd name="T9" fmla="*/ 0 h 53"/>
                      <a:gd name="T10" fmla="*/ 12 w 53"/>
                      <a:gd name="T11" fmla="*/ 5 h 53"/>
                      <a:gd name="T12" fmla="*/ 5 w 53"/>
                      <a:gd name="T13" fmla="*/ 11 h 53"/>
                      <a:gd name="T14" fmla="*/ 2 w 53"/>
                      <a:gd name="T15" fmla="*/ 22 h 53"/>
                      <a:gd name="T16" fmla="*/ 2 w 53"/>
                      <a:gd name="T17" fmla="*/ 31 h 53"/>
                      <a:gd name="T18" fmla="*/ 5 w 53"/>
                      <a:gd name="T19" fmla="*/ 40 h 53"/>
                      <a:gd name="T20" fmla="*/ 12 w 53"/>
                      <a:gd name="T21" fmla="*/ 48 h 53"/>
                      <a:gd name="T22" fmla="*/ 22 w 53"/>
                      <a:gd name="T23" fmla="*/ 53 h 53"/>
                      <a:gd name="T24" fmla="*/ 33 w 53"/>
                      <a:gd name="T25" fmla="*/ 53 h 53"/>
                      <a:gd name="T26" fmla="*/ 42 w 53"/>
                      <a:gd name="T27" fmla="*/ 48 h 53"/>
                      <a:gd name="T28" fmla="*/ 48 w 53"/>
                      <a:gd name="T29" fmla="*/ 40 h 53"/>
                      <a:gd name="T30" fmla="*/ 53 w 53"/>
                      <a:gd name="T31" fmla="*/ 31 h 53"/>
                      <a:gd name="T32" fmla="*/ 50 w 53"/>
                      <a:gd name="T33" fmla="*/ 27 h 53"/>
                      <a:gd name="T34" fmla="*/ 48 w 53"/>
                      <a:gd name="T35" fmla="*/ 36 h 53"/>
                      <a:gd name="T36" fmla="*/ 43 w 53"/>
                      <a:gd name="T37" fmla="*/ 44 h 53"/>
                      <a:gd name="T38" fmla="*/ 36 w 53"/>
                      <a:gd name="T39" fmla="*/ 48 h 53"/>
                      <a:gd name="T40" fmla="*/ 26 w 53"/>
                      <a:gd name="T41" fmla="*/ 50 h 53"/>
                      <a:gd name="T42" fmla="*/ 17 w 53"/>
                      <a:gd name="T43" fmla="*/ 48 h 53"/>
                      <a:gd name="T44" fmla="*/ 11 w 53"/>
                      <a:gd name="T45" fmla="*/ 44 h 53"/>
                      <a:gd name="T46" fmla="*/ 5 w 53"/>
                      <a:gd name="T47" fmla="*/ 36 h 53"/>
                      <a:gd name="T48" fmla="*/ 3 w 53"/>
                      <a:gd name="T49" fmla="*/ 27 h 53"/>
                      <a:gd name="T50" fmla="*/ 5 w 53"/>
                      <a:gd name="T51" fmla="*/ 17 h 53"/>
                      <a:gd name="T52" fmla="*/ 11 w 53"/>
                      <a:gd name="T53" fmla="*/ 10 h 53"/>
                      <a:gd name="T54" fmla="*/ 17 w 53"/>
                      <a:gd name="T55" fmla="*/ 5 h 53"/>
                      <a:gd name="T56" fmla="*/ 26 w 53"/>
                      <a:gd name="T57" fmla="*/ 3 h 53"/>
                      <a:gd name="T58" fmla="*/ 36 w 53"/>
                      <a:gd name="T59" fmla="*/ 5 h 53"/>
                      <a:gd name="T60" fmla="*/ 43 w 53"/>
                      <a:gd name="T61" fmla="*/ 10 h 53"/>
                      <a:gd name="T62" fmla="*/ 48 w 53"/>
                      <a:gd name="T63" fmla="*/ 17 h 53"/>
                      <a:gd name="T64" fmla="*/ 50 w 53"/>
                      <a:gd name="T65" fmla="*/ 27 h 5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3"/>
                      <a:gd name="T100" fmla="*/ 0 h 53"/>
                      <a:gd name="T101" fmla="*/ 53 w 53"/>
                      <a:gd name="T102" fmla="*/ 53 h 5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3" h="53">
                        <a:moveTo>
                          <a:pt x="53" y="27"/>
                        </a:moveTo>
                        <a:lnTo>
                          <a:pt x="53" y="22"/>
                        </a:lnTo>
                        <a:lnTo>
                          <a:pt x="51" y="16"/>
                        </a:lnTo>
                        <a:lnTo>
                          <a:pt x="48" y="11"/>
                        </a:lnTo>
                        <a:lnTo>
                          <a:pt x="45" y="8"/>
                        </a:lnTo>
                        <a:lnTo>
                          <a:pt x="42" y="5"/>
                        </a:lnTo>
                        <a:lnTo>
                          <a:pt x="37" y="2"/>
                        </a:lnTo>
                        <a:lnTo>
                          <a:pt x="33" y="0"/>
                        </a:lnTo>
                        <a:lnTo>
                          <a:pt x="26" y="0"/>
                        </a:lnTo>
                        <a:lnTo>
                          <a:pt x="22" y="0"/>
                        </a:lnTo>
                        <a:lnTo>
                          <a:pt x="17" y="2"/>
                        </a:lnTo>
                        <a:lnTo>
                          <a:pt x="12" y="5"/>
                        </a:lnTo>
                        <a:lnTo>
                          <a:pt x="8" y="8"/>
                        </a:lnTo>
                        <a:lnTo>
                          <a:pt x="5" y="11"/>
                        </a:lnTo>
                        <a:lnTo>
                          <a:pt x="3" y="16"/>
                        </a:lnTo>
                        <a:lnTo>
                          <a:pt x="2" y="22"/>
                        </a:lnTo>
                        <a:lnTo>
                          <a:pt x="0" y="27"/>
                        </a:lnTo>
                        <a:lnTo>
                          <a:pt x="2" y="31"/>
                        </a:lnTo>
                        <a:lnTo>
                          <a:pt x="3" y="37"/>
                        </a:lnTo>
                        <a:lnTo>
                          <a:pt x="5" y="40"/>
                        </a:lnTo>
                        <a:lnTo>
                          <a:pt x="8" y="45"/>
                        </a:lnTo>
                        <a:lnTo>
                          <a:pt x="12" y="48"/>
                        </a:lnTo>
                        <a:lnTo>
                          <a:pt x="17" y="51"/>
                        </a:lnTo>
                        <a:lnTo>
                          <a:pt x="22" y="53"/>
                        </a:lnTo>
                        <a:lnTo>
                          <a:pt x="26" y="53"/>
                        </a:lnTo>
                        <a:lnTo>
                          <a:pt x="33" y="53"/>
                        </a:lnTo>
                        <a:lnTo>
                          <a:pt x="37" y="51"/>
                        </a:lnTo>
                        <a:lnTo>
                          <a:pt x="42" y="48"/>
                        </a:lnTo>
                        <a:lnTo>
                          <a:pt x="45" y="45"/>
                        </a:lnTo>
                        <a:lnTo>
                          <a:pt x="48" y="40"/>
                        </a:lnTo>
                        <a:lnTo>
                          <a:pt x="51" y="37"/>
                        </a:lnTo>
                        <a:lnTo>
                          <a:pt x="53" y="31"/>
                        </a:lnTo>
                        <a:lnTo>
                          <a:pt x="53" y="27"/>
                        </a:lnTo>
                        <a:close/>
                        <a:moveTo>
                          <a:pt x="50" y="27"/>
                        </a:moveTo>
                        <a:lnTo>
                          <a:pt x="50" y="31"/>
                        </a:lnTo>
                        <a:lnTo>
                          <a:pt x="48" y="36"/>
                        </a:lnTo>
                        <a:lnTo>
                          <a:pt x="46" y="39"/>
                        </a:lnTo>
                        <a:lnTo>
                          <a:pt x="43" y="44"/>
                        </a:lnTo>
                        <a:lnTo>
                          <a:pt x="40" y="45"/>
                        </a:lnTo>
                        <a:lnTo>
                          <a:pt x="36" y="48"/>
                        </a:lnTo>
                        <a:lnTo>
                          <a:pt x="31" y="50"/>
                        </a:lnTo>
                        <a:lnTo>
                          <a:pt x="26" y="50"/>
                        </a:lnTo>
                        <a:lnTo>
                          <a:pt x="22" y="50"/>
                        </a:lnTo>
                        <a:lnTo>
                          <a:pt x="17" y="48"/>
                        </a:lnTo>
                        <a:lnTo>
                          <a:pt x="14" y="45"/>
                        </a:lnTo>
                        <a:lnTo>
                          <a:pt x="11" y="44"/>
                        </a:lnTo>
                        <a:lnTo>
                          <a:pt x="8" y="39"/>
                        </a:lnTo>
                        <a:lnTo>
                          <a:pt x="5" y="36"/>
                        </a:lnTo>
                        <a:lnTo>
                          <a:pt x="5" y="31"/>
                        </a:lnTo>
                        <a:lnTo>
                          <a:pt x="3" y="27"/>
                        </a:lnTo>
                        <a:lnTo>
                          <a:pt x="5" y="22"/>
                        </a:lnTo>
                        <a:lnTo>
                          <a:pt x="5" y="17"/>
                        </a:lnTo>
                        <a:lnTo>
                          <a:pt x="8" y="14"/>
                        </a:lnTo>
                        <a:lnTo>
                          <a:pt x="11" y="10"/>
                        </a:lnTo>
                        <a:lnTo>
                          <a:pt x="14" y="8"/>
                        </a:lnTo>
                        <a:lnTo>
                          <a:pt x="17" y="5"/>
                        </a:lnTo>
                        <a:lnTo>
                          <a:pt x="22" y="3"/>
                        </a:lnTo>
                        <a:lnTo>
                          <a:pt x="26" y="3"/>
                        </a:lnTo>
                        <a:lnTo>
                          <a:pt x="31" y="3"/>
                        </a:lnTo>
                        <a:lnTo>
                          <a:pt x="36" y="5"/>
                        </a:lnTo>
                        <a:lnTo>
                          <a:pt x="40" y="8"/>
                        </a:lnTo>
                        <a:lnTo>
                          <a:pt x="43" y="10"/>
                        </a:lnTo>
                        <a:lnTo>
                          <a:pt x="46" y="14"/>
                        </a:lnTo>
                        <a:lnTo>
                          <a:pt x="48" y="17"/>
                        </a:lnTo>
                        <a:lnTo>
                          <a:pt x="50" y="22"/>
                        </a:lnTo>
                        <a:lnTo>
                          <a:pt x="50" y="27"/>
                        </a:lnTo>
                        <a:close/>
                      </a:path>
                    </a:pathLst>
                  </a:custGeom>
                  <a:solidFill>
                    <a:srgbClr val="AAB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 125">
                    <a:extLst>
                      <a:ext uri="{FF2B5EF4-FFF2-40B4-BE49-F238E27FC236}">
                        <a16:creationId xmlns:a16="http://schemas.microsoft.com/office/drawing/2014/main" id="{DA8E1BAC-1129-834A-825E-B6BDFB6E2D9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05" y="1252"/>
                    <a:ext cx="49" cy="49"/>
                  </a:xfrm>
                  <a:custGeom>
                    <a:avLst/>
                    <a:gdLst>
                      <a:gd name="T0" fmla="*/ 49 w 49"/>
                      <a:gd name="T1" fmla="*/ 20 h 49"/>
                      <a:gd name="T2" fmla="*/ 44 w 49"/>
                      <a:gd name="T3" fmla="*/ 11 h 49"/>
                      <a:gd name="T4" fmla="*/ 38 w 49"/>
                      <a:gd name="T5" fmla="*/ 4 h 49"/>
                      <a:gd name="T6" fmla="*/ 29 w 49"/>
                      <a:gd name="T7" fmla="*/ 0 h 49"/>
                      <a:gd name="T8" fmla="*/ 20 w 49"/>
                      <a:gd name="T9" fmla="*/ 0 h 49"/>
                      <a:gd name="T10" fmla="*/ 10 w 49"/>
                      <a:gd name="T11" fmla="*/ 4 h 49"/>
                      <a:gd name="T12" fmla="*/ 4 w 49"/>
                      <a:gd name="T13" fmla="*/ 11 h 49"/>
                      <a:gd name="T14" fmla="*/ 1 w 49"/>
                      <a:gd name="T15" fmla="*/ 20 h 49"/>
                      <a:gd name="T16" fmla="*/ 1 w 49"/>
                      <a:gd name="T17" fmla="*/ 29 h 49"/>
                      <a:gd name="T18" fmla="*/ 4 w 49"/>
                      <a:gd name="T19" fmla="*/ 38 h 49"/>
                      <a:gd name="T20" fmla="*/ 10 w 49"/>
                      <a:gd name="T21" fmla="*/ 45 h 49"/>
                      <a:gd name="T22" fmla="*/ 20 w 49"/>
                      <a:gd name="T23" fmla="*/ 49 h 49"/>
                      <a:gd name="T24" fmla="*/ 29 w 49"/>
                      <a:gd name="T25" fmla="*/ 49 h 49"/>
                      <a:gd name="T26" fmla="*/ 38 w 49"/>
                      <a:gd name="T27" fmla="*/ 45 h 49"/>
                      <a:gd name="T28" fmla="*/ 44 w 49"/>
                      <a:gd name="T29" fmla="*/ 38 h 49"/>
                      <a:gd name="T30" fmla="*/ 49 w 49"/>
                      <a:gd name="T31" fmla="*/ 29 h 49"/>
                      <a:gd name="T32" fmla="*/ 46 w 49"/>
                      <a:gd name="T33" fmla="*/ 25 h 49"/>
                      <a:gd name="T34" fmla="*/ 44 w 49"/>
                      <a:gd name="T35" fmla="*/ 32 h 49"/>
                      <a:gd name="T36" fmla="*/ 40 w 49"/>
                      <a:gd name="T37" fmla="*/ 40 h 49"/>
                      <a:gd name="T38" fmla="*/ 34 w 49"/>
                      <a:gd name="T39" fmla="*/ 45 h 49"/>
                      <a:gd name="T40" fmla="*/ 24 w 49"/>
                      <a:gd name="T41" fmla="*/ 46 h 49"/>
                      <a:gd name="T42" fmla="*/ 17 w 49"/>
                      <a:gd name="T43" fmla="*/ 45 h 49"/>
                      <a:gd name="T44" fmla="*/ 9 w 49"/>
                      <a:gd name="T45" fmla="*/ 40 h 49"/>
                      <a:gd name="T46" fmla="*/ 4 w 49"/>
                      <a:gd name="T47" fmla="*/ 32 h 49"/>
                      <a:gd name="T48" fmla="*/ 3 w 49"/>
                      <a:gd name="T49" fmla="*/ 25 h 49"/>
                      <a:gd name="T50" fmla="*/ 4 w 49"/>
                      <a:gd name="T51" fmla="*/ 17 h 49"/>
                      <a:gd name="T52" fmla="*/ 9 w 49"/>
                      <a:gd name="T53" fmla="*/ 9 h 49"/>
                      <a:gd name="T54" fmla="*/ 17 w 49"/>
                      <a:gd name="T55" fmla="*/ 4 h 49"/>
                      <a:gd name="T56" fmla="*/ 24 w 49"/>
                      <a:gd name="T57" fmla="*/ 3 h 49"/>
                      <a:gd name="T58" fmla="*/ 34 w 49"/>
                      <a:gd name="T59" fmla="*/ 4 h 49"/>
                      <a:gd name="T60" fmla="*/ 40 w 49"/>
                      <a:gd name="T61" fmla="*/ 9 h 49"/>
                      <a:gd name="T62" fmla="*/ 44 w 49"/>
                      <a:gd name="T63" fmla="*/ 17 h 49"/>
                      <a:gd name="T64" fmla="*/ 46 w 49"/>
                      <a:gd name="T65" fmla="*/ 25 h 4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"/>
                      <a:gd name="T100" fmla="*/ 0 h 49"/>
                      <a:gd name="T101" fmla="*/ 49 w 49"/>
                      <a:gd name="T102" fmla="*/ 49 h 4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" h="49">
                        <a:moveTo>
                          <a:pt x="49" y="25"/>
                        </a:moveTo>
                        <a:lnTo>
                          <a:pt x="49" y="20"/>
                        </a:lnTo>
                        <a:lnTo>
                          <a:pt x="48" y="15"/>
                        </a:lnTo>
                        <a:lnTo>
                          <a:pt x="44" y="11"/>
                        </a:lnTo>
                        <a:lnTo>
                          <a:pt x="43" y="8"/>
                        </a:lnTo>
                        <a:lnTo>
                          <a:pt x="38" y="4"/>
                        </a:lnTo>
                        <a:lnTo>
                          <a:pt x="34" y="1"/>
                        </a:lnTo>
                        <a:lnTo>
                          <a:pt x="29" y="0"/>
                        </a:lnTo>
                        <a:lnTo>
                          <a:pt x="24" y="0"/>
                        </a:lnTo>
                        <a:lnTo>
                          <a:pt x="20" y="0"/>
                        </a:lnTo>
                        <a:lnTo>
                          <a:pt x="15" y="1"/>
                        </a:lnTo>
                        <a:lnTo>
                          <a:pt x="10" y="4"/>
                        </a:lnTo>
                        <a:lnTo>
                          <a:pt x="7" y="8"/>
                        </a:lnTo>
                        <a:lnTo>
                          <a:pt x="4" y="11"/>
                        </a:lnTo>
                        <a:lnTo>
                          <a:pt x="1" y="15"/>
                        </a:lnTo>
                        <a:lnTo>
                          <a:pt x="1" y="20"/>
                        </a:lnTo>
                        <a:lnTo>
                          <a:pt x="0" y="25"/>
                        </a:lnTo>
                        <a:lnTo>
                          <a:pt x="1" y="29"/>
                        </a:lnTo>
                        <a:lnTo>
                          <a:pt x="1" y="34"/>
                        </a:lnTo>
                        <a:lnTo>
                          <a:pt x="4" y="38"/>
                        </a:lnTo>
                        <a:lnTo>
                          <a:pt x="7" y="42"/>
                        </a:lnTo>
                        <a:lnTo>
                          <a:pt x="10" y="45"/>
                        </a:lnTo>
                        <a:lnTo>
                          <a:pt x="15" y="48"/>
                        </a:lnTo>
                        <a:lnTo>
                          <a:pt x="20" y="49"/>
                        </a:lnTo>
                        <a:lnTo>
                          <a:pt x="24" y="49"/>
                        </a:lnTo>
                        <a:lnTo>
                          <a:pt x="29" y="49"/>
                        </a:lnTo>
                        <a:lnTo>
                          <a:pt x="34" y="48"/>
                        </a:lnTo>
                        <a:lnTo>
                          <a:pt x="38" y="45"/>
                        </a:lnTo>
                        <a:lnTo>
                          <a:pt x="43" y="42"/>
                        </a:lnTo>
                        <a:lnTo>
                          <a:pt x="44" y="38"/>
                        </a:lnTo>
                        <a:lnTo>
                          <a:pt x="48" y="34"/>
                        </a:lnTo>
                        <a:lnTo>
                          <a:pt x="49" y="29"/>
                        </a:lnTo>
                        <a:lnTo>
                          <a:pt x="49" y="25"/>
                        </a:lnTo>
                        <a:close/>
                        <a:moveTo>
                          <a:pt x="46" y="25"/>
                        </a:moveTo>
                        <a:lnTo>
                          <a:pt x="46" y="29"/>
                        </a:lnTo>
                        <a:lnTo>
                          <a:pt x="44" y="32"/>
                        </a:lnTo>
                        <a:lnTo>
                          <a:pt x="43" y="37"/>
                        </a:lnTo>
                        <a:lnTo>
                          <a:pt x="40" y="40"/>
                        </a:lnTo>
                        <a:lnTo>
                          <a:pt x="37" y="43"/>
                        </a:lnTo>
                        <a:lnTo>
                          <a:pt x="34" y="45"/>
                        </a:lnTo>
                        <a:lnTo>
                          <a:pt x="29" y="46"/>
                        </a:lnTo>
                        <a:lnTo>
                          <a:pt x="24" y="46"/>
                        </a:lnTo>
                        <a:lnTo>
                          <a:pt x="20" y="46"/>
                        </a:lnTo>
                        <a:lnTo>
                          <a:pt x="17" y="45"/>
                        </a:lnTo>
                        <a:lnTo>
                          <a:pt x="12" y="43"/>
                        </a:lnTo>
                        <a:lnTo>
                          <a:pt x="9" y="40"/>
                        </a:lnTo>
                        <a:lnTo>
                          <a:pt x="7" y="37"/>
                        </a:lnTo>
                        <a:lnTo>
                          <a:pt x="4" y="32"/>
                        </a:lnTo>
                        <a:lnTo>
                          <a:pt x="3" y="29"/>
                        </a:lnTo>
                        <a:lnTo>
                          <a:pt x="3" y="25"/>
                        </a:lnTo>
                        <a:lnTo>
                          <a:pt x="3" y="20"/>
                        </a:lnTo>
                        <a:lnTo>
                          <a:pt x="4" y="17"/>
                        </a:lnTo>
                        <a:lnTo>
                          <a:pt x="7" y="12"/>
                        </a:lnTo>
                        <a:lnTo>
                          <a:pt x="9" y="9"/>
                        </a:lnTo>
                        <a:lnTo>
                          <a:pt x="12" y="6"/>
                        </a:lnTo>
                        <a:lnTo>
                          <a:pt x="17" y="4"/>
                        </a:lnTo>
                        <a:lnTo>
                          <a:pt x="20" y="3"/>
                        </a:lnTo>
                        <a:lnTo>
                          <a:pt x="24" y="3"/>
                        </a:lnTo>
                        <a:lnTo>
                          <a:pt x="29" y="3"/>
                        </a:lnTo>
                        <a:lnTo>
                          <a:pt x="34" y="4"/>
                        </a:lnTo>
                        <a:lnTo>
                          <a:pt x="37" y="6"/>
                        </a:lnTo>
                        <a:lnTo>
                          <a:pt x="40" y="9"/>
                        </a:lnTo>
                        <a:lnTo>
                          <a:pt x="43" y="12"/>
                        </a:lnTo>
                        <a:lnTo>
                          <a:pt x="44" y="17"/>
                        </a:lnTo>
                        <a:lnTo>
                          <a:pt x="46" y="20"/>
                        </a:lnTo>
                        <a:lnTo>
                          <a:pt x="46" y="25"/>
                        </a:lnTo>
                        <a:close/>
                      </a:path>
                    </a:pathLst>
                  </a:custGeom>
                  <a:solidFill>
                    <a:srgbClr val="ADB8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8" name="Freeform 126">
                    <a:extLst>
                      <a:ext uri="{FF2B5EF4-FFF2-40B4-BE49-F238E27FC236}">
                        <a16:creationId xmlns:a16="http://schemas.microsoft.com/office/drawing/2014/main" id="{04474215-0F84-6D47-B9E6-04E23A765FA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06" y="1253"/>
                    <a:ext cx="47" cy="47"/>
                  </a:xfrm>
                  <a:custGeom>
                    <a:avLst/>
                    <a:gdLst>
                      <a:gd name="T0" fmla="*/ 47 w 47"/>
                      <a:gd name="T1" fmla="*/ 24 h 47"/>
                      <a:gd name="T2" fmla="*/ 47 w 47"/>
                      <a:gd name="T3" fmla="*/ 19 h 47"/>
                      <a:gd name="T4" fmla="*/ 45 w 47"/>
                      <a:gd name="T5" fmla="*/ 14 h 47"/>
                      <a:gd name="T6" fmla="*/ 43 w 47"/>
                      <a:gd name="T7" fmla="*/ 11 h 47"/>
                      <a:gd name="T8" fmla="*/ 40 w 47"/>
                      <a:gd name="T9" fmla="*/ 7 h 47"/>
                      <a:gd name="T10" fmla="*/ 37 w 47"/>
                      <a:gd name="T11" fmla="*/ 5 h 47"/>
                      <a:gd name="T12" fmla="*/ 33 w 47"/>
                      <a:gd name="T13" fmla="*/ 2 h 47"/>
                      <a:gd name="T14" fmla="*/ 28 w 47"/>
                      <a:gd name="T15" fmla="*/ 0 h 47"/>
                      <a:gd name="T16" fmla="*/ 23 w 47"/>
                      <a:gd name="T17" fmla="*/ 0 h 47"/>
                      <a:gd name="T18" fmla="*/ 19 w 47"/>
                      <a:gd name="T19" fmla="*/ 0 h 47"/>
                      <a:gd name="T20" fmla="*/ 14 w 47"/>
                      <a:gd name="T21" fmla="*/ 2 h 47"/>
                      <a:gd name="T22" fmla="*/ 11 w 47"/>
                      <a:gd name="T23" fmla="*/ 5 h 47"/>
                      <a:gd name="T24" fmla="*/ 8 w 47"/>
                      <a:gd name="T25" fmla="*/ 7 h 47"/>
                      <a:gd name="T26" fmla="*/ 5 w 47"/>
                      <a:gd name="T27" fmla="*/ 11 h 47"/>
                      <a:gd name="T28" fmla="*/ 2 w 47"/>
                      <a:gd name="T29" fmla="*/ 14 h 47"/>
                      <a:gd name="T30" fmla="*/ 2 w 47"/>
                      <a:gd name="T31" fmla="*/ 19 h 47"/>
                      <a:gd name="T32" fmla="*/ 0 w 47"/>
                      <a:gd name="T33" fmla="*/ 24 h 47"/>
                      <a:gd name="T34" fmla="*/ 2 w 47"/>
                      <a:gd name="T35" fmla="*/ 28 h 47"/>
                      <a:gd name="T36" fmla="*/ 2 w 47"/>
                      <a:gd name="T37" fmla="*/ 33 h 47"/>
                      <a:gd name="T38" fmla="*/ 5 w 47"/>
                      <a:gd name="T39" fmla="*/ 36 h 47"/>
                      <a:gd name="T40" fmla="*/ 8 w 47"/>
                      <a:gd name="T41" fmla="*/ 41 h 47"/>
                      <a:gd name="T42" fmla="*/ 11 w 47"/>
                      <a:gd name="T43" fmla="*/ 42 h 47"/>
                      <a:gd name="T44" fmla="*/ 14 w 47"/>
                      <a:gd name="T45" fmla="*/ 45 h 47"/>
                      <a:gd name="T46" fmla="*/ 19 w 47"/>
                      <a:gd name="T47" fmla="*/ 47 h 47"/>
                      <a:gd name="T48" fmla="*/ 23 w 47"/>
                      <a:gd name="T49" fmla="*/ 47 h 47"/>
                      <a:gd name="T50" fmla="*/ 28 w 47"/>
                      <a:gd name="T51" fmla="*/ 47 h 47"/>
                      <a:gd name="T52" fmla="*/ 33 w 47"/>
                      <a:gd name="T53" fmla="*/ 45 h 47"/>
                      <a:gd name="T54" fmla="*/ 37 w 47"/>
                      <a:gd name="T55" fmla="*/ 42 h 47"/>
                      <a:gd name="T56" fmla="*/ 40 w 47"/>
                      <a:gd name="T57" fmla="*/ 41 h 47"/>
                      <a:gd name="T58" fmla="*/ 43 w 47"/>
                      <a:gd name="T59" fmla="*/ 36 h 47"/>
                      <a:gd name="T60" fmla="*/ 45 w 47"/>
                      <a:gd name="T61" fmla="*/ 33 h 47"/>
                      <a:gd name="T62" fmla="*/ 47 w 47"/>
                      <a:gd name="T63" fmla="*/ 28 h 47"/>
                      <a:gd name="T64" fmla="*/ 47 w 47"/>
                      <a:gd name="T65" fmla="*/ 24 h 47"/>
                      <a:gd name="T66" fmla="*/ 43 w 47"/>
                      <a:gd name="T67" fmla="*/ 24 h 47"/>
                      <a:gd name="T68" fmla="*/ 42 w 47"/>
                      <a:gd name="T69" fmla="*/ 31 h 47"/>
                      <a:gd name="T70" fmla="*/ 37 w 47"/>
                      <a:gd name="T71" fmla="*/ 37 h 47"/>
                      <a:gd name="T72" fmla="*/ 31 w 47"/>
                      <a:gd name="T73" fmla="*/ 42 h 47"/>
                      <a:gd name="T74" fmla="*/ 23 w 47"/>
                      <a:gd name="T75" fmla="*/ 44 h 47"/>
                      <a:gd name="T76" fmla="*/ 16 w 47"/>
                      <a:gd name="T77" fmla="*/ 42 h 47"/>
                      <a:gd name="T78" fmla="*/ 9 w 47"/>
                      <a:gd name="T79" fmla="*/ 37 h 47"/>
                      <a:gd name="T80" fmla="*/ 5 w 47"/>
                      <a:gd name="T81" fmla="*/ 31 h 47"/>
                      <a:gd name="T82" fmla="*/ 3 w 47"/>
                      <a:gd name="T83" fmla="*/ 24 h 47"/>
                      <a:gd name="T84" fmla="*/ 5 w 47"/>
                      <a:gd name="T85" fmla="*/ 16 h 47"/>
                      <a:gd name="T86" fmla="*/ 9 w 47"/>
                      <a:gd name="T87" fmla="*/ 10 h 47"/>
                      <a:gd name="T88" fmla="*/ 16 w 47"/>
                      <a:gd name="T89" fmla="*/ 5 h 47"/>
                      <a:gd name="T90" fmla="*/ 23 w 47"/>
                      <a:gd name="T91" fmla="*/ 3 h 47"/>
                      <a:gd name="T92" fmla="*/ 31 w 47"/>
                      <a:gd name="T93" fmla="*/ 5 h 47"/>
                      <a:gd name="T94" fmla="*/ 37 w 47"/>
                      <a:gd name="T95" fmla="*/ 10 h 47"/>
                      <a:gd name="T96" fmla="*/ 42 w 47"/>
                      <a:gd name="T97" fmla="*/ 16 h 47"/>
                      <a:gd name="T98" fmla="*/ 43 w 47"/>
                      <a:gd name="T99" fmla="*/ 24 h 4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7"/>
                      <a:gd name="T151" fmla="*/ 0 h 47"/>
                      <a:gd name="T152" fmla="*/ 47 w 47"/>
                      <a:gd name="T153" fmla="*/ 47 h 4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7" h="47">
                        <a:moveTo>
                          <a:pt x="47" y="24"/>
                        </a:moveTo>
                        <a:lnTo>
                          <a:pt x="47" y="19"/>
                        </a:lnTo>
                        <a:lnTo>
                          <a:pt x="45" y="14"/>
                        </a:lnTo>
                        <a:lnTo>
                          <a:pt x="43" y="11"/>
                        </a:lnTo>
                        <a:lnTo>
                          <a:pt x="40" y="7"/>
                        </a:lnTo>
                        <a:lnTo>
                          <a:pt x="37" y="5"/>
                        </a:lnTo>
                        <a:lnTo>
                          <a:pt x="33" y="2"/>
                        </a:lnTo>
                        <a:lnTo>
                          <a:pt x="28" y="0"/>
                        </a:lnTo>
                        <a:lnTo>
                          <a:pt x="23" y="0"/>
                        </a:lnTo>
                        <a:lnTo>
                          <a:pt x="19" y="0"/>
                        </a:lnTo>
                        <a:lnTo>
                          <a:pt x="14" y="2"/>
                        </a:lnTo>
                        <a:lnTo>
                          <a:pt x="11" y="5"/>
                        </a:lnTo>
                        <a:lnTo>
                          <a:pt x="8" y="7"/>
                        </a:lnTo>
                        <a:lnTo>
                          <a:pt x="5" y="11"/>
                        </a:lnTo>
                        <a:lnTo>
                          <a:pt x="2" y="14"/>
                        </a:lnTo>
                        <a:lnTo>
                          <a:pt x="2" y="19"/>
                        </a:lnTo>
                        <a:lnTo>
                          <a:pt x="0" y="24"/>
                        </a:lnTo>
                        <a:lnTo>
                          <a:pt x="2" y="28"/>
                        </a:lnTo>
                        <a:lnTo>
                          <a:pt x="2" y="33"/>
                        </a:lnTo>
                        <a:lnTo>
                          <a:pt x="5" y="36"/>
                        </a:lnTo>
                        <a:lnTo>
                          <a:pt x="8" y="41"/>
                        </a:lnTo>
                        <a:lnTo>
                          <a:pt x="11" y="42"/>
                        </a:lnTo>
                        <a:lnTo>
                          <a:pt x="14" y="45"/>
                        </a:lnTo>
                        <a:lnTo>
                          <a:pt x="19" y="47"/>
                        </a:lnTo>
                        <a:lnTo>
                          <a:pt x="23" y="47"/>
                        </a:lnTo>
                        <a:lnTo>
                          <a:pt x="28" y="47"/>
                        </a:lnTo>
                        <a:lnTo>
                          <a:pt x="33" y="45"/>
                        </a:lnTo>
                        <a:lnTo>
                          <a:pt x="37" y="42"/>
                        </a:lnTo>
                        <a:lnTo>
                          <a:pt x="40" y="41"/>
                        </a:lnTo>
                        <a:lnTo>
                          <a:pt x="43" y="36"/>
                        </a:lnTo>
                        <a:lnTo>
                          <a:pt x="45" y="33"/>
                        </a:lnTo>
                        <a:lnTo>
                          <a:pt x="47" y="28"/>
                        </a:lnTo>
                        <a:lnTo>
                          <a:pt x="47" y="24"/>
                        </a:lnTo>
                        <a:close/>
                        <a:moveTo>
                          <a:pt x="43" y="24"/>
                        </a:moveTo>
                        <a:lnTo>
                          <a:pt x="42" y="31"/>
                        </a:lnTo>
                        <a:lnTo>
                          <a:pt x="37" y="37"/>
                        </a:lnTo>
                        <a:lnTo>
                          <a:pt x="31" y="42"/>
                        </a:lnTo>
                        <a:lnTo>
                          <a:pt x="23" y="44"/>
                        </a:lnTo>
                        <a:lnTo>
                          <a:pt x="16" y="42"/>
                        </a:lnTo>
                        <a:lnTo>
                          <a:pt x="9" y="37"/>
                        </a:lnTo>
                        <a:lnTo>
                          <a:pt x="5" y="31"/>
                        </a:lnTo>
                        <a:lnTo>
                          <a:pt x="3" y="24"/>
                        </a:lnTo>
                        <a:lnTo>
                          <a:pt x="5" y="16"/>
                        </a:lnTo>
                        <a:lnTo>
                          <a:pt x="9" y="10"/>
                        </a:lnTo>
                        <a:lnTo>
                          <a:pt x="16" y="5"/>
                        </a:lnTo>
                        <a:lnTo>
                          <a:pt x="23" y="3"/>
                        </a:lnTo>
                        <a:lnTo>
                          <a:pt x="31" y="5"/>
                        </a:lnTo>
                        <a:lnTo>
                          <a:pt x="37" y="10"/>
                        </a:lnTo>
                        <a:lnTo>
                          <a:pt x="42" y="16"/>
                        </a:lnTo>
                        <a:lnTo>
                          <a:pt x="43" y="24"/>
                        </a:lnTo>
                        <a:close/>
                      </a:path>
                    </a:pathLst>
                  </a:custGeom>
                  <a:solidFill>
                    <a:srgbClr val="B1BB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39" name="Freeform 127">
                    <a:extLst>
                      <a:ext uri="{FF2B5EF4-FFF2-40B4-BE49-F238E27FC236}">
                        <a16:creationId xmlns:a16="http://schemas.microsoft.com/office/drawing/2014/main" id="{8130A1D8-9AE9-0B4F-AA82-6B671F9D112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08" y="1255"/>
                    <a:ext cx="43" cy="43"/>
                  </a:xfrm>
                  <a:custGeom>
                    <a:avLst/>
                    <a:gdLst>
                      <a:gd name="T0" fmla="*/ 43 w 43"/>
                      <a:gd name="T1" fmla="*/ 22 h 43"/>
                      <a:gd name="T2" fmla="*/ 43 w 43"/>
                      <a:gd name="T3" fmla="*/ 17 h 43"/>
                      <a:gd name="T4" fmla="*/ 41 w 43"/>
                      <a:gd name="T5" fmla="*/ 14 h 43"/>
                      <a:gd name="T6" fmla="*/ 40 w 43"/>
                      <a:gd name="T7" fmla="*/ 9 h 43"/>
                      <a:gd name="T8" fmla="*/ 37 w 43"/>
                      <a:gd name="T9" fmla="*/ 6 h 43"/>
                      <a:gd name="T10" fmla="*/ 34 w 43"/>
                      <a:gd name="T11" fmla="*/ 3 h 43"/>
                      <a:gd name="T12" fmla="*/ 31 w 43"/>
                      <a:gd name="T13" fmla="*/ 1 h 43"/>
                      <a:gd name="T14" fmla="*/ 26 w 43"/>
                      <a:gd name="T15" fmla="*/ 0 h 43"/>
                      <a:gd name="T16" fmla="*/ 21 w 43"/>
                      <a:gd name="T17" fmla="*/ 0 h 43"/>
                      <a:gd name="T18" fmla="*/ 17 w 43"/>
                      <a:gd name="T19" fmla="*/ 0 h 43"/>
                      <a:gd name="T20" fmla="*/ 14 w 43"/>
                      <a:gd name="T21" fmla="*/ 1 h 43"/>
                      <a:gd name="T22" fmla="*/ 9 w 43"/>
                      <a:gd name="T23" fmla="*/ 3 h 43"/>
                      <a:gd name="T24" fmla="*/ 6 w 43"/>
                      <a:gd name="T25" fmla="*/ 6 h 43"/>
                      <a:gd name="T26" fmla="*/ 4 w 43"/>
                      <a:gd name="T27" fmla="*/ 9 h 43"/>
                      <a:gd name="T28" fmla="*/ 1 w 43"/>
                      <a:gd name="T29" fmla="*/ 14 h 43"/>
                      <a:gd name="T30" fmla="*/ 0 w 43"/>
                      <a:gd name="T31" fmla="*/ 17 h 43"/>
                      <a:gd name="T32" fmla="*/ 0 w 43"/>
                      <a:gd name="T33" fmla="*/ 22 h 43"/>
                      <a:gd name="T34" fmla="*/ 0 w 43"/>
                      <a:gd name="T35" fmla="*/ 26 h 43"/>
                      <a:gd name="T36" fmla="*/ 1 w 43"/>
                      <a:gd name="T37" fmla="*/ 29 h 43"/>
                      <a:gd name="T38" fmla="*/ 4 w 43"/>
                      <a:gd name="T39" fmla="*/ 34 h 43"/>
                      <a:gd name="T40" fmla="*/ 6 w 43"/>
                      <a:gd name="T41" fmla="*/ 37 h 43"/>
                      <a:gd name="T42" fmla="*/ 9 w 43"/>
                      <a:gd name="T43" fmla="*/ 40 h 43"/>
                      <a:gd name="T44" fmla="*/ 14 w 43"/>
                      <a:gd name="T45" fmla="*/ 42 h 43"/>
                      <a:gd name="T46" fmla="*/ 17 w 43"/>
                      <a:gd name="T47" fmla="*/ 43 h 43"/>
                      <a:gd name="T48" fmla="*/ 21 w 43"/>
                      <a:gd name="T49" fmla="*/ 43 h 43"/>
                      <a:gd name="T50" fmla="*/ 26 w 43"/>
                      <a:gd name="T51" fmla="*/ 43 h 43"/>
                      <a:gd name="T52" fmla="*/ 31 w 43"/>
                      <a:gd name="T53" fmla="*/ 42 h 43"/>
                      <a:gd name="T54" fmla="*/ 34 w 43"/>
                      <a:gd name="T55" fmla="*/ 40 h 43"/>
                      <a:gd name="T56" fmla="*/ 37 w 43"/>
                      <a:gd name="T57" fmla="*/ 37 h 43"/>
                      <a:gd name="T58" fmla="*/ 40 w 43"/>
                      <a:gd name="T59" fmla="*/ 34 h 43"/>
                      <a:gd name="T60" fmla="*/ 41 w 43"/>
                      <a:gd name="T61" fmla="*/ 29 h 43"/>
                      <a:gd name="T62" fmla="*/ 43 w 43"/>
                      <a:gd name="T63" fmla="*/ 26 h 43"/>
                      <a:gd name="T64" fmla="*/ 43 w 43"/>
                      <a:gd name="T65" fmla="*/ 22 h 43"/>
                      <a:gd name="T66" fmla="*/ 40 w 43"/>
                      <a:gd name="T67" fmla="*/ 22 h 43"/>
                      <a:gd name="T68" fmla="*/ 38 w 43"/>
                      <a:gd name="T69" fmla="*/ 29 h 43"/>
                      <a:gd name="T70" fmla="*/ 35 w 43"/>
                      <a:gd name="T71" fmla="*/ 34 h 43"/>
                      <a:gd name="T72" fmla="*/ 29 w 43"/>
                      <a:gd name="T73" fmla="*/ 39 h 43"/>
                      <a:gd name="T74" fmla="*/ 21 w 43"/>
                      <a:gd name="T75" fmla="*/ 40 h 43"/>
                      <a:gd name="T76" fmla="*/ 15 w 43"/>
                      <a:gd name="T77" fmla="*/ 39 h 43"/>
                      <a:gd name="T78" fmla="*/ 9 w 43"/>
                      <a:gd name="T79" fmla="*/ 34 h 43"/>
                      <a:gd name="T80" fmla="*/ 4 w 43"/>
                      <a:gd name="T81" fmla="*/ 29 h 43"/>
                      <a:gd name="T82" fmla="*/ 3 w 43"/>
                      <a:gd name="T83" fmla="*/ 22 h 43"/>
                      <a:gd name="T84" fmla="*/ 4 w 43"/>
                      <a:gd name="T85" fmla="*/ 14 h 43"/>
                      <a:gd name="T86" fmla="*/ 9 w 43"/>
                      <a:gd name="T87" fmla="*/ 8 h 43"/>
                      <a:gd name="T88" fmla="*/ 15 w 43"/>
                      <a:gd name="T89" fmla="*/ 5 h 43"/>
                      <a:gd name="T90" fmla="*/ 21 w 43"/>
                      <a:gd name="T91" fmla="*/ 3 h 43"/>
                      <a:gd name="T92" fmla="*/ 29 w 43"/>
                      <a:gd name="T93" fmla="*/ 5 h 43"/>
                      <a:gd name="T94" fmla="*/ 35 w 43"/>
                      <a:gd name="T95" fmla="*/ 8 h 43"/>
                      <a:gd name="T96" fmla="*/ 38 w 43"/>
                      <a:gd name="T97" fmla="*/ 14 h 43"/>
                      <a:gd name="T98" fmla="*/ 40 w 43"/>
                      <a:gd name="T99" fmla="*/ 22 h 43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3"/>
                      <a:gd name="T151" fmla="*/ 0 h 43"/>
                      <a:gd name="T152" fmla="*/ 43 w 43"/>
                      <a:gd name="T153" fmla="*/ 43 h 43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3" h="43">
                        <a:moveTo>
                          <a:pt x="43" y="22"/>
                        </a:moveTo>
                        <a:lnTo>
                          <a:pt x="43" y="17"/>
                        </a:lnTo>
                        <a:lnTo>
                          <a:pt x="41" y="14"/>
                        </a:lnTo>
                        <a:lnTo>
                          <a:pt x="40" y="9"/>
                        </a:lnTo>
                        <a:lnTo>
                          <a:pt x="37" y="6"/>
                        </a:lnTo>
                        <a:lnTo>
                          <a:pt x="34" y="3"/>
                        </a:lnTo>
                        <a:lnTo>
                          <a:pt x="31" y="1"/>
                        </a:lnTo>
                        <a:lnTo>
                          <a:pt x="26" y="0"/>
                        </a:lnTo>
                        <a:lnTo>
                          <a:pt x="21" y="0"/>
                        </a:lnTo>
                        <a:lnTo>
                          <a:pt x="17" y="0"/>
                        </a:lnTo>
                        <a:lnTo>
                          <a:pt x="14" y="1"/>
                        </a:lnTo>
                        <a:lnTo>
                          <a:pt x="9" y="3"/>
                        </a:lnTo>
                        <a:lnTo>
                          <a:pt x="6" y="6"/>
                        </a:lnTo>
                        <a:lnTo>
                          <a:pt x="4" y="9"/>
                        </a:lnTo>
                        <a:lnTo>
                          <a:pt x="1" y="14"/>
                        </a:lnTo>
                        <a:lnTo>
                          <a:pt x="0" y="17"/>
                        </a:lnTo>
                        <a:lnTo>
                          <a:pt x="0" y="22"/>
                        </a:lnTo>
                        <a:lnTo>
                          <a:pt x="0" y="26"/>
                        </a:lnTo>
                        <a:lnTo>
                          <a:pt x="1" y="29"/>
                        </a:lnTo>
                        <a:lnTo>
                          <a:pt x="4" y="34"/>
                        </a:lnTo>
                        <a:lnTo>
                          <a:pt x="6" y="37"/>
                        </a:lnTo>
                        <a:lnTo>
                          <a:pt x="9" y="40"/>
                        </a:lnTo>
                        <a:lnTo>
                          <a:pt x="14" y="42"/>
                        </a:lnTo>
                        <a:lnTo>
                          <a:pt x="17" y="43"/>
                        </a:lnTo>
                        <a:lnTo>
                          <a:pt x="21" y="43"/>
                        </a:lnTo>
                        <a:lnTo>
                          <a:pt x="26" y="43"/>
                        </a:lnTo>
                        <a:lnTo>
                          <a:pt x="31" y="42"/>
                        </a:lnTo>
                        <a:lnTo>
                          <a:pt x="34" y="40"/>
                        </a:lnTo>
                        <a:lnTo>
                          <a:pt x="37" y="37"/>
                        </a:lnTo>
                        <a:lnTo>
                          <a:pt x="40" y="34"/>
                        </a:lnTo>
                        <a:lnTo>
                          <a:pt x="41" y="29"/>
                        </a:lnTo>
                        <a:lnTo>
                          <a:pt x="43" y="26"/>
                        </a:lnTo>
                        <a:lnTo>
                          <a:pt x="43" y="22"/>
                        </a:lnTo>
                        <a:close/>
                        <a:moveTo>
                          <a:pt x="40" y="22"/>
                        </a:moveTo>
                        <a:lnTo>
                          <a:pt x="38" y="29"/>
                        </a:lnTo>
                        <a:lnTo>
                          <a:pt x="35" y="34"/>
                        </a:lnTo>
                        <a:lnTo>
                          <a:pt x="29" y="39"/>
                        </a:lnTo>
                        <a:lnTo>
                          <a:pt x="21" y="40"/>
                        </a:lnTo>
                        <a:lnTo>
                          <a:pt x="15" y="39"/>
                        </a:lnTo>
                        <a:lnTo>
                          <a:pt x="9" y="34"/>
                        </a:lnTo>
                        <a:lnTo>
                          <a:pt x="4" y="29"/>
                        </a:lnTo>
                        <a:lnTo>
                          <a:pt x="3" y="22"/>
                        </a:lnTo>
                        <a:lnTo>
                          <a:pt x="4" y="14"/>
                        </a:lnTo>
                        <a:lnTo>
                          <a:pt x="9" y="8"/>
                        </a:lnTo>
                        <a:lnTo>
                          <a:pt x="15" y="5"/>
                        </a:lnTo>
                        <a:lnTo>
                          <a:pt x="21" y="3"/>
                        </a:lnTo>
                        <a:lnTo>
                          <a:pt x="29" y="5"/>
                        </a:lnTo>
                        <a:lnTo>
                          <a:pt x="35" y="8"/>
                        </a:lnTo>
                        <a:lnTo>
                          <a:pt x="38" y="14"/>
                        </a:lnTo>
                        <a:lnTo>
                          <a:pt x="40" y="22"/>
                        </a:lnTo>
                        <a:close/>
                      </a:path>
                    </a:pathLst>
                  </a:custGeom>
                  <a:solidFill>
                    <a:srgbClr val="B5B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 128">
                    <a:extLst>
                      <a:ext uri="{FF2B5EF4-FFF2-40B4-BE49-F238E27FC236}">
                        <a16:creationId xmlns:a16="http://schemas.microsoft.com/office/drawing/2014/main" id="{076B310A-8D75-A54F-80A9-B5DF07FEBEA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09" y="1256"/>
                    <a:ext cx="40" cy="41"/>
                  </a:xfrm>
                  <a:custGeom>
                    <a:avLst/>
                    <a:gdLst>
                      <a:gd name="T0" fmla="*/ 40 w 40"/>
                      <a:gd name="T1" fmla="*/ 21 h 41"/>
                      <a:gd name="T2" fmla="*/ 39 w 40"/>
                      <a:gd name="T3" fmla="*/ 13 h 41"/>
                      <a:gd name="T4" fmla="*/ 34 w 40"/>
                      <a:gd name="T5" fmla="*/ 7 h 41"/>
                      <a:gd name="T6" fmla="*/ 28 w 40"/>
                      <a:gd name="T7" fmla="*/ 2 h 41"/>
                      <a:gd name="T8" fmla="*/ 20 w 40"/>
                      <a:gd name="T9" fmla="*/ 0 h 41"/>
                      <a:gd name="T10" fmla="*/ 13 w 40"/>
                      <a:gd name="T11" fmla="*/ 2 h 41"/>
                      <a:gd name="T12" fmla="*/ 6 w 40"/>
                      <a:gd name="T13" fmla="*/ 7 h 41"/>
                      <a:gd name="T14" fmla="*/ 2 w 40"/>
                      <a:gd name="T15" fmla="*/ 13 h 41"/>
                      <a:gd name="T16" fmla="*/ 0 w 40"/>
                      <a:gd name="T17" fmla="*/ 21 h 41"/>
                      <a:gd name="T18" fmla="*/ 2 w 40"/>
                      <a:gd name="T19" fmla="*/ 28 h 41"/>
                      <a:gd name="T20" fmla="*/ 6 w 40"/>
                      <a:gd name="T21" fmla="*/ 34 h 41"/>
                      <a:gd name="T22" fmla="*/ 13 w 40"/>
                      <a:gd name="T23" fmla="*/ 39 h 41"/>
                      <a:gd name="T24" fmla="*/ 20 w 40"/>
                      <a:gd name="T25" fmla="*/ 41 h 41"/>
                      <a:gd name="T26" fmla="*/ 28 w 40"/>
                      <a:gd name="T27" fmla="*/ 39 h 41"/>
                      <a:gd name="T28" fmla="*/ 34 w 40"/>
                      <a:gd name="T29" fmla="*/ 34 h 41"/>
                      <a:gd name="T30" fmla="*/ 39 w 40"/>
                      <a:gd name="T31" fmla="*/ 28 h 41"/>
                      <a:gd name="T32" fmla="*/ 40 w 40"/>
                      <a:gd name="T33" fmla="*/ 21 h 41"/>
                      <a:gd name="T34" fmla="*/ 37 w 40"/>
                      <a:gd name="T35" fmla="*/ 21 h 41"/>
                      <a:gd name="T36" fmla="*/ 36 w 40"/>
                      <a:gd name="T37" fmla="*/ 27 h 41"/>
                      <a:gd name="T38" fmla="*/ 33 w 40"/>
                      <a:gd name="T39" fmla="*/ 33 h 41"/>
                      <a:gd name="T40" fmla="*/ 27 w 40"/>
                      <a:gd name="T41" fmla="*/ 36 h 41"/>
                      <a:gd name="T42" fmla="*/ 20 w 40"/>
                      <a:gd name="T43" fmla="*/ 38 h 41"/>
                      <a:gd name="T44" fmla="*/ 14 w 40"/>
                      <a:gd name="T45" fmla="*/ 36 h 41"/>
                      <a:gd name="T46" fmla="*/ 8 w 40"/>
                      <a:gd name="T47" fmla="*/ 33 h 41"/>
                      <a:gd name="T48" fmla="*/ 5 w 40"/>
                      <a:gd name="T49" fmla="*/ 27 h 41"/>
                      <a:gd name="T50" fmla="*/ 3 w 40"/>
                      <a:gd name="T51" fmla="*/ 21 h 41"/>
                      <a:gd name="T52" fmla="*/ 5 w 40"/>
                      <a:gd name="T53" fmla="*/ 14 h 41"/>
                      <a:gd name="T54" fmla="*/ 8 w 40"/>
                      <a:gd name="T55" fmla="*/ 8 h 41"/>
                      <a:gd name="T56" fmla="*/ 14 w 40"/>
                      <a:gd name="T57" fmla="*/ 5 h 41"/>
                      <a:gd name="T58" fmla="*/ 20 w 40"/>
                      <a:gd name="T59" fmla="*/ 4 h 41"/>
                      <a:gd name="T60" fmla="*/ 27 w 40"/>
                      <a:gd name="T61" fmla="*/ 5 h 41"/>
                      <a:gd name="T62" fmla="*/ 33 w 40"/>
                      <a:gd name="T63" fmla="*/ 8 h 41"/>
                      <a:gd name="T64" fmla="*/ 36 w 40"/>
                      <a:gd name="T65" fmla="*/ 14 h 41"/>
                      <a:gd name="T66" fmla="*/ 37 w 40"/>
                      <a:gd name="T67" fmla="*/ 21 h 4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0"/>
                      <a:gd name="T103" fmla="*/ 0 h 41"/>
                      <a:gd name="T104" fmla="*/ 40 w 40"/>
                      <a:gd name="T105" fmla="*/ 41 h 4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0" h="41">
                        <a:moveTo>
                          <a:pt x="40" y="21"/>
                        </a:moveTo>
                        <a:lnTo>
                          <a:pt x="39" y="13"/>
                        </a:lnTo>
                        <a:lnTo>
                          <a:pt x="34" y="7"/>
                        </a:lnTo>
                        <a:lnTo>
                          <a:pt x="28" y="2"/>
                        </a:lnTo>
                        <a:lnTo>
                          <a:pt x="20" y="0"/>
                        </a:lnTo>
                        <a:lnTo>
                          <a:pt x="13" y="2"/>
                        </a:lnTo>
                        <a:lnTo>
                          <a:pt x="6" y="7"/>
                        </a:lnTo>
                        <a:lnTo>
                          <a:pt x="2" y="13"/>
                        </a:lnTo>
                        <a:lnTo>
                          <a:pt x="0" y="21"/>
                        </a:lnTo>
                        <a:lnTo>
                          <a:pt x="2" y="28"/>
                        </a:lnTo>
                        <a:lnTo>
                          <a:pt x="6" y="34"/>
                        </a:lnTo>
                        <a:lnTo>
                          <a:pt x="13" y="39"/>
                        </a:lnTo>
                        <a:lnTo>
                          <a:pt x="20" y="41"/>
                        </a:lnTo>
                        <a:lnTo>
                          <a:pt x="28" y="39"/>
                        </a:lnTo>
                        <a:lnTo>
                          <a:pt x="34" y="34"/>
                        </a:lnTo>
                        <a:lnTo>
                          <a:pt x="39" y="28"/>
                        </a:lnTo>
                        <a:lnTo>
                          <a:pt x="40" y="21"/>
                        </a:lnTo>
                        <a:close/>
                        <a:moveTo>
                          <a:pt x="37" y="21"/>
                        </a:moveTo>
                        <a:lnTo>
                          <a:pt x="36" y="27"/>
                        </a:lnTo>
                        <a:lnTo>
                          <a:pt x="33" y="33"/>
                        </a:lnTo>
                        <a:lnTo>
                          <a:pt x="27" y="36"/>
                        </a:lnTo>
                        <a:lnTo>
                          <a:pt x="20" y="38"/>
                        </a:lnTo>
                        <a:lnTo>
                          <a:pt x="14" y="36"/>
                        </a:lnTo>
                        <a:lnTo>
                          <a:pt x="8" y="33"/>
                        </a:lnTo>
                        <a:lnTo>
                          <a:pt x="5" y="27"/>
                        </a:lnTo>
                        <a:lnTo>
                          <a:pt x="3" y="21"/>
                        </a:lnTo>
                        <a:lnTo>
                          <a:pt x="5" y="14"/>
                        </a:lnTo>
                        <a:lnTo>
                          <a:pt x="8" y="8"/>
                        </a:lnTo>
                        <a:lnTo>
                          <a:pt x="14" y="5"/>
                        </a:lnTo>
                        <a:lnTo>
                          <a:pt x="20" y="4"/>
                        </a:lnTo>
                        <a:lnTo>
                          <a:pt x="27" y="5"/>
                        </a:lnTo>
                        <a:lnTo>
                          <a:pt x="33" y="8"/>
                        </a:lnTo>
                        <a:lnTo>
                          <a:pt x="36" y="14"/>
                        </a:lnTo>
                        <a:lnTo>
                          <a:pt x="37" y="21"/>
                        </a:lnTo>
                        <a:close/>
                      </a:path>
                    </a:pathLst>
                  </a:custGeom>
                  <a:solidFill>
                    <a:srgbClr val="B9C2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 129">
                    <a:extLst>
                      <a:ext uri="{FF2B5EF4-FFF2-40B4-BE49-F238E27FC236}">
                        <a16:creationId xmlns:a16="http://schemas.microsoft.com/office/drawing/2014/main" id="{C54B3F49-454F-BD4A-8715-11E7E0EA07D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11" y="1258"/>
                    <a:ext cx="37" cy="37"/>
                  </a:xfrm>
                  <a:custGeom>
                    <a:avLst/>
                    <a:gdLst>
                      <a:gd name="T0" fmla="*/ 37 w 37"/>
                      <a:gd name="T1" fmla="*/ 19 h 37"/>
                      <a:gd name="T2" fmla="*/ 35 w 37"/>
                      <a:gd name="T3" fmla="*/ 11 h 37"/>
                      <a:gd name="T4" fmla="*/ 32 w 37"/>
                      <a:gd name="T5" fmla="*/ 5 h 37"/>
                      <a:gd name="T6" fmla="*/ 26 w 37"/>
                      <a:gd name="T7" fmla="*/ 2 h 37"/>
                      <a:gd name="T8" fmla="*/ 18 w 37"/>
                      <a:gd name="T9" fmla="*/ 0 h 37"/>
                      <a:gd name="T10" fmla="*/ 12 w 37"/>
                      <a:gd name="T11" fmla="*/ 2 h 37"/>
                      <a:gd name="T12" fmla="*/ 6 w 37"/>
                      <a:gd name="T13" fmla="*/ 5 h 37"/>
                      <a:gd name="T14" fmla="*/ 1 w 37"/>
                      <a:gd name="T15" fmla="*/ 11 h 37"/>
                      <a:gd name="T16" fmla="*/ 0 w 37"/>
                      <a:gd name="T17" fmla="*/ 19 h 37"/>
                      <a:gd name="T18" fmla="*/ 1 w 37"/>
                      <a:gd name="T19" fmla="*/ 26 h 37"/>
                      <a:gd name="T20" fmla="*/ 6 w 37"/>
                      <a:gd name="T21" fmla="*/ 31 h 37"/>
                      <a:gd name="T22" fmla="*/ 12 w 37"/>
                      <a:gd name="T23" fmla="*/ 36 h 37"/>
                      <a:gd name="T24" fmla="*/ 18 w 37"/>
                      <a:gd name="T25" fmla="*/ 37 h 37"/>
                      <a:gd name="T26" fmla="*/ 26 w 37"/>
                      <a:gd name="T27" fmla="*/ 36 h 37"/>
                      <a:gd name="T28" fmla="*/ 32 w 37"/>
                      <a:gd name="T29" fmla="*/ 31 h 37"/>
                      <a:gd name="T30" fmla="*/ 35 w 37"/>
                      <a:gd name="T31" fmla="*/ 26 h 37"/>
                      <a:gd name="T32" fmla="*/ 37 w 37"/>
                      <a:gd name="T33" fmla="*/ 19 h 37"/>
                      <a:gd name="T34" fmla="*/ 34 w 37"/>
                      <a:gd name="T35" fmla="*/ 19 h 37"/>
                      <a:gd name="T36" fmla="*/ 32 w 37"/>
                      <a:gd name="T37" fmla="*/ 25 h 37"/>
                      <a:gd name="T38" fmla="*/ 29 w 37"/>
                      <a:gd name="T39" fmla="*/ 29 h 37"/>
                      <a:gd name="T40" fmla="*/ 25 w 37"/>
                      <a:gd name="T41" fmla="*/ 32 h 37"/>
                      <a:gd name="T42" fmla="*/ 18 w 37"/>
                      <a:gd name="T43" fmla="*/ 34 h 37"/>
                      <a:gd name="T44" fmla="*/ 12 w 37"/>
                      <a:gd name="T45" fmla="*/ 32 h 37"/>
                      <a:gd name="T46" fmla="*/ 8 w 37"/>
                      <a:gd name="T47" fmla="*/ 29 h 37"/>
                      <a:gd name="T48" fmla="*/ 4 w 37"/>
                      <a:gd name="T49" fmla="*/ 25 h 37"/>
                      <a:gd name="T50" fmla="*/ 3 w 37"/>
                      <a:gd name="T51" fmla="*/ 19 h 37"/>
                      <a:gd name="T52" fmla="*/ 4 w 37"/>
                      <a:gd name="T53" fmla="*/ 12 h 37"/>
                      <a:gd name="T54" fmla="*/ 8 w 37"/>
                      <a:gd name="T55" fmla="*/ 8 h 37"/>
                      <a:gd name="T56" fmla="*/ 12 w 37"/>
                      <a:gd name="T57" fmla="*/ 5 h 37"/>
                      <a:gd name="T58" fmla="*/ 18 w 37"/>
                      <a:gd name="T59" fmla="*/ 3 h 37"/>
                      <a:gd name="T60" fmla="*/ 25 w 37"/>
                      <a:gd name="T61" fmla="*/ 5 h 37"/>
                      <a:gd name="T62" fmla="*/ 29 w 37"/>
                      <a:gd name="T63" fmla="*/ 8 h 37"/>
                      <a:gd name="T64" fmla="*/ 32 w 37"/>
                      <a:gd name="T65" fmla="*/ 12 h 37"/>
                      <a:gd name="T66" fmla="*/ 34 w 37"/>
                      <a:gd name="T67" fmla="*/ 19 h 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7"/>
                      <a:gd name="T104" fmla="*/ 37 w 37"/>
                      <a:gd name="T105" fmla="*/ 37 h 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7">
                        <a:moveTo>
                          <a:pt x="37" y="19"/>
                        </a:moveTo>
                        <a:lnTo>
                          <a:pt x="35" y="11"/>
                        </a:lnTo>
                        <a:lnTo>
                          <a:pt x="32" y="5"/>
                        </a:lnTo>
                        <a:lnTo>
                          <a:pt x="26" y="2"/>
                        </a:lnTo>
                        <a:lnTo>
                          <a:pt x="18" y="0"/>
                        </a:lnTo>
                        <a:lnTo>
                          <a:pt x="12" y="2"/>
                        </a:lnTo>
                        <a:lnTo>
                          <a:pt x="6" y="5"/>
                        </a:lnTo>
                        <a:lnTo>
                          <a:pt x="1" y="11"/>
                        </a:lnTo>
                        <a:lnTo>
                          <a:pt x="0" y="19"/>
                        </a:lnTo>
                        <a:lnTo>
                          <a:pt x="1" y="26"/>
                        </a:lnTo>
                        <a:lnTo>
                          <a:pt x="6" y="31"/>
                        </a:lnTo>
                        <a:lnTo>
                          <a:pt x="12" y="36"/>
                        </a:lnTo>
                        <a:lnTo>
                          <a:pt x="18" y="37"/>
                        </a:lnTo>
                        <a:lnTo>
                          <a:pt x="26" y="36"/>
                        </a:lnTo>
                        <a:lnTo>
                          <a:pt x="32" y="31"/>
                        </a:lnTo>
                        <a:lnTo>
                          <a:pt x="35" y="26"/>
                        </a:lnTo>
                        <a:lnTo>
                          <a:pt x="37" y="19"/>
                        </a:lnTo>
                        <a:close/>
                        <a:moveTo>
                          <a:pt x="34" y="19"/>
                        </a:moveTo>
                        <a:lnTo>
                          <a:pt x="32" y="25"/>
                        </a:lnTo>
                        <a:lnTo>
                          <a:pt x="29" y="29"/>
                        </a:lnTo>
                        <a:lnTo>
                          <a:pt x="25" y="32"/>
                        </a:lnTo>
                        <a:lnTo>
                          <a:pt x="18" y="34"/>
                        </a:lnTo>
                        <a:lnTo>
                          <a:pt x="12" y="32"/>
                        </a:lnTo>
                        <a:lnTo>
                          <a:pt x="8" y="29"/>
                        </a:lnTo>
                        <a:lnTo>
                          <a:pt x="4" y="25"/>
                        </a:lnTo>
                        <a:lnTo>
                          <a:pt x="3" y="19"/>
                        </a:lnTo>
                        <a:lnTo>
                          <a:pt x="4" y="12"/>
                        </a:lnTo>
                        <a:lnTo>
                          <a:pt x="8" y="8"/>
                        </a:lnTo>
                        <a:lnTo>
                          <a:pt x="12" y="5"/>
                        </a:lnTo>
                        <a:lnTo>
                          <a:pt x="18" y="3"/>
                        </a:lnTo>
                        <a:lnTo>
                          <a:pt x="25" y="5"/>
                        </a:lnTo>
                        <a:lnTo>
                          <a:pt x="29" y="8"/>
                        </a:lnTo>
                        <a:lnTo>
                          <a:pt x="32" y="12"/>
                        </a:lnTo>
                        <a:lnTo>
                          <a:pt x="34" y="19"/>
                        </a:lnTo>
                        <a:close/>
                      </a:path>
                    </a:pathLst>
                  </a:custGeom>
                  <a:solidFill>
                    <a:srgbClr val="C0C9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 130">
                    <a:extLst>
                      <a:ext uri="{FF2B5EF4-FFF2-40B4-BE49-F238E27FC236}">
                        <a16:creationId xmlns:a16="http://schemas.microsoft.com/office/drawing/2014/main" id="{EEFEE2D9-11A8-1A49-A2E1-33E6FE322AD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12" y="1260"/>
                    <a:ext cx="34" cy="34"/>
                  </a:xfrm>
                  <a:custGeom>
                    <a:avLst/>
                    <a:gdLst>
                      <a:gd name="T0" fmla="*/ 34 w 34"/>
                      <a:gd name="T1" fmla="*/ 17 h 34"/>
                      <a:gd name="T2" fmla="*/ 33 w 34"/>
                      <a:gd name="T3" fmla="*/ 10 h 34"/>
                      <a:gd name="T4" fmla="*/ 30 w 34"/>
                      <a:gd name="T5" fmla="*/ 4 h 34"/>
                      <a:gd name="T6" fmla="*/ 24 w 34"/>
                      <a:gd name="T7" fmla="*/ 1 h 34"/>
                      <a:gd name="T8" fmla="*/ 17 w 34"/>
                      <a:gd name="T9" fmla="*/ 0 h 34"/>
                      <a:gd name="T10" fmla="*/ 11 w 34"/>
                      <a:gd name="T11" fmla="*/ 1 h 34"/>
                      <a:gd name="T12" fmla="*/ 5 w 34"/>
                      <a:gd name="T13" fmla="*/ 4 h 34"/>
                      <a:gd name="T14" fmla="*/ 2 w 34"/>
                      <a:gd name="T15" fmla="*/ 10 h 34"/>
                      <a:gd name="T16" fmla="*/ 0 w 34"/>
                      <a:gd name="T17" fmla="*/ 17 h 34"/>
                      <a:gd name="T18" fmla="*/ 2 w 34"/>
                      <a:gd name="T19" fmla="*/ 23 h 34"/>
                      <a:gd name="T20" fmla="*/ 5 w 34"/>
                      <a:gd name="T21" fmla="*/ 29 h 34"/>
                      <a:gd name="T22" fmla="*/ 11 w 34"/>
                      <a:gd name="T23" fmla="*/ 32 h 34"/>
                      <a:gd name="T24" fmla="*/ 17 w 34"/>
                      <a:gd name="T25" fmla="*/ 34 h 34"/>
                      <a:gd name="T26" fmla="*/ 24 w 34"/>
                      <a:gd name="T27" fmla="*/ 32 h 34"/>
                      <a:gd name="T28" fmla="*/ 30 w 34"/>
                      <a:gd name="T29" fmla="*/ 29 h 34"/>
                      <a:gd name="T30" fmla="*/ 33 w 34"/>
                      <a:gd name="T31" fmla="*/ 23 h 34"/>
                      <a:gd name="T32" fmla="*/ 34 w 34"/>
                      <a:gd name="T33" fmla="*/ 17 h 34"/>
                      <a:gd name="T34" fmla="*/ 31 w 34"/>
                      <a:gd name="T35" fmla="*/ 17 h 34"/>
                      <a:gd name="T36" fmla="*/ 30 w 34"/>
                      <a:gd name="T37" fmla="*/ 21 h 34"/>
                      <a:gd name="T38" fmla="*/ 28 w 34"/>
                      <a:gd name="T39" fmla="*/ 26 h 34"/>
                      <a:gd name="T40" fmla="*/ 24 w 34"/>
                      <a:gd name="T41" fmla="*/ 29 h 34"/>
                      <a:gd name="T42" fmla="*/ 17 w 34"/>
                      <a:gd name="T43" fmla="*/ 30 h 34"/>
                      <a:gd name="T44" fmla="*/ 13 w 34"/>
                      <a:gd name="T45" fmla="*/ 29 h 34"/>
                      <a:gd name="T46" fmla="*/ 8 w 34"/>
                      <a:gd name="T47" fmla="*/ 26 h 34"/>
                      <a:gd name="T48" fmla="*/ 5 w 34"/>
                      <a:gd name="T49" fmla="*/ 21 h 34"/>
                      <a:gd name="T50" fmla="*/ 3 w 34"/>
                      <a:gd name="T51" fmla="*/ 17 h 34"/>
                      <a:gd name="T52" fmla="*/ 5 w 34"/>
                      <a:gd name="T53" fmla="*/ 10 h 34"/>
                      <a:gd name="T54" fmla="*/ 8 w 34"/>
                      <a:gd name="T55" fmla="*/ 7 h 34"/>
                      <a:gd name="T56" fmla="*/ 13 w 34"/>
                      <a:gd name="T57" fmla="*/ 4 h 34"/>
                      <a:gd name="T58" fmla="*/ 17 w 34"/>
                      <a:gd name="T59" fmla="*/ 3 h 34"/>
                      <a:gd name="T60" fmla="*/ 24 w 34"/>
                      <a:gd name="T61" fmla="*/ 4 h 34"/>
                      <a:gd name="T62" fmla="*/ 28 w 34"/>
                      <a:gd name="T63" fmla="*/ 7 h 34"/>
                      <a:gd name="T64" fmla="*/ 30 w 34"/>
                      <a:gd name="T65" fmla="*/ 10 h 34"/>
                      <a:gd name="T66" fmla="*/ 31 w 34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4"/>
                      <a:gd name="T103" fmla="*/ 0 h 34"/>
                      <a:gd name="T104" fmla="*/ 34 w 34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4" h="34">
                        <a:moveTo>
                          <a:pt x="34" y="17"/>
                        </a:moveTo>
                        <a:lnTo>
                          <a:pt x="33" y="10"/>
                        </a:lnTo>
                        <a:lnTo>
                          <a:pt x="30" y="4"/>
                        </a:lnTo>
                        <a:lnTo>
                          <a:pt x="24" y="1"/>
                        </a:lnTo>
                        <a:lnTo>
                          <a:pt x="17" y="0"/>
                        </a:lnTo>
                        <a:lnTo>
                          <a:pt x="11" y="1"/>
                        </a:lnTo>
                        <a:lnTo>
                          <a:pt x="5" y="4"/>
                        </a:lnTo>
                        <a:lnTo>
                          <a:pt x="2" y="10"/>
                        </a:lnTo>
                        <a:lnTo>
                          <a:pt x="0" y="17"/>
                        </a:lnTo>
                        <a:lnTo>
                          <a:pt x="2" y="23"/>
                        </a:lnTo>
                        <a:lnTo>
                          <a:pt x="5" y="29"/>
                        </a:lnTo>
                        <a:lnTo>
                          <a:pt x="11" y="32"/>
                        </a:lnTo>
                        <a:lnTo>
                          <a:pt x="17" y="34"/>
                        </a:lnTo>
                        <a:lnTo>
                          <a:pt x="24" y="32"/>
                        </a:lnTo>
                        <a:lnTo>
                          <a:pt x="30" y="29"/>
                        </a:lnTo>
                        <a:lnTo>
                          <a:pt x="33" y="23"/>
                        </a:lnTo>
                        <a:lnTo>
                          <a:pt x="34" y="17"/>
                        </a:lnTo>
                        <a:close/>
                        <a:moveTo>
                          <a:pt x="31" y="17"/>
                        </a:moveTo>
                        <a:lnTo>
                          <a:pt x="30" y="21"/>
                        </a:lnTo>
                        <a:lnTo>
                          <a:pt x="28" y="26"/>
                        </a:lnTo>
                        <a:lnTo>
                          <a:pt x="24" y="29"/>
                        </a:lnTo>
                        <a:lnTo>
                          <a:pt x="17" y="30"/>
                        </a:lnTo>
                        <a:lnTo>
                          <a:pt x="13" y="29"/>
                        </a:lnTo>
                        <a:lnTo>
                          <a:pt x="8" y="26"/>
                        </a:lnTo>
                        <a:lnTo>
                          <a:pt x="5" y="21"/>
                        </a:lnTo>
                        <a:lnTo>
                          <a:pt x="3" y="17"/>
                        </a:lnTo>
                        <a:lnTo>
                          <a:pt x="5" y="10"/>
                        </a:lnTo>
                        <a:lnTo>
                          <a:pt x="8" y="7"/>
                        </a:lnTo>
                        <a:lnTo>
                          <a:pt x="13" y="4"/>
                        </a:lnTo>
                        <a:lnTo>
                          <a:pt x="17" y="3"/>
                        </a:lnTo>
                        <a:lnTo>
                          <a:pt x="24" y="4"/>
                        </a:lnTo>
                        <a:lnTo>
                          <a:pt x="28" y="7"/>
                        </a:lnTo>
                        <a:lnTo>
                          <a:pt x="30" y="10"/>
                        </a:lnTo>
                        <a:lnTo>
                          <a:pt x="31" y="17"/>
                        </a:lnTo>
                        <a:close/>
                      </a:path>
                    </a:pathLst>
                  </a:custGeom>
                  <a:solidFill>
                    <a:srgbClr val="C4CC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 131">
                    <a:extLst>
                      <a:ext uri="{FF2B5EF4-FFF2-40B4-BE49-F238E27FC236}">
                        <a16:creationId xmlns:a16="http://schemas.microsoft.com/office/drawing/2014/main" id="{29069C9C-654A-974E-BE76-43A996160D8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14" y="1261"/>
                    <a:ext cx="31" cy="31"/>
                  </a:xfrm>
                  <a:custGeom>
                    <a:avLst/>
                    <a:gdLst>
                      <a:gd name="T0" fmla="*/ 31 w 31"/>
                      <a:gd name="T1" fmla="*/ 16 h 31"/>
                      <a:gd name="T2" fmla="*/ 29 w 31"/>
                      <a:gd name="T3" fmla="*/ 9 h 31"/>
                      <a:gd name="T4" fmla="*/ 26 w 31"/>
                      <a:gd name="T5" fmla="*/ 5 h 31"/>
                      <a:gd name="T6" fmla="*/ 22 w 31"/>
                      <a:gd name="T7" fmla="*/ 2 h 31"/>
                      <a:gd name="T8" fmla="*/ 15 w 31"/>
                      <a:gd name="T9" fmla="*/ 0 h 31"/>
                      <a:gd name="T10" fmla="*/ 9 w 31"/>
                      <a:gd name="T11" fmla="*/ 2 h 31"/>
                      <a:gd name="T12" fmla="*/ 5 w 31"/>
                      <a:gd name="T13" fmla="*/ 5 h 31"/>
                      <a:gd name="T14" fmla="*/ 1 w 31"/>
                      <a:gd name="T15" fmla="*/ 9 h 31"/>
                      <a:gd name="T16" fmla="*/ 0 w 31"/>
                      <a:gd name="T17" fmla="*/ 16 h 31"/>
                      <a:gd name="T18" fmla="*/ 1 w 31"/>
                      <a:gd name="T19" fmla="*/ 22 h 31"/>
                      <a:gd name="T20" fmla="*/ 5 w 31"/>
                      <a:gd name="T21" fmla="*/ 26 h 31"/>
                      <a:gd name="T22" fmla="*/ 9 w 31"/>
                      <a:gd name="T23" fmla="*/ 29 h 31"/>
                      <a:gd name="T24" fmla="*/ 15 w 31"/>
                      <a:gd name="T25" fmla="*/ 31 h 31"/>
                      <a:gd name="T26" fmla="*/ 22 w 31"/>
                      <a:gd name="T27" fmla="*/ 29 h 31"/>
                      <a:gd name="T28" fmla="*/ 26 w 31"/>
                      <a:gd name="T29" fmla="*/ 26 h 31"/>
                      <a:gd name="T30" fmla="*/ 29 w 31"/>
                      <a:gd name="T31" fmla="*/ 22 h 31"/>
                      <a:gd name="T32" fmla="*/ 31 w 31"/>
                      <a:gd name="T33" fmla="*/ 16 h 31"/>
                      <a:gd name="T34" fmla="*/ 28 w 31"/>
                      <a:gd name="T35" fmla="*/ 16 h 31"/>
                      <a:gd name="T36" fmla="*/ 28 w 31"/>
                      <a:gd name="T37" fmla="*/ 20 h 31"/>
                      <a:gd name="T38" fmla="*/ 25 w 31"/>
                      <a:gd name="T39" fmla="*/ 25 h 31"/>
                      <a:gd name="T40" fmla="*/ 20 w 31"/>
                      <a:gd name="T41" fmla="*/ 26 h 31"/>
                      <a:gd name="T42" fmla="*/ 15 w 31"/>
                      <a:gd name="T43" fmla="*/ 28 h 31"/>
                      <a:gd name="T44" fmla="*/ 11 w 31"/>
                      <a:gd name="T45" fmla="*/ 26 h 31"/>
                      <a:gd name="T46" fmla="*/ 8 w 31"/>
                      <a:gd name="T47" fmla="*/ 25 h 31"/>
                      <a:gd name="T48" fmla="*/ 5 w 31"/>
                      <a:gd name="T49" fmla="*/ 20 h 31"/>
                      <a:gd name="T50" fmla="*/ 3 w 31"/>
                      <a:gd name="T51" fmla="*/ 16 h 31"/>
                      <a:gd name="T52" fmla="*/ 5 w 31"/>
                      <a:gd name="T53" fmla="*/ 11 h 31"/>
                      <a:gd name="T54" fmla="*/ 8 w 31"/>
                      <a:gd name="T55" fmla="*/ 6 h 31"/>
                      <a:gd name="T56" fmla="*/ 11 w 31"/>
                      <a:gd name="T57" fmla="*/ 5 h 31"/>
                      <a:gd name="T58" fmla="*/ 15 w 31"/>
                      <a:gd name="T59" fmla="*/ 3 h 31"/>
                      <a:gd name="T60" fmla="*/ 20 w 31"/>
                      <a:gd name="T61" fmla="*/ 5 h 31"/>
                      <a:gd name="T62" fmla="*/ 25 w 31"/>
                      <a:gd name="T63" fmla="*/ 6 h 31"/>
                      <a:gd name="T64" fmla="*/ 28 w 31"/>
                      <a:gd name="T65" fmla="*/ 11 h 31"/>
                      <a:gd name="T66" fmla="*/ 28 w 31"/>
                      <a:gd name="T67" fmla="*/ 16 h 3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1"/>
                      <a:gd name="T103" fmla="*/ 0 h 31"/>
                      <a:gd name="T104" fmla="*/ 31 w 31"/>
                      <a:gd name="T105" fmla="*/ 31 h 3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1" h="31">
                        <a:moveTo>
                          <a:pt x="31" y="16"/>
                        </a:moveTo>
                        <a:lnTo>
                          <a:pt x="29" y="9"/>
                        </a:lnTo>
                        <a:lnTo>
                          <a:pt x="26" y="5"/>
                        </a:lnTo>
                        <a:lnTo>
                          <a:pt x="22" y="2"/>
                        </a:lnTo>
                        <a:lnTo>
                          <a:pt x="15" y="0"/>
                        </a:lnTo>
                        <a:lnTo>
                          <a:pt x="9" y="2"/>
                        </a:lnTo>
                        <a:lnTo>
                          <a:pt x="5" y="5"/>
                        </a:lnTo>
                        <a:lnTo>
                          <a:pt x="1" y="9"/>
                        </a:lnTo>
                        <a:lnTo>
                          <a:pt x="0" y="16"/>
                        </a:lnTo>
                        <a:lnTo>
                          <a:pt x="1" y="22"/>
                        </a:lnTo>
                        <a:lnTo>
                          <a:pt x="5" y="26"/>
                        </a:lnTo>
                        <a:lnTo>
                          <a:pt x="9" y="29"/>
                        </a:lnTo>
                        <a:lnTo>
                          <a:pt x="15" y="31"/>
                        </a:lnTo>
                        <a:lnTo>
                          <a:pt x="22" y="29"/>
                        </a:lnTo>
                        <a:lnTo>
                          <a:pt x="26" y="26"/>
                        </a:lnTo>
                        <a:lnTo>
                          <a:pt x="29" y="22"/>
                        </a:lnTo>
                        <a:lnTo>
                          <a:pt x="31" y="16"/>
                        </a:lnTo>
                        <a:close/>
                        <a:moveTo>
                          <a:pt x="28" y="16"/>
                        </a:moveTo>
                        <a:lnTo>
                          <a:pt x="28" y="20"/>
                        </a:lnTo>
                        <a:lnTo>
                          <a:pt x="25" y="25"/>
                        </a:lnTo>
                        <a:lnTo>
                          <a:pt x="20" y="26"/>
                        </a:lnTo>
                        <a:lnTo>
                          <a:pt x="15" y="28"/>
                        </a:lnTo>
                        <a:lnTo>
                          <a:pt x="11" y="26"/>
                        </a:lnTo>
                        <a:lnTo>
                          <a:pt x="8" y="25"/>
                        </a:lnTo>
                        <a:lnTo>
                          <a:pt x="5" y="20"/>
                        </a:lnTo>
                        <a:lnTo>
                          <a:pt x="3" y="16"/>
                        </a:lnTo>
                        <a:lnTo>
                          <a:pt x="5" y="11"/>
                        </a:lnTo>
                        <a:lnTo>
                          <a:pt x="8" y="6"/>
                        </a:lnTo>
                        <a:lnTo>
                          <a:pt x="11" y="5"/>
                        </a:lnTo>
                        <a:lnTo>
                          <a:pt x="15" y="3"/>
                        </a:lnTo>
                        <a:lnTo>
                          <a:pt x="20" y="5"/>
                        </a:lnTo>
                        <a:lnTo>
                          <a:pt x="25" y="6"/>
                        </a:lnTo>
                        <a:lnTo>
                          <a:pt x="28" y="11"/>
                        </a:lnTo>
                        <a:lnTo>
                          <a:pt x="28" y="16"/>
                        </a:lnTo>
                        <a:close/>
                      </a:path>
                    </a:pathLst>
                  </a:custGeom>
                  <a:solidFill>
                    <a:srgbClr val="C8D0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 132">
                    <a:extLst>
                      <a:ext uri="{FF2B5EF4-FFF2-40B4-BE49-F238E27FC236}">
                        <a16:creationId xmlns:a16="http://schemas.microsoft.com/office/drawing/2014/main" id="{C68EF406-1E31-3F42-A050-F4792D13E26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15" y="1263"/>
                    <a:ext cx="28" cy="27"/>
                  </a:xfrm>
                  <a:custGeom>
                    <a:avLst/>
                    <a:gdLst>
                      <a:gd name="T0" fmla="*/ 28 w 28"/>
                      <a:gd name="T1" fmla="*/ 14 h 27"/>
                      <a:gd name="T2" fmla="*/ 27 w 28"/>
                      <a:gd name="T3" fmla="*/ 7 h 27"/>
                      <a:gd name="T4" fmla="*/ 25 w 28"/>
                      <a:gd name="T5" fmla="*/ 4 h 27"/>
                      <a:gd name="T6" fmla="*/ 21 w 28"/>
                      <a:gd name="T7" fmla="*/ 1 h 27"/>
                      <a:gd name="T8" fmla="*/ 14 w 28"/>
                      <a:gd name="T9" fmla="*/ 0 h 27"/>
                      <a:gd name="T10" fmla="*/ 10 w 28"/>
                      <a:gd name="T11" fmla="*/ 1 h 27"/>
                      <a:gd name="T12" fmla="*/ 5 w 28"/>
                      <a:gd name="T13" fmla="*/ 4 h 27"/>
                      <a:gd name="T14" fmla="*/ 2 w 28"/>
                      <a:gd name="T15" fmla="*/ 7 h 27"/>
                      <a:gd name="T16" fmla="*/ 0 w 28"/>
                      <a:gd name="T17" fmla="*/ 14 h 27"/>
                      <a:gd name="T18" fmla="*/ 2 w 28"/>
                      <a:gd name="T19" fmla="*/ 18 h 27"/>
                      <a:gd name="T20" fmla="*/ 5 w 28"/>
                      <a:gd name="T21" fmla="*/ 23 h 27"/>
                      <a:gd name="T22" fmla="*/ 10 w 28"/>
                      <a:gd name="T23" fmla="*/ 26 h 27"/>
                      <a:gd name="T24" fmla="*/ 14 w 28"/>
                      <a:gd name="T25" fmla="*/ 27 h 27"/>
                      <a:gd name="T26" fmla="*/ 21 w 28"/>
                      <a:gd name="T27" fmla="*/ 26 h 27"/>
                      <a:gd name="T28" fmla="*/ 25 w 28"/>
                      <a:gd name="T29" fmla="*/ 23 h 27"/>
                      <a:gd name="T30" fmla="*/ 27 w 28"/>
                      <a:gd name="T31" fmla="*/ 18 h 27"/>
                      <a:gd name="T32" fmla="*/ 28 w 28"/>
                      <a:gd name="T33" fmla="*/ 14 h 27"/>
                      <a:gd name="T34" fmla="*/ 25 w 28"/>
                      <a:gd name="T35" fmla="*/ 14 h 27"/>
                      <a:gd name="T36" fmla="*/ 25 w 28"/>
                      <a:gd name="T37" fmla="*/ 18 h 27"/>
                      <a:gd name="T38" fmla="*/ 22 w 28"/>
                      <a:gd name="T39" fmla="*/ 21 h 27"/>
                      <a:gd name="T40" fmla="*/ 19 w 28"/>
                      <a:gd name="T41" fmla="*/ 23 h 27"/>
                      <a:gd name="T42" fmla="*/ 14 w 28"/>
                      <a:gd name="T43" fmla="*/ 24 h 27"/>
                      <a:gd name="T44" fmla="*/ 10 w 28"/>
                      <a:gd name="T45" fmla="*/ 23 h 27"/>
                      <a:gd name="T46" fmla="*/ 7 w 28"/>
                      <a:gd name="T47" fmla="*/ 21 h 27"/>
                      <a:gd name="T48" fmla="*/ 5 w 28"/>
                      <a:gd name="T49" fmla="*/ 18 h 27"/>
                      <a:gd name="T50" fmla="*/ 4 w 28"/>
                      <a:gd name="T51" fmla="*/ 14 h 27"/>
                      <a:gd name="T52" fmla="*/ 5 w 28"/>
                      <a:gd name="T53" fmla="*/ 9 h 27"/>
                      <a:gd name="T54" fmla="*/ 7 w 28"/>
                      <a:gd name="T55" fmla="*/ 6 h 27"/>
                      <a:gd name="T56" fmla="*/ 10 w 28"/>
                      <a:gd name="T57" fmla="*/ 4 h 27"/>
                      <a:gd name="T58" fmla="*/ 14 w 28"/>
                      <a:gd name="T59" fmla="*/ 3 h 27"/>
                      <a:gd name="T60" fmla="*/ 19 w 28"/>
                      <a:gd name="T61" fmla="*/ 4 h 27"/>
                      <a:gd name="T62" fmla="*/ 22 w 28"/>
                      <a:gd name="T63" fmla="*/ 6 h 27"/>
                      <a:gd name="T64" fmla="*/ 25 w 28"/>
                      <a:gd name="T65" fmla="*/ 9 h 27"/>
                      <a:gd name="T66" fmla="*/ 25 w 28"/>
                      <a:gd name="T67" fmla="*/ 14 h 2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"/>
                      <a:gd name="T103" fmla="*/ 0 h 27"/>
                      <a:gd name="T104" fmla="*/ 28 w 28"/>
                      <a:gd name="T105" fmla="*/ 27 h 2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" h="27">
                        <a:moveTo>
                          <a:pt x="28" y="14"/>
                        </a:moveTo>
                        <a:lnTo>
                          <a:pt x="27" y="7"/>
                        </a:lnTo>
                        <a:lnTo>
                          <a:pt x="25" y="4"/>
                        </a:lnTo>
                        <a:lnTo>
                          <a:pt x="21" y="1"/>
                        </a:lnTo>
                        <a:lnTo>
                          <a:pt x="14" y="0"/>
                        </a:lnTo>
                        <a:lnTo>
                          <a:pt x="10" y="1"/>
                        </a:lnTo>
                        <a:lnTo>
                          <a:pt x="5" y="4"/>
                        </a:lnTo>
                        <a:lnTo>
                          <a:pt x="2" y="7"/>
                        </a:lnTo>
                        <a:lnTo>
                          <a:pt x="0" y="14"/>
                        </a:lnTo>
                        <a:lnTo>
                          <a:pt x="2" y="18"/>
                        </a:lnTo>
                        <a:lnTo>
                          <a:pt x="5" y="23"/>
                        </a:lnTo>
                        <a:lnTo>
                          <a:pt x="10" y="26"/>
                        </a:lnTo>
                        <a:lnTo>
                          <a:pt x="14" y="27"/>
                        </a:lnTo>
                        <a:lnTo>
                          <a:pt x="21" y="26"/>
                        </a:lnTo>
                        <a:lnTo>
                          <a:pt x="25" y="23"/>
                        </a:lnTo>
                        <a:lnTo>
                          <a:pt x="27" y="18"/>
                        </a:lnTo>
                        <a:lnTo>
                          <a:pt x="28" y="14"/>
                        </a:lnTo>
                        <a:close/>
                        <a:moveTo>
                          <a:pt x="25" y="14"/>
                        </a:moveTo>
                        <a:lnTo>
                          <a:pt x="25" y="18"/>
                        </a:lnTo>
                        <a:lnTo>
                          <a:pt x="22" y="21"/>
                        </a:lnTo>
                        <a:lnTo>
                          <a:pt x="19" y="23"/>
                        </a:lnTo>
                        <a:lnTo>
                          <a:pt x="14" y="24"/>
                        </a:lnTo>
                        <a:lnTo>
                          <a:pt x="10" y="23"/>
                        </a:lnTo>
                        <a:lnTo>
                          <a:pt x="7" y="21"/>
                        </a:lnTo>
                        <a:lnTo>
                          <a:pt x="5" y="18"/>
                        </a:lnTo>
                        <a:lnTo>
                          <a:pt x="4" y="14"/>
                        </a:lnTo>
                        <a:lnTo>
                          <a:pt x="5" y="9"/>
                        </a:lnTo>
                        <a:lnTo>
                          <a:pt x="7" y="6"/>
                        </a:lnTo>
                        <a:lnTo>
                          <a:pt x="10" y="4"/>
                        </a:lnTo>
                        <a:lnTo>
                          <a:pt x="14" y="3"/>
                        </a:lnTo>
                        <a:lnTo>
                          <a:pt x="19" y="4"/>
                        </a:lnTo>
                        <a:lnTo>
                          <a:pt x="22" y="6"/>
                        </a:lnTo>
                        <a:lnTo>
                          <a:pt x="25" y="9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CBD3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5" name="Freeform 133">
                    <a:extLst>
                      <a:ext uri="{FF2B5EF4-FFF2-40B4-BE49-F238E27FC236}">
                        <a16:creationId xmlns:a16="http://schemas.microsoft.com/office/drawing/2014/main" id="{4FCFF428-3B51-944C-A50E-1F4DDB78CD9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17" y="1264"/>
                    <a:ext cx="25" cy="25"/>
                  </a:xfrm>
                  <a:custGeom>
                    <a:avLst/>
                    <a:gdLst>
                      <a:gd name="T0" fmla="*/ 25 w 25"/>
                      <a:gd name="T1" fmla="*/ 13 h 25"/>
                      <a:gd name="T2" fmla="*/ 25 w 25"/>
                      <a:gd name="T3" fmla="*/ 8 h 25"/>
                      <a:gd name="T4" fmla="*/ 22 w 25"/>
                      <a:gd name="T5" fmla="*/ 3 h 25"/>
                      <a:gd name="T6" fmla="*/ 17 w 25"/>
                      <a:gd name="T7" fmla="*/ 2 h 25"/>
                      <a:gd name="T8" fmla="*/ 12 w 25"/>
                      <a:gd name="T9" fmla="*/ 0 h 25"/>
                      <a:gd name="T10" fmla="*/ 8 w 25"/>
                      <a:gd name="T11" fmla="*/ 2 h 25"/>
                      <a:gd name="T12" fmla="*/ 5 w 25"/>
                      <a:gd name="T13" fmla="*/ 3 h 25"/>
                      <a:gd name="T14" fmla="*/ 2 w 25"/>
                      <a:gd name="T15" fmla="*/ 8 h 25"/>
                      <a:gd name="T16" fmla="*/ 0 w 25"/>
                      <a:gd name="T17" fmla="*/ 13 h 25"/>
                      <a:gd name="T18" fmla="*/ 2 w 25"/>
                      <a:gd name="T19" fmla="*/ 17 h 25"/>
                      <a:gd name="T20" fmla="*/ 5 w 25"/>
                      <a:gd name="T21" fmla="*/ 22 h 25"/>
                      <a:gd name="T22" fmla="*/ 8 w 25"/>
                      <a:gd name="T23" fmla="*/ 23 h 25"/>
                      <a:gd name="T24" fmla="*/ 12 w 25"/>
                      <a:gd name="T25" fmla="*/ 25 h 25"/>
                      <a:gd name="T26" fmla="*/ 17 w 25"/>
                      <a:gd name="T27" fmla="*/ 23 h 25"/>
                      <a:gd name="T28" fmla="*/ 22 w 25"/>
                      <a:gd name="T29" fmla="*/ 22 h 25"/>
                      <a:gd name="T30" fmla="*/ 25 w 25"/>
                      <a:gd name="T31" fmla="*/ 17 h 25"/>
                      <a:gd name="T32" fmla="*/ 25 w 25"/>
                      <a:gd name="T33" fmla="*/ 13 h 25"/>
                      <a:gd name="T34" fmla="*/ 22 w 25"/>
                      <a:gd name="T35" fmla="*/ 13 h 25"/>
                      <a:gd name="T36" fmla="*/ 22 w 25"/>
                      <a:gd name="T37" fmla="*/ 16 h 25"/>
                      <a:gd name="T38" fmla="*/ 19 w 25"/>
                      <a:gd name="T39" fmla="*/ 19 h 25"/>
                      <a:gd name="T40" fmla="*/ 17 w 25"/>
                      <a:gd name="T41" fmla="*/ 20 h 25"/>
                      <a:gd name="T42" fmla="*/ 12 w 25"/>
                      <a:gd name="T43" fmla="*/ 22 h 25"/>
                      <a:gd name="T44" fmla="*/ 9 w 25"/>
                      <a:gd name="T45" fmla="*/ 20 h 25"/>
                      <a:gd name="T46" fmla="*/ 6 w 25"/>
                      <a:gd name="T47" fmla="*/ 19 h 25"/>
                      <a:gd name="T48" fmla="*/ 5 w 25"/>
                      <a:gd name="T49" fmla="*/ 16 h 25"/>
                      <a:gd name="T50" fmla="*/ 3 w 25"/>
                      <a:gd name="T51" fmla="*/ 13 h 25"/>
                      <a:gd name="T52" fmla="*/ 5 w 25"/>
                      <a:gd name="T53" fmla="*/ 9 h 25"/>
                      <a:gd name="T54" fmla="*/ 6 w 25"/>
                      <a:gd name="T55" fmla="*/ 6 h 25"/>
                      <a:gd name="T56" fmla="*/ 9 w 25"/>
                      <a:gd name="T57" fmla="*/ 3 h 25"/>
                      <a:gd name="T58" fmla="*/ 12 w 25"/>
                      <a:gd name="T59" fmla="*/ 3 h 25"/>
                      <a:gd name="T60" fmla="*/ 17 w 25"/>
                      <a:gd name="T61" fmla="*/ 3 h 25"/>
                      <a:gd name="T62" fmla="*/ 19 w 25"/>
                      <a:gd name="T63" fmla="*/ 6 h 25"/>
                      <a:gd name="T64" fmla="*/ 22 w 25"/>
                      <a:gd name="T65" fmla="*/ 9 h 25"/>
                      <a:gd name="T66" fmla="*/ 22 w 25"/>
                      <a:gd name="T67" fmla="*/ 13 h 2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5"/>
                      <a:gd name="T103" fmla="*/ 0 h 25"/>
                      <a:gd name="T104" fmla="*/ 25 w 25"/>
                      <a:gd name="T105" fmla="*/ 25 h 2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5" h="25">
                        <a:moveTo>
                          <a:pt x="25" y="13"/>
                        </a:moveTo>
                        <a:lnTo>
                          <a:pt x="25" y="8"/>
                        </a:lnTo>
                        <a:lnTo>
                          <a:pt x="22" y="3"/>
                        </a:lnTo>
                        <a:lnTo>
                          <a:pt x="17" y="2"/>
                        </a:lnTo>
                        <a:lnTo>
                          <a:pt x="12" y="0"/>
                        </a:lnTo>
                        <a:lnTo>
                          <a:pt x="8" y="2"/>
                        </a:lnTo>
                        <a:lnTo>
                          <a:pt x="5" y="3"/>
                        </a:lnTo>
                        <a:lnTo>
                          <a:pt x="2" y="8"/>
                        </a:lnTo>
                        <a:lnTo>
                          <a:pt x="0" y="13"/>
                        </a:lnTo>
                        <a:lnTo>
                          <a:pt x="2" y="17"/>
                        </a:lnTo>
                        <a:lnTo>
                          <a:pt x="5" y="22"/>
                        </a:lnTo>
                        <a:lnTo>
                          <a:pt x="8" y="23"/>
                        </a:lnTo>
                        <a:lnTo>
                          <a:pt x="12" y="25"/>
                        </a:lnTo>
                        <a:lnTo>
                          <a:pt x="17" y="23"/>
                        </a:lnTo>
                        <a:lnTo>
                          <a:pt x="22" y="22"/>
                        </a:lnTo>
                        <a:lnTo>
                          <a:pt x="25" y="17"/>
                        </a:lnTo>
                        <a:lnTo>
                          <a:pt x="25" y="13"/>
                        </a:lnTo>
                        <a:close/>
                        <a:moveTo>
                          <a:pt x="22" y="13"/>
                        </a:moveTo>
                        <a:lnTo>
                          <a:pt x="22" y="16"/>
                        </a:lnTo>
                        <a:lnTo>
                          <a:pt x="19" y="19"/>
                        </a:lnTo>
                        <a:lnTo>
                          <a:pt x="17" y="20"/>
                        </a:lnTo>
                        <a:lnTo>
                          <a:pt x="12" y="22"/>
                        </a:lnTo>
                        <a:lnTo>
                          <a:pt x="9" y="20"/>
                        </a:lnTo>
                        <a:lnTo>
                          <a:pt x="6" y="19"/>
                        </a:lnTo>
                        <a:lnTo>
                          <a:pt x="5" y="16"/>
                        </a:lnTo>
                        <a:lnTo>
                          <a:pt x="3" y="13"/>
                        </a:lnTo>
                        <a:lnTo>
                          <a:pt x="5" y="9"/>
                        </a:lnTo>
                        <a:lnTo>
                          <a:pt x="6" y="6"/>
                        </a:lnTo>
                        <a:lnTo>
                          <a:pt x="9" y="3"/>
                        </a:lnTo>
                        <a:lnTo>
                          <a:pt x="12" y="3"/>
                        </a:lnTo>
                        <a:lnTo>
                          <a:pt x="17" y="3"/>
                        </a:lnTo>
                        <a:lnTo>
                          <a:pt x="19" y="6"/>
                        </a:lnTo>
                        <a:lnTo>
                          <a:pt x="22" y="9"/>
                        </a:lnTo>
                        <a:lnTo>
                          <a:pt x="22" y="13"/>
                        </a:lnTo>
                        <a:close/>
                      </a:path>
                    </a:pathLst>
                  </a:custGeom>
                  <a:solidFill>
                    <a:srgbClr val="D4DA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6" name="Freeform 134">
                    <a:extLst>
                      <a:ext uri="{FF2B5EF4-FFF2-40B4-BE49-F238E27FC236}">
                        <a16:creationId xmlns:a16="http://schemas.microsoft.com/office/drawing/2014/main" id="{33EC4972-C2E4-914A-A377-F670A2F9664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19" y="1266"/>
                    <a:ext cx="21" cy="21"/>
                  </a:xfrm>
                  <a:custGeom>
                    <a:avLst/>
                    <a:gdLst>
                      <a:gd name="T0" fmla="*/ 21 w 21"/>
                      <a:gd name="T1" fmla="*/ 11 h 21"/>
                      <a:gd name="T2" fmla="*/ 21 w 21"/>
                      <a:gd name="T3" fmla="*/ 6 h 21"/>
                      <a:gd name="T4" fmla="*/ 18 w 21"/>
                      <a:gd name="T5" fmla="*/ 3 h 21"/>
                      <a:gd name="T6" fmla="*/ 15 w 21"/>
                      <a:gd name="T7" fmla="*/ 1 h 21"/>
                      <a:gd name="T8" fmla="*/ 10 w 21"/>
                      <a:gd name="T9" fmla="*/ 0 h 21"/>
                      <a:gd name="T10" fmla="*/ 6 w 21"/>
                      <a:gd name="T11" fmla="*/ 1 h 21"/>
                      <a:gd name="T12" fmla="*/ 3 w 21"/>
                      <a:gd name="T13" fmla="*/ 3 h 21"/>
                      <a:gd name="T14" fmla="*/ 1 w 21"/>
                      <a:gd name="T15" fmla="*/ 6 h 21"/>
                      <a:gd name="T16" fmla="*/ 0 w 21"/>
                      <a:gd name="T17" fmla="*/ 11 h 21"/>
                      <a:gd name="T18" fmla="*/ 1 w 21"/>
                      <a:gd name="T19" fmla="*/ 15 h 21"/>
                      <a:gd name="T20" fmla="*/ 3 w 21"/>
                      <a:gd name="T21" fmla="*/ 18 h 21"/>
                      <a:gd name="T22" fmla="*/ 6 w 21"/>
                      <a:gd name="T23" fmla="*/ 20 h 21"/>
                      <a:gd name="T24" fmla="*/ 10 w 21"/>
                      <a:gd name="T25" fmla="*/ 21 h 21"/>
                      <a:gd name="T26" fmla="*/ 15 w 21"/>
                      <a:gd name="T27" fmla="*/ 20 h 21"/>
                      <a:gd name="T28" fmla="*/ 18 w 21"/>
                      <a:gd name="T29" fmla="*/ 18 h 21"/>
                      <a:gd name="T30" fmla="*/ 21 w 21"/>
                      <a:gd name="T31" fmla="*/ 15 h 21"/>
                      <a:gd name="T32" fmla="*/ 21 w 21"/>
                      <a:gd name="T33" fmla="*/ 11 h 21"/>
                      <a:gd name="T34" fmla="*/ 18 w 21"/>
                      <a:gd name="T35" fmla="*/ 11 h 21"/>
                      <a:gd name="T36" fmla="*/ 18 w 21"/>
                      <a:gd name="T37" fmla="*/ 14 h 21"/>
                      <a:gd name="T38" fmla="*/ 17 w 21"/>
                      <a:gd name="T39" fmla="*/ 15 h 21"/>
                      <a:gd name="T40" fmla="*/ 13 w 21"/>
                      <a:gd name="T41" fmla="*/ 18 h 21"/>
                      <a:gd name="T42" fmla="*/ 10 w 21"/>
                      <a:gd name="T43" fmla="*/ 18 h 21"/>
                      <a:gd name="T44" fmla="*/ 7 w 21"/>
                      <a:gd name="T45" fmla="*/ 18 h 21"/>
                      <a:gd name="T46" fmla="*/ 6 w 21"/>
                      <a:gd name="T47" fmla="*/ 15 h 21"/>
                      <a:gd name="T48" fmla="*/ 4 w 21"/>
                      <a:gd name="T49" fmla="*/ 14 h 21"/>
                      <a:gd name="T50" fmla="*/ 3 w 21"/>
                      <a:gd name="T51" fmla="*/ 11 h 21"/>
                      <a:gd name="T52" fmla="*/ 4 w 21"/>
                      <a:gd name="T53" fmla="*/ 7 h 21"/>
                      <a:gd name="T54" fmla="*/ 6 w 21"/>
                      <a:gd name="T55" fmla="*/ 4 h 21"/>
                      <a:gd name="T56" fmla="*/ 7 w 21"/>
                      <a:gd name="T57" fmla="*/ 3 h 21"/>
                      <a:gd name="T58" fmla="*/ 10 w 21"/>
                      <a:gd name="T59" fmla="*/ 3 h 21"/>
                      <a:gd name="T60" fmla="*/ 13 w 21"/>
                      <a:gd name="T61" fmla="*/ 3 h 21"/>
                      <a:gd name="T62" fmla="*/ 17 w 21"/>
                      <a:gd name="T63" fmla="*/ 4 h 21"/>
                      <a:gd name="T64" fmla="*/ 18 w 21"/>
                      <a:gd name="T65" fmla="*/ 7 h 21"/>
                      <a:gd name="T66" fmla="*/ 18 w 21"/>
                      <a:gd name="T67" fmla="*/ 11 h 2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1"/>
                      <a:gd name="T103" fmla="*/ 0 h 21"/>
                      <a:gd name="T104" fmla="*/ 21 w 21"/>
                      <a:gd name="T105" fmla="*/ 21 h 2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1" h="21">
                        <a:moveTo>
                          <a:pt x="21" y="11"/>
                        </a:moveTo>
                        <a:lnTo>
                          <a:pt x="21" y="6"/>
                        </a:lnTo>
                        <a:lnTo>
                          <a:pt x="18" y="3"/>
                        </a:lnTo>
                        <a:lnTo>
                          <a:pt x="15" y="1"/>
                        </a:lnTo>
                        <a:lnTo>
                          <a:pt x="10" y="0"/>
                        </a:lnTo>
                        <a:lnTo>
                          <a:pt x="6" y="1"/>
                        </a:lnTo>
                        <a:lnTo>
                          <a:pt x="3" y="3"/>
                        </a:lnTo>
                        <a:lnTo>
                          <a:pt x="1" y="6"/>
                        </a:lnTo>
                        <a:lnTo>
                          <a:pt x="0" y="11"/>
                        </a:lnTo>
                        <a:lnTo>
                          <a:pt x="1" y="15"/>
                        </a:lnTo>
                        <a:lnTo>
                          <a:pt x="3" y="18"/>
                        </a:lnTo>
                        <a:lnTo>
                          <a:pt x="6" y="20"/>
                        </a:lnTo>
                        <a:lnTo>
                          <a:pt x="10" y="21"/>
                        </a:lnTo>
                        <a:lnTo>
                          <a:pt x="15" y="20"/>
                        </a:lnTo>
                        <a:lnTo>
                          <a:pt x="18" y="18"/>
                        </a:lnTo>
                        <a:lnTo>
                          <a:pt x="21" y="15"/>
                        </a:lnTo>
                        <a:lnTo>
                          <a:pt x="21" y="11"/>
                        </a:lnTo>
                        <a:close/>
                        <a:moveTo>
                          <a:pt x="18" y="11"/>
                        </a:moveTo>
                        <a:lnTo>
                          <a:pt x="18" y="14"/>
                        </a:lnTo>
                        <a:lnTo>
                          <a:pt x="17" y="15"/>
                        </a:lnTo>
                        <a:lnTo>
                          <a:pt x="13" y="18"/>
                        </a:lnTo>
                        <a:lnTo>
                          <a:pt x="10" y="18"/>
                        </a:lnTo>
                        <a:lnTo>
                          <a:pt x="7" y="18"/>
                        </a:lnTo>
                        <a:lnTo>
                          <a:pt x="6" y="15"/>
                        </a:lnTo>
                        <a:lnTo>
                          <a:pt x="4" y="14"/>
                        </a:lnTo>
                        <a:lnTo>
                          <a:pt x="3" y="11"/>
                        </a:lnTo>
                        <a:lnTo>
                          <a:pt x="4" y="7"/>
                        </a:lnTo>
                        <a:lnTo>
                          <a:pt x="6" y="4"/>
                        </a:lnTo>
                        <a:lnTo>
                          <a:pt x="7" y="3"/>
                        </a:lnTo>
                        <a:lnTo>
                          <a:pt x="10" y="3"/>
                        </a:lnTo>
                        <a:lnTo>
                          <a:pt x="13" y="3"/>
                        </a:lnTo>
                        <a:lnTo>
                          <a:pt x="17" y="4"/>
                        </a:lnTo>
                        <a:lnTo>
                          <a:pt x="18" y="7"/>
                        </a:lnTo>
                        <a:lnTo>
                          <a:pt x="18" y="11"/>
                        </a:lnTo>
                        <a:close/>
                      </a:path>
                    </a:pathLst>
                  </a:custGeom>
                  <a:solidFill>
                    <a:srgbClr val="D8DE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 135">
                    <a:extLst>
                      <a:ext uri="{FF2B5EF4-FFF2-40B4-BE49-F238E27FC236}">
                        <a16:creationId xmlns:a16="http://schemas.microsoft.com/office/drawing/2014/main" id="{8668BE5A-8959-3543-BB4B-4EE918E3777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20" y="1267"/>
                    <a:ext cx="19" cy="19"/>
                  </a:xfrm>
                  <a:custGeom>
                    <a:avLst/>
                    <a:gdLst>
                      <a:gd name="T0" fmla="*/ 19 w 19"/>
                      <a:gd name="T1" fmla="*/ 10 h 19"/>
                      <a:gd name="T2" fmla="*/ 19 w 19"/>
                      <a:gd name="T3" fmla="*/ 6 h 19"/>
                      <a:gd name="T4" fmla="*/ 16 w 19"/>
                      <a:gd name="T5" fmla="*/ 3 h 19"/>
                      <a:gd name="T6" fmla="*/ 14 w 19"/>
                      <a:gd name="T7" fmla="*/ 0 h 19"/>
                      <a:gd name="T8" fmla="*/ 9 w 19"/>
                      <a:gd name="T9" fmla="*/ 0 h 19"/>
                      <a:gd name="T10" fmla="*/ 6 w 19"/>
                      <a:gd name="T11" fmla="*/ 0 h 19"/>
                      <a:gd name="T12" fmla="*/ 3 w 19"/>
                      <a:gd name="T13" fmla="*/ 3 h 19"/>
                      <a:gd name="T14" fmla="*/ 2 w 19"/>
                      <a:gd name="T15" fmla="*/ 6 h 19"/>
                      <a:gd name="T16" fmla="*/ 0 w 19"/>
                      <a:gd name="T17" fmla="*/ 10 h 19"/>
                      <a:gd name="T18" fmla="*/ 2 w 19"/>
                      <a:gd name="T19" fmla="*/ 13 h 19"/>
                      <a:gd name="T20" fmla="*/ 3 w 19"/>
                      <a:gd name="T21" fmla="*/ 16 h 19"/>
                      <a:gd name="T22" fmla="*/ 6 w 19"/>
                      <a:gd name="T23" fmla="*/ 17 h 19"/>
                      <a:gd name="T24" fmla="*/ 9 w 19"/>
                      <a:gd name="T25" fmla="*/ 19 h 19"/>
                      <a:gd name="T26" fmla="*/ 14 w 19"/>
                      <a:gd name="T27" fmla="*/ 17 h 19"/>
                      <a:gd name="T28" fmla="*/ 16 w 19"/>
                      <a:gd name="T29" fmla="*/ 16 h 19"/>
                      <a:gd name="T30" fmla="*/ 19 w 19"/>
                      <a:gd name="T31" fmla="*/ 13 h 19"/>
                      <a:gd name="T32" fmla="*/ 19 w 19"/>
                      <a:gd name="T33" fmla="*/ 10 h 19"/>
                      <a:gd name="T34" fmla="*/ 16 w 19"/>
                      <a:gd name="T35" fmla="*/ 10 h 19"/>
                      <a:gd name="T36" fmla="*/ 16 w 19"/>
                      <a:gd name="T37" fmla="*/ 13 h 19"/>
                      <a:gd name="T38" fmla="*/ 14 w 19"/>
                      <a:gd name="T39" fmla="*/ 14 h 19"/>
                      <a:gd name="T40" fmla="*/ 12 w 19"/>
                      <a:gd name="T41" fmla="*/ 16 h 19"/>
                      <a:gd name="T42" fmla="*/ 9 w 19"/>
                      <a:gd name="T43" fmla="*/ 16 h 19"/>
                      <a:gd name="T44" fmla="*/ 8 w 19"/>
                      <a:gd name="T45" fmla="*/ 16 h 19"/>
                      <a:gd name="T46" fmla="*/ 5 w 19"/>
                      <a:gd name="T47" fmla="*/ 14 h 19"/>
                      <a:gd name="T48" fmla="*/ 5 w 19"/>
                      <a:gd name="T49" fmla="*/ 13 h 19"/>
                      <a:gd name="T50" fmla="*/ 3 w 19"/>
                      <a:gd name="T51" fmla="*/ 10 h 19"/>
                      <a:gd name="T52" fmla="*/ 5 w 19"/>
                      <a:gd name="T53" fmla="*/ 6 h 19"/>
                      <a:gd name="T54" fmla="*/ 5 w 19"/>
                      <a:gd name="T55" fmla="*/ 5 h 19"/>
                      <a:gd name="T56" fmla="*/ 8 w 19"/>
                      <a:gd name="T57" fmla="*/ 3 h 19"/>
                      <a:gd name="T58" fmla="*/ 9 w 19"/>
                      <a:gd name="T59" fmla="*/ 3 h 19"/>
                      <a:gd name="T60" fmla="*/ 12 w 19"/>
                      <a:gd name="T61" fmla="*/ 3 h 19"/>
                      <a:gd name="T62" fmla="*/ 14 w 19"/>
                      <a:gd name="T63" fmla="*/ 5 h 19"/>
                      <a:gd name="T64" fmla="*/ 16 w 19"/>
                      <a:gd name="T65" fmla="*/ 6 h 19"/>
                      <a:gd name="T66" fmla="*/ 16 w 19"/>
                      <a:gd name="T67" fmla="*/ 10 h 1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9"/>
                      <a:gd name="T103" fmla="*/ 0 h 19"/>
                      <a:gd name="T104" fmla="*/ 19 w 19"/>
                      <a:gd name="T105" fmla="*/ 19 h 1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9" h="19">
                        <a:moveTo>
                          <a:pt x="19" y="10"/>
                        </a:moveTo>
                        <a:lnTo>
                          <a:pt x="19" y="6"/>
                        </a:lnTo>
                        <a:lnTo>
                          <a:pt x="16" y="3"/>
                        </a:lnTo>
                        <a:lnTo>
                          <a:pt x="14" y="0"/>
                        </a:lnTo>
                        <a:lnTo>
                          <a:pt x="9" y="0"/>
                        </a:lnTo>
                        <a:lnTo>
                          <a:pt x="6" y="0"/>
                        </a:lnTo>
                        <a:lnTo>
                          <a:pt x="3" y="3"/>
                        </a:lnTo>
                        <a:lnTo>
                          <a:pt x="2" y="6"/>
                        </a:lnTo>
                        <a:lnTo>
                          <a:pt x="0" y="10"/>
                        </a:lnTo>
                        <a:lnTo>
                          <a:pt x="2" y="13"/>
                        </a:lnTo>
                        <a:lnTo>
                          <a:pt x="3" y="16"/>
                        </a:lnTo>
                        <a:lnTo>
                          <a:pt x="6" y="17"/>
                        </a:lnTo>
                        <a:lnTo>
                          <a:pt x="9" y="19"/>
                        </a:lnTo>
                        <a:lnTo>
                          <a:pt x="14" y="17"/>
                        </a:lnTo>
                        <a:lnTo>
                          <a:pt x="16" y="16"/>
                        </a:lnTo>
                        <a:lnTo>
                          <a:pt x="19" y="13"/>
                        </a:lnTo>
                        <a:lnTo>
                          <a:pt x="19" y="10"/>
                        </a:lnTo>
                        <a:close/>
                        <a:moveTo>
                          <a:pt x="16" y="10"/>
                        </a:moveTo>
                        <a:lnTo>
                          <a:pt x="16" y="13"/>
                        </a:lnTo>
                        <a:lnTo>
                          <a:pt x="14" y="14"/>
                        </a:lnTo>
                        <a:lnTo>
                          <a:pt x="12" y="16"/>
                        </a:lnTo>
                        <a:lnTo>
                          <a:pt x="9" y="16"/>
                        </a:lnTo>
                        <a:lnTo>
                          <a:pt x="8" y="16"/>
                        </a:lnTo>
                        <a:lnTo>
                          <a:pt x="5" y="14"/>
                        </a:lnTo>
                        <a:lnTo>
                          <a:pt x="5" y="13"/>
                        </a:lnTo>
                        <a:lnTo>
                          <a:pt x="3" y="10"/>
                        </a:lnTo>
                        <a:lnTo>
                          <a:pt x="5" y="6"/>
                        </a:lnTo>
                        <a:lnTo>
                          <a:pt x="5" y="5"/>
                        </a:lnTo>
                        <a:lnTo>
                          <a:pt x="8" y="3"/>
                        </a:lnTo>
                        <a:lnTo>
                          <a:pt x="9" y="3"/>
                        </a:lnTo>
                        <a:lnTo>
                          <a:pt x="12" y="3"/>
                        </a:lnTo>
                        <a:lnTo>
                          <a:pt x="14" y="5"/>
                        </a:lnTo>
                        <a:lnTo>
                          <a:pt x="16" y="6"/>
                        </a:lnTo>
                        <a:lnTo>
                          <a:pt x="16" y="10"/>
                        </a:lnTo>
                        <a:close/>
                      </a:path>
                    </a:pathLst>
                  </a:custGeom>
                  <a:solidFill>
                    <a:srgbClr val="DCE1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8" name="Freeform 136">
                    <a:extLst>
                      <a:ext uri="{FF2B5EF4-FFF2-40B4-BE49-F238E27FC236}">
                        <a16:creationId xmlns:a16="http://schemas.microsoft.com/office/drawing/2014/main" id="{9A78EF6E-7C46-A64E-B157-354372CF9C0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22" y="1269"/>
                    <a:ext cx="15" cy="15"/>
                  </a:xfrm>
                  <a:custGeom>
                    <a:avLst/>
                    <a:gdLst>
                      <a:gd name="T0" fmla="*/ 15 w 15"/>
                      <a:gd name="T1" fmla="*/ 8 h 15"/>
                      <a:gd name="T2" fmla="*/ 15 w 15"/>
                      <a:gd name="T3" fmla="*/ 4 h 15"/>
                      <a:gd name="T4" fmla="*/ 14 w 15"/>
                      <a:gd name="T5" fmla="*/ 1 h 15"/>
                      <a:gd name="T6" fmla="*/ 10 w 15"/>
                      <a:gd name="T7" fmla="*/ 0 h 15"/>
                      <a:gd name="T8" fmla="*/ 7 w 15"/>
                      <a:gd name="T9" fmla="*/ 0 h 15"/>
                      <a:gd name="T10" fmla="*/ 4 w 15"/>
                      <a:gd name="T11" fmla="*/ 0 h 15"/>
                      <a:gd name="T12" fmla="*/ 3 w 15"/>
                      <a:gd name="T13" fmla="*/ 1 h 15"/>
                      <a:gd name="T14" fmla="*/ 1 w 15"/>
                      <a:gd name="T15" fmla="*/ 4 h 15"/>
                      <a:gd name="T16" fmla="*/ 0 w 15"/>
                      <a:gd name="T17" fmla="*/ 8 h 15"/>
                      <a:gd name="T18" fmla="*/ 1 w 15"/>
                      <a:gd name="T19" fmla="*/ 11 h 15"/>
                      <a:gd name="T20" fmla="*/ 3 w 15"/>
                      <a:gd name="T21" fmla="*/ 12 h 15"/>
                      <a:gd name="T22" fmla="*/ 4 w 15"/>
                      <a:gd name="T23" fmla="*/ 15 h 15"/>
                      <a:gd name="T24" fmla="*/ 7 w 15"/>
                      <a:gd name="T25" fmla="*/ 15 h 15"/>
                      <a:gd name="T26" fmla="*/ 10 w 15"/>
                      <a:gd name="T27" fmla="*/ 15 h 15"/>
                      <a:gd name="T28" fmla="*/ 14 w 15"/>
                      <a:gd name="T29" fmla="*/ 12 h 15"/>
                      <a:gd name="T30" fmla="*/ 15 w 15"/>
                      <a:gd name="T31" fmla="*/ 11 h 15"/>
                      <a:gd name="T32" fmla="*/ 15 w 15"/>
                      <a:gd name="T33" fmla="*/ 8 h 15"/>
                      <a:gd name="T34" fmla="*/ 12 w 15"/>
                      <a:gd name="T35" fmla="*/ 8 h 15"/>
                      <a:gd name="T36" fmla="*/ 10 w 15"/>
                      <a:gd name="T37" fmla="*/ 11 h 15"/>
                      <a:gd name="T38" fmla="*/ 7 w 15"/>
                      <a:gd name="T39" fmla="*/ 12 h 15"/>
                      <a:gd name="T40" fmla="*/ 4 w 15"/>
                      <a:gd name="T41" fmla="*/ 11 h 15"/>
                      <a:gd name="T42" fmla="*/ 3 w 15"/>
                      <a:gd name="T43" fmla="*/ 8 h 15"/>
                      <a:gd name="T44" fmla="*/ 4 w 15"/>
                      <a:gd name="T45" fmla="*/ 4 h 15"/>
                      <a:gd name="T46" fmla="*/ 7 w 15"/>
                      <a:gd name="T47" fmla="*/ 3 h 15"/>
                      <a:gd name="T48" fmla="*/ 10 w 15"/>
                      <a:gd name="T49" fmla="*/ 4 h 15"/>
                      <a:gd name="T50" fmla="*/ 12 w 15"/>
                      <a:gd name="T51" fmla="*/ 8 h 15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5"/>
                      <a:gd name="T79" fmla="*/ 0 h 15"/>
                      <a:gd name="T80" fmla="*/ 15 w 15"/>
                      <a:gd name="T81" fmla="*/ 15 h 15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5" h="15">
                        <a:moveTo>
                          <a:pt x="15" y="8"/>
                        </a:moveTo>
                        <a:lnTo>
                          <a:pt x="15" y="4"/>
                        </a:lnTo>
                        <a:lnTo>
                          <a:pt x="14" y="1"/>
                        </a:lnTo>
                        <a:lnTo>
                          <a:pt x="10" y="0"/>
                        </a:lnTo>
                        <a:lnTo>
                          <a:pt x="7" y="0"/>
                        </a:lnTo>
                        <a:lnTo>
                          <a:pt x="4" y="0"/>
                        </a:lnTo>
                        <a:lnTo>
                          <a:pt x="3" y="1"/>
                        </a:lnTo>
                        <a:lnTo>
                          <a:pt x="1" y="4"/>
                        </a:lnTo>
                        <a:lnTo>
                          <a:pt x="0" y="8"/>
                        </a:lnTo>
                        <a:lnTo>
                          <a:pt x="1" y="11"/>
                        </a:lnTo>
                        <a:lnTo>
                          <a:pt x="3" y="12"/>
                        </a:lnTo>
                        <a:lnTo>
                          <a:pt x="4" y="15"/>
                        </a:lnTo>
                        <a:lnTo>
                          <a:pt x="7" y="15"/>
                        </a:lnTo>
                        <a:lnTo>
                          <a:pt x="10" y="15"/>
                        </a:lnTo>
                        <a:lnTo>
                          <a:pt x="14" y="12"/>
                        </a:lnTo>
                        <a:lnTo>
                          <a:pt x="15" y="11"/>
                        </a:lnTo>
                        <a:lnTo>
                          <a:pt x="15" y="8"/>
                        </a:lnTo>
                        <a:close/>
                        <a:moveTo>
                          <a:pt x="12" y="8"/>
                        </a:moveTo>
                        <a:lnTo>
                          <a:pt x="10" y="11"/>
                        </a:lnTo>
                        <a:lnTo>
                          <a:pt x="7" y="12"/>
                        </a:lnTo>
                        <a:lnTo>
                          <a:pt x="4" y="11"/>
                        </a:lnTo>
                        <a:lnTo>
                          <a:pt x="3" y="8"/>
                        </a:lnTo>
                        <a:lnTo>
                          <a:pt x="4" y="4"/>
                        </a:lnTo>
                        <a:lnTo>
                          <a:pt x="7" y="3"/>
                        </a:lnTo>
                        <a:lnTo>
                          <a:pt x="10" y="4"/>
                        </a:lnTo>
                        <a:lnTo>
                          <a:pt x="12" y="8"/>
                        </a:lnTo>
                        <a:close/>
                      </a:path>
                    </a:pathLst>
                  </a:custGeom>
                  <a:solidFill>
                    <a:srgbClr val="E0E4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9" name="Freeform 137">
                    <a:extLst>
                      <a:ext uri="{FF2B5EF4-FFF2-40B4-BE49-F238E27FC236}">
                        <a16:creationId xmlns:a16="http://schemas.microsoft.com/office/drawing/2014/main" id="{D5F693E2-6C43-2F4D-8505-99A8FB32A45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823" y="1270"/>
                    <a:ext cx="13" cy="13"/>
                  </a:xfrm>
                  <a:custGeom>
                    <a:avLst/>
                    <a:gdLst>
                      <a:gd name="T0" fmla="*/ 13 w 13"/>
                      <a:gd name="T1" fmla="*/ 7 h 13"/>
                      <a:gd name="T2" fmla="*/ 13 w 13"/>
                      <a:gd name="T3" fmla="*/ 3 h 13"/>
                      <a:gd name="T4" fmla="*/ 11 w 13"/>
                      <a:gd name="T5" fmla="*/ 2 h 13"/>
                      <a:gd name="T6" fmla="*/ 9 w 13"/>
                      <a:gd name="T7" fmla="*/ 0 h 13"/>
                      <a:gd name="T8" fmla="*/ 6 w 13"/>
                      <a:gd name="T9" fmla="*/ 0 h 13"/>
                      <a:gd name="T10" fmla="*/ 5 w 13"/>
                      <a:gd name="T11" fmla="*/ 0 h 13"/>
                      <a:gd name="T12" fmla="*/ 2 w 13"/>
                      <a:gd name="T13" fmla="*/ 2 h 13"/>
                      <a:gd name="T14" fmla="*/ 2 w 13"/>
                      <a:gd name="T15" fmla="*/ 3 h 13"/>
                      <a:gd name="T16" fmla="*/ 0 w 13"/>
                      <a:gd name="T17" fmla="*/ 7 h 13"/>
                      <a:gd name="T18" fmla="*/ 2 w 13"/>
                      <a:gd name="T19" fmla="*/ 10 h 13"/>
                      <a:gd name="T20" fmla="*/ 2 w 13"/>
                      <a:gd name="T21" fmla="*/ 11 h 13"/>
                      <a:gd name="T22" fmla="*/ 5 w 13"/>
                      <a:gd name="T23" fmla="*/ 13 h 13"/>
                      <a:gd name="T24" fmla="*/ 6 w 13"/>
                      <a:gd name="T25" fmla="*/ 13 h 13"/>
                      <a:gd name="T26" fmla="*/ 9 w 13"/>
                      <a:gd name="T27" fmla="*/ 13 h 13"/>
                      <a:gd name="T28" fmla="*/ 11 w 13"/>
                      <a:gd name="T29" fmla="*/ 11 h 13"/>
                      <a:gd name="T30" fmla="*/ 13 w 13"/>
                      <a:gd name="T31" fmla="*/ 10 h 13"/>
                      <a:gd name="T32" fmla="*/ 13 w 13"/>
                      <a:gd name="T33" fmla="*/ 7 h 13"/>
                      <a:gd name="T34" fmla="*/ 9 w 13"/>
                      <a:gd name="T35" fmla="*/ 7 h 13"/>
                      <a:gd name="T36" fmla="*/ 9 w 13"/>
                      <a:gd name="T37" fmla="*/ 8 h 13"/>
                      <a:gd name="T38" fmla="*/ 6 w 13"/>
                      <a:gd name="T39" fmla="*/ 10 h 13"/>
                      <a:gd name="T40" fmla="*/ 5 w 13"/>
                      <a:gd name="T41" fmla="*/ 8 h 13"/>
                      <a:gd name="T42" fmla="*/ 3 w 13"/>
                      <a:gd name="T43" fmla="*/ 7 h 13"/>
                      <a:gd name="T44" fmla="*/ 5 w 13"/>
                      <a:gd name="T45" fmla="*/ 5 h 13"/>
                      <a:gd name="T46" fmla="*/ 6 w 13"/>
                      <a:gd name="T47" fmla="*/ 3 h 13"/>
                      <a:gd name="T48" fmla="*/ 9 w 13"/>
                      <a:gd name="T49" fmla="*/ 5 h 13"/>
                      <a:gd name="T50" fmla="*/ 9 w 13"/>
                      <a:gd name="T51" fmla="*/ 7 h 1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3"/>
                      <a:gd name="T79" fmla="*/ 0 h 13"/>
                      <a:gd name="T80" fmla="*/ 13 w 13"/>
                      <a:gd name="T81" fmla="*/ 13 h 1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3" h="13">
                        <a:moveTo>
                          <a:pt x="13" y="7"/>
                        </a:moveTo>
                        <a:lnTo>
                          <a:pt x="13" y="3"/>
                        </a:lnTo>
                        <a:lnTo>
                          <a:pt x="11" y="2"/>
                        </a:lnTo>
                        <a:lnTo>
                          <a:pt x="9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2" y="2"/>
                        </a:lnTo>
                        <a:lnTo>
                          <a:pt x="2" y="3"/>
                        </a:lnTo>
                        <a:lnTo>
                          <a:pt x="0" y="7"/>
                        </a:lnTo>
                        <a:lnTo>
                          <a:pt x="2" y="10"/>
                        </a:lnTo>
                        <a:lnTo>
                          <a:pt x="2" y="11"/>
                        </a:lnTo>
                        <a:lnTo>
                          <a:pt x="5" y="13"/>
                        </a:lnTo>
                        <a:lnTo>
                          <a:pt x="6" y="13"/>
                        </a:lnTo>
                        <a:lnTo>
                          <a:pt x="9" y="13"/>
                        </a:lnTo>
                        <a:lnTo>
                          <a:pt x="11" y="11"/>
                        </a:lnTo>
                        <a:lnTo>
                          <a:pt x="13" y="10"/>
                        </a:lnTo>
                        <a:lnTo>
                          <a:pt x="13" y="7"/>
                        </a:lnTo>
                        <a:close/>
                        <a:moveTo>
                          <a:pt x="9" y="7"/>
                        </a:moveTo>
                        <a:lnTo>
                          <a:pt x="9" y="8"/>
                        </a:lnTo>
                        <a:lnTo>
                          <a:pt x="6" y="10"/>
                        </a:lnTo>
                        <a:lnTo>
                          <a:pt x="5" y="8"/>
                        </a:lnTo>
                        <a:lnTo>
                          <a:pt x="3" y="7"/>
                        </a:lnTo>
                        <a:lnTo>
                          <a:pt x="5" y="5"/>
                        </a:lnTo>
                        <a:lnTo>
                          <a:pt x="6" y="3"/>
                        </a:lnTo>
                        <a:lnTo>
                          <a:pt x="9" y="5"/>
                        </a:lnTo>
                        <a:lnTo>
                          <a:pt x="9" y="7"/>
                        </a:lnTo>
                        <a:close/>
                      </a:path>
                    </a:pathLst>
                  </a:custGeom>
                  <a:solidFill>
                    <a:srgbClr val="E9EB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0" name="Freeform 138">
                    <a:extLst>
                      <a:ext uri="{FF2B5EF4-FFF2-40B4-BE49-F238E27FC236}">
                        <a16:creationId xmlns:a16="http://schemas.microsoft.com/office/drawing/2014/main" id="{D44BF560-941C-FA44-B354-5EC7848734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25" y="1272"/>
                    <a:ext cx="9" cy="9"/>
                  </a:xfrm>
                  <a:custGeom>
                    <a:avLst/>
                    <a:gdLst>
                      <a:gd name="T0" fmla="*/ 9 w 9"/>
                      <a:gd name="T1" fmla="*/ 5 h 9"/>
                      <a:gd name="T2" fmla="*/ 7 w 9"/>
                      <a:gd name="T3" fmla="*/ 1 h 9"/>
                      <a:gd name="T4" fmla="*/ 4 w 9"/>
                      <a:gd name="T5" fmla="*/ 0 h 9"/>
                      <a:gd name="T6" fmla="*/ 1 w 9"/>
                      <a:gd name="T7" fmla="*/ 1 h 9"/>
                      <a:gd name="T8" fmla="*/ 0 w 9"/>
                      <a:gd name="T9" fmla="*/ 5 h 9"/>
                      <a:gd name="T10" fmla="*/ 1 w 9"/>
                      <a:gd name="T11" fmla="*/ 8 h 9"/>
                      <a:gd name="T12" fmla="*/ 4 w 9"/>
                      <a:gd name="T13" fmla="*/ 9 h 9"/>
                      <a:gd name="T14" fmla="*/ 7 w 9"/>
                      <a:gd name="T15" fmla="*/ 8 h 9"/>
                      <a:gd name="T16" fmla="*/ 9 w 9"/>
                      <a:gd name="T17" fmla="*/ 5 h 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9"/>
                      <a:gd name="T28" fmla="*/ 0 h 9"/>
                      <a:gd name="T29" fmla="*/ 9 w 9"/>
                      <a:gd name="T30" fmla="*/ 9 h 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9" h="9">
                        <a:moveTo>
                          <a:pt x="9" y="5"/>
                        </a:moveTo>
                        <a:lnTo>
                          <a:pt x="7" y="1"/>
                        </a:lnTo>
                        <a:lnTo>
                          <a:pt x="4" y="0"/>
                        </a:lnTo>
                        <a:lnTo>
                          <a:pt x="1" y="1"/>
                        </a:lnTo>
                        <a:lnTo>
                          <a:pt x="0" y="5"/>
                        </a:lnTo>
                        <a:lnTo>
                          <a:pt x="1" y="8"/>
                        </a:lnTo>
                        <a:lnTo>
                          <a:pt x="4" y="9"/>
                        </a:lnTo>
                        <a:lnTo>
                          <a:pt x="7" y="8"/>
                        </a:lnTo>
                        <a:lnTo>
                          <a:pt x="9" y="5"/>
                        </a:lnTo>
                        <a:close/>
                      </a:path>
                    </a:pathLst>
                  </a:custGeom>
                  <a:solidFill>
                    <a:srgbClr val="EEE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1" name="Freeform 139">
                    <a:extLst>
                      <a:ext uri="{FF2B5EF4-FFF2-40B4-BE49-F238E27FC236}">
                        <a16:creationId xmlns:a16="http://schemas.microsoft.com/office/drawing/2014/main" id="{141C5ED4-F826-754A-874B-3A0BC94B41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26" y="1273"/>
                    <a:ext cx="6" cy="7"/>
                  </a:xfrm>
                  <a:custGeom>
                    <a:avLst/>
                    <a:gdLst>
                      <a:gd name="T0" fmla="*/ 6 w 6"/>
                      <a:gd name="T1" fmla="*/ 4 h 7"/>
                      <a:gd name="T2" fmla="*/ 6 w 6"/>
                      <a:gd name="T3" fmla="*/ 2 h 7"/>
                      <a:gd name="T4" fmla="*/ 3 w 6"/>
                      <a:gd name="T5" fmla="*/ 0 h 7"/>
                      <a:gd name="T6" fmla="*/ 2 w 6"/>
                      <a:gd name="T7" fmla="*/ 2 h 7"/>
                      <a:gd name="T8" fmla="*/ 0 w 6"/>
                      <a:gd name="T9" fmla="*/ 4 h 7"/>
                      <a:gd name="T10" fmla="*/ 2 w 6"/>
                      <a:gd name="T11" fmla="*/ 5 h 7"/>
                      <a:gd name="T12" fmla="*/ 3 w 6"/>
                      <a:gd name="T13" fmla="*/ 7 h 7"/>
                      <a:gd name="T14" fmla="*/ 6 w 6"/>
                      <a:gd name="T15" fmla="*/ 5 h 7"/>
                      <a:gd name="T16" fmla="*/ 6 w 6"/>
                      <a:gd name="T17" fmla="*/ 4 h 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"/>
                      <a:gd name="T28" fmla="*/ 0 h 7"/>
                      <a:gd name="T29" fmla="*/ 6 w 6"/>
                      <a:gd name="T30" fmla="*/ 7 h 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" h="7">
                        <a:moveTo>
                          <a:pt x="6" y="4"/>
                        </a:moveTo>
                        <a:lnTo>
                          <a:pt x="6" y="2"/>
                        </a:ln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4"/>
                        </a:lnTo>
                        <a:lnTo>
                          <a:pt x="2" y="5"/>
                        </a:lnTo>
                        <a:lnTo>
                          <a:pt x="3" y="7"/>
                        </a:lnTo>
                        <a:lnTo>
                          <a:pt x="6" y="5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F2F3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2" name="Freeform 140">
                    <a:extLst>
                      <a:ext uri="{FF2B5EF4-FFF2-40B4-BE49-F238E27FC236}">
                        <a16:creationId xmlns:a16="http://schemas.microsoft.com/office/drawing/2014/main" id="{E21D73F4-7252-2743-B2C0-A1FAF74995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28" y="1275"/>
                    <a:ext cx="3" cy="3"/>
                  </a:xfrm>
                  <a:custGeom>
                    <a:avLst/>
                    <a:gdLst>
                      <a:gd name="T0" fmla="*/ 3 w 3"/>
                      <a:gd name="T1" fmla="*/ 2 h 3"/>
                      <a:gd name="T2" fmla="*/ 3 w 3"/>
                      <a:gd name="T3" fmla="*/ 0 h 3"/>
                      <a:gd name="T4" fmla="*/ 1 w 3"/>
                      <a:gd name="T5" fmla="*/ 0 h 3"/>
                      <a:gd name="T6" fmla="*/ 0 w 3"/>
                      <a:gd name="T7" fmla="*/ 0 h 3"/>
                      <a:gd name="T8" fmla="*/ 0 w 3"/>
                      <a:gd name="T9" fmla="*/ 2 h 3"/>
                      <a:gd name="T10" fmla="*/ 0 w 3"/>
                      <a:gd name="T11" fmla="*/ 3 h 3"/>
                      <a:gd name="T12" fmla="*/ 1 w 3"/>
                      <a:gd name="T13" fmla="*/ 3 h 3"/>
                      <a:gd name="T14" fmla="*/ 3 w 3"/>
                      <a:gd name="T15" fmla="*/ 3 h 3"/>
                      <a:gd name="T16" fmla="*/ 3 w 3"/>
                      <a:gd name="T17" fmla="*/ 2 h 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"/>
                      <a:gd name="T28" fmla="*/ 0 h 3"/>
                      <a:gd name="T29" fmla="*/ 3 w 3"/>
                      <a:gd name="T30" fmla="*/ 3 h 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" h="3">
                        <a:moveTo>
                          <a:pt x="3" y="2"/>
                        </a:moveTo>
                        <a:lnTo>
                          <a:pt x="3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3" y="3"/>
                        </a:ln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3" name="Freeform 141">
                    <a:extLst>
                      <a:ext uri="{FF2B5EF4-FFF2-40B4-BE49-F238E27FC236}">
                        <a16:creationId xmlns:a16="http://schemas.microsoft.com/office/drawing/2014/main" id="{01B0C751-B416-BB4E-92F1-A1B874F2D2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5" y="1236"/>
                    <a:ext cx="129" cy="122"/>
                  </a:xfrm>
                  <a:custGeom>
                    <a:avLst/>
                    <a:gdLst>
                      <a:gd name="T0" fmla="*/ 64 w 129"/>
                      <a:gd name="T1" fmla="*/ 0 h 122"/>
                      <a:gd name="T2" fmla="*/ 78 w 129"/>
                      <a:gd name="T3" fmla="*/ 0 h 122"/>
                      <a:gd name="T4" fmla="*/ 90 w 129"/>
                      <a:gd name="T5" fmla="*/ 5 h 122"/>
                      <a:gd name="T6" fmla="*/ 101 w 129"/>
                      <a:gd name="T7" fmla="*/ 10 h 122"/>
                      <a:gd name="T8" fmla="*/ 110 w 129"/>
                      <a:gd name="T9" fmla="*/ 17 h 122"/>
                      <a:gd name="T10" fmla="*/ 118 w 129"/>
                      <a:gd name="T11" fmla="*/ 27 h 122"/>
                      <a:gd name="T12" fmla="*/ 124 w 129"/>
                      <a:gd name="T13" fmla="*/ 37 h 122"/>
                      <a:gd name="T14" fmla="*/ 127 w 129"/>
                      <a:gd name="T15" fmla="*/ 48 h 122"/>
                      <a:gd name="T16" fmla="*/ 129 w 129"/>
                      <a:gd name="T17" fmla="*/ 62 h 122"/>
                      <a:gd name="T18" fmla="*/ 127 w 129"/>
                      <a:gd name="T19" fmla="*/ 75 h 122"/>
                      <a:gd name="T20" fmla="*/ 124 w 129"/>
                      <a:gd name="T21" fmla="*/ 85 h 122"/>
                      <a:gd name="T22" fmla="*/ 118 w 129"/>
                      <a:gd name="T23" fmla="*/ 96 h 122"/>
                      <a:gd name="T24" fmla="*/ 110 w 129"/>
                      <a:gd name="T25" fmla="*/ 105 h 122"/>
                      <a:gd name="T26" fmla="*/ 101 w 129"/>
                      <a:gd name="T27" fmla="*/ 113 h 122"/>
                      <a:gd name="T28" fmla="*/ 90 w 129"/>
                      <a:gd name="T29" fmla="*/ 118 h 122"/>
                      <a:gd name="T30" fmla="*/ 78 w 129"/>
                      <a:gd name="T31" fmla="*/ 122 h 122"/>
                      <a:gd name="T32" fmla="*/ 64 w 129"/>
                      <a:gd name="T33" fmla="*/ 122 h 122"/>
                      <a:gd name="T34" fmla="*/ 51 w 129"/>
                      <a:gd name="T35" fmla="*/ 122 h 122"/>
                      <a:gd name="T36" fmla="*/ 39 w 129"/>
                      <a:gd name="T37" fmla="*/ 118 h 122"/>
                      <a:gd name="T38" fmla="*/ 28 w 129"/>
                      <a:gd name="T39" fmla="*/ 113 h 122"/>
                      <a:gd name="T40" fmla="*/ 19 w 129"/>
                      <a:gd name="T41" fmla="*/ 105 h 122"/>
                      <a:gd name="T42" fmla="*/ 11 w 129"/>
                      <a:gd name="T43" fmla="*/ 96 h 122"/>
                      <a:gd name="T44" fmla="*/ 5 w 129"/>
                      <a:gd name="T45" fmla="*/ 85 h 122"/>
                      <a:gd name="T46" fmla="*/ 2 w 129"/>
                      <a:gd name="T47" fmla="*/ 75 h 122"/>
                      <a:gd name="T48" fmla="*/ 0 w 129"/>
                      <a:gd name="T49" fmla="*/ 62 h 122"/>
                      <a:gd name="T50" fmla="*/ 2 w 129"/>
                      <a:gd name="T51" fmla="*/ 48 h 122"/>
                      <a:gd name="T52" fmla="*/ 5 w 129"/>
                      <a:gd name="T53" fmla="*/ 37 h 122"/>
                      <a:gd name="T54" fmla="*/ 11 w 129"/>
                      <a:gd name="T55" fmla="*/ 27 h 122"/>
                      <a:gd name="T56" fmla="*/ 19 w 129"/>
                      <a:gd name="T57" fmla="*/ 17 h 122"/>
                      <a:gd name="T58" fmla="*/ 28 w 129"/>
                      <a:gd name="T59" fmla="*/ 10 h 122"/>
                      <a:gd name="T60" fmla="*/ 39 w 129"/>
                      <a:gd name="T61" fmla="*/ 5 h 122"/>
                      <a:gd name="T62" fmla="*/ 51 w 129"/>
                      <a:gd name="T63" fmla="*/ 0 h 122"/>
                      <a:gd name="T64" fmla="*/ 64 w 129"/>
                      <a:gd name="T65" fmla="*/ 0 h 12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9"/>
                      <a:gd name="T100" fmla="*/ 0 h 122"/>
                      <a:gd name="T101" fmla="*/ 129 w 129"/>
                      <a:gd name="T102" fmla="*/ 122 h 12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9" h="122">
                        <a:moveTo>
                          <a:pt x="64" y="0"/>
                        </a:moveTo>
                        <a:lnTo>
                          <a:pt x="78" y="0"/>
                        </a:lnTo>
                        <a:lnTo>
                          <a:pt x="90" y="5"/>
                        </a:lnTo>
                        <a:lnTo>
                          <a:pt x="101" y="10"/>
                        </a:lnTo>
                        <a:lnTo>
                          <a:pt x="110" y="17"/>
                        </a:lnTo>
                        <a:lnTo>
                          <a:pt x="118" y="27"/>
                        </a:lnTo>
                        <a:lnTo>
                          <a:pt x="124" y="37"/>
                        </a:lnTo>
                        <a:lnTo>
                          <a:pt x="127" y="48"/>
                        </a:lnTo>
                        <a:lnTo>
                          <a:pt x="129" y="62"/>
                        </a:lnTo>
                        <a:lnTo>
                          <a:pt x="127" y="75"/>
                        </a:lnTo>
                        <a:lnTo>
                          <a:pt x="124" y="85"/>
                        </a:lnTo>
                        <a:lnTo>
                          <a:pt x="118" y="96"/>
                        </a:lnTo>
                        <a:lnTo>
                          <a:pt x="110" y="105"/>
                        </a:lnTo>
                        <a:lnTo>
                          <a:pt x="101" y="113"/>
                        </a:lnTo>
                        <a:lnTo>
                          <a:pt x="90" y="118"/>
                        </a:lnTo>
                        <a:lnTo>
                          <a:pt x="78" y="122"/>
                        </a:lnTo>
                        <a:lnTo>
                          <a:pt x="64" y="122"/>
                        </a:lnTo>
                        <a:lnTo>
                          <a:pt x="51" y="122"/>
                        </a:lnTo>
                        <a:lnTo>
                          <a:pt x="39" y="118"/>
                        </a:lnTo>
                        <a:lnTo>
                          <a:pt x="28" y="113"/>
                        </a:lnTo>
                        <a:lnTo>
                          <a:pt x="19" y="105"/>
                        </a:lnTo>
                        <a:lnTo>
                          <a:pt x="11" y="96"/>
                        </a:lnTo>
                        <a:lnTo>
                          <a:pt x="5" y="85"/>
                        </a:lnTo>
                        <a:lnTo>
                          <a:pt x="2" y="75"/>
                        </a:lnTo>
                        <a:lnTo>
                          <a:pt x="0" y="62"/>
                        </a:lnTo>
                        <a:lnTo>
                          <a:pt x="2" y="48"/>
                        </a:lnTo>
                        <a:lnTo>
                          <a:pt x="5" y="37"/>
                        </a:lnTo>
                        <a:lnTo>
                          <a:pt x="11" y="27"/>
                        </a:lnTo>
                        <a:lnTo>
                          <a:pt x="19" y="17"/>
                        </a:lnTo>
                        <a:lnTo>
                          <a:pt x="28" y="10"/>
                        </a:lnTo>
                        <a:lnTo>
                          <a:pt x="39" y="5"/>
                        </a:lnTo>
                        <a:lnTo>
                          <a:pt x="51" y="0"/>
                        </a:lnTo>
                        <a:lnTo>
                          <a:pt x="64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" name="Freeform 142">
                    <a:extLst>
                      <a:ext uri="{FF2B5EF4-FFF2-40B4-BE49-F238E27FC236}">
                        <a16:creationId xmlns:a16="http://schemas.microsoft.com/office/drawing/2014/main" id="{2C0B6AE6-6447-DC43-B13F-9C2008B3A2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56" y="1212"/>
                    <a:ext cx="17" cy="27"/>
                  </a:xfrm>
                  <a:custGeom>
                    <a:avLst/>
                    <a:gdLst>
                      <a:gd name="T0" fmla="*/ 17 w 17"/>
                      <a:gd name="T1" fmla="*/ 0 h 27"/>
                      <a:gd name="T2" fmla="*/ 14 w 17"/>
                      <a:gd name="T3" fmla="*/ 7 h 27"/>
                      <a:gd name="T4" fmla="*/ 10 w 17"/>
                      <a:gd name="T5" fmla="*/ 15 h 27"/>
                      <a:gd name="T6" fmla="*/ 6 w 17"/>
                      <a:gd name="T7" fmla="*/ 21 h 27"/>
                      <a:gd name="T8" fmla="*/ 0 w 17"/>
                      <a:gd name="T9" fmla="*/ 27 h 27"/>
                      <a:gd name="T10" fmla="*/ 9 w 17"/>
                      <a:gd name="T11" fmla="*/ 15 h 27"/>
                      <a:gd name="T12" fmla="*/ 17 w 17"/>
                      <a:gd name="T13" fmla="*/ 0 h 2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"/>
                      <a:gd name="T22" fmla="*/ 0 h 27"/>
                      <a:gd name="T23" fmla="*/ 17 w 17"/>
                      <a:gd name="T24" fmla="*/ 27 h 2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" h="27">
                        <a:moveTo>
                          <a:pt x="17" y="0"/>
                        </a:moveTo>
                        <a:lnTo>
                          <a:pt x="14" y="7"/>
                        </a:lnTo>
                        <a:lnTo>
                          <a:pt x="10" y="15"/>
                        </a:lnTo>
                        <a:lnTo>
                          <a:pt x="6" y="21"/>
                        </a:lnTo>
                        <a:lnTo>
                          <a:pt x="0" y="27"/>
                        </a:lnTo>
                        <a:lnTo>
                          <a:pt x="9" y="15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D733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5" name="Freeform 143">
                    <a:extLst>
                      <a:ext uri="{FF2B5EF4-FFF2-40B4-BE49-F238E27FC236}">
                        <a16:creationId xmlns:a16="http://schemas.microsoft.com/office/drawing/2014/main" id="{4828D0BD-15E2-3340-A079-E888FC8AE6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46" y="1201"/>
                    <a:ext cx="30" cy="46"/>
                  </a:xfrm>
                  <a:custGeom>
                    <a:avLst/>
                    <a:gdLst>
                      <a:gd name="T0" fmla="*/ 30 w 30"/>
                      <a:gd name="T1" fmla="*/ 0 h 46"/>
                      <a:gd name="T2" fmla="*/ 28 w 30"/>
                      <a:gd name="T3" fmla="*/ 8 h 46"/>
                      <a:gd name="T4" fmla="*/ 27 w 30"/>
                      <a:gd name="T5" fmla="*/ 14 h 46"/>
                      <a:gd name="T6" fmla="*/ 24 w 30"/>
                      <a:gd name="T7" fmla="*/ 20 h 46"/>
                      <a:gd name="T8" fmla="*/ 20 w 30"/>
                      <a:gd name="T9" fmla="*/ 26 h 46"/>
                      <a:gd name="T10" fmla="*/ 11 w 30"/>
                      <a:gd name="T11" fmla="*/ 37 h 46"/>
                      <a:gd name="T12" fmla="*/ 0 w 30"/>
                      <a:gd name="T13" fmla="*/ 46 h 46"/>
                      <a:gd name="T14" fmla="*/ 10 w 30"/>
                      <a:gd name="T15" fmla="*/ 37 h 46"/>
                      <a:gd name="T16" fmla="*/ 17 w 30"/>
                      <a:gd name="T17" fmla="*/ 25 h 46"/>
                      <a:gd name="T18" fmla="*/ 25 w 30"/>
                      <a:gd name="T19" fmla="*/ 14 h 46"/>
                      <a:gd name="T20" fmla="*/ 30 w 30"/>
                      <a:gd name="T21" fmla="*/ 0 h 4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30"/>
                      <a:gd name="T34" fmla="*/ 0 h 46"/>
                      <a:gd name="T35" fmla="*/ 30 w 30"/>
                      <a:gd name="T36" fmla="*/ 46 h 4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30" h="46">
                        <a:moveTo>
                          <a:pt x="30" y="0"/>
                        </a:moveTo>
                        <a:lnTo>
                          <a:pt x="28" y="8"/>
                        </a:lnTo>
                        <a:lnTo>
                          <a:pt x="27" y="14"/>
                        </a:lnTo>
                        <a:lnTo>
                          <a:pt x="24" y="20"/>
                        </a:lnTo>
                        <a:lnTo>
                          <a:pt x="20" y="26"/>
                        </a:lnTo>
                        <a:lnTo>
                          <a:pt x="11" y="37"/>
                        </a:lnTo>
                        <a:lnTo>
                          <a:pt x="0" y="46"/>
                        </a:lnTo>
                        <a:lnTo>
                          <a:pt x="10" y="37"/>
                        </a:lnTo>
                        <a:lnTo>
                          <a:pt x="17" y="25"/>
                        </a:lnTo>
                        <a:lnTo>
                          <a:pt x="25" y="14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solidFill>
                    <a:srgbClr val="D732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6" name="Freeform 144">
                    <a:extLst>
                      <a:ext uri="{FF2B5EF4-FFF2-40B4-BE49-F238E27FC236}">
                        <a16:creationId xmlns:a16="http://schemas.microsoft.com/office/drawing/2014/main" id="{D3E84D5E-BDB2-0348-AF38-67C04E8DED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39" y="1193"/>
                    <a:ext cx="37" cy="57"/>
                  </a:xfrm>
                  <a:custGeom>
                    <a:avLst/>
                    <a:gdLst>
                      <a:gd name="T0" fmla="*/ 17 w 37"/>
                      <a:gd name="T1" fmla="*/ 46 h 57"/>
                      <a:gd name="T2" fmla="*/ 26 w 37"/>
                      <a:gd name="T3" fmla="*/ 34 h 57"/>
                      <a:gd name="T4" fmla="*/ 34 w 37"/>
                      <a:gd name="T5" fmla="*/ 19 h 57"/>
                      <a:gd name="T6" fmla="*/ 35 w 37"/>
                      <a:gd name="T7" fmla="*/ 11 h 57"/>
                      <a:gd name="T8" fmla="*/ 37 w 37"/>
                      <a:gd name="T9" fmla="*/ 3 h 57"/>
                      <a:gd name="T10" fmla="*/ 37 w 37"/>
                      <a:gd name="T11" fmla="*/ 2 h 57"/>
                      <a:gd name="T12" fmla="*/ 37 w 37"/>
                      <a:gd name="T13" fmla="*/ 0 h 57"/>
                      <a:gd name="T14" fmla="*/ 34 w 37"/>
                      <a:gd name="T15" fmla="*/ 9 h 57"/>
                      <a:gd name="T16" fmla="*/ 31 w 37"/>
                      <a:gd name="T17" fmla="*/ 17 h 57"/>
                      <a:gd name="T18" fmla="*/ 27 w 37"/>
                      <a:gd name="T19" fmla="*/ 25 h 57"/>
                      <a:gd name="T20" fmla="*/ 23 w 37"/>
                      <a:gd name="T21" fmla="*/ 33 h 57"/>
                      <a:gd name="T22" fmla="*/ 14 w 37"/>
                      <a:gd name="T23" fmla="*/ 46 h 57"/>
                      <a:gd name="T24" fmla="*/ 0 w 37"/>
                      <a:gd name="T25" fmla="*/ 57 h 57"/>
                      <a:gd name="T26" fmla="*/ 9 w 37"/>
                      <a:gd name="T27" fmla="*/ 53 h 57"/>
                      <a:gd name="T28" fmla="*/ 17 w 37"/>
                      <a:gd name="T29" fmla="*/ 46 h 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7"/>
                      <a:gd name="T46" fmla="*/ 0 h 57"/>
                      <a:gd name="T47" fmla="*/ 37 w 37"/>
                      <a:gd name="T48" fmla="*/ 57 h 57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7" h="57">
                        <a:moveTo>
                          <a:pt x="17" y="46"/>
                        </a:moveTo>
                        <a:lnTo>
                          <a:pt x="26" y="34"/>
                        </a:lnTo>
                        <a:lnTo>
                          <a:pt x="34" y="19"/>
                        </a:lnTo>
                        <a:lnTo>
                          <a:pt x="35" y="11"/>
                        </a:lnTo>
                        <a:lnTo>
                          <a:pt x="37" y="3"/>
                        </a:lnTo>
                        <a:lnTo>
                          <a:pt x="37" y="2"/>
                        </a:lnTo>
                        <a:lnTo>
                          <a:pt x="37" y="0"/>
                        </a:lnTo>
                        <a:lnTo>
                          <a:pt x="34" y="9"/>
                        </a:lnTo>
                        <a:lnTo>
                          <a:pt x="31" y="17"/>
                        </a:lnTo>
                        <a:lnTo>
                          <a:pt x="27" y="25"/>
                        </a:lnTo>
                        <a:lnTo>
                          <a:pt x="23" y="33"/>
                        </a:lnTo>
                        <a:lnTo>
                          <a:pt x="14" y="46"/>
                        </a:lnTo>
                        <a:lnTo>
                          <a:pt x="0" y="57"/>
                        </a:lnTo>
                        <a:lnTo>
                          <a:pt x="9" y="53"/>
                        </a:lnTo>
                        <a:lnTo>
                          <a:pt x="17" y="46"/>
                        </a:lnTo>
                        <a:close/>
                      </a:path>
                    </a:pathLst>
                  </a:custGeom>
                  <a:solidFill>
                    <a:srgbClr val="D832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" name="Freeform 145">
                    <a:extLst>
                      <a:ext uri="{FF2B5EF4-FFF2-40B4-BE49-F238E27FC236}">
                        <a16:creationId xmlns:a16="http://schemas.microsoft.com/office/drawing/2014/main" id="{DD466766-5CBD-8C43-B226-16503D2943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32" y="1187"/>
                    <a:ext cx="44" cy="66"/>
                  </a:xfrm>
                  <a:custGeom>
                    <a:avLst/>
                    <a:gdLst>
                      <a:gd name="T0" fmla="*/ 14 w 44"/>
                      <a:gd name="T1" fmla="*/ 60 h 66"/>
                      <a:gd name="T2" fmla="*/ 24 w 44"/>
                      <a:gd name="T3" fmla="*/ 51 h 66"/>
                      <a:gd name="T4" fmla="*/ 31 w 44"/>
                      <a:gd name="T5" fmla="*/ 39 h 66"/>
                      <a:gd name="T6" fmla="*/ 39 w 44"/>
                      <a:gd name="T7" fmla="*/ 28 h 66"/>
                      <a:gd name="T8" fmla="*/ 44 w 44"/>
                      <a:gd name="T9" fmla="*/ 14 h 66"/>
                      <a:gd name="T10" fmla="*/ 44 w 44"/>
                      <a:gd name="T11" fmla="*/ 11 h 66"/>
                      <a:gd name="T12" fmla="*/ 44 w 44"/>
                      <a:gd name="T13" fmla="*/ 9 h 66"/>
                      <a:gd name="T14" fmla="*/ 44 w 44"/>
                      <a:gd name="T15" fmla="*/ 4 h 66"/>
                      <a:gd name="T16" fmla="*/ 42 w 44"/>
                      <a:gd name="T17" fmla="*/ 0 h 66"/>
                      <a:gd name="T18" fmla="*/ 41 w 44"/>
                      <a:gd name="T19" fmla="*/ 11 h 66"/>
                      <a:gd name="T20" fmla="*/ 38 w 44"/>
                      <a:gd name="T21" fmla="*/ 20 h 66"/>
                      <a:gd name="T22" fmla="*/ 34 w 44"/>
                      <a:gd name="T23" fmla="*/ 29 h 66"/>
                      <a:gd name="T24" fmla="*/ 28 w 44"/>
                      <a:gd name="T25" fmla="*/ 39 h 66"/>
                      <a:gd name="T26" fmla="*/ 24 w 44"/>
                      <a:gd name="T27" fmla="*/ 46 h 66"/>
                      <a:gd name="T28" fmla="*/ 16 w 44"/>
                      <a:gd name="T29" fmla="*/ 54 h 66"/>
                      <a:gd name="T30" fmla="*/ 8 w 44"/>
                      <a:gd name="T31" fmla="*/ 60 h 66"/>
                      <a:gd name="T32" fmla="*/ 0 w 44"/>
                      <a:gd name="T33" fmla="*/ 66 h 66"/>
                      <a:gd name="T34" fmla="*/ 8 w 44"/>
                      <a:gd name="T35" fmla="*/ 63 h 66"/>
                      <a:gd name="T36" fmla="*/ 14 w 44"/>
                      <a:gd name="T37" fmla="*/ 60 h 6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4"/>
                      <a:gd name="T58" fmla="*/ 0 h 66"/>
                      <a:gd name="T59" fmla="*/ 44 w 44"/>
                      <a:gd name="T60" fmla="*/ 66 h 6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4" h="66">
                        <a:moveTo>
                          <a:pt x="14" y="60"/>
                        </a:moveTo>
                        <a:lnTo>
                          <a:pt x="24" y="51"/>
                        </a:lnTo>
                        <a:lnTo>
                          <a:pt x="31" y="39"/>
                        </a:lnTo>
                        <a:lnTo>
                          <a:pt x="39" y="28"/>
                        </a:lnTo>
                        <a:lnTo>
                          <a:pt x="44" y="14"/>
                        </a:lnTo>
                        <a:lnTo>
                          <a:pt x="44" y="11"/>
                        </a:lnTo>
                        <a:lnTo>
                          <a:pt x="44" y="9"/>
                        </a:lnTo>
                        <a:lnTo>
                          <a:pt x="44" y="4"/>
                        </a:lnTo>
                        <a:lnTo>
                          <a:pt x="42" y="0"/>
                        </a:lnTo>
                        <a:lnTo>
                          <a:pt x="41" y="11"/>
                        </a:lnTo>
                        <a:lnTo>
                          <a:pt x="38" y="20"/>
                        </a:lnTo>
                        <a:lnTo>
                          <a:pt x="34" y="29"/>
                        </a:lnTo>
                        <a:lnTo>
                          <a:pt x="28" y="39"/>
                        </a:lnTo>
                        <a:lnTo>
                          <a:pt x="24" y="46"/>
                        </a:lnTo>
                        <a:lnTo>
                          <a:pt x="16" y="54"/>
                        </a:lnTo>
                        <a:lnTo>
                          <a:pt x="8" y="60"/>
                        </a:lnTo>
                        <a:lnTo>
                          <a:pt x="0" y="66"/>
                        </a:lnTo>
                        <a:lnTo>
                          <a:pt x="8" y="63"/>
                        </a:lnTo>
                        <a:lnTo>
                          <a:pt x="14" y="60"/>
                        </a:lnTo>
                        <a:close/>
                      </a:path>
                    </a:pathLst>
                  </a:custGeom>
                  <a:solidFill>
                    <a:srgbClr val="D930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" name="Freeform 146">
                    <a:extLst>
                      <a:ext uri="{FF2B5EF4-FFF2-40B4-BE49-F238E27FC236}">
                        <a16:creationId xmlns:a16="http://schemas.microsoft.com/office/drawing/2014/main" id="{9FB6D59B-C25B-6841-B816-F26A4D3BA5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26" y="1182"/>
                    <a:ext cx="50" cy="73"/>
                  </a:xfrm>
                  <a:custGeom>
                    <a:avLst/>
                    <a:gdLst>
                      <a:gd name="T0" fmla="*/ 13 w 50"/>
                      <a:gd name="T1" fmla="*/ 68 h 73"/>
                      <a:gd name="T2" fmla="*/ 27 w 50"/>
                      <a:gd name="T3" fmla="*/ 57 h 73"/>
                      <a:gd name="T4" fmla="*/ 36 w 50"/>
                      <a:gd name="T5" fmla="*/ 44 h 73"/>
                      <a:gd name="T6" fmla="*/ 40 w 50"/>
                      <a:gd name="T7" fmla="*/ 36 h 73"/>
                      <a:gd name="T8" fmla="*/ 44 w 50"/>
                      <a:gd name="T9" fmla="*/ 28 h 73"/>
                      <a:gd name="T10" fmla="*/ 47 w 50"/>
                      <a:gd name="T11" fmla="*/ 20 h 73"/>
                      <a:gd name="T12" fmla="*/ 50 w 50"/>
                      <a:gd name="T13" fmla="*/ 11 h 73"/>
                      <a:gd name="T14" fmla="*/ 48 w 50"/>
                      <a:gd name="T15" fmla="*/ 6 h 73"/>
                      <a:gd name="T16" fmla="*/ 48 w 50"/>
                      <a:gd name="T17" fmla="*/ 0 h 73"/>
                      <a:gd name="T18" fmla="*/ 47 w 50"/>
                      <a:gd name="T19" fmla="*/ 11 h 73"/>
                      <a:gd name="T20" fmla="*/ 44 w 50"/>
                      <a:gd name="T21" fmla="*/ 23 h 73"/>
                      <a:gd name="T22" fmla="*/ 39 w 50"/>
                      <a:gd name="T23" fmla="*/ 33 h 73"/>
                      <a:gd name="T24" fmla="*/ 33 w 50"/>
                      <a:gd name="T25" fmla="*/ 44 h 73"/>
                      <a:gd name="T26" fmla="*/ 27 w 50"/>
                      <a:gd name="T27" fmla="*/ 51 h 73"/>
                      <a:gd name="T28" fmla="*/ 19 w 50"/>
                      <a:gd name="T29" fmla="*/ 61 h 73"/>
                      <a:gd name="T30" fmla="*/ 11 w 50"/>
                      <a:gd name="T31" fmla="*/ 67 h 73"/>
                      <a:gd name="T32" fmla="*/ 0 w 50"/>
                      <a:gd name="T33" fmla="*/ 73 h 73"/>
                      <a:gd name="T34" fmla="*/ 6 w 50"/>
                      <a:gd name="T35" fmla="*/ 71 h 73"/>
                      <a:gd name="T36" fmla="*/ 13 w 50"/>
                      <a:gd name="T37" fmla="*/ 68 h 7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50"/>
                      <a:gd name="T58" fmla="*/ 0 h 73"/>
                      <a:gd name="T59" fmla="*/ 50 w 50"/>
                      <a:gd name="T60" fmla="*/ 73 h 73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50" h="73">
                        <a:moveTo>
                          <a:pt x="13" y="68"/>
                        </a:moveTo>
                        <a:lnTo>
                          <a:pt x="27" y="57"/>
                        </a:lnTo>
                        <a:lnTo>
                          <a:pt x="36" y="44"/>
                        </a:lnTo>
                        <a:lnTo>
                          <a:pt x="40" y="36"/>
                        </a:lnTo>
                        <a:lnTo>
                          <a:pt x="44" y="28"/>
                        </a:lnTo>
                        <a:lnTo>
                          <a:pt x="47" y="20"/>
                        </a:lnTo>
                        <a:lnTo>
                          <a:pt x="50" y="11"/>
                        </a:lnTo>
                        <a:lnTo>
                          <a:pt x="48" y="6"/>
                        </a:lnTo>
                        <a:lnTo>
                          <a:pt x="48" y="0"/>
                        </a:lnTo>
                        <a:lnTo>
                          <a:pt x="47" y="11"/>
                        </a:lnTo>
                        <a:lnTo>
                          <a:pt x="44" y="23"/>
                        </a:lnTo>
                        <a:lnTo>
                          <a:pt x="39" y="33"/>
                        </a:lnTo>
                        <a:lnTo>
                          <a:pt x="33" y="44"/>
                        </a:lnTo>
                        <a:lnTo>
                          <a:pt x="27" y="51"/>
                        </a:lnTo>
                        <a:lnTo>
                          <a:pt x="19" y="61"/>
                        </a:lnTo>
                        <a:lnTo>
                          <a:pt x="11" y="67"/>
                        </a:lnTo>
                        <a:lnTo>
                          <a:pt x="0" y="73"/>
                        </a:lnTo>
                        <a:lnTo>
                          <a:pt x="6" y="71"/>
                        </a:lnTo>
                        <a:lnTo>
                          <a:pt x="13" y="68"/>
                        </a:lnTo>
                        <a:close/>
                      </a:path>
                    </a:pathLst>
                  </a:custGeom>
                  <a:solidFill>
                    <a:srgbClr val="DA30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9" name="Freeform 147">
                    <a:extLst>
                      <a:ext uri="{FF2B5EF4-FFF2-40B4-BE49-F238E27FC236}">
                        <a16:creationId xmlns:a16="http://schemas.microsoft.com/office/drawing/2014/main" id="{3146E6AA-0C04-3E4D-BE99-9D330FFE83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22" y="1178"/>
                    <a:ext cx="52" cy="78"/>
                  </a:xfrm>
                  <a:custGeom>
                    <a:avLst/>
                    <a:gdLst>
                      <a:gd name="T0" fmla="*/ 10 w 52"/>
                      <a:gd name="T1" fmla="*/ 75 h 78"/>
                      <a:gd name="T2" fmla="*/ 18 w 52"/>
                      <a:gd name="T3" fmla="*/ 69 h 78"/>
                      <a:gd name="T4" fmla="*/ 26 w 52"/>
                      <a:gd name="T5" fmla="*/ 63 h 78"/>
                      <a:gd name="T6" fmla="*/ 34 w 52"/>
                      <a:gd name="T7" fmla="*/ 55 h 78"/>
                      <a:gd name="T8" fmla="*/ 38 w 52"/>
                      <a:gd name="T9" fmla="*/ 48 h 78"/>
                      <a:gd name="T10" fmla="*/ 44 w 52"/>
                      <a:gd name="T11" fmla="*/ 38 h 78"/>
                      <a:gd name="T12" fmla="*/ 48 w 52"/>
                      <a:gd name="T13" fmla="*/ 29 h 78"/>
                      <a:gd name="T14" fmla="*/ 51 w 52"/>
                      <a:gd name="T15" fmla="*/ 20 h 78"/>
                      <a:gd name="T16" fmla="*/ 52 w 52"/>
                      <a:gd name="T17" fmla="*/ 9 h 78"/>
                      <a:gd name="T18" fmla="*/ 52 w 52"/>
                      <a:gd name="T19" fmla="*/ 4 h 78"/>
                      <a:gd name="T20" fmla="*/ 51 w 52"/>
                      <a:gd name="T21" fmla="*/ 0 h 78"/>
                      <a:gd name="T22" fmla="*/ 49 w 52"/>
                      <a:gd name="T23" fmla="*/ 12 h 78"/>
                      <a:gd name="T24" fmla="*/ 46 w 52"/>
                      <a:gd name="T25" fmla="*/ 24 h 78"/>
                      <a:gd name="T26" fmla="*/ 41 w 52"/>
                      <a:gd name="T27" fmla="*/ 35 h 78"/>
                      <a:gd name="T28" fmla="*/ 35 w 52"/>
                      <a:gd name="T29" fmla="*/ 46 h 78"/>
                      <a:gd name="T30" fmla="*/ 29 w 52"/>
                      <a:gd name="T31" fmla="*/ 57 h 78"/>
                      <a:gd name="T32" fmla="*/ 20 w 52"/>
                      <a:gd name="T33" fmla="*/ 65 h 78"/>
                      <a:gd name="T34" fmla="*/ 10 w 52"/>
                      <a:gd name="T35" fmla="*/ 72 h 78"/>
                      <a:gd name="T36" fmla="*/ 0 w 52"/>
                      <a:gd name="T37" fmla="*/ 78 h 78"/>
                      <a:gd name="T38" fmla="*/ 6 w 52"/>
                      <a:gd name="T39" fmla="*/ 77 h 78"/>
                      <a:gd name="T40" fmla="*/ 10 w 52"/>
                      <a:gd name="T41" fmla="*/ 75 h 78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2"/>
                      <a:gd name="T64" fmla="*/ 0 h 78"/>
                      <a:gd name="T65" fmla="*/ 52 w 52"/>
                      <a:gd name="T66" fmla="*/ 78 h 78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2" h="78">
                        <a:moveTo>
                          <a:pt x="10" y="75"/>
                        </a:moveTo>
                        <a:lnTo>
                          <a:pt x="18" y="69"/>
                        </a:lnTo>
                        <a:lnTo>
                          <a:pt x="26" y="63"/>
                        </a:lnTo>
                        <a:lnTo>
                          <a:pt x="34" y="55"/>
                        </a:lnTo>
                        <a:lnTo>
                          <a:pt x="38" y="48"/>
                        </a:lnTo>
                        <a:lnTo>
                          <a:pt x="44" y="38"/>
                        </a:lnTo>
                        <a:lnTo>
                          <a:pt x="48" y="29"/>
                        </a:lnTo>
                        <a:lnTo>
                          <a:pt x="51" y="20"/>
                        </a:lnTo>
                        <a:lnTo>
                          <a:pt x="52" y="9"/>
                        </a:lnTo>
                        <a:lnTo>
                          <a:pt x="52" y="4"/>
                        </a:lnTo>
                        <a:lnTo>
                          <a:pt x="51" y="0"/>
                        </a:lnTo>
                        <a:lnTo>
                          <a:pt x="49" y="12"/>
                        </a:lnTo>
                        <a:lnTo>
                          <a:pt x="46" y="24"/>
                        </a:lnTo>
                        <a:lnTo>
                          <a:pt x="41" y="35"/>
                        </a:lnTo>
                        <a:lnTo>
                          <a:pt x="35" y="46"/>
                        </a:lnTo>
                        <a:lnTo>
                          <a:pt x="29" y="57"/>
                        </a:lnTo>
                        <a:lnTo>
                          <a:pt x="20" y="65"/>
                        </a:lnTo>
                        <a:lnTo>
                          <a:pt x="10" y="72"/>
                        </a:lnTo>
                        <a:lnTo>
                          <a:pt x="0" y="78"/>
                        </a:lnTo>
                        <a:lnTo>
                          <a:pt x="6" y="77"/>
                        </a:lnTo>
                        <a:lnTo>
                          <a:pt x="10" y="75"/>
                        </a:lnTo>
                        <a:close/>
                      </a:path>
                    </a:pathLst>
                  </a:custGeom>
                  <a:solidFill>
                    <a:srgbClr val="DA31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0" name="Freeform 148">
                    <a:extLst>
                      <a:ext uri="{FF2B5EF4-FFF2-40B4-BE49-F238E27FC236}">
                        <a16:creationId xmlns:a16="http://schemas.microsoft.com/office/drawing/2014/main" id="{BD719522-CF16-A34E-A3F2-452A4EB7C0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17" y="1173"/>
                    <a:ext cx="57" cy="83"/>
                  </a:xfrm>
                  <a:custGeom>
                    <a:avLst/>
                    <a:gdLst>
                      <a:gd name="T0" fmla="*/ 9 w 57"/>
                      <a:gd name="T1" fmla="*/ 82 h 83"/>
                      <a:gd name="T2" fmla="*/ 20 w 57"/>
                      <a:gd name="T3" fmla="*/ 76 h 83"/>
                      <a:gd name="T4" fmla="*/ 28 w 57"/>
                      <a:gd name="T5" fmla="*/ 70 h 83"/>
                      <a:gd name="T6" fmla="*/ 36 w 57"/>
                      <a:gd name="T7" fmla="*/ 60 h 83"/>
                      <a:gd name="T8" fmla="*/ 42 w 57"/>
                      <a:gd name="T9" fmla="*/ 53 h 83"/>
                      <a:gd name="T10" fmla="*/ 48 w 57"/>
                      <a:gd name="T11" fmla="*/ 42 h 83"/>
                      <a:gd name="T12" fmla="*/ 53 w 57"/>
                      <a:gd name="T13" fmla="*/ 32 h 83"/>
                      <a:gd name="T14" fmla="*/ 56 w 57"/>
                      <a:gd name="T15" fmla="*/ 20 h 83"/>
                      <a:gd name="T16" fmla="*/ 57 w 57"/>
                      <a:gd name="T17" fmla="*/ 9 h 83"/>
                      <a:gd name="T18" fmla="*/ 56 w 57"/>
                      <a:gd name="T19" fmla="*/ 5 h 83"/>
                      <a:gd name="T20" fmla="*/ 54 w 57"/>
                      <a:gd name="T21" fmla="*/ 0 h 83"/>
                      <a:gd name="T22" fmla="*/ 54 w 57"/>
                      <a:gd name="T23" fmla="*/ 1 h 83"/>
                      <a:gd name="T24" fmla="*/ 54 w 57"/>
                      <a:gd name="T25" fmla="*/ 1 h 83"/>
                      <a:gd name="T26" fmla="*/ 53 w 57"/>
                      <a:gd name="T27" fmla="*/ 15 h 83"/>
                      <a:gd name="T28" fmla="*/ 49 w 57"/>
                      <a:gd name="T29" fmla="*/ 28 h 83"/>
                      <a:gd name="T30" fmla="*/ 45 w 57"/>
                      <a:gd name="T31" fmla="*/ 40 h 83"/>
                      <a:gd name="T32" fmla="*/ 39 w 57"/>
                      <a:gd name="T33" fmla="*/ 51 h 83"/>
                      <a:gd name="T34" fmla="*/ 31 w 57"/>
                      <a:gd name="T35" fmla="*/ 62 h 83"/>
                      <a:gd name="T36" fmla="*/ 22 w 57"/>
                      <a:gd name="T37" fmla="*/ 71 h 83"/>
                      <a:gd name="T38" fmla="*/ 11 w 57"/>
                      <a:gd name="T39" fmla="*/ 79 h 83"/>
                      <a:gd name="T40" fmla="*/ 0 w 57"/>
                      <a:gd name="T41" fmla="*/ 83 h 83"/>
                      <a:gd name="T42" fmla="*/ 5 w 57"/>
                      <a:gd name="T43" fmla="*/ 83 h 83"/>
                      <a:gd name="T44" fmla="*/ 9 w 57"/>
                      <a:gd name="T45" fmla="*/ 82 h 8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7"/>
                      <a:gd name="T70" fmla="*/ 0 h 83"/>
                      <a:gd name="T71" fmla="*/ 57 w 57"/>
                      <a:gd name="T72" fmla="*/ 83 h 8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7" h="83">
                        <a:moveTo>
                          <a:pt x="9" y="82"/>
                        </a:moveTo>
                        <a:lnTo>
                          <a:pt x="20" y="76"/>
                        </a:lnTo>
                        <a:lnTo>
                          <a:pt x="28" y="70"/>
                        </a:lnTo>
                        <a:lnTo>
                          <a:pt x="36" y="60"/>
                        </a:lnTo>
                        <a:lnTo>
                          <a:pt x="42" y="53"/>
                        </a:lnTo>
                        <a:lnTo>
                          <a:pt x="48" y="42"/>
                        </a:lnTo>
                        <a:lnTo>
                          <a:pt x="53" y="32"/>
                        </a:lnTo>
                        <a:lnTo>
                          <a:pt x="56" y="20"/>
                        </a:lnTo>
                        <a:lnTo>
                          <a:pt x="57" y="9"/>
                        </a:lnTo>
                        <a:lnTo>
                          <a:pt x="56" y="5"/>
                        </a:lnTo>
                        <a:lnTo>
                          <a:pt x="54" y="0"/>
                        </a:lnTo>
                        <a:lnTo>
                          <a:pt x="54" y="1"/>
                        </a:lnTo>
                        <a:lnTo>
                          <a:pt x="53" y="15"/>
                        </a:lnTo>
                        <a:lnTo>
                          <a:pt x="49" y="28"/>
                        </a:lnTo>
                        <a:lnTo>
                          <a:pt x="45" y="40"/>
                        </a:lnTo>
                        <a:lnTo>
                          <a:pt x="39" y="51"/>
                        </a:lnTo>
                        <a:lnTo>
                          <a:pt x="31" y="62"/>
                        </a:lnTo>
                        <a:lnTo>
                          <a:pt x="22" y="71"/>
                        </a:lnTo>
                        <a:lnTo>
                          <a:pt x="11" y="79"/>
                        </a:lnTo>
                        <a:lnTo>
                          <a:pt x="0" y="83"/>
                        </a:lnTo>
                        <a:lnTo>
                          <a:pt x="5" y="83"/>
                        </a:lnTo>
                        <a:lnTo>
                          <a:pt x="9" y="82"/>
                        </a:lnTo>
                        <a:close/>
                      </a:path>
                    </a:pathLst>
                  </a:custGeom>
                  <a:solidFill>
                    <a:srgbClr val="DB312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1" name="Freeform 149">
                    <a:extLst>
                      <a:ext uri="{FF2B5EF4-FFF2-40B4-BE49-F238E27FC236}">
                        <a16:creationId xmlns:a16="http://schemas.microsoft.com/office/drawing/2014/main" id="{8C6B6E29-7D44-9D4C-8168-D2380E21FD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12" y="1170"/>
                    <a:ext cx="61" cy="88"/>
                  </a:xfrm>
                  <a:custGeom>
                    <a:avLst/>
                    <a:gdLst>
                      <a:gd name="T0" fmla="*/ 10 w 61"/>
                      <a:gd name="T1" fmla="*/ 86 h 88"/>
                      <a:gd name="T2" fmla="*/ 20 w 61"/>
                      <a:gd name="T3" fmla="*/ 80 h 88"/>
                      <a:gd name="T4" fmla="*/ 30 w 61"/>
                      <a:gd name="T5" fmla="*/ 73 h 88"/>
                      <a:gd name="T6" fmla="*/ 39 w 61"/>
                      <a:gd name="T7" fmla="*/ 65 h 88"/>
                      <a:gd name="T8" fmla="*/ 45 w 61"/>
                      <a:gd name="T9" fmla="*/ 54 h 88"/>
                      <a:gd name="T10" fmla="*/ 51 w 61"/>
                      <a:gd name="T11" fmla="*/ 43 h 88"/>
                      <a:gd name="T12" fmla="*/ 56 w 61"/>
                      <a:gd name="T13" fmla="*/ 32 h 88"/>
                      <a:gd name="T14" fmla="*/ 59 w 61"/>
                      <a:gd name="T15" fmla="*/ 20 h 88"/>
                      <a:gd name="T16" fmla="*/ 61 w 61"/>
                      <a:gd name="T17" fmla="*/ 8 h 88"/>
                      <a:gd name="T18" fmla="*/ 59 w 61"/>
                      <a:gd name="T19" fmla="*/ 3 h 88"/>
                      <a:gd name="T20" fmla="*/ 58 w 61"/>
                      <a:gd name="T21" fmla="*/ 0 h 88"/>
                      <a:gd name="T22" fmla="*/ 58 w 61"/>
                      <a:gd name="T23" fmla="*/ 1 h 88"/>
                      <a:gd name="T24" fmla="*/ 58 w 61"/>
                      <a:gd name="T25" fmla="*/ 4 h 88"/>
                      <a:gd name="T26" fmla="*/ 56 w 61"/>
                      <a:gd name="T27" fmla="*/ 18 h 88"/>
                      <a:gd name="T28" fmla="*/ 53 w 61"/>
                      <a:gd name="T29" fmla="*/ 32 h 88"/>
                      <a:gd name="T30" fmla="*/ 48 w 61"/>
                      <a:gd name="T31" fmla="*/ 45 h 88"/>
                      <a:gd name="T32" fmla="*/ 41 w 61"/>
                      <a:gd name="T33" fmla="*/ 56 h 88"/>
                      <a:gd name="T34" fmla="*/ 33 w 61"/>
                      <a:gd name="T35" fmla="*/ 66 h 88"/>
                      <a:gd name="T36" fmla="*/ 24 w 61"/>
                      <a:gd name="T37" fmla="*/ 74 h 88"/>
                      <a:gd name="T38" fmla="*/ 13 w 61"/>
                      <a:gd name="T39" fmla="*/ 82 h 88"/>
                      <a:gd name="T40" fmla="*/ 0 w 61"/>
                      <a:gd name="T41" fmla="*/ 88 h 88"/>
                      <a:gd name="T42" fmla="*/ 5 w 61"/>
                      <a:gd name="T43" fmla="*/ 86 h 88"/>
                      <a:gd name="T44" fmla="*/ 10 w 61"/>
                      <a:gd name="T45" fmla="*/ 86 h 8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1"/>
                      <a:gd name="T70" fmla="*/ 0 h 88"/>
                      <a:gd name="T71" fmla="*/ 61 w 61"/>
                      <a:gd name="T72" fmla="*/ 88 h 8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1" h="88">
                        <a:moveTo>
                          <a:pt x="10" y="86"/>
                        </a:moveTo>
                        <a:lnTo>
                          <a:pt x="20" y="80"/>
                        </a:lnTo>
                        <a:lnTo>
                          <a:pt x="30" y="73"/>
                        </a:lnTo>
                        <a:lnTo>
                          <a:pt x="39" y="65"/>
                        </a:lnTo>
                        <a:lnTo>
                          <a:pt x="45" y="54"/>
                        </a:lnTo>
                        <a:lnTo>
                          <a:pt x="51" y="43"/>
                        </a:lnTo>
                        <a:lnTo>
                          <a:pt x="56" y="32"/>
                        </a:lnTo>
                        <a:lnTo>
                          <a:pt x="59" y="20"/>
                        </a:lnTo>
                        <a:lnTo>
                          <a:pt x="61" y="8"/>
                        </a:lnTo>
                        <a:lnTo>
                          <a:pt x="59" y="3"/>
                        </a:lnTo>
                        <a:lnTo>
                          <a:pt x="58" y="0"/>
                        </a:lnTo>
                        <a:lnTo>
                          <a:pt x="58" y="1"/>
                        </a:lnTo>
                        <a:lnTo>
                          <a:pt x="58" y="4"/>
                        </a:lnTo>
                        <a:lnTo>
                          <a:pt x="56" y="18"/>
                        </a:lnTo>
                        <a:lnTo>
                          <a:pt x="53" y="32"/>
                        </a:lnTo>
                        <a:lnTo>
                          <a:pt x="48" y="45"/>
                        </a:lnTo>
                        <a:lnTo>
                          <a:pt x="41" y="56"/>
                        </a:lnTo>
                        <a:lnTo>
                          <a:pt x="33" y="66"/>
                        </a:lnTo>
                        <a:lnTo>
                          <a:pt x="24" y="74"/>
                        </a:lnTo>
                        <a:lnTo>
                          <a:pt x="13" y="82"/>
                        </a:lnTo>
                        <a:lnTo>
                          <a:pt x="0" y="88"/>
                        </a:lnTo>
                        <a:lnTo>
                          <a:pt x="5" y="86"/>
                        </a:lnTo>
                        <a:lnTo>
                          <a:pt x="10" y="86"/>
                        </a:lnTo>
                        <a:close/>
                      </a:path>
                    </a:pathLst>
                  </a:custGeom>
                  <a:solidFill>
                    <a:srgbClr val="DB32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2" name="Freeform 150">
                    <a:extLst>
                      <a:ext uri="{FF2B5EF4-FFF2-40B4-BE49-F238E27FC236}">
                        <a16:creationId xmlns:a16="http://schemas.microsoft.com/office/drawing/2014/main" id="{F1628BD7-39D3-D948-B024-869B15EBDB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8" y="1167"/>
                    <a:ext cx="63" cy="91"/>
                  </a:xfrm>
                  <a:custGeom>
                    <a:avLst/>
                    <a:gdLst>
                      <a:gd name="T0" fmla="*/ 63 w 63"/>
                      <a:gd name="T1" fmla="*/ 7 h 91"/>
                      <a:gd name="T2" fmla="*/ 63 w 63"/>
                      <a:gd name="T3" fmla="*/ 7 h 91"/>
                      <a:gd name="T4" fmla="*/ 63 w 63"/>
                      <a:gd name="T5" fmla="*/ 6 h 91"/>
                      <a:gd name="T6" fmla="*/ 62 w 63"/>
                      <a:gd name="T7" fmla="*/ 3 h 91"/>
                      <a:gd name="T8" fmla="*/ 60 w 63"/>
                      <a:gd name="T9" fmla="*/ 0 h 91"/>
                      <a:gd name="T10" fmla="*/ 60 w 63"/>
                      <a:gd name="T11" fmla="*/ 3 h 91"/>
                      <a:gd name="T12" fmla="*/ 60 w 63"/>
                      <a:gd name="T13" fmla="*/ 7 h 91"/>
                      <a:gd name="T14" fmla="*/ 58 w 63"/>
                      <a:gd name="T15" fmla="*/ 21 h 91"/>
                      <a:gd name="T16" fmla="*/ 55 w 63"/>
                      <a:gd name="T17" fmla="*/ 35 h 91"/>
                      <a:gd name="T18" fmla="*/ 49 w 63"/>
                      <a:gd name="T19" fmla="*/ 48 h 91"/>
                      <a:gd name="T20" fmla="*/ 43 w 63"/>
                      <a:gd name="T21" fmla="*/ 59 h 91"/>
                      <a:gd name="T22" fmla="*/ 34 w 63"/>
                      <a:gd name="T23" fmla="*/ 69 h 91"/>
                      <a:gd name="T24" fmla="*/ 23 w 63"/>
                      <a:gd name="T25" fmla="*/ 79 h 91"/>
                      <a:gd name="T26" fmla="*/ 12 w 63"/>
                      <a:gd name="T27" fmla="*/ 85 h 91"/>
                      <a:gd name="T28" fmla="*/ 0 w 63"/>
                      <a:gd name="T29" fmla="*/ 89 h 91"/>
                      <a:gd name="T30" fmla="*/ 1 w 63"/>
                      <a:gd name="T31" fmla="*/ 91 h 91"/>
                      <a:gd name="T32" fmla="*/ 3 w 63"/>
                      <a:gd name="T33" fmla="*/ 91 h 91"/>
                      <a:gd name="T34" fmla="*/ 6 w 63"/>
                      <a:gd name="T35" fmla="*/ 89 h 91"/>
                      <a:gd name="T36" fmla="*/ 9 w 63"/>
                      <a:gd name="T37" fmla="*/ 89 h 91"/>
                      <a:gd name="T38" fmla="*/ 20 w 63"/>
                      <a:gd name="T39" fmla="*/ 85 h 91"/>
                      <a:gd name="T40" fmla="*/ 31 w 63"/>
                      <a:gd name="T41" fmla="*/ 77 h 91"/>
                      <a:gd name="T42" fmla="*/ 40 w 63"/>
                      <a:gd name="T43" fmla="*/ 68 h 91"/>
                      <a:gd name="T44" fmla="*/ 48 w 63"/>
                      <a:gd name="T45" fmla="*/ 57 h 91"/>
                      <a:gd name="T46" fmla="*/ 54 w 63"/>
                      <a:gd name="T47" fmla="*/ 46 h 91"/>
                      <a:gd name="T48" fmla="*/ 58 w 63"/>
                      <a:gd name="T49" fmla="*/ 34 h 91"/>
                      <a:gd name="T50" fmla="*/ 62 w 63"/>
                      <a:gd name="T51" fmla="*/ 21 h 91"/>
                      <a:gd name="T52" fmla="*/ 63 w 63"/>
                      <a:gd name="T53" fmla="*/ 7 h 91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3"/>
                      <a:gd name="T82" fmla="*/ 0 h 91"/>
                      <a:gd name="T83" fmla="*/ 63 w 63"/>
                      <a:gd name="T84" fmla="*/ 91 h 91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3" h="91">
                        <a:moveTo>
                          <a:pt x="63" y="7"/>
                        </a:moveTo>
                        <a:lnTo>
                          <a:pt x="63" y="7"/>
                        </a:lnTo>
                        <a:lnTo>
                          <a:pt x="63" y="6"/>
                        </a:lnTo>
                        <a:lnTo>
                          <a:pt x="62" y="3"/>
                        </a:lnTo>
                        <a:lnTo>
                          <a:pt x="60" y="0"/>
                        </a:lnTo>
                        <a:lnTo>
                          <a:pt x="60" y="3"/>
                        </a:lnTo>
                        <a:lnTo>
                          <a:pt x="60" y="7"/>
                        </a:lnTo>
                        <a:lnTo>
                          <a:pt x="58" y="21"/>
                        </a:lnTo>
                        <a:lnTo>
                          <a:pt x="55" y="35"/>
                        </a:lnTo>
                        <a:lnTo>
                          <a:pt x="49" y="48"/>
                        </a:lnTo>
                        <a:lnTo>
                          <a:pt x="43" y="59"/>
                        </a:lnTo>
                        <a:lnTo>
                          <a:pt x="34" y="69"/>
                        </a:lnTo>
                        <a:lnTo>
                          <a:pt x="23" y="79"/>
                        </a:lnTo>
                        <a:lnTo>
                          <a:pt x="12" y="85"/>
                        </a:lnTo>
                        <a:lnTo>
                          <a:pt x="0" y="89"/>
                        </a:lnTo>
                        <a:lnTo>
                          <a:pt x="1" y="91"/>
                        </a:lnTo>
                        <a:lnTo>
                          <a:pt x="3" y="91"/>
                        </a:lnTo>
                        <a:lnTo>
                          <a:pt x="6" y="89"/>
                        </a:lnTo>
                        <a:lnTo>
                          <a:pt x="9" y="89"/>
                        </a:lnTo>
                        <a:lnTo>
                          <a:pt x="20" y="85"/>
                        </a:lnTo>
                        <a:lnTo>
                          <a:pt x="31" y="77"/>
                        </a:lnTo>
                        <a:lnTo>
                          <a:pt x="40" y="68"/>
                        </a:lnTo>
                        <a:lnTo>
                          <a:pt x="48" y="57"/>
                        </a:lnTo>
                        <a:lnTo>
                          <a:pt x="54" y="46"/>
                        </a:lnTo>
                        <a:lnTo>
                          <a:pt x="58" y="34"/>
                        </a:lnTo>
                        <a:lnTo>
                          <a:pt x="62" y="21"/>
                        </a:lnTo>
                        <a:lnTo>
                          <a:pt x="63" y="7"/>
                        </a:lnTo>
                        <a:close/>
                      </a:path>
                    </a:pathLst>
                  </a:custGeom>
                  <a:solidFill>
                    <a:srgbClr val="DB33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3" name="Freeform 151">
                    <a:extLst>
                      <a:ext uri="{FF2B5EF4-FFF2-40B4-BE49-F238E27FC236}">
                        <a16:creationId xmlns:a16="http://schemas.microsoft.com/office/drawing/2014/main" id="{DCC6CF0D-C710-FB4D-8AFB-A1F89CDD4F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3" y="1164"/>
                    <a:ext cx="67" cy="94"/>
                  </a:xfrm>
                  <a:custGeom>
                    <a:avLst/>
                    <a:gdLst>
                      <a:gd name="T0" fmla="*/ 67 w 67"/>
                      <a:gd name="T1" fmla="*/ 10 h 94"/>
                      <a:gd name="T2" fmla="*/ 67 w 67"/>
                      <a:gd name="T3" fmla="*/ 7 h 94"/>
                      <a:gd name="T4" fmla="*/ 67 w 67"/>
                      <a:gd name="T5" fmla="*/ 6 h 94"/>
                      <a:gd name="T6" fmla="*/ 65 w 67"/>
                      <a:gd name="T7" fmla="*/ 3 h 94"/>
                      <a:gd name="T8" fmla="*/ 62 w 67"/>
                      <a:gd name="T9" fmla="*/ 0 h 94"/>
                      <a:gd name="T10" fmla="*/ 63 w 67"/>
                      <a:gd name="T11" fmla="*/ 4 h 94"/>
                      <a:gd name="T12" fmla="*/ 63 w 67"/>
                      <a:gd name="T13" fmla="*/ 10 h 94"/>
                      <a:gd name="T14" fmla="*/ 62 w 67"/>
                      <a:gd name="T15" fmla="*/ 24 h 94"/>
                      <a:gd name="T16" fmla="*/ 59 w 67"/>
                      <a:gd name="T17" fmla="*/ 38 h 94"/>
                      <a:gd name="T18" fmla="*/ 53 w 67"/>
                      <a:gd name="T19" fmla="*/ 51 h 94"/>
                      <a:gd name="T20" fmla="*/ 45 w 67"/>
                      <a:gd name="T21" fmla="*/ 63 h 94"/>
                      <a:gd name="T22" fmla="*/ 36 w 67"/>
                      <a:gd name="T23" fmla="*/ 72 h 94"/>
                      <a:gd name="T24" fmla="*/ 25 w 67"/>
                      <a:gd name="T25" fmla="*/ 82 h 94"/>
                      <a:gd name="T26" fmla="*/ 12 w 67"/>
                      <a:gd name="T27" fmla="*/ 88 h 94"/>
                      <a:gd name="T28" fmla="*/ 0 w 67"/>
                      <a:gd name="T29" fmla="*/ 92 h 94"/>
                      <a:gd name="T30" fmla="*/ 5 w 67"/>
                      <a:gd name="T31" fmla="*/ 92 h 94"/>
                      <a:gd name="T32" fmla="*/ 8 w 67"/>
                      <a:gd name="T33" fmla="*/ 94 h 94"/>
                      <a:gd name="T34" fmla="*/ 8 w 67"/>
                      <a:gd name="T35" fmla="*/ 94 h 94"/>
                      <a:gd name="T36" fmla="*/ 9 w 67"/>
                      <a:gd name="T37" fmla="*/ 94 h 94"/>
                      <a:gd name="T38" fmla="*/ 22 w 67"/>
                      <a:gd name="T39" fmla="*/ 88 h 94"/>
                      <a:gd name="T40" fmla="*/ 33 w 67"/>
                      <a:gd name="T41" fmla="*/ 80 h 94"/>
                      <a:gd name="T42" fmla="*/ 42 w 67"/>
                      <a:gd name="T43" fmla="*/ 72 h 94"/>
                      <a:gd name="T44" fmla="*/ 50 w 67"/>
                      <a:gd name="T45" fmla="*/ 62 h 94"/>
                      <a:gd name="T46" fmla="*/ 57 w 67"/>
                      <a:gd name="T47" fmla="*/ 51 h 94"/>
                      <a:gd name="T48" fmla="*/ 62 w 67"/>
                      <a:gd name="T49" fmla="*/ 38 h 94"/>
                      <a:gd name="T50" fmla="*/ 65 w 67"/>
                      <a:gd name="T51" fmla="*/ 24 h 94"/>
                      <a:gd name="T52" fmla="*/ 67 w 67"/>
                      <a:gd name="T53" fmla="*/ 10 h 9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7"/>
                      <a:gd name="T82" fmla="*/ 0 h 94"/>
                      <a:gd name="T83" fmla="*/ 67 w 67"/>
                      <a:gd name="T84" fmla="*/ 94 h 9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7" h="94">
                        <a:moveTo>
                          <a:pt x="67" y="10"/>
                        </a:moveTo>
                        <a:lnTo>
                          <a:pt x="67" y="7"/>
                        </a:lnTo>
                        <a:lnTo>
                          <a:pt x="67" y="6"/>
                        </a:lnTo>
                        <a:lnTo>
                          <a:pt x="65" y="3"/>
                        </a:lnTo>
                        <a:lnTo>
                          <a:pt x="62" y="0"/>
                        </a:lnTo>
                        <a:lnTo>
                          <a:pt x="63" y="4"/>
                        </a:lnTo>
                        <a:lnTo>
                          <a:pt x="63" y="10"/>
                        </a:lnTo>
                        <a:lnTo>
                          <a:pt x="62" y="24"/>
                        </a:lnTo>
                        <a:lnTo>
                          <a:pt x="59" y="38"/>
                        </a:lnTo>
                        <a:lnTo>
                          <a:pt x="53" y="51"/>
                        </a:lnTo>
                        <a:lnTo>
                          <a:pt x="45" y="63"/>
                        </a:lnTo>
                        <a:lnTo>
                          <a:pt x="36" y="72"/>
                        </a:lnTo>
                        <a:lnTo>
                          <a:pt x="25" y="82"/>
                        </a:lnTo>
                        <a:lnTo>
                          <a:pt x="12" y="88"/>
                        </a:lnTo>
                        <a:lnTo>
                          <a:pt x="0" y="92"/>
                        </a:lnTo>
                        <a:lnTo>
                          <a:pt x="5" y="92"/>
                        </a:lnTo>
                        <a:lnTo>
                          <a:pt x="8" y="94"/>
                        </a:lnTo>
                        <a:lnTo>
                          <a:pt x="9" y="94"/>
                        </a:lnTo>
                        <a:lnTo>
                          <a:pt x="22" y="88"/>
                        </a:lnTo>
                        <a:lnTo>
                          <a:pt x="33" y="80"/>
                        </a:lnTo>
                        <a:lnTo>
                          <a:pt x="42" y="72"/>
                        </a:lnTo>
                        <a:lnTo>
                          <a:pt x="50" y="62"/>
                        </a:lnTo>
                        <a:lnTo>
                          <a:pt x="57" y="51"/>
                        </a:lnTo>
                        <a:lnTo>
                          <a:pt x="62" y="38"/>
                        </a:lnTo>
                        <a:lnTo>
                          <a:pt x="65" y="24"/>
                        </a:lnTo>
                        <a:lnTo>
                          <a:pt x="67" y="10"/>
                        </a:lnTo>
                        <a:close/>
                      </a:path>
                    </a:pathLst>
                  </a:custGeom>
                  <a:solidFill>
                    <a:srgbClr val="DB342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" name="Freeform 152">
                    <a:extLst>
                      <a:ext uri="{FF2B5EF4-FFF2-40B4-BE49-F238E27FC236}">
                        <a16:creationId xmlns:a16="http://schemas.microsoft.com/office/drawing/2014/main" id="{C3BD7708-3AEA-E64D-BB6A-9F00E00F2D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8" y="1161"/>
                    <a:ext cx="70" cy="95"/>
                  </a:xfrm>
                  <a:custGeom>
                    <a:avLst/>
                    <a:gdLst>
                      <a:gd name="T0" fmla="*/ 70 w 70"/>
                      <a:gd name="T1" fmla="*/ 13 h 95"/>
                      <a:gd name="T2" fmla="*/ 70 w 70"/>
                      <a:gd name="T3" fmla="*/ 9 h 95"/>
                      <a:gd name="T4" fmla="*/ 70 w 70"/>
                      <a:gd name="T5" fmla="*/ 6 h 95"/>
                      <a:gd name="T6" fmla="*/ 67 w 70"/>
                      <a:gd name="T7" fmla="*/ 3 h 95"/>
                      <a:gd name="T8" fmla="*/ 65 w 70"/>
                      <a:gd name="T9" fmla="*/ 0 h 95"/>
                      <a:gd name="T10" fmla="*/ 67 w 70"/>
                      <a:gd name="T11" fmla="*/ 6 h 95"/>
                      <a:gd name="T12" fmla="*/ 67 w 70"/>
                      <a:gd name="T13" fmla="*/ 13 h 95"/>
                      <a:gd name="T14" fmla="*/ 65 w 70"/>
                      <a:gd name="T15" fmla="*/ 29 h 95"/>
                      <a:gd name="T16" fmla="*/ 62 w 70"/>
                      <a:gd name="T17" fmla="*/ 43 h 95"/>
                      <a:gd name="T18" fmla="*/ 56 w 70"/>
                      <a:gd name="T19" fmla="*/ 55 h 95"/>
                      <a:gd name="T20" fmla="*/ 48 w 70"/>
                      <a:gd name="T21" fmla="*/ 66 h 95"/>
                      <a:gd name="T22" fmla="*/ 38 w 70"/>
                      <a:gd name="T23" fmla="*/ 77 h 95"/>
                      <a:gd name="T24" fmla="*/ 27 w 70"/>
                      <a:gd name="T25" fmla="*/ 85 h 95"/>
                      <a:gd name="T26" fmla="*/ 14 w 70"/>
                      <a:gd name="T27" fmla="*/ 91 h 95"/>
                      <a:gd name="T28" fmla="*/ 0 w 70"/>
                      <a:gd name="T29" fmla="*/ 95 h 95"/>
                      <a:gd name="T30" fmla="*/ 5 w 70"/>
                      <a:gd name="T31" fmla="*/ 95 h 95"/>
                      <a:gd name="T32" fmla="*/ 10 w 70"/>
                      <a:gd name="T33" fmla="*/ 95 h 95"/>
                      <a:gd name="T34" fmla="*/ 22 w 70"/>
                      <a:gd name="T35" fmla="*/ 91 h 95"/>
                      <a:gd name="T36" fmla="*/ 33 w 70"/>
                      <a:gd name="T37" fmla="*/ 85 h 95"/>
                      <a:gd name="T38" fmla="*/ 44 w 70"/>
                      <a:gd name="T39" fmla="*/ 75 h 95"/>
                      <a:gd name="T40" fmla="*/ 53 w 70"/>
                      <a:gd name="T41" fmla="*/ 65 h 95"/>
                      <a:gd name="T42" fmla="*/ 59 w 70"/>
                      <a:gd name="T43" fmla="*/ 54 h 95"/>
                      <a:gd name="T44" fmla="*/ 65 w 70"/>
                      <a:gd name="T45" fmla="*/ 41 h 95"/>
                      <a:gd name="T46" fmla="*/ 68 w 70"/>
                      <a:gd name="T47" fmla="*/ 27 h 95"/>
                      <a:gd name="T48" fmla="*/ 70 w 70"/>
                      <a:gd name="T49" fmla="*/ 13 h 9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0"/>
                      <a:gd name="T76" fmla="*/ 0 h 95"/>
                      <a:gd name="T77" fmla="*/ 70 w 70"/>
                      <a:gd name="T78" fmla="*/ 95 h 95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0" h="95">
                        <a:moveTo>
                          <a:pt x="70" y="13"/>
                        </a:moveTo>
                        <a:lnTo>
                          <a:pt x="70" y="9"/>
                        </a:lnTo>
                        <a:lnTo>
                          <a:pt x="70" y="6"/>
                        </a:lnTo>
                        <a:lnTo>
                          <a:pt x="67" y="3"/>
                        </a:lnTo>
                        <a:lnTo>
                          <a:pt x="65" y="0"/>
                        </a:lnTo>
                        <a:lnTo>
                          <a:pt x="67" y="6"/>
                        </a:lnTo>
                        <a:lnTo>
                          <a:pt x="67" y="13"/>
                        </a:lnTo>
                        <a:lnTo>
                          <a:pt x="65" y="29"/>
                        </a:lnTo>
                        <a:lnTo>
                          <a:pt x="62" y="43"/>
                        </a:lnTo>
                        <a:lnTo>
                          <a:pt x="56" y="55"/>
                        </a:lnTo>
                        <a:lnTo>
                          <a:pt x="48" y="66"/>
                        </a:lnTo>
                        <a:lnTo>
                          <a:pt x="38" y="77"/>
                        </a:lnTo>
                        <a:lnTo>
                          <a:pt x="27" y="85"/>
                        </a:lnTo>
                        <a:lnTo>
                          <a:pt x="14" y="91"/>
                        </a:lnTo>
                        <a:lnTo>
                          <a:pt x="0" y="95"/>
                        </a:lnTo>
                        <a:lnTo>
                          <a:pt x="5" y="95"/>
                        </a:lnTo>
                        <a:lnTo>
                          <a:pt x="10" y="95"/>
                        </a:lnTo>
                        <a:lnTo>
                          <a:pt x="22" y="91"/>
                        </a:lnTo>
                        <a:lnTo>
                          <a:pt x="33" y="85"/>
                        </a:lnTo>
                        <a:lnTo>
                          <a:pt x="44" y="75"/>
                        </a:lnTo>
                        <a:lnTo>
                          <a:pt x="53" y="65"/>
                        </a:lnTo>
                        <a:lnTo>
                          <a:pt x="59" y="54"/>
                        </a:lnTo>
                        <a:lnTo>
                          <a:pt x="65" y="41"/>
                        </a:lnTo>
                        <a:lnTo>
                          <a:pt x="68" y="27"/>
                        </a:lnTo>
                        <a:lnTo>
                          <a:pt x="70" y="13"/>
                        </a:lnTo>
                        <a:close/>
                      </a:path>
                    </a:pathLst>
                  </a:custGeom>
                  <a:solidFill>
                    <a:srgbClr val="DB352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" name="Freeform 153">
                    <a:extLst>
                      <a:ext uri="{FF2B5EF4-FFF2-40B4-BE49-F238E27FC236}">
                        <a16:creationId xmlns:a16="http://schemas.microsoft.com/office/drawing/2014/main" id="{BF416E52-F5EA-994D-B15D-AEC6402DC4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5" y="1157"/>
                    <a:ext cx="71" cy="99"/>
                  </a:xfrm>
                  <a:custGeom>
                    <a:avLst/>
                    <a:gdLst>
                      <a:gd name="T0" fmla="*/ 71 w 71"/>
                      <a:gd name="T1" fmla="*/ 17 h 99"/>
                      <a:gd name="T2" fmla="*/ 71 w 71"/>
                      <a:gd name="T3" fmla="*/ 11 h 99"/>
                      <a:gd name="T4" fmla="*/ 70 w 71"/>
                      <a:gd name="T5" fmla="*/ 7 h 99"/>
                      <a:gd name="T6" fmla="*/ 68 w 71"/>
                      <a:gd name="T7" fmla="*/ 4 h 99"/>
                      <a:gd name="T8" fmla="*/ 67 w 71"/>
                      <a:gd name="T9" fmla="*/ 0 h 99"/>
                      <a:gd name="T10" fmla="*/ 68 w 71"/>
                      <a:gd name="T11" fmla="*/ 8 h 99"/>
                      <a:gd name="T12" fmla="*/ 68 w 71"/>
                      <a:gd name="T13" fmla="*/ 17 h 99"/>
                      <a:gd name="T14" fmla="*/ 67 w 71"/>
                      <a:gd name="T15" fmla="*/ 33 h 99"/>
                      <a:gd name="T16" fmla="*/ 64 w 71"/>
                      <a:gd name="T17" fmla="*/ 47 h 99"/>
                      <a:gd name="T18" fmla="*/ 58 w 71"/>
                      <a:gd name="T19" fmla="*/ 59 h 99"/>
                      <a:gd name="T20" fmla="*/ 48 w 71"/>
                      <a:gd name="T21" fmla="*/ 70 h 99"/>
                      <a:gd name="T22" fmla="*/ 39 w 71"/>
                      <a:gd name="T23" fmla="*/ 81 h 99"/>
                      <a:gd name="T24" fmla="*/ 27 w 71"/>
                      <a:gd name="T25" fmla="*/ 89 h 99"/>
                      <a:gd name="T26" fmla="*/ 14 w 71"/>
                      <a:gd name="T27" fmla="*/ 95 h 99"/>
                      <a:gd name="T28" fmla="*/ 0 w 71"/>
                      <a:gd name="T29" fmla="*/ 98 h 99"/>
                      <a:gd name="T30" fmla="*/ 3 w 71"/>
                      <a:gd name="T31" fmla="*/ 99 h 99"/>
                      <a:gd name="T32" fmla="*/ 8 w 71"/>
                      <a:gd name="T33" fmla="*/ 99 h 99"/>
                      <a:gd name="T34" fmla="*/ 20 w 71"/>
                      <a:gd name="T35" fmla="*/ 95 h 99"/>
                      <a:gd name="T36" fmla="*/ 33 w 71"/>
                      <a:gd name="T37" fmla="*/ 89 h 99"/>
                      <a:gd name="T38" fmla="*/ 44 w 71"/>
                      <a:gd name="T39" fmla="*/ 79 h 99"/>
                      <a:gd name="T40" fmla="*/ 53 w 71"/>
                      <a:gd name="T41" fmla="*/ 70 h 99"/>
                      <a:gd name="T42" fmla="*/ 61 w 71"/>
                      <a:gd name="T43" fmla="*/ 58 h 99"/>
                      <a:gd name="T44" fmla="*/ 67 w 71"/>
                      <a:gd name="T45" fmla="*/ 45 h 99"/>
                      <a:gd name="T46" fmla="*/ 70 w 71"/>
                      <a:gd name="T47" fmla="*/ 31 h 99"/>
                      <a:gd name="T48" fmla="*/ 71 w 71"/>
                      <a:gd name="T49" fmla="*/ 17 h 99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99"/>
                      <a:gd name="T77" fmla="*/ 71 w 71"/>
                      <a:gd name="T78" fmla="*/ 99 h 99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99">
                        <a:moveTo>
                          <a:pt x="71" y="17"/>
                        </a:moveTo>
                        <a:lnTo>
                          <a:pt x="71" y="11"/>
                        </a:lnTo>
                        <a:lnTo>
                          <a:pt x="70" y="7"/>
                        </a:lnTo>
                        <a:lnTo>
                          <a:pt x="68" y="4"/>
                        </a:lnTo>
                        <a:lnTo>
                          <a:pt x="67" y="0"/>
                        </a:lnTo>
                        <a:lnTo>
                          <a:pt x="68" y="8"/>
                        </a:lnTo>
                        <a:lnTo>
                          <a:pt x="68" y="17"/>
                        </a:lnTo>
                        <a:lnTo>
                          <a:pt x="67" y="33"/>
                        </a:lnTo>
                        <a:lnTo>
                          <a:pt x="64" y="47"/>
                        </a:lnTo>
                        <a:lnTo>
                          <a:pt x="58" y="59"/>
                        </a:lnTo>
                        <a:lnTo>
                          <a:pt x="48" y="70"/>
                        </a:lnTo>
                        <a:lnTo>
                          <a:pt x="39" y="81"/>
                        </a:lnTo>
                        <a:lnTo>
                          <a:pt x="27" y="89"/>
                        </a:lnTo>
                        <a:lnTo>
                          <a:pt x="14" y="95"/>
                        </a:lnTo>
                        <a:lnTo>
                          <a:pt x="0" y="98"/>
                        </a:lnTo>
                        <a:lnTo>
                          <a:pt x="3" y="99"/>
                        </a:lnTo>
                        <a:lnTo>
                          <a:pt x="8" y="99"/>
                        </a:lnTo>
                        <a:lnTo>
                          <a:pt x="20" y="95"/>
                        </a:lnTo>
                        <a:lnTo>
                          <a:pt x="33" y="89"/>
                        </a:lnTo>
                        <a:lnTo>
                          <a:pt x="44" y="79"/>
                        </a:lnTo>
                        <a:lnTo>
                          <a:pt x="53" y="70"/>
                        </a:lnTo>
                        <a:lnTo>
                          <a:pt x="61" y="58"/>
                        </a:lnTo>
                        <a:lnTo>
                          <a:pt x="67" y="45"/>
                        </a:lnTo>
                        <a:lnTo>
                          <a:pt x="70" y="31"/>
                        </a:lnTo>
                        <a:lnTo>
                          <a:pt x="71" y="17"/>
                        </a:lnTo>
                        <a:close/>
                      </a:path>
                    </a:pathLst>
                  </a:custGeom>
                  <a:solidFill>
                    <a:srgbClr val="DC353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" name="Freeform 154">
                    <a:extLst>
                      <a:ext uri="{FF2B5EF4-FFF2-40B4-BE49-F238E27FC236}">
                        <a16:creationId xmlns:a16="http://schemas.microsoft.com/office/drawing/2014/main" id="{F1C11234-47B5-8549-BD55-1158D943CB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1" y="1154"/>
                    <a:ext cx="74" cy="102"/>
                  </a:xfrm>
                  <a:custGeom>
                    <a:avLst/>
                    <a:gdLst>
                      <a:gd name="T0" fmla="*/ 74 w 74"/>
                      <a:gd name="T1" fmla="*/ 20 h 102"/>
                      <a:gd name="T2" fmla="*/ 74 w 74"/>
                      <a:gd name="T3" fmla="*/ 13 h 102"/>
                      <a:gd name="T4" fmla="*/ 72 w 74"/>
                      <a:gd name="T5" fmla="*/ 7 h 102"/>
                      <a:gd name="T6" fmla="*/ 71 w 74"/>
                      <a:gd name="T7" fmla="*/ 3 h 102"/>
                      <a:gd name="T8" fmla="*/ 68 w 74"/>
                      <a:gd name="T9" fmla="*/ 0 h 102"/>
                      <a:gd name="T10" fmla="*/ 71 w 74"/>
                      <a:gd name="T11" fmla="*/ 11 h 102"/>
                      <a:gd name="T12" fmla="*/ 71 w 74"/>
                      <a:gd name="T13" fmla="*/ 20 h 102"/>
                      <a:gd name="T14" fmla="*/ 69 w 74"/>
                      <a:gd name="T15" fmla="*/ 36 h 102"/>
                      <a:gd name="T16" fmla="*/ 65 w 74"/>
                      <a:gd name="T17" fmla="*/ 50 h 102"/>
                      <a:gd name="T18" fmla="*/ 58 w 74"/>
                      <a:gd name="T19" fmla="*/ 62 h 102"/>
                      <a:gd name="T20" fmla="*/ 51 w 74"/>
                      <a:gd name="T21" fmla="*/ 75 h 102"/>
                      <a:gd name="T22" fmla="*/ 40 w 74"/>
                      <a:gd name="T23" fmla="*/ 84 h 102"/>
                      <a:gd name="T24" fmla="*/ 28 w 74"/>
                      <a:gd name="T25" fmla="*/ 92 h 102"/>
                      <a:gd name="T26" fmla="*/ 15 w 74"/>
                      <a:gd name="T27" fmla="*/ 98 h 102"/>
                      <a:gd name="T28" fmla="*/ 0 w 74"/>
                      <a:gd name="T29" fmla="*/ 101 h 102"/>
                      <a:gd name="T30" fmla="*/ 4 w 74"/>
                      <a:gd name="T31" fmla="*/ 101 h 102"/>
                      <a:gd name="T32" fmla="*/ 7 w 74"/>
                      <a:gd name="T33" fmla="*/ 102 h 102"/>
                      <a:gd name="T34" fmla="*/ 21 w 74"/>
                      <a:gd name="T35" fmla="*/ 98 h 102"/>
                      <a:gd name="T36" fmla="*/ 34 w 74"/>
                      <a:gd name="T37" fmla="*/ 92 h 102"/>
                      <a:gd name="T38" fmla="*/ 45 w 74"/>
                      <a:gd name="T39" fmla="*/ 84 h 102"/>
                      <a:gd name="T40" fmla="*/ 55 w 74"/>
                      <a:gd name="T41" fmla="*/ 73 h 102"/>
                      <a:gd name="T42" fmla="*/ 63 w 74"/>
                      <a:gd name="T43" fmla="*/ 62 h 102"/>
                      <a:gd name="T44" fmla="*/ 69 w 74"/>
                      <a:gd name="T45" fmla="*/ 50 h 102"/>
                      <a:gd name="T46" fmla="*/ 72 w 74"/>
                      <a:gd name="T47" fmla="*/ 36 h 102"/>
                      <a:gd name="T48" fmla="*/ 74 w 74"/>
                      <a:gd name="T49" fmla="*/ 20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4"/>
                      <a:gd name="T76" fmla="*/ 0 h 102"/>
                      <a:gd name="T77" fmla="*/ 74 w 74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4" h="102">
                        <a:moveTo>
                          <a:pt x="74" y="20"/>
                        </a:moveTo>
                        <a:lnTo>
                          <a:pt x="74" y="13"/>
                        </a:lnTo>
                        <a:lnTo>
                          <a:pt x="72" y="7"/>
                        </a:lnTo>
                        <a:lnTo>
                          <a:pt x="71" y="3"/>
                        </a:lnTo>
                        <a:lnTo>
                          <a:pt x="68" y="0"/>
                        </a:lnTo>
                        <a:lnTo>
                          <a:pt x="71" y="11"/>
                        </a:lnTo>
                        <a:lnTo>
                          <a:pt x="71" y="20"/>
                        </a:lnTo>
                        <a:lnTo>
                          <a:pt x="69" y="36"/>
                        </a:lnTo>
                        <a:lnTo>
                          <a:pt x="65" y="50"/>
                        </a:lnTo>
                        <a:lnTo>
                          <a:pt x="58" y="62"/>
                        </a:lnTo>
                        <a:lnTo>
                          <a:pt x="51" y="75"/>
                        </a:lnTo>
                        <a:lnTo>
                          <a:pt x="40" y="84"/>
                        </a:lnTo>
                        <a:lnTo>
                          <a:pt x="28" y="92"/>
                        </a:lnTo>
                        <a:lnTo>
                          <a:pt x="15" y="98"/>
                        </a:lnTo>
                        <a:lnTo>
                          <a:pt x="0" y="101"/>
                        </a:lnTo>
                        <a:lnTo>
                          <a:pt x="4" y="101"/>
                        </a:lnTo>
                        <a:lnTo>
                          <a:pt x="7" y="102"/>
                        </a:lnTo>
                        <a:lnTo>
                          <a:pt x="21" y="98"/>
                        </a:lnTo>
                        <a:lnTo>
                          <a:pt x="34" y="92"/>
                        </a:lnTo>
                        <a:lnTo>
                          <a:pt x="45" y="84"/>
                        </a:lnTo>
                        <a:lnTo>
                          <a:pt x="55" y="73"/>
                        </a:lnTo>
                        <a:lnTo>
                          <a:pt x="63" y="62"/>
                        </a:lnTo>
                        <a:lnTo>
                          <a:pt x="69" y="50"/>
                        </a:lnTo>
                        <a:lnTo>
                          <a:pt x="72" y="36"/>
                        </a:lnTo>
                        <a:lnTo>
                          <a:pt x="74" y="20"/>
                        </a:lnTo>
                        <a:close/>
                      </a:path>
                    </a:pathLst>
                  </a:custGeom>
                  <a:solidFill>
                    <a:srgbClr val="DC363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" name="Freeform 155">
                    <a:extLst>
                      <a:ext uri="{FF2B5EF4-FFF2-40B4-BE49-F238E27FC236}">
                        <a16:creationId xmlns:a16="http://schemas.microsoft.com/office/drawing/2014/main" id="{23A7E8F3-0B88-3B49-A381-E6228F3B88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8" y="1153"/>
                    <a:ext cx="75" cy="102"/>
                  </a:xfrm>
                  <a:custGeom>
                    <a:avLst/>
                    <a:gdLst>
                      <a:gd name="T0" fmla="*/ 75 w 75"/>
                      <a:gd name="T1" fmla="*/ 21 h 102"/>
                      <a:gd name="T2" fmla="*/ 75 w 75"/>
                      <a:gd name="T3" fmla="*/ 12 h 102"/>
                      <a:gd name="T4" fmla="*/ 74 w 75"/>
                      <a:gd name="T5" fmla="*/ 4 h 102"/>
                      <a:gd name="T6" fmla="*/ 71 w 75"/>
                      <a:gd name="T7" fmla="*/ 1 h 102"/>
                      <a:gd name="T8" fmla="*/ 69 w 75"/>
                      <a:gd name="T9" fmla="*/ 0 h 102"/>
                      <a:gd name="T10" fmla="*/ 71 w 75"/>
                      <a:gd name="T11" fmla="*/ 11 h 102"/>
                      <a:gd name="T12" fmla="*/ 72 w 75"/>
                      <a:gd name="T13" fmla="*/ 21 h 102"/>
                      <a:gd name="T14" fmla="*/ 71 w 75"/>
                      <a:gd name="T15" fmla="*/ 37 h 102"/>
                      <a:gd name="T16" fmla="*/ 66 w 75"/>
                      <a:gd name="T17" fmla="*/ 51 h 102"/>
                      <a:gd name="T18" fmla="*/ 60 w 75"/>
                      <a:gd name="T19" fmla="*/ 63 h 102"/>
                      <a:gd name="T20" fmla="*/ 51 w 75"/>
                      <a:gd name="T21" fmla="*/ 76 h 102"/>
                      <a:gd name="T22" fmla="*/ 40 w 75"/>
                      <a:gd name="T23" fmla="*/ 85 h 102"/>
                      <a:gd name="T24" fmla="*/ 27 w 75"/>
                      <a:gd name="T25" fmla="*/ 93 h 102"/>
                      <a:gd name="T26" fmla="*/ 15 w 75"/>
                      <a:gd name="T27" fmla="*/ 97 h 102"/>
                      <a:gd name="T28" fmla="*/ 0 w 75"/>
                      <a:gd name="T29" fmla="*/ 100 h 102"/>
                      <a:gd name="T30" fmla="*/ 3 w 75"/>
                      <a:gd name="T31" fmla="*/ 102 h 102"/>
                      <a:gd name="T32" fmla="*/ 7 w 75"/>
                      <a:gd name="T33" fmla="*/ 102 h 102"/>
                      <a:gd name="T34" fmla="*/ 21 w 75"/>
                      <a:gd name="T35" fmla="*/ 99 h 102"/>
                      <a:gd name="T36" fmla="*/ 34 w 75"/>
                      <a:gd name="T37" fmla="*/ 93 h 102"/>
                      <a:gd name="T38" fmla="*/ 46 w 75"/>
                      <a:gd name="T39" fmla="*/ 85 h 102"/>
                      <a:gd name="T40" fmla="*/ 55 w 75"/>
                      <a:gd name="T41" fmla="*/ 74 h 102"/>
                      <a:gd name="T42" fmla="*/ 65 w 75"/>
                      <a:gd name="T43" fmla="*/ 63 h 102"/>
                      <a:gd name="T44" fmla="*/ 71 w 75"/>
                      <a:gd name="T45" fmla="*/ 51 h 102"/>
                      <a:gd name="T46" fmla="*/ 74 w 75"/>
                      <a:gd name="T47" fmla="*/ 37 h 102"/>
                      <a:gd name="T48" fmla="*/ 75 w 75"/>
                      <a:gd name="T49" fmla="*/ 21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5"/>
                      <a:gd name="T76" fmla="*/ 0 h 102"/>
                      <a:gd name="T77" fmla="*/ 75 w 75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5" h="102">
                        <a:moveTo>
                          <a:pt x="75" y="21"/>
                        </a:moveTo>
                        <a:lnTo>
                          <a:pt x="75" y="12"/>
                        </a:lnTo>
                        <a:lnTo>
                          <a:pt x="74" y="4"/>
                        </a:lnTo>
                        <a:lnTo>
                          <a:pt x="71" y="1"/>
                        </a:lnTo>
                        <a:lnTo>
                          <a:pt x="69" y="0"/>
                        </a:lnTo>
                        <a:lnTo>
                          <a:pt x="71" y="11"/>
                        </a:lnTo>
                        <a:lnTo>
                          <a:pt x="72" y="21"/>
                        </a:lnTo>
                        <a:lnTo>
                          <a:pt x="71" y="37"/>
                        </a:lnTo>
                        <a:lnTo>
                          <a:pt x="66" y="51"/>
                        </a:lnTo>
                        <a:lnTo>
                          <a:pt x="60" y="63"/>
                        </a:lnTo>
                        <a:lnTo>
                          <a:pt x="51" y="76"/>
                        </a:lnTo>
                        <a:lnTo>
                          <a:pt x="40" y="85"/>
                        </a:lnTo>
                        <a:lnTo>
                          <a:pt x="27" y="93"/>
                        </a:lnTo>
                        <a:lnTo>
                          <a:pt x="15" y="97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7" y="102"/>
                        </a:lnTo>
                        <a:lnTo>
                          <a:pt x="21" y="99"/>
                        </a:lnTo>
                        <a:lnTo>
                          <a:pt x="34" y="93"/>
                        </a:lnTo>
                        <a:lnTo>
                          <a:pt x="46" y="85"/>
                        </a:lnTo>
                        <a:lnTo>
                          <a:pt x="55" y="74"/>
                        </a:lnTo>
                        <a:lnTo>
                          <a:pt x="65" y="63"/>
                        </a:lnTo>
                        <a:lnTo>
                          <a:pt x="71" y="51"/>
                        </a:lnTo>
                        <a:lnTo>
                          <a:pt x="74" y="37"/>
                        </a:lnTo>
                        <a:lnTo>
                          <a:pt x="75" y="21"/>
                        </a:lnTo>
                        <a:close/>
                      </a:path>
                    </a:pathLst>
                  </a:custGeom>
                  <a:solidFill>
                    <a:srgbClr val="DC36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 156">
                    <a:extLst>
                      <a:ext uri="{FF2B5EF4-FFF2-40B4-BE49-F238E27FC236}">
                        <a16:creationId xmlns:a16="http://schemas.microsoft.com/office/drawing/2014/main" id="{AD4C60FA-7BFF-BB4E-886D-53480D1E8D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5" y="1150"/>
                    <a:ext cx="77" cy="105"/>
                  </a:xfrm>
                  <a:custGeom>
                    <a:avLst/>
                    <a:gdLst>
                      <a:gd name="T0" fmla="*/ 77 w 77"/>
                      <a:gd name="T1" fmla="*/ 24 h 105"/>
                      <a:gd name="T2" fmla="*/ 77 w 77"/>
                      <a:gd name="T3" fmla="*/ 15 h 105"/>
                      <a:gd name="T4" fmla="*/ 74 w 77"/>
                      <a:gd name="T5" fmla="*/ 4 h 105"/>
                      <a:gd name="T6" fmla="*/ 72 w 77"/>
                      <a:gd name="T7" fmla="*/ 3 h 105"/>
                      <a:gd name="T8" fmla="*/ 69 w 77"/>
                      <a:gd name="T9" fmla="*/ 0 h 105"/>
                      <a:gd name="T10" fmla="*/ 72 w 77"/>
                      <a:gd name="T11" fmla="*/ 12 h 105"/>
                      <a:gd name="T12" fmla="*/ 74 w 77"/>
                      <a:gd name="T13" fmla="*/ 24 h 105"/>
                      <a:gd name="T14" fmla="*/ 72 w 77"/>
                      <a:gd name="T15" fmla="*/ 40 h 105"/>
                      <a:gd name="T16" fmla="*/ 68 w 77"/>
                      <a:gd name="T17" fmla="*/ 54 h 105"/>
                      <a:gd name="T18" fmla="*/ 61 w 77"/>
                      <a:gd name="T19" fmla="*/ 66 h 105"/>
                      <a:gd name="T20" fmla="*/ 52 w 77"/>
                      <a:gd name="T21" fmla="*/ 79 h 105"/>
                      <a:gd name="T22" fmla="*/ 41 w 77"/>
                      <a:gd name="T23" fmla="*/ 88 h 105"/>
                      <a:gd name="T24" fmla="*/ 29 w 77"/>
                      <a:gd name="T25" fmla="*/ 96 h 105"/>
                      <a:gd name="T26" fmla="*/ 15 w 77"/>
                      <a:gd name="T27" fmla="*/ 100 h 105"/>
                      <a:gd name="T28" fmla="*/ 0 w 77"/>
                      <a:gd name="T29" fmla="*/ 102 h 105"/>
                      <a:gd name="T30" fmla="*/ 3 w 77"/>
                      <a:gd name="T31" fmla="*/ 103 h 105"/>
                      <a:gd name="T32" fmla="*/ 6 w 77"/>
                      <a:gd name="T33" fmla="*/ 105 h 105"/>
                      <a:gd name="T34" fmla="*/ 21 w 77"/>
                      <a:gd name="T35" fmla="*/ 102 h 105"/>
                      <a:gd name="T36" fmla="*/ 34 w 77"/>
                      <a:gd name="T37" fmla="*/ 96 h 105"/>
                      <a:gd name="T38" fmla="*/ 46 w 77"/>
                      <a:gd name="T39" fmla="*/ 88 h 105"/>
                      <a:gd name="T40" fmla="*/ 57 w 77"/>
                      <a:gd name="T41" fmla="*/ 79 h 105"/>
                      <a:gd name="T42" fmla="*/ 64 w 77"/>
                      <a:gd name="T43" fmla="*/ 66 h 105"/>
                      <a:gd name="T44" fmla="*/ 71 w 77"/>
                      <a:gd name="T45" fmla="*/ 54 h 105"/>
                      <a:gd name="T46" fmla="*/ 75 w 77"/>
                      <a:gd name="T47" fmla="*/ 40 h 105"/>
                      <a:gd name="T48" fmla="*/ 77 w 77"/>
                      <a:gd name="T49" fmla="*/ 24 h 105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7"/>
                      <a:gd name="T76" fmla="*/ 0 h 105"/>
                      <a:gd name="T77" fmla="*/ 77 w 77"/>
                      <a:gd name="T78" fmla="*/ 105 h 105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7" h="105">
                        <a:moveTo>
                          <a:pt x="77" y="24"/>
                        </a:moveTo>
                        <a:lnTo>
                          <a:pt x="77" y="15"/>
                        </a:lnTo>
                        <a:lnTo>
                          <a:pt x="74" y="4"/>
                        </a:lnTo>
                        <a:lnTo>
                          <a:pt x="72" y="3"/>
                        </a:lnTo>
                        <a:lnTo>
                          <a:pt x="69" y="0"/>
                        </a:lnTo>
                        <a:lnTo>
                          <a:pt x="72" y="12"/>
                        </a:lnTo>
                        <a:lnTo>
                          <a:pt x="74" y="24"/>
                        </a:lnTo>
                        <a:lnTo>
                          <a:pt x="72" y="40"/>
                        </a:lnTo>
                        <a:lnTo>
                          <a:pt x="68" y="54"/>
                        </a:lnTo>
                        <a:lnTo>
                          <a:pt x="61" y="66"/>
                        </a:lnTo>
                        <a:lnTo>
                          <a:pt x="52" y="79"/>
                        </a:lnTo>
                        <a:lnTo>
                          <a:pt x="41" y="88"/>
                        </a:lnTo>
                        <a:lnTo>
                          <a:pt x="29" y="96"/>
                        </a:lnTo>
                        <a:lnTo>
                          <a:pt x="15" y="100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21" y="102"/>
                        </a:lnTo>
                        <a:lnTo>
                          <a:pt x="34" y="96"/>
                        </a:lnTo>
                        <a:lnTo>
                          <a:pt x="46" y="88"/>
                        </a:lnTo>
                        <a:lnTo>
                          <a:pt x="57" y="79"/>
                        </a:lnTo>
                        <a:lnTo>
                          <a:pt x="64" y="66"/>
                        </a:lnTo>
                        <a:lnTo>
                          <a:pt x="71" y="54"/>
                        </a:lnTo>
                        <a:lnTo>
                          <a:pt x="75" y="40"/>
                        </a:lnTo>
                        <a:lnTo>
                          <a:pt x="77" y="24"/>
                        </a:lnTo>
                        <a:close/>
                      </a:path>
                    </a:pathLst>
                  </a:custGeom>
                  <a:solidFill>
                    <a:srgbClr val="DC37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 157">
                    <a:extLst>
                      <a:ext uri="{FF2B5EF4-FFF2-40B4-BE49-F238E27FC236}">
                        <a16:creationId xmlns:a16="http://schemas.microsoft.com/office/drawing/2014/main" id="{C9FF8FBC-7966-F941-BA07-76EBA6B3E4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1" y="1148"/>
                    <a:ext cx="79" cy="105"/>
                  </a:xfrm>
                  <a:custGeom>
                    <a:avLst/>
                    <a:gdLst>
                      <a:gd name="T0" fmla="*/ 79 w 79"/>
                      <a:gd name="T1" fmla="*/ 26 h 105"/>
                      <a:gd name="T2" fmla="*/ 78 w 79"/>
                      <a:gd name="T3" fmla="*/ 16 h 105"/>
                      <a:gd name="T4" fmla="*/ 76 w 79"/>
                      <a:gd name="T5" fmla="*/ 5 h 105"/>
                      <a:gd name="T6" fmla="*/ 73 w 79"/>
                      <a:gd name="T7" fmla="*/ 2 h 105"/>
                      <a:gd name="T8" fmla="*/ 72 w 79"/>
                      <a:gd name="T9" fmla="*/ 0 h 105"/>
                      <a:gd name="T10" fmla="*/ 75 w 79"/>
                      <a:gd name="T11" fmla="*/ 13 h 105"/>
                      <a:gd name="T12" fmla="*/ 76 w 79"/>
                      <a:gd name="T13" fmla="*/ 26 h 105"/>
                      <a:gd name="T14" fmla="*/ 75 w 79"/>
                      <a:gd name="T15" fmla="*/ 42 h 105"/>
                      <a:gd name="T16" fmla="*/ 70 w 79"/>
                      <a:gd name="T17" fmla="*/ 56 h 105"/>
                      <a:gd name="T18" fmla="*/ 64 w 79"/>
                      <a:gd name="T19" fmla="*/ 68 h 105"/>
                      <a:gd name="T20" fmla="*/ 55 w 79"/>
                      <a:gd name="T21" fmla="*/ 81 h 105"/>
                      <a:gd name="T22" fmla="*/ 42 w 79"/>
                      <a:gd name="T23" fmla="*/ 90 h 105"/>
                      <a:gd name="T24" fmla="*/ 30 w 79"/>
                      <a:gd name="T25" fmla="*/ 96 h 105"/>
                      <a:gd name="T26" fmla="*/ 16 w 79"/>
                      <a:gd name="T27" fmla="*/ 101 h 105"/>
                      <a:gd name="T28" fmla="*/ 0 w 79"/>
                      <a:gd name="T29" fmla="*/ 102 h 105"/>
                      <a:gd name="T30" fmla="*/ 0 w 79"/>
                      <a:gd name="T31" fmla="*/ 102 h 105"/>
                      <a:gd name="T32" fmla="*/ 0 w 79"/>
                      <a:gd name="T33" fmla="*/ 102 h 105"/>
                      <a:gd name="T34" fmla="*/ 4 w 79"/>
                      <a:gd name="T35" fmla="*/ 104 h 105"/>
                      <a:gd name="T36" fmla="*/ 7 w 79"/>
                      <a:gd name="T37" fmla="*/ 105 h 105"/>
                      <a:gd name="T38" fmla="*/ 22 w 79"/>
                      <a:gd name="T39" fmla="*/ 102 h 105"/>
                      <a:gd name="T40" fmla="*/ 36 w 79"/>
                      <a:gd name="T41" fmla="*/ 98 h 105"/>
                      <a:gd name="T42" fmla="*/ 47 w 79"/>
                      <a:gd name="T43" fmla="*/ 90 h 105"/>
                      <a:gd name="T44" fmla="*/ 58 w 79"/>
                      <a:gd name="T45" fmla="*/ 81 h 105"/>
                      <a:gd name="T46" fmla="*/ 67 w 79"/>
                      <a:gd name="T47" fmla="*/ 68 h 105"/>
                      <a:gd name="T48" fmla="*/ 73 w 79"/>
                      <a:gd name="T49" fmla="*/ 56 h 105"/>
                      <a:gd name="T50" fmla="*/ 78 w 79"/>
                      <a:gd name="T51" fmla="*/ 42 h 105"/>
                      <a:gd name="T52" fmla="*/ 79 w 79"/>
                      <a:gd name="T53" fmla="*/ 26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9"/>
                      <a:gd name="T82" fmla="*/ 0 h 105"/>
                      <a:gd name="T83" fmla="*/ 79 w 79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9" h="105">
                        <a:moveTo>
                          <a:pt x="79" y="26"/>
                        </a:moveTo>
                        <a:lnTo>
                          <a:pt x="78" y="16"/>
                        </a:lnTo>
                        <a:lnTo>
                          <a:pt x="76" y="5"/>
                        </a:lnTo>
                        <a:lnTo>
                          <a:pt x="73" y="2"/>
                        </a:lnTo>
                        <a:lnTo>
                          <a:pt x="72" y="0"/>
                        </a:lnTo>
                        <a:lnTo>
                          <a:pt x="75" y="13"/>
                        </a:lnTo>
                        <a:lnTo>
                          <a:pt x="76" y="26"/>
                        </a:lnTo>
                        <a:lnTo>
                          <a:pt x="75" y="42"/>
                        </a:lnTo>
                        <a:lnTo>
                          <a:pt x="70" y="56"/>
                        </a:lnTo>
                        <a:lnTo>
                          <a:pt x="64" y="68"/>
                        </a:lnTo>
                        <a:lnTo>
                          <a:pt x="55" y="81"/>
                        </a:lnTo>
                        <a:lnTo>
                          <a:pt x="42" y="90"/>
                        </a:lnTo>
                        <a:lnTo>
                          <a:pt x="30" y="96"/>
                        </a:lnTo>
                        <a:lnTo>
                          <a:pt x="16" y="101"/>
                        </a:lnTo>
                        <a:lnTo>
                          <a:pt x="0" y="102"/>
                        </a:lnTo>
                        <a:lnTo>
                          <a:pt x="4" y="104"/>
                        </a:lnTo>
                        <a:lnTo>
                          <a:pt x="7" y="105"/>
                        </a:lnTo>
                        <a:lnTo>
                          <a:pt x="22" y="102"/>
                        </a:lnTo>
                        <a:lnTo>
                          <a:pt x="36" y="98"/>
                        </a:lnTo>
                        <a:lnTo>
                          <a:pt x="47" y="90"/>
                        </a:lnTo>
                        <a:lnTo>
                          <a:pt x="58" y="81"/>
                        </a:lnTo>
                        <a:lnTo>
                          <a:pt x="67" y="68"/>
                        </a:lnTo>
                        <a:lnTo>
                          <a:pt x="73" y="56"/>
                        </a:lnTo>
                        <a:lnTo>
                          <a:pt x="78" y="42"/>
                        </a:lnTo>
                        <a:lnTo>
                          <a:pt x="79" y="26"/>
                        </a:lnTo>
                        <a:close/>
                      </a:path>
                    </a:pathLst>
                  </a:custGeom>
                  <a:solidFill>
                    <a:srgbClr val="DC37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 158">
                    <a:extLst>
                      <a:ext uri="{FF2B5EF4-FFF2-40B4-BE49-F238E27FC236}">
                        <a16:creationId xmlns:a16="http://schemas.microsoft.com/office/drawing/2014/main" id="{97C239AC-276B-0F46-B9CB-E2A11F38EA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8" y="1147"/>
                    <a:ext cx="81" cy="105"/>
                  </a:xfrm>
                  <a:custGeom>
                    <a:avLst/>
                    <a:gdLst>
                      <a:gd name="T0" fmla="*/ 81 w 81"/>
                      <a:gd name="T1" fmla="*/ 27 h 105"/>
                      <a:gd name="T2" fmla="*/ 79 w 81"/>
                      <a:gd name="T3" fmla="*/ 15 h 105"/>
                      <a:gd name="T4" fmla="*/ 76 w 81"/>
                      <a:gd name="T5" fmla="*/ 3 h 105"/>
                      <a:gd name="T6" fmla="*/ 75 w 81"/>
                      <a:gd name="T7" fmla="*/ 1 h 105"/>
                      <a:gd name="T8" fmla="*/ 71 w 81"/>
                      <a:gd name="T9" fmla="*/ 0 h 105"/>
                      <a:gd name="T10" fmla="*/ 76 w 81"/>
                      <a:gd name="T11" fmla="*/ 14 h 105"/>
                      <a:gd name="T12" fmla="*/ 78 w 81"/>
                      <a:gd name="T13" fmla="*/ 27 h 105"/>
                      <a:gd name="T14" fmla="*/ 76 w 81"/>
                      <a:gd name="T15" fmla="*/ 43 h 105"/>
                      <a:gd name="T16" fmla="*/ 71 w 81"/>
                      <a:gd name="T17" fmla="*/ 57 h 105"/>
                      <a:gd name="T18" fmla="*/ 65 w 81"/>
                      <a:gd name="T19" fmla="*/ 69 h 105"/>
                      <a:gd name="T20" fmla="*/ 56 w 81"/>
                      <a:gd name="T21" fmla="*/ 80 h 105"/>
                      <a:gd name="T22" fmla="*/ 45 w 81"/>
                      <a:gd name="T23" fmla="*/ 89 h 105"/>
                      <a:gd name="T24" fmla="*/ 33 w 81"/>
                      <a:gd name="T25" fmla="*/ 96 h 105"/>
                      <a:gd name="T26" fmla="*/ 19 w 81"/>
                      <a:gd name="T27" fmla="*/ 100 h 105"/>
                      <a:gd name="T28" fmla="*/ 3 w 81"/>
                      <a:gd name="T29" fmla="*/ 102 h 105"/>
                      <a:gd name="T30" fmla="*/ 2 w 81"/>
                      <a:gd name="T31" fmla="*/ 102 h 105"/>
                      <a:gd name="T32" fmla="*/ 0 w 81"/>
                      <a:gd name="T33" fmla="*/ 102 h 105"/>
                      <a:gd name="T34" fmla="*/ 3 w 81"/>
                      <a:gd name="T35" fmla="*/ 103 h 105"/>
                      <a:gd name="T36" fmla="*/ 7 w 81"/>
                      <a:gd name="T37" fmla="*/ 105 h 105"/>
                      <a:gd name="T38" fmla="*/ 22 w 81"/>
                      <a:gd name="T39" fmla="*/ 103 h 105"/>
                      <a:gd name="T40" fmla="*/ 36 w 81"/>
                      <a:gd name="T41" fmla="*/ 99 h 105"/>
                      <a:gd name="T42" fmla="*/ 48 w 81"/>
                      <a:gd name="T43" fmla="*/ 91 h 105"/>
                      <a:gd name="T44" fmla="*/ 59 w 81"/>
                      <a:gd name="T45" fmla="*/ 82 h 105"/>
                      <a:gd name="T46" fmla="*/ 68 w 81"/>
                      <a:gd name="T47" fmla="*/ 69 h 105"/>
                      <a:gd name="T48" fmla="*/ 75 w 81"/>
                      <a:gd name="T49" fmla="*/ 57 h 105"/>
                      <a:gd name="T50" fmla="*/ 79 w 81"/>
                      <a:gd name="T51" fmla="*/ 43 h 105"/>
                      <a:gd name="T52" fmla="*/ 81 w 81"/>
                      <a:gd name="T53" fmla="*/ 27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1"/>
                      <a:gd name="T82" fmla="*/ 0 h 105"/>
                      <a:gd name="T83" fmla="*/ 81 w 81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1" h="105">
                        <a:moveTo>
                          <a:pt x="81" y="27"/>
                        </a:moveTo>
                        <a:lnTo>
                          <a:pt x="79" y="15"/>
                        </a:lnTo>
                        <a:lnTo>
                          <a:pt x="76" y="3"/>
                        </a:lnTo>
                        <a:lnTo>
                          <a:pt x="75" y="1"/>
                        </a:lnTo>
                        <a:lnTo>
                          <a:pt x="71" y="0"/>
                        </a:lnTo>
                        <a:lnTo>
                          <a:pt x="76" y="14"/>
                        </a:lnTo>
                        <a:lnTo>
                          <a:pt x="78" y="27"/>
                        </a:lnTo>
                        <a:lnTo>
                          <a:pt x="76" y="43"/>
                        </a:lnTo>
                        <a:lnTo>
                          <a:pt x="71" y="57"/>
                        </a:lnTo>
                        <a:lnTo>
                          <a:pt x="65" y="69"/>
                        </a:lnTo>
                        <a:lnTo>
                          <a:pt x="56" y="80"/>
                        </a:lnTo>
                        <a:lnTo>
                          <a:pt x="45" y="89"/>
                        </a:lnTo>
                        <a:lnTo>
                          <a:pt x="33" y="96"/>
                        </a:lnTo>
                        <a:lnTo>
                          <a:pt x="19" y="100"/>
                        </a:lnTo>
                        <a:lnTo>
                          <a:pt x="3" y="102"/>
                        </a:lnTo>
                        <a:lnTo>
                          <a:pt x="2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7" y="105"/>
                        </a:lnTo>
                        <a:lnTo>
                          <a:pt x="22" y="103"/>
                        </a:lnTo>
                        <a:lnTo>
                          <a:pt x="36" y="99"/>
                        </a:lnTo>
                        <a:lnTo>
                          <a:pt x="48" y="91"/>
                        </a:lnTo>
                        <a:lnTo>
                          <a:pt x="59" y="82"/>
                        </a:lnTo>
                        <a:lnTo>
                          <a:pt x="68" y="69"/>
                        </a:lnTo>
                        <a:lnTo>
                          <a:pt x="75" y="57"/>
                        </a:lnTo>
                        <a:lnTo>
                          <a:pt x="79" y="43"/>
                        </a:lnTo>
                        <a:lnTo>
                          <a:pt x="81" y="27"/>
                        </a:lnTo>
                        <a:close/>
                      </a:path>
                    </a:pathLst>
                  </a:custGeom>
                  <a:solidFill>
                    <a:srgbClr val="DC38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" name="Freeform 159">
                    <a:extLst>
                      <a:ext uri="{FF2B5EF4-FFF2-40B4-BE49-F238E27FC236}">
                        <a16:creationId xmlns:a16="http://schemas.microsoft.com/office/drawing/2014/main" id="{5FA6FE97-CEE9-2A43-A3E1-294B5969DF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5" y="1145"/>
                    <a:ext cx="82" cy="105"/>
                  </a:xfrm>
                  <a:custGeom>
                    <a:avLst/>
                    <a:gdLst>
                      <a:gd name="T0" fmla="*/ 82 w 82"/>
                      <a:gd name="T1" fmla="*/ 29 h 105"/>
                      <a:gd name="T2" fmla="*/ 81 w 82"/>
                      <a:gd name="T3" fmla="*/ 16 h 105"/>
                      <a:gd name="T4" fmla="*/ 78 w 82"/>
                      <a:gd name="T5" fmla="*/ 3 h 105"/>
                      <a:gd name="T6" fmla="*/ 74 w 82"/>
                      <a:gd name="T7" fmla="*/ 2 h 105"/>
                      <a:gd name="T8" fmla="*/ 73 w 82"/>
                      <a:gd name="T9" fmla="*/ 0 h 105"/>
                      <a:gd name="T10" fmla="*/ 76 w 82"/>
                      <a:gd name="T11" fmla="*/ 6 h 105"/>
                      <a:gd name="T12" fmla="*/ 78 w 82"/>
                      <a:gd name="T13" fmla="*/ 14 h 105"/>
                      <a:gd name="T14" fmla="*/ 79 w 82"/>
                      <a:gd name="T15" fmla="*/ 22 h 105"/>
                      <a:gd name="T16" fmla="*/ 79 w 82"/>
                      <a:gd name="T17" fmla="*/ 29 h 105"/>
                      <a:gd name="T18" fmla="*/ 78 w 82"/>
                      <a:gd name="T19" fmla="*/ 45 h 105"/>
                      <a:gd name="T20" fmla="*/ 73 w 82"/>
                      <a:gd name="T21" fmla="*/ 57 h 105"/>
                      <a:gd name="T22" fmla="*/ 67 w 82"/>
                      <a:gd name="T23" fmla="*/ 70 h 105"/>
                      <a:gd name="T24" fmla="*/ 57 w 82"/>
                      <a:gd name="T25" fmla="*/ 81 h 105"/>
                      <a:gd name="T26" fmla="*/ 47 w 82"/>
                      <a:gd name="T27" fmla="*/ 90 h 105"/>
                      <a:gd name="T28" fmla="*/ 34 w 82"/>
                      <a:gd name="T29" fmla="*/ 96 h 105"/>
                      <a:gd name="T30" fmla="*/ 20 w 82"/>
                      <a:gd name="T31" fmla="*/ 101 h 105"/>
                      <a:gd name="T32" fmla="*/ 6 w 82"/>
                      <a:gd name="T33" fmla="*/ 102 h 105"/>
                      <a:gd name="T34" fmla="*/ 3 w 82"/>
                      <a:gd name="T35" fmla="*/ 102 h 105"/>
                      <a:gd name="T36" fmla="*/ 0 w 82"/>
                      <a:gd name="T37" fmla="*/ 102 h 105"/>
                      <a:gd name="T38" fmla="*/ 3 w 82"/>
                      <a:gd name="T39" fmla="*/ 104 h 105"/>
                      <a:gd name="T40" fmla="*/ 6 w 82"/>
                      <a:gd name="T41" fmla="*/ 105 h 105"/>
                      <a:gd name="T42" fmla="*/ 6 w 82"/>
                      <a:gd name="T43" fmla="*/ 105 h 105"/>
                      <a:gd name="T44" fmla="*/ 6 w 82"/>
                      <a:gd name="T45" fmla="*/ 105 h 105"/>
                      <a:gd name="T46" fmla="*/ 22 w 82"/>
                      <a:gd name="T47" fmla="*/ 104 h 105"/>
                      <a:gd name="T48" fmla="*/ 36 w 82"/>
                      <a:gd name="T49" fmla="*/ 99 h 105"/>
                      <a:gd name="T50" fmla="*/ 48 w 82"/>
                      <a:gd name="T51" fmla="*/ 93 h 105"/>
                      <a:gd name="T52" fmla="*/ 61 w 82"/>
                      <a:gd name="T53" fmla="*/ 84 h 105"/>
                      <a:gd name="T54" fmla="*/ 70 w 82"/>
                      <a:gd name="T55" fmla="*/ 71 h 105"/>
                      <a:gd name="T56" fmla="*/ 76 w 82"/>
                      <a:gd name="T57" fmla="*/ 59 h 105"/>
                      <a:gd name="T58" fmla="*/ 81 w 82"/>
                      <a:gd name="T59" fmla="*/ 45 h 105"/>
                      <a:gd name="T60" fmla="*/ 82 w 82"/>
                      <a:gd name="T61" fmla="*/ 29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2"/>
                      <a:gd name="T94" fmla="*/ 0 h 105"/>
                      <a:gd name="T95" fmla="*/ 82 w 82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2" h="105">
                        <a:moveTo>
                          <a:pt x="82" y="29"/>
                        </a:moveTo>
                        <a:lnTo>
                          <a:pt x="81" y="16"/>
                        </a:lnTo>
                        <a:lnTo>
                          <a:pt x="78" y="3"/>
                        </a:lnTo>
                        <a:lnTo>
                          <a:pt x="74" y="2"/>
                        </a:lnTo>
                        <a:lnTo>
                          <a:pt x="73" y="0"/>
                        </a:lnTo>
                        <a:lnTo>
                          <a:pt x="76" y="6"/>
                        </a:lnTo>
                        <a:lnTo>
                          <a:pt x="78" y="14"/>
                        </a:lnTo>
                        <a:lnTo>
                          <a:pt x="79" y="22"/>
                        </a:lnTo>
                        <a:lnTo>
                          <a:pt x="79" y="29"/>
                        </a:lnTo>
                        <a:lnTo>
                          <a:pt x="78" y="45"/>
                        </a:lnTo>
                        <a:lnTo>
                          <a:pt x="73" y="57"/>
                        </a:lnTo>
                        <a:lnTo>
                          <a:pt x="67" y="70"/>
                        </a:lnTo>
                        <a:lnTo>
                          <a:pt x="57" y="81"/>
                        </a:lnTo>
                        <a:lnTo>
                          <a:pt x="47" y="90"/>
                        </a:lnTo>
                        <a:lnTo>
                          <a:pt x="34" y="96"/>
                        </a:lnTo>
                        <a:lnTo>
                          <a:pt x="20" y="101"/>
                        </a:lnTo>
                        <a:lnTo>
                          <a:pt x="6" y="102"/>
                        </a:lnTo>
                        <a:lnTo>
                          <a:pt x="3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5"/>
                        </a:lnTo>
                        <a:lnTo>
                          <a:pt x="22" y="104"/>
                        </a:lnTo>
                        <a:lnTo>
                          <a:pt x="36" y="99"/>
                        </a:lnTo>
                        <a:lnTo>
                          <a:pt x="48" y="93"/>
                        </a:lnTo>
                        <a:lnTo>
                          <a:pt x="61" y="84"/>
                        </a:lnTo>
                        <a:lnTo>
                          <a:pt x="70" y="71"/>
                        </a:lnTo>
                        <a:lnTo>
                          <a:pt x="76" y="59"/>
                        </a:lnTo>
                        <a:lnTo>
                          <a:pt x="81" y="45"/>
                        </a:lnTo>
                        <a:lnTo>
                          <a:pt x="82" y="29"/>
                        </a:lnTo>
                        <a:close/>
                      </a:path>
                    </a:pathLst>
                  </a:custGeom>
                  <a:solidFill>
                    <a:srgbClr val="DD39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" name="Freeform 160">
                    <a:extLst>
                      <a:ext uri="{FF2B5EF4-FFF2-40B4-BE49-F238E27FC236}">
                        <a16:creationId xmlns:a16="http://schemas.microsoft.com/office/drawing/2014/main" id="{31731633-B38F-2B4A-B09F-A533AD4BBD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2" y="1144"/>
                    <a:ext cx="84" cy="105"/>
                  </a:xfrm>
                  <a:custGeom>
                    <a:avLst/>
                    <a:gdLst>
                      <a:gd name="T0" fmla="*/ 84 w 84"/>
                      <a:gd name="T1" fmla="*/ 30 h 105"/>
                      <a:gd name="T2" fmla="*/ 82 w 84"/>
                      <a:gd name="T3" fmla="*/ 17 h 105"/>
                      <a:gd name="T4" fmla="*/ 77 w 84"/>
                      <a:gd name="T5" fmla="*/ 3 h 105"/>
                      <a:gd name="T6" fmla="*/ 76 w 84"/>
                      <a:gd name="T7" fmla="*/ 1 h 105"/>
                      <a:gd name="T8" fmla="*/ 73 w 84"/>
                      <a:gd name="T9" fmla="*/ 0 h 105"/>
                      <a:gd name="T10" fmla="*/ 76 w 84"/>
                      <a:gd name="T11" fmla="*/ 7 h 105"/>
                      <a:gd name="T12" fmla="*/ 79 w 84"/>
                      <a:gd name="T13" fmla="*/ 15 h 105"/>
                      <a:gd name="T14" fmla="*/ 81 w 84"/>
                      <a:gd name="T15" fmla="*/ 23 h 105"/>
                      <a:gd name="T16" fmla="*/ 81 w 84"/>
                      <a:gd name="T17" fmla="*/ 30 h 105"/>
                      <a:gd name="T18" fmla="*/ 79 w 84"/>
                      <a:gd name="T19" fmla="*/ 44 h 105"/>
                      <a:gd name="T20" fmla="*/ 74 w 84"/>
                      <a:gd name="T21" fmla="*/ 58 h 105"/>
                      <a:gd name="T22" fmla="*/ 68 w 84"/>
                      <a:gd name="T23" fmla="*/ 71 h 105"/>
                      <a:gd name="T24" fmla="*/ 59 w 84"/>
                      <a:gd name="T25" fmla="*/ 82 h 105"/>
                      <a:gd name="T26" fmla="*/ 50 w 84"/>
                      <a:gd name="T27" fmla="*/ 89 h 105"/>
                      <a:gd name="T28" fmla="*/ 37 w 84"/>
                      <a:gd name="T29" fmla="*/ 95 h 105"/>
                      <a:gd name="T30" fmla="*/ 23 w 84"/>
                      <a:gd name="T31" fmla="*/ 100 h 105"/>
                      <a:gd name="T32" fmla="*/ 9 w 84"/>
                      <a:gd name="T33" fmla="*/ 102 h 105"/>
                      <a:gd name="T34" fmla="*/ 5 w 84"/>
                      <a:gd name="T35" fmla="*/ 102 h 105"/>
                      <a:gd name="T36" fmla="*/ 0 w 84"/>
                      <a:gd name="T37" fmla="*/ 102 h 105"/>
                      <a:gd name="T38" fmla="*/ 3 w 84"/>
                      <a:gd name="T39" fmla="*/ 103 h 105"/>
                      <a:gd name="T40" fmla="*/ 6 w 84"/>
                      <a:gd name="T41" fmla="*/ 105 h 105"/>
                      <a:gd name="T42" fmla="*/ 8 w 84"/>
                      <a:gd name="T43" fmla="*/ 105 h 105"/>
                      <a:gd name="T44" fmla="*/ 9 w 84"/>
                      <a:gd name="T45" fmla="*/ 105 h 105"/>
                      <a:gd name="T46" fmla="*/ 25 w 84"/>
                      <a:gd name="T47" fmla="*/ 103 h 105"/>
                      <a:gd name="T48" fmla="*/ 39 w 84"/>
                      <a:gd name="T49" fmla="*/ 99 h 105"/>
                      <a:gd name="T50" fmla="*/ 51 w 84"/>
                      <a:gd name="T51" fmla="*/ 92 h 105"/>
                      <a:gd name="T52" fmla="*/ 62 w 84"/>
                      <a:gd name="T53" fmla="*/ 83 h 105"/>
                      <a:gd name="T54" fmla="*/ 71 w 84"/>
                      <a:gd name="T55" fmla="*/ 72 h 105"/>
                      <a:gd name="T56" fmla="*/ 77 w 84"/>
                      <a:gd name="T57" fmla="*/ 60 h 105"/>
                      <a:gd name="T58" fmla="*/ 82 w 84"/>
                      <a:gd name="T59" fmla="*/ 46 h 105"/>
                      <a:gd name="T60" fmla="*/ 84 w 84"/>
                      <a:gd name="T61" fmla="*/ 30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4"/>
                      <a:gd name="T94" fmla="*/ 0 h 105"/>
                      <a:gd name="T95" fmla="*/ 84 w 84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4" h="105">
                        <a:moveTo>
                          <a:pt x="84" y="30"/>
                        </a:moveTo>
                        <a:lnTo>
                          <a:pt x="82" y="17"/>
                        </a:lnTo>
                        <a:lnTo>
                          <a:pt x="77" y="3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76" y="7"/>
                        </a:lnTo>
                        <a:lnTo>
                          <a:pt x="79" y="15"/>
                        </a:lnTo>
                        <a:lnTo>
                          <a:pt x="81" y="23"/>
                        </a:lnTo>
                        <a:lnTo>
                          <a:pt x="81" y="30"/>
                        </a:lnTo>
                        <a:lnTo>
                          <a:pt x="79" y="44"/>
                        </a:lnTo>
                        <a:lnTo>
                          <a:pt x="74" y="58"/>
                        </a:lnTo>
                        <a:lnTo>
                          <a:pt x="68" y="71"/>
                        </a:lnTo>
                        <a:lnTo>
                          <a:pt x="59" y="82"/>
                        </a:lnTo>
                        <a:lnTo>
                          <a:pt x="50" y="89"/>
                        </a:lnTo>
                        <a:lnTo>
                          <a:pt x="37" y="95"/>
                        </a:lnTo>
                        <a:lnTo>
                          <a:pt x="23" y="100"/>
                        </a:lnTo>
                        <a:lnTo>
                          <a:pt x="9" y="102"/>
                        </a:lnTo>
                        <a:lnTo>
                          <a:pt x="5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8" y="105"/>
                        </a:lnTo>
                        <a:lnTo>
                          <a:pt x="9" y="105"/>
                        </a:lnTo>
                        <a:lnTo>
                          <a:pt x="25" y="103"/>
                        </a:lnTo>
                        <a:lnTo>
                          <a:pt x="39" y="99"/>
                        </a:lnTo>
                        <a:lnTo>
                          <a:pt x="51" y="92"/>
                        </a:lnTo>
                        <a:lnTo>
                          <a:pt x="62" y="83"/>
                        </a:lnTo>
                        <a:lnTo>
                          <a:pt x="71" y="72"/>
                        </a:lnTo>
                        <a:lnTo>
                          <a:pt x="77" y="60"/>
                        </a:lnTo>
                        <a:lnTo>
                          <a:pt x="82" y="46"/>
                        </a:lnTo>
                        <a:lnTo>
                          <a:pt x="84" y="30"/>
                        </a:lnTo>
                        <a:close/>
                      </a:path>
                    </a:pathLst>
                  </a:custGeom>
                  <a:solidFill>
                    <a:srgbClr val="DD39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 161">
                    <a:extLst>
                      <a:ext uri="{FF2B5EF4-FFF2-40B4-BE49-F238E27FC236}">
                        <a16:creationId xmlns:a16="http://schemas.microsoft.com/office/drawing/2014/main" id="{A241283D-6ACE-E74B-961F-CD32AB94B4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1" y="1142"/>
                    <a:ext cx="83" cy="105"/>
                  </a:xfrm>
                  <a:custGeom>
                    <a:avLst/>
                    <a:gdLst>
                      <a:gd name="T0" fmla="*/ 83 w 83"/>
                      <a:gd name="T1" fmla="*/ 32 h 105"/>
                      <a:gd name="T2" fmla="*/ 83 w 83"/>
                      <a:gd name="T3" fmla="*/ 25 h 105"/>
                      <a:gd name="T4" fmla="*/ 82 w 83"/>
                      <a:gd name="T5" fmla="*/ 17 h 105"/>
                      <a:gd name="T6" fmla="*/ 80 w 83"/>
                      <a:gd name="T7" fmla="*/ 9 h 105"/>
                      <a:gd name="T8" fmla="*/ 77 w 83"/>
                      <a:gd name="T9" fmla="*/ 3 h 105"/>
                      <a:gd name="T10" fmla="*/ 74 w 83"/>
                      <a:gd name="T11" fmla="*/ 2 h 105"/>
                      <a:gd name="T12" fmla="*/ 72 w 83"/>
                      <a:gd name="T13" fmla="*/ 0 h 105"/>
                      <a:gd name="T14" fmla="*/ 75 w 83"/>
                      <a:gd name="T15" fmla="*/ 8 h 105"/>
                      <a:gd name="T16" fmla="*/ 78 w 83"/>
                      <a:gd name="T17" fmla="*/ 15 h 105"/>
                      <a:gd name="T18" fmla="*/ 80 w 83"/>
                      <a:gd name="T19" fmla="*/ 23 h 105"/>
                      <a:gd name="T20" fmla="*/ 80 w 83"/>
                      <a:gd name="T21" fmla="*/ 32 h 105"/>
                      <a:gd name="T22" fmla="*/ 78 w 83"/>
                      <a:gd name="T23" fmla="*/ 46 h 105"/>
                      <a:gd name="T24" fmla="*/ 74 w 83"/>
                      <a:gd name="T25" fmla="*/ 60 h 105"/>
                      <a:gd name="T26" fmla="*/ 68 w 83"/>
                      <a:gd name="T27" fmla="*/ 71 h 105"/>
                      <a:gd name="T28" fmla="*/ 60 w 83"/>
                      <a:gd name="T29" fmla="*/ 82 h 105"/>
                      <a:gd name="T30" fmla="*/ 49 w 83"/>
                      <a:gd name="T31" fmla="*/ 90 h 105"/>
                      <a:gd name="T32" fmla="*/ 37 w 83"/>
                      <a:gd name="T33" fmla="*/ 96 h 105"/>
                      <a:gd name="T34" fmla="*/ 24 w 83"/>
                      <a:gd name="T35" fmla="*/ 101 h 105"/>
                      <a:gd name="T36" fmla="*/ 10 w 83"/>
                      <a:gd name="T37" fmla="*/ 102 h 105"/>
                      <a:gd name="T38" fmla="*/ 4 w 83"/>
                      <a:gd name="T39" fmla="*/ 102 h 105"/>
                      <a:gd name="T40" fmla="*/ 0 w 83"/>
                      <a:gd name="T41" fmla="*/ 101 h 105"/>
                      <a:gd name="T42" fmla="*/ 1 w 83"/>
                      <a:gd name="T43" fmla="*/ 104 h 105"/>
                      <a:gd name="T44" fmla="*/ 4 w 83"/>
                      <a:gd name="T45" fmla="*/ 105 h 105"/>
                      <a:gd name="T46" fmla="*/ 7 w 83"/>
                      <a:gd name="T47" fmla="*/ 105 h 105"/>
                      <a:gd name="T48" fmla="*/ 10 w 83"/>
                      <a:gd name="T49" fmla="*/ 105 h 105"/>
                      <a:gd name="T50" fmla="*/ 24 w 83"/>
                      <a:gd name="T51" fmla="*/ 104 h 105"/>
                      <a:gd name="T52" fmla="*/ 38 w 83"/>
                      <a:gd name="T53" fmla="*/ 99 h 105"/>
                      <a:gd name="T54" fmla="*/ 51 w 83"/>
                      <a:gd name="T55" fmla="*/ 93 h 105"/>
                      <a:gd name="T56" fmla="*/ 61 w 83"/>
                      <a:gd name="T57" fmla="*/ 84 h 105"/>
                      <a:gd name="T58" fmla="*/ 71 w 83"/>
                      <a:gd name="T59" fmla="*/ 73 h 105"/>
                      <a:gd name="T60" fmla="*/ 77 w 83"/>
                      <a:gd name="T61" fmla="*/ 60 h 105"/>
                      <a:gd name="T62" fmla="*/ 82 w 83"/>
                      <a:gd name="T63" fmla="*/ 48 h 105"/>
                      <a:gd name="T64" fmla="*/ 83 w 83"/>
                      <a:gd name="T65" fmla="*/ 32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3"/>
                      <a:gd name="T100" fmla="*/ 0 h 105"/>
                      <a:gd name="T101" fmla="*/ 83 w 83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3" h="105">
                        <a:moveTo>
                          <a:pt x="83" y="32"/>
                        </a:moveTo>
                        <a:lnTo>
                          <a:pt x="83" y="25"/>
                        </a:lnTo>
                        <a:lnTo>
                          <a:pt x="82" y="17"/>
                        </a:lnTo>
                        <a:lnTo>
                          <a:pt x="80" y="9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2" y="0"/>
                        </a:lnTo>
                        <a:lnTo>
                          <a:pt x="75" y="8"/>
                        </a:lnTo>
                        <a:lnTo>
                          <a:pt x="78" y="15"/>
                        </a:lnTo>
                        <a:lnTo>
                          <a:pt x="80" y="23"/>
                        </a:lnTo>
                        <a:lnTo>
                          <a:pt x="80" y="32"/>
                        </a:lnTo>
                        <a:lnTo>
                          <a:pt x="78" y="46"/>
                        </a:lnTo>
                        <a:lnTo>
                          <a:pt x="74" y="60"/>
                        </a:lnTo>
                        <a:lnTo>
                          <a:pt x="68" y="71"/>
                        </a:lnTo>
                        <a:lnTo>
                          <a:pt x="60" y="82"/>
                        </a:lnTo>
                        <a:lnTo>
                          <a:pt x="49" y="90"/>
                        </a:lnTo>
                        <a:lnTo>
                          <a:pt x="37" y="96"/>
                        </a:lnTo>
                        <a:lnTo>
                          <a:pt x="24" y="101"/>
                        </a:lnTo>
                        <a:lnTo>
                          <a:pt x="10" y="102"/>
                        </a:lnTo>
                        <a:lnTo>
                          <a:pt x="4" y="102"/>
                        </a:lnTo>
                        <a:lnTo>
                          <a:pt x="0" y="101"/>
                        </a:lnTo>
                        <a:lnTo>
                          <a:pt x="1" y="104"/>
                        </a:lnTo>
                        <a:lnTo>
                          <a:pt x="4" y="105"/>
                        </a:lnTo>
                        <a:lnTo>
                          <a:pt x="7" y="105"/>
                        </a:lnTo>
                        <a:lnTo>
                          <a:pt x="10" y="105"/>
                        </a:lnTo>
                        <a:lnTo>
                          <a:pt x="24" y="104"/>
                        </a:lnTo>
                        <a:lnTo>
                          <a:pt x="38" y="99"/>
                        </a:lnTo>
                        <a:lnTo>
                          <a:pt x="51" y="93"/>
                        </a:lnTo>
                        <a:lnTo>
                          <a:pt x="61" y="84"/>
                        </a:lnTo>
                        <a:lnTo>
                          <a:pt x="71" y="73"/>
                        </a:lnTo>
                        <a:lnTo>
                          <a:pt x="77" y="60"/>
                        </a:lnTo>
                        <a:lnTo>
                          <a:pt x="82" y="48"/>
                        </a:lnTo>
                        <a:lnTo>
                          <a:pt x="83" y="32"/>
                        </a:lnTo>
                        <a:close/>
                      </a:path>
                    </a:pathLst>
                  </a:custGeom>
                  <a:solidFill>
                    <a:srgbClr val="DD3A3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" name="Freeform 162">
                    <a:extLst>
                      <a:ext uri="{FF2B5EF4-FFF2-40B4-BE49-F238E27FC236}">
                        <a16:creationId xmlns:a16="http://schemas.microsoft.com/office/drawing/2014/main" id="{1E5DE285-3AAD-9A49-BE45-7AB1511C87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8" y="1140"/>
                    <a:ext cx="85" cy="106"/>
                  </a:xfrm>
                  <a:custGeom>
                    <a:avLst/>
                    <a:gdLst>
                      <a:gd name="T0" fmla="*/ 85 w 85"/>
                      <a:gd name="T1" fmla="*/ 34 h 106"/>
                      <a:gd name="T2" fmla="*/ 85 w 85"/>
                      <a:gd name="T3" fmla="*/ 27 h 106"/>
                      <a:gd name="T4" fmla="*/ 83 w 85"/>
                      <a:gd name="T5" fmla="*/ 19 h 106"/>
                      <a:gd name="T6" fmla="*/ 80 w 85"/>
                      <a:gd name="T7" fmla="*/ 11 h 106"/>
                      <a:gd name="T8" fmla="*/ 77 w 85"/>
                      <a:gd name="T9" fmla="*/ 4 h 106"/>
                      <a:gd name="T10" fmla="*/ 75 w 85"/>
                      <a:gd name="T11" fmla="*/ 2 h 106"/>
                      <a:gd name="T12" fmla="*/ 72 w 85"/>
                      <a:gd name="T13" fmla="*/ 0 h 106"/>
                      <a:gd name="T14" fmla="*/ 77 w 85"/>
                      <a:gd name="T15" fmla="*/ 8 h 106"/>
                      <a:gd name="T16" fmla="*/ 78 w 85"/>
                      <a:gd name="T17" fmla="*/ 17 h 106"/>
                      <a:gd name="T18" fmla="*/ 81 w 85"/>
                      <a:gd name="T19" fmla="*/ 25 h 106"/>
                      <a:gd name="T20" fmla="*/ 81 w 85"/>
                      <a:gd name="T21" fmla="*/ 34 h 106"/>
                      <a:gd name="T22" fmla="*/ 80 w 85"/>
                      <a:gd name="T23" fmla="*/ 48 h 106"/>
                      <a:gd name="T24" fmla="*/ 75 w 85"/>
                      <a:gd name="T25" fmla="*/ 61 h 106"/>
                      <a:gd name="T26" fmla="*/ 69 w 85"/>
                      <a:gd name="T27" fmla="*/ 73 h 106"/>
                      <a:gd name="T28" fmla="*/ 61 w 85"/>
                      <a:gd name="T29" fmla="*/ 82 h 106"/>
                      <a:gd name="T30" fmla="*/ 52 w 85"/>
                      <a:gd name="T31" fmla="*/ 92 h 106"/>
                      <a:gd name="T32" fmla="*/ 40 w 85"/>
                      <a:gd name="T33" fmla="*/ 98 h 106"/>
                      <a:gd name="T34" fmla="*/ 27 w 85"/>
                      <a:gd name="T35" fmla="*/ 101 h 106"/>
                      <a:gd name="T36" fmla="*/ 13 w 85"/>
                      <a:gd name="T37" fmla="*/ 103 h 106"/>
                      <a:gd name="T38" fmla="*/ 6 w 85"/>
                      <a:gd name="T39" fmla="*/ 103 h 106"/>
                      <a:gd name="T40" fmla="*/ 0 w 85"/>
                      <a:gd name="T41" fmla="*/ 101 h 106"/>
                      <a:gd name="T42" fmla="*/ 3 w 85"/>
                      <a:gd name="T43" fmla="*/ 103 h 106"/>
                      <a:gd name="T44" fmla="*/ 4 w 85"/>
                      <a:gd name="T45" fmla="*/ 106 h 106"/>
                      <a:gd name="T46" fmla="*/ 9 w 85"/>
                      <a:gd name="T47" fmla="*/ 106 h 106"/>
                      <a:gd name="T48" fmla="*/ 13 w 85"/>
                      <a:gd name="T49" fmla="*/ 106 h 106"/>
                      <a:gd name="T50" fmla="*/ 27 w 85"/>
                      <a:gd name="T51" fmla="*/ 104 h 106"/>
                      <a:gd name="T52" fmla="*/ 41 w 85"/>
                      <a:gd name="T53" fmla="*/ 99 h 106"/>
                      <a:gd name="T54" fmla="*/ 54 w 85"/>
                      <a:gd name="T55" fmla="*/ 93 h 106"/>
                      <a:gd name="T56" fmla="*/ 63 w 85"/>
                      <a:gd name="T57" fmla="*/ 86 h 106"/>
                      <a:gd name="T58" fmla="*/ 72 w 85"/>
                      <a:gd name="T59" fmla="*/ 75 h 106"/>
                      <a:gd name="T60" fmla="*/ 78 w 85"/>
                      <a:gd name="T61" fmla="*/ 62 h 106"/>
                      <a:gd name="T62" fmla="*/ 83 w 85"/>
                      <a:gd name="T63" fmla="*/ 48 h 106"/>
                      <a:gd name="T64" fmla="*/ 85 w 85"/>
                      <a:gd name="T65" fmla="*/ 34 h 10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6"/>
                      <a:gd name="T101" fmla="*/ 85 w 85"/>
                      <a:gd name="T102" fmla="*/ 106 h 10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6">
                        <a:moveTo>
                          <a:pt x="85" y="34"/>
                        </a:moveTo>
                        <a:lnTo>
                          <a:pt x="85" y="27"/>
                        </a:lnTo>
                        <a:lnTo>
                          <a:pt x="83" y="19"/>
                        </a:lnTo>
                        <a:lnTo>
                          <a:pt x="80" y="11"/>
                        </a:lnTo>
                        <a:lnTo>
                          <a:pt x="77" y="4"/>
                        </a:lnTo>
                        <a:lnTo>
                          <a:pt x="75" y="2"/>
                        </a:lnTo>
                        <a:lnTo>
                          <a:pt x="72" y="0"/>
                        </a:lnTo>
                        <a:lnTo>
                          <a:pt x="77" y="8"/>
                        </a:lnTo>
                        <a:lnTo>
                          <a:pt x="78" y="17"/>
                        </a:lnTo>
                        <a:lnTo>
                          <a:pt x="81" y="25"/>
                        </a:lnTo>
                        <a:lnTo>
                          <a:pt x="81" y="34"/>
                        </a:lnTo>
                        <a:lnTo>
                          <a:pt x="80" y="48"/>
                        </a:lnTo>
                        <a:lnTo>
                          <a:pt x="75" y="61"/>
                        </a:lnTo>
                        <a:lnTo>
                          <a:pt x="69" y="73"/>
                        </a:lnTo>
                        <a:lnTo>
                          <a:pt x="61" y="82"/>
                        </a:lnTo>
                        <a:lnTo>
                          <a:pt x="52" y="92"/>
                        </a:lnTo>
                        <a:lnTo>
                          <a:pt x="40" y="98"/>
                        </a:lnTo>
                        <a:lnTo>
                          <a:pt x="27" y="101"/>
                        </a:lnTo>
                        <a:lnTo>
                          <a:pt x="13" y="103"/>
                        </a:lnTo>
                        <a:lnTo>
                          <a:pt x="6" y="103"/>
                        </a:lnTo>
                        <a:lnTo>
                          <a:pt x="0" y="101"/>
                        </a:lnTo>
                        <a:lnTo>
                          <a:pt x="3" y="103"/>
                        </a:lnTo>
                        <a:lnTo>
                          <a:pt x="4" y="106"/>
                        </a:lnTo>
                        <a:lnTo>
                          <a:pt x="9" y="106"/>
                        </a:lnTo>
                        <a:lnTo>
                          <a:pt x="13" y="106"/>
                        </a:lnTo>
                        <a:lnTo>
                          <a:pt x="27" y="104"/>
                        </a:lnTo>
                        <a:lnTo>
                          <a:pt x="41" y="99"/>
                        </a:lnTo>
                        <a:lnTo>
                          <a:pt x="54" y="93"/>
                        </a:lnTo>
                        <a:lnTo>
                          <a:pt x="63" y="86"/>
                        </a:lnTo>
                        <a:lnTo>
                          <a:pt x="72" y="75"/>
                        </a:lnTo>
                        <a:lnTo>
                          <a:pt x="78" y="62"/>
                        </a:lnTo>
                        <a:lnTo>
                          <a:pt x="83" y="48"/>
                        </a:lnTo>
                        <a:lnTo>
                          <a:pt x="85" y="34"/>
                        </a:lnTo>
                        <a:close/>
                      </a:path>
                    </a:pathLst>
                  </a:custGeom>
                  <a:solidFill>
                    <a:srgbClr val="DD3C3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5" name="Freeform 163">
                    <a:extLst>
                      <a:ext uri="{FF2B5EF4-FFF2-40B4-BE49-F238E27FC236}">
                        <a16:creationId xmlns:a16="http://schemas.microsoft.com/office/drawing/2014/main" id="{F17B1617-CCE3-D848-AE94-20619204B6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6" y="1139"/>
                    <a:ext cx="85" cy="105"/>
                  </a:xfrm>
                  <a:custGeom>
                    <a:avLst/>
                    <a:gdLst>
                      <a:gd name="T0" fmla="*/ 85 w 85"/>
                      <a:gd name="T1" fmla="*/ 35 h 105"/>
                      <a:gd name="T2" fmla="*/ 85 w 85"/>
                      <a:gd name="T3" fmla="*/ 26 h 105"/>
                      <a:gd name="T4" fmla="*/ 83 w 85"/>
                      <a:gd name="T5" fmla="*/ 18 h 105"/>
                      <a:gd name="T6" fmla="*/ 80 w 85"/>
                      <a:gd name="T7" fmla="*/ 11 h 105"/>
                      <a:gd name="T8" fmla="*/ 77 w 85"/>
                      <a:gd name="T9" fmla="*/ 3 h 105"/>
                      <a:gd name="T10" fmla="*/ 74 w 85"/>
                      <a:gd name="T11" fmla="*/ 1 h 105"/>
                      <a:gd name="T12" fmla="*/ 71 w 85"/>
                      <a:gd name="T13" fmla="*/ 0 h 105"/>
                      <a:gd name="T14" fmla="*/ 76 w 85"/>
                      <a:gd name="T15" fmla="*/ 9 h 105"/>
                      <a:gd name="T16" fmla="*/ 79 w 85"/>
                      <a:gd name="T17" fmla="*/ 17 h 105"/>
                      <a:gd name="T18" fmla="*/ 80 w 85"/>
                      <a:gd name="T19" fmla="*/ 26 h 105"/>
                      <a:gd name="T20" fmla="*/ 82 w 85"/>
                      <a:gd name="T21" fmla="*/ 35 h 105"/>
                      <a:gd name="T22" fmla="*/ 80 w 85"/>
                      <a:gd name="T23" fmla="*/ 49 h 105"/>
                      <a:gd name="T24" fmla="*/ 77 w 85"/>
                      <a:gd name="T25" fmla="*/ 62 h 105"/>
                      <a:gd name="T26" fmla="*/ 71 w 85"/>
                      <a:gd name="T27" fmla="*/ 73 h 105"/>
                      <a:gd name="T28" fmla="*/ 62 w 85"/>
                      <a:gd name="T29" fmla="*/ 82 h 105"/>
                      <a:gd name="T30" fmla="*/ 53 w 85"/>
                      <a:gd name="T31" fmla="*/ 91 h 105"/>
                      <a:gd name="T32" fmla="*/ 42 w 85"/>
                      <a:gd name="T33" fmla="*/ 97 h 105"/>
                      <a:gd name="T34" fmla="*/ 29 w 85"/>
                      <a:gd name="T35" fmla="*/ 100 h 105"/>
                      <a:gd name="T36" fmla="*/ 15 w 85"/>
                      <a:gd name="T37" fmla="*/ 102 h 105"/>
                      <a:gd name="T38" fmla="*/ 8 w 85"/>
                      <a:gd name="T39" fmla="*/ 102 h 105"/>
                      <a:gd name="T40" fmla="*/ 0 w 85"/>
                      <a:gd name="T41" fmla="*/ 100 h 105"/>
                      <a:gd name="T42" fmla="*/ 2 w 85"/>
                      <a:gd name="T43" fmla="*/ 102 h 105"/>
                      <a:gd name="T44" fmla="*/ 5 w 85"/>
                      <a:gd name="T45" fmla="*/ 104 h 105"/>
                      <a:gd name="T46" fmla="*/ 9 w 85"/>
                      <a:gd name="T47" fmla="*/ 105 h 105"/>
                      <a:gd name="T48" fmla="*/ 15 w 85"/>
                      <a:gd name="T49" fmla="*/ 105 h 105"/>
                      <a:gd name="T50" fmla="*/ 29 w 85"/>
                      <a:gd name="T51" fmla="*/ 104 h 105"/>
                      <a:gd name="T52" fmla="*/ 42 w 85"/>
                      <a:gd name="T53" fmla="*/ 99 h 105"/>
                      <a:gd name="T54" fmla="*/ 54 w 85"/>
                      <a:gd name="T55" fmla="*/ 93 h 105"/>
                      <a:gd name="T56" fmla="*/ 65 w 85"/>
                      <a:gd name="T57" fmla="*/ 85 h 105"/>
                      <a:gd name="T58" fmla="*/ 73 w 85"/>
                      <a:gd name="T59" fmla="*/ 74 h 105"/>
                      <a:gd name="T60" fmla="*/ 79 w 85"/>
                      <a:gd name="T61" fmla="*/ 63 h 105"/>
                      <a:gd name="T62" fmla="*/ 83 w 85"/>
                      <a:gd name="T63" fmla="*/ 49 h 105"/>
                      <a:gd name="T64" fmla="*/ 85 w 85"/>
                      <a:gd name="T65" fmla="*/ 35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5"/>
                        </a:moveTo>
                        <a:lnTo>
                          <a:pt x="85" y="26"/>
                        </a:lnTo>
                        <a:lnTo>
                          <a:pt x="83" y="18"/>
                        </a:lnTo>
                        <a:lnTo>
                          <a:pt x="80" y="11"/>
                        </a:lnTo>
                        <a:lnTo>
                          <a:pt x="77" y="3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6" y="9"/>
                        </a:lnTo>
                        <a:lnTo>
                          <a:pt x="79" y="17"/>
                        </a:lnTo>
                        <a:lnTo>
                          <a:pt x="80" y="26"/>
                        </a:lnTo>
                        <a:lnTo>
                          <a:pt x="82" y="35"/>
                        </a:lnTo>
                        <a:lnTo>
                          <a:pt x="80" y="49"/>
                        </a:lnTo>
                        <a:lnTo>
                          <a:pt x="77" y="62"/>
                        </a:lnTo>
                        <a:lnTo>
                          <a:pt x="71" y="73"/>
                        </a:lnTo>
                        <a:lnTo>
                          <a:pt x="62" y="82"/>
                        </a:lnTo>
                        <a:lnTo>
                          <a:pt x="53" y="91"/>
                        </a:lnTo>
                        <a:lnTo>
                          <a:pt x="42" y="97"/>
                        </a:lnTo>
                        <a:lnTo>
                          <a:pt x="29" y="100"/>
                        </a:lnTo>
                        <a:lnTo>
                          <a:pt x="15" y="102"/>
                        </a:lnTo>
                        <a:lnTo>
                          <a:pt x="8" y="102"/>
                        </a:lnTo>
                        <a:lnTo>
                          <a:pt x="0" y="100"/>
                        </a:lnTo>
                        <a:lnTo>
                          <a:pt x="2" y="102"/>
                        </a:lnTo>
                        <a:lnTo>
                          <a:pt x="5" y="104"/>
                        </a:lnTo>
                        <a:lnTo>
                          <a:pt x="9" y="105"/>
                        </a:lnTo>
                        <a:lnTo>
                          <a:pt x="15" y="105"/>
                        </a:lnTo>
                        <a:lnTo>
                          <a:pt x="29" y="104"/>
                        </a:lnTo>
                        <a:lnTo>
                          <a:pt x="42" y="99"/>
                        </a:lnTo>
                        <a:lnTo>
                          <a:pt x="54" y="93"/>
                        </a:lnTo>
                        <a:lnTo>
                          <a:pt x="65" y="85"/>
                        </a:lnTo>
                        <a:lnTo>
                          <a:pt x="73" y="74"/>
                        </a:lnTo>
                        <a:lnTo>
                          <a:pt x="79" y="63"/>
                        </a:lnTo>
                        <a:lnTo>
                          <a:pt x="83" y="49"/>
                        </a:lnTo>
                        <a:lnTo>
                          <a:pt x="85" y="35"/>
                        </a:lnTo>
                        <a:close/>
                      </a:path>
                    </a:pathLst>
                  </a:custGeom>
                  <a:solidFill>
                    <a:srgbClr val="DD3D3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6" name="Freeform 164">
                    <a:extLst>
                      <a:ext uri="{FF2B5EF4-FFF2-40B4-BE49-F238E27FC236}">
                        <a16:creationId xmlns:a16="http://schemas.microsoft.com/office/drawing/2014/main" id="{5107CECE-1C50-8346-8C4B-70A6A7C5CF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3" y="1139"/>
                    <a:ext cx="86" cy="104"/>
                  </a:xfrm>
                  <a:custGeom>
                    <a:avLst/>
                    <a:gdLst>
                      <a:gd name="T0" fmla="*/ 86 w 86"/>
                      <a:gd name="T1" fmla="*/ 35 h 104"/>
                      <a:gd name="T2" fmla="*/ 86 w 86"/>
                      <a:gd name="T3" fmla="*/ 26 h 104"/>
                      <a:gd name="T4" fmla="*/ 83 w 86"/>
                      <a:gd name="T5" fmla="*/ 18 h 104"/>
                      <a:gd name="T6" fmla="*/ 82 w 86"/>
                      <a:gd name="T7" fmla="*/ 9 h 104"/>
                      <a:gd name="T8" fmla="*/ 77 w 86"/>
                      <a:gd name="T9" fmla="*/ 1 h 104"/>
                      <a:gd name="T10" fmla="*/ 74 w 86"/>
                      <a:gd name="T11" fmla="*/ 0 h 104"/>
                      <a:gd name="T12" fmla="*/ 73 w 86"/>
                      <a:gd name="T13" fmla="*/ 0 h 104"/>
                      <a:gd name="T14" fmla="*/ 77 w 86"/>
                      <a:gd name="T15" fmla="*/ 8 h 104"/>
                      <a:gd name="T16" fmla="*/ 80 w 86"/>
                      <a:gd name="T17" fmla="*/ 17 h 104"/>
                      <a:gd name="T18" fmla="*/ 82 w 86"/>
                      <a:gd name="T19" fmla="*/ 26 h 104"/>
                      <a:gd name="T20" fmla="*/ 83 w 86"/>
                      <a:gd name="T21" fmla="*/ 35 h 104"/>
                      <a:gd name="T22" fmla="*/ 82 w 86"/>
                      <a:gd name="T23" fmla="*/ 49 h 104"/>
                      <a:gd name="T24" fmla="*/ 79 w 86"/>
                      <a:gd name="T25" fmla="*/ 60 h 104"/>
                      <a:gd name="T26" fmla="*/ 73 w 86"/>
                      <a:gd name="T27" fmla="*/ 73 h 104"/>
                      <a:gd name="T28" fmla="*/ 65 w 86"/>
                      <a:gd name="T29" fmla="*/ 82 h 104"/>
                      <a:gd name="T30" fmla="*/ 54 w 86"/>
                      <a:gd name="T31" fmla="*/ 90 h 104"/>
                      <a:gd name="T32" fmla="*/ 43 w 86"/>
                      <a:gd name="T33" fmla="*/ 96 h 104"/>
                      <a:gd name="T34" fmla="*/ 31 w 86"/>
                      <a:gd name="T35" fmla="*/ 99 h 104"/>
                      <a:gd name="T36" fmla="*/ 18 w 86"/>
                      <a:gd name="T37" fmla="*/ 100 h 104"/>
                      <a:gd name="T38" fmla="*/ 9 w 86"/>
                      <a:gd name="T39" fmla="*/ 100 h 104"/>
                      <a:gd name="T40" fmla="*/ 0 w 86"/>
                      <a:gd name="T41" fmla="*/ 97 h 104"/>
                      <a:gd name="T42" fmla="*/ 3 w 86"/>
                      <a:gd name="T43" fmla="*/ 100 h 104"/>
                      <a:gd name="T44" fmla="*/ 5 w 86"/>
                      <a:gd name="T45" fmla="*/ 102 h 104"/>
                      <a:gd name="T46" fmla="*/ 11 w 86"/>
                      <a:gd name="T47" fmla="*/ 104 h 104"/>
                      <a:gd name="T48" fmla="*/ 18 w 86"/>
                      <a:gd name="T49" fmla="*/ 104 h 104"/>
                      <a:gd name="T50" fmla="*/ 32 w 86"/>
                      <a:gd name="T51" fmla="*/ 102 h 104"/>
                      <a:gd name="T52" fmla="*/ 45 w 86"/>
                      <a:gd name="T53" fmla="*/ 99 h 104"/>
                      <a:gd name="T54" fmla="*/ 57 w 86"/>
                      <a:gd name="T55" fmla="*/ 93 h 104"/>
                      <a:gd name="T56" fmla="*/ 66 w 86"/>
                      <a:gd name="T57" fmla="*/ 83 h 104"/>
                      <a:gd name="T58" fmla="*/ 74 w 86"/>
                      <a:gd name="T59" fmla="*/ 74 h 104"/>
                      <a:gd name="T60" fmla="*/ 80 w 86"/>
                      <a:gd name="T61" fmla="*/ 62 h 104"/>
                      <a:gd name="T62" fmla="*/ 85 w 86"/>
                      <a:gd name="T63" fmla="*/ 49 h 104"/>
                      <a:gd name="T64" fmla="*/ 86 w 86"/>
                      <a:gd name="T65" fmla="*/ 35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4"/>
                      <a:gd name="T101" fmla="*/ 86 w 86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4">
                        <a:moveTo>
                          <a:pt x="86" y="35"/>
                        </a:moveTo>
                        <a:lnTo>
                          <a:pt x="86" y="26"/>
                        </a:lnTo>
                        <a:lnTo>
                          <a:pt x="83" y="18"/>
                        </a:lnTo>
                        <a:lnTo>
                          <a:pt x="82" y="9"/>
                        </a:lnTo>
                        <a:lnTo>
                          <a:pt x="77" y="1"/>
                        </a:lnTo>
                        <a:lnTo>
                          <a:pt x="74" y="0"/>
                        </a:lnTo>
                        <a:lnTo>
                          <a:pt x="73" y="0"/>
                        </a:lnTo>
                        <a:lnTo>
                          <a:pt x="77" y="8"/>
                        </a:lnTo>
                        <a:lnTo>
                          <a:pt x="80" y="17"/>
                        </a:lnTo>
                        <a:lnTo>
                          <a:pt x="82" y="26"/>
                        </a:lnTo>
                        <a:lnTo>
                          <a:pt x="83" y="35"/>
                        </a:lnTo>
                        <a:lnTo>
                          <a:pt x="82" y="49"/>
                        </a:lnTo>
                        <a:lnTo>
                          <a:pt x="79" y="60"/>
                        </a:lnTo>
                        <a:lnTo>
                          <a:pt x="73" y="73"/>
                        </a:lnTo>
                        <a:lnTo>
                          <a:pt x="65" y="82"/>
                        </a:lnTo>
                        <a:lnTo>
                          <a:pt x="54" y="90"/>
                        </a:lnTo>
                        <a:lnTo>
                          <a:pt x="43" y="96"/>
                        </a:lnTo>
                        <a:lnTo>
                          <a:pt x="31" y="99"/>
                        </a:lnTo>
                        <a:lnTo>
                          <a:pt x="18" y="100"/>
                        </a:lnTo>
                        <a:lnTo>
                          <a:pt x="9" y="100"/>
                        </a:lnTo>
                        <a:lnTo>
                          <a:pt x="0" y="97"/>
                        </a:lnTo>
                        <a:lnTo>
                          <a:pt x="3" y="100"/>
                        </a:lnTo>
                        <a:lnTo>
                          <a:pt x="5" y="102"/>
                        </a:lnTo>
                        <a:lnTo>
                          <a:pt x="11" y="104"/>
                        </a:lnTo>
                        <a:lnTo>
                          <a:pt x="18" y="104"/>
                        </a:lnTo>
                        <a:lnTo>
                          <a:pt x="32" y="102"/>
                        </a:lnTo>
                        <a:lnTo>
                          <a:pt x="45" y="99"/>
                        </a:lnTo>
                        <a:lnTo>
                          <a:pt x="57" y="93"/>
                        </a:lnTo>
                        <a:lnTo>
                          <a:pt x="66" y="83"/>
                        </a:lnTo>
                        <a:lnTo>
                          <a:pt x="74" y="74"/>
                        </a:lnTo>
                        <a:lnTo>
                          <a:pt x="80" y="62"/>
                        </a:lnTo>
                        <a:lnTo>
                          <a:pt x="85" y="49"/>
                        </a:lnTo>
                        <a:lnTo>
                          <a:pt x="86" y="35"/>
                        </a:lnTo>
                        <a:close/>
                      </a:path>
                    </a:pathLst>
                  </a:custGeom>
                  <a:solidFill>
                    <a:srgbClr val="DD3E3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7" name="Freeform 165">
                    <a:extLst>
                      <a:ext uri="{FF2B5EF4-FFF2-40B4-BE49-F238E27FC236}">
                        <a16:creationId xmlns:a16="http://schemas.microsoft.com/office/drawing/2014/main" id="{CA5C9D6B-3FDD-7C4D-89F7-5A1FAC0583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1" y="1137"/>
                    <a:ext cx="87" cy="104"/>
                  </a:xfrm>
                  <a:custGeom>
                    <a:avLst/>
                    <a:gdLst>
                      <a:gd name="T0" fmla="*/ 87 w 87"/>
                      <a:gd name="T1" fmla="*/ 37 h 104"/>
                      <a:gd name="T2" fmla="*/ 85 w 87"/>
                      <a:gd name="T3" fmla="*/ 28 h 104"/>
                      <a:gd name="T4" fmla="*/ 84 w 87"/>
                      <a:gd name="T5" fmla="*/ 19 h 104"/>
                      <a:gd name="T6" fmla="*/ 81 w 87"/>
                      <a:gd name="T7" fmla="*/ 11 h 104"/>
                      <a:gd name="T8" fmla="*/ 76 w 87"/>
                      <a:gd name="T9" fmla="*/ 2 h 104"/>
                      <a:gd name="T10" fmla="*/ 75 w 87"/>
                      <a:gd name="T11" fmla="*/ 2 h 104"/>
                      <a:gd name="T12" fmla="*/ 71 w 87"/>
                      <a:gd name="T13" fmla="*/ 0 h 104"/>
                      <a:gd name="T14" fmla="*/ 76 w 87"/>
                      <a:gd name="T15" fmla="*/ 8 h 104"/>
                      <a:gd name="T16" fmla="*/ 81 w 87"/>
                      <a:gd name="T17" fmla="*/ 17 h 104"/>
                      <a:gd name="T18" fmla="*/ 82 w 87"/>
                      <a:gd name="T19" fmla="*/ 28 h 104"/>
                      <a:gd name="T20" fmla="*/ 84 w 87"/>
                      <a:gd name="T21" fmla="*/ 37 h 104"/>
                      <a:gd name="T22" fmla="*/ 82 w 87"/>
                      <a:gd name="T23" fmla="*/ 50 h 104"/>
                      <a:gd name="T24" fmla="*/ 79 w 87"/>
                      <a:gd name="T25" fmla="*/ 62 h 104"/>
                      <a:gd name="T26" fmla="*/ 73 w 87"/>
                      <a:gd name="T27" fmla="*/ 73 h 104"/>
                      <a:gd name="T28" fmla="*/ 65 w 87"/>
                      <a:gd name="T29" fmla="*/ 82 h 104"/>
                      <a:gd name="T30" fmla="*/ 56 w 87"/>
                      <a:gd name="T31" fmla="*/ 90 h 104"/>
                      <a:gd name="T32" fmla="*/ 45 w 87"/>
                      <a:gd name="T33" fmla="*/ 96 h 104"/>
                      <a:gd name="T34" fmla="*/ 33 w 87"/>
                      <a:gd name="T35" fmla="*/ 99 h 104"/>
                      <a:gd name="T36" fmla="*/ 20 w 87"/>
                      <a:gd name="T37" fmla="*/ 101 h 104"/>
                      <a:gd name="T38" fmla="*/ 10 w 87"/>
                      <a:gd name="T39" fmla="*/ 99 h 104"/>
                      <a:gd name="T40" fmla="*/ 0 w 87"/>
                      <a:gd name="T41" fmla="*/ 98 h 104"/>
                      <a:gd name="T42" fmla="*/ 2 w 87"/>
                      <a:gd name="T43" fmla="*/ 99 h 104"/>
                      <a:gd name="T44" fmla="*/ 5 w 87"/>
                      <a:gd name="T45" fmla="*/ 102 h 104"/>
                      <a:gd name="T46" fmla="*/ 13 w 87"/>
                      <a:gd name="T47" fmla="*/ 104 h 104"/>
                      <a:gd name="T48" fmla="*/ 20 w 87"/>
                      <a:gd name="T49" fmla="*/ 104 h 104"/>
                      <a:gd name="T50" fmla="*/ 34 w 87"/>
                      <a:gd name="T51" fmla="*/ 102 h 104"/>
                      <a:gd name="T52" fmla="*/ 47 w 87"/>
                      <a:gd name="T53" fmla="*/ 99 h 104"/>
                      <a:gd name="T54" fmla="*/ 58 w 87"/>
                      <a:gd name="T55" fmla="*/ 93 h 104"/>
                      <a:gd name="T56" fmla="*/ 67 w 87"/>
                      <a:gd name="T57" fmla="*/ 84 h 104"/>
                      <a:gd name="T58" fmla="*/ 76 w 87"/>
                      <a:gd name="T59" fmla="*/ 75 h 104"/>
                      <a:gd name="T60" fmla="*/ 82 w 87"/>
                      <a:gd name="T61" fmla="*/ 64 h 104"/>
                      <a:gd name="T62" fmla="*/ 85 w 87"/>
                      <a:gd name="T63" fmla="*/ 51 h 104"/>
                      <a:gd name="T64" fmla="*/ 87 w 87"/>
                      <a:gd name="T65" fmla="*/ 37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4"/>
                      <a:gd name="T101" fmla="*/ 87 w 87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4">
                        <a:moveTo>
                          <a:pt x="87" y="37"/>
                        </a:moveTo>
                        <a:lnTo>
                          <a:pt x="85" y="28"/>
                        </a:lnTo>
                        <a:lnTo>
                          <a:pt x="84" y="19"/>
                        </a:lnTo>
                        <a:lnTo>
                          <a:pt x="81" y="11"/>
                        </a:lnTo>
                        <a:lnTo>
                          <a:pt x="76" y="2"/>
                        </a:lnTo>
                        <a:lnTo>
                          <a:pt x="75" y="2"/>
                        </a:lnTo>
                        <a:lnTo>
                          <a:pt x="71" y="0"/>
                        </a:lnTo>
                        <a:lnTo>
                          <a:pt x="76" y="8"/>
                        </a:lnTo>
                        <a:lnTo>
                          <a:pt x="81" y="17"/>
                        </a:lnTo>
                        <a:lnTo>
                          <a:pt x="82" y="28"/>
                        </a:lnTo>
                        <a:lnTo>
                          <a:pt x="84" y="37"/>
                        </a:lnTo>
                        <a:lnTo>
                          <a:pt x="82" y="50"/>
                        </a:lnTo>
                        <a:lnTo>
                          <a:pt x="79" y="62"/>
                        </a:lnTo>
                        <a:lnTo>
                          <a:pt x="73" y="73"/>
                        </a:lnTo>
                        <a:lnTo>
                          <a:pt x="65" y="82"/>
                        </a:lnTo>
                        <a:lnTo>
                          <a:pt x="56" y="90"/>
                        </a:lnTo>
                        <a:lnTo>
                          <a:pt x="45" y="96"/>
                        </a:lnTo>
                        <a:lnTo>
                          <a:pt x="33" y="99"/>
                        </a:lnTo>
                        <a:lnTo>
                          <a:pt x="20" y="101"/>
                        </a:lnTo>
                        <a:lnTo>
                          <a:pt x="10" y="99"/>
                        </a:lnTo>
                        <a:lnTo>
                          <a:pt x="0" y="98"/>
                        </a:lnTo>
                        <a:lnTo>
                          <a:pt x="2" y="99"/>
                        </a:lnTo>
                        <a:lnTo>
                          <a:pt x="5" y="102"/>
                        </a:lnTo>
                        <a:lnTo>
                          <a:pt x="13" y="104"/>
                        </a:lnTo>
                        <a:lnTo>
                          <a:pt x="20" y="104"/>
                        </a:lnTo>
                        <a:lnTo>
                          <a:pt x="34" y="102"/>
                        </a:lnTo>
                        <a:lnTo>
                          <a:pt x="47" y="99"/>
                        </a:lnTo>
                        <a:lnTo>
                          <a:pt x="58" y="93"/>
                        </a:lnTo>
                        <a:lnTo>
                          <a:pt x="67" y="84"/>
                        </a:lnTo>
                        <a:lnTo>
                          <a:pt x="76" y="75"/>
                        </a:lnTo>
                        <a:lnTo>
                          <a:pt x="82" y="64"/>
                        </a:lnTo>
                        <a:lnTo>
                          <a:pt x="85" y="51"/>
                        </a:lnTo>
                        <a:lnTo>
                          <a:pt x="87" y="37"/>
                        </a:lnTo>
                        <a:close/>
                      </a:path>
                    </a:pathLst>
                  </a:custGeom>
                  <a:solidFill>
                    <a:srgbClr val="DE3F3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 166">
                    <a:extLst>
                      <a:ext uri="{FF2B5EF4-FFF2-40B4-BE49-F238E27FC236}">
                        <a16:creationId xmlns:a16="http://schemas.microsoft.com/office/drawing/2014/main" id="{839A8317-9F1B-F548-AACD-35169DD3B9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0" y="1137"/>
                    <a:ext cx="86" cy="102"/>
                  </a:xfrm>
                  <a:custGeom>
                    <a:avLst/>
                    <a:gdLst>
                      <a:gd name="T0" fmla="*/ 86 w 86"/>
                      <a:gd name="T1" fmla="*/ 37 h 102"/>
                      <a:gd name="T2" fmla="*/ 85 w 86"/>
                      <a:gd name="T3" fmla="*/ 28 h 102"/>
                      <a:gd name="T4" fmla="*/ 83 w 86"/>
                      <a:gd name="T5" fmla="*/ 19 h 102"/>
                      <a:gd name="T6" fmla="*/ 80 w 86"/>
                      <a:gd name="T7" fmla="*/ 10 h 102"/>
                      <a:gd name="T8" fmla="*/ 76 w 86"/>
                      <a:gd name="T9" fmla="*/ 2 h 102"/>
                      <a:gd name="T10" fmla="*/ 72 w 86"/>
                      <a:gd name="T11" fmla="*/ 0 h 102"/>
                      <a:gd name="T12" fmla="*/ 71 w 86"/>
                      <a:gd name="T13" fmla="*/ 0 h 102"/>
                      <a:gd name="T14" fmla="*/ 76 w 86"/>
                      <a:gd name="T15" fmla="*/ 8 h 102"/>
                      <a:gd name="T16" fmla="*/ 80 w 86"/>
                      <a:gd name="T17" fmla="*/ 17 h 102"/>
                      <a:gd name="T18" fmla="*/ 82 w 86"/>
                      <a:gd name="T19" fmla="*/ 27 h 102"/>
                      <a:gd name="T20" fmla="*/ 83 w 86"/>
                      <a:gd name="T21" fmla="*/ 37 h 102"/>
                      <a:gd name="T22" fmla="*/ 82 w 86"/>
                      <a:gd name="T23" fmla="*/ 50 h 102"/>
                      <a:gd name="T24" fmla="*/ 79 w 86"/>
                      <a:gd name="T25" fmla="*/ 62 h 102"/>
                      <a:gd name="T26" fmla="*/ 72 w 86"/>
                      <a:gd name="T27" fmla="*/ 72 h 102"/>
                      <a:gd name="T28" fmla="*/ 65 w 86"/>
                      <a:gd name="T29" fmla="*/ 81 h 102"/>
                      <a:gd name="T30" fmla="*/ 55 w 86"/>
                      <a:gd name="T31" fmla="*/ 89 h 102"/>
                      <a:gd name="T32" fmla="*/ 46 w 86"/>
                      <a:gd name="T33" fmla="*/ 95 h 102"/>
                      <a:gd name="T34" fmla="*/ 34 w 86"/>
                      <a:gd name="T35" fmla="*/ 98 h 102"/>
                      <a:gd name="T36" fmla="*/ 21 w 86"/>
                      <a:gd name="T37" fmla="*/ 99 h 102"/>
                      <a:gd name="T38" fmla="*/ 11 w 86"/>
                      <a:gd name="T39" fmla="*/ 98 h 102"/>
                      <a:gd name="T40" fmla="*/ 0 w 86"/>
                      <a:gd name="T41" fmla="*/ 95 h 102"/>
                      <a:gd name="T42" fmla="*/ 1 w 86"/>
                      <a:gd name="T43" fmla="*/ 98 h 102"/>
                      <a:gd name="T44" fmla="*/ 3 w 86"/>
                      <a:gd name="T45" fmla="*/ 99 h 102"/>
                      <a:gd name="T46" fmla="*/ 12 w 86"/>
                      <a:gd name="T47" fmla="*/ 102 h 102"/>
                      <a:gd name="T48" fmla="*/ 21 w 86"/>
                      <a:gd name="T49" fmla="*/ 102 h 102"/>
                      <a:gd name="T50" fmla="*/ 34 w 86"/>
                      <a:gd name="T51" fmla="*/ 101 h 102"/>
                      <a:gd name="T52" fmla="*/ 46 w 86"/>
                      <a:gd name="T53" fmla="*/ 98 h 102"/>
                      <a:gd name="T54" fmla="*/ 57 w 86"/>
                      <a:gd name="T55" fmla="*/ 92 h 102"/>
                      <a:gd name="T56" fmla="*/ 68 w 86"/>
                      <a:gd name="T57" fmla="*/ 84 h 102"/>
                      <a:gd name="T58" fmla="*/ 76 w 86"/>
                      <a:gd name="T59" fmla="*/ 75 h 102"/>
                      <a:gd name="T60" fmla="*/ 82 w 86"/>
                      <a:gd name="T61" fmla="*/ 62 h 102"/>
                      <a:gd name="T62" fmla="*/ 85 w 86"/>
                      <a:gd name="T63" fmla="*/ 51 h 102"/>
                      <a:gd name="T64" fmla="*/ 86 w 86"/>
                      <a:gd name="T65" fmla="*/ 37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2"/>
                      <a:gd name="T101" fmla="*/ 86 w 86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2">
                        <a:moveTo>
                          <a:pt x="86" y="37"/>
                        </a:moveTo>
                        <a:lnTo>
                          <a:pt x="85" y="28"/>
                        </a:lnTo>
                        <a:lnTo>
                          <a:pt x="83" y="19"/>
                        </a:lnTo>
                        <a:lnTo>
                          <a:pt x="80" y="10"/>
                        </a:lnTo>
                        <a:lnTo>
                          <a:pt x="76" y="2"/>
                        </a:lnTo>
                        <a:lnTo>
                          <a:pt x="72" y="0"/>
                        </a:lnTo>
                        <a:lnTo>
                          <a:pt x="71" y="0"/>
                        </a:lnTo>
                        <a:lnTo>
                          <a:pt x="76" y="8"/>
                        </a:lnTo>
                        <a:lnTo>
                          <a:pt x="80" y="17"/>
                        </a:lnTo>
                        <a:lnTo>
                          <a:pt x="82" y="27"/>
                        </a:lnTo>
                        <a:lnTo>
                          <a:pt x="83" y="37"/>
                        </a:lnTo>
                        <a:lnTo>
                          <a:pt x="82" y="50"/>
                        </a:lnTo>
                        <a:lnTo>
                          <a:pt x="79" y="62"/>
                        </a:lnTo>
                        <a:lnTo>
                          <a:pt x="72" y="72"/>
                        </a:lnTo>
                        <a:lnTo>
                          <a:pt x="65" y="81"/>
                        </a:lnTo>
                        <a:lnTo>
                          <a:pt x="55" y="89"/>
                        </a:lnTo>
                        <a:lnTo>
                          <a:pt x="46" y="95"/>
                        </a:lnTo>
                        <a:lnTo>
                          <a:pt x="34" y="98"/>
                        </a:lnTo>
                        <a:lnTo>
                          <a:pt x="21" y="99"/>
                        </a:lnTo>
                        <a:lnTo>
                          <a:pt x="11" y="98"/>
                        </a:lnTo>
                        <a:lnTo>
                          <a:pt x="0" y="95"/>
                        </a:lnTo>
                        <a:lnTo>
                          <a:pt x="1" y="98"/>
                        </a:lnTo>
                        <a:lnTo>
                          <a:pt x="3" y="99"/>
                        </a:lnTo>
                        <a:lnTo>
                          <a:pt x="12" y="102"/>
                        </a:lnTo>
                        <a:lnTo>
                          <a:pt x="21" y="102"/>
                        </a:lnTo>
                        <a:lnTo>
                          <a:pt x="34" y="101"/>
                        </a:lnTo>
                        <a:lnTo>
                          <a:pt x="46" y="98"/>
                        </a:lnTo>
                        <a:lnTo>
                          <a:pt x="57" y="92"/>
                        </a:lnTo>
                        <a:lnTo>
                          <a:pt x="68" y="84"/>
                        </a:lnTo>
                        <a:lnTo>
                          <a:pt x="76" y="75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6" y="37"/>
                        </a:lnTo>
                        <a:close/>
                      </a:path>
                    </a:pathLst>
                  </a:custGeom>
                  <a:solidFill>
                    <a:srgbClr val="DE42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" name="Freeform 167">
                    <a:extLst>
                      <a:ext uri="{FF2B5EF4-FFF2-40B4-BE49-F238E27FC236}">
                        <a16:creationId xmlns:a16="http://schemas.microsoft.com/office/drawing/2014/main" id="{E9A56852-6D4B-CC4C-8B40-2F497F6951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8" y="1136"/>
                    <a:ext cx="87" cy="102"/>
                  </a:xfrm>
                  <a:custGeom>
                    <a:avLst/>
                    <a:gdLst>
                      <a:gd name="T0" fmla="*/ 87 w 87"/>
                      <a:gd name="T1" fmla="*/ 38 h 102"/>
                      <a:gd name="T2" fmla="*/ 85 w 87"/>
                      <a:gd name="T3" fmla="*/ 29 h 102"/>
                      <a:gd name="T4" fmla="*/ 84 w 87"/>
                      <a:gd name="T5" fmla="*/ 18 h 102"/>
                      <a:gd name="T6" fmla="*/ 79 w 87"/>
                      <a:gd name="T7" fmla="*/ 9 h 102"/>
                      <a:gd name="T8" fmla="*/ 74 w 87"/>
                      <a:gd name="T9" fmla="*/ 1 h 102"/>
                      <a:gd name="T10" fmla="*/ 73 w 87"/>
                      <a:gd name="T11" fmla="*/ 1 h 102"/>
                      <a:gd name="T12" fmla="*/ 70 w 87"/>
                      <a:gd name="T13" fmla="*/ 0 h 102"/>
                      <a:gd name="T14" fmla="*/ 76 w 87"/>
                      <a:gd name="T15" fmla="*/ 9 h 102"/>
                      <a:gd name="T16" fmla="*/ 81 w 87"/>
                      <a:gd name="T17" fmla="*/ 18 h 102"/>
                      <a:gd name="T18" fmla="*/ 82 w 87"/>
                      <a:gd name="T19" fmla="*/ 28 h 102"/>
                      <a:gd name="T20" fmla="*/ 84 w 87"/>
                      <a:gd name="T21" fmla="*/ 38 h 102"/>
                      <a:gd name="T22" fmla="*/ 82 w 87"/>
                      <a:gd name="T23" fmla="*/ 51 h 102"/>
                      <a:gd name="T24" fmla="*/ 79 w 87"/>
                      <a:gd name="T25" fmla="*/ 62 h 102"/>
                      <a:gd name="T26" fmla="*/ 73 w 87"/>
                      <a:gd name="T27" fmla="*/ 73 h 102"/>
                      <a:gd name="T28" fmla="*/ 67 w 87"/>
                      <a:gd name="T29" fmla="*/ 82 h 102"/>
                      <a:gd name="T30" fmla="*/ 57 w 87"/>
                      <a:gd name="T31" fmla="*/ 88 h 102"/>
                      <a:gd name="T32" fmla="*/ 47 w 87"/>
                      <a:gd name="T33" fmla="*/ 94 h 102"/>
                      <a:gd name="T34" fmla="*/ 36 w 87"/>
                      <a:gd name="T35" fmla="*/ 97 h 102"/>
                      <a:gd name="T36" fmla="*/ 23 w 87"/>
                      <a:gd name="T37" fmla="*/ 99 h 102"/>
                      <a:gd name="T38" fmla="*/ 11 w 87"/>
                      <a:gd name="T39" fmla="*/ 97 h 102"/>
                      <a:gd name="T40" fmla="*/ 0 w 87"/>
                      <a:gd name="T41" fmla="*/ 94 h 102"/>
                      <a:gd name="T42" fmla="*/ 2 w 87"/>
                      <a:gd name="T43" fmla="*/ 96 h 102"/>
                      <a:gd name="T44" fmla="*/ 3 w 87"/>
                      <a:gd name="T45" fmla="*/ 99 h 102"/>
                      <a:gd name="T46" fmla="*/ 13 w 87"/>
                      <a:gd name="T47" fmla="*/ 100 h 102"/>
                      <a:gd name="T48" fmla="*/ 23 w 87"/>
                      <a:gd name="T49" fmla="*/ 102 h 102"/>
                      <a:gd name="T50" fmla="*/ 36 w 87"/>
                      <a:gd name="T51" fmla="*/ 100 h 102"/>
                      <a:gd name="T52" fmla="*/ 48 w 87"/>
                      <a:gd name="T53" fmla="*/ 97 h 102"/>
                      <a:gd name="T54" fmla="*/ 59 w 87"/>
                      <a:gd name="T55" fmla="*/ 91 h 102"/>
                      <a:gd name="T56" fmla="*/ 68 w 87"/>
                      <a:gd name="T57" fmla="*/ 83 h 102"/>
                      <a:gd name="T58" fmla="*/ 76 w 87"/>
                      <a:gd name="T59" fmla="*/ 74 h 102"/>
                      <a:gd name="T60" fmla="*/ 82 w 87"/>
                      <a:gd name="T61" fmla="*/ 63 h 102"/>
                      <a:gd name="T62" fmla="*/ 85 w 87"/>
                      <a:gd name="T63" fmla="*/ 51 h 102"/>
                      <a:gd name="T64" fmla="*/ 87 w 87"/>
                      <a:gd name="T65" fmla="*/ 38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2"/>
                      <a:gd name="T101" fmla="*/ 87 w 87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2">
                        <a:moveTo>
                          <a:pt x="87" y="38"/>
                        </a:moveTo>
                        <a:lnTo>
                          <a:pt x="85" y="29"/>
                        </a:lnTo>
                        <a:lnTo>
                          <a:pt x="84" y="18"/>
                        </a:lnTo>
                        <a:lnTo>
                          <a:pt x="79" y="9"/>
                        </a:lnTo>
                        <a:lnTo>
                          <a:pt x="74" y="1"/>
                        </a:lnTo>
                        <a:lnTo>
                          <a:pt x="73" y="1"/>
                        </a:lnTo>
                        <a:lnTo>
                          <a:pt x="70" y="0"/>
                        </a:lnTo>
                        <a:lnTo>
                          <a:pt x="76" y="9"/>
                        </a:lnTo>
                        <a:lnTo>
                          <a:pt x="81" y="18"/>
                        </a:lnTo>
                        <a:lnTo>
                          <a:pt x="82" y="28"/>
                        </a:lnTo>
                        <a:lnTo>
                          <a:pt x="84" y="38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3" y="73"/>
                        </a:lnTo>
                        <a:lnTo>
                          <a:pt x="67" y="82"/>
                        </a:lnTo>
                        <a:lnTo>
                          <a:pt x="57" y="88"/>
                        </a:lnTo>
                        <a:lnTo>
                          <a:pt x="47" y="94"/>
                        </a:lnTo>
                        <a:lnTo>
                          <a:pt x="36" y="97"/>
                        </a:lnTo>
                        <a:lnTo>
                          <a:pt x="23" y="99"/>
                        </a:lnTo>
                        <a:lnTo>
                          <a:pt x="11" y="97"/>
                        </a:lnTo>
                        <a:lnTo>
                          <a:pt x="0" y="94"/>
                        </a:lnTo>
                        <a:lnTo>
                          <a:pt x="2" y="96"/>
                        </a:lnTo>
                        <a:lnTo>
                          <a:pt x="3" y="99"/>
                        </a:lnTo>
                        <a:lnTo>
                          <a:pt x="13" y="100"/>
                        </a:lnTo>
                        <a:lnTo>
                          <a:pt x="23" y="102"/>
                        </a:lnTo>
                        <a:lnTo>
                          <a:pt x="36" y="100"/>
                        </a:lnTo>
                        <a:lnTo>
                          <a:pt x="48" y="97"/>
                        </a:lnTo>
                        <a:lnTo>
                          <a:pt x="59" y="91"/>
                        </a:lnTo>
                        <a:lnTo>
                          <a:pt x="68" y="83"/>
                        </a:lnTo>
                        <a:lnTo>
                          <a:pt x="76" y="74"/>
                        </a:lnTo>
                        <a:lnTo>
                          <a:pt x="82" y="63"/>
                        </a:lnTo>
                        <a:lnTo>
                          <a:pt x="85" y="51"/>
                        </a:lnTo>
                        <a:lnTo>
                          <a:pt x="87" y="38"/>
                        </a:lnTo>
                        <a:close/>
                      </a:path>
                    </a:pathLst>
                  </a:custGeom>
                  <a:solidFill>
                    <a:srgbClr val="DE44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" name="Freeform 168">
                    <a:extLst>
                      <a:ext uri="{FF2B5EF4-FFF2-40B4-BE49-F238E27FC236}">
                        <a16:creationId xmlns:a16="http://schemas.microsoft.com/office/drawing/2014/main" id="{5711230A-6CEB-C042-9738-CB4C7C632C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7" y="1136"/>
                    <a:ext cx="86" cy="100"/>
                  </a:xfrm>
                  <a:custGeom>
                    <a:avLst/>
                    <a:gdLst>
                      <a:gd name="T0" fmla="*/ 86 w 86"/>
                      <a:gd name="T1" fmla="*/ 38 h 100"/>
                      <a:gd name="T2" fmla="*/ 85 w 86"/>
                      <a:gd name="T3" fmla="*/ 28 h 100"/>
                      <a:gd name="T4" fmla="*/ 83 w 86"/>
                      <a:gd name="T5" fmla="*/ 18 h 100"/>
                      <a:gd name="T6" fmla="*/ 79 w 86"/>
                      <a:gd name="T7" fmla="*/ 9 h 100"/>
                      <a:gd name="T8" fmla="*/ 74 w 86"/>
                      <a:gd name="T9" fmla="*/ 1 h 100"/>
                      <a:gd name="T10" fmla="*/ 71 w 86"/>
                      <a:gd name="T11" fmla="*/ 0 h 100"/>
                      <a:gd name="T12" fmla="*/ 68 w 86"/>
                      <a:gd name="T13" fmla="*/ 0 h 100"/>
                      <a:gd name="T14" fmla="*/ 74 w 86"/>
                      <a:gd name="T15" fmla="*/ 8 h 100"/>
                      <a:gd name="T16" fmla="*/ 79 w 86"/>
                      <a:gd name="T17" fmla="*/ 17 h 100"/>
                      <a:gd name="T18" fmla="*/ 82 w 86"/>
                      <a:gd name="T19" fmla="*/ 28 h 100"/>
                      <a:gd name="T20" fmla="*/ 83 w 86"/>
                      <a:gd name="T21" fmla="*/ 38 h 100"/>
                      <a:gd name="T22" fmla="*/ 82 w 86"/>
                      <a:gd name="T23" fmla="*/ 51 h 100"/>
                      <a:gd name="T24" fmla="*/ 79 w 86"/>
                      <a:gd name="T25" fmla="*/ 62 h 100"/>
                      <a:gd name="T26" fmla="*/ 72 w 86"/>
                      <a:gd name="T27" fmla="*/ 71 h 100"/>
                      <a:gd name="T28" fmla="*/ 66 w 86"/>
                      <a:gd name="T29" fmla="*/ 80 h 100"/>
                      <a:gd name="T30" fmla="*/ 57 w 86"/>
                      <a:gd name="T31" fmla="*/ 88 h 100"/>
                      <a:gd name="T32" fmla="*/ 48 w 86"/>
                      <a:gd name="T33" fmla="*/ 93 h 100"/>
                      <a:gd name="T34" fmla="*/ 37 w 86"/>
                      <a:gd name="T35" fmla="*/ 96 h 100"/>
                      <a:gd name="T36" fmla="*/ 24 w 86"/>
                      <a:gd name="T37" fmla="*/ 97 h 100"/>
                      <a:gd name="T38" fmla="*/ 11 w 86"/>
                      <a:gd name="T39" fmla="*/ 96 h 100"/>
                      <a:gd name="T40" fmla="*/ 0 w 86"/>
                      <a:gd name="T41" fmla="*/ 91 h 100"/>
                      <a:gd name="T42" fmla="*/ 1 w 86"/>
                      <a:gd name="T43" fmla="*/ 94 h 100"/>
                      <a:gd name="T44" fmla="*/ 3 w 86"/>
                      <a:gd name="T45" fmla="*/ 96 h 100"/>
                      <a:gd name="T46" fmla="*/ 14 w 86"/>
                      <a:gd name="T47" fmla="*/ 99 h 100"/>
                      <a:gd name="T48" fmla="*/ 24 w 86"/>
                      <a:gd name="T49" fmla="*/ 100 h 100"/>
                      <a:gd name="T50" fmla="*/ 37 w 86"/>
                      <a:gd name="T51" fmla="*/ 99 h 100"/>
                      <a:gd name="T52" fmla="*/ 49 w 86"/>
                      <a:gd name="T53" fmla="*/ 96 h 100"/>
                      <a:gd name="T54" fmla="*/ 58 w 86"/>
                      <a:gd name="T55" fmla="*/ 90 h 100"/>
                      <a:gd name="T56" fmla="*/ 68 w 86"/>
                      <a:gd name="T57" fmla="*/ 82 h 100"/>
                      <a:gd name="T58" fmla="*/ 75 w 86"/>
                      <a:gd name="T59" fmla="*/ 73 h 100"/>
                      <a:gd name="T60" fmla="*/ 82 w 86"/>
                      <a:gd name="T61" fmla="*/ 63 h 100"/>
                      <a:gd name="T62" fmla="*/ 85 w 86"/>
                      <a:gd name="T63" fmla="*/ 51 h 100"/>
                      <a:gd name="T64" fmla="*/ 86 w 86"/>
                      <a:gd name="T65" fmla="*/ 38 h 1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0"/>
                      <a:gd name="T101" fmla="*/ 86 w 86"/>
                      <a:gd name="T102" fmla="*/ 100 h 10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0">
                        <a:moveTo>
                          <a:pt x="86" y="38"/>
                        </a:moveTo>
                        <a:lnTo>
                          <a:pt x="85" y="28"/>
                        </a:lnTo>
                        <a:lnTo>
                          <a:pt x="83" y="18"/>
                        </a:lnTo>
                        <a:lnTo>
                          <a:pt x="79" y="9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68" y="0"/>
                        </a:lnTo>
                        <a:lnTo>
                          <a:pt x="74" y="8"/>
                        </a:lnTo>
                        <a:lnTo>
                          <a:pt x="79" y="17"/>
                        </a:lnTo>
                        <a:lnTo>
                          <a:pt x="82" y="28"/>
                        </a:lnTo>
                        <a:lnTo>
                          <a:pt x="83" y="38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2" y="71"/>
                        </a:lnTo>
                        <a:lnTo>
                          <a:pt x="66" y="80"/>
                        </a:lnTo>
                        <a:lnTo>
                          <a:pt x="57" y="88"/>
                        </a:lnTo>
                        <a:lnTo>
                          <a:pt x="48" y="93"/>
                        </a:lnTo>
                        <a:lnTo>
                          <a:pt x="37" y="96"/>
                        </a:lnTo>
                        <a:lnTo>
                          <a:pt x="24" y="97"/>
                        </a:lnTo>
                        <a:lnTo>
                          <a:pt x="11" y="96"/>
                        </a:lnTo>
                        <a:lnTo>
                          <a:pt x="0" y="91"/>
                        </a:lnTo>
                        <a:lnTo>
                          <a:pt x="1" y="94"/>
                        </a:lnTo>
                        <a:lnTo>
                          <a:pt x="3" y="96"/>
                        </a:lnTo>
                        <a:lnTo>
                          <a:pt x="14" y="99"/>
                        </a:lnTo>
                        <a:lnTo>
                          <a:pt x="24" y="100"/>
                        </a:lnTo>
                        <a:lnTo>
                          <a:pt x="37" y="99"/>
                        </a:lnTo>
                        <a:lnTo>
                          <a:pt x="49" y="96"/>
                        </a:lnTo>
                        <a:lnTo>
                          <a:pt x="58" y="90"/>
                        </a:lnTo>
                        <a:lnTo>
                          <a:pt x="68" y="82"/>
                        </a:lnTo>
                        <a:lnTo>
                          <a:pt x="75" y="73"/>
                        </a:lnTo>
                        <a:lnTo>
                          <a:pt x="82" y="63"/>
                        </a:lnTo>
                        <a:lnTo>
                          <a:pt x="85" y="51"/>
                        </a:lnTo>
                        <a:lnTo>
                          <a:pt x="86" y="38"/>
                        </a:lnTo>
                        <a:close/>
                      </a:path>
                    </a:pathLst>
                  </a:custGeom>
                  <a:solidFill>
                    <a:srgbClr val="DF464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1" name="Freeform 169">
                    <a:extLst>
                      <a:ext uri="{FF2B5EF4-FFF2-40B4-BE49-F238E27FC236}">
                        <a16:creationId xmlns:a16="http://schemas.microsoft.com/office/drawing/2014/main" id="{B59413D1-90F8-B048-8E67-A1D6CBC7A2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5" y="1134"/>
                    <a:ext cx="87" cy="101"/>
                  </a:xfrm>
                  <a:custGeom>
                    <a:avLst/>
                    <a:gdLst>
                      <a:gd name="T0" fmla="*/ 87 w 87"/>
                      <a:gd name="T1" fmla="*/ 40 h 101"/>
                      <a:gd name="T2" fmla="*/ 85 w 87"/>
                      <a:gd name="T3" fmla="*/ 30 h 101"/>
                      <a:gd name="T4" fmla="*/ 84 w 87"/>
                      <a:gd name="T5" fmla="*/ 20 h 101"/>
                      <a:gd name="T6" fmla="*/ 79 w 87"/>
                      <a:gd name="T7" fmla="*/ 11 h 101"/>
                      <a:gd name="T8" fmla="*/ 73 w 87"/>
                      <a:gd name="T9" fmla="*/ 2 h 101"/>
                      <a:gd name="T10" fmla="*/ 70 w 87"/>
                      <a:gd name="T11" fmla="*/ 2 h 101"/>
                      <a:gd name="T12" fmla="*/ 68 w 87"/>
                      <a:gd name="T13" fmla="*/ 0 h 101"/>
                      <a:gd name="T14" fmla="*/ 74 w 87"/>
                      <a:gd name="T15" fmla="*/ 10 h 101"/>
                      <a:gd name="T16" fmla="*/ 79 w 87"/>
                      <a:gd name="T17" fmla="*/ 19 h 101"/>
                      <a:gd name="T18" fmla="*/ 82 w 87"/>
                      <a:gd name="T19" fmla="*/ 30 h 101"/>
                      <a:gd name="T20" fmla="*/ 84 w 87"/>
                      <a:gd name="T21" fmla="*/ 40 h 101"/>
                      <a:gd name="T22" fmla="*/ 82 w 87"/>
                      <a:gd name="T23" fmla="*/ 53 h 101"/>
                      <a:gd name="T24" fmla="*/ 79 w 87"/>
                      <a:gd name="T25" fmla="*/ 62 h 101"/>
                      <a:gd name="T26" fmla="*/ 74 w 87"/>
                      <a:gd name="T27" fmla="*/ 73 h 101"/>
                      <a:gd name="T28" fmla="*/ 67 w 87"/>
                      <a:gd name="T29" fmla="*/ 81 h 101"/>
                      <a:gd name="T30" fmla="*/ 59 w 87"/>
                      <a:gd name="T31" fmla="*/ 88 h 101"/>
                      <a:gd name="T32" fmla="*/ 48 w 87"/>
                      <a:gd name="T33" fmla="*/ 93 h 101"/>
                      <a:gd name="T34" fmla="*/ 37 w 87"/>
                      <a:gd name="T35" fmla="*/ 96 h 101"/>
                      <a:gd name="T36" fmla="*/ 26 w 87"/>
                      <a:gd name="T37" fmla="*/ 98 h 101"/>
                      <a:gd name="T38" fmla="*/ 19 w 87"/>
                      <a:gd name="T39" fmla="*/ 98 h 101"/>
                      <a:gd name="T40" fmla="*/ 13 w 87"/>
                      <a:gd name="T41" fmla="*/ 96 h 101"/>
                      <a:gd name="T42" fmla="*/ 6 w 87"/>
                      <a:gd name="T43" fmla="*/ 95 h 101"/>
                      <a:gd name="T44" fmla="*/ 0 w 87"/>
                      <a:gd name="T45" fmla="*/ 92 h 101"/>
                      <a:gd name="T46" fmla="*/ 2 w 87"/>
                      <a:gd name="T47" fmla="*/ 93 h 101"/>
                      <a:gd name="T48" fmla="*/ 3 w 87"/>
                      <a:gd name="T49" fmla="*/ 96 h 101"/>
                      <a:gd name="T50" fmla="*/ 14 w 87"/>
                      <a:gd name="T51" fmla="*/ 99 h 101"/>
                      <a:gd name="T52" fmla="*/ 26 w 87"/>
                      <a:gd name="T53" fmla="*/ 101 h 101"/>
                      <a:gd name="T54" fmla="*/ 39 w 87"/>
                      <a:gd name="T55" fmla="*/ 99 h 101"/>
                      <a:gd name="T56" fmla="*/ 50 w 87"/>
                      <a:gd name="T57" fmla="*/ 96 h 101"/>
                      <a:gd name="T58" fmla="*/ 60 w 87"/>
                      <a:gd name="T59" fmla="*/ 90 h 101"/>
                      <a:gd name="T60" fmla="*/ 70 w 87"/>
                      <a:gd name="T61" fmla="*/ 84 h 101"/>
                      <a:gd name="T62" fmla="*/ 76 w 87"/>
                      <a:gd name="T63" fmla="*/ 75 h 101"/>
                      <a:gd name="T64" fmla="*/ 82 w 87"/>
                      <a:gd name="T65" fmla="*/ 64 h 101"/>
                      <a:gd name="T66" fmla="*/ 85 w 87"/>
                      <a:gd name="T67" fmla="*/ 53 h 101"/>
                      <a:gd name="T68" fmla="*/ 87 w 87"/>
                      <a:gd name="T69" fmla="*/ 40 h 10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7"/>
                      <a:gd name="T106" fmla="*/ 0 h 101"/>
                      <a:gd name="T107" fmla="*/ 87 w 87"/>
                      <a:gd name="T108" fmla="*/ 101 h 101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7" h="101">
                        <a:moveTo>
                          <a:pt x="87" y="40"/>
                        </a:moveTo>
                        <a:lnTo>
                          <a:pt x="85" y="30"/>
                        </a:lnTo>
                        <a:lnTo>
                          <a:pt x="84" y="20"/>
                        </a:lnTo>
                        <a:lnTo>
                          <a:pt x="79" y="11"/>
                        </a:lnTo>
                        <a:lnTo>
                          <a:pt x="73" y="2"/>
                        </a:lnTo>
                        <a:lnTo>
                          <a:pt x="70" y="2"/>
                        </a:lnTo>
                        <a:lnTo>
                          <a:pt x="68" y="0"/>
                        </a:lnTo>
                        <a:lnTo>
                          <a:pt x="74" y="10"/>
                        </a:lnTo>
                        <a:lnTo>
                          <a:pt x="79" y="19"/>
                        </a:lnTo>
                        <a:lnTo>
                          <a:pt x="82" y="30"/>
                        </a:lnTo>
                        <a:lnTo>
                          <a:pt x="84" y="40"/>
                        </a:lnTo>
                        <a:lnTo>
                          <a:pt x="82" y="53"/>
                        </a:lnTo>
                        <a:lnTo>
                          <a:pt x="79" y="62"/>
                        </a:lnTo>
                        <a:lnTo>
                          <a:pt x="74" y="73"/>
                        </a:lnTo>
                        <a:lnTo>
                          <a:pt x="67" y="81"/>
                        </a:lnTo>
                        <a:lnTo>
                          <a:pt x="59" y="88"/>
                        </a:lnTo>
                        <a:lnTo>
                          <a:pt x="48" y="93"/>
                        </a:lnTo>
                        <a:lnTo>
                          <a:pt x="37" y="96"/>
                        </a:lnTo>
                        <a:lnTo>
                          <a:pt x="26" y="98"/>
                        </a:lnTo>
                        <a:lnTo>
                          <a:pt x="19" y="98"/>
                        </a:lnTo>
                        <a:lnTo>
                          <a:pt x="13" y="96"/>
                        </a:lnTo>
                        <a:lnTo>
                          <a:pt x="6" y="95"/>
                        </a:lnTo>
                        <a:lnTo>
                          <a:pt x="0" y="92"/>
                        </a:lnTo>
                        <a:lnTo>
                          <a:pt x="2" y="93"/>
                        </a:lnTo>
                        <a:lnTo>
                          <a:pt x="3" y="96"/>
                        </a:lnTo>
                        <a:lnTo>
                          <a:pt x="14" y="99"/>
                        </a:lnTo>
                        <a:lnTo>
                          <a:pt x="26" y="101"/>
                        </a:lnTo>
                        <a:lnTo>
                          <a:pt x="39" y="99"/>
                        </a:lnTo>
                        <a:lnTo>
                          <a:pt x="50" y="96"/>
                        </a:lnTo>
                        <a:lnTo>
                          <a:pt x="60" y="90"/>
                        </a:lnTo>
                        <a:lnTo>
                          <a:pt x="70" y="84"/>
                        </a:lnTo>
                        <a:lnTo>
                          <a:pt x="76" y="75"/>
                        </a:lnTo>
                        <a:lnTo>
                          <a:pt x="82" y="64"/>
                        </a:lnTo>
                        <a:lnTo>
                          <a:pt x="85" y="53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DF474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2" name="Freeform 170">
                    <a:extLst>
                      <a:ext uri="{FF2B5EF4-FFF2-40B4-BE49-F238E27FC236}">
                        <a16:creationId xmlns:a16="http://schemas.microsoft.com/office/drawing/2014/main" id="{BF9CF05E-D77F-3D4E-8729-23000FE175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4" y="1134"/>
                    <a:ext cx="86" cy="99"/>
                  </a:xfrm>
                  <a:custGeom>
                    <a:avLst/>
                    <a:gdLst>
                      <a:gd name="T0" fmla="*/ 86 w 86"/>
                      <a:gd name="T1" fmla="*/ 40 h 99"/>
                      <a:gd name="T2" fmla="*/ 85 w 86"/>
                      <a:gd name="T3" fmla="*/ 30 h 99"/>
                      <a:gd name="T4" fmla="*/ 82 w 86"/>
                      <a:gd name="T5" fmla="*/ 19 h 99"/>
                      <a:gd name="T6" fmla="*/ 77 w 86"/>
                      <a:gd name="T7" fmla="*/ 10 h 99"/>
                      <a:gd name="T8" fmla="*/ 71 w 86"/>
                      <a:gd name="T9" fmla="*/ 2 h 99"/>
                      <a:gd name="T10" fmla="*/ 69 w 86"/>
                      <a:gd name="T11" fmla="*/ 0 h 99"/>
                      <a:gd name="T12" fmla="*/ 66 w 86"/>
                      <a:gd name="T13" fmla="*/ 0 h 99"/>
                      <a:gd name="T14" fmla="*/ 72 w 86"/>
                      <a:gd name="T15" fmla="*/ 10 h 99"/>
                      <a:gd name="T16" fmla="*/ 78 w 86"/>
                      <a:gd name="T17" fmla="*/ 19 h 99"/>
                      <a:gd name="T18" fmla="*/ 82 w 86"/>
                      <a:gd name="T19" fmla="*/ 30 h 99"/>
                      <a:gd name="T20" fmla="*/ 83 w 86"/>
                      <a:gd name="T21" fmla="*/ 40 h 99"/>
                      <a:gd name="T22" fmla="*/ 82 w 86"/>
                      <a:gd name="T23" fmla="*/ 51 h 99"/>
                      <a:gd name="T24" fmla="*/ 78 w 86"/>
                      <a:gd name="T25" fmla="*/ 62 h 99"/>
                      <a:gd name="T26" fmla="*/ 74 w 86"/>
                      <a:gd name="T27" fmla="*/ 71 h 99"/>
                      <a:gd name="T28" fmla="*/ 66 w 86"/>
                      <a:gd name="T29" fmla="*/ 81 h 99"/>
                      <a:gd name="T30" fmla="*/ 58 w 86"/>
                      <a:gd name="T31" fmla="*/ 87 h 99"/>
                      <a:gd name="T32" fmla="*/ 49 w 86"/>
                      <a:gd name="T33" fmla="*/ 92 h 99"/>
                      <a:gd name="T34" fmla="*/ 38 w 86"/>
                      <a:gd name="T35" fmla="*/ 95 h 99"/>
                      <a:gd name="T36" fmla="*/ 27 w 86"/>
                      <a:gd name="T37" fmla="*/ 96 h 99"/>
                      <a:gd name="T38" fmla="*/ 20 w 86"/>
                      <a:gd name="T39" fmla="*/ 96 h 99"/>
                      <a:gd name="T40" fmla="*/ 12 w 86"/>
                      <a:gd name="T41" fmla="*/ 95 h 99"/>
                      <a:gd name="T42" fmla="*/ 6 w 86"/>
                      <a:gd name="T43" fmla="*/ 92 h 99"/>
                      <a:gd name="T44" fmla="*/ 0 w 86"/>
                      <a:gd name="T45" fmla="*/ 88 h 99"/>
                      <a:gd name="T46" fmla="*/ 1 w 86"/>
                      <a:gd name="T47" fmla="*/ 92 h 99"/>
                      <a:gd name="T48" fmla="*/ 3 w 86"/>
                      <a:gd name="T49" fmla="*/ 93 h 99"/>
                      <a:gd name="T50" fmla="*/ 14 w 86"/>
                      <a:gd name="T51" fmla="*/ 98 h 99"/>
                      <a:gd name="T52" fmla="*/ 27 w 86"/>
                      <a:gd name="T53" fmla="*/ 99 h 99"/>
                      <a:gd name="T54" fmla="*/ 40 w 86"/>
                      <a:gd name="T55" fmla="*/ 98 h 99"/>
                      <a:gd name="T56" fmla="*/ 51 w 86"/>
                      <a:gd name="T57" fmla="*/ 95 h 99"/>
                      <a:gd name="T58" fmla="*/ 60 w 86"/>
                      <a:gd name="T59" fmla="*/ 90 h 99"/>
                      <a:gd name="T60" fmla="*/ 69 w 86"/>
                      <a:gd name="T61" fmla="*/ 82 h 99"/>
                      <a:gd name="T62" fmla="*/ 75 w 86"/>
                      <a:gd name="T63" fmla="*/ 73 h 99"/>
                      <a:gd name="T64" fmla="*/ 82 w 86"/>
                      <a:gd name="T65" fmla="*/ 64 h 99"/>
                      <a:gd name="T66" fmla="*/ 85 w 86"/>
                      <a:gd name="T67" fmla="*/ 53 h 99"/>
                      <a:gd name="T68" fmla="*/ 86 w 86"/>
                      <a:gd name="T69" fmla="*/ 40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6"/>
                      <a:gd name="T106" fmla="*/ 0 h 99"/>
                      <a:gd name="T107" fmla="*/ 86 w 86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6" h="99">
                        <a:moveTo>
                          <a:pt x="86" y="40"/>
                        </a:moveTo>
                        <a:lnTo>
                          <a:pt x="85" y="30"/>
                        </a:lnTo>
                        <a:lnTo>
                          <a:pt x="82" y="19"/>
                        </a:lnTo>
                        <a:lnTo>
                          <a:pt x="77" y="10"/>
                        </a:lnTo>
                        <a:lnTo>
                          <a:pt x="71" y="2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72" y="10"/>
                        </a:lnTo>
                        <a:lnTo>
                          <a:pt x="78" y="19"/>
                        </a:lnTo>
                        <a:lnTo>
                          <a:pt x="82" y="30"/>
                        </a:lnTo>
                        <a:lnTo>
                          <a:pt x="83" y="40"/>
                        </a:lnTo>
                        <a:lnTo>
                          <a:pt x="82" y="51"/>
                        </a:lnTo>
                        <a:lnTo>
                          <a:pt x="78" y="62"/>
                        </a:lnTo>
                        <a:lnTo>
                          <a:pt x="74" y="71"/>
                        </a:lnTo>
                        <a:lnTo>
                          <a:pt x="66" y="81"/>
                        </a:lnTo>
                        <a:lnTo>
                          <a:pt x="58" y="87"/>
                        </a:lnTo>
                        <a:lnTo>
                          <a:pt x="49" y="92"/>
                        </a:lnTo>
                        <a:lnTo>
                          <a:pt x="38" y="95"/>
                        </a:lnTo>
                        <a:lnTo>
                          <a:pt x="27" y="96"/>
                        </a:lnTo>
                        <a:lnTo>
                          <a:pt x="20" y="96"/>
                        </a:lnTo>
                        <a:lnTo>
                          <a:pt x="12" y="95"/>
                        </a:lnTo>
                        <a:lnTo>
                          <a:pt x="6" y="92"/>
                        </a:lnTo>
                        <a:lnTo>
                          <a:pt x="0" y="88"/>
                        </a:lnTo>
                        <a:lnTo>
                          <a:pt x="1" y="92"/>
                        </a:lnTo>
                        <a:lnTo>
                          <a:pt x="3" y="93"/>
                        </a:lnTo>
                        <a:lnTo>
                          <a:pt x="14" y="98"/>
                        </a:lnTo>
                        <a:lnTo>
                          <a:pt x="27" y="99"/>
                        </a:lnTo>
                        <a:lnTo>
                          <a:pt x="40" y="98"/>
                        </a:lnTo>
                        <a:lnTo>
                          <a:pt x="51" y="95"/>
                        </a:lnTo>
                        <a:lnTo>
                          <a:pt x="60" y="90"/>
                        </a:lnTo>
                        <a:lnTo>
                          <a:pt x="69" y="82"/>
                        </a:lnTo>
                        <a:lnTo>
                          <a:pt x="75" y="73"/>
                        </a:lnTo>
                        <a:lnTo>
                          <a:pt x="82" y="64"/>
                        </a:lnTo>
                        <a:lnTo>
                          <a:pt x="85" y="53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E04B4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3" name="Freeform 171">
                    <a:extLst>
                      <a:ext uri="{FF2B5EF4-FFF2-40B4-BE49-F238E27FC236}">
                        <a16:creationId xmlns:a16="http://schemas.microsoft.com/office/drawing/2014/main" id="{59EF0E27-DCD3-8246-8F14-603D57CDF9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2" y="1134"/>
                    <a:ext cx="87" cy="98"/>
                  </a:xfrm>
                  <a:custGeom>
                    <a:avLst/>
                    <a:gdLst>
                      <a:gd name="T0" fmla="*/ 87 w 87"/>
                      <a:gd name="T1" fmla="*/ 40 h 98"/>
                      <a:gd name="T2" fmla="*/ 85 w 87"/>
                      <a:gd name="T3" fmla="*/ 30 h 98"/>
                      <a:gd name="T4" fmla="*/ 82 w 87"/>
                      <a:gd name="T5" fmla="*/ 19 h 98"/>
                      <a:gd name="T6" fmla="*/ 77 w 87"/>
                      <a:gd name="T7" fmla="*/ 10 h 98"/>
                      <a:gd name="T8" fmla="*/ 71 w 87"/>
                      <a:gd name="T9" fmla="*/ 0 h 98"/>
                      <a:gd name="T10" fmla="*/ 68 w 87"/>
                      <a:gd name="T11" fmla="*/ 0 h 98"/>
                      <a:gd name="T12" fmla="*/ 65 w 87"/>
                      <a:gd name="T13" fmla="*/ 0 h 98"/>
                      <a:gd name="T14" fmla="*/ 73 w 87"/>
                      <a:gd name="T15" fmla="*/ 8 h 98"/>
                      <a:gd name="T16" fmla="*/ 79 w 87"/>
                      <a:gd name="T17" fmla="*/ 19 h 98"/>
                      <a:gd name="T18" fmla="*/ 82 w 87"/>
                      <a:gd name="T19" fmla="*/ 30 h 98"/>
                      <a:gd name="T20" fmla="*/ 84 w 87"/>
                      <a:gd name="T21" fmla="*/ 40 h 98"/>
                      <a:gd name="T22" fmla="*/ 82 w 87"/>
                      <a:gd name="T23" fmla="*/ 51 h 98"/>
                      <a:gd name="T24" fmla="*/ 79 w 87"/>
                      <a:gd name="T25" fmla="*/ 62 h 98"/>
                      <a:gd name="T26" fmla="*/ 74 w 87"/>
                      <a:gd name="T27" fmla="*/ 71 h 98"/>
                      <a:gd name="T28" fmla="*/ 68 w 87"/>
                      <a:gd name="T29" fmla="*/ 79 h 98"/>
                      <a:gd name="T30" fmla="*/ 60 w 87"/>
                      <a:gd name="T31" fmla="*/ 85 h 98"/>
                      <a:gd name="T32" fmla="*/ 51 w 87"/>
                      <a:gd name="T33" fmla="*/ 90 h 98"/>
                      <a:gd name="T34" fmla="*/ 40 w 87"/>
                      <a:gd name="T35" fmla="*/ 93 h 98"/>
                      <a:gd name="T36" fmla="*/ 29 w 87"/>
                      <a:gd name="T37" fmla="*/ 95 h 98"/>
                      <a:gd name="T38" fmla="*/ 22 w 87"/>
                      <a:gd name="T39" fmla="*/ 95 h 98"/>
                      <a:gd name="T40" fmla="*/ 14 w 87"/>
                      <a:gd name="T41" fmla="*/ 93 h 98"/>
                      <a:gd name="T42" fmla="*/ 6 w 87"/>
                      <a:gd name="T43" fmla="*/ 90 h 98"/>
                      <a:gd name="T44" fmla="*/ 0 w 87"/>
                      <a:gd name="T45" fmla="*/ 85 h 98"/>
                      <a:gd name="T46" fmla="*/ 2 w 87"/>
                      <a:gd name="T47" fmla="*/ 88 h 98"/>
                      <a:gd name="T48" fmla="*/ 3 w 87"/>
                      <a:gd name="T49" fmla="*/ 92 h 98"/>
                      <a:gd name="T50" fmla="*/ 9 w 87"/>
                      <a:gd name="T51" fmla="*/ 95 h 98"/>
                      <a:gd name="T52" fmla="*/ 16 w 87"/>
                      <a:gd name="T53" fmla="*/ 96 h 98"/>
                      <a:gd name="T54" fmla="*/ 22 w 87"/>
                      <a:gd name="T55" fmla="*/ 98 h 98"/>
                      <a:gd name="T56" fmla="*/ 29 w 87"/>
                      <a:gd name="T57" fmla="*/ 98 h 98"/>
                      <a:gd name="T58" fmla="*/ 40 w 87"/>
                      <a:gd name="T59" fmla="*/ 96 h 98"/>
                      <a:gd name="T60" fmla="*/ 51 w 87"/>
                      <a:gd name="T61" fmla="*/ 93 h 98"/>
                      <a:gd name="T62" fmla="*/ 62 w 87"/>
                      <a:gd name="T63" fmla="*/ 88 h 98"/>
                      <a:gd name="T64" fmla="*/ 70 w 87"/>
                      <a:gd name="T65" fmla="*/ 81 h 98"/>
                      <a:gd name="T66" fmla="*/ 77 w 87"/>
                      <a:gd name="T67" fmla="*/ 73 h 98"/>
                      <a:gd name="T68" fmla="*/ 82 w 87"/>
                      <a:gd name="T69" fmla="*/ 62 h 98"/>
                      <a:gd name="T70" fmla="*/ 85 w 87"/>
                      <a:gd name="T71" fmla="*/ 53 h 98"/>
                      <a:gd name="T72" fmla="*/ 87 w 87"/>
                      <a:gd name="T73" fmla="*/ 40 h 98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8"/>
                      <a:gd name="T113" fmla="*/ 87 w 87"/>
                      <a:gd name="T114" fmla="*/ 98 h 98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8">
                        <a:moveTo>
                          <a:pt x="87" y="40"/>
                        </a:moveTo>
                        <a:lnTo>
                          <a:pt x="85" y="30"/>
                        </a:lnTo>
                        <a:lnTo>
                          <a:pt x="82" y="19"/>
                        </a:lnTo>
                        <a:lnTo>
                          <a:pt x="77" y="10"/>
                        </a:lnTo>
                        <a:lnTo>
                          <a:pt x="71" y="0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73" y="8"/>
                        </a:lnTo>
                        <a:lnTo>
                          <a:pt x="79" y="19"/>
                        </a:lnTo>
                        <a:lnTo>
                          <a:pt x="82" y="30"/>
                        </a:lnTo>
                        <a:lnTo>
                          <a:pt x="84" y="40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60" y="85"/>
                        </a:lnTo>
                        <a:lnTo>
                          <a:pt x="51" y="90"/>
                        </a:lnTo>
                        <a:lnTo>
                          <a:pt x="40" y="93"/>
                        </a:lnTo>
                        <a:lnTo>
                          <a:pt x="29" y="95"/>
                        </a:lnTo>
                        <a:lnTo>
                          <a:pt x="22" y="95"/>
                        </a:lnTo>
                        <a:lnTo>
                          <a:pt x="14" y="93"/>
                        </a:lnTo>
                        <a:lnTo>
                          <a:pt x="6" y="90"/>
                        </a:lnTo>
                        <a:lnTo>
                          <a:pt x="0" y="85"/>
                        </a:lnTo>
                        <a:lnTo>
                          <a:pt x="2" y="88"/>
                        </a:lnTo>
                        <a:lnTo>
                          <a:pt x="3" y="92"/>
                        </a:lnTo>
                        <a:lnTo>
                          <a:pt x="9" y="95"/>
                        </a:lnTo>
                        <a:lnTo>
                          <a:pt x="16" y="96"/>
                        </a:lnTo>
                        <a:lnTo>
                          <a:pt x="22" y="98"/>
                        </a:lnTo>
                        <a:lnTo>
                          <a:pt x="29" y="98"/>
                        </a:lnTo>
                        <a:lnTo>
                          <a:pt x="40" y="96"/>
                        </a:lnTo>
                        <a:lnTo>
                          <a:pt x="51" y="93"/>
                        </a:lnTo>
                        <a:lnTo>
                          <a:pt x="62" y="88"/>
                        </a:lnTo>
                        <a:lnTo>
                          <a:pt x="70" y="81"/>
                        </a:lnTo>
                        <a:lnTo>
                          <a:pt x="77" y="73"/>
                        </a:lnTo>
                        <a:lnTo>
                          <a:pt x="82" y="62"/>
                        </a:lnTo>
                        <a:lnTo>
                          <a:pt x="85" y="53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E04E4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" name="Freeform 172">
                    <a:extLst>
                      <a:ext uri="{FF2B5EF4-FFF2-40B4-BE49-F238E27FC236}">
                        <a16:creationId xmlns:a16="http://schemas.microsoft.com/office/drawing/2014/main" id="{E5D69B38-B9F2-D04D-A973-BEEE7F2090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1" y="1134"/>
                    <a:ext cx="86" cy="96"/>
                  </a:xfrm>
                  <a:custGeom>
                    <a:avLst/>
                    <a:gdLst>
                      <a:gd name="T0" fmla="*/ 86 w 86"/>
                      <a:gd name="T1" fmla="*/ 40 h 96"/>
                      <a:gd name="T2" fmla="*/ 85 w 86"/>
                      <a:gd name="T3" fmla="*/ 30 h 96"/>
                      <a:gd name="T4" fmla="*/ 81 w 86"/>
                      <a:gd name="T5" fmla="*/ 19 h 96"/>
                      <a:gd name="T6" fmla="*/ 75 w 86"/>
                      <a:gd name="T7" fmla="*/ 10 h 96"/>
                      <a:gd name="T8" fmla="*/ 69 w 86"/>
                      <a:gd name="T9" fmla="*/ 0 h 96"/>
                      <a:gd name="T10" fmla="*/ 66 w 86"/>
                      <a:gd name="T11" fmla="*/ 0 h 96"/>
                      <a:gd name="T12" fmla="*/ 64 w 86"/>
                      <a:gd name="T13" fmla="*/ 0 h 96"/>
                      <a:gd name="T14" fmla="*/ 72 w 86"/>
                      <a:gd name="T15" fmla="*/ 8 h 96"/>
                      <a:gd name="T16" fmla="*/ 78 w 86"/>
                      <a:gd name="T17" fmla="*/ 17 h 96"/>
                      <a:gd name="T18" fmla="*/ 81 w 86"/>
                      <a:gd name="T19" fmla="*/ 28 h 96"/>
                      <a:gd name="T20" fmla="*/ 83 w 86"/>
                      <a:gd name="T21" fmla="*/ 40 h 96"/>
                      <a:gd name="T22" fmla="*/ 81 w 86"/>
                      <a:gd name="T23" fmla="*/ 51 h 96"/>
                      <a:gd name="T24" fmla="*/ 78 w 86"/>
                      <a:gd name="T25" fmla="*/ 61 h 96"/>
                      <a:gd name="T26" fmla="*/ 74 w 86"/>
                      <a:gd name="T27" fmla="*/ 70 h 96"/>
                      <a:gd name="T28" fmla="*/ 68 w 86"/>
                      <a:gd name="T29" fmla="*/ 78 h 96"/>
                      <a:gd name="T30" fmla="*/ 60 w 86"/>
                      <a:gd name="T31" fmla="*/ 84 h 96"/>
                      <a:gd name="T32" fmla="*/ 51 w 86"/>
                      <a:gd name="T33" fmla="*/ 88 h 96"/>
                      <a:gd name="T34" fmla="*/ 41 w 86"/>
                      <a:gd name="T35" fmla="*/ 92 h 96"/>
                      <a:gd name="T36" fmla="*/ 30 w 86"/>
                      <a:gd name="T37" fmla="*/ 93 h 96"/>
                      <a:gd name="T38" fmla="*/ 23 w 86"/>
                      <a:gd name="T39" fmla="*/ 93 h 96"/>
                      <a:gd name="T40" fmla="*/ 14 w 86"/>
                      <a:gd name="T41" fmla="*/ 90 h 96"/>
                      <a:gd name="T42" fmla="*/ 7 w 86"/>
                      <a:gd name="T43" fmla="*/ 87 h 96"/>
                      <a:gd name="T44" fmla="*/ 0 w 86"/>
                      <a:gd name="T45" fmla="*/ 84 h 96"/>
                      <a:gd name="T46" fmla="*/ 1 w 86"/>
                      <a:gd name="T47" fmla="*/ 85 h 96"/>
                      <a:gd name="T48" fmla="*/ 3 w 86"/>
                      <a:gd name="T49" fmla="*/ 88 h 96"/>
                      <a:gd name="T50" fmla="*/ 9 w 86"/>
                      <a:gd name="T51" fmla="*/ 92 h 96"/>
                      <a:gd name="T52" fmla="*/ 15 w 86"/>
                      <a:gd name="T53" fmla="*/ 95 h 96"/>
                      <a:gd name="T54" fmla="*/ 23 w 86"/>
                      <a:gd name="T55" fmla="*/ 96 h 96"/>
                      <a:gd name="T56" fmla="*/ 30 w 86"/>
                      <a:gd name="T57" fmla="*/ 96 h 96"/>
                      <a:gd name="T58" fmla="*/ 41 w 86"/>
                      <a:gd name="T59" fmla="*/ 95 h 96"/>
                      <a:gd name="T60" fmla="*/ 52 w 86"/>
                      <a:gd name="T61" fmla="*/ 92 h 96"/>
                      <a:gd name="T62" fmla="*/ 61 w 86"/>
                      <a:gd name="T63" fmla="*/ 87 h 96"/>
                      <a:gd name="T64" fmla="*/ 69 w 86"/>
                      <a:gd name="T65" fmla="*/ 81 h 96"/>
                      <a:gd name="T66" fmla="*/ 77 w 86"/>
                      <a:gd name="T67" fmla="*/ 71 h 96"/>
                      <a:gd name="T68" fmla="*/ 81 w 86"/>
                      <a:gd name="T69" fmla="*/ 62 h 96"/>
                      <a:gd name="T70" fmla="*/ 85 w 86"/>
                      <a:gd name="T71" fmla="*/ 51 h 96"/>
                      <a:gd name="T72" fmla="*/ 86 w 86"/>
                      <a:gd name="T73" fmla="*/ 40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6"/>
                      <a:gd name="T112" fmla="*/ 0 h 96"/>
                      <a:gd name="T113" fmla="*/ 86 w 86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6" h="96">
                        <a:moveTo>
                          <a:pt x="86" y="40"/>
                        </a:moveTo>
                        <a:lnTo>
                          <a:pt x="85" y="30"/>
                        </a:lnTo>
                        <a:lnTo>
                          <a:pt x="81" y="19"/>
                        </a:lnTo>
                        <a:lnTo>
                          <a:pt x="75" y="1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4" y="0"/>
                        </a:lnTo>
                        <a:lnTo>
                          <a:pt x="72" y="8"/>
                        </a:lnTo>
                        <a:lnTo>
                          <a:pt x="78" y="17"/>
                        </a:lnTo>
                        <a:lnTo>
                          <a:pt x="81" y="28"/>
                        </a:lnTo>
                        <a:lnTo>
                          <a:pt x="83" y="40"/>
                        </a:lnTo>
                        <a:lnTo>
                          <a:pt x="81" y="51"/>
                        </a:lnTo>
                        <a:lnTo>
                          <a:pt x="78" y="61"/>
                        </a:lnTo>
                        <a:lnTo>
                          <a:pt x="74" y="70"/>
                        </a:lnTo>
                        <a:lnTo>
                          <a:pt x="68" y="78"/>
                        </a:lnTo>
                        <a:lnTo>
                          <a:pt x="60" y="84"/>
                        </a:lnTo>
                        <a:lnTo>
                          <a:pt x="51" y="88"/>
                        </a:lnTo>
                        <a:lnTo>
                          <a:pt x="41" y="92"/>
                        </a:lnTo>
                        <a:lnTo>
                          <a:pt x="30" y="93"/>
                        </a:lnTo>
                        <a:lnTo>
                          <a:pt x="23" y="93"/>
                        </a:lnTo>
                        <a:lnTo>
                          <a:pt x="14" y="90"/>
                        </a:lnTo>
                        <a:lnTo>
                          <a:pt x="7" y="87"/>
                        </a:lnTo>
                        <a:lnTo>
                          <a:pt x="0" y="84"/>
                        </a:lnTo>
                        <a:lnTo>
                          <a:pt x="1" y="85"/>
                        </a:lnTo>
                        <a:lnTo>
                          <a:pt x="3" y="88"/>
                        </a:lnTo>
                        <a:lnTo>
                          <a:pt x="9" y="92"/>
                        </a:lnTo>
                        <a:lnTo>
                          <a:pt x="15" y="95"/>
                        </a:lnTo>
                        <a:lnTo>
                          <a:pt x="23" y="96"/>
                        </a:lnTo>
                        <a:lnTo>
                          <a:pt x="30" y="96"/>
                        </a:lnTo>
                        <a:lnTo>
                          <a:pt x="41" y="95"/>
                        </a:lnTo>
                        <a:lnTo>
                          <a:pt x="52" y="92"/>
                        </a:lnTo>
                        <a:lnTo>
                          <a:pt x="61" y="87"/>
                        </a:lnTo>
                        <a:lnTo>
                          <a:pt x="69" y="81"/>
                        </a:lnTo>
                        <a:lnTo>
                          <a:pt x="77" y="71"/>
                        </a:lnTo>
                        <a:lnTo>
                          <a:pt x="81" y="62"/>
                        </a:lnTo>
                        <a:lnTo>
                          <a:pt x="85" y="51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E0514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" name="Freeform 173">
                    <a:extLst>
                      <a:ext uri="{FF2B5EF4-FFF2-40B4-BE49-F238E27FC236}">
                        <a16:creationId xmlns:a16="http://schemas.microsoft.com/office/drawing/2014/main" id="{151A30CB-069C-0A49-ADE5-760B038499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1" y="1134"/>
                    <a:ext cx="85" cy="95"/>
                  </a:xfrm>
                  <a:custGeom>
                    <a:avLst/>
                    <a:gdLst>
                      <a:gd name="T0" fmla="*/ 85 w 85"/>
                      <a:gd name="T1" fmla="*/ 40 h 95"/>
                      <a:gd name="T2" fmla="*/ 83 w 85"/>
                      <a:gd name="T3" fmla="*/ 30 h 95"/>
                      <a:gd name="T4" fmla="*/ 80 w 85"/>
                      <a:gd name="T5" fmla="*/ 19 h 95"/>
                      <a:gd name="T6" fmla="*/ 74 w 85"/>
                      <a:gd name="T7" fmla="*/ 8 h 95"/>
                      <a:gd name="T8" fmla="*/ 66 w 85"/>
                      <a:gd name="T9" fmla="*/ 0 h 95"/>
                      <a:gd name="T10" fmla="*/ 64 w 85"/>
                      <a:gd name="T11" fmla="*/ 0 h 95"/>
                      <a:gd name="T12" fmla="*/ 61 w 85"/>
                      <a:gd name="T13" fmla="*/ 0 h 95"/>
                      <a:gd name="T14" fmla="*/ 69 w 85"/>
                      <a:gd name="T15" fmla="*/ 8 h 95"/>
                      <a:gd name="T16" fmla="*/ 75 w 85"/>
                      <a:gd name="T17" fmla="*/ 17 h 95"/>
                      <a:gd name="T18" fmla="*/ 80 w 85"/>
                      <a:gd name="T19" fmla="*/ 28 h 95"/>
                      <a:gd name="T20" fmla="*/ 81 w 85"/>
                      <a:gd name="T21" fmla="*/ 40 h 95"/>
                      <a:gd name="T22" fmla="*/ 80 w 85"/>
                      <a:gd name="T23" fmla="*/ 51 h 95"/>
                      <a:gd name="T24" fmla="*/ 77 w 85"/>
                      <a:gd name="T25" fmla="*/ 61 h 95"/>
                      <a:gd name="T26" fmla="*/ 72 w 85"/>
                      <a:gd name="T27" fmla="*/ 70 h 95"/>
                      <a:gd name="T28" fmla="*/ 66 w 85"/>
                      <a:gd name="T29" fmla="*/ 76 h 95"/>
                      <a:gd name="T30" fmla="*/ 58 w 85"/>
                      <a:gd name="T31" fmla="*/ 82 h 95"/>
                      <a:gd name="T32" fmla="*/ 51 w 85"/>
                      <a:gd name="T33" fmla="*/ 87 h 95"/>
                      <a:gd name="T34" fmla="*/ 41 w 85"/>
                      <a:gd name="T35" fmla="*/ 90 h 95"/>
                      <a:gd name="T36" fmla="*/ 30 w 85"/>
                      <a:gd name="T37" fmla="*/ 92 h 95"/>
                      <a:gd name="T38" fmla="*/ 21 w 85"/>
                      <a:gd name="T39" fmla="*/ 92 h 95"/>
                      <a:gd name="T40" fmla="*/ 14 w 85"/>
                      <a:gd name="T41" fmla="*/ 88 h 95"/>
                      <a:gd name="T42" fmla="*/ 6 w 85"/>
                      <a:gd name="T43" fmla="*/ 85 h 95"/>
                      <a:gd name="T44" fmla="*/ 0 w 85"/>
                      <a:gd name="T45" fmla="*/ 81 h 95"/>
                      <a:gd name="T46" fmla="*/ 0 w 85"/>
                      <a:gd name="T47" fmla="*/ 84 h 95"/>
                      <a:gd name="T48" fmla="*/ 1 w 85"/>
                      <a:gd name="T49" fmla="*/ 85 h 95"/>
                      <a:gd name="T50" fmla="*/ 7 w 85"/>
                      <a:gd name="T51" fmla="*/ 90 h 95"/>
                      <a:gd name="T52" fmla="*/ 15 w 85"/>
                      <a:gd name="T53" fmla="*/ 93 h 95"/>
                      <a:gd name="T54" fmla="*/ 23 w 85"/>
                      <a:gd name="T55" fmla="*/ 95 h 95"/>
                      <a:gd name="T56" fmla="*/ 30 w 85"/>
                      <a:gd name="T57" fmla="*/ 95 h 95"/>
                      <a:gd name="T58" fmla="*/ 41 w 85"/>
                      <a:gd name="T59" fmla="*/ 93 h 95"/>
                      <a:gd name="T60" fmla="*/ 52 w 85"/>
                      <a:gd name="T61" fmla="*/ 90 h 95"/>
                      <a:gd name="T62" fmla="*/ 61 w 85"/>
                      <a:gd name="T63" fmla="*/ 85 h 95"/>
                      <a:gd name="T64" fmla="*/ 69 w 85"/>
                      <a:gd name="T65" fmla="*/ 79 h 95"/>
                      <a:gd name="T66" fmla="*/ 75 w 85"/>
                      <a:gd name="T67" fmla="*/ 71 h 95"/>
                      <a:gd name="T68" fmla="*/ 80 w 85"/>
                      <a:gd name="T69" fmla="*/ 62 h 95"/>
                      <a:gd name="T70" fmla="*/ 83 w 85"/>
                      <a:gd name="T71" fmla="*/ 51 h 95"/>
                      <a:gd name="T72" fmla="*/ 85 w 85"/>
                      <a:gd name="T73" fmla="*/ 40 h 95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5"/>
                      <a:gd name="T112" fmla="*/ 0 h 95"/>
                      <a:gd name="T113" fmla="*/ 85 w 85"/>
                      <a:gd name="T114" fmla="*/ 95 h 95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5" h="95">
                        <a:moveTo>
                          <a:pt x="85" y="40"/>
                        </a:moveTo>
                        <a:lnTo>
                          <a:pt x="83" y="30"/>
                        </a:lnTo>
                        <a:lnTo>
                          <a:pt x="80" y="19"/>
                        </a:lnTo>
                        <a:lnTo>
                          <a:pt x="74" y="8"/>
                        </a:lnTo>
                        <a:lnTo>
                          <a:pt x="66" y="0"/>
                        </a:lnTo>
                        <a:lnTo>
                          <a:pt x="64" y="0"/>
                        </a:lnTo>
                        <a:lnTo>
                          <a:pt x="61" y="0"/>
                        </a:lnTo>
                        <a:lnTo>
                          <a:pt x="69" y="8"/>
                        </a:lnTo>
                        <a:lnTo>
                          <a:pt x="75" y="17"/>
                        </a:lnTo>
                        <a:lnTo>
                          <a:pt x="80" y="28"/>
                        </a:lnTo>
                        <a:lnTo>
                          <a:pt x="81" y="40"/>
                        </a:lnTo>
                        <a:lnTo>
                          <a:pt x="80" y="51"/>
                        </a:lnTo>
                        <a:lnTo>
                          <a:pt x="77" y="61"/>
                        </a:lnTo>
                        <a:lnTo>
                          <a:pt x="72" y="70"/>
                        </a:lnTo>
                        <a:lnTo>
                          <a:pt x="66" y="76"/>
                        </a:lnTo>
                        <a:lnTo>
                          <a:pt x="58" y="82"/>
                        </a:lnTo>
                        <a:lnTo>
                          <a:pt x="51" y="87"/>
                        </a:lnTo>
                        <a:lnTo>
                          <a:pt x="41" y="90"/>
                        </a:lnTo>
                        <a:lnTo>
                          <a:pt x="30" y="92"/>
                        </a:lnTo>
                        <a:lnTo>
                          <a:pt x="21" y="92"/>
                        </a:lnTo>
                        <a:lnTo>
                          <a:pt x="14" y="88"/>
                        </a:lnTo>
                        <a:lnTo>
                          <a:pt x="6" y="85"/>
                        </a:lnTo>
                        <a:lnTo>
                          <a:pt x="0" y="81"/>
                        </a:lnTo>
                        <a:lnTo>
                          <a:pt x="0" y="84"/>
                        </a:lnTo>
                        <a:lnTo>
                          <a:pt x="1" y="85"/>
                        </a:lnTo>
                        <a:lnTo>
                          <a:pt x="7" y="90"/>
                        </a:lnTo>
                        <a:lnTo>
                          <a:pt x="15" y="93"/>
                        </a:lnTo>
                        <a:lnTo>
                          <a:pt x="23" y="95"/>
                        </a:lnTo>
                        <a:lnTo>
                          <a:pt x="30" y="95"/>
                        </a:lnTo>
                        <a:lnTo>
                          <a:pt x="41" y="93"/>
                        </a:lnTo>
                        <a:lnTo>
                          <a:pt x="52" y="90"/>
                        </a:lnTo>
                        <a:lnTo>
                          <a:pt x="61" y="85"/>
                        </a:lnTo>
                        <a:lnTo>
                          <a:pt x="69" y="79"/>
                        </a:lnTo>
                        <a:lnTo>
                          <a:pt x="75" y="71"/>
                        </a:lnTo>
                        <a:lnTo>
                          <a:pt x="80" y="62"/>
                        </a:lnTo>
                        <a:lnTo>
                          <a:pt x="83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E153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6" name="Freeform 174">
                    <a:extLst>
                      <a:ext uri="{FF2B5EF4-FFF2-40B4-BE49-F238E27FC236}">
                        <a16:creationId xmlns:a16="http://schemas.microsoft.com/office/drawing/2014/main" id="{4E5FE693-1F50-0A4B-893D-A20FBE4A04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9" y="1134"/>
                    <a:ext cx="85" cy="93"/>
                  </a:xfrm>
                  <a:custGeom>
                    <a:avLst/>
                    <a:gdLst>
                      <a:gd name="T0" fmla="*/ 85 w 85"/>
                      <a:gd name="T1" fmla="*/ 40 h 93"/>
                      <a:gd name="T2" fmla="*/ 83 w 85"/>
                      <a:gd name="T3" fmla="*/ 28 h 93"/>
                      <a:gd name="T4" fmla="*/ 80 w 85"/>
                      <a:gd name="T5" fmla="*/ 17 h 93"/>
                      <a:gd name="T6" fmla="*/ 74 w 85"/>
                      <a:gd name="T7" fmla="*/ 8 h 93"/>
                      <a:gd name="T8" fmla="*/ 66 w 85"/>
                      <a:gd name="T9" fmla="*/ 0 h 93"/>
                      <a:gd name="T10" fmla="*/ 63 w 85"/>
                      <a:gd name="T11" fmla="*/ 0 h 93"/>
                      <a:gd name="T12" fmla="*/ 62 w 85"/>
                      <a:gd name="T13" fmla="*/ 0 h 93"/>
                      <a:gd name="T14" fmla="*/ 62 w 85"/>
                      <a:gd name="T15" fmla="*/ 0 h 93"/>
                      <a:gd name="T16" fmla="*/ 60 w 85"/>
                      <a:gd name="T17" fmla="*/ 0 h 93"/>
                      <a:gd name="T18" fmla="*/ 70 w 85"/>
                      <a:gd name="T19" fmla="*/ 8 h 93"/>
                      <a:gd name="T20" fmla="*/ 76 w 85"/>
                      <a:gd name="T21" fmla="*/ 17 h 93"/>
                      <a:gd name="T22" fmla="*/ 80 w 85"/>
                      <a:gd name="T23" fmla="*/ 28 h 93"/>
                      <a:gd name="T24" fmla="*/ 82 w 85"/>
                      <a:gd name="T25" fmla="*/ 40 h 93"/>
                      <a:gd name="T26" fmla="*/ 80 w 85"/>
                      <a:gd name="T27" fmla="*/ 51 h 93"/>
                      <a:gd name="T28" fmla="*/ 77 w 85"/>
                      <a:gd name="T29" fmla="*/ 61 h 93"/>
                      <a:gd name="T30" fmla="*/ 73 w 85"/>
                      <a:gd name="T31" fmla="*/ 68 h 93"/>
                      <a:gd name="T32" fmla="*/ 68 w 85"/>
                      <a:gd name="T33" fmla="*/ 76 h 93"/>
                      <a:gd name="T34" fmla="*/ 60 w 85"/>
                      <a:gd name="T35" fmla="*/ 82 h 93"/>
                      <a:gd name="T36" fmla="*/ 51 w 85"/>
                      <a:gd name="T37" fmla="*/ 87 h 93"/>
                      <a:gd name="T38" fmla="*/ 42 w 85"/>
                      <a:gd name="T39" fmla="*/ 88 h 93"/>
                      <a:gd name="T40" fmla="*/ 32 w 85"/>
                      <a:gd name="T41" fmla="*/ 90 h 93"/>
                      <a:gd name="T42" fmla="*/ 23 w 85"/>
                      <a:gd name="T43" fmla="*/ 90 h 93"/>
                      <a:gd name="T44" fmla="*/ 16 w 85"/>
                      <a:gd name="T45" fmla="*/ 87 h 93"/>
                      <a:gd name="T46" fmla="*/ 6 w 85"/>
                      <a:gd name="T47" fmla="*/ 82 h 93"/>
                      <a:gd name="T48" fmla="*/ 0 w 85"/>
                      <a:gd name="T49" fmla="*/ 78 h 93"/>
                      <a:gd name="T50" fmla="*/ 2 w 85"/>
                      <a:gd name="T51" fmla="*/ 81 h 93"/>
                      <a:gd name="T52" fmla="*/ 2 w 85"/>
                      <a:gd name="T53" fmla="*/ 84 h 93"/>
                      <a:gd name="T54" fmla="*/ 9 w 85"/>
                      <a:gd name="T55" fmla="*/ 87 h 93"/>
                      <a:gd name="T56" fmla="*/ 16 w 85"/>
                      <a:gd name="T57" fmla="*/ 90 h 93"/>
                      <a:gd name="T58" fmla="*/ 25 w 85"/>
                      <a:gd name="T59" fmla="*/ 93 h 93"/>
                      <a:gd name="T60" fmla="*/ 32 w 85"/>
                      <a:gd name="T61" fmla="*/ 93 h 93"/>
                      <a:gd name="T62" fmla="*/ 43 w 85"/>
                      <a:gd name="T63" fmla="*/ 92 h 93"/>
                      <a:gd name="T64" fmla="*/ 53 w 85"/>
                      <a:gd name="T65" fmla="*/ 88 h 93"/>
                      <a:gd name="T66" fmla="*/ 62 w 85"/>
                      <a:gd name="T67" fmla="*/ 84 h 93"/>
                      <a:gd name="T68" fmla="*/ 70 w 85"/>
                      <a:gd name="T69" fmla="*/ 78 h 93"/>
                      <a:gd name="T70" fmla="*/ 76 w 85"/>
                      <a:gd name="T71" fmla="*/ 70 h 93"/>
                      <a:gd name="T72" fmla="*/ 80 w 85"/>
                      <a:gd name="T73" fmla="*/ 61 h 93"/>
                      <a:gd name="T74" fmla="*/ 83 w 85"/>
                      <a:gd name="T75" fmla="*/ 51 h 93"/>
                      <a:gd name="T76" fmla="*/ 85 w 85"/>
                      <a:gd name="T77" fmla="*/ 40 h 93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3"/>
                      <a:gd name="T119" fmla="*/ 85 w 85"/>
                      <a:gd name="T120" fmla="*/ 93 h 93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3">
                        <a:moveTo>
                          <a:pt x="85" y="40"/>
                        </a:moveTo>
                        <a:lnTo>
                          <a:pt x="83" y="28"/>
                        </a:lnTo>
                        <a:lnTo>
                          <a:pt x="80" y="17"/>
                        </a:lnTo>
                        <a:lnTo>
                          <a:pt x="74" y="8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62" y="0"/>
                        </a:lnTo>
                        <a:lnTo>
                          <a:pt x="60" y="0"/>
                        </a:lnTo>
                        <a:lnTo>
                          <a:pt x="70" y="8"/>
                        </a:lnTo>
                        <a:lnTo>
                          <a:pt x="76" y="17"/>
                        </a:lnTo>
                        <a:lnTo>
                          <a:pt x="80" y="28"/>
                        </a:lnTo>
                        <a:lnTo>
                          <a:pt x="82" y="40"/>
                        </a:lnTo>
                        <a:lnTo>
                          <a:pt x="80" y="51"/>
                        </a:lnTo>
                        <a:lnTo>
                          <a:pt x="77" y="61"/>
                        </a:lnTo>
                        <a:lnTo>
                          <a:pt x="73" y="68"/>
                        </a:lnTo>
                        <a:lnTo>
                          <a:pt x="68" y="76"/>
                        </a:lnTo>
                        <a:lnTo>
                          <a:pt x="60" y="82"/>
                        </a:lnTo>
                        <a:lnTo>
                          <a:pt x="51" y="87"/>
                        </a:lnTo>
                        <a:lnTo>
                          <a:pt x="42" y="88"/>
                        </a:lnTo>
                        <a:lnTo>
                          <a:pt x="32" y="90"/>
                        </a:lnTo>
                        <a:lnTo>
                          <a:pt x="23" y="90"/>
                        </a:lnTo>
                        <a:lnTo>
                          <a:pt x="16" y="87"/>
                        </a:lnTo>
                        <a:lnTo>
                          <a:pt x="6" y="82"/>
                        </a:lnTo>
                        <a:lnTo>
                          <a:pt x="0" y="78"/>
                        </a:lnTo>
                        <a:lnTo>
                          <a:pt x="2" y="81"/>
                        </a:lnTo>
                        <a:lnTo>
                          <a:pt x="2" y="84"/>
                        </a:lnTo>
                        <a:lnTo>
                          <a:pt x="9" y="87"/>
                        </a:lnTo>
                        <a:lnTo>
                          <a:pt x="16" y="90"/>
                        </a:lnTo>
                        <a:lnTo>
                          <a:pt x="25" y="93"/>
                        </a:lnTo>
                        <a:lnTo>
                          <a:pt x="32" y="93"/>
                        </a:lnTo>
                        <a:lnTo>
                          <a:pt x="43" y="92"/>
                        </a:lnTo>
                        <a:lnTo>
                          <a:pt x="53" y="88"/>
                        </a:lnTo>
                        <a:lnTo>
                          <a:pt x="62" y="84"/>
                        </a:lnTo>
                        <a:lnTo>
                          <a:pt x="70" y="78"/>
                        </a:lnTo>
                        <a:lnTo>
                          <a:pt x="76" y="70"/>
                        </a:lnTo>
                        <a:lnTo>
                          <a:pt x="80" y="61"/>
                        </a:lnTo>
                        <a:lnTo>
                          <a:pt x="83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E2595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7" name="Freeform 175">
                    <a:extLst>
                      <a:ext uri="{FF2B5EF4-FFF2-40B4-BE49-F238E27FC236}">
                        <a16:creationId xmlns:a16="http://schemas.microsoft.com/office/drawing/2014/main" id="{E753499A-D302-5B4A-B423-6DC30F7A37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9" y="1134"/>
                    <a:ext cx="83" cy="92"/>
                  </a:xfrm>
                  <a:custGeom>
                    <a:avLst/>
                    <a:gdLst>
                      <a:gd name="T0" fmla="*/ 83 w 83"/>
                      <a:gd name="T1" fmla="*/ 40 h 92"/>
                      <a:gd name="T2" fmla="*/ 82 w 83"/>
                      <a:gd name="T3" fmla="*/ 28 h 92"/>
                      <a:gd name="T4" fmla="*/ 77 w 83"/>
                      <a:gd name="T5" fmla="*/ 17 h 92"/>
                      <a:gd name="T6" fmla="*/ 71 w 83"/>
                      <a:gd name="T7" fmla="*/ 8 h 92"/>
                      <a:gd name="T8" fmla="*/ 63 w 83"/>
                      <a:gd name="T9" fmla="*/ 0 h 92"/>
                      <a:gd name="T10" fmla="*/ 62 w 83"/>
                      <a:gd name="T11" fmla="*/ 0 h 92"/>
                      <a:gd name="T12" fmla="*/ 62 w 83"/>
                      <a:gd name="T13" fmla="*/ 0 h 92"/>
                      <a:gd name="T14" fmla="*/ 60 w 83"/>
                      <a:gd name="T15" fmla="*/ 0 h 92"/>
                      <a:gd name="T16" fmla="*/ 57 w 83"/>
                      <a:gd name="T17" fmla="*/ 0 h 92"/>
                      <a:gd name="T18" fmla="*/ 66 w 83"/>
                      <a:gd name="T19" fmla="*/ 8 h 92"/>
                      <a:gd name="T20" fmla="*/ 74 w 83"/>
                      <a:gd name="T21" fmla="*/ 17 h 92"/>
                      <a:gd name="T22" fmla="*/ 77 w 83"/>
                      <a:gd name="T23" fmla="*/ 22 h 92"/>
                      <a:gd name="T24" fmla="*/ 79 w 83"/>
                      <a:gd name="T25" fmla="*/ 28 h 92"/>
                      <a:gd name="T26" fmla="*/ 80 w 83"/>
                      <a:gd name="T27" fmla="*/ 34 h 92"/>
                      <a:gd name="T28" fmla="*/ 80 w 83"/>
                      <a:gd name="T29" fmla="*/ 40 h 92"/>
                      <a:gd name="T30" fmla="*/ 79 w 83"/>
                      <a:gd name="T31" fmla="*/ 50 h 92"/>
                      <a:gd name="T32" fmla="*/ 76 w 83"/>
                      <a:gd name="T33" fmla="*/ 59 h 92"/>
                      <a:gd name="T34" fmla="*/ 73 w 83"/>
                      <a:gd name="T35" fmla="*/ 67 h 92"/>
                      <a:gd name="T36" fmla="*/ 66 w 83"/>
                      <a:gd name="T37" fmla="*/ 75 h 92"/>
                      <a:gd name="T38" fmla="*/ 59 w 83"/>
                      <a:gd name="T39" fmla="*/ 81 h 92"/>
                      <a:gd name="T40" fmla="*/ 51 w 83"/>
                      <a:gd name="T41" fmla="*/ 85 h 92"/>
                      <a:gd name="T42" fmla="*/ 42 w 83"/>
                      <a:gd name="T43" fmla="*/ 87 h 92"/>
                      <a:gd name="T44" fmla="*/ 32 w 83"/>
                      <a:gd name="T45" fmla="*/ 88 h 92"/>
                      <a:gd name="T46" fmla="*/ 23 w 83"/>
                      <a:gd name="T47" fmla="*/ 87 h 92"/>
                      <a:gd name="T48" fmla="*/ 14 w 83"/>
                      <a:gd name="T49" fmla="*/ 85 h 92"/>
                      <a:gd name="T50" fmla="*/ 6 w 83"/>
                      <a:gd name="T51" fmla="*/ 81 h 92"/>
                      <a:gd name="T52" fmla="*/ 0 w 83"/>
                      <a:gd name="T53" fmla="*/ 75 h 92"/>
                      <a:gd name="T54" fmla="*/ 0 w 83"/>
                      <a:gd name="T55" fmla="*/ 78 h 92"/>
                      <a:gd name="T56" fmla="*/ 2 w 83"/>
                      <a:gd name="T57" fmla="*/ 81 h 92"/>
                      <a:gd name="T58" fmla="*/ 8 w 83"/>
                      <a:gd name="T59" fmla="*/ 85 h 92"/>
                      <a:gd name="T60" fmla="*/ 16 w 83"/>
                      <a:gd name="T61" fmla="*/ 88 h 92"/>
                      <a:gd name="T62" fmla="*/ 23 w 83"/>
                      <a:gd name="T63" fmla="*/ 92 h 92"/>
                      <a:gd name="T64" fmla="*/ 32 w 83"/>
                      <a:gd name="T65" fmla="*/ 92 h 92"/>
                      <a:gd name="T66" fmla="*/ 43 w 83"/>
                      <a:gd name="T67" fmla="*/ 90 h 92"/>
                      <a:gd name="T68" fmla="*/ 53 w 83"/>
                      <a:gd name="T69" fmla="*/ 87 h 92"/>
                      <a:gd name="T70" fmla="*/ 60 w 83"/>
                      <a:gd name="T71" fmla="*/ 82 h 92"/>
                      <a:gd name="T72" fmla="*/ 68 w 83"/>
                      <a:gd name="T73" fmla="*/ 76 h 92"/>
                      <a:gd name="T74" fmla="*/ 74 w 83"/>
                      <a:gd name="T75" fmla="*/ 70 h 92"/>
                      <a:gd name="T76" fmla="*/ 79 w 83"/>
                      <a:gd name="T77" fmla="*/ 61 h 92"/>
                      <a:gd name="T78" fmla="*/ 82 w 83"/>
                      <a:gd name="T79" fmla="*/ 51 h 92"/>
                      <a:gd name="T80" fmla="*/ 83 w 83"/>
                      <a:gd name="T81" fmla="*/ 40 h 92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2"/>
                      <a:gd name="T125" fmla="*/ 83 w 83"/>
                      <a:gd name="T126" fmla="*/ 92 h 92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2">
                        <a:moveTo>
                          <a:pt x="83" y="40"/>
                        </a:moveTo>
                        <a:lnTo>
                          <a:pt x="82" y="28"/>
                        </a:lnTo>
                        <a:lnTo>
                          <a:pt x="77" y="17"/>
                        </a:lnTo>
                        <a:lnTo>
                          <a:pt x="71" y="8"/>
                        </a:lnTo>
                        <a:lnTo>
                          <a:pt x="63" y="0"/>
                        </a:lnTo>
                        <a:lnTo>
                          <a:pt x="62" y="0"/>
                        </a:lnTo>
                        <a:lnTo>
                          <a:pt x="60" y="0"/>
                        </a:lnTo>
                        <a:lnTo>
                          <a:pt x="57" y="0"/>
                        </a:lnTo>
                        <a:lnTo>
                          <a:pt x="66" y="8"/>
                        </a:lnTo>
                        <a:lnTo>
                          <a:pt x="74" y="17"/>
                        </a:lnTo>
                        <a:lnTo>
                          <a:pt x="77" y="22"/>
                        </a:lnTo>
                        <a:lnTo>
                          <a:pt x="79" y="28"/>
                        </a:lnTo>
                        <a:lnTo>
                          <a:pt x="80" y="34"/>
                        </a:lnTo>
                        <a:lnTo>
                          <a:pt x="80" y="40"/>
                        </a:lnTo>
                        <a:lnTo>
                          <a:pt x="79" y="50"/>
                        </a:lnTo>
                        <a:lnTo>
                          <a:pt x="76" y="59"/>
                        </a:lnTo>
                        <a:lnTo>
                          <a:pt x="73" y="67"/>
                        </a:lnTo>
                        <a:lnTo>
                          <a:pt x="66" y="75"/>
                        </a:lnTo>
                        <a:lnTo>
                          <a:pt x="59" y="81"/>
                        </a:lnTo>
                        <a:lnTo>
                          <a:pt x="51" y="85"/>
                        </a:lnTo>
                        <a:lnTo>
                          <a:pt x="42" y="87"/>
                        </a:lnTo>
                        <a:lnTo>
                          <a:pt x="32" y="88"/>
                        </a:lnTo>
                        <a:lnTo>
                          <a:pt x="23" y="87"/>
                        </a:lnTo>
                        <a:lnTo>
                          <a:pt x="14" y="85"/>
                        </a:lnTo>
                        <a:lnTo>
                          <a:pt x="6" y="81"/>
                        </a:lnTo>
                        <a:lnTo>
                          <a:pt x="0" y="75"/>
                        </a:lnTo>
                        <a:lnTo>
                          <a:pt x="0" y="78"/>
                        </a:lnTo>
                        <a:lnTo>
                          <a:pt x="2" y="81"/>
                        </a:lnTo>
                        <a:lnTo>
                          <a:pt x="8" y="85"/>
                        </a:lnTo>
                        <a:lnTo>
                          <a:pt x="16" y="88"/>
                        </a:lnTo>
                        <a:lnTo>
                          <a:pt x="23" y="92"/>
                        </a:lnTo>
                        <a:lnTo>
                          <a:pt x="32" y="92"/>
                        </a:lnTo>
                        <a:lnTo>
                          <a:pt x="43" y="90"/>
                        </a:lnTo>
                        <a:lnTo>
                          <a:pt x="53" y="87"/>
                        </a:lnTo>
                        <a:lnTo>
                          <a:pt x="60" y="82"/>
                        </a:lnTo>
                        <a:lnTo>
                          <a:pt x="68" y="76"/>
                        </a:lnTo>
                        <a:lnTo>
                          <a:pt x="74" y="70"/>
                        </a:lnTo>
                        <a:lnTo>
                          <a:pt x="79" y="61"/>
                        </a:lnTo>
                        <a:lnTo>
                          <a:pt x="82" y="51"/>
                        </a:lnTo>
                        <a:lnTo>
                          <a:pt x="83" y="40"/>
                        </a:lnTo>
                        <a:close/>
                      </a:path>
                    </a:pathLst>
                  </a:custGeom>
                  <a:solidFill>
                    <a:srgbClr val="E25B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" name="Freeform 176">
                    <a:extLst>
                      <a:ext uri="{FF2B5EF4-FFF2-40B4-BE49-F238E27FC236}">
                        <a16:creationId xmlns:a16="http://schemas.microsoft.com/office/drawing/2014/main" id="{34B0D777-63D3-7440-AE65-9E08CCED7E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8" y="1134"/>
                    <a:ext cx="83" cy="90"/>
                  </a:xfrm>
                  <a:custGeom>
                    <a:avLst/>
                    <a:gdLst>
                      <a:gd name="T0" fmla="*/ 83 w 83"/>
                      <a:gd name="T1" fmla="*/ 40 h 90"/>
                      <a:gd name="T2" fmla="*/ 81 w 83"/>
                      <a:gd name="T3" fmla="*/ 28 h 90"/>
                      <a:gd name="T4" fmla="*/ 77 w 83"/>
                      <a:gd name="T5" fmla="*/ 17 h 90"/>
                      <a:gd name="T6" fmla="*/ 71 w 83"/>
                      <a:gd name="T7" fmla="*/ 8 h 90"/>
                      <a:gd name="T8" fmla="*/ 61 w 83"/>
                      <a:gd name="T9" fmla="*/ 0 h 90"/>
                      <a:gd name="T10" fmla="*/ 58 w 83"/>
                      <a:gd name="T11" fmla="*/ 0 h 90"/>
                      <a:gd name="T12" fmla="*/ 57 w 83"/>
                      <a:gd name="T13" fmla="*/ 0 h 90"/>
                      <a:gd name="T14" fmla="*/ 61 w 83"/>
                      <a:gd name="T15" fmla="*/ 3 h 90"/>
                      <a:gd name="T16" fmla="*/ 66 w 83"/>
                      <a:gd name="T17" fmla="*/ 8 h 90"/>
                      <a:gd name="T18" fmla="*/ 71 w 83"/>
                      <a:gd name="T19" fmla="*/ 13 h 90"/>
                      <a:gd name="T20" fmla="*/ 74 w 83"/>
                      <a:gd name="T21" fmla="*/ 17 h 90"/>
                      <a:gd name="T22" fmla="*/ 77 w 83"/>
                      <a:gd name="T23" fmla="*/ 22 h 90"/>
                      <a:gd name="T24" fmla="*/ 78 w 83"/>
                      <a:gd name="T25" fmla="*/ 28 h 90"/>
                      <a:gd name="T26" fmla="*/ 80 w 83"/>
                      <a:gd name="T27" fmla="*/ 34 h 90"/>
                      <a:gd name="T28" fmla="*/ 80 w 83"/>
                      <a:gd name="T29" fmla="*/ 40 h 90"/>
                      <a:gd name="T30" fmla="*/ 78 w 83"/>
                      <a:gd name="T31" fmla="*/ 50 h 90"/>
                      <a:gd name="T32" fmla="*/ 77 w 83"/>
                      <a:gd name="T33" fmla="*/ 59 h 90"/>
                      <a:gd name="T34" fmla="*/ 72 w 83"/>
                      <a:gd name="T35" fmla="*/ 67 h 90"/>
                      <a:gd name="T36" fmla="*/ 66 w 83"/>
                      <a:gd name="T37" fmla="*/ 73 h 90"/>
                      <a:gd name="T38" fmla="*/ 60 w 83"/>
                      <a:gd name="T39" fmla="*/ 79 h 90"/>
                      <a:gd name="T40" fmla="*/ 52 w 83"/>
                      <a:gd name="T41" fmla="*/ 84 h 90"/>
                      <a:gd name="T42" fmla="*/ 43 w 83"/>
                      <a:gd name="T43" fmla="*/ 85 h 90"/>
                      <a:gd name="T44" fmla="*/ 33 w 83"/>
                      <a:gd name="T45" fmla="*/ 87 h 90"/>
                      <a:gd name="T46" fmla="*/ 24 w 83"/>
                      <a:gd name="T47" fmla="*/ 85 h 90"/>
                      <a:gd name="T48" fmla="*/ 15 w 83"/>
                      <a:gd name="T49" fmla="*/ 84 h 90"/>
                      <a:gd name="T50" fmla="*/ 7 w 83"/>
                      <a:gd name="T51" fmla="*/ 79 h 90"/>
                      <a:gd name="T52" fmla="*/ 0 w 83"/>
                      <a:gd name="T53" fmla="*/ 73 h 90"/>
                      <a:gd name="T54" fmla="*/ 1 w 83"/>
                      <a:gd name="T55" fmla="*/ 75 h 90"/>
                      <a:gd name="T56" fmla="*/ 1 w 83"/>
                      <a:gd name="T57" fmla="*/ 78 h 90"/>
                      <a:gd name="T58" fmla="*/ 7 w 83"/>
                      <a:gd name="T59" fmla="*/ 82 h 90"/>
                      <a:gd name="T60" fmla="*/ 17 w 83"/>
                      <a:gd name="T61" fmla="*/ 87 h 90"/>
                      <a:gd name="T62" fmla="*/ 24 w 83"/>
                      <a:gd name="T63" fmla="*/ 90 h 90"/>
                      <a:gd name="T64" fmla="*/ 33 w 83"/>
                      <a:gd name="T65" fmla="*/ 90 h 90"/>
                      <a:gd name="T66" fmla="*/ 43 w 83"/>
                      <a:gd name="T67" fmla="*/ 88 h 90"/>
                      <a:gd name="T68" fmla="*/ 52 w 83"/>
                      <a:gd name="T69" fmla="*/ 87 h 90"/>
                      <a:gd name="T70" fmla="*/ 61 w 83"/>
                      <a:gd name="T71" fmla="*/ 82 h 90"/>
                      <a:gd name="T72" fmla="*/ 69 w 83"/>
                      <a:gd name="T73" fmla="*/ 76 h 90"/>
                      <a:gd name="T74" fmla="*/ 74 w 83"/>
                      <a:gd name="T75" fmla="*/ 68 h 90"/>
                      <a:gd name="T76" fmla="*/ 78 w 83"/>
                      <a:gd name="T77" fmla="*/ 61 h 90"/>
                      <a:gd name="T78" fmla="*/ 81 w 83"/>
                      <a:gd name="T79" fmla="*/ 51 h 90"/>
                      <a:gd name="T80" fmla="*/ 83 w 83"/>
                      <a:gd name="T81" fmla="*/ 40 h 90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0"/>
                      <a:gd name="T125" fmla="*/ 83 w 83"/>
                      <a:gd name="T126" fmla="*/ 90 h 90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0">
                        <a:moveTo>
                          <a:pt x="83" y="40"/>
                        </a:moveTo>
                        <a:lnTo>
                          <a:pt x="81" y="28"/>
                        </a:lnTo>
                        <a:lnTo>
                          <a:pt x="77" y="17"/>
                        </a:lnTo>
                        <a:lnTo>
                          <a:pt x="71" y="8"/>
                        </a:lnTo>
                        <a:lnTo>
                          <a:pt x="61" y="0"/>
                        </a:lnTo>
                        <a:lnTo>
                          <a:pt x="58" y="0"/>
                        </a:lnTo>
                        <a:lnTo>
                          <a:pt x="57" y="0"/>
                        </a:lnTo>
                        <a:lnTo>
                          <a:pt x="61" y="3"/>
                        </a:lnTo>
                        <a:lnTo>
                          <a:pt x="66" y="8"/>
                        </a:lnTo>
                        <a:lnTo>
                          <a:pt x="71" y="13"/>
                        </a:lnTo>
                        <a:lnTo>
                          <a:pt x="74" y="17"/>
                        </a:lnTo>
                        <a:lnTo>
                          <a:pt x="77" y="22"/>
                        </a:lnTo>
                        <a:lnTo>
                          <a:pt x="78" y="28"/>
                        </a:lnTo>
                        <a:lnTo>
                          <a:pt x="80" y="34"/>
                        </a:lnTo>
                        <a:lnTo>
                          <a:pt x="80" y="40"/>
                        </a:lnTo>
                        <a:lnTo>
                          <a:pt x="78" y="50"/>
                        </a:lnTo>
                        <a:lnTo>
                          <a:pt x="77" y="59"/>
                        </a:lnTo>
                        <a:lnTo>
                          <a:pt x="72" y="67"/>
                        </a:lnTo>
                        <a:lnTo>
                          <a:pt x="66" y="73"/>
                        </a:lnTo>
                        <a:lnTo>
                          <a:pt x="60" y="79"/>
                        </a:lnTo>
                        <a:lnTo>
                          <a:pt x="52" y="84"/>
                        </a:lnTo>
                        <a:lnTo>
                          <a:pt x="43" y="85"/>
                        </a:lnTo>
                        <a:lnTo>
                          <a:pt x="33" y="87"/>
                        </a:lnTo>
                        <a:lnTo>
                          <a:pt x="24" y="85"/>
                        </a:lnTo>
                        <a:lnTo>
                          <a:pt x="15" y="84"/>
                        </a:lnTo>
                        <a:lnTo>
                          <a:pt x="7" y="79"/>
                        </a:lnTo>
                        <a:lnTo>
                          <a:pt x="0" y="73"/>
                        </a:lnTo>
                        <a:lnTo>
                          <a:pt x="1" y="75"/>
                        </a:lnTo>
                        <a:lnTo>
                          <a:pt x="1" y="78"/>
                        </a:lnTo>
                        <a:lnTo>
                          <a:pt x="7" y="82"/>
                        </a:lnTo>
                        <a:lnTo>
                          <a:pt x="17" y="87"/>
                        </a:lnTo>
                        <a:lnTo>
                          <a:pt x="24" y="90"/>
                        </a:lnTo>
                        <a:lnTo>
                          <a:pt x="33" y="90"/>
                        </a:lnTo>
                        <a:lnTo>
                          <a:pt x="43" y="88"/>
                        </a:lnTo>
                        <a:lnTo>
                          <a:pt x="52" y="87"/>
                        </a:lnTo>
                        <a:lnTo>
                          <a:pt x="61" y="82"/>
                        </a:lnTo>
                        <a:lnTo>
                          <a:pt x="69" y="76"/>
                        </a:lnTo>
                        <a:lnTo>
                          <a:pt x="74" y="68"/>
                        </a:lnTo>
                        <a:lnTo>
                          <a:pt x="78" y="61"/>
                        </a:lnTo>
                        <a:lnTo>
                          <a:pt x="81" y="51"/>
                        </a:lnTo>
                        <a:lnTo>
                          <a:pt x="83" y="40"/>
                        </a:lnTo>
                        <a:close/>
                      </a:path>
                    </a:pathLst>
                  </a:custGeom>
                  <a:solidFill>
                    <a:srgbClr val="E35E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" name="Freeform 177">
                    <a:extLst>
                      <a:ext uri="{FF2B5EF4-FFF2-40B4-BE49-F238E27FC236}">
                        <a16:creationId xmlns:a16="http://schemas.microsoft.com/office/drawing/2014/main" id="{CF3B85A1-D8A9-F543-9F91-761FB55193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8" y="1134"/>
                    <a:ext cx="81" cy="88"/>
                  </a:xfrm>
                  <a:custGeom>
                    <a:avLst/>
                    <a:gdLst>
                      <a:gd name="T0" fmla="*/ 81 w 81"/>
                      <a:gd name="T1" fmla="*/ 40 h 88"/>
                      <a:gd name="T2" fmla="*/ 81 w 81"/>
                      <a:gd name="T3" fmla="*/ 34 h 88"/>
                      <a:gd name="T4" fmla="*/ 80 w 81"/>
                      <a:gd name="T5" fmla="*/ 28 h 88"/>
                      <a:gd name="T6" fmla="*/ 78 w 81"/>
                      <a:gd name="T7" fmla="*/ 22 h 88"/>
                      <a:gd name="T8" fmla="*/ 75 w 81"/>
                      <a:gd name="T9" fmla="*/ 17 h 88"/>
                      <a:gd name="T10" fmla="*/ 67 w 81"/>
                      <a:gd name="T11" fmla="*/ 8 h 88"/>
                      <a:gd name="T12" fmla="*/ 58 w 81"/>
                      <a:gd name="T13" fmla="*/ 0 h 88"/>
                      <a:gd name="T14" fmla="*/ 57 w 81"/>
                      <a:gd name="T15" fmla="*/ 0 h 88"/>
                      <a:gd name="T16" fmla="*/ 54 w 81"/>
                      <a:gd name="T17" fmla="*/ 0 h 88"/>
                      <a:gd name="T18" fmla="*/ 58 w 81"/>
                      <a:gd name="T19" fmla="*/ 3 h 88"/>
                      <a:gd name="T20" fmla="*/ 63 w 81"/>
                      <a:gd name="T21" fmla="*/ 8 h 88"/>
                      <a:gd name="T22" fmla="*/ 67 w 81"/>
                      <a:gd name="T23" fmla="*/ 11 h 88"/>
                      <a:gd name="T24" fmla="*/ 72 w 81"/>
                      <a:gd name="T25" fmla="*/ 17 h 88"/>
                      <a:gd name="T26" fmla="*/ 74 w 81"/>
                      <a:gd name="T27" fmla="*/ 22 h 88"/>
                      <a:gd name="T28" fmla="*/ 77 w 81"/>
                      <a:gd name="T29" fmla="*/ 28 h 88"/>
                      <a:gd name="T30" fmla="*/ 78 w 81"/>
                      <a:gd name="T31" fmla="*/ 34 h 88"/>
                      <a:gd name="T32" fmla="*/ 78 w 81"/>
                      <a:gd name="T33" fmla="*/ 40 h 88"/>
                      <a:gd name="T34" fmla="*/ 77 w 81"/>
                      <a:gd name="T35" fmla="*/ 50 h 88"/>
                      <a:gd name="T36" fmla="*/ 75 w 81"/>
                      <a:gd name="T37" fmla="*/ 57 h 88"/>
                      <a:gd name="T38" fmla="*/ 71 w 81"/>
                      <a:gd name="T39" fmla="*/ 65 h 88"/>
                      <a:gd name="T40" fmla="*/ 64 w 81"/>
                      <a:gd name="T41" fmla="*/ 73 h 88"/>
                      <a:gd name="T42" fmla="*/ 58 w 81"/>
                      <a:gd name="T43" fmla="*/ 78 h 88"/>
                      <a:gd name="T44" fmla="*/ 50 w 81"/>
                      <a:gd name="T45" fmla="*/ 82 h 88"/>
                      <a:gd name="T46" fmla="*/ 43 w 81"/>
                      <a:gd name="T47" fmla="*/ 84 h 88"/>
                      <a:gd name="T48" fmla="*/ 33 w 81"/>
                      <a:gd name="T49" fmla="*/ 85 h 88"/>
                      <a:gd name="T50" fmla="*/ 24 w 81"/>
                      <a:gd name="T51" fmla="*/ 84 h 88"/>
                      <a:gd name="T52" fmla="*/ 15 w 81"/>
                      <a:gd name="T53" fmla="*/ 81 h 88"/>
                      <a:gd name="T54" fmla="*/ 6 w 81"/>
                      <a:gd name="T55" fmla="*/ 76 h 88"/>
                      <a:gd name="T56" fmla="*/ 0 w 81"/>
                      <a:gd name="T57" fmla="*/ 70 h 88"/>
                      <a:gd name="T58" fmla="*/ 0 w 81"/>
                      <a:gd name="T59" fmla="*/ 73 h 88"/>
                      <a:gd name="T60" fmla="*/ 1 w 81"/>
                      <a:gd name="T61" fmla="*/ 75 h 88"/>
                      <a:gd name="T62" fmla="*/ 7 w 81"/>
                      <a:gd name="T63" fmla="*/ 81 h 88"/>
                      <a:gd name="T64" fmla="*/ 15 w 81"/>
                      <a:gd name="T65" fmla="*/ 85 h 88"/>
                      <a:gd name="T66" fmla="*/ 24 w 81"/>
                      <a:gd name="T67" fmla="*/ 87 h 88"/>
                      <a:gd name="T68" fmla="*/ 33 w 81"/>
                      <a:gd name="T69" fmla="*/ 88 h 88"/>
                      <a:gd name="T70" fmla="*/ 43 w 81"/>
                      <a:gd name="T71" fmla="*/ 87 h 88"/>
                      <a:gd name="T72" fmla="*/ 52 w 81"/>
                      <a:gd name="T73" fmla="*/ 85 h 88"/>
                      <a:gd name="T74" fmla="*/ 60 w 81"/>
                      <a:gd name="T75" fmla="*/ 81 h 88"/>
                      <a:gd name="T76" fmla="*/ 67 w 81"/>
                      <a:gd name="T77" fmla="*/ 75 h 88"/>
                      <a:gd name="T78" fmla="*/ 74 w 81"/>
                      <a:gd name="T79" fmla="*/ 67 h 88"/>
                      <a:gd name="T80" fmla="*/ 77 w 81"/>
                      <a:gd name="T81" fmla="*/ 59 h 88"/>
                      <a:gd name="T82" fmla="*/ 80 w 81"/>
                      <a:gd name="T83" fmla="*/ 50 h 88"/>
                      <a:gd name="T84" fmla="*/ 81 w 81"/>
                      <a:gd name="T85" fmla="*/ 40 h 88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1"/>
                      <a:gd name="T130" fmla="*/ 0 h 88"/>
                      <a:gd name="T131" fmla="*/ 81 w 81"/>
                      <a:gd name="T132" fmla="*/ 88 h 88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1" h="88">
                        <a:moveTo>
                          <a:pt x="81" y="40"/>
                        </a:moveTo>
                        <a:lnTo>
                          <a:pt x="81" y="34"/>
                        </a:lnTo>
                        <a:lnTo>
                          <a:pt x="80" y="28"/>
                        </a:lnTo>
                        <a:lnTo>
                          <a:pt x="78" y="22"/>
                        </a:lnTo>
                        <a:lnTo>
                          <a:pt x="75" y="17"/>
                        </a:lnTo>
                        <a:lnTo>
                          <a:pt x="67" y="8"/>
                        </a:lnTo>
                        <a:lnTo>
                          <a:pt x="58" y="0"/>
                        </a:lnTo>
                        <a:lnTo>
                          <a:pt x="57" y="0"/>
                        </a:lnTo>
                        <a:lnTo>
                          <a:pt x="54" y="0"/>
                        </a:lnTo>
                        <a:lnTo>
                          <a:pt x="58" y="3"/>
                        </a:lnTo>
                        <a:lnTo>
                          <a:pt x="63" y="8"/>
                        </a:lnTo>
                        <a:lnTo>
                          <a:pt x="67" y="11"/>
                        </a:lnTo>
                        <a:lnTo>
                          <a:pt x="72" y="17"/>
                        </a:lnTo>
                        <a:lnTo>
                          <a:pt x="74" y="22"/>
                        </a:lnTo>
                        <a:lnTo>
                          <a:pt x="77" y="28"/>
                        </a:lnTo>
                        <a:lnTo>
                          <a:pt x="78" y="34"/>
                        </a:lnTo>
                        <a:lnTo>
                          <a:pt x="78" y="40"/>
                        </a:lnTo>
                        <a:lnTo>
                          <a:pt x="77" y="50"/>
                        </a:lnTo>
                        <a:lnTo>
                          <a:pt x="75" y="57"/>
                        </a:lnTo>
                        <a:lnTo>
                          <a:pt x="71" y="65"/>
                        </a:lnTo>
                        <a:lnTo>
                          <a:pt x="64" y="73"/>
                        </a:lnTo>
                        <a:lnTo>
                          <a:pt x="58" y="78"/>
                        </a:lnTo>
                        <a:lnTo>
                          <a:pt x="50" y="82"/>
                        </a:lnTo>
                        <a:lnTo>
                          <a:pt x="43" y="84"/>
                        </a:lnTo>
                        <a:lnTo>
                          <a:pt x="33" y="85"/>
                        </a:lnTo>
                        <a:lnTo>
                          <a:pt x="24" y="84"/>
                        </a:lnTo>
                        <a:lnTo>
                          <a:pt x="15" y="81"/>
                        </a:lnTo>
                        <a:lnTo>
                          <a:pt x="6" y="76"/>
                        </a:lnTo>
                        <a:lnTo>
                          <a:pt x="0" y="70"/>
                        </a:lnTo>
                        <a:lnTo>
                          <a:pt x="0" y="73"/>
                        </a:lnTo>
                        <a:lnTo>
                          <a:pt x="1" y="75"/>
                        </a:lnTo>
                        <a:lnTo>
                          <a:pt x="7" y="81"/>
                        </a:lnTo>
                        <a:lnTo>
                          <a:pt x="15" y="85"/>
                        </a:lnTo>
                        <a:lnTo>
                          <a:pt x="24" y="87"/>
                        </a:lnTo>
                        <a:lnTo>
                          <a:pt x="33" y="88"/>
                        </a:lnTo>
                        <a:lnTo>
                          <a:pt x="43" y="87"/>
                        </a:lnTo>
                        <a:lnTo>
                          <a:pt x="52" y="85"/>
                        </a:lnTo>
                        <a:lnTo>
                          <a:pt x="60" y="81"/>
                        </a:lnTo>
                        <a:lnTo>
                          <a:pt x="67" y="75"/>
                        </a:lnTo>
                        <a:lnTo>
                          <a:pt x="74" y="67"/>
                        </a:lnTo>
                        <a:lnTo>
                          <a:pt x="77" y="59"/>
                        </a:lnTo>
                        <a:lnTo>
                          <a:pt x="80" y="50"/>
                        </a:lnTo>
                        <a:lnTo>
                          <a:pt x="81" y="40"/>
                        </a:lnTo>
                        <a:close/>
                      </a:path>
                    </a:pathLst>
                  </a:custGeom>
                  <a:solidFill>
                    <a:srgbClr val="E361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0" name="Freeform 178">
                    <a:extLst>
                      <a:ext uri="{FF2B5EF4-FFF2-40B4-BE49-F238E27FC236}">
                        <a16:creationId xmlns:a16="http://schemas.microsoft.com/office/drawing/2014/main" id="{3BBF06B6-7D00-2F41-B7AF-FDECE3BE61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8" y="1134"/>
                    <a:ext cx="80" cy="87"/>
                  </a:xfrm>
                  <a:custGeom>
                    <a:avLst/>
                    <a:gdLst>
                      <a:gd name="T0" fmla="*/ 80 w 80"/>
                      <a:gd name="T1" fmla="*/ 40 h 87"/>
                      <a:gd name="T2" fmla="*/ 80 w 80"/>
                      <a:gd name="T3" fmla="*/ 34 h 87"/>
                      <a:gd name="T4" fmla="*/ 78 w 80"/>
                      <a:gd name="T5" fmla="*/ 28 h 87"/>
                      <a:gd name="T6" fmla="*/ 77 w 80"/>
                      <a:gd name="T7" fmla="*/ 22 h 87"/>
                      <a:gd name="T8" fmla="*/ 74 w 80"/>
                      <a:gd name="T9" fmla="*/ 17 h 87"/>
                      <a:gd name="T10" fmla="*/ 71 w 80"/>
                      <a:gd name="T11" fmla="*/ 13 h 87"/>
                      <a:gd name="T12" fmla="*/ 66 w 80"/>
                      <a:gd name="T13" fmla="*/ 8 h 87"/>
                      <a:gd name="T14" fmla="*/ 61 w 80"/>
                      <a:gd name="T15" fmla="*/ 3 h 87"/>
                      <a:gd name="T16" fmla="*/ 57 w 80"/>
                      <a:gd name="T17" fmla="*/ 0 h 87"/>
                      <a:gd name="T18" fmla="*/ 54 w 80"/>
                      <a:gd name="T19" fmla="*/ 0 h 87"/>
                      <a:gd name="T20" fmla="*/ 50 w 80"/>
                      <a:gd name="T21" fmla="*/ 0 h 87"/>
                      <a:gd name="T22" fmla="*/ 57 w 80"/>
                      <a:gd name="T23" fmla="*/ 3 h 87"/>
                      <a:gd name="T24" fmla="*/ 61 w 80"/>
                      <a:gd name="T25" fmla="*/ 8 h 87"/>
                      <a:gd name="T26" fmla="*/ 66 w 80"/>
                      <a:gd name="T27" fmla="*/ 11 h 87"/>
                      <a:gd name="T28" fmla="*/ 69 w 80"/>
                      <a:gd name="T29" fmla="*/ 17 h 87"/>
                      <a:gd name="T30" fmla="*/ 72 w 80"/>
                      <a:gd name="T31" fmla="*/ 22 h 87"/>
                      <a:gd name="T32" fmla="*/ 75 w 80"/>
                      <a:gd name="T33" fmla="*/ 28 h 87"/>
                      <a:gd name="T34" fmla="*/ 77 w 80"/>
                      <a:gd name="T35" fmla="*/ 34 h 87"/>
                      <a:gd name="T36" fmla="*/ 77 w 80"/>
                      <a:gd name="T37" fmla="*/ 40 h 87"/>
                      <a:gd name="T38" fmla="*/ 75 w 80"/>
                      <a:gd name="T39" fmla="*/ 50 h 87"/>
                      <a:gd name="T40" fmla="*/ 74 w 80"/>
                      <a:gd name="T41" fmla="*/ 57 h 87"/>
                      <a:gd name="T42" fmla="*/ 69 w 80"/>
                      <a:gd name="T43" fmla="*/ 65 h 87"/>
                      <a:gd name="T44" fmla="*/ 64 w 80"/>
                      <a:gd name="T45" fmla="*/ 71 h 87"/>
                      <a:gd name="T46" fmla="*/ 58 w 80"/>
                      <a:gd name="T47" fmla="*/ 76 h 87"/>
                      <a:gd name="T48" fmla="*/ 50 w 80"/>
                      <a:gd name="T49" fmla="*/ 81 h 87"/>
                      <a:gd name="T50" fmla="*/ 43 w 80"/>
                      <a:gd name="T51" fmla="*/ 82 h 87"/>
                      <a:gd name="T52" fmla="*/ 33 w 80"/>
                      <a:gd name="T53" fmla="*/ 84 h 87"/>
                      <a:gd name="T54" fmla="*/ 23 w 80"/>
                      <a:gd name="T55" fmla="*/ 82 h 87"/>
                      <a:gd name="T56" fmla="*/ 13 w 80"/>
                      <a:gd name="T57" fmla="*/ 79 h 87"/>
                      <a:gd name="T58" fmla="*/ 6 w 80"/>
                      <a:gd name="T59" fmla="*/ 75 h 87"/>
                      <a:gd name="T60" fmla="*/ 0 w 80"/>
                      <a:gd name="T61" fmla="*/ 67 h 87"/>
                      <a:gd name="T62" fmla="*/ 0 w 80"/>
                      <a:gd name="T63" fmla="*/ 70 h 87"/>
                      <a:gd name="T64" fmla="*/ 0 w 80"/>
                      <a:gd name="T65" fmla="*/ 73 h 87"/>
                      <a:gd name="T66" fmla="*/ 7 w 80"/>
                      <a:gd name="T67" fmla="*/ 79 h 87"/>
                      <a:gd name="T68" fmla="*/ 15 w 80"/>
                      <a:gd name="T69" fmla="*/ 84 h 87"/>
                      <a:gd name="T70" fmla="*/ 24 w 80"/>
                      <a:gd name="T71" fmla="*/ 85 h 87"/>
                      <a:gd name="T72" fmla="*/ 33 w 80"/>
                      <a:gd name="T73" fmla="*/ 87 h 87"/>
                      <a:gd name="T74" fmla="*/ 43 w 80"/>
                      <a:gd name="T75" fmla="*/ 85 h 87"/>
                      <a:gd name="T76" fmla="*/ 52 w 80"/>
                      <a:gd name="T77" fmla="*/ 84 h 87"/>
                      <a:gd name="T78" fmla="*/ 60 w 80"/>
                      <a:gd name="T79" fmla="*/ 79 h 87"/>
                      <a:gd name="T80" fmla="*/ 66 w 80"/>
                      <a:gd name="T81" fmla="*/ 73 h 87"/>
                      <a:gd name="T82" fmla="*/ 72 w 80"/>
                      <a:gd name="T83" fmla="*/ 67 h 87"/>
                      <a:gd name="T84" fmla="*/ 77 w 80"/>
                      <a:gd name="T85" fmla="*/ 59 h 87"/>
                      <a:gd name="T86" fmla="*/ 78 w 80"/>
                      <a:gd name="T87" fmla="*/ 50 h 87"/>
                      <a:gd name="T88" fmla="*/ 80 w 80"/>
                      <a:gd name="T89" fmla="*/ 40 h 8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0"/>
                      <a:gd name="T136" fmla="*/ 0 h 87"/>
                      <a:gd name="T137" fmla="*/ 80 w 80"/>
                      <a:gd name="T138" fmla="*/ 87 h 8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0" h="87">
                        <a:moveTo>
                          <a:pt x="80" y="40"/>
                        </a:moveTo>
                        <a:lnTo>
                          <a:pt x="80" y="34"/>
                        </a:lnTo>
                        <a:lnTo>
                          <a:pt x="78" y="28"/>
                        </a:lnTo>
                        <a:lnTo>
                          <a:pt x="77" y="22"/>
                        </a:lnTo>
                        <a:lnTo>
                          <a:pt x="74" y="17"/>
                        </a:lnTo>
                        <a:lnTo>
                          <a:pt x="71" y="13"/>
                        </a:lnTo>
                        <a:lnTo>
                          <a:pt x="66" y="8"/>
                        </a:lnTo>
                        <a:lnTo>
                          <a:pt x="61" y="3"/>
                        </a:lnTo>
                        <a:lnTo>
                          <a:pt x="57" y="0"/>
                        </a:lnTo>
                        <a:lnTo>
                          <a:pt x="54" y="0"/>
                        </a:lnTo>
                        <a:lnTo>
                          <a:pt x="50" y="0"/>
                        </a:lnTo>
                        <a:lnTo>
                          <a:pt x="57" y="3"/>
                        </a:lnTo>
                        <a:lnTo>
                          <a:pt x="61" y="8"/>
                        </a:lnTo>
                        <a:lnTo>
                          <a:pt x="66" y="11"/>
                        </a:lnTo>
                        <a:lnTo>
                          <a:pt x="69" y="17"/>
                        </a:lnTo>
                        <a:lnTo>
                          <a:pt x="72" y="22"/>
                        </a:lnTo>
                        <a:lnTo>
                          <a:pt x="75" y="28"/>
                        </a:lnTo>
                        <a:lnTo>
                          <a:pt x="77" y="34"/>
                        </a:lnTo>
                        <a:lnTo>
                          <a:pt x="77" y="40"/>
                        </a:lnTo>
                        <a:lnTo>
                          <a:pt x="75" y="50"/>
                        </a:lnTo>
                        <a:lnTo>
                          <a:pt x="74" y="57"/>
                        </a:lnTo>
                        <a:lnTo>
                          <a:pt x="69" y="65"/>
                        </a:lnTo>
                        <a:lnTo>
                          <a:pt x="64" y="71"/>
                        </a:lnTo>
                        <a:lnTo>
                          <a:pt x="58" y="76"/>
                        </a:lnTo>
                        <a:lnTo>
                          <a:pt x="50" y="81"/>
                        </a:lnTo>
                        <a:lnTo>
                          <a:pt x="43" y="82"/>
                        </a:lnTo>
                        <a:lnTo>
                          <a:pt x="33" y="84"/>
                        </a:lnTo>
                        <a:lnTo>
                          <a:pt x="23" y="82"/>
                        </a:lnTo>
                        <a:lnTo>
                          <a:pt x="13" y="79"/>
                        </a:lnTo>
                        <a:lnTo>
                          <a:pt x="6" y="75"/>
                        </a:lnTo>
                        <a:lnTo>
                          <a:pt x="0" y="67"/>
                        </a:lnTo>
                        <a:lnTo>
                          <a:pt x="0" y="70"/>
                        </a:lnTo>
                        <a:lnTo>
                          <a:pt x="0" y="73"/>
                        </a:lnTo>
                        <a:lnTo>
                          <a:pt x="7" y="79"/>
                        </a:lnTo>
                        <a:lnTo>
                          <a:pt x="15" y="84"/>
                        </a:lnTo>
                        <a:lnTo>
                          <a:pt x="24" y="85"/>
                        </a:lnTo>
                        <a:lnTo>
                          <a:pt x="33" y="87"/>
                        </a:lnTo>
                        <a:lnTo>
                          <a:pt x="43" y="85"/>
                        </a:lnTo>
                        <a:lnTo>
                          <a:pt x="52" y="84"/>
                        </a:lnTo>
                        <a:lnTo>
                          <a:pt x="60" y="79"/>
                        </a:lnTo>
                        <a:lnTo>
                          <a:pt x="66" y="73"/>
                        </a:lnTo>
                        <a:lnTo>
                          <a:pt x="72" y="67"/>
                        </a:lnTo>
                        <a:lnTo>
                          <a:pt x="77" y="59"/>
                        </a:lnTo>
                        <a:lnTo>
                          <a:pt x="78" y="50"/>
                        </a:lnTo>
                        <a:lnTo>
                          <a:pt x="80" y="40"/>
                        </a:lnTo>
                        <a:close/>
                      </a:path>
                    </a:pathLst>
                  </a:custGeom>
                  <a:solidFill>
                    <a:srgbClr val="E4656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1" name="Freeform 179">
                    <a:extLst>
                      <a:ext uri="{FF2B5EF4-FFF2-40B4-BE49-F238E27FC236}">
                        <a16:creationId xmlns:a16="http://schemas.microsoft.com/office/drawing/2014/main" id="{D00625B3-E118-5545-BB73-A6D395DBA1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8" y="1134"/>
                    <a:ext cx="78" cy="85"/>
                  </a:xfrm>
                  <a:custGeom>
                    <a:avLst/>
                    <a:gdLst>
                      <a:gd name="T0" fmla="*/ 78 w 78"/>
                      <a:gd name="T1" fmla="*/ 40 h 85"/>
                      <a:gd name="T2" fmla="*/ 78 w 78"/>
                      <a:gd name="T3" fmla="*/ 34 h 85"/>
                      <a:gd name="T4" fmla="*/ 77 w 78"/>
                      <a:gd name="T5" fmla="*/ 28 h 85"/>
                      <a:gd name="T6" fmla="*/ 74 w 78"/>
                      <a:gd name="T7" fmla="*/ 22 h 85"/>
                      <a:gd name="T8" fmla="*/ 72 w 78"/>
                      <a:gd name="T9" fmla="*/ 17 h 85"/>
                      <a:gd name="T10" fmla="*/ 67 w 78"/>
                      <a:gd name="T11" fmla="*/ 11 h 85"/>
                      <a:gd name="T12" fmla="*/ 63 w 78"/>
                      <a:gd name="T13" fmla="*/ 8 h 85"/>
                      <a:gd name="T14" fmla="*/ 58 w 78"/>
                      <a:gd name="T15" fmla="*/ 3 h 85"/>
                      <a:gd name="T16" fmla="*/ 54 w 78"/>
                      <a:gd name="T17" fmla="*/ 0 h 85"/>
                      <a:gd name="T18" fmla="*/ 50 w 78"/>
                      <a:gd name="T19" fmla="*/ 0 h 85"/>
                      <a:gd name="T20" fmla="*/ 47 w 78"/>
                      <a:gd name="T21" fmla="*/ 2 h 85"/>
                      <a:gd name="T22" fmla="*/ 54 w 78"/>
                      <a:gd name="T23" fmla="*/ 5 h 85"/>
                      <a:gd name="T24" fmla="*/ 60 w 78"/>
                      <a:gd name="T25" fmla="*/ 8 h 85"/>
                      <a:gd name="T26" fmla="*/ 63 w 78"/>
                      <a:gd name="T27" fmla="*/ 11 h 85"/>
                      <a:gd name="T28" fmla="*/ 67 w 78"/>
                      <a:gd name="T29" fmla="*/ 17 h 85"/>
                      <a:gd name="T30" fmla="*/ 71 w 78"/>
                      <a:gd name="T31" fmla="*/ 22 h 85"/>
                      <a:gd name="T32" fmla="*/ 74 w 78"/>
                      <a:gd name="T33" fmla="*/ 28 h 85"/>
                      <a:gd name="T34" fmla="*/ 75 w 78"/>
                      <a:gd name="T35" fmla="*/ 34 h 85"/>
                      <a:gd name="T36" fmla="*/ 75 w 78"/>
                      <a:gd name="T37" fmla="*/ 40 h 85"/>
                      <a:gd name="T38" fmla="*/ 74 w 78"/>
                      <a:gd name="T39" fmla="*/ 50 h 85"/>
                      <a:gd name="T40" fmla="*/ 72 w 78"/>
                      <a:gd name="T41" fmla="*/ 57 h 85"/>
                      <a:gd name="T42" fmla="*/ 67 w 78"/>
                      <a:gd name="T43" fmla="*/ 64 h 85"/>
                      <a:gd name="T44" fmla="*/ 63 w 78"/>
                      <a:gd name="T45" fmla="*/ 70 h 85"/>
                      <a:gd name="T46" fmla="*/ 57 w 78"/>
                      <a:gd name="T47" fmla="*/ 75 h 85"/>
                      <a:gd name="T48" fmla="*/ 49 w 78"/>
                      <a:gd name="T49" fmla="*/ 79 h 85"/>
                      <a:gd name="T50" fmla="*/ 41 w 78"/>
                      <a:gd name="T51" fmla="*/ 81 h 85"/>
                      <a:gd name="T52" fmla="*/ 33 w 78"/>
                      <a:gd name="T53" fmla="*/ 82 h 85"/>
                      <a:gd name="T54" fmla="*/ 23 w 78"/>
                      <a:gd name="T55" fmla="*/ 81 h 85"/>
                      <a:gd name="T56" fmla="*/ 13 w 78"/>
                      <a:gd name="T57" fmla="*/ 78 h 85"/>
                      <a:gd name="T58" fmla="*/ 6 w 78"/>
                      <a:gd name="T59" fmla="*/ 71 h 85"/>
                      <a:gd name="T60" fmla="*/ 0 w 78"/>
                      <a:gd name="T61" fmla="*/ 64 h 85"/>
                      <a:gd name="T62" fmla="*/ 0 w 78"/>
                      <a:gd name="T63" fmla="*/ 67 h 85"/>
                      <a:gd name="T64" fmla="*/ 0 w 78"/>
                      <a:gd name="T65" fmla="*/ 70 h 85"/>
                      <a:gd name="T66" fmla="*/ 6 w 78"/>
                      <a:gd name="T67" fmla="*/ 76 h 85"/>
                      <a:gd name="T68" fmla="*/ 15 w 78"/>
                      <a:gd name="T69" fmla="*/ 81 h 85"/>
                      <a:gd name="T70" fmla="*/ 24 w 78"/>
                      <a:gd name="T71" fmla="*/ 84 h 85"/>
                      <a:gd name="T72" fmla="*/ 33 w 78"/>
                      <a:gd name="T73" fmla="*/ 85 h 85"/>
                      <a:gd name="T74" fmla="*/ 43 w 78"/>
                      <a:gd name="T75" fmla="*/ 84 h 85"/>
                      <a:gd name="T76" fmla="*/ 50 w 78"/>
                      <a:gd name="T77" fmla="*/ 82 h 85"/>
                      <a:gd name="T78" fmla="*/ 58 w 78"/>
                      <a:gd name="T79" fmla="*/ 78 h 85"/>
                      <a:gd name="T80" fmla="*/ 64 w 78"/>
                      <a:gd name="T81" fmla="*/ 73 h 85"/>
                      <a:gd name="T82" fmla="*/ 71 w 78"/>
                      <a:gd name="T83" fmla="*/ 65 h 85"/>
                      <a:gd name="T84" fmla="*/ 75 w 78"/>
                      <a:gd name="T85" fmla="*/ 57 h 85"/>
                      <a:gd name="T86" fmla="*/ 77 w 78"/>
                      <a:gd name="T87" fmla="*/ 50 h 85"/>
                      <a:gd name="T88" fmla="*/ 78 w 78"/>
                      <a:gd name="T89" fmla="*/ 40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78"/>
                      <a:gd name="T136" fmla="*/ 0 h 85"/>
                      <a:gd name="T137" fmla="*/ 78 w 78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78" h="85">
                        <a:moveTo>
                          <a:pt x="78" y="40"/>
                        </a:moveTo>
                        <a:lnTo>
                          <a:pt x="78" y="34"/>
                        </a:lnTo>
                        <a:lnTo>
                          <a:pt x="77" y="28"/>
                        </a:lnTo>
                        <a:lnTo>
                          <a:pt x="74" y="22"/>
                        </a:lnTo>
                        <a:lnTo>
                          <a:pt x="72" y="17"/>
                        </a:lnTo>
                        <a:lnTo>
                          <a:pt x="67" y="11"/>
                        </a:lnTo>
                        <a:lnTo>
                          <a:pt x="63" y="8"/>
                        </a:lnTo>
                        <a:lnTo>
                          <a:pt x="58" y="3"/>
                        </a:lnTo>
                        <a:lnTo>
                          <a:pt x="54" y="0"/>
                        </a:lnTo>
                        <a:lnTo>
                          <a:pt x="50" y="0"/>
                        </a:lnTo>
                        <a:lnTo>
                          <a:pt x="47" y="2"/>
                        </a:lnTo>
                        <a:lnTo>
                          <a:pt x="54" y="5"/>
                        </a:lnTo>
                        <a:lnTo>
                          <a:pt x="60" y="8"/>
                        </a:lnTo>
                        <a:lnTo>
                          <a:pt x="63" y="11"/>
                        </a:lnTo>
                        <a:lnTo>
                          <a:pt x="67" y="17"/>
                        </a:lnTo>
                        <a:lnTo>
                          <a:pt x="71" y="22"/>
                        </a:lnTo>
                        <a:lnTo>
                          <a:pt x="74" y="28"/>
                        </a:lnTo>
                        <a:lnTo>
                          <a:pt x="75" y="34"/>
                        </a:lnTo>
                        <a:lnTo>
                          <a:pt x="75" y="40"/>
                        </a:lnTo>
                        <a:lnTo>
                          <a:pt x="74" y="50"/>
                        </a:lnTo>
                        <a:lnTo>
                          <a:pt x="72" y="57"/>
                        </a:lnTo>
                        <a:lnTo>
                          <a:pt x="67" y="64"/>
                        </a:lnTo>
                        <a:lnTo>
                          <a:pt x="63" y="70"/>
                        </a:lnTo>
                        <a:lnTo>
                          <a:pt x="57" y="75"/>
                        </a:lnTo>
                        <a:lnTo>
                          <a:pt x="49" y="79"/>
                        </a:lnTo>
                        <a:lnTo>
                          <a:pt x="41" y="81"/>
                        </a:lnTo>
                        <a:lnTo>
                          <a:pt x="33" y="82"/>
                        </a:lnTo>
                        <a:lnTo>
                          <a:pt x="23" y="81"/>
                        </a:lnTo>
                        <a:lnTo>
                          <a:pt x="13" y="78"/>
                        </a:lnTo>
                        <a:lnTo>
                          <a:pt x="6" y="71"/>
                        </a:lnTo>
                        <a:lnTo>
                          <a:pt x="0" y="64"/>
                        </a:lnTo>
                        <a:lnTo>
                          <a:pt x="0" y="67"/>
                        </a:lnTo>
                        <a:lnTo>
                          <a:pt x="0" y="70"/>
                        </a:lnTo>
                        <a:lnTo>
                          <a:pt x="6" y="76"/>
                        </a:lnTo>
                        <a:lnTo>
                          <a:pt x="15" y="81"/>
                        </a:lnTo>
                        <a:lnTo>
                          <a:pt x="24" y="84"/>
                        </a:lnTo>
                        <a:lnTo>
                          <a:pt x="33" y="85"/>
                        </a:lnTo>
                        <a:lnTo>
                          <a:pt x="43" y="84"/>
                        </a:lnTo>
                        <a:lnTo>
                          <a:pt x="50" y="82"/>
                        </a:lnTo>
                        <a:lnTo>
                          <a:pt x="58" y="78"/>
                        </a:lnTo>
                        <a:lnTo>
                          <a:pt x="64" y="73"/>
                        </a:lnTo>
                        <a:lnTo>
                          <a:pt x="71" y="65"/>
                        </a:lnTo>
                        <a:lnTo>
                          <a:pt x="75" y="57"/>
                        </a:lnTo>
                        <a:lnTo>
                          <a:pt x="77" y="50"/>
                        </a:lnTo>
                        <a:lnTo>
                          <a:pt x="78" y="40"/>
                        </a:lnTo>
                        <a:close/>
                      </a:path>
                    </a:pathLst>
                  </a:custGeom>
                  <a:solidFill>
                    <a:srgbClr val="E56B6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2" name="Freeform 180">
                    <a:extLst>
                      <a:ext uri="{FF2B5EF4-FFF2-40B4-BE49-F238E27FC236}">
                        <a16:creationId xmlns:a16="http://schemas.microsoft.com/office/drawing/2014/main" id="{6A480022-6856-6044-AD7A-5B025157B7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6" y="1134"/>
                    <a:ext cx="79" cy="84"/>
                  </a:xfrm>
                  <a:custGeom>
                    <a:avLst/>
                    <a:gdLst>
                      <a:gd name="T0" fmla="*/ 79 w 79"/>
                      <a:gd name="T1" fmla="*/ 40 h 84"/>
                      <a:gd name="T2" fmla="*/ 79 w 79"/>
                      <a:gd name="T3" fmla="*/ 34 h 84"/>
                      <a:gd name="T4" fmla="*/ 77 w 79"/>
                      <a:gd name="T5" fmla="*/ 28 h 84"/>
                      <a:gd name="T6" fmla="*/ 74 w 79"/>
                      <a:gd name="T7" fmla="*/ 22 h 84"/>
                      <a:gd name="T8" fmla="*/ 71 w 79"/>
                      <a:gd name="T9" fmla="*/ 17 h 84"/>
                      <a:gd name="T10" fmla="*/ 68 w 79"/>
                      <a:gd name="T11" fmla="*/ 11 h 84"/>
                      <a:gd name="T12" fmla="*/ 63 w 79"/>
                      <a:gd name="T13" fmla="*/ 8 h 84"/>
                      <a:gd name="T14" fmla="*/ 59 w 79"/>
                      <a:gd name="T15" fmla="*/ 3 h 84"/>
                      <a:gd name="T16" fmla="*/ 52 w 79"/>
                      <a:gd name="T17" fmla="*/ 0 h 84"/>
                      <a:gd name="T18" fmla="*/ 49 w 79"/>
                      <a:gd name="T19" fmla="*/ 2 h 84"/>
                      <a:gd name="T20" fmla="*/ 48 w 79"/>
                      <a:gd name="T21" fmla="*/ 2 h 84"/>
                      <a:gd name="T22" fmla="*/ 54 w 79"/>
                      <a:gd name="T23" fmla="*/ 5 h 84"/>
                      <a:gd name="T24" fmla="*/ 59 w 79"/>
                      <a:gd name="T25" fmla="*/ 8 h 84"/>
                      <a:gd name="T26" fmla="*/ 63 w 79"/>
                      <a:gd name="T27" fmla="*/ 13 h 84"/>
                      <a:gd name="T28" fmla="*/ 68 w 79"/>
                      <a:gd name="T29" fmla="*/ 17 h 84"/>
                      <a:gd name="T30" fmla="*/ 71 w 79"/>
                      <a:gd name="T31" fmla="*/ 22 h 84"/>
                      <a:gd name="T32" fmla="*/ 74 w 79"/>
                      <a:gd name="T33" fmla="*/ 28 h 84"/>
                      <a:gd name="T34" fmla="*/ 76 w 79"/>
                      <a:gd name="T35" fmla="*/ 34 h 84"/>
                      <a:gd name="T36" fmla="*/ 76 w 79"/>
                      <a:gd name="T37" fmla="*/ 40 h 84"/>
                      <a:gd name="T38" fmla="*/ 74 w 79"/>
                      <a:gd name="T39" fmla="*/ 48 h 84"/>
                      <a:gd name="T40" fmla="*/ 73 w 79"/>
                      <a:gd name="T41" fmla="*/ 56 h 84"/>
                      <a:gd name="T42" fmla="*/ 68 w 79"/>
                      <a:gd name="T43" fmla="*/ 64 h 84"/>
                      <a:gd name="T44" fmla="*/ 63 w 79"/>
                      <a:gd name="T45" fmla="*/ 68 h 84"/>
                      <a:gd name="T46" fmla="*/ 57 w 79"/>
                      <a:gd name="T47" fmla="*/ 75 h 84"/>
                      <a:gd name="T48" fmla="*/ 51 w 79"/>
                      <a:gd name="T49" fmla="*/ 78 h 84"/>
                      <a:gd name="T50" fmla="*/ 43 w 79"/>
                      <a:gd name="T51" fmla="*/ 81 h 84"/>
                      <a:gd name="T52" fmla="*/ 35 w 79"/>
                      <a:gd name="T53" fmla="*/ 81 h 84"/>
                      <a:gd name="T54" fmla="*/ 25 w 79"/>
                      <a:gd name="T55" fmla="*/ 79 h 84"/>
                      <a:gd name="T56" fmla="*/ 15 w 79"/>
                      <a:gd name="T57" fmla="*/ 75 h 84"/>
                      <a:gd name="T58" fmla="*/ 8 w 79"/>
                      <a:gd name="T59" fmla="*/ 68 h 84"/>
                      <a:gd name="T60" fmla="*/ 0 w 79"/>
                      <a:gd name="T61" fmla="*/ 61 h 84"/>
                      <a:gd name="T62" fmla="*/ 0 w 79"/>
                      <a:gd name="T63" fmla="*/ 61 h 84"/>
                      <a:gd name="T64" fmla="*/ 0 w 79"/>
                      <a:gd name="T65" fmla="*/ 62 h 84"/>
                      <a:gd name="T66" fmla="*/ 2 w 79"/>
                      <a:gd name="T67" fmla="*/ 64 h 84"/>
                      <a:gd name="T68" fmla="*/ 2 w 79"/>
                      <a:gd name="T69" fmla="*/ 67 h 84"/>
                      <a:gd name="T70" fmla="*/ 8 w 79"/>
                      <a:gd name="T71" fmla="*/ 75 h 84"/>
                      <a:gd name="T72" fmla="*/ 15 w 79"/>
                      <a:gd name="T73" fmla="*/ 79 h 84"/>
                      <a:gd name="T74" fmla="*/ 25 w 79"/>
                      <a:gd name="T75" fmla="*/ 82 h 84"/>
                      <a:gd name="T76" fmla="*/ 35 w 79"/>
                      <a:gd name="T77" fmla="*/ 84 h 84"/>
                      <a:gd name="T78" fmla="*/ 45 w 79"/>
                      <a:gd name="T79" fmla="*/ 82 h 84"/>
                      <a:gd name="T80" fmla="*/ 52 w 79"/>
                      <a:gd name="T81" fmla="*/ 81 h 84"/>
                      <a:gd name="T82" fmla="*/ 60 w 79"/>
                      <a:gd name="T83" fmla="*/ 76 h 84"/>
                      <a:gd name="T84" fmla="*/ 66 w 79"/>
                      <a:gd name="T85" fmla="*/ 71 h 84"/>
                      <a:gd name="T86" fmla="*/ 71 w 79"/>
                      <a:gd name="T87" fmla="*/ 65 h 84"/>
                      <a:gd name="T88" fmla="*/ 76 w 79"/>
                      <a:gd name="T89" fmla="*/ 57 h 84"/>
                      <a:gd name="T90" fmla="*/ 77 w 79"/>
                      <a:gd name="T91" fmla="*/ 50 h 84"/>
                      <a:gd name="T92" fmla="*/ 79 w 79"/>
                      <a:gd name="T93" fmla="*/ 40 h 84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9"/>
                      <a:gd name="T142" fmla="*/ 0 h 84"/>
                      <a:gd name="T143" fmla="*/ 79 w 79"/>
                      <a:gd name="T144" fmla="*/ 84 h 84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9" h="84">
                        <a:moveTo>
                          <a:pt x="79" y="40"/>
                        </a:moveTo>
                        <a:lnTo>
                          <a:pt x="79" y="34"/>
                        </a:lnTo>
                        <a:lnTo>
                          <a:pt x="77" y="28"/>
                        </a:lnTo>
                        <a:lnTo>
                          <a:pt x="74" y="22"/>
                        </a:lnTo>
                        <a:lnTo>
                          <a:pt x="71" y="17"/>
                        </a:lnTo>
                        <a:lnTo>
                          <a:pt x="68" y="11"/>
                        </a:lnTo>
                        <a:lnTo>
                          <a:pt x="63" y="8"/>
                        </a:lnTo>
                        <a:lnTo>
                          <a:pt x="59" y="3"/>
                        </a:lnTo>
                        <a:lnTo>
                          <a:pt x="52" y="0"/>
                        </a:lnTo>
                        <a:lnTo>
                          <a:pt x="49" y="2"/>
                        </a:lnTo>
                        <a:lnTo>
                          <a:pt x="48" y="2"/>
                        </a:lnTo>
                        <a:lnTo>
                          <a:pt x="54" y="5"/>
                        </a:lnTo>
                        <a:lnTo>
                          <a:pt x="59" y="8"/>
                        </a:lnTo>
                        <a:lnTo>
                          <a:pt x="63" y="13"/>
                        </a:lnTo>
                        <a:lnTo>
                          <a:pt x="68" y="17"/>
                        </a:lnTo>
                        <a:lnTo>
                          <a:pt x="71" y="22"/>
                        </a:lnTo>
                        <a:lnTo>
                          <a:pt x="74" y="28"/>
                        </a:lnTo>
                        <a:lnTo>
                          <a:pt x="76" y="34"/>
                        </a:lnTo>
                        <a:lnTo>
                          <a:pt x="76" y="40"/>
                        </a:lnTo>
                        <a:lnTo>
                          <a:pt x="74" y="48"/>
                        </a:lnTo>
                        <a:lnTo>
                          <a:pt x="73" y="56"/>
                        </a:lnTo>
                        <a:lnTo>
                          <a:pt x="68" y="64"/>
                        </a:lnTo>
                        <a:lnTo>
                          <a:pt x="63" y="68"/>
                        </a:lnTo>
                        <a:lnTo>
                          <a:pt x="57" y="75"/>
                        </a:lnTo>
                        <a:lnTo>
                          <a:pt x="51" y="78"/>
                        </a:lnTo>
                        <a:lnTo>
                          <a:pt x="43" y="81"/>
                        </a:lnTo>
                        <a:lnTo>
                          <a:pt x="35" y="81"/>
                        </a:lnTo>
                        <a:lnTo>
                          <a:pt x="25" y="79"/>
                        </a:lnTo>
                        <a:lnTo>
                          <a:pt x="15" y="75"/>
                        </a:lnTo>
                        <a:lnTo>
                          <a:pt x="8" y="68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2" y="64"/>
                        </a:lnTo>
                        <a:lnTo>
                          <a:pt x="2" y="67"/>
                        </a:lnTo>
                        <a:lnTo>
                          <a:pt x="8" y="75"/>
                        </a:lnTo>
                        <a:lnTo>
                          <a:pt x="15" y="79"/>
                        </a:lnTo>
                        <a:lnTo>
                          <a:pt x="25" y="82"/>
                        </a:lnTo>
                        <a:lnTo>
                          <a:pt x="35" y="84"/>
                        </a:lnTo>
                        <a:lnTo>
                          <a:pt x="45" y="82"/>
                        </a:lnTo>
                        <a:lnTo>
                          <a:pt x="52" y="81"/>
                        </a:lnTo>
                        <a:lnTo>
                          <a:pt x="60" y="76"/>
                        </a:lnTo>
                        <a:lnTo>
                          <a:pt x="66" y="71"/>
                        </a:lnTo>
                        <a:lnTo>
                          <a:pt x="71" y="65"/>
                        </a:lnTo>
                        <a:lnTo>
                          <a:pt x="76" y="57"/>
                        </a:lnTo>
                        <a:lnTo>
                          <a:pt x="77" y="50"/>
                        </a:lnTo>
                        <a:lnTo>
                          <a:pt x="79" y="40"/>
                        </a:lnTo>
                        <a:close/>
                      </a:path>
                    </a:pathLst>
                  </a:custGeom>
                  <a:solidFill>
                    <a:srgbClr val="E66E6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 181">
                    <a:extLst>
                      <a:ext uri="{FF2B5EF4-FFF2-40B4-BE49-F238E27FC236}">
                        <a16:creationId xmlns:a16="http://schemas.microsoft.com/office/drawing/2014/main" id="{A66D0A20-A681-974A-8EE5-47AD1587F4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6" y="1136"/>
                    <a:ext cx="77" cy="80"/>
                  </a:xfrm>
                  <a:custGeom>
                    <a:avLst/>
                    <a:gdLst>
                      <a:gd name="T0" fmla="*/ 77 w 77"/>
                      <a:gd name="T1" fmla="*/ 38 h 80"/>
                      <a:gd name="T2" fmla="*/ 77 w 77"/>
                      <a:gd name="T3" fmla="*/ 32 h 80"/>
                      <a:gd name="T4" fmla="*/ 76 w 77"/>
                      <a:gd name="T5" fmla="*/ 26 h 80"/>
                      <a:gd name="T6" fmla="*/ 73 w 77"/>
                      <a:gd name="T7" fmla="*/ 20 h 80"/>
                      <a:gd name="T8" fmla="*/ 69 w 77"/>
                      <a:gd name="T9" fmla="*/ 15 h 80"/>
                      <a:gd name="T10" fmla="*/ 65 w 77"/>
                      <a:gd name="T11" fmla="*/ 9 h 80"/>
                      <a:gd name="T12" fmla="*/ 62 w 77"/>
                      <a:gd name="T13" fmla="*/ 6 h 80"/>
                      <a:gd name="T14" fmla="*/ 56 w 77"/>
                      <a:gd name="T15" fmla="*/ 3 h 80"/>
                      <a:gd name="T16" fmla="*/ 49 w 77"/>
                      <a:gd name="T17" fmla="*/ 0 h 80"/>
                      <a:gd name="T18" fmla="*/ 48 w 77"/>
                      <a:gd name="T19" fmla="*/ 0 h 80"/>
                      <a:gd name="T20" fmla="*/ 45 w 77"/>
                      <a:gd name="T21" fmla="*/ 1 h 80"/>
                      <a:gd name="T22" fmla="*/ 51 w 77"/>
                      <a:gd name="T23" fmla="*/ 3 h 80"/>
                      <a:gd name="T24" fmla="*/ 56 w 77"/>
                      <a:gd name="T25" fmla="*/ 6 h 80"/>
                      <a:gd name="T26" fmla="*/ 62 w 77"/>
                      <a:gd name="T27" fmla="*/ 11 h 80"/>
                      <a:gd name="T28" fmla="*/ 66 w 77"/>
                      <a:gd name="T29" fmla="*/ 15 h 80"/>
                      <a:gd name="T30" fmla="*/ 69 w 77"/>
                      <a:gd name="T31" fmla="*/ 20 h 80"/>
                      <a:gd name="T32" fmla="*/ 71 w 77"/>
                      <a:gd name="T33" fmla="*/ 26 h 80"/>
                      <a:gd name="T34" fmla="*/ 74 w 77"/>
                      <a:gd name="T35" fmla="*/ 32 h 80"/>
                      <a:gd name="T36" fmla="*/ 74 w 77"/>
                      <a:gd name="T37" fmla="*/ 38 h 80"/>
                      <a:gd name="T38" fmla="*/ 73 w 77"/>
                      <a:gd name="T39" fmla="*/ 46 h 80"/>
                      <a:gd name="T40" fmla="*/ 71 w 77"/>
                      <a:gd name="T41" fmla="*/ 54 h 80"/>
                      <a:gd name="T42" fmla="*/ 68 w 77"/>
                      <a:gd name="T43" fmla="*/ 60 h 80"/>
                      <a:gd name="T44" fmla="*/ 63 w 77"/>
                      <a:gd name="T45" fmla="*/ 66 h 80"/>
                      <a:gd name="T46" fmla="*/ 57 w 77"/>
                      <a:gd name="T47" fmla="*/ 71 h 80"/>
                      <a:gd name="T48" fmla="*/ 51 w 77"/>
                      <a:gd name="T49" fmla="*/ 74 h 80"/>
                      <a:gd name="T50" fmla="*/ 43 w 77"/>
                      <a:gd name="T51" fmla="*/ 77 h 80"/>
                      <a:gd name="T52" fmla="*/ 35 w 77"/>
                      <a:gd name="T53" fmla="*/ 77 h 80"/>
                      <a:gd name="T54" fmla="*/ 25 w 77"/>
                      <a:gd name="T55" fmla="*/ 76 h 80"/>
                      <a:gd name="T56" fmla="*/ 15 w 77"/>
                      <a:gd name="T57" fmla="*/ 71 h 80"/>
                      <a:gd name="T58" fmla="*/ 6 w 77"/>
                      <a:gd name="T59" fmla="*/ 65 h 80"/>
                      <a:gd name="T60" fmla="*/ 2 w 77"/>
                      <a:gd name="T61" fmla="*/ 55 h 80"/>
                      <a:gd name="T62" fmla="*/ 2 w 77"/>
                      <a:gd name="T63" fmla="*/ 57 h 80"/>
                      <a:gd name="T64" fmla="*/ 0 w 77"/>
                      <a:gd name="T65" fmla="*/ 60 h 80"/>
                      <a:gd name="T66" fmla="*/ 0 w 77"/>
                      <a:gd name="T67" fmla="*/ 60 h 80"/>
                      <a:gd name="T68" fmla="*/ 2 w 77"/>
                      <a:gd name="T69" fmla="*/ 62 h 80"/>
                      <a:gd name="T70" fmla="*/ 8 w 77"/>
                      <a:gd name="T71" fmla="*/ 69 h 80"/>
                      <a:gd name="T72" fmla="*/ 15 w 77"/>
                      <a:gd name="T73" fmla="*/ 76 h 80"/>
                      <a:gd name="T74" fmla="*/ 25 w 77"/>
                      <a:gd name="T75" fmla="*/ 79 h 80"/>
                      <a:gd name="T76" fmla="*/ 35 w 77"/>
                      <a:gd name="T77" fmla="*/ 80 h 80"/>
                      <a:gd name="T78" fmla="*/ 43 w 77"/>
                      <a:gd name="T79" fmla="*/ 79 h 80"/>
                      <a:gd name="T80" fmla="*/ 51 w 77"/>
                      <a:gd name="T81" fmla="*/ 77 h 80"/>
                      <a:gd name="T82" fmla="*/ 59 w 77"/>
                      <a:gd name="T83" fmla="*/ 73 h 80"/>
                      <a:gd name="T84" fmla="*/ 65 w 77"/>
                      <a:gd name="T85" fmla="*/ 68 h 80"/>
                      <a:gd name="T86" fmla="*/ 69 w 77"/>
                      <a:gd name="T87" fmla="*/ 62 h 80"/>
                      <a:gd name="T88" fmla="*/ 74 w 77"/>
                      <a:gd name="T89" fmla="*/ 55 h 80"/>
                      <a:gd name="T90" fmla="*/ 76 w 77"/>
                      <a:gd name="T91" fmla="*/ 48 h 80"/>
                      <a:gd name="T92" fmla="*/ 77 w 77"/>
                      <a:gd name="T93" fmla="*/ 38 h 80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7"/>
                      <a:gd name="T142" fmla="*/ 0 h 80"/>
                      <a:gd name="T143" fmla="*/ 77 w 77"/>
                      <a:gd name="T144" fmla="*/ 80 h 80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7" h="80">
                        <a:moveTo>
                          <a:pt x="77" y="38"/>
                        </a:moveTo>
                        <a:lnTo>
                          <a:pt x="77" y="32"/>
                        </a:lnTo>
                        <a:lnTo>
                          <a:pt x="76" y="26"/>
                        </a:lnTo>
                        <a:lnTo>
                          <a:pt x="73" y="20"/>
                        </a:lnTo>
                        <a:lnTo>
                          <a:pt x="69" y="15"/>
                        </a:lnTo>
                        <a:lnTo>
                          <a:pt x="65" y="9"/>
                        </a:lnTo>
                        <a:lnTo>
                          <a:pt x="62" y="6"/>
                        </a:lnTo>
                        <a:lnTo>
                          <a:pt x="56" y="3"/>
                        </a:lnTo>
                        <a:lnTo>
                          <a:pt x="49" y="0"/>
                        </a:lnTo>
                        <a:lnTo>
                          <a:pt x="48" y="0"/>
                        </a:lnTo>
                        <a:lnTo>
                          <a:pt x="45" y="1"/>
                        </a:lnTo>
                        <a:lnTo>
                          <a:pt x="51" y="3"/>
                        </a:lnTo>
                        <a:lnTo>
                          <a:pt x="56" y="6"/>
                        </a:lnTo>
                        <a:lnTo>
                          <a:pt x="62" y="11"/>
                        </a:lnTo>
                        <a:lnTo>
                          <a:pt x="66" y="15"/>
                        </a:lnTo>
                        <a:lnTo>
                          <a:pt x="69" y="20"/>
                        </a:lnTo>
                        <a:lnTo>
                          <a:pt x="71" y="26"/>
                        </a:lnTo>
                        <a:lnTo>
                          <a:pt x="74" y="32"/>
                        </a:lnTo>
                        <a:lnTo>
                          <a:pt x="74" y="38"/>
                        </a:lnTo>
                        <a:lnTo>
                          <a:pt x="73" y="46"/>
                        </a:lnTo>
                        <a:lnTo>
                          <a:pt x="71" y="54"/>
                        </a:lnTo>
                        <a:lnTo>
                          <a:pt x="68" y="60"/>
                        </a:lnTo>
                        <a:lnTo>
                          <a:pt x="63" y="66"/>
                        </a:lnTo>
                        <a:lnTo>
                          <a:pt x="57" y="71"/>
                        </a:lnTo>
                        <a:lnTo>
                          <a:pt x="51" y="74"/>
                        </a:lnTo>
                        <a:lnTo>
                          <a:pt x="43" y="77"/>
                        </a:lnTo>
                        <a:lnTo>
                          <a:pt x="35" y="77"/>
                        </a:lnTo>
                        <a:lnTo>
                          <a:pt x="25" y="76"/>
                        </a:lnTo>
                        <a:lnTo>
                          <a:pt x="15" y="71"/>
                        </a:lnTo>
                        <a:lnTo>
                          <a:pt x="6" y="65"/>
                        </a:lnTo>
                        <a:lnTo>
                          <a:pt x="2" y="55"/>
                        </a:lnTo>
                        <a:lnTo>
                          <a:pt x="2" y="57"/>
                        </a:lnTo>
                        <a:lnTo>
                          <a:pt x="0" y="60"/>
                        </a:lnTo>
                        <a:lnTo>
                          <a:pt x="2" y="62"/>
                        </a:lnTo>
                        <a:lnTo>
                          <a:pt x="8" y="69"/>
                        </a:lnTo>
                        <a:lnTo>
                          <a:pt x="15" y="76"/>
                        </a:lnTo>
                        <a:lnTo>
                          <a:pt x="25" y="79"/>
                        </a:lnTo>
                        <a:lnTo>
                          <a:pt x="35" y="80"/>
                        </a:lnTo>
                        <a:lnTo>
                          <a:pt x="43" y="79"/>
                        </a:lnTo>
                        <a:lnTo>
                          <a:pt x="51" y="77"/>
                        </a:lnTo>
                        <a:lnTo>
                          <a:pt x="59" y="73"/>
                        </a:lnTo>
                        <a:lnTo>
                          <a:pt x="65" y="68"/>
                        </a:lnTo>
                        <a:lnTo>
                          <a:pt x="69" y="62"/>
                        </a:lnTo>
                        <a:lnTo>
                          <a:pt x="74" y="55"/>
                        </a:lnTo>
                        <a:lnTo>
                          <a:pt x="76" y="48"/>
                        </a:lnTo>
                        <a:lnTo>
                          <a:pt x="77" y="38"/>
                        </a:lnTo>
                        <a:close/>
                      </a:path>
                    </a:pathLst>
                  </a:custGeom>
                  <a:solidFill>
                    <a:srgbClr val="E672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" name="Freeform 182">
                    <a:extLst>
                      <a:ext uri="{FF2B5EF4-FFF2-40B4-BE49-F238E27FC236}">
                        <a16:creationId xmlns:a16="http://schemas.microsoft.com/office/drawing/2014/main" id="{6577196D-20EA-994E-8E2C-CECBFD599D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6" y="1136"/>
                    <a:ext cx="76" cy="79"/>
                  </a:xfrm>
                  <a:custGeom>
                    <a:avLst/>
                    <a:gdLst>
                      <a:gd name="T0" fmla="*/ 76 w 76"/>
                      <a:gd name="T1" fmla="*/ 38 h 79"/>
                      <a:gd name="T2" fmla="*/ 76 w 76"/>
                      <a:gd name="T3" fmla="*/ 32 h 79"/>
                      <a:gd name="T4" fmla="*/ 74 w 76"/>
                      <a:gd name="T5" fmla="*/ 26 h 79"/>
                      <a:gd name="T6" fmla="*/ 71 w 76"/>
                      <a:gd name="T7" fmla="*/ 20 h 79"/>
                      <a:gd name="T8" fmla="*/ 68 w 76"/>
                      <a:gd name="T9" fmla="*/ 15 h 79"/>
                      <a:gd name="T10" fmla="*/ 63 w 76"/>
                      <a:gd name="T11" fmla="*/ 11 h 79"/>
                      <a:gd name="T12" fmla="*/ 59 w 76"/>
                      <a:gd name="T13" fmla="*/ 6 h 79"/>
                      <a:gd name="T14" fmla="*/ 54 w 76"/>
                      <a:gd name="T15" fmla="*/ 3 h 79"/>
                      <a:gd name="T16" fmla="*/ 48 w 76"/>
                      <a:gd name="T17" fmla="*/ 0 h 79"/>
                      <a:gd name="T18" fmla="*/ 45 w 76"/>
                      <a:gd name="T19" fmla="*/ 1 h 79"/>
                      <a:gd name="T20" fmla="*/ 42 w 76"/>
                      <a:gd name="T21" fmla="*/ 1 h 79"/>
                      <a:gd name="T22" fmla="*/ 48 w 76"/>
                      <a:gd name="T23" fmla="*/ 4 h 79"/>
                      <a:gd name="T24" fmla="*/ 54 w 76"/>
                      <a:gd name="T25" fmla="*/ 6 h 79"/>
                      <a:gd name="T26" fmla="*/ 59 w 76"/>
                      <a:gd name="T27" fmla="*/ 11 h 79"/>
                      <a:gd name="T28" fmla="*/ 63 w 76"/>
                      <a:gd name="T29" fmla="*/ 15 h 79"/>
                      <a:gd name="T30" fmla="*/ 68 w 76"/>
                      <a:gd name="T31" fmla="*/ 20 h 79"/>
                      <a:gd name="T32" fmla="*/ 69 w 76"/>
                      <a:gd name="T33" fmla="*/ 26 h 79"/>
                      <a:gd name="T34" fmla="*/ 73 w 76"/>
                      <a:gd name="T35" fmla="*/ 32 h 79"/>
                      <a:gd name="T36" fmla="*/ 73 w 76"/>
                      <a:gd name="T37" fmla="*/ 38 h 79"/>
                      <a:gd name="T38" fmla="*/ 71 w 76"/>
                      <a:gd name="T39" fmla="*/ 46 h 79"/>
                      <a:gd name="T40" fmla="*/ 69 w 76"/>
                      <a:gd name="T41" fmla="*/ 52 h 79"/>
                      <a:gd name="T42" fmla="*/ 66 w 76"/>
                      <a:gd name="T43" fmla="*/ 59 h 79"/>
                      <a:gd name="T44" fmla="*/ 62 w 76"/>
                      <a:gd name="T45" fmla="*/ 65 h 79"/>
                      <a:gd name="T46" fmla="*/ 56 w 76"/>
                      <a:gd name="T47" fmla="*/ 69 h 79"/>
                      <a:gd name="T48" fmla="*/ 49 w 76"/>
                      <a:gd name="T49" fmla="*/ 73 h 79"/>
                      <a:gd name="T50" fmla="*/ 43 w 76"/>
                      <a:gd name="T51" fmla="*/ 76 h 79"/>
                      <a:gd name="T52" fmla="*/ 35 w 76"/>
                      <a:gd name="T53" fmla="*/ 76 h 79"/>
                      <a:gd name="T54" fmla="*/ 29 w 76"/>
                      <a:gd name="T55" fmla="*/ 76 h 79"/>
                      <a:gd name="T56" fmla="*/ 25 w 76"/>
                      <a:gd name="T57" fmla="*/ 74 h 79"/>
                      <a:gd name="T58" fmla="*/ 19 w 76"/>
                      <a:gd name="T59" fmla="*/ 73 h 79"/>
                      <a:gd name="T60" fmla="*/ 14 w 76"/>
                      <a:gd name="T61" fmla="*/ 69 h 79"/>
                      <a:gd name="T62" fmla="*/ 11 w 76"/>
                      <a:gd name="T63" fmla="*/ 66 h 79"/>
                      <a:gd name="T64" fmla="*/ 6 w 76"/>
                      <a:gd name="T65" fmla="*/ 62 h 79"/>
                      <a:gd name="T66" fmla="*/ 3 w 76"/>
                      <a:gd name="T67" fmla="*/ 57 h 79"/>
                      <a:gd name="T68" fmla="*/ 2 w 76"/>
                      <a:gd name="T69" fmla="*/ 52 h 79"/>
                      <a:gd name="T70" fmla="*/ 2 w 76"/>
                      <a:gd name="T71" fmla="*/ 55 h 79"/>
                      <a:gd name="T72" fmla="*/ 0 w 76"/>
                      <a:gd name="T73" fmla="*/ 59 h 79"/>
                      <a:gd name="T74" fmla="*/ 8 w 76"/>
                      <a:gd name="T75" fmla="*/ 66 h 79"/>
                      <a:gd name="T76" fmla="*/ 15 w 76"/>
                      <a:gd name="T77" fmla="*/ 73 h 79"/>
                      <a:gd name="T78" fmla="*/ 25 w 76"/>
                      <a:gd name="T79" fmla="*/ 77 h 79"/>
                      <a:gd name="T80" fmla="*/ 35 w 76"/>
                      <a:gd name="T81" fmla="*/ 79 h 79"/>
                      <a:gd name="T82" fmla="*/ 43 w 76"/>
                      <a:gd name="T83" fmla="*/ 79 h 79"/>
                      <a:gd name="T84" fmla="*/ 51 w 76"/>
                      <a:gd name="T85" fmla="*/ 76 h 79"/>
                      <a:gd name="T86" fmla="*/ 57 w 76"/>
                      <a:gd name="T87" fmla="*/ 73 h 79"/>
                      <a:gd name="T88" fmla="*/ 63 w 76"/>
                      <a:gd name="T89" fmla="*/ 66 h 79"/>
                      <a:gd name="T90" fmla="*/ 68 w 76"/>
                      <a:gd name="T91" fmla="*/ 62 h 79"/>
                      <a:gd name="T92" fmla="*/ 73 w 76"/>
                      <a:gd name="T93" fmla="*/ 54 h 79"/>
                      <a:gd name="T94" fmla="*/ 74 w 76"/>
                      <a:gd name="T95" fmla="*/ 46 h 79"/>
                      <a:gd name="T96" fmla="*/ 76 w 76"/>
                      <a:gd name="T97" fmla="*/ 38 h 7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6"/>
                      <a:gd name="T148" fmla="*/ 0 h 79"/>
                      <a:gd name="T149" fmla="*/ 76 w 76"/>
                      <a:gd name="T150" fmla="*/ 79 h 79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6" h="79">
                        <a:moveTo>
                          <a:pt x="76" y="38"/>
                        </a:moveTo>
                        <a:lnTo>
                          <a:pt x="76" y="32"/>
                        </a:lnTo>
                        <a:lnTo>
                          <a:pt x="74" y="26"/>
                        </a:lnTo>
                        <a:lnTo>
                          <a:pt x="71" y="20"/>
                        </a:lnTo>
                        <a:lnTo>
                          <a:pt x="68" y="15"/>
                        </a:lnTo>
                        <a:lnTo>
                          <a:pt x="63" y="11"/>
                        </a:lnTo>
                        <a:lnTo>
                          <a:pt x="59" y="6"/>
                        </a:lnTo>
                        <a:lnTo>
                          <a:pt x="54" y="3"/>
                        </a:lnTo>
                        <a:lnTo>
                          <a:pt x="48" y="0"/>
                        </a:lnTo>
                        <a:lnTo>
                          <a:pt x="45" y="1"/>
                        </a:lnTo>
                        <a:lnTo>
                          <a:pt x="42" y="1"/>
                        </a:lnTo>
                        <a:lnTo>
                          <a:pt x="48" y="4"/>
                        </a:lnTo>
                        <a:lnTo>
                          <a:pt x="54" y="6"/>
                        </a:lnTo>
                        <a:lnTo>
                          <a:pt x="59" y="11"/>
                        </a:lnTo>
                        <a:lnTo>
                          <a:pt x="63" y="15"/>
                        </a:lnTo>
                        <a:lnTo>
                          <a:pt x="68" y="20"/>
                        </a:lnTo>
                        <a:lnTo>
                          <a:pt x="69" y="26"/>
                        </a:lnTo>
                        <a:lnTo>
                          <a:pt x="73" y="32"/>
                        </a:lnTo>
                        <a:lnTo>
                          <a:pt x="73" y="38"/>
                        </a:lnTo>
                        <a:lnTo>
                          <a:pt x="71" y="46"/>
                        </a:lnTo>
                        <a:lnTo>
                          <a:pt x="69" y="52"/>
                        </a:lnTo>
                        <a:lnTo>
                          <a:pt x="66" y="59"/>
                        </a:lnTo>
                        <a:lnTo>
                          <a:pt x="62" y="65"/>
                        </a:lnTo>
                        <a:lnTo>
                          <a:pt x="56" y="69"/>
                        </a:lnTo>
                        <a:lnTo>
                          <a:pt x="49" y="73"/>
                        </a:lnTo>
                        <a:lnTo>
                          <a:pt x="43" y="76"/>
                        </a:lnTo>
                        <a:lnTo>
                          <a:pt x="35" y="76"/>
                        </a:lnTo>
                        <a:lnTo>
                          <a:pt x="29" y="76"/>
                        </a:lnTo>
                        <a:lnTo>
                          <a:pt x="25" y="74"/>
                        </a:lnTo>
                        <a:lnTo>
                          <a:pt x="19" y="73"/>
                        </a:lnTo>
                        <a:lnTo>
                          <a:pt x="14" y="69"/>
                        </a:lnTo>
                        <a:lnTo>
                          <a:pt x="11" y="66"/>
                        </a:lnTo>
                        <a:lnTo>
                          <a:pt x="6" y="62"/>
                        </a:lnTo>
                        <a:lnTo>
                          <a:pt x="3" y="57"/>
                        </a:lnTo>
                        <a:lnTo>
                          <a:pt x="2" y="52"/>
                        </a:lnTo>
                        <a:lnTo>
                          <a:pt x="2" y="55"/>
                        </a:lnTo>
                        <a:lnTo>
                          <a:pt x="0" y="59"/>
                        </a:lnTo>
                        <a:lnTo>
                          <a:pt x="8" y="66"/>
                        </a:lnTo>
                        <a:lnTo>
                          <a:pt x="15" y="73"/>
                        </a:lnTo>
                        <a:lnTo>
                          <a:pt x="25" y="77"/>
                        </a:lnTo>
                        <a:lnTo>
                          <a:pt x="35" y="79"/>
                        </a:lnTo>
                        <a:lnTo>
                          <a:pt x="43" y="79"/>
                        </a:lnTo>
                        <a:lnTo>
                          <a:pt x="51" y="76"/>
                        </a:lnTo>
                        <a:lnTo>
                          <a:pt x="57" y="73"/>
                        </a:lnTo>
                        <a:lnTo>
                          <a:pt x="63" y="66"/>
                        </a:lnTo>
                        <a:lnTo>
                          <a:pt x="68" y="62"/>
                        </a:lnTo>
                        <a:lnTo>
                          <a:pt x="73" y="54"/>
                        </a:lnTo>
                        <a:lnTo>
                          <a:pt x="74" y="46"/>
                        </a:lnTo>
                        <a:lnTo>
                          <a:pt x="76" y="38"/>
                        </a:lnTo>
                        <a:close/>
                      </a:path>
                    </a:pathLst>
                  </a:custGeom>
                  <a:solidFill>
                    <a:srgbClr val="E7757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" name="Freeform 183">
                    <a:extLst>
                      <a:ext uri="{FF2B5EF4-FFF2-40B4-BE49-F238E27FC236}">
                        <a16:creationId xmlns:a16="http://schemas.microsoft.com/office/drawing/2014/main" id="{F63917AF-E8A1-234B-8622-A290E6BF1A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8" y="1137"/>
                    <a:ext cx="72" cy="76"/>
                  </a:xfrm>
                  <a:custGeom>
                    <a:avLst/>
                    <a:gdLst>
                      <a:gd name="T0" fmla="*/ 72 w 72"/>
                      <a:gd name="T1" fmla="*/ 37 h 76"/>
                      <a:gd name="T2" fmla="*/ 72 w 72"/>
                      <a:gd name="T3" fmla="*/ 31 h 76"/>
                      <a:gd name="T4" fmla="*/ 69 w 72"/>
                      <a:gd name="T5" fmla="*/ 25 h 76"/>
                      <a:gd name="T6" fmla="*/ 67 w 72"/>
                      <a:gd name="T7" fmla="*/ 19 h 76"/>
                      <a:gd name="T8" fmla="*/ 64 w 72"/>
                      <a:gd name="T9" fmla="*/ 14 h 76"/>
                      <a:gd name="T10" fmla="*/ 60 w 72"/>
                      <a:gd name="T11" fmla="*/ 10 h 76"/>
                      <a:gd name="T12" fmla="*/ 54 w 72"/>
                      <a:gd name="T13" fmla="*/ 5 h 76"/>
                      <a:gd name="T14" fmla="*/ 49 w 72"/>
                      <a:gd name="T15" fmla="*/ 2 h 76"/>
                      <a:gd name="T16" fmla="*/ 43 w 72"/>
                      <a:gd name="T17" fmla="*/ 0 h 76"/>
                      <a:gd name="T18" fmla="*/ 40 w 72"/>
                      <a:gd name="T19" fmla="*/ 0 h 76"/>
                      <a:gd name="T20" fmla="*/ 37 w 72"/>
                      <a:gd name="T21" fmla="*/ 2 h 76"/>
                      <a:gd name="T22" fmla="*/ 43 w 72"/>
                      <a:gd name="T23" fmla="*/ 3 h 76"/>
                      <a:gd name="T24" fmla="*/ 49 w 72"/>
                      <a:gd name="T25" fmla="*/ 7 h 76"/>
                      <a:gd name="T26" fmla="*/ 55 w 72"/>
                      <a:gd name="T27" fmla="*/ 10 h 76"/>
                      <a:gd name="T28" fmla="*/ 60 w 72"/>
                      <a:gd name="T29" fmla="*/ 14 h 76"/>
                      <a:gd name="T30" fmla="*/ 63 w 72"/>
                      <a:gd name="T31" fmla="*/ 19 h 76"/>
                      <a:gd name="T32" fmla="*/ 66 w 72"/>
                      <a:gd name="T33" fmla="*/ 25 h 76"/>
                      <a:gd name="T34" fmla="*/ 69 w 72"/>
                      <a:gd name="T35" fmla="*/ 31 h 76"/>
                      <a:gd name="T36" fmla="*/ 69 w 72"/>
                      <a:gd name="T37" fmla="*/ 37 h 76"/>
                      <a:gd name="T38" fmla="*/ 67 w 72"/>
                      <a:gd name="T39" fmla="*/ 45 h 76"/>
                      <a:gd name="T40" fmla="*/ 66 w 72"/>
                      <a:gd name="T41" fmla="*/ 51 h 76"/>
                      <a:gd name="T42" fmla="*/ 63 w 72"/>
                      <a:gd name="T43" fmla="*/ 58 h 76"/>
                      <a:gd name="T44" fmla="*/ 58 w 72"/>
                      <a:gd name="T45" fmla="*/ 62 h 76"/>
                      <a:gd name="T46" fmla="*/ 54 w 72"/>
                      <a:gd name="T47" fmla="*/ 67 h 76"/>
                      <a:gd name="T48" fmla="*/ 47 w 72"/>
                      <a:gd name="T49" fmla="*/ 70 h 76"/>
                      <a:gd name="T50" fmla="*/ 41 w 72"/>
                      <a:gd name="T51" fmla="*/ 73 h 76"/>
                      <a:gd name="T52" fmla="*/ 33 w 72"/>
                      <a:gd name="T53" fmla="*/ 73 h 76"/>
                      <a:gd name="T54" fmla="*/ 27 w 72"/>
                      <a:gd name="T55" fmla="*/ 73 h 76"/>
                      <a:gd name="T56" fmla="*/ 23 w 72"/>
                      <a:gd name="T57" fmla="*/ 72 h 76"/>
                      <a:gd name="T58" fmla="*/ 17 w 72"/>
                      <a:gd name="T59" fmla="*/ 68 h 76"/>
                      <a:gd name="T60" fmla="*/ 12 w 72"/>
                      <a:gd name="T61" fmla="*/ 67 h 76"/>
                      <a:gd name="T62" fmla="*/ 9 w 72"/>
                      <a:gd name="T63" fmla="*/ 62 h 76"/>
                      <a:gd name="T64" fmla="*/ 4 w 72"/>
                      <a:gd name="T65" fmla="*/ 58 h 76"/>
                      <a:gd name="T66" fmla="*/ 1 w 72"/>
                      <a:gd name="T67" fmla="*/ 53 h 76"/>
                      <a:gd name="T68" fmla="*/ 0 w 72"/>
                      <a:gd name="T69" fmla="*/ 48 h 76"/>
                      <a:gd name="T70" fmla="*/ 0 w 72"/>
                      <a:gd name="T71" fmla="*/ 51 h 76"/>
                      <a:gd name="T72" fmla="*/ 0 w 72"/>
                      <a:gd name="T73" fmla="*/ 54 h 76"/>
                      <a:gd name="T74" fmla="*/ 4 w 72"/>
                      <a:gd name="T75" fmla="*/ 64 h 76"/>
                      <a:gd name="T76" fmla="*/ 13 w 72"/>
                      <a:gd name="T77" fmla="*/ 70 h 76"/>
                      <a:gd name="T78" fmla="*/ 23 w 72"/>
                      <a:gd name="T79" fmla="*/ 75 h 76"/>
                      <a:gd name="T80" fmla="*/ 33 w 72"/>
                      <a:gd name="T81" fmla="*/ 76 h 76"/>
                      <a:gd name="T82" fmla="*/ 41 w 72"/>
                      <a:gd name="T83" fmla="*/ 76 h 76"/>
                      <a:gd name="T84" fmla="*/ 49 w 72"/>
                      <a:gd name="T85" fmla="*/ 73 h 76"/>
                      <a:gd name="T86" fmla="*/ 55 w 72"/>
                      <a:gd name="T87" fmla="*/ 70 h 76"/>
                      <a:gd name="T88" fmla="*/ 61 w 72"/>
                      <a:gd name="T89" fmla="*/ 65 h 76"/>
                      <a:gd name="T90" fmla="*/ 66 w 72"/>
                      <a:gd name="T91" fmla="*/ 59 h 76"/>
                      <a:gd name="T92" fmla="*/ 69 w 72"/>
                      <a:gd name="T93" fmla="*/ 53 h 76"/>
                      <a:gd name="T94" fmla="*/ 71 w 72"/>
                      <a:gd name="T95" fmla="*/ 45 h 76"/>
                      <a:gd name="T96" fmla="*/ 72 w 72"/>
                      <a:gd name="T97" fmla="*/ 37 h 7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2"/>
                      <a:gd name="T148" fmla="*/ 0 h 76"/>
                      <a:gd name="T149" fmla="*/ 72 w 72"/>
                      <a:gd name="T150" fmla="*/ 76 h 7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2" h="76">
                        <a:moveTo>
                          <a:pt x="72" y="37"/>
                        </a:moveTo>
                        <a:lnTo>
                          <a:pt x="72" y="31"/>
                        </a:lnTo>
                        <a:lnTo>
                          <a:pt x="69" y="25"/>
                        </a:lnTo>
                        <a:lnTo>
                          <a:pt x="67" y="19"/>
                        </a:lnTo>
                        <a:lnTo>
                          <a:pt x="64" y="14"/>
                        </a:lnTo>
                        <a:lnTo>
                          <a:pt x="60" y="10"/>
                        </a:lnTo>
                        <a:lnTo>
                          <a:pt x="54" y="5"/>
                        </a:lnTo>
                        <a:lnTo>
                          <a:pt x="49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7" y="2"/>
                        </a:lnTo>
                        <a:lnTo>
                          <a:pt x="43" y="3"/>
                        </a:lnTo>
                        <a:lnTo>
                          <a:pt x="49" y="7"/>
                        </a:lnTo>
                        <a:lnTo>
                          <a:pt x="55" y="10"/>
                        </a:lnTo>
                        <a:lnTo>
                          <a:pt x="60" y="14"/>
                        </a:lnTo>
                        <a:lnTo>
                          <a:pt x="63" y="19"/>
                        </a:lnTo>
                        <a:lnTo>
                          <a:pt x="66" y="25"/>
                        </a:lnTo>
                        <a:lnTo>
                          <a:pt x="69" y="31"/>
                        </a:lnTo>
                        <a:lnTo>
                          <a:pt x="69" y="37"/>
                        </a:lnTo>
                        <a:lnTo>
                          <a:pt x="67" y="45"/>
                        </a:lnTo>
                        <a:lnTo>
                          <a:pt x="66" y="51"/>
                        </a:lnTo>
                        <a:lnTo>
                          <a:pt x="63" y="58"/>
                        </a:lnTo>
                        <a:lnTo>
                          <a:pt x="58" y="62"/>
                        </a:lnTo>
                        <a:lnTo>
                          <a:pt x="54" y="67"/>
                        </a:lnTo>
                        <a:lnTo>
                          <a:pt x="47" y="70"/>
                        </a:lnTo>
                        <a:lnTo>
                          <a:pt x="41" y="73"/>
                        </a:lnTo>
                        <a:lnTo>
                          <a:pt x="33" y="73"/>
                        </a:lnTo>
                        <a:lnTo>
                          <a:pt x="27" y="73"/>
                        </a:lnTo>
                        <a:lnTo>
                          <a:pt x="23" y="72"/>
                        </a:lnTo>
                        <a:lnTo>
                          <a:pt x="17" y="68"/>
                        </a:lnTo>
                        <a:lnTo>
                          <a:pt x="12" y="67"/>
                        </a:lnTo>
                        <a:lnTo>
                          <a:pt x="9" y="62"/>
                        </a:lnTo>
                        <a:lnTo>
                          <a:pt x="4" y="58"/>
                        </a:lnTo>
                        <a:lnTo>
                          <a:pt x="1" y="53"/>
                        </a:lnTo>
                        <a:lnTo>
                          <a:pt x="0" y="48"/>
                        </a:lnTo>
                        <a:lnTo>
                          <a:pt x="0" y="51"/>
                        </a:lnTo>
                        <a:lnTo>
                          <a:pt x="0" y="54"/>
                        </a:lnTo>
                        <a:lnTo>
                          <a:pt x="4" y="64"/>
                        </a:lnTo>
                        <a:lnTo>
                          <a:pt x="13" y="70"/>
                        </a:lnTo>
                        <a:lnTo>
                          <a:pt x="23" y="75"/>
                        </a:lnTo>
                        <a:lnTo>
                          <a:pt x="33" y="76"/>
                        </a:lnTo>
                        <a:lnTo>
                          <a:pt x="41" y="76"/>
                        </a:lnTo>
                        <a:lnTo>
                          <a:pt x="49" y="73"/>
                        </a:lnTo>
                        <a:lnTo>
                          <a:pt x="55" y="70"/>
                        </a:lnTo>
                        <a:lnTo>
                          <a:pt x="61" y="65"/>
                        </a:lnTo>
                        <a:lnTo>
                          <a:pt x="66" y="59"/>
                        </a:lnTo>
                        <a:lnTo>
                          <a:pt x="69" y="53"/>
                        </a:lnTo>
                        <a:lnTo>
                          <a:pt x="71" y="45"/>
                        </a:lnTo>
                        <a:lnTo>
                          <a:pt x="72" y="37"/>
                        </a:lnTo>
                        <a:close/>
                      </a:path>
                    </a:pathLst>
                  </a:custGeom>
                  <a:solidFill>
                    <a:srgbClr val="E87B7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" name="Freeform 184">
                    <a:extLst>
                      <a:ext uri="{FF2B5EF4-FFF2-40B4-BE49-F238E27FC236}">
                        <a16:creationId xmlns:a16="http://schemas.microsoft.com/office/drawing/2014/main" id="{3C0A32C5-4135-ED47-AB7D-35A04EE8BD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8" y="1137"/>
                    <a:ext cx="71" cy="75"/>
                  </a:xfrm>
                  <a:custGeom>
                    <a:avLst/>
                    <a:gdLst>
                      <a:gd name="T0" fmla="*/ 71 w 71"/>
                      <a:gd name="T1" fmla="*/ 37 h 75"/>
                      <a:gd name="T2" fmla="*/ 71 w 71"/>
                      <a:gd name="T3" fmla="*/ 31 h 75"/>
                      <a:gd name="T4" fmla="*/ 67 w 71"/>
                      <a:gd name="T5" fmla="*/ 25 h 75"/>
                      <a:gd name="T6" fmla="*/ 66 w 71"/>
                      <a:gd name="T7" fmla="*/ 19 h 75"/>
                      <a:gd name="T8" fmla="*/ 61 w 71"/>
                      <a:gd name="T9" fmla="*/ 14 h 75"/>
                      <a:gd name="T10" fmla="*/ 57 w 71"/>
                      <a:gd name="T11" fmla="*/ 10 h 75"/>
                      <a:gd name="T12" fmla="*/ 52 w 71"/>
                      <a:gd name="T13" fmla="*/ 5 h 75"/>
                      <a:gd name="T14" fmla="*/ 46 w 71"/>
                      <a:gd name="T15" fmla="*/ 3 h 75"/>
                      <a:gd name="T16" fmla="*/ 40 w 71"/>
                      <a:gd name="T17" fmla="*/ 0 h 75"/>
                      <a:gd name="T18" fmla="*/ 37 w 71"/>
                      <a:gd name="T19" fmla="*/ 2 h 75"/>
                      <a:gd name="T20" fmla="*/ 33 w 71"/>
                      <a:gd name="T21" fmla="*/ 3 h 75"/>
                      <a:gd name="T22" fmla="*/ 41 w 71"/>
                      <a:gd name="T23" fmla="*/ 5 h 75"/>
                      <a:gd name="T24" fmla="*/ 47 w 71"/>
                      <a:gd name="T25" fmla="*/ 7 h 75"/>
                      <a:gd name="T26" fmla="*/ 52 w 71"/>
                      <a:gd name="T27" fmla="*/ 10 h 75"/>
                      <a:gd name="T28" fmla="*/ 58 w 71"/>
                      <a:gd name="T29" fmla="*/ 14 h 75"/>
                      <a:gd name="T30" fmla="*/ 61 w 71"/>
                      <a:gd name="T31" fmla="*/ 19 h 75"/>
                      <a:gd name="T32" fmla="*/ 64 w 71"/>
                      <a:gd name="T33" fmla="*/ 25 h 75"/>
                      <a:gd name="T34" fmla="*/ 66 w 71"/>
                      <a:gd name="T35" fmla="*/ 31 h 75"/>
                      <a:gd name="T36" fmla="*/ 67 w 71"/>
                      <a:gd name="T37" fmla="*/ 37 h 75"/>
                      <a:gd name="T38" fmla="*/ 66 w 71"/>
                      <a:gd name="T39" fmla="*/ 45 h 75"/>
                      <a:gd name="T40" fmla="*/ 64 w 71"/>
                      <a:gd name="T41" fmla="*/ 51 h 75"/>
                      <a:gd name="T42" fmla="*/ 61 w 71"/>
                      <a:gd name="T43" fmla="*/ 56 h 75"/>
                      <a:gd name="T44" fmla="*/ 58 w 71"/>
                      <a:gd name="T45" fmla="*/ 62 h 75"/>
                      <a:gd name="T46" fmla="*/ 52 w 71"/>
                      <a:gd name="T47" fmla="*/ 65 h 75"/>
                      <a:gd name="T48" fmla="*/ 47 w 71"/>
                      <a:gd name="T49" fmla="*/ 68 h 75"/>
                      <a:gd name="T50" fmla="*/ 40 w 71"/>
                      <a:gd name="T51" fmla="*/ 72 h 75"/>
                      <a:gd name="T52" fmla="*/ 33 w 71"/>
                      <a:gd name="T53" fmla="*/ 72 h 75"/>
                      <a:gd name="T54" fmla="*/ 27 w 71"/>
                      <a:gd name="T55" fmla="*/ 72 h 75"/>
                      <a:gd name="T56" fmla="*/ 21 w 71"/>
                      <a:gd name="T57" fmla="*/ 70 h 75"/>
                      <a:gd name="T58" fmla="*/ 17 w 71"/>
                      <a:gd name="T59" fmla="*/ 67 h 75"/>
                      <a:gd name="T60" fmla="*/ 12 w 71"/>
                      <a:gd name="T61" fmla="*/ 64 h 75"/>
                      <a:gd name="T62" fmla="*/ 7 w 71"/>
                      <a:gd name="T63" fmla="*/ 61 h 75"/>
                      <a:gd name="T64" fmla="*/ 4 w 71"/>
                      <a:gd name="T65" fmla="*/ 56 h 75"/>
                      <a:gd name="T66" fmla="*/ 3 w 71"/>
                      <a:gd name="T67" fmla="*/ 50 h 75"/>
                      <a:gd name="T68" fmla="*/ 1 w 71"/>
                      <a:gd name="T69" fmla="*/ 45 h 75"/>
                      <a:gd name="T70" fmla="*/ 0 w 71"/>
                      <a:gd name="T71" fmla="*/ 48 h 75"/>
                      <a:gd name="T72" fmla="*/ 0 w 71"/>
                      <a:gd name="T73" fmla="*/ 51 h 75"/>
                      <a:gd name="T74" fmla="*/ 1 w 71"/>
                      <a:gd name="T75" fmla="*/ 56 h 75"/>
                      <a:gd name="T76" fmla="*/ 4 w 71"/>
                      <a:gd name="T77" fmla="*/ 61 h 75"/>
                      <a:gd name="T78" fmla="*/ 9 w 71"/>
                      <a:gd name="T79" fmla="*/ 65 h 75"/>
                      <a:gd name="T80" fmla="*/ 12 w 71"/>
                      <a:gd name="T81" fmla="*/ 68 h 75"/>
                      <a:gd name="T82" fmla="*/ 17 w 71"/>
                      <a:gd name="T83" fmla="*/ 72 h 75"/>
                      <a:gd name="T84" fmla="*/ 23 w 71"/>
                      <a:gd name="T85" fmla="*/ 73 h 75"/>
                      <a:gd name="T86" fmla="*/ 27 w 71"/>
                      <a:gd name="T87" fmla="*/ 75 h 75"/>
                      <a:gd name="T88" fmla="*/ 33 w 71"/>
                      <a:gd name="T89" fmla="*/ 75 h 75"/>
                      <a:gd name="T90" fmla="*/ 41 w 71"/>
                      <a:gd name="T91" fmla="*/ 75 h 75"/>
                      <a:gd name="T92" fmla="*/ 47 w 71"/>
                      <a:gd name="T93" fmla="*/ 72 h 75"/>
                      <a:gd name="T94" fmla="*/ 54 w 71"/>
                      <a:gd name="T95" fmla="*/ 68 h 75"/>
                      <a:gd name="T96" fmla="*/ 60 w 71"/>
                      <a:gd name="T97" fmla="*/ 64 h 75"/>
                      <a:gd name="T98" fmla="*/ 64 w 71"/>
                      <a:gd name="T99" fmla="*/ 58 h 75"/>
                      <a:gd name="T100" fmla="*/ 67 w 71"/>
                      <a:gd name="T101" fmla="*/ 51 h 75"/>
                      <a:gd name="T102" fmla="*/ 69 w 71"/>
                      <a:gd name="T103" fmla="*/ 45 h 75"/>
                      <a:gd name="T104" fmla="*/ 71 w 71"/>
                      <a:gd name="T105" fmla="*/ 37 h 75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1"/>
                      <a:gd name="T160" fmla="*/ 0 h 75"/>
                      <a:gd name="T161" fmla="*/ 71 w 71"/>
                      <a:gd name="T162" fmla="*/ 75 h 75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1" h="75">
                        <a:moveTo>
                          <a:pt x="71" y="37"/>
                        </a:moveTo>
                        <a:lnTo>
                          <a:pt x="71" y="31"/>
                        </a:lnTo>
                        <a:lnTo>
                          <a:pt x="67" y="25"/>
                        </a:lnTo>
                        <a:lnTo>
                          <a:pt x="66" y="19"/>
                        </a:lnTo>
                        <a:lnTo>
                          <a:pt x="61" y="14"/>
                        </a:lnTo>
                        <a:lnTo>
                          <a:pt x="57" y="10"/>
                        </a:lnTo>
                        <a:lnTo>
                          <a:pt x="52" y="5"/>
                        </a:lnTo>
                        <a:lnTo>
                          <a:pt x="46" y="3"/>
                        </a:lnTo>
                        <a:lnTo>
                          <a:pt x="40" y="0"/>
                        </a:lnTo>
                        <a:lnTo>
                          <a:pt x="37" y="2"/>
                        </a:lnTo>
                        <a:lnTo>
                          <a:pt x="33" y="3"/>
                        </a:lnTo>
                        <a:lnTo>
                          <a:pt x="41" y="5"/>
                        </a:lnTo>
                        <a:lnTo>
                          <a:pt x="47" y="7"/>
                        </a:lnTo>
                        <a:lnTo>
                          <a:pt x="52" y="10"/>
                        </a:lnTo>
                        <a:lnTo>
                          <a:pt x="58" y="14"/>
                        </a:lnTo>
                        <a:lnTo>
                          <a:pt x="61" y="19"/>
                        </a:lnTo>
                        <a:lnTo>
                          <a:pt x="64" y="25"/>
                        </a:lnTo>
                        <a:lnTo>
                          <a:pt x="66" y="31"/>
                        </a:lnTo>
                        <a:lnTo>
                          <a:pt x="67" y="37"/>
                        </a:lnTo>
                        <a:lnTo>
                          <a:pt x="66" y="45"/>
                        </a:lnTo>
                        <a:lnTo>
                          <a:pt x="64" y="51"/>
                        </a:lnTo>
                        <a:lnTo>
                          <a:pt x="61" y="56"/>
                        </a:lnTo>
                        <a:lnTo>
                          <a:pt x="58" y="62"/>
                        </a:lnTo>
                        <a:lnTo>
                          <a:pt x="52" y="65"/>
                        </a:lnTo>
                        <a:lnTo>
                          <a:pt x="47" y="68"/>
                        </a:lnTo>
                        <a:lnTo>
                          <a:pt x="40" y="72"/>
                        </a:lnTo>
                        <a:lnTo>
                          <a:pt x="33" y="72"/>
                        </a:lnTo>
                        <a:lnTo>
                          <a:pt x="27" y="72"/>
                        </a:lnTo>
                        <a:lnTo>
                          <a:pt x="21" y="70"/>
                        </a:lnTo>
                        <a:lnTo>
                          <a:pt x="17" y="67"/>
                        </a:lnTo>
                        <a:lnTo>
                          <a:pt x="12" y="64"/>
                        </a:lnTo>
                        <a:lnTo>
                          <a:pt x="7" y="61"/>
                        </a:lnTo>
                        <a:lnTo>
                          <a:pt x="4" y="56"/>
                        </a:lnTo>
                        <a:lnTo>
                          <a:pt x="3" y="50"/>
                        </a:lnTo>
                        <a:lnTo>
                          <a:pt x="1" y="45"/>
                        </a:lnTo>
                        <a:lnTo>
                          <a:pt x="0" y="48"/>
                        </a:lnTo>
                        <a:lnTo>
                          <a:pt x="0" y="51"/>
                        </a:lnTo>
                        <a:lnTo>
                          <a:pt x="1" y="56"/>
                        </a:lnTo>
                        <a:lnTo>
                          <a:pt x="4" y="61"/>
                        </a:lnTo>
                        <a:lnTo>
                          <a:pt x="9" y="65"/>
                        </a:lnTo>
                        <a:lnTo>
                          <a:pt x="12" y="68"/>
                        </a:lnTo>
                        <a:lnTo>
                          <a:pt x="17" y="72"/>
                        </a:lnTo>
                        <a:lnTo>
                          <a:pt x="23" y="73"/>
                        </a:lnTo>
                        <a:lnTo>
                          <a:pt x="27" y="75"/>
                        </a:lnTo>
                        <a:lnTo>
                          <a:pt x="33" y="75"/>
                        </a:lnTo>
                        <a:lnTo>
                          <a:pt x="41" y="75"/>
                        </a:lnTo>
                        <a:lnTo>
                          <a:pt x="47" y="72"/>
                        </a:lnTo>
                        <a:lnTo>
                          <a:pt x="54" y="68"/>
                        </a:lnTo>
                        <a:lnTo>
                          <a:pt x="60" y="64"/>
                        </a:lnTo>
                        <a:lnTo>
                          <a:pt x="64" y="58"/>
                        </a:lnTo>
                        <a:lnTo>
                          <a:pt x="67" y="51"/>
                        </a:lnTo>
                        <a:lnTo>
                          <a:pt x="69" y="45"/>
                        </a:lnTo>
                        <a:lnTo>
                          <a:pt x="71" y="37"/>
                        </a:lnTo>
                        <a:close/>
                      </a:path>
                    </a:pathLst>
                  </a:custGeom>
                  <a:solidFill>
                    <a:srgbClr val="E9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" name="Freeform 185">
                    <a:extLst>
                      <a:ext uri="{FF2B5EF4-FFF2-40B4-BE49-F238E27FC236}">
                        <a16:creationId xmlns:a16="http://schemas.microsoft.com/office/drawing/2014/main" id="{1B40BC8C-99F1-2547-882C-1916507ADA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8" y="1139"/>
                    <a:ext cx="69" cy="71"/>
                  </a:xfrm>
                  <a:custGeom>
                    <a:avLst/>
                    <a:gdLst>
                      <a:gd name="T0" fmla="*/ 69 w 69"/>
                      <a:gd name="T1" fmla="*/ 35 h 71"/>
                      <a:gd name="T2" fmla="*/ 69 w 69"/>
                      <a:gd name="T3" fmla="*/ 29 h 71"/>
                      <a:gd name="T4" fmla="*/ 66 w 69"/>
                      <a:gd name="T5" fmla="*/ 23 h 71"/>
                      <a:gd name="T6" fmla="*/ 63 w 69"/>
                      <a:gd name="T7" fmla="*/ 17 h 71"/>
                      <a:gd name="T8" fmla="*/ 60 w 69"/>
                      <a:gd name="T9" fmla="*/ 12 h 71"/>
                      <a:gd name="T10" fmla="*/ 55 w 69"/>
                      <a:gd name="T11" fmla="*/ 8 h 71"/>
                      <a:gd name="T12" fmla="*/ 49 w 69"/>
                      <a:gd name="T13" fmla="*/ 5 h 71"/>
                      <a:gd name="T14" fmla="*/ 43 w 69"/>
                      <a:gd name="T15" fmla="*/ 1 h 71"/>
                      <a:gd name="T16" fmla="*/ 37 w 69"/>
                      <a:gd name="T17" fmla="*/ 0 h 71"/>
                      <a:gd name="T18" fmla="*/ 33 w 69"/>
                      <a:gd name="T19" fmla="*/ 1 h 71"/>
                      <a:gd name="T20" fmla="*/ 30 w 69"/>
                      <a:gd name="T21" fmla="*/ 3 h 71"/>
                      <a:gd name="T22" fmla="*/ 32 w 69"/>
                      <a:gd name="T23" fmla="*/ 3 h 71"/>
                      <a:gd name="T24" fmla="*/ 33 w 69"/>
                      <a:gd name="T25" fmla="*/ 3 h 71"/>
                      <a:gd name="T26" fmla="*/ 40 w 69"/>
                      <a:gd name="T27" fmla="*/ 5 h 71"/>
                      <a:gd name="T28" fmla="*/ 46 w 69"/>
                      <a:gd name="T29" fmla="*/ 6 h 71"/>
                      <a:gd name="T30" fmla="*/ 52 w 69"/>
                      <a:gd name="T31" fmla="*/ 9 h 71"/>
                      <a:gd name="T32" fmla="*/ 57 w 69"/>
                      <a:gd name="T33" fmla="*/ 12 h 71"/>
                      <a:gd name="T34" fmla="*/ 60 w 69"/>
                      <a:gd name="T35" fmla="*/ 17 h 71"/>
                      <a:gd name="T36" fmla="*/ 63 w 69"/>
                      <a:gd name="T37" fmla="*/ 23 h 71"/>
                      <a:gd name="T38" fmla="*/ 66 w 69"/>
                      <a:gd name="T39" fmla="*/ 29 h 71"/>
                      <a:gd name="T40" fmla="*/ 66 w 69"/>
                      <a:gd name="T41" fmla="*/ 35 h 71"/>
                      <a:gd name="T42" fmla="*/ 66 w 69"/>
                      <a:gd name="T43" fmla="*/ 42 h 71"/>
                      <a:gd name="T44" fmla="*/ 63 w 69"/>
                      <a:gd name="T45" fmla="*/ 48 h 71"/>
                      <a:gd name="T46" fmla="*/ 60 w 69"/>
                      <a:gd name="T47" fmla="*/ 54 h 71"/>
                      <a:gd name="T48" fmla="*/ 57 w 69"/>
                      <a:gd name="T49" fmla="*/ 59 h 71"/>
                      <a:gd name="T50" fmla="*/ 52 w 69"/>
                      <a:gd name="T51" fmla="*/ 62 h 71"/>
                      <a:gd name="T52" fmla="*/ 46 w 69"/>
                      <a:gd name="T53" fmla="*/ 65 h 71"/>
                      <a:gd name="T54" fmla="*/ 40 w 69"/>
                      <a:gd name="T55" fmla="*/ 68 h 71"/>
                      <a:gd name="T56" fmla="*/ 33 w 69"/>
                      <a:gd name="T57" fmla="*/ 68 h 71"/>
                      <a:gd name="T58" fmla="*/ 27 w 69"/>
                      <a:gd name="T59" fmla="*/ 68 h 71"/>
                      <a:gd name="T60" fmla="*/ 21 w 69"/>
                      <a:gd name="T61" fmla="*/ 66 h 71"/>
                      <a:gd name="T62" fmla="*/ 17 w 69"/>
                      <a:gd name="T63" fmla="*/ 63 h 71"/>
                      <a:gd name="T64" fmla="*/ 12 w 69"/>
                      <a:gd name="T65" fmla="*/ 60 h 71"/>
                      <a:gd name="T66" fmla="*/ 7 w 69"/>
                      <a:gd name="T67" fmla="*/ 56 h 71"/>
                      <a:gd name="T68" fmla="*/ 4 w 69"/>
                      <a:gd name="T69" fmla="*/ 51 h 71"/>
                      <a:gd name="T70" fmla="*/ 3 w 69"/>
                      <a:gd name="T71" fmla="*/ 45 h 71"/>
                      <a:gd name="T72" fmla="*/ 1 w 69"/>
                      <a:gd name="T73" fmla="*/ 40 h 71"/>
                      <a:gd name="T74" fmla="*/ 1 w 69"/>
                      <a:gd name="T75" fmla="*/ 43 h 71"/>
                      <a:gd name="T76" fmla="*/ 0 w 69"/>
                      <a:gd name="T77" fmla="*/ 46 h 71"/>
                      <a:gd name="T78" fmla="*/ 1 w 69"/>
                      <a:gd name="T79" fmla="*/ 51 h 71"/>
                      <a:gd name="T80" fmla="*/ 4 w 69"/>
                      <a:gd name="T81" fmla="*/ 56 h 71"/>
                      <a:gd name="T82" fmla="*/ 9 w 69"/>
                      <a:gd name="T83" fmla="*/ 60 h 71"/>
                      <a:gd name="T84" fmla="*/ 12 w 69"/>
                      <a:gd name="T85" fmla="*/ 65 h 71"/>
                      <a:gd name="T86" fmla="*/ 17 w 69"/>
                      <a:gd name="T87" fmla="*/ 66 h 71"/>
                      <a:gd name="T88" fmla="*/ 23 w 69"/>
                      <a:gd name="T89" fmla="*/ 70 h 71"/>
                      <a:gd name="T90" fmla="*/ 27 w 69"/>
                      <a:gd name="T91" fmla="*/ 71 h 71"/>
                      <a:gd name="T92" fmla="*/ 33 w 69"/>
                      <a:gd name="T93" fmla="*/ 71 h 71"/>
                      <a:gd name="T94" fmla="*/ 41 w 69"/>
                      <a:gd name="T95" fmla="*/ 71 h 71"/>
                      <a:gd name="T96" fmla="*/ 47 w 69"/>
                      <a:gd name="T97" fmla="*/ 68 h 71"/>
                      <a:gd name="T98" fmla="*/ 54 w 69"/>
                      <a:gd name="T99" fmla="*/ 65 h 71"/>
                      <a:gd name="T100" fmla="*/ 58 w 69"/>
                      <a:gd name="T101" fmla="*/ 60 h 71"/>
                      <a:gd name="T102" fmla="*/ 63 w 69"/>
                      <a:gd name="T103" fmla="*/ 56 h 71"/>
                      <a:gd name="T104" fmla="*/ 66 w 69"/>
                      <a:gd name="T105" fmla="*/ 49 h 71"/>
                      <a:gd name="T106" fmla="*/ 67 w 69"/>
                      <a:gd name="T107" fmla="*/ 43 h 71"/>
                      <a:gd name="T108" fmla="*/ 69 w 69"/>
                      <a:gd name="T109" fmla="*/ 35 h 71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69"/>
                      <a:gd name="T166" fmla="*/ 0 h 71"/>
                      <a:gd name="T167" fmla="*/ 69 w 69"/>
                      <a:gd name="T168" fmla="*/ 71 h 71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69" h="71">
                        <a:moveTo>
                          <a:pt x="69" y="35"/>
                        </a:moveTo>
                        <a:lnTo>
                          <a:pt x="69" y="29"/>
                        </a:lnTo>
                        <a:lnTo>
                          <a:pt x="66" y="23"/>
                        </a:lnTo>
                        <a:lnTo>
                          <a:pt x="63" y="17"/>
                        </a:lnTo>
                        <a:lnTo>
                          <a:pt x="60" y="12"/>
                        </a:lnTo>
                        <a:lnTo>
                          <a:pt x="55" y="8"/>
                        </a:lnTo>
                        <a:lnTo>
                          <a:pt x="49" y="5"/>
                        </a:lnTo>
                        <a:lnTo>
                          <a:pt x="43" y="1"/>
                        </a:lnTo>
                        <a:lnTo>
                          <a:pt x="37" y="0"/>
                        </a:lnTo>
                        <a:lnTo>
                          <a:pt x="33" y="1"/>
                        </a:lnTo>
                        <a:lnTo>
                          <a:pt x="30" y="3"/>
                        </a:lnTo>
                        <a:lnTo>
                          <a:pt x="32" y="3"/>
                        </a:lnTo>
                        <a:lnTo>
                          <a:pt x="33" y="3"/>
                        </a:lnTo>
                        <a:lnTo>
                          <a:pt x="40" y="5"/>
                        </a:lnTo>
                        <a:lnTo>
                          <a:pt x="46" y="6"/>
                        </a:lnTo>
                        <a:lnTo>
                          <a:pt x="52" y="9"/>
                        </a:lnTo>
                        <a:lnTo>
                          <a:pt x="57" y="12"/>
                        </a:lnTo>
                        <a:lnTo>
                          <a:pt x="60" y="17"/>
                        </a:lnTo>
                        <a:lnTo>
                          <a:pt x="63" y="23"/>
                        </a:lnTo>
                        <a:lnTo>
                          <a:pt x="66" y="29"/>
                        </a:lnTo>
                        <a:lnTo>
                          <a:pt x="66" y="35"/>
                        </a:lnTo>
                        <a:lnTo>
                          <a:pt x="66" y="42"/>
                        </a:lnTo>
                        <a:lnTo>
                          <a:pt x="63" y="48"/>
                        </a:lnTo>
                        <a:lnTo>
                          <a:pt x="60" y="54"/>
                        </a:lnTo>
                        <a:lnTo>
                          <a:pt x="57" y="59"/>
                        </a:lnTo>
                        <a:lnTo>
                          <a:pt x="52" y="62"/>
                        </a:lnTo>
                        <a:lnTo>
                          <a:pt x="46" y="65"/>
                        </a:lnTo>
                        <a:lnTo>
                          <a:pt x="40" y="68"/>
                        </a:lnTo>
                        <a:lnTo>
                          <a:pt x="33" y="68"/>
                        </a:lnTo>
                        <a:lnTo>
                          <a:pt x="27" y="68"/>
                        </a:lnTo>
                        <a:lnTo>
                          <a:pt x="21" y="66"/>
                        </a:lnTo>
                        <a:lnTo>
                          <a:pt x="17" y="63"/>
                        </a:lnTo>
                        <a:lnTo>
                          <a:pt x="12" y="60"/>
                        </a:lnTo>
                        <a:lnTo>
                          <a:pt x="7" y="56"/>
                        </a:lnTo>
                        <a:lnTo>
                          <a:pt x="4" y="51"/>
                        </a:lnTo>
                        <a:lnTo>
                          <a:pt x="3" y="45"/>
                        </a:lnTo>
                        <a:lnTo>
                          <a:pt x="1" y="40"/>
                        </a:lnTo>
                        <a:lnTo>
                          <a:pt x="1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4" y="56"/>
                        </a:lnTo>
                        <a:lnTo>
                          <a:pt x="9" y="60"/>
                        </a:lnTo>
                        <a:lnTo>
                          <a:pt x="12" y="65"/>
                        </a:lnTo>
                        <a:lnTo>
                          <a:pt x="17" y="66"/>
                        </a:lnTo>
                        <a:lnTo>
                          <a:pt x="23" y="70"/>
                        </a:lnTo>
                        <a:lnTo>
                          <a:pt x="27" y="71"/>
                        </a:lnTo>
                        <a:lnTo>
                          <a:pt x="33" y="71"/>
                        </a:lnTo>
                        <a:lnTo>
                          <a:pt x="41" y="71"/>
                        </a:lnTo>
                        <a:lnTo>
                          <a:pt x="47" y="68"/>
                        </a:lnTo>
                        <a:lnTo>
                          <a:pt x="54" y="65"/>
                        </a:lnTo>
                        <a:lnTo>
                          <a:pt x="58" y="60"/>
                        </a:lnTo>
                        <a:lnTo>
                          <a:pt x="63" y="56"/>
                        </a:lnTo>
                        <a:lnTo>
                          <a:pt x="66" y="49"/>
                        </a:lnTo>
                        <a:lnTo>
                          <a:pt x="67" y="43"/>
                        </a:lnTo>
                        <a:lnTo>
                          <a:pt x="69" y="35"/>
                        </a:lnTo>
                        <a:close/>
                      </a:path>
                    </a:pathLst>
                  </a:custGeom>
                  <a:solidFill>
                    <a:srgbClr val="E9828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" name="Freeform 186">
                    <a:extLst>
                      <a:ext uri="{FF2B5EF4-FFF2-40B4-BE49-F238E27FC236}">
                        <a16:creationId xmlns:a16="http://schemas.microsoft.com/office/drawing/2014/main" id="{AE31E806-A1A9-C24A-9CBF-D00BFDEB7D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9" y="1140"/>
                    <a:ext cx="66" cy="69"/>
                  </a:xfrm>
                  <a:custGeom>
                    <a:avLst/>
                    <a:gdLst>
                      <a:gd name="T0" fmla="*/ 66 w 66"/>
                      <a:gd name="T1" fmla="*/ 34 h 69"/>
                      <a:gd name="T2" fmla="*/ 65 w 66"/>
                      <a:gd name="T3" fmla="*/ 28 h 69"/>
                      <a:gd name="T4" fmla="*/ 63 w 66"/>
                      <a:gd name="T5" fmla="*/ 22 h 69"/>
                      <a:gd name="T6" fmla="*/ 60 w 66"/>
                      <a:gd name="T7" fmla="*/ 16 h 69"/>
                      <a:gd name="T8" fmla="*/ 57 w 66"/>
                      <a:gd name="T9" fmla="*/ 11 h 69"/>
                      <a:gd name="T10" fmla="*/ 51 w 66"/>
                      <a:gd name="T11" fmla="*/ 7 h 69"/>
                      <a:gd name="T12" fmla="*/ 46 w 66"/>
                      <a:gd name="T13" fmla="*/ 4 h 69"/>
                      <a:gd name="T14" fmla="*/ 40 w 66"/>
                      <a:gd name="T15" fmla="*/ 2 h 69"/>
                      <a:gd name="T16" fmla="*/ 32 w 66"/>
                      <a:gd name="T17" fmla="*/ 0 h 69"/>
                      <a:gd name="T18" fmla="*/ 29 w 66"/>
                      <a:gd name="T19" fmla="*/ 2 h 69"/>
                      <a:gd name="T20" fmla="*/ 26 w 66"/>
                      <a:gd name="T21" fmla="*/ 4 h 69"/>
                      <a:gd name="T22" fmla="*/ 29 w 66"/>
                      <a:gd name="T23" fmla="*/ 4 h 69"/>
                      <a:gd name="T24" fmla="*/ 32 w 66"/>
                      <a:gd name="T25" fmla="*/ 4 h 69"/>
                      <a:gd name="T26" fmla="*/ 39 w 66"/>
                      <a:gd name="T27" fmla="*/ 5 h 69"/>
                      <a:gd name="T28" fmla="*/ 45 w 66"/>
                      <a:gd name="T29" fmla="*/ 7 h 69"/>
                      <a:gd name="T30" fmla="*/ 49 w 66"/>
                      <a:gd name="T31" fmla="*/ 10 h 69"/>
                      <a:gd name="T32" fmla="*/ 54 w 66"/>
                      <a:gd name="T33" fmla="*/ 13 h 69"/>
                      <a:gd name="T34" fmla="*/ 59 w 66"/>
                      <a:gd name="T35" fmla="*/ 17 h 69"/>
                      <a:gd name="T36" fmla="*/ 60 w 66"/>
                      <a:gd name="T37" fmla="*/ 22 h 69"/>
                      <a:gd name="T38" fmla="*/ 63 w 66"/>
                      <a:gd name="T39" fmla="*/ 28 h 69"/>
                      <a:gd name="T40" fmla="*/ 63 w 66"/>
                      <a:gd name="T41" fmla="*/ 34 h 69"/>
                      <a:gd name="T42" fmla="*/ 63 w 66"/>
                      <a:gd name="T43" fmla="*/ 41 h 69"/>
                      <a:gd name="T44" fmla="*/ 60 w 66"/>
                      <a:gd name="T45" fmla="*/ 47 h 69"/>
                      <a:gd name="T46" fmla="*/ 59 w 66"/>
                      <a:gd name="T47" fmla="*/ 51 h 69"/>
                      <a:gd name="T48" fmla="*/ 54 w 66"/>
                      <a:gd name="T49" fmla="*/ 56 h 69"/>
                      <a:gd name="T50" fmla="*/ 49 w 66"/>
                      <a:gd name="T51" fmla="*/ 61 h 69"/>
                      <a:gd name="T52" fmla="*/ 45 w 66"/>
                      <a:gd name="T53" fmla="*/ 62 h 69"/>
                      <a:gd name="T54" fmla="*/ 39 w 66"/>
                      <a:gd name="T55" fmla="*/ 65 h 69"/>
                      <a:gd name="T56" fmla="*/ 32 w 66"/>
                      <a:gd name="T57" fmla="*/ 65 h 69"/>
                      <a:gd name="T58" fmla="*/ 26 w 66"/>
                      <a:gd name="T59" fmla="*/ 65 h 69"/>
                      <a:gd name="T60" fmla="*/ 20 w 66"/>
                      <a:gd name="T61" fmla="*/ 62 h 69"/>
                      <a:gd name="T62" fmla="*/ 16 w 66"/>
                      <a:gd name="T63" fmla="*/ 61 h 69"/>
                      <a:gd name="T64" fmla="*/ 11 w 66"/>
                      <a:gd name="T65" fmla="*/ 56 h 69"/>
                      <a:gd name="T66" fmla="*/ 6 w 66"/>
                      <a:gd name="T67" fmla="*/ 51 h 69"/>
                      <a:gd name="T68" fmla="*/ 5 w 66"/>
                      <a:gd name="T69" fmla="*/ 47 h 69"/>
                      <a:gd name="T70" fmla="*/ 2 w 66"/>
                      <a:gd name="T71" fmla="*/ 41 h 69"/>
                      <a:gd name="T72" fmla="*/ 2 w 66"/>
                      <a:gd name="T73" fmla="*/ 34 h 69"/>
                      <a:gd name="T74" fmla="*/ 2 w 66"/>
                      <a:gd name="T75" fmla="*/ 34 h 69"/>
                      <a:gd name="T76" fmla="*/ 2 w 66"/>
                      <a:gd name="T77" fmla="*/ 34 h 69"/>
                      <a:gd name="T78" fmla="*/ 0 w 66"/>
                      <a:gd name="T79" fmla="*/ 38 h 69"/>
                      <a:gd name="T80" fmla="*/ 0 w 66"/>
                      <a:gd name="T81" fmla="*/ 42 h 69"/>
                      <a:gd name="T82" fmla="*/ 2 w 66"/>
                      <a:gd name="T83" fmla="*/ 47 h 69"/>
                      <a:gd name="T84" fmla="*/ 3 w 66"/>
                      <a:gd name="T85" fmla="*/ 53 h 69"/>
                      <a:gd name="T86" fmla="*/ 6 w 66"/>
                      <a:gd name="T87" fmla="*/ 58 h 69"/>
                      <a:gd name="T88" fmla="*/ 11 w 66"/>
                      <a:gd name="T89" fmla="*/ 61 h 69"/>
                      <a:gd name="T90" fmla="*/ 16 w 66"/>
                      <a:gd name="T91" fmla="*/ 64 h 69"/>
                      <a:gd name="T92" fmla="*/ 20 w 66"/>
                      <a:gd name="T93" fmla="*/ 67 h 69"/>
                      <a:gd name="T94" fmla="*/ 26 w 66"/>
                      <a:gd name="T95" fmla="*/ 69 h 69"/>
                      <a:gd name="T96" fmla="*/ 32 w 66"/>
                      <a:gd name="T97" fmla="*/ 69 h 69"/>
                      <a:gd name="T98" fmla="*/ 39 w 66"/>
                      <a:gd name="T99" fmla="*/ 69 h 69"/>
                      <a:gd name="T100" fmla="*/ 46 w 66"/>
                      <a:gd name="T101" fmla="*/ 65 h 69"/>
                      <a:gd name="T102" fmla="*/ 51 w 66"/>
                      <a:gd name="T103" fmla="*/ 62 h 69"/>
                      <a:gd name="T104" fmla="*/ 57 w 66"/>
                      <a:gd name="T105" fmla="*/ 59 h 69"/>
                      <a:gd name="T106" fmla="*/ 60 w 66"/>
                      <a:gd name="T107" fmla="*/ 53 h 69"/>
                      <a:gd name="T108" fmla="*/ 63 w 66"/>
                      <a:gd name="T109" fmla="*/ 48 h 69"/>
                      <a:gd name="T110" fmla="*/ 65 w 66"/>
                      <a:gd name="T111" fmla="*/ 42 h 69"/>
                      <a:gd name="T112" fmla="*/ 66 w 66"/>
                      <a:gd name="T113" fmla="*/ 34 h 69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6"/>
                      <a:gd name="T172" fmla="*/ 0 h 69"/>
                      <a:gd name="T173" fmla="*/ 66 w 66"/>
                      <a:gd name="T174" fmla="*/ 69 h 69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6" h="69">
                        <a:moveTo>
                          <a:pt x="66" y="34"/>
                        </a:moveTo>
                        <a:lnTo>
                          <a:pt x="65" y="28"/>
                        </a:lnTo>
                        <a:lnTo>
                          <a:pt x="63" y="22"/>
                        </a:lnTo>
                        <a:lnTo>
                          <a:pt x="60" y="16"/>
                        </a:lnTo>
                        <a:lnTo>
                          <a:pt x="57" y="11"/>
                        </a:lnTo>
                        <a:lnTo>
                          <a:pt x="51" y="7"/>
                        </a:lnTo>
                        <a:lnTo>
                          <a:pt x="46" y="4"/>
                        </a:lnTo>
                        <a:lnTo>
                          <a:pt x="40" y="2"/>
                        </a:lnTo>
                        <a:lnTo>
                          <a:pt x="32" y="0"/>
                        </a:lnTo>
                        <a:lnTo>
                          <a:pt x="29" y="2"/>
                        </a:lnTo>
                        <a:lnTo>
                          <a:pt x="26" y="4"/>
                        </a:lnTo>
                        <a:lnTo>
                          <a:pt x="29" y="4"/>
                        </a:lnTo>
                        <a:lnTo>
                          <a:pt x="32" y="4"/>
                        </a:lnTo>
                        <a:lnTo>
                          <a:pt x="39" y="5"/>
                        </a:lnTo>
                        <a:lnTo>
                          <a:pt x="45" y="7"/>
                        </a:lnTo>
                        <a:lnTo>
                          <a:pt x="49" y="10"/>
                        </a:lnTo>
                        <a:lnTo>
                          <a:pt x="54" y="13"/>
                        </a:lnTo>
                        <a:lnTo>
                          <a:pt x="59" y="17"/>
                        </a:lnTo>
                        <a:lnTo>
                          <a:pt x="60" y="22"/>
                        </a:lnTo>
                        <a:lnTo>
                          <a:pt x="63" y="28"/>
                        </a:lnTo>
                        <a:lnTo>
                          <a:pt x="63" y="34"/>
                        </a:lnTo>
                        <a:lnTo>
                          <a:pt x="63" y="41"/>
                        </a:lnTo>
                        <a:lnTo>
                          <a:pt x="60" y="47"/>
                        </a:lnTo>
                        <a:lnTo>
                          <a:pt x="59" y="51"/>
                        </a:lnTo>
                        <a:lnTo>
                          <a:pt x="54" y="56"/>
                        </a:lnTo>
                        <a:lnTo>
                          <a:pt x="49" y="61"/>
                        </a:lnTo>
                        <a:lnTo>
                          <a:pt x="45" y="62"/>
                        </a:lnTo>
                        <a:lnTo>
                          <a:pt x="39" y="65"/>
                        </a:lnTo>
                        <a:lnTo>
                          <a:pt x="32" y="65"/>
                        </a:lnTo>
                        <a:lnTo>
                          <a:pt x="26" y="65"/>
                        </a:lnTo>
                        <a:lnTo>
                          <a:pt x="20" y="62"/>
                        </a:lnTo>
                        <a:lnTo>
                          <a:pt x="16" y="61"/>
                        </a:lnTo>
                        <a:lnTo>
                          <a:pt x="11" y="56"/>
                        </a:lnTo>
                        <a:lnTo>
                          <a:pt x="6" y="51"/>
                        </a:lnTo>
                        <a:lnTo>
                          <a:pt x="5" y="47"/>
                        </a:lnTo>
                        <a:lnTo>
                          <a:pt x="2" y="41"/>
                        </a:lnTo>
                        <a:lnTo>
                          <a:pt x="2" y="34"/>
                        </a:lnTo>
                        <a:lnTo>
                          <a:pt x="0" y="38"/>
                        </a:lnTo>
                        <a:lnTo>
                          <a:pt x="0" y="42"/>
                        </a:lnTo>
                        <a:lnTo>
                          <a:pt x="2" y="47"/>
                        </a:lnTo>
                        <a:lnTo>
                          <a:pt x="3" y="53"/>
                        </a:lnTo>
                        <a:lnTo>
                          <a:pt x="6" y="58"/>
                        </a:lnTo>
                        <a:lnTo>
                          <a:pt x="11" y="61"/>
                        </a:lnTo>
                        <a:lnTo>
                          <a:pt x="16" y="64"/>
                        </a:lnTo>
                        <a:lnTo>
                          <a:pt x="20" y="67"/>
                        </a:lnTo>
                        <a:lnTo>
                          <a:pt x="26" y="69"/>
                        </a:lnTo>
                        <a:lnTo>
                          <a:pt x="32" y="69"/>
                        </a:lnTo>
                        <a:lnTo>
                          <a:pt x="39" y="69"/>
                        </a:lnTo>
                        <a:lnTo>
                          <a:pt x="46" y="65"/>
                        </a:lnTo>
                        <a:lnTo>
                          <a:pt x="51" y="62"/>
                        </a:lnTo>
                        <a:lnTo>
                          <a:pt x="57" y="59"/>
                        </a:lnTo>
                        <a:lnTo>
                          <a:pt x="60" y="53"/>
                        </a:lnTo>
                        <a:lnTo>
                          <a:pt x="63" y="48"/>
                        </a:lnTo>
                        <a:lnTo>
                          <a:pt x="65" y="42"/>
                        </a:lnTo>
                        <a:lnTo>
                          <a:pt x="66" y="34"/>
                        </a:lnTo>
                        <a:close/>
                      </a:path>
                    </a:pathLst>
                  </a:custGeom>
                  <a:solidFill>
                    <a:srgbClr val="EA86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" name="Freeform 187">
                    <a:extLst>
                      <a:ext uri="{FF2B5EF4-FFF2-40B4-BE49-F238E27FC236}">
                        <a16:creationId xmlns:a16="http://schemas.microsoft.com/office/drawing/2014/main" id="{0D97CD87-0B18-154E-B712-BE7DD60CF1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9" y="1142"/>
                    <a:ext cx="65" cy="65"/>
                  </a:xfrm>
                  <a:custGeom>
                    <a:avLst/>
                    <a:gdLst>
                      <a:gd name="T0" fmla="*/ 65 w 65"/>
                      <a:gd name="T1" fmla="*/ 32 h 65"/>
                      <a:gd name="T2" fmla="*/ 65 w 65"/>
                      <a:gd name="T3" fmla="*/ 26 h 65"/>
                      <a:gd name="T4" fmla="*/ 62 w 65"/>
                      <a:gd name="T5" fmla="*/ 20 h 65"/>
                      <a:gd name="T6" fmla="*/ 59 w 65"/>
                      <a:gd name="T7" fmla="*/ 14 h 65"/>
                      <a:gd name="T8" fmla="*/ 56 w 65"/>
                      <a:gd name="T9" fmla="*/ 9 h 65"/>
                      <a:gd name="T10" fmla="*/ 51 w 65"/>
                      <a:gd name="T11" fmla="*/ 6 h 65"/>
                      <a:gd name="T12" fmla="*/ 45 w 65"/>
                      <a:gd name="T13" fmla="*/ 3 h 65"/>
                      <a:gd name="T14" fmla="*/ 39 w 65"/>
                      <a:gd name="T15" fmla="*/ 2 h 65"/>
                      <a:gd name="T16" fmla="*/ 32 w 65"/>
                      <a:gd name="T17" fmla="*/ 0 h 65"/>
                      <a:gd name="T18" fmla="*/ 31 w 65"/>
                      <a:gd name="T19" fmla="*/ 0 h 65"/>
                      <a:gd name="T20" fmla="*/ 29 w 65"/>
                      <a:gd name="T21" fmla="*/ 0 h 65"/>
                      <a:gd name="T22" fmla="*/ 26 w 65"/>
                      <a:gd name="T23" fmla="*/ 3 h 65"/>
                      <a:gd name="T24" fmla="*/ 23 w 65"/>
                      <a:gd name="T25" fmla="*/ 5 h 65"/>
                      <a:gd name="T26" fmla="*/ 28 w 65"/>
                      <a:gd name="T27" fmla="*/ 3 h 65"/>
                      <a:gd name="T28" fmla="*/ 32 w 65"/>
                      <a:gd name="T29" fmla="*/ 3 h 65"/>
                      <a:gd name="T30" fmla="*/ 39 w 65"/>
                      <a:gd name="T31" fmla="*/ 3 h 65"/>
                      <a:gd name="T32" fmla="*/ 43 w 65"/>
                      <a:gd name="T33" fmla="*/ 6 h 65"/>
                      <a:gd name="T34" fmla="*/ 49 w 65"/>
                      <a:gd name="T35" fmla="*/ 8 h 65"/>
                      <a:gd name="T36" fmla="*/ 53 w 65"/>
                      <a:gd name="T37" fmla="*/ 12 h 65"/>
                      <a:gd name="T38" fmla="*/ 57 w 65"/>
                      <a:gd name="T39" fmla="*/ 15 h 65"/>
                      <a:gd name="T40" fmla="*/ 59 w 65"/>
                      <a:gd name="T41" fmla="*/ 22 h 65"/>
                      <a:gd name="T42" fmla="*/ 62 w 65"/>
                      <a:gd name="T43" fmla="*/ 26 h 65"/>
                      <a:gd name="T44" fmla="*/ 62 w 65"/>
                      <a:gd name="T45" fmla="*/ 32 h 65"/>
                      <a:gd name="T46" fmla="*/ 62 w 65"/>
                      <a:gd name="T47" fmla="*/ 39 h 65"/>
                      <a:gd name="T48" fmla="*/ 59 w 65"/>
                      <a:gd name="T49" fmla="*/ 43 h 65"/>
                      <a:gd name="T50" fmla="*/ 57 w 65"/>
                      <a:gd name="T51" fmla="*/ 49 h 65"/>
                      <a:gd name="T52" fmla="*/ 53 w 65"/>
                      <a:gd name="T53" fmla="*/ 53 h 65"/>
                      <a:gd name="T54" fmla="*/ 49 w 65"/>
                      <a:gd name="T55" fmla="*/ 57 h 65"/>
                      <a:gd name="T56" fmla="*/ 43 w 65"/>
                      <a:gd name="T57" fmla="*/ 60 h 65"/>
                      <a:gd name="T58" fmla="*/ 39 w 65"/>
                      <a:gd name="T59" fmla="*/ 62 h 65"/>
                      <a:gd name="T60" fmla="*/ 32 w 65"/>
                      <a:gd name="T61" fmla="*/ 62 h 65"/>
                      <a:gd name="T62" fmla="*/ 26 w 65"/>
                      <a:gd name="T63" fmla="*/ 62 h 65"/>
                      <a:gd name="T64" fmla="*/ 22 w 65"/>
                      <a:gd name="T65" fmla="*/ 60 h 65"/>
                      <a:gd name="T66" fmla="*/ 16 w 65"/>
                      <a:gd name="T67" fmla="*/ 57 h 65"/>
                      <a:gd name="T68" fmla="*/ 12 w 65"/>
                      <a:gd name="T69" fmla="*/ 53 h 65"/>
                      <a:gd name="T70" fmla="*/ 8 w 65"/>
                      <a:gd name="T71" fmla="*/ 49 h 65"/>
                      <a:gd name="T72" fmla="*/ 5 w 65"/>
                      <a:gd name="T73" fmla="*/ 43 h 65"/>
                      <a:gd name="T74" fmla="*/ 3 w 65"/>
                      <a:gd name="T75" fmla="*/ 39 h 65"/>
                      <a:gd name="T76" fmla="*/ 3 w 65"/>
                      <a:gd name="T77" fmla="*/ 32 h 65"/>
                      <a:gd name="T78" fmla="*/ 3 w 65"/>
                      <a:gd name="T79" fmla="*/ 31 h 65"/>
                      <a:gd name="T80" fmla="*/ 3 w 65"/>
                      <a:gd name="T81" fmla="*/ 28 h 65"/>
                      <a:gd name="T82" fmla="*/ 2 w 65"/>
                      <a:gd name="T83" fmla="*/ 32 h 65"/>
                      <a:gd name="T84" fmla="*/ 0 w 65"/>
                      <a:gd name="T85" fmla="*/ 37 h 65"/>
                      <a:gd name="T86" fmla="*/ 2 w 65"/>
                      <a:gd name="T87" fmla="*/ 42 h 65"/>
                      <a:gd name="T88" fmla="*/ 3 w 65"/>
                      <a:gd name="T89" fmla="*/ 48 h 65"/>
                      <a:gd name="T90" fmla="*/ 6 w 65"/>
                      <a:gd name="T91" fmla="*/ 53 h 65"/>
                      <a:gd name="T92" fmla="*/ 11 w 65"/>
                      <a:gd name="T93" fmla="*/ 57 h 65"/>
                      <a:gd name="T94" fmla="*/ 16 w 65"/>
                      <a:gd name="T95" fmla="*/ 60 h 65"/>
                      <a:gd name="T96" fmla="*/ 20 w 65"/>
                      <a:gd name="T97" fmla="*/ 63 h 65"/>
                      <a:gd name="T98" fmla="*/ 26 w 65"/>
                      <a:gd name="T99" fmla="*/ 65 h 65"/>
                      <a:gd name="T100" fmla="*/ 32 w 65"/>
                      <a:gd name="T101" fmla="*/ 65 h 65"/>
                      <a:gd name="T102" fmla="*/ 39 w 65"/>
                      <a:gd name="T103" fmla="*/ 65 h 65"/>
                      <a:gd name="T104" fmla="*/ 45 w 65"/>
                      <a:gd name="T105" fmla="*/ 62 h 65"/>
                      <a:gd name="T106" fmla="*/ 51 w 65"/>
                      <a:gd name="T107" fmla="*/ 59 h 65"/>
                      <a:gd name="T108" fmla="*/ 56 w 65"/>
                      <a:gd name="T109" fmla="*/ 56 h 65"/>
                      <a:gd name="T110" fmla="*/ 59 w 65"/>
                      <a:gd name="T111" fmla="*/ 51 h 65"/>
                      <a:gd name="T112" fmla="*/ 62 w 65"/>
                      <a:gd name="T113" fmla="*/ 45 h 65"/>
                      <a:gd name="T114" fmla="*/ 65 w 65"/>
                      <a:gd name="T115" fmla="*/ 39 h 65"/>
                      <a:gd name="T116" fmla="*/ 65 w 65"/>
                      <a:gd name="T117" fmla="*/ 32 h 65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5"/>
                      <a:gd name="T178" fmla="*/ 0 h 65"/>
                      <a:gd name="T179" fmla="*/ 65 w 65"/>
                      <a:gd name="T180" fmla="*/ 65 h 65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5" h="65">
                        <a:moveTo>
                          <a:pt x="65" y="32"/>
                        </a:moveTo>
                        <a:lnTo>
                          <a:pt x="65" y="26"/>
                        </a:lnTo>
                        <a:lnTo>
                          <a:pt x="62" y="20"/>
                        </a:lnTo>
                        <a:lnTo>
                          <a:pt x="59" y="14"/>
                        </a:lnTo>
                        <a:lnTo>
                          <a:pt x="56" y="9"/>
                        </a:lnTo>
                        <a:lnTo>
                          <a:pt x="51" y="6"/>
                        </a:lnTo>
                        <a:lnTo>
                          <a:pt x="45" y="3"/>
                        </a:lnTo>
                        <a:lnTo>
                          <a:pt x="39" y="2"/>
                        </a:lnTo>
                        <a:lnTo>
                          <a:pt x="32" y="0"/>
                        </a:lnTo>
                        <a:lnTo>
                          <a:pt x="31" y="0"/>
                        </a:lnTo>
                        <a:lnTo>
                          <a:pt x="29" y="0"/>
                        </a:lnTo>
                        <a:lnTo>
                          <a:pt x="26" y="3"/>
                        </a:lnTo>
                        <a:lnTo>
                          <a:pt x="23" y="5"/>
                        </a:lnTo>
                        <a:lnTo>
                          <a:pt x="28" y="3"/>
                        </a:lnTo>
                        <a:lnTo>
                          <a:pt x="32" y="3"/>
                        </a:lnTo>
                        <a:lnTo>
                          <a:pt x="39" y="3"/>
                        </a:lnTo>
                        <a:lnTo>
                          <a:pt x="43" y="6"/>
                        </a:lnTo>
                        <a:lnTo>
                          <a:pt x="49" y="8"/>
                        </a:lnTo>
                        <a:lnTo>
                          <a:pt x="53" y="12"/>
                        </a:lnTo>
                        <a:lnTo>
                          <a:pt x="57" y="15"/>
                        </a:lnTo>
                        <a:lnTo>
                          <a:pt x="59" y="22"/>
                        </a:lnTo>
                        <a:lnTo>
                          <a:pt x="62" y="26"/>
                        </a:lnTo>
                        <a:lnTo>
                          <a:pt x="62" y="32"/>
                        </a:lnTo>
                        <a:lnTo>
                          <a:pt x="62" y="39"/>
                        </a:lnTo>
                        <a:lnTo>
                          <a:pt x="59" y="43"/>
                        </a:lnTo>
                        <a:lnTo>
                          <a:pt x="57" y="49"/>
                        </a:lnTo>
                        <a:lnTo>
                          <a:pt x="53" y="53"/>
                        </a:lnTo>
                        <a:lnTo>
                          <a:pt x="49" y="57"/>
                        </a:lnTo>
                        <a:lnTo>
                          <a:pt x="43" y="60"/>
                        </a:lnTo>
                        <a:lnTo>
                          <a:pt x="39" y="62"/>
                        </a:lnTo>
                        <a:lnTo>
                          <a:pt x="32" y="62"/>
                        </a:lnTo>
                        <a:lnTo>
                          <a:pt x="26" y="62"/>
                        </a:lnTo>
                        <a:lnTo>
                          <a:pt x="22" y="60"/>
                        </a:lnTo>
                        <a:lnTo>
                          <a:pt x="16" y="57"/>
                        </a:lnTo>
                        <a:lnTo>
                          <a:pt x="12" y="53"/>
                        </a:lnTo>
                        <a:lnTo>
                          <a:pt x="8" y="49"/>
                        </a:lnTo>
                        <a:lnTo>
                          <a:pt x="5" y="43"/>
                        </a:lnTo>
                        <a:lnTo>
                          <a:pt x="3" y="39"/>
                        </a:lnTo>
                        <a:lnTo>
                          <a:pt x="3" y="32"/>
                        </a:lnTo>
                        <a:lnTo>
                          <a:pt x="3" y="31"/>
                        </a:lnTo>
                        <a:lnTo>
                          <a:pt x="3" y="28"/>
                        </a:lnTo>
                        <a:lnTo>
                          <a:pt x="2" y="32"/>
                        </a:lnTo>
                        <a:lnTo>
                          <a:pt x="0" y="37"/>
                        </a:lnTo>
                        <a:lnTo>
                          <a:pt x="2" y="42"/>
                        </a:lnTo>
                        <a:lnTo>
                          <a:pt x="3" y="48"/>
                        </a:lnTo>
                        <a:lnTo>
                          <a:pt x="6" y="53"/>
                        </a:lnTo>
                        <a:lnTo>
                          <a:pt x="11" y="57"/>
                        </a:lnTo>
                        <a:lnTo>
                          <a:pt x="16" y="60"/>
                        </a:lnTo>
                        <a:lnTo>
                          <a:pt x="20" y="63"/>
                        </a:lnTo>
                        <a:lnTo>
                          <a:pt x="26" y="65"/>
                        </a:lnTo>
                        <a:lnTo>
                          <a:pt x="32" y="65"/>
                        </a:lnTo>
                        <a:lnTo>
                          <a:pt x="39" y="65"/>
                        </a:lnTo>
                        <a:lnTo>
                          <a:pt x="45" y="62"/>
                        </a:lnTo>
                        <a:lnTo>
                          <a:pt x="51" y="59"/>
                        </a:lnTo>
                        <a:lnTo>
                          <a:pt x="56" y="56"/>
                        </a:lnTo>
                        <a:lnTo>
                          <a:pt x="59" y="51"/>
                        </a:lnTo>
                        <a:lnTo>
                          <a:pt x="62" y="45"/>
                        </a:lnTo>
                        <a:lnTo>
                          <a:pt x="65" y="39"/>
                        </a:lnTo>
                        <a:lnTo>
                          <a:pt x="65" y="32"/>
                        </a:lnTo>
                        <a:close/>
                      </a:path>
                    </a:pathLst>
                  </a:custGeom>
                  <a:solidFill>
                    <a:srgbClr val="EB8C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" name="Freeform 188">
                    <a:extLst>
                      <a:ext uri="{FF2B5EF4-FFF2-40B4-BE49-F238E27FC236}">
                        <a16:creationId xmlns:a16="http://schemas.microsoft.com/office/drawing/2014/main" id="{7AAF82EA-13B4-994A-B972-4F144904C1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1" y="1144"/>
                    <a:ext cx="61" cy="61"/>
                  </a:xfrm>
                  <a:custGeom>
                    <a:avLst/>
                    <a:gdLst>
                      <a:gd name="T0" fmla="*/ 61 w 61"/>
                      <a:gd name="T1" fmla="*/ 30 h 61"/>
                      <a:gd name="T2" fmla="*/ 61 w 61"/>
                      <a:gd name="T3" fmla="*/ 24 h 61"/>
                      <a:gd name="T4" fmla="*/ 58 w 61"/>
                      <a:gd name="T5" fmla="*/ 18 h 61"/>
                      <a:gd name="T6" fmla="*/ 57 w 61"/>
                      <a:gd name="T7" fmla="*/ 13 h 61"/>
                      <a:gd name="T8" fmla="*/ 52 w 61"/>
                      <a:gd name="T9" fmla="*/ 9 h 61"/>
                      <a:gd name="T10" fmla="*/ 47 w 61"/>
                      <a:gd name="T11" fmla="*/ 6 h 61"/>
                      <a:gd name="T12" fmla="*/ 43 w 61"/>
                      <a:gd name="T13" fmla="*/ 3 h 61"/>
                      <a:gd name="T14" fmla="*/ 37 w 61"/>
                      <a:gd name="T15" fmla="*/ 1 h 61"/>
                      <a:gd name="T16" fmla="*/ 30 w 61"/>
                      <a:gd name="T17" fmla="*/ 0 h 61"/>
                      <a:gd name="T18" fmla="*/ 27 w 61"/>
                      <a:gd name="T19" fmla="*/ 0 h 61"/>
                      <a:gd name="T20" fmla="*/ 24 w 61"/>
                      <a:gd name="T21" fmla="*/ 0 h 61"/>
                      <a:gd name="T22" fmla="*/ 20 w 61"/>
                      <a:gd name="T23" fmla="*/ 4 h 61"/>
                      <a:gd name="T24" fmla="*/ 15 w 61"/>
                      <a:gd name="T25" fmla="*/ 7 h 61"/>
                      <a:gd name="T26" fmla="*/ 23 w 61"/>
                      <a:gd name="T27" fmla="*/ 4 h 61"/>
                      <a:gd name="T28" fmla="*/ 30 w 61"/>
                      <a:gd name="T29" fmla="*/ 3 h 61"/>
                      <a:gd name="T30" fmla="*/ 37 w 61"/>
                      <a:gd name="T31" fmla="*/ 3 h 61"/>
                      <a:gd name="T32" fmla="*/ 41 w 61"/>
                      <a:gd name="T33" fmla="*/ 6 h 61"/>
                      <a:gd name="T34" fmla="*/ 46 w 61"/>
                      <a:gd name="T35" fmla="*/ 7 h 61"/>
                      <a:gd name="T36" fmla="*/ 51 w 61"/>
                      <a:gd name="T37" fmla="*/ 10 h 61"/>
                      <a:gd name="T38" fmla="*/ 54 w 61"/>
                      <a:gd name="T39" fmla="*/ 15 h 61"/>
                      <a:gd name="T40" fmla="*/ 57 w 61"/>
                      <a:gd name="T41" fmla="*/ 20 h 61"/>
                      <a:gd name="T42" fmla="*/ 58 w 61"/>
                      <a:gd name="T43" fmla="*/ 24 h 61"/>
                      <a:gd name="T44" fmla="*/ 58 w 61"/>
                      <a:gd name="T45" fmla="*/ 30 h 61"/>
                      <a:gd name="T46" fmla="*/ 58 w 61"/>
                      <a:gd name="T47" fmla="*/ 37 h 61"/>
                      <a:gd name="T48" fmla="*/ 57 w 61"/>
                      <a:gd name="T49" fmla="*/ 41 h 61"/>
                      <a:gd name="T50" fmla="*/ 54 w 61"/>
                      <a:gd name="T51" fmla="*/ 46 h 61"/>
                      <a:gd name="T52" fmla="*/ 51 w 61"/>
                      <a:gd name="T53" fmla="*/ 51 h 61"/>
                      <a:gd name="T54" fmla="*/ 46 w 61"/>
                      <a:gd name="T55" fmla="*/ 54 h 61"/>
                      <a:gd name="T56" fmla="*/ 41 w 61"/>
                      <a:gd name="T57" fmla="*/ 57 h 61"/>
                      <a:gd name="T58" fmla="*/ 37 w 61"/>
                      <a:gd name="T59" fmla="*/ 58 h 61"/>
                      <a:gd name="T60" fmla="*/ 30 w 61"/>
                      <a:gd name="T61" fmla="*/ 58 h 61"/>
                      <a:gd name="T62" fmla="*/ 24 w 61"/>
                      <a:gd name="T63" fmla="*/ 58 h 61"/>
                      <a:gd name="T64" fmla="*/ 20 w 61"/>
                      <a:gd name="T65" fmla="*/ 57 h 61"/>
                      <a:gd name="T66" fmla="*/ 15 w 61"/>
                      <a:gd name="T67" fmla="*/ 54 h 61"/>
                      <a:gd name="T68" fmla="*/ 10 w 61"/>
                      <a:gd name="T69" fmla="*/ 51 h 61"/>
                      <a:gd name="T70" fmla="*/ 7 w 61"/>
                      <a:gd name="T71" fmla="*/ 46 h 61"/>
                      <a:gd name="T72" fmla="*/ 4 w 61"/>
                      <a:gd name="T73" fmla="*/ 41 h 61"/>
                      <a:gd name="T74" fmla="*/ 3 w 61"/>
                      <a:gd name="T75" fmla="*/ 37 h 61"/>
                      <a:gd name="T76" fmla="*/ 3 w 61"/>
                      <a:gd name="T77" fmla="*/ 30 h 61"/>
                      <a:gd name="T78" fmla="*/ 3 w 61"/>
                      <a:gd name="T79" fmla="*/ 26 h 61"/>
                      <a:gd name="T80" fmla="*/ 4 w 61"/>
                      <a:gd name="T81" fmla="*/ 20 h 61"/>
                      <a:gd name="T82" fmla="*/ 1 w 61"/>
                      <a:gd name="T83" fmla="*/ 26 h 61"/>
                      <a:gd name="T84" fmla="*/ 0 w 61"/>
                      <a:gd name="T85" fmla="*/ 30 h 61"/>
                      <a:gd name="T86" fmla="*/ 0 w 61"/>
                      <a:gd name="T87" fmla="*/ 30 h 61"/>
                      <a:gd name="T88" fmla="*/ 0 w 61"/>
                      <a:gd name="T89" fmla="*/ 30 h 61"/>
                      <a:gd name="T90" fmla="*/ 0 w 61"/>
                      <a:gd name="T91" fmla="*/ 37 h 61"/>
                      <a:gd name="T92" fmla="*/ 3 w 61"/>
                      <a:gd name="T93" fmla="*/ 43 h 61"/>
                      <a:gd name="T94" fmla="*/ 4 w 61"/>
                      <a:gd name="T95" fmla="*/ 47 h 61"/>
                      <a:gd name="T96" fmla="*/ 9 w 61"/>
                      <a:gd name="T97" fmla="*/ 52 h 61"/>
                      <a:gd name="T98" fmla="*/ 14 w 61"/>
                      <a:gd name="T99" fmla="*/ 57 h 61"/>
                      <a:gd name="T100" fmla="*/ 18 w 61"/>
                      <a:gd name="T101" fmla="*/ 58 h 61"/>
                      <a:gd name="T102" fmla="*/ 24 w 61"/>
                      <a:gd name="T103" fmla="*/ 61 h 61"/>
                      <a:gd name="T104" fmla="*/ 30 w 61"/>
                      <a:gd name="T105" fmla="*/ 61 h 61"/>
                      <a:gd name="T106" fmla="*/ 37 w 61"/>
                      <a:gd name="T107" fmla="*/ 61 h 61"/>
                      <a:gd name="T108" fmla="*/ 43 w 61"/>
                      <a:gd name="T109" fmla="*/ 58 h 61"/>
                      <a:gd name="T110" fmla="*/ 47 w 61"/>
                      <a:gd name="T111" fmla="*/ 57 h 61"/>
                      <a:gd name="T112" fmla="*/ 52 w 61"/>
                      <a:gd name="T113" fmla="*/ 52 h 61"/>
                      <a:gd name="T114" fmla="*/ 57 w 61"/>
                      <a:gd name="T115" fmla="*/ 47 h 61"/>
                      <a:gd name="T116" fmla="*/ 58 w 61"/>
                      <a:gd name="T117" fmla="*/ 43 h 61"/>
                      <a:gd name="T118" fmla="*/ 61 w 61"/>
                      <a:gd name="T119" fmla="*/ 37 h 61"/>
                      <a:gd name="T120" fmla="*/ 61 w 61"/>
                      <a:gd name="T121" fmla="*/ 30 h 61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1"/>
                      <a:gd name="T184" fmla="*/ 0 h 61"/>
                      <a:gd name="T185" fmla="*/ 61 w 61"/>
                      <a:gd name="T186" fmla="*/ 61 h 61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1" h="61">
                        <a:moveTo>
                          <a:pt x="61" y="30"/>
                        </a:moveTo>
                        <a:lnTo>
                          <a:pt x="61" y="24"/>
                        </a:lnTo>
                        <a:lnTo>
                          <a:pt x="58" y="18"/>
                        </a:lnTo>
                        <a:lnTo>
                          <a:pt x="57" y="13"/>
                        </a:lnTo>
                        <a:lnTo>
                          <a:pt x="52" y="9"/>
                        </a:lnTo>
                        <a:lnTo>
                          <a:pt x="47" y="6"/>
                        </a:lnTo>
                        <a:lnTo>
                          <a:pt x="43" y="3"/>
                        </a:lnTo>
                        <a:lnTo>
                          <a:pt x="37" y="1"/>
                        </a:lnTo>
                        <a:lnTo>
                          <a:pt x="30" y="0"/>
                        </a:lnTo>
                        <a:lnTo>
                          <a:pt x="27" y="0"/>
                        </a:lnTo>
                        <a:lnTo>
                          <a:pt x="24" y="0"/>
                        </a:lnTo>
                        <a:lnTo>
                          <a:pt x="20" y="4"/>
                        </a:lnTo>
                        <a:lnTo>
                          <a:pt x="15" y="7"/>
                        </a:lnTo>
                        <a:lnTo>
                          <a:pt x="23" y="4"/>
                        </a:lnTo>
                        <a:lnTo>
                          <a:pt x="30" y="3"/>
                        </a:lnTo>
                        <a:lnTo>
                          <a:pt x="37" y="3"/>
                        </a:lnTo>
                        <a:lnTo>
                          <a:pt x="41" y="6"/>
                        </a:lnTo>
                        <a:lnTo>
                          <a:pt x="46" y="7"/>
                        </a:lnTo>
                        <a:lnTo>
                          <a:pt x="51" y="10"/>
                        </a:lnTo>
                        <a:lnTo>
                          <a:pt x="54" y="15"/>
                        </a:lnTo>
                        <a:lnTo>
                          <a:pt x="57" y="20"/>
                        </a:lnTo>
                        <a:lnTo>
                          <a:pt x="58" y="24"/>
                        </a:lnTo>
                        <a:lnTo>
                          <a:pt x="58" y="30"/>
                        </a:lnTo>
                        <a:lnTo>
                          <a:pt x="58" y="37"/>
                        </a:lnTo>
                        <a:lnTo>
                          <a:pt x="57" y="41"/>
                        </a:lnTo>
                        <a:lnTo>
                          <a:pt x="54" y="46"/>
                        </a:lnTo>
                        <a:lnTo>
                          <a:pt x="51" y="51"/>
                        </a:lnTo>
                        <a:lnTo>
                          <a:pt x="46" y="54"/>
                        </a:lnTo>
                        <a:lnTo>
                          <a:pt x="41" y="57"/>
                        </a:lnTo>
                        <a:lnTo>
                          <a:pt x="37" y="58"/>
                        </a:lnTo>
                        <a:lnTo>
                          <a:pt x="30" y="58"/>
                        </a:lnTo>
                        <a:lnTo>
                          <a:pt x="24" y="58"/>
                        </a:lnTo>
                        <a:lnTo>
                          <a:pt x="20" y="57"/>
                        </a:lnTo>
                        <a:lnTo>
                          <a:pt x="15" y="54"/>
                        </a:lnTo>
                        <a:lnTo>
                          <a:pt x="10" y="51"/>
                        </a:lnTo>
                        <a:lnTo>
                          <a:pt x="7" y="46"/>
                        </a:lnTo>
                        <a:lnTo>
                          <a:pt x="4" y="41"/>
                        </a:lnTo>
                        <a:lnTo>
                          <a:pt x="3" y="37"/>
                        </a:lnTo>
                        <a:lnTo>
                          <a:pt x="3" y="30"/>
                        </a:lnTo>
                        <a:lnTo>
                          <a:pt x="3" y="26"/>
                        </a:lnTo>
                        <a:lnTo>
                          <a:pt x="4" y="20"/>
                        </a:lnTo>
                        <a:lnTo>
                          <a:pt x="1" y="26"/>
                        </a:lnTo>
                        <a:lnTo>
                          <a:pt x="0" y="30"/>
                        </a:lnTo>
                        <a:lnTo>
                          <a:pt x="0" y="37"/>
                        </a:lnTo>
                        <a:lnTo>
                          <a:pt x="3" y="43"/>
                        </a:lnTo>
                        <a:lnTo>
                          <a:pt x="4" y="47"/>
                        </a:lnTo>
                        <a:lnTo>
                          <a:pt x="9" y="52"/>
                        </a:lnTo>
                        <a:lnTo>
                          <a:pt x="14" y="57"/>
                        </a:lnTo>
                        <a:lnTo>
                          <a:pt x="18" y="58"/>
                        </a:lnTo>
                        <a:lnTo>
                          <a:pt x="24" y="61"/>
                        </a:lnTo>
                        <a:lnTo>
                          <a:pt x="30" y="61"/>
                        </a:lnTo>
                        <a:lnTo>
                          <a:pt x="37" y="61"/>
                        </a:lnTo>
                        <a:lnTo>
                          <a:pt x="43" y="58"/>
                        </a:lnTo>
                        <a:lnTo>
                          <a:pt x="47" y="57"/>
                        </a:lnTo>
                        <a:lnTo>
                          <a:pt x="52" y="52"/>
                        </a:lnTo>
                        <a:lnTo>
                          <a:pt x="57" y="47"/>
                        </a:lnTo>
                        <a:lnTo>
                          <a:pt x="58" y="43"/>
                        </a:lnTo>
                        <a:lnTo>
                          <a:pt x="61" y="37"/>
                        </a:lnTo>
                        <a:lnTo>
                          <a:pt x="61" y="30"/>
                        </a:lnTo>
                        <a:close/>
                      </a:path>
                    </a:pathLst>
                  </a:custGeom>
                  <a:solidFill>
                    <a:srgbClr val="EB8F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1" name="Freeform 189">
                    <a:extLst>
                      <a:ext uri="{FF2B5EF4-FFF2-40B4-BE49-F238E27FC236}">
                        <a16:creationId xmlns:a16="http://schemas.microsoft.com/office/drawing/2014/main" id="{2B8AAB98-F04F-5340-9285-B744B2393D8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52" y="1145"/>
                    <a:ext cx="59" cy="59"/>
                  </a:xfrm>
                  <a:custGeom>
                    <a:avLst/>
                    <a:gdLst>
                      <a:gd name="T0" fmla="*/ 59 w 59"/>
                      <a:gd name="T1" fmla="*/ 23 h 59"/>
                      <a:gd name="T2" fmla="*/ 54 w 59"/>
                      <a:gd name="T3" fmla="*/ 12 h 59"/>
                      <a:gd name="T4" fmla="*/ 46 w 59"/>
                      <a:gd name="T5" fmla="*/ 5 h 59"/>
                      <a:gd name="T6" fmla="*/ 36 w 59"/>
                      <a:gd name="T7" fmla="*/ 0 h 59"/>
                      <a:gd name="T8" fmla="*/ 25 w 59"/>
                      <a:gd name="T9" fmla="*/ 0 h 59"/>
                      <a:gd name="T10" fmla="*/ 14 w 59"/>
                      <a:gd name="T11" fmla="*/ 6 h 59"/>
                      <a:gd name="T12" fmla="*/ 5 w 59"/>
                      <a:gd name="T13" fmla="*/ 19 h 59"/>
                      <a:gd name="T14" fmla="*/ 0 w 59"/>
                      <a:gd name="T15" fmla="*/ 28 h 59"/>
                      <a:gd name="T16" fmla="*/ 0 w 59"/>
                      <a:gd name="T17" fmla="*/ 36 h 59"/>
                      <a:gd name="T18" fmla="*/ 5 w 59"/>
                      <a:gd name="T19" fmla="*/ 46 h 59"/>
                      <a:gd name="T20" fmla="*/ 13 w 59"/>
                      <a:gd name="T21" fmla="*/ 54 h 59"/>
                      <a:gd name="T22" fmla="*/ 23 w 59"/>
                      <a:gd name="T23" fmla="*/ 59 h 59"/>
                      <a:gd name="T24" fmla="*/ 36 w 59"/>
                      <a:gd name="T25" fmla="*/ 59 h 59"/>
                      <a:gd name="T26" fmla="*/ 46 w 59"/>
                      <a:gd name="T27" fmla="*/ 54 h 59"/>
                      <a:gd name="T28" fmla="*/ 54 w 59"/>
                      <a:gd name="T29" fmla="*/ 46 h 59"/>
                      <a:gd name="T30" fmla="*/ 59 w 59"/>
                      <a:gd name="T31" fmla="*/ 36 h 59"/>
                      <a:gd name="T32" fmla="*/ 56 w 59"/>
                      <a:gd name="T33" fmla="*/ 29 h 59"/>
                      <a:gd name="T34" fmla="*/ 54 w 59"/>
                      <a:gd name="T35" fmla="*/ 40 h 59"/>
                      <a:gd name="T36" fmla="*/ 48 w 59"/>
                      <a:gd name="T37" fmla="*/ 48 h 59"/>
                      <a:gd name="T38" fmla="*/ 40 w 59"/>
                      <a:gd name="T39" fmla="*/ 54 h 59"/>
                      <a:gd name="T40" fmla="*/ 29 w 59"/>
                      <a:gd name="T41" fmla="*/ 56 h 59"/>
                      <a:gd name="T42" fmla="*/ 19 w 59"/>
                      <a:gd name="T43" fmla="*/ 54 h 59"/>
                      <a:gd name="T44" fmla="*/ 11 w 59"/>
                      <a:gd name="T45" fmla="*/ 48 h 59"/>
                      <a:gd name="T46" fmla="*/ 5 w 59"/>
                      <a:gd name="T47" fmla="*/ 40 h 59"/>
                      <a:gd name="T48" fmla="*/ 3 w 59"/>
                      <a:gd name="T49" fmla="*/ 29 h 59"/>
                      <a:gd name="T50" fmla="*/ 5 w 59"/>
                      <a:gd name="T51" fmla="*/ 19 h 59"/>
                      <a:gd name="T52" fmla="*/ 11 w 59"/>
                      <a:gd name="T53" fmla="*/ 11 h 59"/>
                      <a:gd name="T54" fmla="*/ 19 w 59"/>
                      <a:gd name="T55" fmla="*/ 5 h 59"/>
                      <a:gd name="T56" fmla="*/ 29 w 59"/>
                      <a:gd name="T57" fmla="*/ 3 h 59"/>
                      <a:gd name="T58" fmla="*/ 40 w 59"/>
                      <a:gd name="T59" fmla="*/ 5 h 59"/>
                      <a:gd name="T60" fmla="*/ 48 w 59"/>
                      <a:gd name="T61" fmla="*/ 11 h 59"/>
                      <a:gd name="T62" fmla="*/ 54 w 59"/>
                      <a:gd name="T63" fmla="*/ 19 h 59"/>
                      <a:gd name="T64" fmla="*/ 56 w 59"/>
                      <a:gd name="T65" fmla="*/ 29 h 5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9"/>
                      <a:gd name="T100" fmla="*/ 0 h 59"/>
                      <a:gd name="T101" fmla="*/ 59 w 59"/>
                      <a:gd name="T102" fmla="*/ 59 h 5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9" h="59">
                        <a:moveTo>
                          <a:pt x="59" y="29"/>
                        </a:moveTo>
                        <a:lnTo>
                          <a:pt x="59" y="23"/>
                        </a:lnTo>
                        <a:lnTo>
                          <a:pt x="56" y="19"/>
                        </a:lnTo>
                        <a:lnTo>
                          <a:pt x="54" y="12"/>
                        </a:lnTo>
                        <a:lnTo>
                          <a:pt x="50" y="9"/>
                        </a:lnTo>
                        <a:lnTo>
                          <a:pt x="46" y="5"/>
                        </a:lnTo>
                        <a:lnTo>
                          <a:pt x="40" y="3"/>
                        </a:lnTo>
                        <a:lnTo>
                          <a:pt x="36" y="0"/>
                        </a:lnTo>
                        <a:lnTo>
                          <a:pt x="29" y="0"/>
                        </a:lnTo>
                        <a:lnTo>
                          <a:pt x="25" y="0"/>
                        </a:lnTo>
                        <a:lnTo>
                          <a:pt x="20" y="2"/>
                        </a:lnTo>
                        <a:lnTo>
                          <a:pt x="14" y="6"/>
                        </a:lnTo>
                        <a:lnTo>
                          <a:pt x="8" y="12"/>
                        </a:lnTo>
                        <a:lnTo>
                          <a:pt x="5" y="19"/>
                        </a:lnTo>
                        <a:lnTo>
                          <a:pt x="0" y="25"/>
                        </a:lnTo>
                        <a:lnTo>
                          <a:pt x="0" y="28"/>
                        </a:lnTo>
                        <a:lnTo>
                          <a:pt x="0" y="29"/>
                        </a:lnTo>
                        <a:lnTo>
                          <a:pt x="0" y="36"/>
                        </a:lnTo>
                        <a:lnTo>
                          <a:pt x="2" y="40"/>
                        </a:lnTo>
                        <a:lnTo>
                          <a:pt x="5" y="46"/>
                        </a:lnTo>
                        <a:lnTo>
                          <a:pt x="9" y="50"/>
                        </a:lnTo>
                        <a:lnTo>
                          <a:pt x="13" y="54"/>
                        </a:lnTo>
                        <a:lnTo>
                          <a:pt x="19" y="57"/>
                        </a:lnTo>
                        <a:lnTo>
                          <a:pt x="23" y="59"/>
                        </a:lnTo>
                        <a:lnTo>
                          <a:pt x="29" y="59"/>
                        </a:lnTo>
                        <a:lnTo>
                          <a:pt x="36" y="59"/>
                        </a:lnTo>
                        <a:lnTo>
                          <a:pt x="40" y="57"/>
                        </a:lnTo>
                        <a:lnTo>
                          <a:pt x="46" y="54"/>
                        </a:lnTo>
                        <a:lnTo>
                          <a:pt x="50" y="50"/>
                        </a:lnTo>
                        <a:lnTo>
                          <a:pt x="54" y="46"/>
                        </a:lnTo>
                        <a:lnTo>
                          <a:pt x="56" y="40"/>
                        </a:lnTo>
                        <a:lnTo>
                          <a:pt x="59" y="36"/>
                        </a:lnTo>
                        <a:lnTo>
                          <a:pt x="59" y="29"/>
                        </a:lnTo>
                        <a:close/>
                        <a:moveTo>
                          <a:pt x="56" y="29"/>
                        </a:moveTo>
                        <a:lnTo>
                          <a:pt x="56" y="34"/>
                        </a:lnTo>
                        <a:lnTo>
                          <a:pt x="54" y="40"/>
                        </a:lnTo>
                        <a:lnTo>
                          <a:pt x="51" y="45"/>
                        </a:lnTo>
                        <a:lnTo>
                          <a:pt x="48" y="48"/>
                        </a:lnTo>
                        <a:lnTo>
                          <a:pt x="43" y="51"/>
                        </a:lnTo>
                        <a:lnTo>
                          <a:pt x="40" y="54"/>
                        </a:lnTo>
                        <a:lnTo>
                          <a:pt x="34" y="56"/>
                        </a:lnTo>
                        <a:lnTo>
                          <a:pt x="29" y="56"/>
                        </a:lnTo>
                        <a:lnTo>
                          <a:pt x="25" y="56"/>
                        </a:lnTo>
                        <a:lnTo>
                          <a:pt x="19" y="54"/>
                        </a:lnTo>
                        <a:lnTo>
                          <a:pt x="14" y="51"/>
                        </a:lnTo>
                        <a:lnTo>
                          <a:pt x="11" y="48"/>
                        </a:lnTo>
                        <a:lnTo>
                          <a:pt x="8" y="45"/>
                        </a:lnTo>
                        <a:lnTo>
                          <a:pt x="5" y="40"/>
                        </a:lnTo>
                        <a:lnTo>
                          <a:pt x="3" y="34"/>
                        </a:lnTo>
                        <a:lnTo>
                          <a:pt x="3" y="29"/>
                        </a:lnTo>
                        <a:lnTo>
                          <a:pt x="3" y="25"/>
                        </a:lnTo>
                        <a:lnTo>
                          <a:pt x="5" y="19"/>
                        </a:lnTo>
                        <a:lnTo>
                          <a:pt x="8" y="16"/>
                        </a:lnTo>
                        <a:lnTo>
                          <a:pt x="11" y="11"/>
                        </a:lnTo>
                        <a:lnTo>
                          <a:pt x="14" y="8"/>
                        </a:lnTo>
                        <a:lnTo>
                          <a:pt x="19" y="5"/>
                        </a:lnTo>
                        <a:lnTo>
                          <a:pt x="25" y="3"/>
                        </a:lnTo>
                        <a:lnTo>
                          <a:pt x="29" y="3"/>
                        </a:lnTo>
                        <a:lnTo>
                          <a:pt x="34" y="3"/>
                        </a:lnTo>
                        <a:lnTo>
                          <a:pt x="40" y="5"/>
                        </a:lnTo>
                        <a:lnTo>
                          <a:pt x="43" y="8"/>
                        </a:lnTo>
                        <a:lnTo>
                          <a:pt x="48" y="11"/>
                        </a:lnTo>
                        <a:lnTo>
                          <a:pt x="51" y="16"/>
                        </a:lnTo>
                        <a:lnTo>
                          <a:pt x="54" y="19"/>
                        </a:lnTo>
                        <a:lnTo>
                          <a:pt x="56" y="25"/>
                        </a:lnTo>
                        <a:lnTo>
                          <a:pt x="56" y="29"/>
                        </a:lnTo>
                        <a:close/>
                      </a:path>
                    </a:pathLst>
                  </a:custGeom>
                  <a:solidFill>
                    <a:srgbClr val="EC93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2" name="Freeform 190">
                    <a:extLst>
                      <a:ext uri="{FF2B5EF4-FFF2-40B4-BE49-F238E27FC236}">
                        <a16:creationId xmlns:a16="http://schemas.microsoft.com/office/drawing/2014/main" id="{6D39169B-4CFA-CF4E-97EF-F1A887E502B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54" y="1147"/>
                    <a:ext cx="55" cy="55"/>
                  </a:xfrm>
                  <a:custGeom>
                    <a:avLst/>
                    <a:gdLst>
                      <a:gd name="T0" fmla="*/ 55 w 55"/>
                      <a:gd name="T1" fmla="*/ 21 h 55"/>
                      <a:gd name="T2" fmla="*/ 51 w 55"/>
                      <a:gd name="T3" fmla="*/ 12 h 55"/>
                      <a:gd name="T4" fmla="*/ 43 w 55"/>
                      <a:gd name="T5" fmla="*/ 4 h 55"/>
                      <a:gd name="T6" fmla="*/ 34 w 55"/>
                      <a:gd name="T7" fmla="*/ 0 h 55"/>
                      <a:gd name="T8" fmla="*/ 20 w 55"/>
                      <a:gd name="T9" fmla="*/ 1 h 55"/>
                      <a:gd name="T10" fmla="*/ 6 w 55"/>
                      <a:gd name="T11" fmla="*/ 10 h 55"/>
                      <a:gd name="T12" fmla="*/ 0 w 55"/>
                      <a:gd name="T13" fmla="*/ 23 h 55"/>
                      <a:gd name="T14" fmla="*/ 0 w 55"/>
                      <a:gd name="T15" fmla="*/ 34 h 55"/>
                      <a:gd name="T16" fmla="*/ 4 w 55"/>
                      <a:gd name="T17" fmla="*/ 43 h 55"/>
                      <a:gd name="T18" fmla="*/ 12 w 55"/>
                      <a:gd name="T19" fmla="*/ 51 h 55"/>
                      <a:gd name="T20" fmla="*/ 21 w 55"/>
                      <a:gd name="T21" fmla="*/ 55 h 55"/>
                      <a:gd name="T22" fmla="*/ 34 w 55"/>
                      <a:gd name="T23" fmla="*/ 55 h 55"/>
                      <a:gd name="T24" fmla="*/ 43 w 55"/>
                      <a:gd name="T25" fmla="*/ 51 h 55"/>
                      <a:gd name="T26" fmla="*/ 51 w 55"/>
                      <a:gd name="T27" fmla="*/ 43 h 55"/>
                      <a:gd name="T28" fmla="*/ 55 w 55"/>
                      <a:gd name="T29" fmla="*/ 34 h 55"/>
                      <a:gd name="T30" fmla="*/ 52 w 55"/>
                      <a:gd name="T31" fmla="*/ 27 h 55"/>
                      <a:gd name="T32" fmla="*/ 51 w 55"/>
                      <a:gd name="T33" fmla="*/ 37 h 55"/>
                      <a:gd name="T34" fmla="*/ 44 w 55"/>
                      <a:gd name="T35" fmla="*/ 44 h 55"/>
                      <a:gd name="T36" fmla="*/ 37 w 55"/>
                      <a:gd name="T37" fmla="*/ 51 h 55"/>
                      <a:gd name="T38" fmla="*/ 27 w 55"/>
                      <a:gd name="T39" fmla="*/ 52 h 55"/>
                      <a:gd name="T40" fmla="*/ 18 w 55"/>
                      <a:gd name="T41" fmla="*/ 51 h 55"/>
                      <a:gd name="T42" fmla="*/ 11 w 55"/>
                      <a:gd name="T43" fmla="*/ 44 h 55"/>
                      <a:gd name="T44" fmla="*/ 4 w 55"/>
                      <a:gd name="T45" fmla="*/ 37 h 55"/>
                      <a:gd name="T46" fmla="*/ 3 w 55"/>
                      <a:gd name="T47" fmla="*/ 27 h 55"/>
                      <a:gd name="T48" fmla="*/ 4 w 55"/>
                      <a:gd name="T49" fmla="*/ 18 h 55"/>
                      <a:gd name="T50" fmla="*/ 11 w 55"/>
                      <a:gd name="T51" fmla="*/ 10 h 55"/>
                      <a:gd name="T52" fmla="*/ 18 w 55"/>
                      <a:gd name="T53" fmla="*/ 4 h 55"/>
                      <a:gd name="T54" fmla="*/ 27 w 55"/>
                      <a:gd name="T55" fmla="*/ 3 h 55"/>
                      <a:gd name="T56" fmla="*/ 37 w 55"/>
                      <a:gd name="T57" fmla="*/ 4 h 55"/>
                      <a:gd name="T58" fmla="*/ 44 w 55"/>
                      <a:gd name="T59" fmla="*/ 10 h 55"/>
                      <a:gd name="T60" fmla="*/ 51 w 55"/>
                      <a:gd name="T61" fmla="*/ 18 h 55"/>
                      <a:gd name="T62" fmla="*/ 52 w 55"/>
                      <a:gd name="T63" fmla="*/ 27 h 5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5"/>
                      <a:gd name="T97" fmla="*/ 0 h 55"/>
                      <a:gd name="T98" fmla="*/ 55 w 55"/>
                      <a:gd name="T99" fmla="*/ 55 h 55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5" h="55">
                        <a:moveTo>
                          <a:pt x="55" y="27"/>
                        </a:moveTo>
                        <a:lnTo>
                          <a:pt x="55" y="21"/>
                        </a:lnTo>
                        <a:lnTo>
                          <a:pt x="54" y="17"/>
                        </a:lnTo>
                        <a:lnTo>
                          <a:pt x="51" y="12"/>
                        </a:lnTo>
                        <a:lnTo>
                          <a:pt x="48" y="7"/>
                        </a:lnTo>
                        <a:lnTo>
                          <a:pt x="43" y="4"/>
                        </a:lnTo>
                        <a:lnTo>
                          <a:pt x="38" y="3"/>
                        </a:lnTo>
                        <a:lnTo>
                          <a:pt x="34" y="0"/>
                        </a:lnTo>
                        <a:lnTo>
                          <a:pt x="27" y="0"/>
                        </a:lnTo>
                        <a:lnTo>
                          <a:pt x="20" y="1"/>
                        </a:lnTo>
                        <a:lnTo>
                          <a:pt x="12" y="4"/>
                        </a:lnTo>
                        <a:lnTo>
                          <a:pt x="6" y="10"/>
                        </a:lnTo>
                        <a:lnTo>
                          <a:pt x="1" y="17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0" y="34"/>
                        </a:lnTo>
                        <a:lnTo>
                          <a:pt x="1" y="38"/>
                        </a:lnTo>
                        <a:lnTo>
                          <a:pt x="4" y="43"/>
                        </a:lnTo>
                        <a:lnTo>
                          <a:pt x="7" y="48"/>
                        </a:lnTo>
                        <a:lnTo>
                          <a:pt x="12" y="51"/>
                        </a:lnTo>
                        <a:lnTo>
                          <a:pt x="17" y="54"/>
                        </a:lnTo>
                        <a:lnTo>
                          <a:pt x="21" y="55"/>
                        </a:lnTo>
                        <a:lnTo>
                          <a:pt x="27" y="55"/>
                        </a:lnTo>
                        <a:lnTo>
                          <a:pt x="34" y="55"/>
                        </a:lnTo>
                        <a:lnTo>
                          <a:pt x="38" y="54"/>
                        </a:lnTo>
                        <a:lnTo>
                          <a:pt x="43" y="51"/>
                        </a:lnTo>
                        <a:lnTo>
                          <a:pt x="48" y="48"/>
                        </a:lnTo>
                        <a:lnTo>
                          <a:pt x="51" y="43"/>
                        </a:lnTo>
                        <a:lnTo>
                          <a:pt x="54" y="38"/>
                        </a:lnTo>
                        <a:lnTo>
                          <a:pt x="55" y="34"/>
                        </a:lnTo>
                        <a:lnTo>
                          <a:pt x="55" y="27"/>
                        </a:lnTo>
                        <a:close/>
                        <a:moveTo>
                          <a:pt x="52" y="27"/>
                        </a:moveTo>
                        <a:lnTo>
                          <a:pt x="52" y="32"/>
                        </a:lnTo>
                        <a:lnTo>
                          <a:pt x="51" y="37"/>
                        </a:lnTo>
                        <a:lnTo>
                          <a:pt x="48" y="41"/>
                        </a:lnTo>
                        <a:lnTo>
                          <a:pt x="44" y="44"/>
                        </a:lnTo>
                        <a:lnTo>
                          <a:pt x="41" y="48"/>
                        </a:lnTo>
                        <a:lnTo>
                          <a:pt x="37" y="51"/>
                        </a:lnTo>
                        <a:lnTo>
                          <a:pt x="32" y="52"/>
                        </a:lnTo>
                        <a:lnTo>
                          <a:pt x="27" y="52"/>
                        </a:lnTo>
                        <a:lnTo>
                          <a:pt x="23" y="52"/>
                        </a:lnTo>
                        <a:lnTo>
                          <a:pt x="18" y="51"/>
                        </a:lnTo>
                        <a:lnTo>
                          <a:pt x="14" y="48"/>
                        </a:lnTo>
                        <a:lnTo>
                          <a:pt x="11" y="44"/>
                        </a:lnTo>
                        <a:lnTo>
                          <a:pt x="7" y="41"/>
                        </a:lnTo>
                        <a:lnTo>
                          <a:pt x="4" y="37"/>
                        </a:lnTo>
                        <a:lnTo>
                          <a:pt x="3" y="32"/>
                        </a:lnTo>
                        <a:lnTo>
                          <a:pt x="3" y="27"/>
                        </a:lnTo>
                        <a:lnTo>
                          <a:pt x="3" y="23"/>
                        </a:lnTo>
                        <a:lnTo>
                          <a:pt x="4" y="18"/>
                        </a:lnTo>
                        <a:lnTo>
                          <a:pt x="7" y="14"/>
                        </a:lnTo>
                        <a:lnTo>
                          <a:pt x="11" y="10"/>
                        </a:lnTo>
                        <a:lnTo>
                          <a:pt x="14" y="7"/>
                        </a:lnTo>
                        <a:lnTo>
                          <a:pt x="18" y="4"/>
                        </a:lnTo>
                        <a:lnTo>
                          <a:pt x="23" y="3"/>
                        </a:lnTo>
                        <a:lnTo>
                          <a:pt x="27" y="3"/>
                        </a:lnTo>
                        <a:lnTo>
                          <a:pt x="32" y="3"/>
                        </a:lnTo>
                        <a:lnTo>
                          <a:pt x="37" y="4"/>
                        </a:lnTo>
                        <a:lnTo>
                          <a:pt x="41" y="7"/>
                        </a:lnTo>
                        <a:lnTo>
                          <a:pt x="44" y="10"/>
                        </a:lnTo>
                        <a:lnTo>
                          <a:pt x="48" y="14"/>
                        </a:lnTo>
                        <a:lnTo>
                          <a:pt x="51" y="18"/>
                        </a:lnTo>
                        <a:lnTo>
                          <a:pt x="52" y="23"/>
                        </a:lnTo>
                        <a:lnTo>
                          <a:pt x="52" y="27"/>
                        </a:lnTo>
                        <a:close/>
                      </a:path>
                    </a:pathLst>
                  </a:custGeom>
                  <a:solidFill>
                    <a:srgbClr val="EC9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3" name="Freeform 191">
                    <a:extLst>
                      <a:ext uri="{FF2B5EF4-FFF2-40B4-BE49-F238E27FC236}">
                        <a16:creationId xmlns:a16="http://schemas.microsoft.com/office/drawing/2014/main" id="{7F446CA4-EFFD-0C4D-B802-8ACD87E4DD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55" y="1148"/>
                    <a:ext cx="53" cy="53"/>
                  </a:xfrm>
                  <a:custGeom>
                    <a:avLst/>
                    <a:gdLst>
                      <a:gd name="T0" fmla="*/ 53 w 53"/>
                      <a:gd name="T1" fmla="*/ 22 h 53"/>
                      <a:gd name="T2" fmla="*/ 48 w 53"/>
                      <a:gd name="T3" fmla="*/ 13 h 53"/>
                      <a:gd name="T4" fmla="*/ 40 w 53"/>
                      <a:gd name="T5" fmla="*/ 5 h 53"/>
                      <a:gd name="T6" fmla="*/ 31 w 53"/>
                      <a:gd name="T7" fmla="*/ 0 h 53"/>
                      <a:gd name="T8" fmla="*/ 22 w 53"/>
                      <a:gd name="T9" fmla="*/ 0 h 53"/>
                      <a:gd name="T10" fmla="*/ 11 w 53"/>
                      <a:gd name="T11" fmla="*/ 5 h 53"/>
                      <a:gd name="T12" fmla="*/ 5 w 53"/>
                      <a:gd name="T13" fmla="*/ 13 h 53"/>
                      <a:gd name="T14" fmla="*/ 0 w 53"/>
                      <a:gd name="T15" fmla="*/ 22 h 53"/>
                      <a:gd name="T16" fmla="*/ 0 w 53"/>
                      <a:gd name="T17" fmla="*/ 31 h 53"/>
                      <a:gd name="T18" fmla="*/ 5 w 53"/>
                      <a:gd name="T19" fmla="*/ 42 h 53"/>
                      <a:gd name="T20" fmla="*/ 11 w 53"/>
                      <a:gd name="T21" fmla="*/ 48 h 53"/>
                      <a:gd name="T22" fmla="*/ 22 w 53"/>
                      <a:gd name="T23" fmla="*/ 53 h 53"/>
                      <a:gd name="T24" fmla="*/ 31 w 53"/>
                      <a:gd name="T25" fmla="*/ 53 h 53"/>
                      <a:gd name="T26" fmla="*/ 40 w 53"/>
                      <a:gd name="T27" fmla="*/ 48 h 53"/>
                      <a:gd name="T28" fmla="*/ 48 w 53"/>
                      <a:gd name="T29" fmla="*/ 42 h 53"/>
                      <a:gd name="T30" fmla="*/ 53 w 53"/>
                      <a:gd name="T31" fmla="*/ 31 h 53"/>
                      <a:gd name="T32" fmla="*/ 50 w 53"/>
                      <a:gd name="T33" fmla="*/ 26 h 53"/>
                      <a:gd name="T34" fmla="*/ 48 w 53"/>
                      <a:gd name="T35" fmla="*/ 36 h 53"/>
                      <a:gd name="T36" fmla="*/ 43 w 53"/>
                      <a:gd name="T37" fmla="*/ 43 h 53"/>
                      <a:gd name="T38" fmla="*/ 36 w 53"/>
                      <a:gd name="T39" fmla="*/ 48 h 53"/>
                      <a:gd name="T40" fmla="*/ 26 w 53"/>
                      <a:gd name="T41" fmla="*/ 50 h 53"/>
                      <a:gd name="T42" fmla="*/ 17 w 53"/>
                      <a:gd name="T43" fmla="*/ 48 h 53"/>
                      <a:gd name="T44" fmla="*/ 10 w 53"/>
                      <a:gd name="T45" fmla="*/ 43 h 53"/>
                      <a:gd name="T46" fmla="*/ 5 w 53"/>
                      <a:gd name="T47" fmla="*/ 36 h 53"/>
                      <a:gd name="T48" fmla="*/ 3 w 53"/>
                      <a:gd name="T49" fmla="*/ 26 h 53"/>
                      <a:gd name="T50" fmla="*/ 5 w 53"/>
                      <a:gd name="T51" fmla="*/ 17 h 53"/>
                      <a:gd name="T52" fmla="*/ 10 w 53"/>
                      <a:gd name="T53" fmla="*/ 9 h 53"/>
                      <a:gd name="T54" fmla="*/ 17 w 53"/>
                      <a:gd name="T55" fmla="*/ 5 h 53"/>
                      <a:gd name="T56" fmla="*/ 26 w 53"/>
                      <a:gd name="T57" fmla="*/ 3 h 53"/>
                      <a:gd name="T58" fmla="*/ 36 w 53"/>
                      <a:gd name="T59" fmla="*/ 5 h 53"/>
                      <a:gd name="T60" fmla="*/ 43 w 53"/>
                      <a:gd name="T61" fmla="*/ 9 h 53"/>
                      <a:gd name="T62" fmla="*/ 48 w 53"/>
                      <a:gd name="T63" fmla="*/ 17 h 53"/>
                      <a:gd name="T64" fmla="*/ 50 w 53"/>
                      <a:gd name="T65" fmla="*/ 26 h 5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3"/>
                      <a:gd name="T100" fmla="*/ 0 h 53"/>
                      <a:gd name="T101" fmla="*/ 53 w 53"/>
                      <a:gd name="T102" fmla="*/ 53 h 5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3" h="53">
                        <a:moveTo>
                          <a:pt x="53" y="26"/>
                        </a:moveTo>
                        <a:lnTo>
                          <a:pt x="53" y="22"/>
                        </a:lnTo>
                        <a:lnTo>
                          <a:pt x="51" y="16"/>
                        </a:lnTo>
                        <a:lnTo>
                          <a:pt x="48" y="13"/>
                        </a:lnTo>
                        <a:lnTo>
                          <a:pt x="45" y="8"/>
                        </a:lnTo>
                        <a:lnTo>
                          <a:pt x="40" y="5"/>
                        </a:lnTo>
                        <a:lnTo>
                          <a:pt x="37" y="2"/>
                        </a:lnTo>
                        <a:lnTo>
                          <a:pt x="31" y="0"/>
                        </a:lnTo>
                        <a:lnTo>
                          <a:pt x="26" y="0"/>
                        </a:lnTo>
                        <a:lnTo>
                          <a:pt x="22" y="0"/>
                        </a:lnTo>
                        <a:lnTo>
                          <a:pt x="16" y="2"/>
                        </a:lnTo>
                        <a:lnTo>
                          <a:pt x="11" y="5"/>
                        </a:lnTo>
                        <a:lnTo>
                          <a:pt x="8" y="8"/>
                        </a:lnTo>
                        <a:lnTo>
                          <a:pt x="5" y="13"/>
                        </a:lnTo>
                        <a:lnTo>
                          <a:pt x="2" y="16"/>
                        </a:lnTo>
                        <a:lnTo>
                          <a:pt x="0" y="22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2" y="37"/>
                        </a:lnTo>
                        <a:lnTo>
                          <a:pt x="5" y="42"/>
                        </a:lnTo>
                        <a:lnTo>
                          <a:pt x="8" y="45"/>
                        </a:lnTo>
                        <a:lnTo>
                          <a:pt x="11" y="48"/>
                        </a:lnTo>
                        <a:lnTo>
                          <a:pt x="16" y="51"/>
                        </a:lnTo>
                        <a:lnTo>
                          <a:pt x="22" y="53"/>
                        </a:lnTo>
                        <a:lnTo>
                          <a:pt x="26" y="53"/>
                        </a:lnTo>
                        <a:lnTo>
                          <a:pt x="31" y="53"/>
                        </a:lnTo>
                        <a:lnTo>
                          <a:pt x="37" y="51"/>
                        </a:lnTo>
                        <a:lnTo>
                          <a:pt x="40" y="48"/>
                        </a:lnTo>
                        <a:lnTo>
                          <a:pt x="45" y="45"/>
                        </a:lnTo>
                        <a:lnTo>
                          <a:pt x="48" y="42"/>
                        </a:lnTo>
                        <a:lnTo>
                          <a:pt x="51" y="37"/>
                        </a:lnTo>
                        <a:lnTo>
                          <a:pt x="53" y="31"/>
                        </a:lnTo>
                        <a:lnTo>
                          <a:pt x="53" y="26"/>
                        </a:lnTo>
                        <a:close/>
                        <a:moveTo>
                          <a:pt x="50" y="26"/>
                        </a:moveTo>
                        <a:lnTo>
                          <a:pt x="50" y="31"/>
                        </a:lnTo>
                        <a:lnTo>
                          <a:pt x="48" y="36"/>
                        </a:lnTo>
                        <a:lnTo>
                          <a:pt x="45" y="39"/>
                        </a:lnTo>
                        <a:lnTo>
                          <a:pt x="43" y="43"/>
                        </a:lnTo>
                        <a:lnTo>
                          <a:pt x="39" y="47"/>
                        </a:lnTo>
                        <a:lnTo>
                          <a:pt x="36" y="48"/>
                        </a:lnTo>
                        <a:lnTo>
                          <a:pt x="31" y="50"/>
                        </a:lnTo>
                        <a:lnTo>
                          <a:pt x="26" y="50"/>
                        </a:lnTo>
                        <a:lnTo>
                          <a:pt x="22" y="50"/>
                        </a:lnTo>
                        <a:lnTo>
                          <a:pt x="17" y="48"/>
                        </a:lnTo>
                        <a:lnTo>
                          <a:pt x="14" y="47"/>
                        </a:lnTo>
                        <a:lnTo>
                          <a:pt x="10" y="43"/>
                        </a:lnTo>
                        <a:lnTo>
                          <a:pt x="8" y="39"/>
                        </a:lnTo>
                        <a:lnTo>
                          <a:pt x="5" y="36"/>
                        </a:lnTo>
                        <a:lnTo>
                          <a:pt x="3" y="31"/>
                        </a:lnTo>
                        <a:lnTo>
                          <a:pt x="3" y="26"/>
                        </a:lnTo>
                        <a:lnTo>
                          <a:pt x="3" y="22"/>
                        </a:lnTo>
                        <a:lnTo>
                          <a:pt x="5" y="17"/>
                        </a:lnTo>
                        <a:lnTo>
                          <a:pt x="8" y="14"/>
                        </a:lnTo>
                        <a:lnTo>
                          <a:pt x="10" y="9"/>
                        </a:lnTo>
                        <a:lnTo>
                          <a:pt x="14" y="8"/>
                        </a:lnTo>
                        <a:lnTo>
                          <a:pt x="17" y="5"/>
                        </a:lnTo>
                        <a:lnTo>
                          <a:pt x="22" y="3"/>
                        </a:lnTo>
                        <a:lnTo>
                          <a:pt x="26" y="3"/>
                        </a:lnTo>
                        <a:lnTo>
                          <a:pt x="31" y="3"/>
                        </a:lnTo>
                        <a:lnTo>
                          <a:pt x="36" y="5"/>
                        </a:lnTo>
                        <a:lnTo>
                          <a:pt x="39" y="8"/>
                        </a:lnTo>
                        <a:lnTo>
                          <a:pt x="43" y="9"/>
                        </a:lnTo>
                        <a:lnTo>
                          <a:pt x="45" y="14"/>
                        </a:lnTo>
                        <a:lnTo>
                          <a:pt x="48" y="17"/>
                        </a:lnTo>
                        <a:lnTo>
                          <a:pt x="50" y="22"/>
                        </a:lnTo>
                        <a:lnTo>
                          <a:pt x="50" y="26"/>
                        </a:lnTo>
                        <a:close/>
                      </a:path>
                    </a:pathLst>
                  </a:custGeom>
                  <a:solidFill>
                    <a:srgbClr val="ED9C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4" name="Freeform 192">
                    <a:extLst>
                      <a:ext uri="{FF2B5EF4-FFF2-40B4-BE49-F238E27FC236}">
                        <a16:creationId xmlns:a16="http://schemas.microsoft.com/office/drawing/2014/main" id="{F83A5B74-551B-4443-9623-ECCAA836222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57" y="1150"/>
                    <a:ext cx="49" cy="49"/>
                  </a:xfrm>
                  <a:custGeom>
                    <a:avLst/>
                    <a:gdLst>
                      <a:gd name="T0" fmla="*/ 49 w 49"/>
                      <a:gd name="T1" fmla="*/ 20 h 49"/>
                      <a:gd name="T2" fmla="*/ 45 w 49"/>
                      <a:gd name="T3" fmla="*/ 11 h 49"/>
                      <a:gd name="T4" fmla="*/ 38 w 49"/>
                      <a:gd name="T5" fmla="*/ 4 h 49"/>
                      <a:gd name="T6" fmla="*/ 29 w 49"/>
                      <a:gd name="T7" fmla="*/ 0 h 49"/>
                      <a:gd name="T8" fmla="*/ 20 w 49"/>
                      <a:gd name="T9" fmla="*/ 0 h 49"/>
                      <a:gd name="T10" fmla="*/ 11 w 49"/>
                      <a:gd name="T11" fmla="*/ 4 h 49"/>
                      <a:gd name="T12" fmla="*/ 4 w 49"/>
                      <a:gd name="T13" fmla="*/ 11 h 49"/>
                      <a:gd name="T14" fmla="*/ 0 w 49"/>
                      <a:gd name="T15" fmla="*/ 20 h 49"/>
                      <a:gd name="T16" fmla="*/ 0 w 49"/>
                      <a:gd name="T17" fmla="*/ 29 h 49"/>
                      <a:gd name="T18" fmla="*/ 4 w 49"/>
                      <a:gd name="T19" fmla="*/ 38 h 49"/>
                      <a:gd name="T20" fmla="*/ 11 w 49"/>
                      <a:gd name="T21" fmla="*/ 45 h 49"/>
                      <a:gd name="T22" fmla="*/ 20 w 49"/>
                      <a:gd name="T23" fmla="*/ 49 h 49"/>
                      <a:gd name="T24" fmla="*/ 29 w 49"/>
                      <a:gd name="T25" fmla="*/ 49 h 49"/>
                      <a:gd name="T26" fmla="*/ 38 w 49"/>
                      <a:gd name="T27" fmla="*/ 45 h 49"/>
                      <a:gd name="T28" fmla="*/ 45 w 49"/>
                      <a:gd name="T29" fmla="*/ 38 h 49"/>
                      <a:gd name="T30" fmla="*/ 49 w 49"/>
                      <a:gd name="T31" fmla="*/ 29 h 49"/>
                      <a:gd name="T32" fmla="*/ 46 w 49"/>
                      <a:gd name="T33" fmla="*/ 24 h 49"/>
                      <a:gd name="T34" fmla="*/ 45 w 49"/>
                      <a:gd name="T35" fmla="*/ 34 h 49"/>
                      <a:gd name="T36" fmla="*/ 40 w 49"/>
                      <a:gd name="T37" fmla="*/ 40 h 49"/>
                      <a:gd name="T38" fmla="*/ 32 w 49"/>
                      <a:gd name="T39" fmla="*/ 45 h 49"/>
                      <a:gd name="T40" fmla="*/ 24 w 49"/>
                      <a:gd name="T41" fmla="*/ 46 h 49"/>
                      <a:gd name="T42" fmla="*/ 17 w 49"/>
                      <a:gd name="T43" fmla="*/ 45 h 49"/>
                      <a:gd name="T44" fmla="*/ 9 w 49"/>
                      <a:gd name="T45" fmla="*/ 40 h 49"/>
                      <a:gd name="T46" fmla="*/ 4 w 49"/>
                      <a:gd name="T47" fmla="*/ 34 h 49"/>
                      <a:gd name="T48" fmla="*/ 3 w 49"/>
                      <a:gd name="T49" fmla="*/ 24 h 49"/>
                      <a:gd name="T50" fmla="*/ 4 w 49"/>
                      <a:gd name="T51" fmla="*/ 17 h 49"/>
                      <a:gd name="T52" fmla="*/ 9 w 49"/>
                      <a:gd name="T53" fmla="*/ 9 h 49"/>
                      <a:gd name="T54" fmla="*/ 17 w 49"/>
                      <a:gd name="T55" fmla="*/ 4 h 49"/>
                      <a:gd name="T56" fmla="*/ 24 w 49"/>
                      <a:gd name="T57" fmla="*/ 3 h 49"/>
                      <a:gd name="T58" fmla="*/ 32 w 49"/>
                      <a:gd name="T59" fmla="*/ 4 h 49"/>
                      <a:gd name="T60" fmla="*/ 40 w 49"/>
                      <a:gd name="T61" fmla="*/ 9 h 49"/>
                      <a:gd name="T62" fmla="*/ 45 w 49"/>
                      <a:gd name="T63" fmla="*/ 17 h 49"/>
                      <a:gd name="T64" fmla="*/ 46 w 49"/>
                      <a:gd name="T65" fmla="*/ 24 h 4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"/>
                      <a:gd name="T100" fmla="*/ 0 h 49"/>
                      <a:gd name="T101" fmla="*/ 49 w 49"/>
                      <a:gd name="T102" fmla="*/ 49 h 4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" h="49">
                        <a:moveTo>
                          <a:pt x="49" y="24"/>
                        </a:moveTo>
                        <a:lnTo>
                          <a:pt x="49" y="20"/>
                        </a:lnTo>
                        <a:lnTo>
                          <a:pt x="48" y="15"/>
                        </a:lnTo>
                        <a:lnTo>
                          <a:pt x="45" y="11"/>
                        </a:lnTo>
                        <a:lnTo>
                          <a:pt x="41" y="7"/>
                        </a:lnTo>
                        <a:lnTo>
                          <a:pt x="38" y="4"/>
                        </a:lnTo>
                        <a:lnTo>
                          <a:pt x="34" y="1"/>
                        </a:lnTo>
                        <a:lnTo>
                          <a:pt x="29" y="0"/>
                        </a:lnTo>
                        <a:lnTo>
                          <a:pt x="24" y="0"/>
                        </a:lnTo>
                        <a:lnTo>
                          <a:pt x="20" y="0"/>
                        </a:lnTo>
                        <a:lnTo>
                          <a:pt x="15" y="1"/>
                        </a:lnTo>
                        <a:lnTo>
                          <a:pt x="11" y="4"/>
                        </a:lnTo>
                        <a:lnTo>
                          <a:pt x="8" y="7"/>
                        </a:lnTo>
                        <a:lnTo>
                          <a:pt x="4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0" y="24"/>
                        </a:lnTo>
                        <a:lnTo>
                          <a:pt x="0" y="29"/>
                        </a:lnTo>
                        <a:lnTo>
                          <a:pt x="1" y="34"/>
                        </a:lnTo>
                        <a:lnTo>
                          <a:pt x="4" y="38"/>
                        </a:lnTo>
                        <a:lnTo>
                          <a:pt x="8" y="41"/>
                        </a:lnTo>
                        <a:lnTo>
                          <a:pt x="11" y="45"/>
                        </a:lnTo>
                        <a:lnTo>
                          <a:pt x="15" y="48"/>
                        </a:lnTo>
                        <a:lnTo>
                          <a:pt x="20" y="49"/>
                        </a:lnTo>
                        <a:lnTo>
                          <a:pt x="24" y="49"/>
                        </a:lnTo>
                        <a:lnTo>
                          <a:pt x="29" y="49"/>
                        </a:lnTo>
                        <a:lnTo>
                          <a:pt x="34" y="48"/>
                        </a:lnTo>
                        <a:lnTo>
                          <a:pt x="38" y="45"/>
                        </a:lnTo>
                        <a:lnTo>
                          <a:pt x="41" y="41"/>
                        </a:lnTo>
                        <a:lnTo>
                          <a:pt x="45" y="38"/>
                        </a:lnTo>
                        <a:lnTo>
                          <a:pt x="48" y="34"/>
                        </a:lnTo>
                        <a:lnTo>
                          <a:pt x="49" y="29"/>
                        </a:lnTo>
                        <a:lnTo>
                          <a:pt x="49" y="24"/>
                        </a:lnTo>
                        <a:close/>
                        <a:moveTo>
                          <a:pt x="46" y="24"/>
                        </a:moveTo>
                        <a:lnTo>
                          <a:pt x="46" y="29"/>
                        </a:lnTo>
                        <a:lnTo>
                          <a:pt x="45" y="34"/>
                        </a:lnTo>
                        <a:lnTo>
                          <a:pt x="43" y="37"/>
                        </a:lnTo>
                        <a:lnTo>
                          <a:pt x="40" y="40"/>
                        </a:lnTo>
                        <a:lnTo>
                          <a:pt x="37" y="43"/>
                        </a:lnTo>
                        <a:lnTo>
                          <a:pt x="32" y="45"/>
                        </a:lnTo>
                        <a:lnTo>
                          <a:pt x="29" y="46"/>
                        </a:lnTo>
                        <a:lnTo>
                          <a:pt x="24" y="46"/>
                        </a:lnTo>
                        <a:lnTo>
                          <a:pt x="20" y="46"/>
                        </a:lnTo>
                        <a:lnTo>
                          <a:pt x="17" y="45"/>
                        </a:lnTo>
                        <a:lnTo>
                          <a:pt x="12" y="43"/>
                        </a:lnTo>
                        <a:lnTo>
                          <a:pt x="9" y="40"/>
                        </a:lnTo>
                        <a:lnTo>
                          <a:pt x="6" y="37"/>
                        </a:lnTo>
                        <a:lnTo>
                          <a:pt x="4" y="34"/>
                        </a:lnTo>
                        <a:lnTo>
                          <a:pt x="3" y="29"/>
                        </a:lnTo>
                        <a:lnTo>
                          <a:pt x="3" y="24"/>
                        </a:lnTo>
                        <a:lnTo>
                          <a:pt x="3" y="20"/>
                        </a:lnTo>
                        <a:lnTo>
                          <a:pt x="4" y="17"/>
                        </a:lnTo>
                        <a:lnTo>
                          <a:pt x="6" y="12"/>
                        </a:lnTo>
                        <a:lnTo>
                          <a:pt x="9" y="9"/>
                        </a:lnTo>
                        <a:lnTo>
                          <a:pt x="12" y="6"/>
                        </a:lnTo>
                        <a:lnTo>
                          <a:pt x="17" y="4"/>
                        </a:lnTo>
                        <a:lnTo>
                          <a:pt x="20" y="3"/>
                        </a:lnTo>
                        <a:lnTo>
                          <a:pt x="24" y="3"/>
                        </a:lnTo>
                        <a:lnTo>
                          <a:pt x="29" y="3"/>
                        </a:lnTo>
                        <a:lnTo>
                          <a:pt x="32" y="4"/>
                        </a:lnTo>
                        <a:lnTo>
                          <a:pt x="37" y="6"/>
                        </a:lnTo>
                        <a:lnTo>
                          <a:pt x="40" y="9"/>
                        </a:lnTo>
                        <a:lnTo>
                          <a:pt x="43" y="12"/>
                        </a:lnTo>
                        <a:lnTo>
                          <a:pt x="45" y="17"/>
                        </a:lnTo>
                        <a:lnTo>
                          <a:pt x="46" y="20"/>
                        </a:lnTo>
                        <a:lnTo>
                          <a:pt x="46" y="24"/>
                        </a:lnTo>
                        <a:close/>
                      </a:path>
                    </a:pathLst>
                  </a:custGeom>
                  <a:solidFill>
                    <a:srgbClr val="EE9FA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5" name="Freeform 193">
                    <a:extLst>
                      <a:ext uri="{FF2B5EF4-FFF2-40B4-BE49-F238E27FC236}">
                        <a16:creationId xmlns:a16="http://schemas.microsoft.com/office/drawing/2014/main" id="{3F855710-D751-DF40-A3C6-8617E71FCD2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58" y="1151"/>
                    <a:ext cx="47" cy="47"/>
                  </a:xfrm>
                  <a:custGeom>
                    <a:avLst/>
                    <a:gdLst>
                      <a:gd name="T0" fmla="*/ 47 w 47"/>
                      <a:gd name="T1" fmla="*/ 23 h 47"/>
                      <a:gd name="T2" fmla="*/ 47 w 47"/>
                      <a:gd name="T3" fmla="*/ 19 h 47"/>
                      <a:gd name="T4" fmla="*/ 45 w 47"/>
                      <a:gd name="T5" fmla="*/ 14 h 47"/>
                      <a:gd name="T6" fmla="*/ 42 w 47"/>
                      <a:gd name="T7" fmla="*/ 11 h 47"/>
                      <a:gd name="T8" fmla="*/ 40 w 47"/>
                      <a:gd name="T9" fmla="*/ 6 h 47"/>
                      <a:gd name="T10" fmla="*/ 36 w 47"/>
                      <a:gd name="T11" fmla="*/ 5 h 47"/>
                      <a:gd name="T12" fmla="*/ 33 w 47"/>
                      <a:gd name="T13" fmla="*/ 2 h 47"/>
                      <a:gd name="T14" fmla="*/ 28 w 47"/>
                      <a:gd name="T15" fmla="*/ 0 h 47"/>
                      <a:gd name="T16" fmla="*/ 23 w 47"/>
                      <a:gd name="T17" fmla="*/ 0 h 47"/>
                      <a:gd name="T18" fmla="*/ 19 w 47"/>
                      <a:gd name="T19" fmla="*/ 0 h 47"/>
                      <a:gd name="T20" fmla="*/ 14 w 47"/>
                      <a:gd name="T21" fmla="*/ 2 h 47"/>
                      <a:gd name="T22" fmla="*/ 11 w 47"/>
                      <a:gd name="T23" fmla="*/ 5 h 47"/>
                      <a:gd name="T24" fmla="*/ 7 w 47"/>
                      <a:gd name="T25" fmla="*/ 6 h 47"/>
                      <a:gd name="T26" fmla="*/ 5 w 47"/>
                      <a:gd name="T27" fmla="*/ 11 h 47"/>
                      <a:gd name="T28" fmla="*/ 2 w 47"/>
                      <a:gd name="T29" fmla="*/ 14 h 47"/>
                      <a:gd name="T30" fmla="*/ 0 w 47"/>
                      <a:gd name="T31" fmla="*/ 19 h 47"/>
                      <a:gd name="T32" fmla="*/ 0 w 47"/>
                      <a:gd name="T33" fmla="*/ 23 h 47"/>
                      <a:gd name="T34" fmla="*/ 0 w 47"/>
                      <a:gd name="T35" fmla="*/ 28 h 47"/>
                      <a:gd name="T36" fmla="*/ 2 w 47"/>
                      <a:gd name="T37" fmla="*/ 33 h 47"/>
                      <a:gd name="T38" fmla="*/ 5 w 47"/>
                      <a:gd name="T39" fmla="*/ 36 h 47"/>
                      <a:gd name="T40" fmla="*/ 7 w 47"/>
                      <a:gd name="T41" fmla="*/ 40 h 47"/>
                      <a:gd name="T42" fmla="*/ 11 w 47"/>
                      <a:gd name="T43" fmla="*/ 44 h 47"/>
                      <a:gd name="T44" fmla="*/ 14 w 47"/>
                      <a:gd name="T45" fmla="*/ 45 h 47"/>
                      <a:gd name="T46" fmla="*/ 19 w 47"/>
                      <a:gd name="T47" fmla="*/ 47 h 47"/>
                      <a:gd name="T48" fmla="*/ 23 w 47"/>
                      <a:gd name="T49" fmla="*/ 47 h 47"/>
                      <a:gd name="T50" fmla="*/ 28 w 47"/>
                      <a:gd name="T51" fmla="*/ 47 h 47"/>
                      <a:gd name="T52" fmla="*/ 33 w 47"/>
                      <a:gd name="T53" fmla="*/ 45 h 47"/>
                      <a:gd name="T54" fmla="*/ 36 w 47"/>
                      <a:gd name="T55" fmla="*/ 44 h 47"/>
                      <a:gd name="T56" fmla="*/ 40 w 47"/>
                      <a:gd name="T57" fmla="*/ 40 h 47"/>
                      <a:gd name="T58" fmla="*/ 42 w 47"/>
                      <a:gd name="T59" fmla="*/ 36 h 47"/>
                      <a:gd name="T60" fmla="*/ 45 w 47"/>
                      <a:gd name="T61" fmla="*/ 33 h 47"/>
                      <a:gd name="T62" fmla="*/ 47 w 47"/>
                      <a:gd name="T63" fmla="*/ 28 h 47"/>
                      <a:gd name="T64" fmla="*/ 47 w 47"/>
                      <a:gd name="T65" fmla="*/ 23 h 47"/>
                      <a:gd name="T66" fmla="*/ 44 w 47"/>
                      <a:gd name="T67" fmla="*/ 23 h 47"/>
                      <a:gd name="T68" fmla="*/ 42 w 47"/>
                      <a:gd name="T69" fmla="*/ 31 h 47"/>
                      <a:gd name="T70" fmla="*/ 37 w 47"/>
                      <a:gd name="T71" fmla="*/ 37 h 47"/>
                      <a:gd name="T72" fmla="*/ 31 w 47"/>
                      <a:gd name="T73" fmla="*/ 42 h 47"/>
                      <a:gd name="T74" fmla="*/ 23 w 47"/>
                      <a:gd name="T75" fmla="*/ 44 h 47"/>
                      <a:gd name="T76" fmla="*/ 16 w 47"/>
                      <a:gd name="T77" fmla="*/ 42 h 47"/>
                      <a:gd name="T78" fmla="*/ 10 w 47"/>
                      <a:gd name="T79" fmla="*/ 37 h 47"/>
                      <a:gd name="T80" fmla="*/ 5 w 47"/>
                      <a:gd name="T81" fmla="*/ 31 h 47"/>
                      <a:gd name="T82" fmla="*/ 3 w 47"/>
                      <a:gd name="T83" fmla="*/ 23 h 47"/>
                      <a:gd name="T84" fmla="*/ 5 w 47"/>
                      <a:gd name="T85" fmla="*/ 16 h 47"/>
                      <a:gd name="T86" fmla="*/ 10 w 47"/>
                      <a:gd name="T87" fmla="*/ 10 h 47"/>
                      <a:gd name="T88" fmla="*/ 16 w 47"/>
                      <a:gd name="T89" fmla="*/ 5 h 47"/>
                      <a:gd name="T90" fmla="*/ 23 w 47"/>
                      <a:gd name="T91" fmla="*/ 3 h 47"/>
                      <a:gd name="T92" fmla="*/ 31 w 47"/>
                      <a:gd name="T93" fmla="*/ 5 h 47"/>
                      <a:gd name="T94" fmla="*/ 37 w 47"/>
                      <a:gd name="T95" fmla="*/ 10 h 47"/>
                      <a:gd name="T96" fmla="*/ 42 w 47"/>
                      <a:gd name="T97" fmla="*/ 16 h 47"/>
                      <a:gd name="T98" fmla="*/ 44 w 47"/>
                      <a:gd name="T99" fmla="*/ 23 h 4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7"/>
                      <a:gd name="T151" fmla="*/ 0 h 47"/>
                      <a:gd name="T152" fmla="*/ 47 w 47"/>
                      <a:gd name="T153" fmla="*/ 47 h 4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7" h="47">
                        <a:moveTo>
                          <a:pt x="47" y="23"/>
                        </a:moveTo>
                        <a:lnTo>
                          <a:pt x="47" y="19"/>
                        </a:lnTo>
                        <a:lnTo>
                          <a:pt x="45" y="14"/>
                        </a:lnTo>
                        <a:lnTo>
                          <a:pt x="42" y="11"/>
                        </a:lnTo>
                        <a:lnTo>
                          <a:pt x="40" y="6"/>
                        </a:lnTo>
                        <a:lnTo>
                          <a:pt x="36" y="5"/>
                        </a:lnTo>
                        <a:lnTo>
                          <a:pt x="33" y="2"/>
                        </a:lnTo>
                        <a:lnTo>
                          <a:pt x="28" y="0"/>
                        </a:lnTo>
                        <a:lnTo>
                          <a:pt x="23" y="0"/>
                        </a:lnTo>
                        <a:lnTo>
                          <a:pt x="19" y="0"/>
                        </a:lnTo>
                        <a:lnTo>
                          <a:pt x="14" y="2"/>
                        </a:lnTo>
                        <a:lnTo>
                          <a:pt x="11" y="5"/>
                        </a:lnTo>
                        <a:lnTo>
                          <a:pt x="7" y="6"/>
                        </a:lnTo>
                        <a:lnTo>
                          <a:pt x="5" y="11"/>
                        </a:lnTo>
                        <a:lnTo>
                          <a:pt x="2" y="14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8"/>
                        </a:lnTo>
                        <a:lnTo>
                          <a:pt x="2" y="33"/>
                        </a:lnTo>
                        <a:lnTo>
                          <a:pt x="5" y="36"/>
                        </a:lnTo>
                        <a:lnTo>
                          <a:pt x="7" y="40"/>
                        </a:lnTo>
                        <a:lnTo>
                          <a:pt x="11" y="44"/>
                        </a:lnTo>
                        <a:lnTo>
                          <a:pt x="14" y="45"/>
                        </a:lnTo>
                        <a:lnTo>
                          <a:pt x="19" y="47"/>
                        </a:lnTo>
                        <a:lnTo>
                          <a:pt x="23" y="47"/>
                        </a:lnTo>
                        <a:lnTo>
                          <a:pt x="28" y="47"/>
                        </a:lnTo>
                        <a:lnTo>
                          <a:pt x="33" y="45"/>
                        </a:lnTo>
                        <a:lnTo>
                          <a:pt x="36" y="44"/>
                        </a:lnTo>
                        <a:lnTo>
                          <a:pt x="40" y="40"/>
                        </a:lnTo>
                        <a:lnTo>
                          <a:pt x="42" y="36"/>
                        </a:lnTo>
                        <a:lnTo>
                          <a:pt x="45" y="33"/>
                        </a:lnTo>
                        <a:lnTo>
                          <a:pt x="47" y="28"/>
                        </a:lnTo>
                        <a:lnTo>
                          <a:pt x="47" y="23"/>
                        </a:lnTo>
                        <a:close/>
                        <a:moveTo>
                          <a:pt x="44" y="23"/>
                        </a:moveTo>
                        <a:lnTo>
                          <a:pt x="42" y="31"/>
                        </a:lnTo>
                        <a:lnTo>
                          <a:pt x="37" y="37"/>
                        </a:lnTo>
                        <a:lnTo>
                          <a:pt x="31" y="42"/>
                        </a:lnTo>
                        <a:lnTo>
                          <a:pt x="23" y="44"/>
                        </a:lnTo>
                        <a:lnTo>
                          <a:pt x="16" y="42"/>
                        </a:lnTo>
                        <a:lnTo>
                          <a:pt x="10" y="37"/>
                        </a:lnTo>
                        <a:lnTo>
                          <a:pt x="5" y="31"/>
                        </a:lnTo>
                        <a:lnTo>
                          <a:pt x="3" y="23"/>
                        </a:lnTo>
                        <a:lnTo>
                          <a:pt x="5" y="16"/>
                        </a:lnTo>
                        <a:lnTo>
                          <a:pt x="10" y="10"/>
                        </a:lnTo>
                        <a:lnTo>
                          <a:pt x="16" y="5"/>
                        </a:lnTo>
                        <a:lnTo>
                          <a:pt x="23" y="3"/>
                        </a:lnTo>
                        <a:lnTo>
                          <a:pt x="31" y="5"/>
                        </a:lnTo>
                        <a:lnTo>
                          <a:pt x="37" y="10"/>
                        </a:lnTo>
                        <a:lnTo>
                          <a:pt x="42" y="16"/>
                        </a:lnTo>
                        <a:lnTo>
                          <a:pt x="44" y="23"/>
                        </a:lnTo>
                        <a:close/>
                      </a:path>
                    </a:pathLst>
                  </a:custGeom>
                  <a:solidFill>
                    <a:srgbClr val="EEA2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6" name="Freeform 194">
                    <a:extLst>
                      <a:ext uri="{FF2B5EF4-FFF2-40B4-BE49-F238E27FC236}">
                        <a16:creationId xmlns:a16="http://schemas.microsoft.com/office/drawing/2014/main" id="{8174449A-EC91-8A4F-ABF7-7BED5246926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60" y="1153"/>
                    <a:ext cx="43" cy="43"/>
                  </a:xfrm>
                  <a:custGeom>
                    <a:avLst/>
                    <a:gdLst>
                      <a:gd name="T0" fmla="*/ 43 w 43"/>
                      <a:gd name="T1" fmla="*/ 21 h 43"/>
                      <a:gd name="T2" fmla="*/ 43 w 43"/>
                      <a:gd name="T3" fmla="*/ 17 h 43"/>
                      <a:gd name="T4" fmla="*/ 42 w 43"/>
                      <a:gd name="T5" fmla="*/ 14 h 43"/>
                      <a:gd name="T6" fmla="*/ 40 w 43"/>
                      <a:gd name="T7" fmla="*/ 9 h 43"/>
                      <a:gd name="T8" fmla="*/ 37 w 43"/>
                      <a:gd name="T9" fmla="*/ 6 h 43"/>
                      <a:gd name="T10" fmla="*/ 34 w 43"/>
                      <a:gd name="T11" fmla="*/ 3 h 43"/>
                      <a:gd name="T12" fmla="*/ 29 w 43"/>
                      <a:gd name="T13" fmla="*/ 1 h 43"/>
                      <a:gd name="T14" fmla="*/ 26 w 43"/>
                      <a:gd name="T15" fmla="*/ 0 h 43"/>
                      <a:gd name="T16" fmla="*/ 21 w 43"/>
                      <a:gd name="T17" fmla="*/ 0 h 43"/>
                      <a:gd name="T18" fmla="*/ 17 w 43"/>
                      <a:gd name="T19" fmla="*/ 0 h 43"/>
                      <a:gd name="T20" fmla="*/ 14 w 43"/>
                      <a:gd name="T21" fmla="*/ 1 h 43"/>
                      <a:gd name="T22" fmla="*/ 9 w 43"/>
                      <a:gd name="T23" fmla="*/ 3 h 43"/>
                      <a:gd name="T24" fmla="*/ 6 w 43"/>
                      <a:gd name="T25" fmla="*/ 6 h 43"/>
                      <a:gd name="T26" fmla="*/ 3 w 43"/>
                      <a:gd name="T27" fmla="*/ 9 h 43"/>
                      <a:gd name="T28" fmla="*/ 1 w 43"/>
                      <a:gd name="T29" fmla="*/ 14 h 43"/>
                      <a:gd name="T30" fmla="*/ 0 w 43"/>
                      <a:gd name="T31" fmla="*/ 17 h 43"/>
                      <a:gd name="T32" fmla="*/ 0 w 43"/>
                      <a:gd name="T33" fmla="*/ 21 h 43"/>
                      <a:gd name="T34" fmla="*/ 0 w 43"/>
                      <a:gd name="T35" fmla="*/ 26 h 43"/>
                      <a:gd name="T36" fmla="*/ 1 w 43"/>
                      <a:gd name="T37" fmla="*/ 31 h 43"/>
                      <a:gd name="T38" fmla="*/ 3 w 43"/>
                      <a:gd name="T39" fmla="*/ 34 h 43"/>
                      <a:gd name="T40" fmla="*/ 6 w 43"/>
                      <a:gd name="T41" fmla="*/ 37 h 43"/>
                      <a:gd name="T42" fmla="*/ 9 w 43"/>
                      <a:gd name="T43" fmla="*/ 40 h 43"/>
                      <a:gd name="T44" fmla="*/ 14 w 43"/>
                      <a:gd name="T45" fmla="*/ 42 h 43"/>
                      <a:gd name="T46" fmla="*/ 17 w 43"/>
                      <a:gd name="T47" fmla="*/ 43 h 43"/>
                      <a:gd name="T48" fmla="*/ 21 w 43"/>
                      <a:gd name="T49" fmla="*/ 43 h 43"/>
                      <a:gd name="T50" fmla="*/ 26 w 43"/>
                      <a:gd name="T51" fmla="*/ 43 h 43"/>
                      <a:gd name="T52" fmla="*/ 29 w 43"/>
                      <a:gd name="T53" fmla="*/ 42 h 43"/>
                      <a:gd name="T54" fmla="*/ 34 w 43"/>
                      <a:gd name="T55" fmla="*/ 40 h 43"/>
                      <a:gd name="T56" fmla="*/ 37 w 43"/>
                      <a:gd name="T57" fmla="*/ 37 h 43"/>
                      <a:gd name="T58" fmla="*/ 40 w 43"/>
                      <a:gd name="T59" fmla="*/ 34 h 43"/>
                      <a:gd name="T60" fmla="*/ 42 w 43"/>
                      <a:gd name="T61" fmla="*/ 31 h 43"/>
                      <a:gd name="T62" fmla="*/ 43 w 43"/>
                      <a:gd name="T63" fmla="*/ 26 h 43"/>
                      <a:gd name="T64" fmla="*/ 43 w 43"/>
                      <a:gd name="T65" fmla="*/ 21 h 43"/>
                      <a:gd name="T66" fmla="*/ 40 w 43"/>
                      <a:gd name="T67" fmla="*/ 21 h 43"/>
                      <a:gd name="T68" fmla="*/ 38 w 43"/>
                      <a:gd name="T69" fmla="*/ 29 h 43"/>
                      <a:gd name="T70" fmla="*/ 34 w 43"/>
                      <a:gd name="T71" fmla="*/ 35 h 43"/>
                      <a:gd name="T72" fmla="*/ 29 w 43"/>
                      <a:gd name="T73" fmla="*/ 38 h 43"/>
                      <a:gd name="T74" fmla="*/ 21 w 43"/>
                      <a:gd name="T75" fmla="*/ 40 h 43"/>
                      <a:gd name="T76" fmla="*/ 14 w 43"/>
                      <a:gd name="T77" fmla="*/ 38 h 43"/>
                      <a:gd name="T78" fmla="*/ 8 w 43"/>
                      <a:gd name="T79" fmla="*/ 35 h 43"/>
                      <a:gd name="T80" fmla="*/ 5 w 43"/>
                      <a:gd name="T81" fmla="*/ 29 h 43"/>
                      <a:gd name="T82" fmla="*/ 3 w 43"/>
                      <a:gd name="T83" fmla="*/ 21 h 43"/>
                      <a:gd name="T84" fmla="*/ 5 w 43"/>
                      <a:gd name="T85" fmla="*/ 14 h 43"/>
                      <a:gd name="T86" fmla="*/ 8 w 43"/>
                      <a:gd name="T87" fmla="*/ 9 h 43"/>
                      <a:gd name="T88" fmla="*/ 14 w 43"/>
                      <a:gd name="T89" fmla="*/ 4 h 43"/>
                      <a:gd name="T90" fmla="*/ 21 w 43"/>
                      <a:gd name="T91" fmla="*/ 3 h 43"/>
                      <a:gd name="T92" fmla="*/ 29 w 43"/>
                      <a:gd name="T93" fmla="*/ 4 h 43"/>
                      <a:gd name="T94" fmla="*/ 34 w 43"/>
                      <a:gd name="T95" fmla="*/ 9 h 43"/>
                      <a:gd name="T96" fmla="*/ 38 w 43"/>
                      <a:gd name="T97" fmla="*/ 14 h 43"/>
                      <a:gd name="T98" fmla="*/ 40 w 43"/>
                      <a:gd name="T99" fmla="*/ 21 h 43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3"/>
                      <a:gd name="T151" fmla="*/ 0 h 43"/>
                      <a:gd name="T152" fmla="*/ 43 w 43"/>
                      <a:gd name="T153" fmla="*/ 43 h 43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3" h="43">
                        <a:moveTo>
                          <a:pt x="43" y="21"/>
                        </a:moveTo>
                        <a:lnTo>
                          <a:pt x="43" y="17"/>
                        </a:lnTo>
                        <a:lnTo>
                          <a:pt x="42" y="14"/>
                        </a:lnTo>
                        <a:lnTo>
                          <a:pt x="40" y="9"/>
                        </a:lnTo>
                        <a:lnTo>
                          <a:pt x="37" y="6"/>
                        </a:lnTo>
                        <a:lnTo>
                          <a:pt x="34" y="3"/>
                        </a:lnTo>
                        <a:lnTo>
                          <a:pt x="29" y="1"/>
                        </a:lnTo>
                        <a:lnTo>
                          <a:pt x="26" y="0"/>
                        </a:lnTo>
                        <a:lnTo>
                          <a:pt x="21" y="0"/>
                        </a:lnTo>
                        <a:lnTo>
                          <a:pt x="17" y="0"/>
                        </a:lnTo>
                        <a:lnTo>
                          <a:pt x="14" y="1"/>
                        </a:lnTo>
                        <a:lnTo>
                          <a:pt x="9" y="3"/>
                        </a:lnTo>
                        <a:lnTo>
                          <a:pt x="6" y="6"/>
                        </a:lnTo>
                        <a:lnTo>
                          <a:pt x="3" y="9"/>
                        </a:lnTo>
                        <a:lnTo>
                          <a:pt x="1" y="14"/>
                        </a:lnTo>
                        <a:lnTo>
                          <a:pt x="0" y="17"/>
                        </a:lnTo>
                        <a:lnTo>
                          <a:pt x="0" y="21"/>
                        </a:lnTo>
                        <a:lnTo>
                          <a:pt x="0" y="26"/>
                        </a:lnTo>
                        <a:lnTo>
                          <a:pt x="1" y="31"/>
                        </a:lnTo>
                        <a:lnTo>
                          <a:pt x="3" y="34"/>
                        </a:lnTo>
                        <a:lnTo>
                          <a:pt x="6" y="37"/>
                        </a:lnTo>
                        <a:lnTo>
                          <a:pt x="9" y="40"/>
                        </a:lnTo>
                        <a:lnTo>
                          <a:pt x="14" y="42"/>
                        </a:lnTo>
                        <a:lnTo>
                          <a:pt x="17" y="43"/>
                        </a:lnTo>
                        <a:lnTo>
                          <a:pt x="21" y="43"/>
                        </a:lnTo>
                        <a:lnTo>
                          <a:pt x="26" y="43"/>
                        </a:lnTo>
                        <a:lnTo>
                          <a:pt x="29" y="42"/>
                        </a:lnTo>
                        <a:lnTo>
                          <a:pt x="34" y="40"/>
                        </a:lnTo>
                        <a:lnTo>
                          <a:pt x="37" y="37"/>
                        </a:lnTo>
                        <a:lnTo>
                          <a:pt x="40" y="34"/>
                        </a:lnTo>
                        <a:lnTo>
                          <a:pt x="42" y="31"/>
                        </a:lnTo>
                        <a:lnTo>
                          <a:pt x="43" y="26"/>
                        </a:lnTo>
                        <a:lnTo>
                          <a:pt x="43" y="21"/>
                        </a:lnTo>
                        <a:close/>
                        <a:moveTo>
                          <a:pt x="40" y="21"/>
                        </a:moveTo>
                        <a:lnTo>
                          <a:pt x="38" y="29"/>
                        </a:lnTo>
                        <a:lnTo>
                          <a:pt x="34" y="35"/>
                        </a:lnTo>
                        <a:lnTo>
                          <a:pt x="29" y="38"/>
                        </a:lnTo>
                        <a:lnTo>
                          <a:pt x="21" y="40"/>
                        </a:lnTo>
                        <a:lnTo>
                          <a:pt x="14" y="38"/>
                        </a:lnTo>
                        <a:lnTo>
                          <a:pt x="8" y="35"/>
                        </a:lnTo>
                        <a:lnTo>
                          <a:pt x="5" y="29"/>
                        </a:lnTo>
                        <a:lnTo>
                          <a:pt x="3" y="21"/>
                        </a:lnTo>
                        <a:lnTo>
                          <a:pt x="5" y="14"/>
                        </a:lnTo>
                        <a:lnTo>
                          <a:pt x="8" y="9"/>
                        </a:lnTo>
                        <a:lnTo>
                          <a:pt x="14" y="4"/>
                        </a:lnTo>
                        <a:lnTo>
                          <a:pt x="21" y="3"/>
                        </a:lnTo>
                        <a:lnTo>
                          <a:pt x="29" y="4"/>
                        </a:lnTo>
                        <a:lnTo>
                          <a:pt x="34" y="9"/>
                        </a:lnTo>
                        <a:lnTo>
                          <a:pt x="38" y="14"/>
                        </a:lnTo>
                        <a:lnTo>
                          <a:pt x="40" y="21"/>
                        </a:lnTo>
                        <a:close/>
                      </a:path>
                    </a:pathLst>
                  </a:custGeom>
                  <a:solidFill>
                    <a:srgbClr val="EFA6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7" name="Freeform 195">
                    <a:extLst>
                      <a:ext uri="{FF2B5EF4-FFF2-40B4-BE49-F238E27FC236}">
                        <a16:creationId xmlns:a16="http://schemas.microsoft.com/office/drawing/2014/main" id="{728E3C82-D3EC-6543-8785-9D8BBD32267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61" y="1154"/>
                    <a:ext cx="41" cy="41"/>
                  </a:xfrm>
                  <a:custGeom>
                    <a:avLst/>
                    <a:gdLst>
                      <a:gd name="T0" fmla="*/ 41 w 41"/>
                      <a:gd name="T1" fmla="*/ 20 h 41"/>
                      <a:gd name="T2" fmla="*/ 39 w 41"/>
                      <a:gd name="T3" fmla="*/ 13 h 41"/>
                      <a:gd name="T4" fmla="*/ 34 w 41"/>
                      <a:gd name="T5" fmla="*/ 7 h 41"/>
                      <a:gd name="T6" fmla="*/ 28 w 41"/>
                      <a:gd name="T7" fmla="*/ 2 h 41"/>
                      <a:gd name="T8" fmla="*/ 20 w 41"/>
                      <a:gd name="T9" fmla="*/ 0 h 41"/>
                      <a:gd name="T10" fmla="*/ 13 w 41"/>
                      <a:gd name="T11" fmla="*/ 2 h 41"/>
                      <a:gd name="T12" fmla="*/ 7 w 41"/>
                      <a:gd name="T13" fmla="*/ 7 h 41"/>
                      <a:gd name="T14" fmla="*/ 2 w 41"/>
                      <a:gd name="T15" fmla="*/ 13 h 41"/>
                      <a:gd name="T16" fmla="*/ 0 w 41"/>
                      <a:gd name="T17" fmla="*/ 20 h 41"/>
                      <a:gd name="T18" fmla="*/ 2 w 41"/>
                      <a:gd name="T19" fmla="*/ 28 h 41"/>
                      <a:gd name="T20" fmla="*/ 7 w 41"/>
                      <a:gd name="T21" fmla="*/ 34 h 41"/>
                      <a:gd name="T22" fmla="*/ 13 w 41"/>
                      <a:gd name="T23" fmla="*/ 39 h 41"/>
                      <a:gd name="T24" fmla="*/ 20 w 41"/>
                      <a:gd name="T25" fmla="*/ 41 h 41"/>
                      <a:gd name="T26" fmla="*/ 28 w 41"/>
                      <a:gd name="T27" fmla="*/ 39 h 41"/>
                      <a:gd name="T28" fmla="*/ 34 w 41"/>
                      <a:gd name="T29" fmla="*/ 34 h 41"/>
                      <a:gd name="T30" fmla="*/ 39 w 41"/>
                      <a:gd name="T31" fmla="*/ 28 h 41"/>
                      <a:gd name="T32" fmla="*/ 41 w 41"/>
                      <a:gd name="T33" fmla="*/ 20 h 41"/>
                      <a:gd name="T34" fmla="*/ 37 w 41"/>
                      <a:gd name="T35" fmla="*/ 20 h 41"/>
                      <a:gd name="T36" fmla="*/ 36 w 41"/>
                      <a:gd name="T37" fmla="*/ 27 h 41"/>
                      <a:gd name="T38" fmla="*/ 33 w 41"/>
                      <a:gd name="T39" fmla="*/ 33 h 41"/>
                      <a:gd name="T40" fmla="*/ 27 w 41"/>
                      <a:gd name="T41" fmla="*/ 36 h 41"/>
                      <a:gd name="T42" fmla="*/ 20 w 41"/>
                      <a:gd name="T43" fmla="*/ 37 h 41"/>
                      <a:gd name="T44" fmla="*/ 14 w 41"/>
                      <a:gd name="T45" fmla="*/ 36 h 41"/>
                      <a:gd name="T46" fmla="*/ 8 w 41"/>
                      <a:gd name="T47" fmla="*/ 33 h 41"/>
                      <a:gd name="T48" fmla="*/ 5 w 41"/>
                      <a:gd name="T49" fmla="*/ 27 h 41"/>
                      <a:gd name="T50" fmla="*/ 4 w 41"/>
                      <a:gd name="T51" fmla="*/ 20 h 41"/>
                      <a:gd name="T52" fmla="*/ 5 w 41"/>
                      <a:gd name="T53" fmla="*/ 14 h 41"/>
                      <a:gd name="T54" fmla="*/ 8 w 41"/>
                      <a:gd name="T55" fmla="*/ 8 h 41"/>
                      <a:gd name="T56" fmla="*/ 14 w 41"/>
                      <a:gd name="T57" fmla="*/ 5 h 41"/>
                      <a:gd name="T58" fmla="*/ 20 w 41"/>
                      <a:gd name="T59" fmla="*/ 3 h 41"/>
                      <a:gd name="T60" fmla="*/ 27 w 41"/>
                      <a:gd name="T61" fmla="*/ 5 h 41"/>
                      <a:gd name="T62" fmla="*/ 33 w 41"/>
                      <a:gd name="T63" fmla="*/ 8 h 41"/>
                      <a:gd name="T64" fmla="*/ 36 w 41"/>
                      <a:gd name="T65" fmla="*/ 14 h 41"/>
                      <a:gd name="T66" fmla="*/ 37 w 41"/>
                      <a:gd name="T67" fmla="*/ 20 h 4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1"/>
                      <a:gd name="T103" fmla="*/ 0 h 41"/>
                      <a:gd name="T104" fmla="*/ 41 w 41"/>
                      <a:gd name="T105" fmla="*/ 41 h 4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1" h="41">
                        <a:moveTo>
                          <a:pt x="41" y="20"/>
                        </a:moveTo>
                        <a:lnTo>
                          <a:pt x="39" y="13"/>
                        </a:lnTo>
                        <a:lnTo>
                          <a:pt x="34" y="7"/>
                        </a:lnTo>
                        <a:lnTo>
                          <a:pt x="28" y="2"/>
                        </a:lnTo>
                        <a:lnTo>
                          <a:pt x="20" y="0"/>
                        </a:lnTo>
                        <a:lnTo>
                          <a:pt x="13" y="2"/>
                        </a:lnTo>
                        <a:lnTo>
                          <a:pt x="7" y="7"/>
                        </a:lnTo>
                        <a:lnTo>
                          <a:pt x="2" y="13"/>
                        </a:lnTo>
                        <a:lnTo>
                          <a:pt x="0" y="20"/>
                        </a:lnTo>
                        <a:lnTo>
                          <a:pt x="2" y="28"/>
                        </a:lnTo>
                        <a:lnTo>
                          <a:pt x="7" y="34"/>
                        </a:lnTo>
                        <a:lnTo>
                          <a:pt x="13" y="39"/>
                        </a:lnTo>
                        <a:lnTo>
                          <a:pt x="20" y="41"/>
                        </a:lnTo>
                        <a:lnTo>
                          <a:pt x="28" y="39"/>
                        </a:lnTo>
                        <a:lnTo>
                          <a:pt x="34" y="34"/>
                        </a:lnTo>
                        <a:lnTo>
                          <a:pt x="39" y="28"/>
                        </a:lnTo>
                        <a:lnTo>
                          <a:pt x="41" y="20"/>
                        </a:lnTo>
                        <a:close/>
                        <a:moveTo>
                          <a:pt x="37" y="20"/>
                        </a:moveTo>
                        <a:lnTo>
                          <a:pt x="36" y="27"/>
                        </a:lnTo>
                        <a:lnTo>
                          <a:pt x="33" y="33"/>
                        </a:lnTo>
                        <a:lnTo>
                          <a:pt x="27" y="36"/>
                        </a:lnTo>
                        <a:lnTo>
                          <a:pt x="20" y="37"/>
                        </a:lnTo>
                        <a:lnTo>
                          <a:pt x="14" y="36"/>
                        </a:lnTo>
                        <a:lnTo>
                          <a:pt x="8" y="33"/>
                        </a:lnTo>
                        <a:lnTo>
                          <a:pt x="5" y="27"/>
                        </a:lnTo>
                        <a:lnTo>
                          <a:pt x="4" y="20"/>
                        </a:lnTo>
                        <a:lnTo>
                          <a:pt x="5" y="14"/>
                        </a:lnTo>
                        <a:lnTo>
                          <a:pt x="8" y="8"/>
                        </a:lnTo>
                        <a:lnTo>
                          <a:pt x="14" y="5"/>
                        </a:lnTo>
                        <a:lnTo>
                          <a:pt x="20" y="3"/>
                        </a:lnTo>
                        <a:lnTo>
                          <a:pt x="27" y="5"/>
                        </a:lnTo>
                        <a:lnTo>
                          <a:pt x="33" y="8"/>
                        </a:lnTo>
                        <a:lnTo>
                          <a:pt x="36" y="14"/>
                        </a:lnTo>
                        <a:lnTo>
                          <a:pt x="37" y="20"/>
                        </a:lnTo>
                        <a:close/>
                      </a:path>
                    </a:pathLst>
                  </a:custGeom>
                  <a:solidFill>
                    <a:srgbClr val="EFA9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" name="Freeform 196">
                    <a:extLst>
                      <a:ext uri="{FF2B5EF4-FFF2-40B4-BE49-F238E27FC236}">
                        <a16:creationId xmlns:a16="http://schemas.microsoft.com/office/drawing/2014/main" id="{C9851625-7EAF-474A-98C0-7BE5C224F52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63" y="1156"/>
                    <a:ext cx="37" cy="37"/>
                  </a:xfrm>
                  <a:custGeom>
                    <a:avLst/>
                    <a:gdLst>
                      <a:gd name="T0" fmla="*/ 37 w 37"/>
                      <a:gd name="T1" fmla="*/ 18 h 37"/>
                      <a:gd name="T2" fmla="*/ 35 w 37"/>
                      <a:gd name="T3" fmla="*/ 11 h 37"/>
                      <a:gd name="T4" fmla="*/ 31 w 37"/>
                      <a:gd name="T5" fmla="*/ 6 h 37"/>
                      <a:gd name="T6" fmla="*/ 26 w 37"/>
                      <a:gd name="T7" fmla="*/ 1 h 37"/>
                      <a:gd name="T8" fmla="*/ 18 w 37"/>
                      <a:gd name="T9" fmla="*/ 0 h 37"/>
                      <a:gd name="T10" fmla="*/ 11 w 37"/>
                      <a:gd name="T11" fmla="*/ 1 h 37"/>
                      <a:gd name="T12" fmla="*/ 5 w 37"/>
                      <a:gd name="T13" fmla="*/ 6 h 37"/>
                      <a:gd name="T14" fmla="*/ 2 w 37"/>
                      <a:gd name="T15" fmla="*/ 11 h 37"/>
                      <a:gd name="T16" fmla="*/ 0 w 37"/>
                      <a:gd name="T17" fmla="*/ 18 h 37"/>
                      <a:gd name="T18" fmla="*/ 2 w 37"/>
                      <a:gd name="T19" fmla="*/ 26 h 37"/>
                      <a:gd name="T20" fmla="*/ 5 w 37"/>
                      <a:gd name="T21" fmla="*/ 32 h 37"/>
                      <a:gd name="T22" fmla="*/ 11 w 37"/>
                      <a:gd name="T23" fmla="*/ 35 h 37"/>
                      <a:gd name="T24" fmla="*/ 18 w 37"/>
                      <a:gd name="T25" fmla="*/ 37 h 37"/>
                      <a:gd name="T26" fmla="*/ 26 w 37"/>
                      <a:gd name="T27" fmla="*/ 35 h 37"/>
                      <a:gd name="T28" fmla="*/ 31 w 37"/>
                      <a:gd name="T29" fmla="*/ 32 h 37"/>
                      <a:gd name="T30" fmla="*/ 35 w 37"/>
                      <a:gd name="T31" fmla="*/ 26 h 37"/>
                      <a:gd name="T32" fmla="*/ 37 w 37"/>
                      <a:gd name="T33" fmla="*/ 18 h 37"/>
                      <a:gd name="T34" fmla="*/ 34 w 37"/>
                      <a:gd name="T35" fmla="*/ 18 h 37"/>
                      <a:gd name="T36" fmla="*/ 32 w 37"/>
                      <a:gd name="T37" fmla="*/ 25 h 37"/>
                      <a:gd name="T38" fmla="*/ 29 w 37"/>
                      <a:gd name="T39" fmla="*/ 29 h 37"/>
                      <a:gd name="T40" fmla="*/ 25 w 37"/>
                      <a:gd name="T41" fmla="*/ 32 h 37"/>
                      <a:gd name="T42" fmla="*/ 18 w 37"/>
                      <a:gd name="T43" fmla="*/ 34 h 37"/>
                      <a:gd name="T44" fmla="*/ 12 w 37"/>
                      <a:gd name="T45" fmla="*/ 32 h 37"/>
                      <a:gd name="T46" fmla="*/ 8 w 37"/>
                      <a:gd name="T47" fmla="*/ 29 h 37"/>
                      <a:gd name="T48" fmla="*/ 5 w 37"/>
                      <a:gd name="T49" fmla="*/ 25 h 37"/>
                      <a:gd name="T50" fmla="*/ 3 w 37"/>
                      <a:gd name="T51" fmla="*/ 18 h 37"/>
                      <a:gd name="T52" fmla="*/ 5 w 37"/>
                      <a:gd name="T53" fmla="*/ 12 h 37"/>
                      <a:gd name="T54" fmla="*/ 8 w 37"/>
                      <a:gd name="T55" fmla="*/ 8 h 37"/>
                      <a:gd name="T56" fmla="*/ 12 w 37"/>
                      <a:gd name="T57" fmla="*/ 5 h 37"/>
                      <a:gd name="T58" fmla="*/ 18 w 37"/>
                      <a:gd name="T59" fmla="*/ 3 h 37"/>
                      <a:gd name="T60" fmla="*/ 25 w 37"/>
                      <a:gd name="T61" fmla="*/ 5 h 37"/>
                      <a:gd name="T62" fmla="*/ 29 w 37"/>
                      <a:gd name="T63" fmla="*/ 8 h 37"/>
                      <a:gd name="T64" fmla="*/ 32 w 37"/>
                      <a:gd name="T65" fmla="*/ 12 h 37"/>
                      <a:gd name="T66" fmla="*/ 34 w 37"/>
                      <a:gd name="T67" fmla="*/ 18 h 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7"/>
                      <a:gd name="T104" fmla="*/ 37 w 37"/>
                      <a:gd name="T105" fmla="*/ 37 h 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7">
                        <a:moveTo>
                          <a:pt x="37" y="18"/>
                        </a:moveTo>
                        <a:lnTo>
                          <a:pt x="35" y="11"/>
                        </a:lnTo>
                        <a:lnTo>
                          <a:pt x="31" y="6"/>
                        </a:lnTo>
                        <a:lnTo>
                          <a:pt x="26" y="1"/>
                        </a:lnTo>
                        <a:lnTo>
                          <a:pt x="18" y="0"/>
                        </a:lnTo>
                        <a:lnTo>
                          <a:pt x="11" y="1"/>
                        </a:lnTo>
                        <a:lnTo>
                          <a:pt x="5" y="6"/>
                        </a:lnTo>
                        <a:lnTo>
                          <a:pt x="2" y="11"/>
                        </a:lnTo>
                        <a:lnTo>
                          <a:pt x="0" y="18"/>
                        </a:lnTo>
                        <a:lnTo>
                          <a:pt x="2" y="26"/>
                        </a:lnTo>
                        <a:lnTo>
                          <a:pt x="5" y="32"/>
                        </a:lnTo>
                        <a:lnTo>
                          <a:pt x="11" y="35"/>
                        </a:lnTo>
                        <a:lnTo>
                          <a:pt x="18" y="37"/>
                        </a:lnTo>
                        <a:lnTo>
                          <a:pt x="26" y="35"/>
                        </a:lnTo>
                        <a:lnTo>
                          <a:pt x="31" y="32"/>
                        </a:lnTo>
                        <a:lnTo>
                          <a:pt x="35" y="26"/>
                        </a:lnTo>
                        <a:lnTo>
                          <a:pt x="37" y="18"/>
                        </a:lnTo>
                        <a:close/>
                        <a:moveTo>
                          <a:pt x="34" y="18"/>
                        </a:moveTo>
                        <a:lnTo>
                          <a:pt x="32" y="25"/>
                        </a:lnTo>
                        <a:lnTo>
                          <a:pt x="29" y="29"/>
                        </a:lnTo>
                        <a:lnTo>
                          <a:pt x="25" y="32"/>
                        </a:lnTo>
                        <a:lnTo>
                          <a:pt x="18" y="34"/>
                        </a:lnTo>
                        <a:lnTo>
                          <a:pt x="12" y="32"/>
                        </a:lnTo>
                        <a:lnTo>
                          <a:pt x="8" y="29"/>
                        </a:lnTo>
                        <a:lnTo>
                          <a:pt x="5" y="25"/>
                        </a:lnTo>
                        <a:lnTo>
                          <a:pt x="3" y="18"/>
                        </a:lnTo>
                        <a:lnTo>
                          <a:pt x="5" y="12"/>
                        </a:lnTo>
                        <a:lnTo>
                          <a:pt x="8" y="8"/>
                        </a:lnTo>
                        <a:lnTo>
                          <a:pt x="12" y="5"/>
                        </a:lnTo>
                        <a:lnTo>
                          <a:pt x="18" y="3"/>
                        </a:lnTo>
                        <a:lnTo>
                          <a:pt x="25" y="5"/>
                        </a:lnTo>
                        <a:lnTo>
                          <a:pt x="29" y="8"/>
                        </a:lnTo>
                        <a:lnTo>
                          <a:pt x="32" y="12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solidFill>
                    <a:srgbClr val="EFA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9" name="Freeform 197">
                    <a:extLst>
                      <a:ext uri="{FF2B5EF4-FFF2-40B4-BE49-F238E27FC236}">
                        <a16:creationId xmlns:a16="http://schemas.microsoft.com/office/drawing/2014/main" id="{44D5C51F-41F5-5B4C-B49F-27CB0F28281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65" y="1157"/>
                    <a:ext cx="33" cy="34"/>
                  </a:xfrm>
                  <a:custGeom>
                    <a:avLst/>
                    <a:gdLst>
                      <a:gd name="T0" fmla="*/ 33 w 33"/>
                      <a:gd name="T1" fmla="*/ 17 h 34"/>
                      <a:gd name="T2" fmla="*/ 32 w 33"/>
                      <a:gd name="T3" fmla="*/ 11 h 34"/>
                      <a:gd name="T4" fmla="*/ 29 w 33"/>
                      <a:gd name="T5" fmla="*/ 5 h 34"/>
                      <a:gd name="T6" fmla="*/ 23 w 33"/>
                      <a:gd name="T7" fmla="*/ 2 h 34"/>
                      <a:gd name="T8" fmla="*/ 16 w 33"/>
                      <a:gd name="T9" fmla="*/ 0 h 34"/>
                      <a:gd name="T10" fmla="*/ 10 w 33"/>
                      <a:gd name="T11" fmla="*/ 2 h 34"/>
                      <a:gd name="T12" fmla="*/ 4 w 33"/>
                      <a:gd name="T13" fmla="*/ 5 h 34"/>
                      <a:gd name="T14" fmla="*/ 1 w 33"/>
                      <a:gd name="T15" fmla="*/ 11 h 34"/>
                      <a:gd name="T16" fmla="*/ 0 w 33"/>
                      <a:gd name="T17" fmla="*/ 17 h 34"/>
                      <a:gd name="T18" fmla="*/ 1 w 33"/>
                      <a:gd name="T19" fmla="*/ 24 h 34"/>
                      <a:gd name="T20" fmla="*/ 4 w 33"/>
                      <a:gd name="T21" fmla="*/ 30 h 34"/>
                      <a:gd name="T22" fmla="*/ 10 w 33"/>
                      <a:gd name="T23" fmla="*/ 33 h 34"/>
                      <a:gd name="T24" fmla="*/ 16 w 33"/>
                      <a:gd name="T25" fmla="*/ 34 h 34"/>
                      <a:gd name="T26" fmla="*/ 23 w 33"/>
                      <a:gd name="T27" fmla="*/ 33 h 34"/>
                      <a:gd name="T28" fmla="*/ 29 w 33"/>
                      <a:gd name="T29" fmla="*/ 30 h 34"/>
                      <a:gd name="T30" fmla="*/ 32 w 33"/>
                      <a:gd name="T31" fmla="*/ 24 h 34"/>
                      <a:gd name="T32" fmla="*/ 33 w 33"/>
                      <a:gd name="T33" fmla="*/ 17 h 34"/>
                      <a:gd name="T34" fmla="*/ 30 w 33"/>
                      <a:gd name="T35" fmla="*/ 17 h 34"/>
                      <a:gd name="T36" fmla="*/ 29 w 33"/>
                      <a:gd name="T37" fmla="*/ 24 h 34"/>
                      <a:gd name="T38" fmla="*/ 26 w 33"/>
                      <a:gd name="T39" fmla="*/ 27 h 34"/>
                      <a:gd name="T40" fmla="*/ 21 w 33"/>
                      <a:gd name="T41" fmla="*/ 30 h 34"/>
                      <a:gd name="T42" fmla="*/ 16 w 33"/>
                      <a:gd name="T43" fmla="*/ 31 h 34"/>
                      <a:gd name="T44" fmla="*/ 10 w 33"/>
                      <a:gd name="T45" fmla="*/ 30 h 34"/>
                      <a:gd name="T46" fmla="*/ 7 w 33"/>
                      <a:gd name="T47" fmla="*/ 27 h 34"/>
                      <a:gd name="T48" fmla="*/ 4 w 33"/>
                      <a:gd name="T49" fmla="*/ 24 h 34"/>
                      <a:gd name="T50" fmla="*/ 3 w 33"/>
                      <a:gd name="T51" fmla="*/ 17 h 34"/>
                      <a:gd name="T52" fmla="*/ 4 w 33"/>
                      <a:gd name="T53" fmla="*/ 13 h 34"/>
                      <a:gd name="T54" fmla="*/ 7 w 33"/>
                      <a:gd name="T55" fmla="*/ 8 h 34"/>
                      <a:gd name="T56" fmla="*/ 10 w 33"/>
                      <a:gd name="T57" fmla="*/ 5 h 34"/>
                      <a:gd name="T58" fmla="*/ 16 w 33"/>
                      <a:gd name="T59" fmla="*/ 4 h 34"/>
                      <a:gd name="T60" fmla="*/ 21 w 33"/>
                      <a:gd name="T61" fmla="*/ 5 h 34"/>
                      <a:gd name="T62" fmla="*/ 26 w 33"/>
                      <a:gd name="T63" fmla="*/ 8 h 34"/>
                      <a:gd name="T64" fmla="*/ 29 w 33"/>
                      <a:gd name="T65" fmla="*/ 13 h 34"/>
                      <a:gd name="T66" fmla="*/ 30 w 33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3"/>
                      <a:gd name="T103" fmla="*/ 0 h 34"/>
                      <a:gd name="T104" fmla="*/ 33 w 33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3" h="34">
                        <a:moveTo>
                          <a:pt x="33" y="17"/>
                        </a:moveTo>
                        <a:lnTo>
                          <a:pt x="32" y="11"/>
                        </a:lnTo>
                        <a:lnTo>
                          <a:pt x="29" y="5"/>
                        </a:lnTo>
                        <a:lnTo>
                          <a:pt x="23" y="2"/>
                        </a:lnTo>
                        <a:lnTo>
                          <a:pt x="16" y="0"/>
                        </a:lnTo>
                        <a:lnTo>
                          <a:pt x="10" y="2"/>
                        </a:lnTo>
                        <a:lnTo>
                          <a:pt x="4" y="5"/>
                        </a:lnTo>
                        <a:lnTo>
                          <a:pt x="1" y="11"/>
                        </a:lnTo>
                        <a:lnTo>
                          <a:pt x="0" y="17"/>
                        </a:lnTo>
                        <a:lnTo>
                          <a:pt x="1" y="24"/>
                        </a:lnTo>
                        <a:lnTo>
                          <a:pt x="4" y="30"/>
                        </a:lnTo>
                        <a:lnTo>
                          <a:pt x="10" y="33"/>
                        </a:lnTo>
                        <a:lnTo>
                          <a:pt x="16" y="34"/>
                        </a:lnTo>
                        <a:lnTo>
                          <a:pt x="23" y="33"/>
                        </a:lnTo>
                        <a:lnTo>
                          <a:pt x="29" y="30"/>
                        </a:lnTo>
                        <a:lnTo>
                          <a:pt x="32" y="24"/>
                        </a:lnTo>
                        <a:lnTo>
                          <a:pt x="33" y="17"/>
                        </a:lnTo>
                        <a:close/>
                        <a:moveTo>
                          <a:pt x="30" y="17"/>
                        </a:moveTo>
                        <a:lnTo>
                          <a:pt x="29" y="24"/>
                        </a:lnTo>
                        <a:lnTo>
                          <a:pt x="26" y="27"/>
                        </a:lnTo>
                        <a:lnTo>
                          <a:pt x="21" y="30"/>
                        </a:lnTo>
                        <a:lnTo>
                          <a:pt x="16" y="31"/>
                        </a:lnTo>
                        <a:lnTo>
                          <a:pt x="10" y="30"/>
                        </a:lnTo>
                        <a:lnTo>
                          <a:pt x="7" y="27"/>
                        </a:lnTo>
                        <a:lnTo>
                          <a:pt x="4" y="24"/>
                        </a:lnTo>
                        <a:lnTo>
                          <a:pt x="3" y="17"/>
                        </a:lnTo>
                        <a:lnTo>
                          <a:pt x="4" y="13"/>
                        </a:lnTo>
                        <a:lnTo>
                          <a:pt x="7" y="8"/>
                        </a:lnTo>
                        <a:lnTo>
                          <a:pt x="10" y="5"/>
                        </a:lnTo>
                        <a:lnTo>
                          <a:pt x="16" y="4"/>
                        </a:lnTo>
                        <a:lnTo>
                          <a:pt x="21" y="5"/>
                        </a:lnTo>
                        <a:lnTo>
                          <a:pt x="26" y="8"/>
                        </a:lnTo>
                        <a:lnTo>
                          <a:pt x="29" y="13"/>
                        </a:lnTo>
                        <a:lnTo>
                          <a:pt x="30" y="17"/>
                        </a:lnTo>
                        <a:close/>
                      </a:path>
                    </a:pathLst>
                  </a:custGeom>
                  <a:solidFill>
                    <a:srgbClr val="F0B3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 198">
                    <a:extLst>
                      <a:ext uri="{FF2B5EF4-FFF2-40B4-BE49-F238E27FC236}">
                        <a16:creationId xmlns:a16="http://schemas.microsoft.com/office/drawing/2014/main" id="{1DEE9C48-3136-9148-8A17-7ED5AEF8BB7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66" y="1159"/>
                    <a:ext cx="31" cy="31"/>
                  </a:xfrm>
                  <a:custGeom>
                    <a:avLst/>
                    <a:gdLst>
                      <a:gd name="T0" fmla="*/ 31 w 31"/>
                      <a:gd name="T1" fmla="*/ 15 h 31"/>
                      <a:gd name="T2" fmla="*/ 29 w 31"/>
                      <a:gd name="T3" fmla="*/ 9 h 31"/>
                      <a:gd name="T4" fmla="*/ 26 w 31"/>
                      <a:gd name="T5" fmla="*/ 5 h 31"/>
                      <a:gd name="T6" fmla="*/ 22 w 31"/>
                      <a:gd name="T7" fmla="*/ 2 h 31"/>
                      <a:gd name="T8" fmla="*/ 15 w 31"/>
                      <a:gd name="T9" fmla="*/ 0 h 31"/>
                      <a:gd name="T10" fmla="*/ 9 w 31"/>
                      <a:gd name="T11" fmla="*/ 2 h 31"/>
                      <a:gd name="T12" fmla="*/ 5 w 31"/>
                      <a:gd name="T13" fmla="*/ 5 h 31"/>
                      <a:gd name="T14" fmla="*/ 2 w 31"/>
                      <a:gd name="T15" fmla="*/ 9 h 31"/>
                      <a:gd name="T16" fmla="*/ 0 w 31"/>
                      <a:gd name="T17" fmla="*/ 15 h 31"/>
                      <a:gd name="T18" fmla="*/ 2 w 31"/>
                      <a:gd name="T19" fmla="*/ 22 h 31"/>
                      <a:gd name="T20" fmla="*/ 5 w 31"/>
                      <a:gd name="T21" fmla="*/ 26 h 31"/>
                      <a:gd name="T22" fmla="*/ 9 w 31"/>
                      <a:gd name="T23" fmla="*/ 29 h 31"/>
                      <a:gd name="T24" fmla="*/ 15 w 31"/>
                      <a:gd name="T25" fmla="*/ 31 h 31"/>
                      <a:gd name="T26" fmla="*/ 22 w 31"/>
                      <a:gd name="T27" fmla="*/ 29 h 31"/>
                      <a:gd name="T28" fmla="*/ 26 w 31"/>
                      <a:gd name="T29" fmla="*/ 26 h 31"/>
                      <a:gd name="T30" fmla="*/ 29 w 31"/>
                      <a:gd name="T31" fmla="*/ 22 h 31"/>
                      <a:gd name="T32" fmla="*/ 31 w 31"/>
                      <a:gd name="T33" fmla="*/ 15 h 31"/>
                      <a:gd name="T34" fmla="*/ 28 w 31"/>
                      <a:gd name="T35" fmla="*/ 15 h 31"/>
                      <a:gd name="T36" fmla="*/ 26 w 31"/>
                      <a:gd name="T37" fmla="*/ 20 h 31"/>
                      <a:gd name="T38" fmla="*/ 25 w 31"/>
                      <a:gd name="T39" fmla="*/ 25 h 31"/>
                      <a:gd name="T40" fmla="*/ 20 w 31"/>
                      <a:gd name="T41" fmla="*/ 26 h 31"/>
                      <a:gd name="T42" fmla="*/ 15 w 31"/>
                      <a:gd name="T43" fmla="*/ 28 h 31"/>
                      <a:gd name="T44" fmla="*/ 11 w 31"/>
                      <a:gd name="T45" fmla="*/ 26 h 31"/>
                      <a:gd name="T46" fmla="*/ 6 w 31"/>
                      <a:gd name="T47" fmla="*/ 25 h 31"/>
                      <a:gd name="T48" fmla="*/ 5 w 31"/>
                      <a:gd name="T49" fmla="*/ 20 h 31"/>
                      <a:gd name="T50" fmla="*/ 3 w 31"/>
                      <a:gd name="T51" fmla="*/ 15 h 31"/>
                      <a:gd name="T52" fmla="*/ 5 w 31"/>
                      <a:gd name="T53" fmla="*/ 11 h 31"/>
                      <a:gd name="T54" fmla="*/ 6 w 31"/>
                      <a:gd name="T55" fmla="*/ 6 h 31"/>
                      <a:gd name="T56" fmla="*/ 11 w 31"/>
                      <a:gd name="T57" fmla="*/ 5 h 31"/>
                      <a:gd name="T58" fmla="*/ 15 w 31"/>
                      <a:gd name="T59" fmla="*/ 3 h 31"/>
                      <a:gd name="T60" fmla="*/ 20 w 31"/>
                      <a:gd name="T61" fmla="*/ 5 h 31"/>
                      <a:gd name="T62" fmla="*/ 25 w 31"/>
                      <a:gd name="T63" fmla="*/ 6 h 31"/>
                      <a:gd name="T64" fmla="*/ 26 w 31"/>
                      <a:gd name="T65" fmla="*/ 11 h 31"/>
                      <a:gd name="T66" fmla="*/ 28 w 31"/>
                      <a:gd name="T67" fmla="*/ 15 h 3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1"/>
                      <a:gd name="T103" fmla="*/ 0 h 31"/>
                      <a:gd name="T104" fmla="*/ 31 w 31"/>
                      <a:gd name="T105" fmla="*/ 31 h 3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1" h="31">
                        <a:moveTo>
                          <a:pt x="31" y="15"/>
                        </a:moveTo>
                        <a:lnTo>
                          <a:pt x="29" y="9"/>
                        </a:lnTo>
                        <a:lnTo>
                          <a:pt x="26" y="5"/>
                        </a:lnTo>
                        <a:lnTo>
                          <a:pt x="22" y="2"/>
                        </a:lnTo>
                        <a:lnTo>
                          <a:pt x="15" y="0"/>
                        </a:lnTo>
                        <a:lnTo>
                          <a:pt x="9" y="2"/>
                        </a:lnTo>
                        <a:lnTo>
                          <a:pt x="5" y="5"/>
                        </a:lnTo>
                        <a:lnTo>
                          <a:pt x="2" y="9"/>
                        </a:lnTo>
                        <a:lnTo>
                          <a:pt x="0" y="15"/>
                        </a:lnTo>
                        <a:lnTo>
                          <a:pt x="2" y="22"/>
                        </a:lnTo>
                        <a:lnTo>
                          <a:pt x="5" y="26"/>
                        </a:lnTo>
                        <a:lnTo>
                          <a:pt x="9" y="29"/>
                        </a:lnTo>
                        <a:lnTo>
                          <a:pt x="15" y="31"/>
                        </a:lnTo>
                        <a:lnTo>
                          <a:pt x="22" y="29"/>
                        </a:lnTo>
                        <a:lnTo>
                          <a:pt x="26" y="26"/>
                        </a:lnTo>
                        <a:lnTo>
                          <a:pt x="29" y="22"/>
                        </a:lnTo>
                        <a:lnTo>
                          <a:pt x="31" y="15"/>
                        </a:lnTo>
                        <a:close/>
                        <a:moveTo>
                          <a:pt x="28" y="15"/>
                        </a:moveTo>
                        <a:lnTo>
                          <a:pt x="26" y="20"/>
                        </a:lnTo>
                        <a:lnTo>
                          <a:pt x="25" y="25"/>
                        </a:lnTo>
                        <a:lnTo>
                          <a:pt x="20" y="26"/>
                        </a:lnTo>
                        <a:lnTo>
                          <a:pt x="15" y="28"/>
                        </a:lnTo>
                        <a:lnTo>
                          <a:pt x="11" y="26"/>
                        </a:lnTo>
                        <a:lnTo>
                          <a:pt x="6" y="25"/>
                        </a:lnTo>
                        <a:lnTo>
                          <a:pt x="5" y="20"/>
                        </a:lnTo>
                        <a:lnTo>
                          <a:pt x="3" y="15"/>
                        </a:lnTo>
                        <a:lnTo>
                          <a:pt x="5" y="11"/>
                        </a:lnTo>
                        <a:lnTo>
                          <a:pt x="6" y="6"/>
                        </a:lnTo>
                        <a:lnTo>
                          <a:pt x="11" y="5"/>
                        </a:lnTo>
                        <a:lnTo>
                          <a:pt x="15" y="3"/>
                        </a:lnTo>
                        <a:lnTo>
                          <a:pt x="20" y="5"/>
                        </a:lnTo>
                        <a:lnTo>
                          <a:pt x="25" y="6"/>
                        </a:lnTo>
                        <a:lnTo>
                          <a:pt x="26" y="11"/>
                        </a:lnTo>
                        <a:lnTo>
                          <a:pt x="28" y="15"/>
                        </a:lnTo>
                        <a:close/>
                      </a:path>
                    </a:pathLst>
                  </a:custGeom>
                  <a:solidFill>
                    <a:srgbClr val="F0B6B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 199">
                    <a:extLst>
                      <a:ext uri="{FF2B5EF4-FFF2-40B4-BE49-F238E27FC236}">
                        <a16:creationId xmlns:a16="http://schemas.microsoft.com/office/drawing/2014/main" id="{5D28ED80-FCBF-BC4F-A67C-1EF81CCF8EB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68" y="1161"/>
                    <a:ext cx="27" cy="27"/>
                  </a:xfrm>
                  <a:custGeom>
                    <a:avLst/>
                    <a:gdLst>
                      <a:gd name="T0" fmla="*/ 27 w 27"/>
                      <a:gd name="T1" fmla="*/ 13 h 27"/>
                      <a:gd name="T2" fmla="*/ 26 w 27"/>
                      <a:gd name="T3" fmla="*/ 9 h 27"/>
                      <a:gd name="T4" fmla="*/ 23 w 27"/>
                      <a:gd name="T5" fmla="*/ 4 h 27"/>
                      <a:gd name="T6" fmla="*/ 18 w 27"/>
                      <a:gd name="T7" fmla="*/ 1 h 27"/>
                      <a:gd name="T8" fmla="*/ 13 w 27"/>
                      <a:gd name="T9" fmla="*/ 0 h 27"/>
                      <a:gd name="T10" fmla="*/ 7 w 27"/>
                      <a:gd name="T11" fmla="*/ 1 h 27"/>
                      <a:gd name="T12" fmla="*/ 4 w 27"/>
                      <a:gd name="T13" fmla="*/ 4 h 27"/>
                      <a:gd name="T14" fmla="*/ 1 w 27"/>
                      <a:gd name="T15" fmla="*/ 9 h 27"/>
                      <a:gd name="T16" fmla="*/ 0 w 27"/>
                      <a:gd name="T17" fmla="*/ 13 h 27"/>
                      <a:gd name="T18" fmla="*/ 1 w 27"/>
                      <a:gd name="T19" fmla="*/ 20 h 27"/>
                      <a:gd name="T20" fmla="*/ 4 w 27"/>
                      <a:gd name="T21" fmla="*/ 23 h 27"/>
                      <a:gd name="T22" fmla="*/ 7 w 27"/>
                      <a:gd name="T23" fmla="*/ 26 h 27"/>
                      <a:gd name="T24" fmla="*/ 13 w 27"/>
                      <a:gd name="T25" fmla="*/ 27 h 27"/>
                      <a:gd name="T26" fmla="*/ 18 w 27"/>
                      <a:gd name="T27" fmla="*/ 26 h 27"/>
                      <a:gd name="T28" fmla="*/ 23 w 27"/>
                      <a:gd name="T29" fmla="*/ 23 h 27"/>
                      <a:gd name="T30" fmla="*/ 26 w 27"/>
                      <a:gd name="T31" fmla="*/ 20 h 27"/>
                      <a:gd name="T32" fmla="*/ 27 w 27"/>
                      <a:gd name="T33" fmla="*/ 13 h 27"/>
                      <a:gd name="T34" fmla="*/ 24 w 27"/>
                      <a:gd name="T35" fmla="*/ 13 h 27"/>
                      <a:gd name="T36" fmla="*/ 23 w 27"/>
                      <a:gd name="T37" fmla="*/ 18 h 27"/>
                      <a:gd name="T38" fmla="*/ 21 w 27"/>
                      <a:gd name="T39" fmla="*/ 21 h 27"/>
                      <a:gd name="T40" fmla="*/ 18 w 27"/>
                      <a:gd name="T41" fmla="*/ 24 h 27"/>
                      <a:gd name="T42" fmla="*/ 13 w 27"/>
                      <a:gd name="T43" fmla="*/ 24 h 27"/>
                      <a:gd name="T44" fmla="*/ 9 w 27"/>
                      <a:gd name="T45" fmla="*/ 24 h 27"/>
                      <a:gd name="T46" fmla="*/ 6 w 27"/>
                      <a:gd name="T47" fmla="*/ 21 h 27"/>
                      <a:gd name="T48" fmla="*/ 4 w 27"/>
                      <a:gd name="T49" fmla="*/ 18 h 27"/>
                      <a:gd name="T50" fmla="*/ 3 w 27"/>
                      <a:gd name="T51" fmla="*/ 13 h 27"/>
                      <a:gd name="T52" fmla="*/ 4 w 27"/>
                      <a:gd name="T53" fmla="*/ 9 h 27"/>
                      <a:gd name="T54" fmla="*/ 6 w 27"/>
                      <a:gd name="T55" fmla="*/ 6 h 27"/>
                      <a:gd name="T56" fmla="*/ 9 w 27"/>
                      <a:gd name="T57" fmla="*/ 4 h 27"/>
                      <a:gd name="T58" fmla="*/ 13 w 27"/>
                      <a:gd name="T59" fmla="*/ 3 h 27"/>
                      <a:gd name="T60" fmla="*/ 18 w 27"/>
                      <a:gd name="T61" fmla="*/ 4 h 27"/>
                      <a:gd name="T62" fmla="*/ 21 w 27"/>
                      <a:gd name="T63" fmla="*/ 6 h 27"/>
                      <a:gd name="T64" fmla="*/ 23 w 27"/>
                      <a:gd name="T65" fmla="*/ 9 h 27"/>
                      <a:gd name="T66" fmla="*/ 24 w 27"/>
                      <a:gd name="T67" fmla="*/ 13 h 2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7"/>
                      <a:gd name="T103" fmla="*/ 0 h 27"/>
                      <a:gd name="T104" fmla="*/ 27 w 27"/>
                      <a:gd name="T105" fmla="*/ 27 h 2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7" h="27">
                        <a:moveTo>
                          <a:pt x="27" y="13"/>
                        </a:moveTo>
                        <a:lnTo>
                          <a:pt x="26" y="9"/>
                        </a:lnTo>
                        <a:lnTo>
                          <a:pt x="23" y="4"/>
                        </a:lnTo>
                        <a:lnTo>
                          <a:pt x="18" y="1"/>
                        </a:lnTo>
                        <a:lnTo>
                          <a:pt x="13" y="0"/>
                        </a:lnTo>
                        <a:lnTo>
                          <a:pt x="7" y="1"/>
                        </a:lnTo>
                        <a:lnTo>
                          <a:pt x="4" y="4"/>
                        </a:lnTo>
                        <a:lnTo>
                          <a:pt x="1" y="9"/>
                        </a:lnTo>
                        <a:lnTo>
                          <a:pt x="0" y="13"/>
                        </a:lnTo>
                        <a:lnTo>
                          <a:pt x="1" y="20"/>
                        </a:lnTo>
                        <a:lnTo>
                          <a:pt x="4" y="23"/>
                        </a:lnTo>
                        <a:lnTo>
                          <a:pt x="7" y="26"/>
                        </a:lnTo>
                        <a:lnTo>
                          <a:pt x="13" y="27"/>
                        </a:lnTo>
                        <a:lnTo>
                          <a:pt x="18" y="26"/>
                        </a:lnTo>
                        <a:lnTo>
                          <a:pt x="23" y="23"/>
                        </a:lnTo>
                        <a:lnTo>
                          <a:pt x="26" y="20"/>
                        </a:lnTo>
                        <a:lnTo>
                          <a:pt x="27" y="13"/>
                        </a:lnTo>
                        <a:close/>
                        <a:moveTo>
                          <a:pt x="24" y="13"/>
                        </a:moveTo>
                        <a:lnTo>
                          <a:pt x="23" y="18"/>
                        </a:lnTo>
                        <a:lnTo>
                          <a:pt x="21" y="21"/>
                        </a:lnTo>
                        <a:lnTo>
                          <a:pt x="18" y="24"/>
                        </a:lnTo>
                        <a:lnTo>
                          <a:pt x="13" y="24"/>
                        </a:lnTo>
                        <a:lnTo>
                          <a:pt x="9" y="24"/>
                        </a:lnTo>
                        <a:lnTo>
                          <a:pt x="6" y="21"/>
                        </a:lnTo>
                        <a:lnTo>
                          <a:pt x="4" y="18"/>
                        </a:lnTo>
                        <a:lnTo>
                          <a:pt x="3" y="13"/>
                        </a:lnTo>
                        <a:lnTo>
                          <a:pt x="4" y="9"/>
                        </a:lnTo>
                        <a:lnTo>
                          <a:pt x="6" y="6"/>
                        </a:lnTo>
                        <a:lnTo>
                          <a:pt x="9" y="4"/>
                        </a:lnTo>
                        <a:lnTo>
                          <a:pt x="13" y="3"/>
                        </a:lnTo>
                        <a:lnTo>
                          <a:pt x="18" y="4"/>
                        </a:lnTo>
                        <a:lnTo>
                          <a:pt x="21" y="6"/>
                        </a:lnTo>
                        <a:lnTo>
                          <a:pt x="23" y="9"/>
                        </a:lnTo>
                        <a:lnTo>
                          <a:pt x="24" y="13"/>
                        </a:lnTo>
                        <a:close/>
                      </a:path>
                    </a:pathLst>
                  </a:custGeom>
                  <a:solidFill>
                    <a:srgbClr val="F1BAB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" name="Freeform 200">
                    <a:extLst>
                      <a:ext uri="{FF2B5EF4-FFF2-40B4-BE49-F238E27FC236}">
                        <a16:creationId xmlns:a16="http://schemas.microsoft.com/office/drawing/2014/main" id="{97463E93-59FA-404C-A401-E1A4203338A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69" y="1162"/>
                    <a:ext cx="25" cy="25"/>
                  </a:xfrm>
                  <a:custGeom>
                    <a:avLst/>
                    <a:gdLst>
                      <a:gd name="T0" fmla="*/ 25 w 25"/>
                      <a:gd name="T1" fmla="*/ 12 h 25"/>
                      <a:gd name="T2" fmla="*/ 23 w 25"/>
                      <a:gd name="T3" fmla="*/ 8 h 25"/>
                      <a:gd name="T4" fmla="*/ 22 w 25"/>
                      <a:gd name="T5" fmla="*/ 3 h 25"/>
                      <a:gd name="T6" fmla="*/ 17 w 25"/>
                      <a:gd name="T7" fmla="*/ 2 h 25"/>
                      <a:gd name="T8" fmla="*/ 12 w 25"/>
                      <a:gd name="T9" fmla="*/ 0 h 25"/>
                      <a:gd name="T10" fmla="*/ 8 w 25"/>
                      <a:gd name="T11" fmla="*/ 2 h 25"/>
                      <a:gd name="T12" fmla="*/ 3 w 25"/>
                      <a:gd name="T13" fmla="*/ 3 h 25"/>
                      <a:gd name="T14" fmla="*/ 2 w 25"/>
                      <a:gd name="T15" fmla="*/ 8 h 25"/>
                      <a:gd name="T16" fmla="*/ 0 w 25"/>
                      <a:gd name="T17" fmla="*/ 12 h 25"/>
                      <a:gd name="T18" fmla="*/ 2 w 25"/>
                      <a:gd name="T19" fmla="*/ 17 h 25"/>
                      <a:gd name="T20" fmla="*/ 3 w 25"/>
                      <a:gd name="T21" fmla="*/ 22 h 25"/>
                      <a:gd name="T22" fmla="*/ 8 w 25"/>
                      <a:gd name="T23" fmla="*/ 23 h 25"/>
                      <a:gd name="T24" fmla="*/ 12 w 25"/>
                      <a:gd name="T25" fmla="*/ 25 h 25"/>
                      <a:gd name="T26" fmla="*/ 17 w 25"/>
                      <a:gd name="T27" fmla="*/ 23 h 25"/>
                      <a:gd name="T28" fmla="*/ 22 w 25"/>
                      <a:gd name="T29" fmla="*/ 22 h 25"/>
                      <a:gd name="T30" fmla="*/ 23 w 25"/>
                      <a:gd name="T31" fmla="*/ 17 h 25"/>
                      <a:gd name="T32" fmla="*/ 25 w 25"/>
                      <a:gd name="T33" fmla="*/ 12 h 25"/>
                      <a:gd name="T34" fmla="*/ 22 w 25"/>
                      <a:gd name="T35" fmla="*/ 12 h 25"/>
                      <a:gd name="T36" fmla="*/ 20 w 25"/>
                      <a:gd name="T37" fmla="*/ 16 h 25"/>
                      <a:gd name="T38" fmla="*/ 19 w 25"/>
                      <a:gd name="T39" fmla="*/ 19 h 25"/>
                      <a:gd name="T40" fmla="*/ 16 w 25"/>
                      <a:gd name="T41" fmla="*/ 22 h 25"/>
                      <a:gd name="T42" fmla="*/ 12 w 25"/>
                      <a:gd name="T43" fmla="*/ 22 h 25"/>
                      <a:gd name="T44" fmla="*/ 9 w 25"/>
                      <a:gd name="T45" fmla="*/ 22 h 25"/>
                      <a:gd name="T46" fmla="*/ 6 w 25"/>
                      <a:gd name="T47" fmla="*/ 19 h 25"/>
                      <a:gd name="T48" fmla="*/ 3 w 25"/>
                      <a:gd name="T49" fmla="*/ 16 h 25"/>
                      <a:gd name="T50" fmla="*/ 3 w 25"/>
                      <a:gd name="T51" fmla="*/ 12 h 25"/>
                      <a:gd name="T52" fmla="*/ 3 w 25"/>
                      <a:gd name="T53" fmla="*/ 9 h 25"/>
                      <a:gd name="T54" fmla="*/ 6 w 25"/>
                      <a:gd name="T55" fmla="*/ 6 h 25"/>
                      <a:gd name="T56" fmla="*/ 9 w 25"/>
                      <a:gd name="T57" fmla="*/ 5 h 25"/>
                      <a:gd name="T58" fmla="*/ 12 w 25"/>
                      <a:gd name="T59" fmla="*/ 3 h 25"/>
                      <a:gd name="T60" fmla="*/ 16 w 25"/>
                      <a:gd name="T61" fmla="*/ 5 h 25"/>
                      <a:gd name="T62" fmla="*/ 19 w 25"/>
                      <a:gd name="T63" fmla="*/ 6 h 25"/>
                      <a:gd name="T64" fmla="*/ 20 w 25"/>
                      <a:gd name="T65" fmla="*/ 9 h 25"/>
                      <a:gd name="T66" fmla="*/ 22 w 25"/>
                      <a:gd name="T67" fmla="*/ 12 h 2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5"/>
                      <a:gd name="T103" fmla="*/ 0 h 25"/>
                      <a:gd name="T104" fmla="*/ 25 w 25"/>
                      <a:gd name="T105" fmla="*/ 25 h 2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5" h="25">
                        <a:moveTo>
                          <a:pt x="25" y="12"/>
                        </a:moveTo>
                        <a:lnTo>
                          <a:pt x="23" y="8"/>
                        </a:lnTo>
                        <a:lnTo>
                          <a:pt x="22" y="3"/>
                        </a:lnTo>
                        <a:lnTo>
                          <a:pt x="17" y="2"/>
                        </a:lnTo>
                        <a:lnTo>
                          <a:pt x="12" y="0"/>
                        </a:lnTo>
                        <a:lnTo>
                          <a:pt x="8" y="2"/>
                        </a:lnTo>
                        <a:lnTo>
                          <a:pt x="3" y="3"/>
                        </a:lnTo>
                        <a:lnTo>
                          <a:pt x="2" y="8"/>
                        </a:lnTo>
                        <a:lnTo>
                          <a:pt x="0" y="12"/>
                        </a:lnTo>
                        <a:lnTo>
                          <a:pt x="2" y="17"/>
                        </a:lnTo>
                        <a:lnTo>
                          <a:pt x="3" y="22"/>
                        </a:lnTo>
                        <a:lnTo>
                          <a:pt x="8" y="23"/>
                        </a:lnTo>
                        <a:lnTo>
                          <a:pt x="12" y="25"/>
                        </a:lnTo>
                        <a:lnTo>
                          <a:pt x="17" y="23"/>
                        </a:lnTo>
                        <a:lnTo>
                          <a:pt x="22" y="22"/>
                        </a:lnTo>
                        <a:lnTo>
                          <a:pt x="23" y="17"/>
                        </a:lnTo>
                        <a:lnTo>
                          <a:pt x="25" y="12"/>
                        </a:lnTo>
                        <a:close/>
                        <a:moveTo>
                          <a:pt x="22" y="12"/>
                        </a:moveTo>
                        <a:lnTo>
                          <a:pt x="20" y="16"/>
                        </a:lnTo>
                        <a:lnTo>
                          <a:pt x="19" y="19"/>
                        </a:lnTo>
                        <a:lnTo>
                          <a:pt x="16" y="22"/>
                        </a:lnTo>
                        <a:lnTo>
                          <a:pt x="12" y="22"/>
                        </a:lnTo>
                        <a:lnTo>
                          <a:pt x="9" y="22"/>
                        </a:lnTo>
                        <a:lnTo>
                          <a:pt x="6" y="19"/>
                        </a:lnTo>
                        <a:lnTo>
                          <a:pt x="3" y="16"/>
                        </a:lnTo>
                        <a:lnTo>
                          <a:pt x="3" y="12"/>
                        </a:lnTo>
                        <a:lnTo>
                          <a:pt x="3" y="9"/>
                        </a:lnTo>
                        <a:lnTo>
                          <a:pt x="6" y="6"/>
                        </a:lnTo>
                        <a:lnTo>
                          <a:pt x="9" y="5"/>
                        </a:lnTo>
                        <a:lnTo>
                          <a:pt x="12" y="3"/>
                        </a:lnTo>
                        <a:lnTo>
                          <a:pt x="16" y="5"/>
                        </a:lnTo>
                        <a:lnTo>
                          <a:pt x="19" y="6"/>
                        </a:lnTo>
                        <a:lnTo>
                          <a:pt x="20" y="9"/>
                        </a:lnTo>
                        <a:lnTo>
                          <a:pt x="22" y="12"/>
                        </a:lnTo>
                        <a:close/>
                      </a:path>
                    </a:pathLst>
                  </a:custGeom>
                  <a:solidFill>
                    <a:srgbClr val="F2C1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3" name="Freeform 201">
                    <a:extLst>
                      <a:ext uri="{FF2B5EF4-FFF2-40B4-BE49-F238E27FC236}">
                        <a16:creationId xmlns:a16="http://schemas.microsoft.com/office/drawing/2014/main" id="{9156D771-3B1F-714D-9A36-65CDC06C84C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71" y="1164"/>
                    <a:ext cx="21" cy="21"/>
                  </a:xfrm>
                  <a:custGeom>
                    <a:avLst/>
                    <a:gdLst>
                      <a:gd name="T0" fmla="*/ 21 w 21"/>
                      <a:gd name="T1" fmla="*/ 10 h 21"/>
                      <a:gd name="T2" fmla="*/ 20 w 21"/>
                      <a:gd name="T3" fmla="*/ 6 h 21"/>
                      <a:gd name="T4" fmla="*/ 18 w 21"/>
                      <a:gd name="T5" fmla="*/ 3 h 21"/>
                      <a:gd name="T6" fmla="*/ 15 w 21"/>
                      <a:gd name="T7" fmla="*/ 1 h 21"/>
                      <a:gd name="T8" fmla="*/ 10 w 21"/>
                      <a:gd name="T9" fmla="*/ 0 h 21"/>
                      <a:gd name="T10" fmla="*/ 6 w 21"/>
                      <a:gd name="T11" fmla="*/ 1 h 21"/>
                      <a:gd name="T12" fmla="*/ 3 w 21"/>
                      <a:gd name="T13" fmla="*/ 3 h 21"/>
                      <a:gd name="T14" fmla="*/ 1 w 21"/>
                      <a:gd name="T15" fmla="*/ 6 h 21"/>
                      <a:gd name="T16" fmla="*/ 0 w 21"/>
                      <a:gd name="T17" fmla="*/ 10 h 21"/>
                      <a:gd name="T18" fmla="*/ 1 w 21"/>
                      <a:gd name="T19" fmla="*/ 15 h 21"/>
                      <a:gd name="T20" fmla="*/ 3 w 21"/>
                      <a:gd name="T21" fmla="*/ 18 h 21"/>
                      <a:gd name="T22" fmla="*/ 6 w 21"/>
                      <a:gd name="T23" fmla="*/ 21 h 21"/>
                      <a:gd name="T24" fmla="*/ 10 w 21"/>
                      <a:gd name="T25" fmla="*/ 21 h 21"/>
                      <a:gd name="T26" fmla="*/ 15 w 21"/>
                      <a:gd name="T27" fmla="*/ 21 h 21"/>
                      <a:gd name="T28" fmla="*/ 18 w 21"/>
                      <a:gd name="T29" fmla="*/ 18 h 21"/>
                      <a:gd name="T30" fmla="*/ 20 w 21"/>
                      <a:gd name="T31" fmla="*/ 15 h 21"/>
                      <a:gd name="T32" fmla="*/ 21 w 21"/>
                      <a:gd name="T33" fmla="*/ 10 h 21"/>
                      <a:gd name="T34" fmla="*/ 18 w 21"/>
                      <a:gd name="T35" fmla="*/ 10 h 21"/>
                      <a:gd name="T36" fmla="*/ 18 w 21"/>
                      <a:gd name="T37" fmla="*/ 14 h 21"/>
                      <a:gd name="T38" fmla="*/ 15 w 21"/>
                      <a:gd name="T39" fmla="*/ 17 h 21"/>
                      <a:gd name="T40" fmla="*/ 14 w 21"/>
                      <a:gd name="T41" fmla="*/ 18 h 21"/>
                      <a:gd name="T42" fmla="*/ 10 w 21"/>
                      <a:gd name="T43" fmla="*/ 18 h 21"/>
                      <a:gd name="T44" fmla="*/ 7 w 21"/>
                      <a:gd name="T45" fmla="*/ 18 h 21"/>
                      <a:gd name="T46" fmla="*/ 4 w 21"/>
                      <a:gd name="T47" fmla="*/ 17 h 21"/>
                      <a:gd name="T48" fmla="*/ 3 w 21"/>
                      <a:gd name="T49" fmla="*/ 14 h 21"/>
                      <a:gd name="T50" fmla="*/ 3 w 21"/>
                      <a:gd name="T51" fmla="*/ 10 h 21"/>
                      <a:gd name="T52" fmla="*/ 3 w 21"/>
                      <a:gd name="T53" fmla="*/ 7 h 21"/>
                      <a:gd name="T54" fmla="*/ 4 w 21"/>
                      <a:gd name="T55" fmla="*/ 6 h 21"/>
                      <a:gd name="T56" fmla="*/ 7 w 21"/>
                      <a:gd name="T57" fmla="*/ 3 h 21"/>
                      <a:gd name="T58" fmla="*/ 10 w 21"/>
                      <a:gd name="T59" fmla="*/ 3 h 21"/>
                      <a:gd name="T60" fmla="*/ 14 w 21"/>
                      <a:gd name="T61" fmla="*/ 3 h 21"/>
                      <a:gd name="T62" fmla="*/ 15 w 21"/>
                      <a:gd name="T63" fmla="*/ 6 h 21"/>
                      <a:gd name="T64" fmla="*/ 18 w 21"/>
                      <a:gd name="T65" fmla="*/ 7 h 21"/>
                      <a:gd name="T66" fmla="*/ 18 w 21"/>
                      <a:gd name="T67" fmla="*/ 10 h 2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1"/>
                      <a:gd name="T103" fmla="*/ 0 h 21"/>
                      <a:gd name="T104" fmla="*/ 21 w 21"/>
                      <a:gd name="T105" fmla="*/ 21 h 2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1" h="21">
                        <a:moveTo>
                          <a:pt x="21" y="10"/>
                        </a:moveTo>
                        <a:lnTo>
                          <a:pt x="20" y="6"/>
                        </a:lnTo>
                        <a:lnTo>
                          <a:pt x="18" y="3"/>
                        </a:lnTo>
                        <a:lnTo>
                          <a:pt x="15" y="1"/>
                        </a:lnTo>
                        <a:lnTo>
                          <a:pt x="10" y="0"/>
                        </a:lnTo>
                        <a:lnTo>
                          <a:pt x="6" y="1"/>
                        </a:lnTo>
                        <a:lnTo>
                          <a:pt x="3" y="3"/>
                        </a:lnTo>
                        <a:lnTo>
                          <a:pt x="1" y="6"/>
                        </a:lnTo>
                        <a:lnTo>
                          <a:pt x="0" y="10"/>
                        </a:lnTo>
                        <a:lnTo>
                          <a:pt x="1" y="15"/>
                        </a:lnTo>
                        <a:lnTo>
                          <a:pt x="3" y="18"/>
                        </a:lnTo>
                        <a:lnTo>
                          <a:pt x="6" y="21"/>
                        </a:lnTo>
                        <a:lnTo>
                          <a:pt x="10" y="21"/>
                        </a:lnTo>
                        <a:lnTo>
                          <a:pt x="15" y="21"/>
                        </a:lnTo>
                        <a:lnTo>
                          <a:pt x="18" y="18"/>
                        </a:lnTo>
                        <a:lnTo>
                          <a:pt x="20" y="15"/>
                        </a:lnTo>
                        <a:lnTo>
                          <a:pt x="21" y="10"/>
                        </a:lnTo>
                        <a:close/>
                        <a:moveTo>
                          <a:pt x="18" y="10"/>
                        </a:moveTo>
                        <a:lnTo>
                          <a:pt x="18" y="14"/>
                        </a:lnTo>
                        <a:lnTo>
                          <a:pt x="15" y="17"/>
                        </a:lnTo>
                        <a:lnTo>
                          <a:pt x="14" y="18"/>
                        </a:lnTo>
                        <a:lnTo>
                          <a:pt x="10" y="18"/>
                        </a:lnTo>
                        <a:lnTo>
                          <a:pt x="7" y="18"/>
                        </a:lnTo>
                        <a:lnTo>
                          <a:pt x="4" y="17"/>
                        </a:lnTo>
                        <a:lnTo>
                          <a:pt x="3" y="14"/>
                        </a:lnTo>
                        <a:lnTo>
                          <a:pt x="3" y="10"/>
                        </a:lnTo>
                        <a:lnTo>
                          <a:pt x="3" y="7"/>
                        </a:lnTo>
                        <a:lnTo>
                          <a:pt x="4" y="6"/>
                        </a:lnTo>
                        <a:lnTo>
                          <a:pt x="7" y="3"/>
                        </a:lnTo>
                        <a:lnTo>
                          <a:pt x="10" y="3"/>
                        </a:lnTo>
                        <a:lnTo>
                          <a:pt x="14" y="3"/>
                        </a:lnTo>
                        <a:lnTo>
                          <a:pt x="15" y="6"/>
                        </a:lnTo>
                        <a:lnTo>
                          <a:pt x="18" y="7"/>
                        </a:lnTo>
                        <a:lnTo>
                          <a:pt x="18" y="10"/>
                        </a:lnTo>
                        <a:close/>
                      </a:path>
                    </a:pathLst>
                  </a:custGeom>
                  <a:solidFill>
                    <a:srgbClr val="F3C6C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4" name="Freeform 202">
                    <a:extLst>
                      <a:ext uri="{FF2B5EF4-FFF2-40B4-BE49-F238E27FC236}">
                        <a16:creationId xmlns:a16="http://schemas.microsoft.com/office/drawing/2014/main" id="{2D4C196B-616C-154C-8F46-22AD43099DA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72" y="1165"/>
                    <a:ext cx="19" cy="19"/>
                  </a:xfrm>
                  <a:custGeom>
                    <a:avLst/>
                    <a:gdLst>
                      <a:gd name="T0" fmla="*/ 19 w 19"/>
                      <a:gd name="T1" fmla="*/ 9 h 19"/>
                      <a:gd name="T2" fmla="*/ 17 w 19"/>
                      <a:gd name="T3" fmla="*/ 6 h 19"/>
                      <a:gd name="T4" fmla="*/ 16 w 19"/>
                      <a:gd name="T5" fmla="*/ 3 h 19"/>
                      <a:gd name="T6" fmla="*/ 13 w 19"/>
                      <a:gd name="T7" fmla="*/ 2 h 19"/>
                      <a:gd name="T8" fmla="*/ 9 w 19"/>
                      <a:gd name="T9" fmla="*/ 0 h 19"/>
                      <a:gd name="T10" fmla="*/ 6 w 19"/>
                      <a:gd name="T11" fmla="*/ 2 h 19"/>
                      <a:gd name="T12" fmla="*/ 3 w 19"/>
                      <a:gd name="T13" fmla="*/ 3 h 19"/>
                      <a:gd name="T14" fmla="*/ 0 w 19"/>
                      <a:gd name="T15" fmla="*/ 6 h 19"/>
                      <a:gd name="T16" fmla="*/ 0 w 19"/>
                      <a:gd name="T17" fmla="*/ 9 h 19"/>
                      <a:gd name="T18" fmla="*/ 0 w 19"/>
                      <a:gd name="T19" fmla="*/ 13 h 19"/>
                      <a:gd name="T20" fmla="*/ 3 w 19"/>
                      <a:gd name="T21" fmla="*/ 16 h 19"/>
                      <a:gd name="T22" fmla="*/ 6 w 19"/>
                      <a:gd name="T23" fmla="*/ 19 h 19"/>
                      <a:gd name="T24" fmla="*/ 9 w 19"/>
                      <a:gd name="T25" fmla="*/ 19 h 19"/>
                      <a:gd name="T26" fmla="*/ 13 w 19"/>
                      <a:gd name="T27" fmla="*/ 19 h 19"/>
                      <a:gd name="T28" fmla="*/ 16 w 19"/>
                      <a:gd name="T29" fmla="*/ 16 h 19"/>
                      <a:gd name="T30" fmla="*/ 17 w 19"/>
                      <a:gd name="T31" fmla="*/ 13 h 19"/>
                      <a:gd name="T32" fmla="*/ 19 w 19"/>
                      <a:gd name="T33" fmla="*/ 9 h 19"/>
                      <a:gd name="T34" fmla="*/ 16 w 19"/>
                      <a:gd name="T35" fmla="*/ 9 h 19"/>
                      <a:gd name="T36" fmla="*/ 16 w 19"/>
                      <a:gd name="T37" fmla="*/ 13 h 19"/>
                      <a:gd name="T38" fmla="*/ 14 w 19"/>
                      <a:gd name="T39" fmla="*/ 14 h 19"/>
                      <a:gd name="T40" fmla="*/ 13 w 19"/>
                      <a:gd name="T41" fmla="*/ 16 h 19"/>
                      <a:gd name="T42" fmla="*/ 9 w 19"/>
                      <a:gd name="T43" fmla="*/ 16 h 19"/>
                      <a:gd name="T44" fmla="*/ 6 w 19"/>
                      <a:gd name="T45" fmla="*/ 16 h 19"/>
                      <a:gd name="T46" fmla="*/ 5 w 19"/>
                      <a:gd name="T47" fmla="*/ 14 h 19"/>
                      <a:gd name="T48" fmla="*/ 3 w 19"/>
                      <a:gd name="T49" fmla="*/ 13 h 19"/>
                      <a:gd name="T50" fmla="*/ 3 w 19"/>
                      <a:gd name="T51" fmla="*/ 9 h 19"/>
                      <a:gd name="T52" fmla="*/ 3 w 19"/>
                      <a:gd name="T53" fmla="*/ 8 h 19"/>
                      <a:gd name="T54" fmla="*/ 5 w 19"/>
                      <a:gd name="T55" fmla="*/ 5 h 19"/>
                      <a:gd name="T56" fmla="*/ 6 w 19"/>
                      <a:gd name="T57" fmla="*/ 3 h 19"/>
                      <a:gd name="T58" fmla="*/ 9 w 19"/>
                      <a:gd name="T59" fmla="*/ 3 h 19"/>
                      <a:gd name="T60" fmla="*/ 13 w 19"/>
                      <a:gd name="T61" fmla="*/ 3 h 19"/>
                      <a:gd name="T62" fmla="*/ 14 w 19"/>
                      <a:gd name="T63" fmla="*/ 5 h 19"/>
                      <a:gd name="T64" fmla="*/ 16 w 19"/>
                      <a:gd name="T65" fmla="*/ 8 h 19"/>
                      <a:gd name="T66" fmla="*/ 16 w 19"/>
                      <a:gd name="T67" fmla="*/ 9 h 1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9"/>
                      <a:gd name="T103" fmla="*/ 0 h 19"/>
                      <a:gd name="T104" fmla="*/ 19 w 19"/>
                      <a:gd name="T105" fmla="*/ 19 h 1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9" h="19">
                        <a:moveTo>
                          <a:pt x="19" y="9"/>
                        </a:moveTo>
                        <a:lnTo>
                          <a:pt x="17" y="6"/>
                        </a:lnTo>
                        <a:lnTo>
                          <a:pt x="16" y="3"/>
                        </a:lnTo>
                        <a:lnTo>
                          <a:pt x="13" y="2"/>
                        </a:lnTo>
                        <a:lnTo>
                          <a:pt x="9" y="0"/>
                        </a:lnTo>
                        <a:lnTo>
                          <a:pt x="6" y="2"/>
                        </a:lnTo>
                        <a:lnTo>
                          <a:pt x="3" y="3"/>
                        </a:lnTo>
                        <a:lnTo>
                          <a:pt x="0" y="6"/>
                        </a:lnTo>
                        <a:lnTo>
                          <a:pt x="0" y="9"/>
                        </a:lnTo>
                        <a:lnTo>
                          <a:pt x="0" y="13"/>
                        </a:lnTo>
                        <a:lnTo>
                          <a:pt x="3" y="16"/>
                        </a:lnTo>
                        <a:lnTo>
                          <a:pt x="6" y="19"/>
                        </a:lnTo>
                        <a:lnTo>
                          <a:pt x="9" y="19"/>
                        </a:lnTo>
                        <a:lnTo>
                          <a:pt x="13" y="19"/>
                        </a:lnTo>
                        <a:lnTo>
                          <a:pt x="16" y="16"/>
                        </a:lnTo>
                        <a:lnTo>
                          <a:pt x="17" y="13"/>
                        </a:lnTo>
                        <a:lnTo>
                          <a:pt x="19" y="9"/>
                        </a:lnTo>
                        <a:close/>
                        <a:moveTo>
                          <a:pt x="16" y="9"/>
                        </a:moveTo>
                        <a:lnTo>
                          <a:pt x="16" y="13"/>
                        </a:lnTo>
                        <a:lnTo>
                          <a:pt x="14" y="14"/>
                        </a:lnTo>
                        <a:lnTo>
                          <a:pt x="13" y="16"/>
                        </a:lnTo>
                        <a:lnTo>
                          <a:pt x="9" y="16"/>
                        </a:lnTo>
                        <a:lnTo>
                          <a:pt x="6" y="16"/>
                        </a:lnTo>
                        <a:lnTo>
                          <a:pt x="5" y="14"/>
                        </a:lnTo>
                        <a:lnTo>
                          <a:pt x="3" y="13"/>
                        </a:lnTo>
                        <a:lnTo>
                          <a:pt x="3" y="9"/>
                        </a:lnTo>
                        <a:lnTo>
                          <a:pt x="3" y="8"/>
                        </a:lnTo>
                        <a:lnTo>
                          <a:pt x="5" y="5"/>
                        </a:lnTo>
                        <a:lnTo>
                          <a:pt x="6" y="3"/>
                        </a:lnTo>
                        <a:lnTo>
                          <a:pt x="9" y="3"/>
                        </a:lnTo>
                        <a:lnTo>
                          <a:pt x="13" y="3"/>
                        </a:lnTo>
                        <a:lnTo>
                          <a:pt x="14" y="5"/>
                        </a:lnTo>
                        <a:lnTo>
                          <a:pt x="16" y="8"/>
                        </a:lnTo>
                        <a:lnTo>
                          <a:pt x="16" y="9"/>
                        </a:lnTo>
                        <a:close/>
                      </a:path>
                    </a:pathLst>
                  </a:custGeom>
                  <a:solidFill>
                    <a:srgbClr val="F3CC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 203">
                    <a:extLst>
                      <a:ext uri="{FF2B5EF4-FFF2-40B4-BE49-F238E27FC236}">
                        <a16:creationId xmlns:a16="http://schemas.microsoft.com/office/drawing/2014/main" id="{76E364BF-4D7D-BB41-AE87-7133A51E55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74" y="1167"/>
                    <a:ext cx="15" cy="15"/>
                  </a:xfrm>
                  <a:custGeom>
                    <a:avLst/>
                    <a:gdLst>
                      <a:gd name="T0" fmla="*/ 15 w 15"/>
                      <a:gd name="T1" fmla="*/ 7 h 15"/>
                      <a:gd name="T2" fmla="*/ 15 w 15"/>
                      <a:gd name="T3" fmla="*/ 4 h 15"/>
                      <a:gd name="T4" fmla="*/ 12 w 15"/>
                      <a:gd name="T5" fmla="*/ 3 h 15"/>
                      <a:gd name="T6" fmla="*/ 11 w 15"/>
                      <a:gd name="T7" fmla="*/ 0 h 15"/>
                      <a:gd name="T8" fmla="*/ 7 w 15"/>
                      <a:gd name="T9" fmla="*/ 0 h 15"/>
                      <a:gd name="T10" fmla="*/ 4 w 15"/>
                      <a:gd name="T11" fmla="*/ 0 h 15"/>
                      <a:gd name="T12" fmla="*/ 1 w 15"/>
                      <a:gd name="T13" fmla="*/ 3 h 15"/>
                      <a:gd name="T14" fmla="*/ 0 w 15"/>
                      <a:gd name="T15" fmla="*/ 4 h 15"/>
                      <a:gd name="T16" fmla="*/ 0 w 15"/>
                      <a:gd name="T17" fmla="*/ 7 h 15"/>
                      <a:gd name="T18" fmla="*/ 0 w 15"/>
                      <a:gd name="T19" fmla="*/ 11 h 15"/>
                      <a:gd name="T20" fmla="*/ 1 w 15"/>
                      <a:gd name="T21" fmla="*/ 14 h 15"/>
                      <a:gd name="T22" fmla="*/ 4 w 15"/>
                      <a:gd name="T23" fmla="*/ 15 h 15"/>
                      <a:gd name="T24" fmla="*/ 7 w 15"/>
                      <a:gd name="T25" fmla="*/ 15 h 15"/>
                      <a:gd name="T26" fmla="*/ 11 w 15"/>
                      <a:gd name="T27" fmla="*/ 15 h 15"/>
                      <a:gd name="T28" fmla="*/ 12 w 15"/>
                      <a:gd name="T29" fmla="*/ 14 h 15"/>
                      <a:gd name="T30" fmla="*/ 15 w 15"/>
                      <a:gd name="T31" fmla="*/ 11 h 15"/>
                      <a:gd name="T32" fmla="*/ 15 w 15"/>
                      <a:gd name="T33" fmla="*/ 7 h 15"/>
                      <a:gd name="T34" fmla="*/ 12 w 15"/>
                      <a:gd name="T35" fmla="*/ 7 h 15"/>
                      <a:gd name="T36" fmla="*/ 11 w 15"/>
                      <a:gd name="T37" fmla="*/ 11 h 15"/>
                      <a:gd name="T38" fmla="*/ 7 w 15"/>
                      <a:gd name="T39" fmla="*/ 12 h 15"/>
                      <a:gd name="T40" fmla="*/ 4 w 15"/>
                      <a:gd name="T41" fmla="*/ 11 h 15"/>
                      <a:gd name="T42" fmla="*/ 3 w 15"/>
                      <a:gd name="T43" fmla="*/ 7 h 15"/>
                      <a:gd name="T44" fmla="*/ 4 w 15"/>
                      <a:gd name="T45" fmla="*/ 4 h 15"/>
                      <a:gd name="T46" fmla="*/ 7 w 15"/>
                      <a:gd name="T47" fmla="*/ 3 h 15"/>
                      <a:gd name="T48" fmla="*/ 11 w 15"/>
                      <a:gd name="T49" fmla="*/ 4 h 15"/>
                      <a:gd name="T50" fmla="*/ 12 w 15"/>
                      <a:gd name="T51" fmla="*/ 7 h 15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5"/>
                      <a:gd name="T79" fmla="*/ 0 h 15"/>
                      <a:gd name="T80" fmla="*/ 15 w 15"/>
                      <a:gd name="T81" fmla="*/ 15 h 15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5" h="15">
                        <a:moveTo>
                          <a:pt x="15" y="7"/>
                        </a:moveTo>
                        <a:lnTo>
                          <a:pt x="15" y="4"/>
                        </a:lnTo>
                        <a:lnTo>
                          <a:pt x="12" y="3"/>
                        </a:lnTo>
                        <a:lnTo>
                          <a:pt x="11" y="0"/>
                        </a:lnTo>
                        <a:lnTo>
                          <a:pt x="7" y="0"/>
                        </a:lnTo>
                        <a:lnTo>
                          <a:pt x="4" y="0"/>
                        </a:lnTo>
                        <a:lnTo>
                          <a:pt x="1" y="3"/>
                        </a:lnTo>
                        <a:lnTo>
                          <a:pt x="0" y="4"/>
                        </a:lnTo>
                        <a:lnTo>
                          <a:pt x="0" y="7"/>
                        </a:lnTo>
                        <a:lnTo>
                          <a:pt x="0" y="11"/>
                        </a:lnTo>
                        <a:lnTo>
                          <a:pt x="1" y="14"/>
                        </a:lnTo>
                        <a:lnTo>
                          <a:pt x="4" y="15"/>
                        </a:lnTo>
                        <a:lnTo>
                          <a:pt x="7" y="15"/>
                        </a:lnTo>
                        <a:lnTo>
                          <a:pt x="11" y="15"/>
                        </a:lnTo>
                        <a:lnTo>
                          <a:pt x="12" y="14"/>
                        </a:lnTo>
                        <a:lnTo>
                          <a:pt x="15" y="11"/>
                        </a:lnTo>
                        <a:lnTo>
                          <a:pt x="15" y="7"/>
                        </a:lnTo>
                        <a:close/>
                        <a:moveTo>
                          <a:pt x="12" y="7"/>
                        </a:moveTo>
                        <a:lnTo>
                          <a:pt x="11" y="11"/>
                        </a:lnTo>
                        <a:lnTo>
                          <a:pt x="7" y="12"/>
                        </a:lnTo>
                        <a:lnTo>
                          <a:pt x="4" y="11"/>
                        </a:lnTo>
                        <a:lnTo>
                          <a:pt x="3" y="7"/>
                        </a:lnTo>
                        <a:lnTo>
                          <a:pt x="4" y="4"/>
                        </a:lnTo>
                        <a:lnTo>
                          <a:pt x="7" y="3"/>
                        </a:lnTo>
                        <a:lnTo>
                          <a:pt x="11" y="4"/>
                        </a:lnTo>
                        <a:lnTo>
                          <a:pt x="12" y="7"/>
                        </a:lnTo>
                        <a:close/>
                      </a:path>
                    </a:pathLst>
                  </a:custGeom>
                  <a:solidFill>
                    <a:srgbClr val="F3D1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 204">
                    <a:extLst>
                      <a:ext uri="{FF2B5EF4-FFF2-40B4-BE49-F238E27FC236}">
                        <a16:creationId xmlns:a16="http://schemas.microsoft.com/office/drawing/2014/main" id="{B9229908-1061-B842-A4D7-15A92DC771B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75" y="1168"/>
                    <a:ext cx="13" cy="13"/>
                  </a:xfrm>
                  <a:custGeom>
                    <a:avLst/>
                    <a:gdLst>
                      <a:gd name="T0" fmla="*/ 13 w 13"/>
                      <a:gd name="T1" fmla="*/ 6 h 13"/>
                      <a:gd name="T2" fmla="*/ 13 w 13"/>
                      <a:gd name="T3" fmla="*/ 5 h 13"/>
                      <a:gd name="T4" fmla="*/ 11 w 13"/>
                      <a:gd name="T5" fmla="*/ 2 h 13"/>
                      <a:gd name="T6" fmla="*/ 10 w 13"/>
                      <a:gd name="T7" fmla="*/ 0 h 13"/>
                      <a:gd name="T8" fmla="*/ 6 w 13"/>
                      <a:gd name="T9" fmla="*/ 0 h 13"/>
                      <a:gd name="T10" fmla="*/ 3 w 13"/>
                      <a:gd name="T11" fmla="*/ 0 h 13"/>
                      <a:gd name="T12" fmla="*/ 2 w 13"/>
                      <a:gd name="T13" fmla="*/ 2 h 13"/>
                      <a:gd name="T14" fmla="*/ 0 w 13"/>
                      <a:gd name="T15" fmla="*/ 5 h 13"/>
                      <a:gd name="T16" fmla="*/ 0 w 13"/>
                      <a:gd name="T17" fmla="*/ 6 h 13"/>
                      <a:gd name="T18" fmla="*/ 0 w 13"/>
                      <a:gd name="T19" fmla="*/ 10 h 13"/>
                      <a:gd name="T20" fmla="*/ 2 w 13"/>
                      <a:gd name="T21" fmla="*/ 11 h 13"/>
                      <a:gd name="T22" fmla="*/ 3 w 13"/>
                      <a:gd name="T23" fmla="*/ 13 h 13"/>
                      <a:gd name="T24" fmla="*/ 6 w 13"/>
                      <a:gd name="T25" fmla="*/ 13 h 13"/>
                      <a:gd name="T26" fmla="*/ 10 w 13"/>
                      <a:gd name="T27" fmla="*/ 13 h 13"/>
                      <a:gd name="T28" fmla="*/ 11 w 13"/>
                      <a:gd name="T29" fmla="*/ 11 h 13"/>
                      <a:gd name="T30" fmla="*/ 13 w 13"/>
                      <a:gd name="T31" fmla="*/ 10 h 13"/>
                      <a:gd name="T32" fmla="*/ 13 w 13"/>
                      <a:gd name="T33" fmla="*/ 6 h 13"/>
                      <a:gd name="T34" fmla="*/ 10 w 13"/>
                      <a:gd name="T35" fmla="*/ 6 h 13"/>
                      <a:gd name="T36" fmla="*/ 8 w 13"/>
                      <a:gd name="T37" fmla="*/ 8 h 13"/>
                      <a:gd name="T38" fmla="*/ 6 w 13"/>
                      <a:gd name="T39" fmla="*/ 10 h 13"/>
                      <a:gd name="T40" fmla="*/ 5 w 13"/>
                      <a:gd name="T41" fmla="*/ 8 h 13"/>
                      <a:gd name="T42" fmla="*/ 3 w 13"/>
                      <a:gd name="T43" fmla="*/ 6 h 13"/>
                      <a:gd name="T44" fmla="*/ 5 w 13"/>
                      <a:gd name="T45" fmla="*/ 5 h 13"/>
                      <a:gd name="T46" fmla="*/ 6 w 13"/>
                      <a:gd name="T47" fmla="*/ 3 h 13"/>
                      <a:gd name="T48" fmla="*/ 8 w 13"/>
                      <a:gd name="T49" fmla="*/ 5 h 13"/>
                      <a:gd name="T50" fmla="*/ 10 w 13"/>
                      <a:gd name="T51" fmla="*/ 6 h 1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3"/>
                      <a:gd name="T79" fmla="*/ 0 h 13"/>
                      <a:gd name="T80" fmla="*/ 13 w 13"/>
                      <a:gd name="T81" fmla="*/ 13 h 1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3" h="13">
                        <a:moveTo>
                          <a:pt x="13" y="6"/>
                        </a:moveTo>
                        <a:lnTo>
                          <a:pt x="13" y="5"/>
                        </a:lnTo>
                        <a:lnTo>
                          <a:pt x="11" y="2"/>
                        </a:lnTo>
                        <a:lnTo>
                          <a:pt x="10" y="0"/>
                        </a:lnTo>
                        <a:lnTo>
                          <a:pt x="6" y="0"/>
                        </a:ln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10"/>
                        </a:lnTo>
                        <a:lnTo>
                          <a:pt x="2" y="11"/>
                        </a:lnTo>
                        <a:lnTo>
                          <a:pt x="3" y="13"/>
                        </a:lnTo>
                        <a:lnTo>
                          <a:pt x="6" y="13"/>
                        </a:lnTo>
                        <a:lnTo>
                          <a:pt x="10" y="13"/>
                        </a:lnTo>
                        <a:lnTo>
                          <a:pt x="11" y="11"/>
                        </a:lnTo>
                        <a:lnTo>
                          <a:pt x="13" y="10"/>
                        </a:lnTo>
                        <a:lnTo>
                          <a:pt x="13" y="6"/>
                        </a:lnTo>
                        <a:close/>
                        <a:moveTo>
                          <a:pt x="10" y="6"/>
                        </a:moveTo>
                        <a:lnTo>
                          <a:pt x="8" y="8"/>
                        </a:lnTo>
                        <a:lnTo>
                          <a:pt x="6" y="10"/>
                        </a:lnTo>
                        <a:lnTo>
                          <a:pt x="5" y="8"/>
                        </a:lnTo>
                        <a:lnTo>
                          <a:pt x="3" y="6"/>
                        </a:lnTo>
                        <a:lnTo>
                          <a:pt x="5" y="5"/>
                        </a:lnTo>
                        <a:lnTo>
                          <a:pt x="6" y="3"/>
                        </a:lnTo>
                        <a:lnTo>
                          <a:pt x="8" y="5"/>
                        </a:lnTo>
                        <a:lnTo>
                          <a:pt x="10" y="6"/>
                        </a:lnTo>
                        <a:close/>
                      </a:path>
                    </a:pathLst>
                  </a:custGeom>
                  <a:solidFill>
                    <a:srgbClr val="F4D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 205">
                    <a:extLst>
                      <a:ext uri="{FF2B5EF4-FFF2-40B4-BE49-F238E27FC236}">
                        <a16:creationId xmlns:a16="http://schemas.microsoft.com/office/drawing/2014/main" id="{180AEFA0-3670-BE48-892B-4D9C76D425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7" y="1170"/>
                    <a:ext cx="9" cy="9"/>
                  </a:xfrm>
                  <a:custGeom>
                    <a:avLst/>
                    <a:gdLst>
                      <a:gd name="T0" fmla="*/ 9 w 9"/>
                      <a:gd name="T1" fmla="*/ 4 h 9"/>
                      <a:gd name="T2" fmla="*/ 8 w 9"/>
                      <a:gd name="T3" fmla="*/ 1 h 9"/>
                      <a:gd name="T4" fmla="*/ 4 w 9"/>
                      <a:gd name="T5" fmla="*/ 0 h 9"/>
                      <a:gd name="T6" fmla="*/ 1 w 9"/>
                      <a:gd name="T7" fmla="*/ 1 h 9"/>
                      <a:gd name="T8" fmla="*/ 0 w 9"/>
                      <a:gd name="T9" fmla="*/ 4 h 9"/>
                      <a:gd name="T10" fmla="*/ 1 w 9"/>
                      <a:gd name="T11" fmla="*/ 8 h 9"/>
                      <a:gd name="T12" fmla="*/ 4 w 9"/>
                      <a:gd name="T13" fmla="*/ 9 h 9"/>
                      <a:gd name="T14" fmla="*/ 8 w 9"/>
                      <a:gd name="T15" fmla="*/ 8 h 9"/>
                      <a:gd name="T16" fmla="*/ 9 w 9"/>
                      <a:gd name="T17" fmla="*/ 4 h 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9"/>
                      <a:gd name="T28" fmla="*/ 0 h 9"/>
                      <a:gd name="T29" fmla="*/ 9 w 9"/>
                      <a:gd name="T30" fmla="*/ 9 h 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9" h="9">
                        <a:moveTo>
                          <a:pt x="9" y="4"/>
                        </a:moveTo>
                        <a:lnTo>
                          <a:pt x="8" y="1"/>
                        </a:lnTo>
                        <a:lnTo>
                          <a:pt x="4" y="0"/>
                        </a:lnTo>
                        <a:lnTo>
                          <a:pt x="1" y="1"/>
                        </a:lnTo>
                        <a:lnTo>
                          <a:pt x="0" y="4"/>
                        </a:lnTo>
                        <a:lnTo>
                          <a:pt x="1" y="8"/>
                        </a:lnTo>
                        <a:lnTo>
                          <a:pt x="4" y="9"/>
                        </a:lnTo>
                        <a:lnTo>
                          <a:pt x="8" y="8"/>
                        </a:lnTo>
                        <a:lnTo>
                          <a:pt x="9" y="4"/>
                        </a:lnTo>
                        <a:close/>
                      </a:path>
                    </a:pathLst>
                  </a:custGeom>
                  <a:solidFill>
                    <a:srgbClr val="F4E5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 206">
                    <a:extLst>
                      <a:ext uri="{FF2B5EF4-FFF2-40B4-BE49-F238E27FC236}">
                        <a16:creationId xmlns:a16="http://schemas.microsoft.com/office/drawing/2014/main" id="{CB87B51C-C347-3D4A-A980-57777C4F7C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8" y="1171"/>
                    <a:ext cx="7" cy="7"/>
                  </a:xfrm>
                  <a:custGeom>
                    <a:avLst/>
                    <a:gdLst>
                      <a:gd name="T0" fmla="*/ 7 w 7"/>
                      <a:gd name="T1" fmla="*/ 3 h 7"/>
                      <a:gd name="T2" fmla="*/ 5 w 7"/>
                      <a:gd name="T3" fmla="*/ 2 h 7"/>
                      <a:gd name="T4" fmla="*/ 3 w 7"/>
                      <a:gd name="T5" fmla="*/ 0 h 7"/>
                      <a:gd name="T6" fmla="*/ 2 w 7"/>
                      <a:gd name="T7" fmla="*/ 2 h 7"/>
                      <a:gd name="T8" fmla="*/ 0 w 7"/>
                      <a:gd name="T9" fmla="*/ 3 h 7"/>
                      <a:gd name="T10" fmla="*/ 2 w 7"/>
                      <a:gd name="T11" fmla="*/ 5 h 7"/>
                      <a:gd name="T12" fmla="*/ 3 w 7"/>
                      <a:gd name="T13" fmla="*/ 7 h 7"/>
                      <a:gd name="T14" fmla="*/ 5 w 7"/>
                      <a:gd name="T15" fmla="*/ 5 h 7"/>
                      <a:gd name="T16" fmla="*/ 7 w 7"/>
                      <a:gd name="T17" fmla="*/ 3 h 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7"/>
                      <a:gd name="T28" fmla="*/ 0 h 7"/>
                      <a:gd name="T29" fmla="*/ 7 w 7"/>
                      <a:gd name="T30" fmla="*/ 7 h 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7" h="7">
                        <a:moveTo>
                          <a:pt x="7" y="3"/>
                        </a:moveTo>
                        <a:lnTo>
                          <a:pt x="5" y="2"/>
                        </a:lnTo>
                        <a:lnTo>
                          <a:pt x="3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2" y="5"/>
                        </a:lnTo>
                        <a:lnTo>
                          <a:pt x="3" y="7"/>
                        </a:lnTo>
                        <a:lnTo>
                          <a:pt x="5" y="5"/>
                        </a:lnTo>
                        <a:lnTo>
                          <a:pt x="7" y="3"/>
                        </a:lnTo>
                        <a:close/>
                      </a:path>
                    </a:pathLst>
                  </a:custGeom>
                  <a:solidFill>
                    <a:srgbClr val="F5EB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 207">
                    <a:extLst>
                      <a:ext uri="{FF2B5EF4-FFF2-40B4-BE49-F238E27FC236}">
                        <a16:creationId xmlns:a16="http://schemas.microsoft.com/office/drawing/2014/main" id="{BC32D5E4-DC4A-DE42-9D98-09DCF2E7C0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0" y="1173"/>
                    <a:ext cx="3" cy="3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3 w 3"/>
                      <a:gd name="T3" fmla="*/ 0 h 3"/>
                      <a:gd name="T4" fmla="*/ 1 w 3"/>
                      <a:gd name="T5" fmla="*/ 0 h 3"/>
                      <a:gd name="T6" fmla="*/ 0 w 3"/>
                      <a:gd name="T7" fmla="*/ 0 h 3"/>
                      <a:gd name="T8" fmla="*/ 0 w 3"/>
                      <a:gd name="T9" fmla="*/ 1 h 3"/>
                      <a:gd name="T10" fmla="*/ 0 w 3"/>
                      <a:gd name="T11" fmla="*/ 3 h 3"/>
                      <a:gd name="T12" fmla="*/ 1 w 3"/>
                      <a:gd name="T13" fmla="*/ 3 h 3"/>
                      <a:gd name="T14" fmla="*/ 3 w 3"/>
                      <a:gd name="T15" fmla="*/ 3 h 3"/>
                      <a:gd name="T16" fmla="*/ 3 w 3"/>
                      <a:gd name="T17" fmla="*/ 1 h 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"/>
                      <a:gd name="T28" fmla="*/ 0 h 3"/>
                      <a:gd name="T29" fmla="*/ 3 w 3"/>
                      <a:gd name="T30" fmla="*/ 3 h 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" h="3">
                        <a:moveTo>
                          <a:pt x="3" y="1"/>
                        </a:moveTo>
                        <a:lnTo>
                          <a:pt x="3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3" y="3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0" name="Freeform 208">
                    <a:extLst>
                      <a:ext uri="{FF2B5EF4-FFF2-40B4-BE49-F238E27FC236}">
                        <a16:creationId xmlns:a16="http://schemas.microsoft.com/office/drawing/2014/main" id="{4AE098DA-52C4-334E-B671-F11090CCE4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6" y="1134"/>
                    <a:ext cx="130" cy="124"/>
                  </a:xfrm>
                  <a:custGeom>
                    <a:avLst/>
                    <a:gdLst>
                      <a:gd name="T0" fmla="*/ 65 w 130"/>
                      <a:gd name="T1" fmla="*/ 0 h 124"/>
                      <a:gd name="T2" fmla="*/ 77 w 130"/>
                      <a:gd name="T3" fmla="*/ 2 h 124"/>
                      <a:gd name="T4" fmla="*/ 90 w 130"/>
                      <a:gd name="T5" fmla="*/ 5 h 124"/>
                      <a:gd name="T6" fmla="*/ 100 w 130"/>
                      <a:gd name="T7" fmla="*/ 11 h 124"/>
                      <a:gd name="T8" fmla="*/ 111 w 130"/>
                      <a:gd name="T9" fmla="*/ 17 h 124"/>
                      <a:gd name="T10" fmla="*/ 119 w 130"/>
                      <a:gd name="T11" fmla="*/ 27 h 124"/>
                      <a:gd name="T12" fmla="*/ 124 w 130"/>
                      <a:gd name="T13" fmla="*/ 37 h 124"/>
                      <a:gd name="T14" fmla="*/ 128 w 130"/>
                      <a:gd name="T15" fmla="*/ 50 h 124"/>
                      <a:gd name="T16" fmla="*/ 130 w 130"/>
                      <a:gd name="T17" fmla="*/ 62 h 124"/>
                      <a:gd name="T18" fmla="*/ 128 w 130"/>
                      <a:gd name="T19" fmla="*/ 75 h 124"/>
                      <a:gd name="T20" fmla="*/ 124 w 130"/>
                      <a:gd name="T21" fmla="*/ 85 h 124"/>
                      <a:gd name="T22" fmla="*/ 119 w 130"/>
                      <a:gd name="T23" fmla="*/ 96 h 124"/>
                      <a:gd name="T24" fmla="*/ 111 w 130"/>
                      <a:gd name="T25" fmla="*/ 105 h 124"/>
                      <a:gd name="T26" fmla="*/ 100 w 130"/>
                      <a:gd name="T27" fmla="*/ 113 h 124"/>
                      <a:gd name="T28" fmla="*/ 90 w 130"/>
                      <a:gd name="T29" fmla="*/ 118 h 124"/>
                      <a:gd name="T30" fmla="*/ 77 w 130"/>
                      <a:gd name="T31" fmla="*/ 122 h 124"/>
                      <a:gd name="T32" fmla="*/ 65 w 130"/>
                      <a:gd name="T33" fmla="*/ 124 h 124"/>
                      <a:gd name="T34" fmla="*/ 52 w 130"/>
                      <a:gd name="T35" fmla="*/ 122 h 124"/>
                      <a:gd name="T36" fmla="*/ 40 w 130"/>
                      <a:gd name="T37" fmla="*/ 118 h 124"/>
                      <a:gd name="T38" fmla="*/ 29 w 130"/>
                      <a:gd name="T39" fmla="*/ 113 h 124"/>
                      <a:gd name="T40" fmla="*/ 20 w 130"/>
                      <a:gd name="T41" fmla="*/ 105 h 124"/>
                      <a:gd name="T42" fmla="*/ 12 w 130"/>
                      <a:gd name="T43" fmla="*/ 96 h 124"/>
                      <a:gd name="T44" fmla="*/ 6 w 130"/>
                      <a:gd name="T45" fmla="*/ 85 h 124"/>
                      <a:gd name="T46" fmla="*/ 2 w 130"/>
                      <a:gd name="T47" fmla="*/ 75 h 124"/>
                      <a:gd name="T48" fmla="*/ 0 w 130"/>
                      <a:gd name="T49" fmla="*/ 62 h 124"/>
                      <a:gd name="T50" fmla="*/ 2 w 130"/>
                      <a:gd name="T51" fmla="*/ 50 h 124"/>
                      <a:gd name="T52" fmla="*/ 6 w 130"/>
                      <a:gd name="T53" fmla="*/ 37 h 124"/>
                      <a:gd name="T54" fmla="*/ 12 w 130"/>
                      <a:gd name="T55" fmla="*/ 27 h 124"/>
                      <a:gd name="T56" fmla="*/ 20 w 130"/>
                      <a:gd name="T57" fmla="*/ 17 h 124"/>
                      <a:gd name="T58" fmla="*/ 29 w 130"/>
                      <a:gd name="T59" fmla="*/ 11 h 124"/>
                      <a:gd name="T60" fmla="*/ 40 w 130"/>
                      <a:gd name="T61" fmla="*/ 5 h 124"/>
                      <a:gd name="T62" fmla="*/ 52 w 130"/>
                      <a:gd name="T63" fmla="*/ 2 h 124"/>
                      <a:gd name="T64" fmla="*/ 65 w 130"/>
                      <a:gd name="T65" fmla="*/ 0 h 12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30"/>
                      <a:gd name="T100" fmla="*/ 0 h 124"/>
                      <a:gd name="T101" fmla="*/ 130 w 130"/>
                      <a:gd name="T102" fmla="*/ 124 h 12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30" h="124">
                        <a:moveTo>
                          <a:pt x="65" y="0"/>
                        </a:moveTo>
                        <a:lnTo>
                          <a:pt x="77" y="2"/>
                        </a:lnTo>
                        <a:lnTo>
                          <a:pt x="90" y="5"/>
                        </a:lnTo>
                        <a:lnTo>
                          <a:pt x="100" y="11"/>
                        </a:lnTo>
                        <a:lnTo>
                          <a:pt x="111" y="17"/>
                        </a:lnTo>
                        <a:lnTo>
                          <a:pt x="119" y="27"/>
                        </a:lnTo>
                        <a:lnTo>
                          <a:pt x="124" y="37"/>
                        </a:lnTo>
                        <a:lnTo>
                          <a:pt x="128" y="50"/>
                        </a:lnTo>
                        <a:lnTo>
                          <a:pt x="130" y="62"/>
                        </a:lnTo>
                        <a:lnTo>
                          <a:pt x="128" y="75"/>
                        </a:lnTo>
                        <a:lnTo>
                          <a:pt x="124" y="85"/>
                        </a:lnTo>
                        <a:lnTo>
                          <a:pt x="119" y="96"/>
                        </a:lnTo>
                        <a:lnTo>
                          <a:pt x="111" y="105"/>
                        </a:lnTo>
                        <a:lnTo>
                          <a:pt x="100" y="113"/>
                        </a:lnTo>
                        <a:lnTo>
                          <a:pt x="90" y="118"/>
                        </a:lnTo>
                        <a:lnTo>
                          <a:pt x="77" y="122"/>
                        </a:lnTo>
                        <a:lnTo>
                          <a:pt x="65" y="124"/>
                        </a:lnTo>
                        <a:lnTo>
                          <a:pt x="52" y="122"/>
                        </a:lnTo>
                        <a:lnTo>
                          <a:pt x="40" y="118"/>
                        </a:lnTo>
                        <a:lnTo>
                          <a:pt x="29" y="113"/>
                        </a:lnTo>
                        <a:lnTo>
                          <a:pt x="20" y="105"/>
                        </a:lnTo>
                        <a:lnTo>
                          <a:pt x="12" y="96"/>
                        </a:lnTo>
                        <a:lnTo>
                          <a:pt x="6" y="85"/>
                        </a:lnTo>
                        <a:lnTo>
                          <a:pt x="2" y="75"/>
                        </a:lnTo>
                        <a:lnTo>
                          <a:pt x="0" y="62"/>
                        </a:lnTo>
                        <a:lnTo>
                          <a:pt x="2" y="50"/>
                        </a:lnTo>
                        <a:lnTo>
                          <a:pt x="6" y="37"/>
                        </a:lnTo>
                        <a:lnTo>
                          <a:pt x="12" y="27"/>
                        </a:lnTo>
                        <a:lnTo>
                          <a:pt x="20" y="17"/>
                        </a:lnTo>
                        <a:lnTo>
                          <a:pt x="29" y="11"/>
                        </a:lnTo>
                        <a:lnTo>
                          <a:pt x="40" y="5"/>
                        </a:lnTo>
                        <a:lnTo>
                          <a:pt x="52" y="2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1" name="Freeform 209">
                    <a:extLst>
                      <a:ext uri="{FF2B5EF4-FFF2-40B4-BE49-F238E27FC236}">
                        <a16:creationId xmlns:a16="http://schemas.microsoft.com/office/drawing/2014/main" id="{A51F5641-3AE6-5A43-A8CD-9E628C0F0A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5" y="1283"/>
                    <a:ext cx="18" cy="29"/>
                  </a:xfrm>
                  <a:custGeom>
                    <a:avLst/>
                    <a:gdLst>
                      <a:gd name="T0" fmla="*/ 18 w 18"/>
                      <a:gd name="T1" fmla="*/ 0 h 29"/>
                      <a:gd name="T2" fmla="*/ 15 w 18"/>
                      <a:gd name="T3" fmla="*/ 9 h 29"/>
                      <a:gd name="T4" fmla="*/ 10 w 18"/>
                      <a:gd name="T5" fmla="*/ 15 h 29"/>
                      <a:gd name="T6" fmla="*/ 6 w 18"/>
                      <a:gd name="T7" fmla="*/ 23 h 29"/>
                      <a:gd name="T8" fmla="*/ 0 w 18"/>
                      <a:gd name="T9" fmla="*/ 29 h 29"/>
                      <a:gd name="T10" fmla="*/ 10 w 18"/>
                      <a:gd name="T11" fmla="*/ 15 h 29"/>
                      <a:gd name="T12" fmla="*/ 18 w 18"/>
                      <a:gd name="T13" fmla="*/ 0 h 2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8"/>
                      <a:gd name="T22" fmla="*/ 0 h 29"/>
                      <a:gd name="T23" fmla="*/ 18 w 18"/>
                      <a:gd name="T24" fmla="*/ 29 h 2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8" h="29">
                        <a:moveTo>
                          <a:pt x="18" y="0"/>
                        </a:moveTo>
                        <a:lnTo>
                          <a:pt x="15" y="9"/>
                        </a:lnTo>
                        <a:lnTo>
                          <a:pt x="10" y="15"/>
                        </a:lnTo>
                        <a:lnTo>
                          <a:pt x="6" y="23"/>
                        </a:lnTo>
                        <a:lnTo>
                          <a:pt x="0" y="29"/>
                        </a:lnTo>
                        <a:lnTo>
                          <a:pt x="10" y="15"/>
                        </a:lnTo>
                        <a:lnTo>
                          <a:pt x="18" y="0"/>
                        </a:lnTo>
                        <a:close/>
                      </a:path>
                    </a:pathLst>
                  </a:custGeom>
                  <a:solidFill>
                    <a:srgbClr val="2E3C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2" name="Freeform 210">
                    <a:extLst>
                      <a:ext uri="{FF2B5EF4-FFF2-40B4-BE49-F238E27FC236}">
                        <a16:creationId xmlns:a16="http://schemas.microsoft.com/office/drawing/2014/main" id="{2CEF383D-E467-3549-8BDF-E030561A7E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5" y="1273"/>
                    <a:ext cx="30" cy="45"/>
                  </a:xfrm>
                  <a:custGeom>
                    <a:avLst/>
                    <a:gdLst>
                      <a:gd name="T0" fmla="*/ 30 w 30"/>
                      <a:gd name="T1" fmla="*/ 0 h 45"/>
                      <a:gd name="T2" fmla="*/ 28 w 30"/>
                      <a:gd name="T3" fmla="*/ 7 h 45"/>
                      <a:gd name="T4" fmla="*/ 27 w 30"/>
                      <a:gd name="T5" fmla="*/ 14 h 45"/>
                      <a:gd name="T6" fmla="*/ 24 w 30"/>
                      <a:gd name="T7" fmla="*/ 21 h 45"/>
                      <a:gd name="T8" fmla="*/ 20 w 30"/>
                      <a:gd name="T9" fmla="*/ 27 h 45"/>
                      <a:gd name="T10" fmla="*/ 11 w 30"/>
                      <a:gd name="T11" fmla="*/ 38 h 45"/>
                      <a:gd name="T12" fmla="*/ 0 w 30"/>
                      <a:gd name="T13" fmla="*/ 45 h 45"/>
                      <a:gd name="T14" fmla="*/ 11 w 30"/>
                      <a:gd name="T15" fmla="*/ 36 h 45"/>
                      <a:gd name="T16" fmla="*/ 19 w 30"/>
                      <a:gd name="T17" fmla="*/ 25 h 45"/>
                      <a:gd name="T18" fmla="*/ 25 w 30"/>
                      <a:gd name="T19" fmla="*/ 13 h 45"/>
                      <a:gd name="T20" fmla="*/ 30 w 30"/>
                      <a:gd name="T21" fmla="*/ 0 h 45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30"/>
                      <a:gd name="T34" fmla="*/ 0 h 45"/>
                      <a:gd name="T35" fmla="*/ 30 w 30"/>
                      <a:gd name="T36" fmla="*/ 45 h 45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30" h="45">
                        <a:moveTo>
                          <a:pt x="30" y="0"/>
                        </a:moveTo>
                        <a:lnTo>
                          <a:pt x="28" y="7"/>
                        </a:lnTo>
                        <a:lnTo>
                          <a:pt x="27" y="14"/>
                        </a:lnTo>
                        <a:lnTo>
                          <a:pt x="24" y="21"/>
                        </a:lnTo>
                        <a:lnTo>
                          <a:pt x="20" y="27"/>
                        </a:lnTo>
                        <a:lnTo>
                          <a:pt x="11" y="38"/>
                        </a:lnTo>
                        <a:lnTo>
                          <a:pt x="0" y="45"/>
                        </a:lnTo>
                        <a:lnTo>
                          <a:pt x="11" y="36"/>
                        </a:lnTo>
                        <a:lnTo>
                          <a:pt x="19" y="25"/>
                        </a:lnTo>
                        <a:lnTo>
                          <a:pt x="25" y="13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solidFill>
                    <a:srgbClr val="2E3C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 211">
                    <a:extLst>
                      <a:ext uri="{FF2B5EF4-FFF2-40B4-BE49-F238E27FC236}">
                        <a16:creationId xmlns:a16="http://schemas.microsoft.com/office/drawing/2014/main" id="{64DC0DEE-7C16-9644-B656-C783CA4CAB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9" y="1266"/>
                    <a:ext cx="36" cy="57"/>
                  </a:xfrm>
                  <a:custGeom>
                    <a:avLst/>
                    <a:gdLst>
                      <a:gd name="T0" fmla="*/ 16 w 36"/>
                      <a:gd name="T1" fmla="*/ 46 h 57"/>
                      <a:gd name="T2" fmla="*/ 26 w 36"/>
                      <a:gd name="T3" fmla="*/ 32 h 57"/>
                      <a:gd name="T4" fmla="*/ 34 w 36"/>
                      <a:gd name="T5" fmla="*/ 17 h 57"/>
                      <a:gd name="T6" fmla="*/ 36 w 36"/>
                      <a:gd name="T7" fmla="*/ 9 h 57"/>
                      <a:gd name="T8" fmla="*/ 36 w 36"/>
                      <a:gd name="T9" fmla="*/ 1 h 57"/>
                      <a:gd name="T10" fmla="*/ 36 w 36"/>
                      <a:gd name="T11" fmla="*/ 0 h 57"/>
                      <a:gd name="T12" fmla="*/ 36 w 36"/>
                      <a:gd name="T13" fmla="*/ 0 h 57"/>
                      <a:gd name="T14" fmla="*/ 34 w 36"/>
                      <a:gd name="T15" fmla="*/ 7 h 57"/>
                      <a:gd name="T16" fmla="*/ 31 w 36"/>
                      <a:gd name="T17" fmla="*/ 17 h 57"/>
                      <a:gd name="T18" fmla="*/ 26 w 36"/>
                      <a:gd name="T19" fmla="*/ 24 h 57"/>
                      <a:gd name="T20" fmla="*/ 23 w 36"/>
                      <a:gd name="T21" fmla="*/ 32 h 57"/>
                      <a:gd name="T22" fmla="*/ 13 w 36"/>
                      <a:gd name="T23" fmla="*/ 45 h 57"/>
                      <a:gd name="T24" fmla="*/ 0 w 36"/>
                      <a:gd name="T25" fmla="*/ 57 h 57"/>
                      <a:gd name="T26" fmla="*/ 8 w 36"/>
                      <a:gd name="T27" fmla="*/ 52 h 57"/>
                      <a:gd name="T28" fmla="*/ 16 w 36"/>
                      <a:gd name="T29" fmla="*/ 46 h 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6"/>
                      <a:gd name="T46" fmla="*/ 0 h 57"/>
                      <a:gd name="T47" fmla="*/ 36 w 36"/>
                      <a:gd name="T48" fmla="*/ 57 h 57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6" h="57">
                        <a:moveTo>
                          <a:pt x="16" y="46"/>
                        </a:moveTo>
                        <a:lnTo>
                          <a:pt x="26" y="32"/>
                        </a:lnTo>
                        <a:lnTo>
                          <a:pt x="34" y="17"/>
                        </a:lnTo>
                        <a:lnTo>
                          <a:pt x="36" y="9"/>
                        </a:lnTo>
                        <a:lnTo>
                          <a:pt x="36" y="1"/>
                        </a:lnTo>
                        <a:lnTo>
                          <a:pt x="36" y="0"/>
                        </a:lnTo>
                        <a:lnTo>
                          <a:pt x="34" y="7"/>
                        </a:lnTo>
                        <a:lnTo>
                          <a:pt x="31" y="17"/>
                        </a:lnTo>
                        <a:lnTo>
                          <a:pt x="26" y="24"/>
                        </a:lnTo>
                        <a:lnTo>
                          <a:pt x="23" y="32"/>
                        </a:lnTo>
                        <a:lnTo>
                          <a:pt x="13" y="45"/>
                        </a:lnTo>
                        <a:lnTo>
                          <a:pt x="0" y="57"/>
                        </a:lnTo>
                        <a:lnTo>
                          <a:pt x="8" y="52"/>
                        </a:lnTo>
                        <a:lnTo>
                          <a:pt x="16" y="46"/>
                        </a:lnTo>
                        <a:close/>
                      </a:path>
                    </a:pathLst>
                  </a:custGeom>
                  <a:solidFill>
                    <a:srgbClr val="2E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4" name="Freeform 212">
                    <a:extLst>
                      <a:ext uri="{FF2B5EF4-FFF2-40B4-BE49-F238E27FC236}">
                        <a16:creationId xmlns:a16="http://schemas.microsoft.com/office/drawing/2014/main" id="{ACFE4171-E8F1-6A45-8960-97059C7811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3" y="1260"/>
                    <a:ext cx="42" cy="66"/>
                  </a:xfrm>
                  <a:custGeom>
                    <a:avLst/>
                    <a:gdLst>
                      <a:gd name="T0" fmla="*/ 12 w 42"/>
                      <a:gd name="T1" fmla="*/ 58 h 66"/>
                      <a:gd name="T2" fmla="*/ 23 w 42"/>
                      <a:gd name="T3" fmla="*/ 49 h 66"/>
                      <a:gd name="T4" fmla="*/ 31 w 42"/>
                      <a:gd name="T5" fmla="*/ 38 h 66"/>
                      <a:gd name="T6" fmla="*/ 37 w 42"/>
                      <a:gd name="T7" fmla="*/ 26 h 66"/>
                      <a:gd name="T8" fmla="*/ 42 w 42"/>
                      <a:gd name="T9" fmla="*/ 13 h 66"/>
                      <a:gd name="T10" fmla="*/ 42 w 42"/>
                      <a:gd name="T11" fmla="*/ 10 h 66"/>
                      <a:gd name="T12" fmla="*/ 42 w 42"/>
                      <a:gd name="T13" fmla="*/ 7 h 66"/>
                      <a:gd name="T14" fmla="*/ 42 w 42"/>
                      <a:gd name="T15" fmla="*/ 3 h 66"/>
                      <a:gd name="T16" fmla="*/ 42 w 42"/>
                      <a:gd name="T17" fmla="*/ 0 h 66"/>
                      <a:gd name="T18" fmla="*/ 39 w 42"/>
                      <a:gd name="T19" fmla="*/ 9 h 66"/>
                      <a:gd name="T20" fmla="*/ 37 w 42"/>
                      <a:gd name="T21" fmla="*/ 20 h 66"/>
                      <a:gd name="T22" fmla="*/ 32 w 42"/>
                      <a:gd name="T23" fmla="*/ 29 h 66"/>
                      <a:gd name="T24" fmla="*/ 28 w 42"/>
                      <a:gd name="T25" fmla="*/ 37 h 66"/>
                      <a:gd name="T26" fmla="*/ 22 w 42"/>
                      <a:gd name="T27" fmla="*/ 46 h 66"/>
                      <a:gd name="T28" fmla="*/ 15 w 42"/>
                      <a:gd name="T29" fmla="*/ 52 h 66"/>
                      <a:gd name="T30" fmla="*/ 8 w 42"/>
                      <a:gd name="T31" fmla="*/ 60 h 66"/>
                      <a:gd name="T32" fmla="*/ 0 w 42"/>
                      <a:gd name="T33" fmla="*/ 66 h 66"/>
                      <a:gd name="T34" fmla="*/ 6 w 42"/>
                      <a:gd name="T35" fmla="*/ 63 h 66"/>
                      <a:gd name="T36" fmla="*/ 12 w 42"/>
                      <a:gd name="T37" fmla="*/ 58 h 6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2"/>
                      <a:gd name="T58" fmla="*/ 0 h 66"/>
                      <a:gd name="T59" fmla="*/ 42 w 42"/>
                      <a:gd name="T60" fmla="*/ 66 h 6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2" h="66">
                        <a:moveTo>
                          <a:pt x="12" y="58"/>
                        </a:moveTo>
                        <a:lnTo>
                          <a:pt x="23" y="49"/>
                        </a:lnTo>
                        <a:lnTo>
                          <a:pt x="31" y="38"/>
                        </a:lnTo>
                        <a:lnTo>
                          <a:pt x="37" y="26"/>
                        </a:lnTo>
                        <a:lnTo>
                          <a:pt x="42" y="13"/>
                        </a:lnTo>
                        <a:lnTo>
                          <a:pt x="42" y="10"/>
                        </a:lnTo>
                        <a:lnTo>
                          <a:pt x="42" y="7"/>
                        </a:lnTo>
                        <a:lnTo>
                          <a:pt x="42" y="3"/>
                        </a:lnTo>
                        <a:lnTo>
                          <a:pt x="42" y="0"/>
                        </a:lnTo>
                        <a:lnTo>
                          <a:pt x="39" y="9"/>
                        </a:lnTo>
                        <a:lnTo>
                          <a:pt x="37" y="20"/>
                        </a:lnTo>
                        <a:lnTo>
                          <a:pt x="32" y="29"/>
                        </a:lnTo>
                        <a:lnTo>
                          <a:pt x="28" y="37"/>
                        </a:lnTo>
                        <a:lnTo>
                          <a:pt x="22" y="46"/>
                        </a:lnTo>
                        <a:lnTo>
                          <a:pt x="15" y="52"/>
                        </a:lnTo>
                        <a:lnTo>
                          <a:pt x="8" y="60"/>
                        </a:lnTo>
                        <a:lnTo>
                          <a:pt x="0" y="66"/>
                        </a:lnTo>
                        <a:lnTo>
                          <a:pt x="6" y="63"/>
                        </a:lnTo>
                        <a:lnTo>
                          <a:pt x="12" y="58"/>
                        </a:lnTo>
                        <a:close/>
                      </a:path>
                    </a:pathLst>
                  </a:custGeom>
                  <a:solidFill>
                    <a:srgbClr val="30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5" name="Freeform 213">
                    <a:extLst>
                      <a:ext uri="{FF2B5EF4-FFF2-40B4-BE49-F238E27FC236}">
                        <a16:creationId xmlns:a16="http://schemas.microsoft.com/office/drawing/2014/main" id="{207A7CB8-919B-7F47-8356-5449D0F39F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7" y="1253"/>
                    <a:ext cx="48" cy="75"/>
                  </a:xfrm>
                  <a:custGeom>
                    <a:avLst/>
                    <a:gdLst>
                      <a:gd name="T0" fmla="*/ 12 w 48"/>
                      <a:gd name="T1" fmla="*/ 70 h 75"/>
                      <a:gd name="T2" fmla="*/ 25 w 48"/>
                      <a:gd name="T3" fmla="*/ 58 h 75"/>
                      <a:gd name="T4" fmla="*/ 35 w 48"/>
                      <a:gd name="T5" fmla="*/ 45 h 75"/>
                      <a:gd name="T6" fmla="*/ 38 w 48"/>
                      <a:gd name="T7" fmla="*/ 37 h 75"/>
                      <a:gd name="T8" fmla="*/ 43 w 48"/>
                      <a:gd name="T9" fmla="*/ 30 h 75"/>
                      <a:gd name="T10" fmla="*/ 46 w 48"/>
                      <a:gd name="T11" fmla="*/ 20 h 75"/>
                      <a:gd name="T12" fmla="*/ 48 w 48"/>
                      <a:gd name="T13" fmla="*/ 13 h 75"/>
                      <a:gd name="T14" fmla="*/ 48 w 48"/>
                      <a:gd name="T15" fmla="*/ 7 h 75"/>
                      <a:gd name="T16" fmla="*/ 46 w 48"/>
                      <a:gd name="T17" fmla="*/ 0 h 75"/>
                      <a:gd name="T18" fmla="*/ 45 w 48"/>
                      <a:gd name="T19" fmla="*/ 13 h 75"/>
                      <a:gd name="T20" fmla="*/ 42 w 48"/>
                      <a:gd name="T21" fmla="*/ 24 h 75"/>
                      <a:gd name="T22" fmla="*/ 37 w 48"/>
                      <a:gd name="T23" fmla="*/ 34 h 75"/>
                      <a:gd name="T24" fmla="*/ 32 w 48"/>
                      <a:gd name="T25" fmla="*/ 44 h 75"/>
                      <a:gd name="T26" fmla="*/ 25 w 48"/>
                      <a:gd name="T27" fmla="*/ 53 h 75"/>
                      <a:gd name="T28" fmla="*/ 17 w 48"/>
                      <a:gd name="T29" fmla="*/ 61 h 75"/>
                      <a:gd name="T30" fmla="*/ 9 w 48"/>
                      <a:gd name="T31" fmla="*/ 68 h 75"/>
                      <a:gd name="T32" fmla="*/ 0 w 48"/>
                      <a:gd name="T33" fmla="*/ 75 h 75"/>
                      <a:gd name="T34" fmla="*/ 6 w 48"/>
                      <a:gd name="T35" fmla="*/ 73 h 75"/>
                      <a:gd name="T36" fmla="*/ 12 w 48"/>
                      <a:gd name="T37" fmla="*/ 70 h 7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8"/>
                      <a:gd name="T58" fmla="*/ 0 h 75"/>
                      <a:gd name="T59" fmla="*/ 48 w 48"/>
                      <a:gd name="T60" fmla="*/ 75 h 7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8" h="75">
                        <a:moveTo>
                          <a:pt x="12" y="70"/>
                        </a:moveTo>
                        <a:lnTo>
                          <a:pt x="25" y="58"/>
                        </a:lnTo>
                        <a:lnTo>
                          <a:pt x="35" y="45"/>
                        </a:lnTo>
                        <a:lnTo>
                          <a:pt x="38" y="37"/>
                        </a:lnTo>
                        <a:lnTo>
                          <a:pt x="43" y="30"/>
                        </a:lnTo>
                        <a:lnTo>
                          <a:pt x="46" y="20"/>
                        </a:lnTo>
                        <a:lnTo>
                          <a:pt x="48" y="13"/>
                        </a:lnTo>
                        <a:lnTo>
                          <a:pt x="48" y="7"/>
                        </a:lnTo>
                        <a:lnTo>
                          <a:pt x="46" y="0"/>
                        </a:lnTo>
                        <a:lnTo>
                          <a:pt x="45" y="13"/>
                        </a:lnTo>
                        <a:lnTo>
                          <a:pt x="42" y="24"/>
                        </a:lnTo>
                        <a:lnTo>
                          <a:pt x="37" y="34"/>
                        </a:lnTo>
                        <a:lnTo>
                          <a:pt x="32" y="44"/>
                        </a:lnTo>
                        <a:lnTo>
                          <a:pt x="25" y="53"/>
                        </a:lnTo>
                        <a:lnTo>
                          <a:pt x="17" y="61"/>
                        </a:lnTo>
                        <a:lnTo>
                          <a:pt x="9" y="68"/>
                        </a:lnTo>
                        <a:lnTo>
                          <a:pt x="0" y="75"/>
                        </a:lnTo>
                        <a:lnTo>
                          <a:pt x="6" y="73"/>
                        </a:lnTo>
                        <a:lnTo>
                          <a:pt x="12" y="70"/>
                        </a:lnTo>
                        <a:close/>
                      </a:path>
                    </a:pathLst>
                  </a:custGeom>
                  <a:solidFill>
                    <a:srgbClr val="313E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 214">
                    <a:extLst>
                      <a:ext uri="{FF2B5EF4-FFF2-40B4-BE49-F238E27FC236}">
                        <a16:creationId xmlns:a16="http://schemas.microsoft.com/office/drawing/2014/main" id="{8381347A-F370-F540-BB57-B18F72E622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1" y="1249"/>
                    <a:ext cx="54" cy="79"/>
                  </a:xfrm>
                  <a:custGeom>
                    <a:avLst/>
                    <a:gdLst>
                      <a:gd name="T0" fmla="*/ 12 w 54"/>
                      <a:gd name="T1" fmla="*/ 77 h 79"/>
                      <a:gd name="T2" fmla="*/ 20 w 54"/>
                      <a:gd name="T3" fmla="*/ 71 h 79"/>
                      <a:gd name="T4" fmla="*/ 27 w 54"/>
                      <a:gd name="T5" fmla="*/ 63 h 79"/>
                      <a:gd name="T6" fmla="*/ 34 w 54"/>
                      <a:gd name="T7" fmla="*/ 57 h 79"/>
                      <a:gd name="T8" fmla="*/ 40 w 54"/>
                      <a:gd name="T9" fmla="*/ 48 h 79"/>
                      <a:gd name="T10" fmla="*/ 44 w 54"/>
                      <a:gd name="T11" fmla="*/ 40 h 79"/>
                      <a:gd name="T12" fmla="*/ 49 w 54"/>
                      <a:gd name="T13" fmla="*/ 31 h 79"/>
                      <a:gd name="T14" fmla="*/ 51 w 54"/>
                      <a:gd name="T15" fmla="*/ 20 h 79"/>
                      <a:gd name="T16" fmla="*/ 54 w 54"/>
                      <a:gd name="T17" fmla="*/ 11 h 79"/>
                      <a:gd name="T18" fmla="*/ 52 w 54"/>
                      <a:gd name="T19" fmla="*/ 6 h 79"/>
                      <a:gd name="T20" fmla="*/ 51 w 54"/>
                      <a:gd name="T21" fmla="*/ 0 h 79"/>
                      <a:gd name="T22" fmla="*/ 49 w 54"/>
                      <a:gd name="T23" fmla="*/ 14 h 79"/>
                      <a:gd name="T24" fmla="*/ 48 w 54"/>
                      <a:gd name="T25" fmla="*/ 24 h 79"/>
                      <a:gd name="T26" fmla="*/ 43 w 54"/>
                      <a:gd name="T27" fmla="*/ 37 h 79"/>
                      <a:gd name="T28" fmla="*/ 37 w 54"/>
                      <a:gd name="T29" fmla="*/ 48 h 79"/>
                      <a:gd name="T30" fmla="*/ 29 w 54"/>
                      <a:gd name="T31" fmla="*/ 57 h 79"/>
                      <a:gd name="T32" fmla="*/ 20 w 54"/>
                      <a:gd name="T33" fmla="*/ 66 h 79"/>
                      <a:gd name="T34" fmla="*/ 10 w 54"/>
                      <a:gd name="T35" fmla="*/ 72 h 79"/>
                      <a:gd name="T36" fmla="*/ 0 w 54"/>
                      <a:gd name="T37" fmla="*/ 79 h 79"/>
                      <a:gd name="T38" fmla="*/ 6 w 54"/>
                      <a:gd name="T39" fmla="*/ 79 h 79"/>
                      <a:gd name="T40" fmla="*/ 12 w 54"/>
                      <a:gd name="T41" fmla="*/ 77 h 7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4"/>
                      <a:gd name="T64" fmla="*/ 0 h 79"/>
                      <a:gd name="T65" fmla="*/ 54 w 54"/>
                      <a:gd name="T66" fmla="*/ 79 h 7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4" h="79">
                        <a:moveTo>
                          <a:pt x="12" y="77"/>
                        </a:moveTo>
                        <a:lnTo>
                          <a:pt x="20" y="71"/>
                        </a:lnTo>
                        <a:lnTo>
                          <a:pt x="27" y="63"/>
                        </a:lnTo>
                        <a:lnTo>
                          <a:pt x="34" y="57"/>
                        </a:lnTo>
                        <a:lnTo>
                          <a:pt x="40" y="48"/>
                        </a:lnTo>
                        <a:lnTo>
                          <a:pt x="44" y="40"/>
                        </a:lnTo>
                        <a:lnTo>
                          <a:pt x="49" y="31"/>
                        </a:lnTo>
                        <a:lnTo>
                          <a:pt x="51" y="20"/>
                        </a:lnTo>
                        <a:lnTo>
                          <a:pt x="54" y="11"/>
                        </a:lnTo>
                        <a:lnTo>
                          <a:pt x="52" y="6"/>
                        </a:lnTo>
                        <a:lnTo>
                          <a:pt x="51" y="0"/>
                        </a:lnTo>
                        <a:lnTo>
                          <a:pt x="49" y="14"/>
                        </a:lnTo>
                        <a:lnTo>
                          <a:pt x="48" y="24"/>
                        </a:lnTo>
                        <a:lnTo>
                          <a:pt x="43" y="37"/>
                        </a:lnTo>
                        <a:lnTo>
                          <a:pt x="37" y="48"/>
                        </a:lnTo>
                        <a:lnTo>
                          <a:pt x="29" y="57"/>
                        </a:lnTo>
                        <a:lnTo>
                          <a:pt x="20" y="66"/>
                        </a:lnTo>
                        <a:lnTo>
                          <a:pt x="10" y="72"/>
                        </a:lnTo>
                        <a:lnTo>
                          <a:pt x="0" y="79"/>
                        </a:lnTo>
                        <a:lnTo>
                          <a:pt x="6" y="79"/>
                        </a:lnTo>
                        <a:lnTo>
                          <a:pt x="12" y="77"/>
                        </a:lnTo>
                        <a:close/>
                      </a:path>
                    </a:pathLst>
                  </a:custGeom>
                  <a:solidFill>
                    <a:srgbClr val="323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 215">
                    <a:extLst>
                      <a:ext uri="{FF2B5EF4-FFF2-40B4-BE49-F238E27FC236}">
                        <a16:creationId xmlns:a16="http://schemas.microsoft.com/office/drawing/2014/main" id="{73B83E33-E551-244D-AB66-FF70EFCE6B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6" y="1246"/>
                    <a:ext cx="57" cy="83"/>
                  </a:xfrm>
                  <a:custGeom>
                    <a:avLst/>
                    <a:gdLst>
                      <a:gd name="T0" fmla="*/ 11 w 57"/>
                      <a:gd name="T1" fmla="*/ 82 h 83"/>
                      <a:gd name="T2" fmla="*/ 20 w 57"/>
                      <a:gd name="T3" fmla="*/ 75 h 83"/>
                      <a:gd name="T4" fmla="*/ 28 w 57"/>
                      <a:gd name="T5" fmla="*/ 68 h 83"/>
                      <a:gd name="T6" fmla="*/ 36 w 57"/>
                      <a:gd name="T7" fmla="*/ 60 h 83"/>
                      <a:gd name="T8" fmla="*/ 43 w 57"/>
                      <a:gd name="T9" fmla="*/ 51 h 83"/>
                      <a:gd name="T10" fmla="*/ 48 w 57"/>
                      <a:gd name="T11" fmla="*/ 41 h 83"/>
                      <a:gd name="T12" fmla="*/ 53 w 57"/>
                      <a:gd name="T13" fmla="*/ 31 h 83"/>
                      <a:gd name="T14" fmla="*/ 56 w 57"/>
                      <a:gd name="T15" fmla="*/ 20 h 83"/>
                      <a:gd name="T16" fmla="*/ 57 w 57"/>
                      <a:gd name="T17" fmla="*/ 7 h 83"/>
                      <a:gd name="T18" fmla="*/ 56 w 57"/>
                      <a:gd name="T19" fmla="*/ 3 h 83"/>
                      <a:gd name="T20" fmla="*/ 54 w 57"/>
                      <a:gd name="T21" fmla="*/ 0 h 83"/>
                      <a:gd name="T22" fmla="*/ 54 w 57"/>
                      <a:gd name="T23" fmla="*/ 0 h 83"/>
                      <a:gd name="T24" fmla="*/ 54 w 57"/>
                      <a:gd name="T25" fmla="*/ 1 h 83"/>
                      <a:gd name="T26" fmla="*/ 54 w 57"/>
                      <a:gd name="T27" fmla="*/ 14 h 83"/>
                      <a:gd name="T28" fmla="*/ 51 w 57"/>
                      <a:gd name="T29" fmla="*/ 27 h 83"/>
                      <a:gd name="T30" fmla="*/ 46 w 57"/>
                      <a:gd name="T31" fmla="*/ 40 h 83"/>
                      <a:gd name="T32" fmla="*/ 39 w 57"/>
                      <a:gd name="T33" fmla="*/ 51 h 83"/>
                      <a:gd name="T34" fmla="*/ 31 w 57"/>
                      <a:gd name="T35" fmla="*/ 60 h 83"/>
                      <a:gd name="T36" fmla="*/ 22 w 57"/>
                      <a:gd name="T37" fmla="*/ 69 h 83"/>
                      <a:gd name="T38" fmla="*/ 12 w 57"/>
                      <a:gd name="T39" fmla="*/ 77 h 83"/>
                      <a:gd name="T40" fmla="*/ 0 w 57"/>
                      <a:gd name="T41" fmla="*/ 83 h 83"/>
                      <a:gd name="T42" fmla="*/ 6 w 57"/>
                      <a:gd name="T43" fmla="*/ 82 h 83"/>
                      <a:gd name="T44" fmla="*/ 11 w 57"/>
                      <a:gd name="T45" fmla="*/ 82 h 8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7"/>
                      <a:gd name="T70" fmla="*/ 0 h 83"/>
                      <a:gd name="T71" fmla="*/ 57 w 57"/>
                      <a:gd name="T72" fmla="*/ 83 h 8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7" h="83">
                        <a:moveTo>
                          <a:pt x="11" y="82"/>
                        </a:moveTo>
                        <a:lnTo>
                          <a:pt x="20" y="75"/>
                        </a:lnTo>
                        <a:lnTo>
                          <a:pt x="28" y="68"/>
                        </a:lnTo>
                        <a:lnTo>
                          <a:pt x="36" y="60"/>
                        </a:lnTo>
                        <a:lnTo>
                          <a:pt x="43" y="51"/>
                        </a:lnTo>
                        <a:lnTo>
                          <a:pt x="48" y="41"/>
                        </a:lnTo>
                        <a:lnTo>
                          <a:pt x="53" y="31"/>
                        </a:lnTo>
                        <a:lnTo>
                          <a:pt x="56" y="20"/>
                        </a:lnTo>
                        <a:lnTo>
                          <a:pt x="57" y="7"/>
                        </a:lnTo>
                        <a:lnTo>
                          <a:pt x="56" y="3"/>
                        </a:lnTo>
                        <a:lnTo>
                          <a:pt x="54" y="0"/>
                        </a:lnTo>
                        <a:lnTo>
                          <a:pt x="54" y="1"/>
                        </a:lnTo>
                        <a:lnTo>
                          <a:pt x="54" y="14"/>
                        </a:lnTo>
                        <a:lnTo>
                          <a:pt x="51" y="27"/>
                        </a:lnTo>
                        <a:lnTo>
                          <a:pt x="46" y="40"/>
                        </a:lnTo>
                        <a:lnTo>
                          <a:pt x="39" y="51"/>
                        </a:lnTo>
                        <a:lnTo>
                          <a:pt x="31" y="60"/>
                        </a:lnTo>
                        <a:lnTo>
                          <a:pt x="22" y="69"/>
                        </a:lnTo>
                        <a:lnTo>
                          <a:pt x="12" y="77"/>
                        </a:lnTo>
                        <a:lnTo>
                          <a:pt x="0" y="83"/>
                        </a:lnTo>
                        <a:lnTo>
                          <a:pt x="6" y="82"/>
                        </a:lnTo>
                        <a:lnTo>
                          <a:pt x="11" y="82"/>
                        </a:lnTo>
                        <a:close/>
                      </a:path>
                    </a:pathLst>
                  </a:custGeom>
                  <a:solidFill>
                    <a:srgbClr val="333F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 216">
                    <a:extLst>
                      <a:ext uri="{FF2B5EF4-FFF2-40B4-BE49-F238E27FC236}">
                        <a16:creationId xmlns:a16="http://schemas.microsoft.com/office/drawing/2014/main" id="{630C1D86-AA32-FA43-AD2C-97D1292602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1" y="1241"/>
                    <a:ext cx="61" cy="88"/>
                  </a:xfrm>
                  <a:custGeom>
                    <a:avLst/>
                    <a:gdLst>
                      <a:gd name="T0" fmla="*/ 10 w 61"/>
                      <a:gd name="T1" fmla="*/ 87 h 88"/>
                      <a:gd name="T2" fmla="*/ 20 w 61"/>
                      <a:gd name="T3" fmla="*/ 80 h 88"/>
                      <a:gd name="T4" fmla="*/ 30 w 61"/>
                      <a:gd name="T5" fmla="*/ 74 h 88"/>
                      <a:gd name="T6" fmla="*/ 39 w 61"/>
                      <a:gd name="T7" fmla="*/ 65 h 88"/>
                      <a:gd name="T8" fmla="*/ 47 w 61"/>
                      <a:gd name="T9" fmla="*/ 56 h 88"/>
                      <a:gd name="T10" fmla="*/ 53 w 61"/>
                      <a:gd name="T11" fmla="*/ 45 h 88"/>
                      <a:gd name="T12" fmla="*/ 58 w 61"/>
                      <a:gd name="T13" fmla="*/ 32 h 88"/>
                      <a:gd name="T14" fmla="*/ 59 w 61"/>
                      <a:gd name="T15" fmla="*/ 22 h 88"/>
                      <a:gd name="T16" fmla="*/ 61 w 61"/>
                      <a:gd name="T17" fmla="*/ 8 h 88"/>
                      <a:gd name="T18" fmla="*/ 59 w 61"/>
                      <a:gd name="T19" fmla="*/ 5 h 88"/>
                      <a:gd name="T20" fmla="*/ 58 w 61"/>
                      <a:gd name="T21" fmla="*/ 0 h 88"/>
                      <a:gd name="T22" fmla="*/ 58 w 61"/>
                      <a:gd name="T23" fmla="*/ 3 h 88"/>
                      <a:gd name="T24" fmla="*/ 58 w 61"/>
                      <a:gd name="T25" fmla="*/ 6 h 88"/>
                      <a:gd name="T26" fmla="*/ 58 w 61"/>
                      <a:gd name="T27" fmla="*/ 20 h 88"/>
                      <a:gd name="T28" fmla="*/ 54 w 61"/>
                      <a:gd name="T29" fmla="*/ 32 h 88"/>
                      <a:gd name="T30" fmla="*/ 48 w 61"/>
                      <a:gd name="T31" fmla="*/ 45 h 88"/>
                      <a:gd name="T32" fmla="*/ 42 w 61"/>
                      <a:gd name="T33" fmla="*/ 56 h 88"/>
                      <a:gd name="T34" fmla="*/ 33 w 61"/>
                      <a:gd name="T35" fmla="*/ 66 h 88"/>
                      <a:gd name="T36" fmla="*/ 24 w 61"/>
                      <a:gd name="T37" fmla="*/ 76 h 88"/>
                      <a:gd name="T38" fmla="*/ 13 w 61"/>
                      <a:gd name="T39" fmla="*/ 82 h 88"/>
                      <a:gd name="T40" fmla="*/ 0 w 61"/>
                      <a:gd name="T41" fmla="*/ 88 h 88"/>
                      <a:gd name="T42" fmla="*/ 5 w 61"/>
                      <a:gd name="T43" fmla="*/ 88 h 88"/>
                      <a:gd name="T44" fmla="*/ 10 w 61"/>
                      <a:gd name="T45" fmla="*/ 87 h 8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1"/>
                      <a:gd name="T70" fmla="*/ 0 h 88"/>
                      <a:gd name="T71" fmla="*/ 61 w 61"/>
                      <a:gd name="T72" fmla="*/ 88 h 8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1" h="88">
                        <a:moveTo>
                          <a:pt x="10" y="87"/>
                        </a:moveTo>
                        <a:lnTo>
                          <a:pt x="20" y="80"/>
                        </a:lnTo>
                        <a:lnTo>
                          <a:pt x="30" y="74"/>
                        </a:lnTo>
                        <a:lnTo>
                          <a:pt x="39" y="65"/>
                        </a:lnTo>
                        <a:lnTo>
                          <a:pt x="47" y="56"/>
                        </a:lnTo>
                        <a:lnTo>
                          <a:pt x="53" y="45"/>
                        </a:lnTo>
                        <a:lnTo>
                          <a:pt x="58" y="32"/>
                        </a:lnTo>
                        <a:lnTo>
                          <a:pt x="59" y="22"/>
                        </a:lnTo>
                        <a:lnTo>
                          <a:pt x="61" y="8"/>
                        </a:lnTo>
                        <a:lnTo>
                          <a:pt x="59" y="5"/>
                        </a:lnTo>
                        <a:lnTo>
                          <a:pt x="58" y="0"/>
                        </a:lnTo>
                        <a:lnTo>
                          <a:pt x="58" y="3"/>
                        </a:lnTo>
                        <a:lnTo>
                          <a:pt x="58" y="6"/>
                        </a:lnTo>
                        <a:lnTo>
                          <a:pt x="58" y="20"/>
                        </a:lnTo>
                        <a:lnTo>
                          <a:pt x="54" y="32"/>
                        </a:lnTo>
                        <a:lnTo>
                          <a:pt x="48" y="45"/>
                        </a:lnTo>
                        <a:lnTo>
                          <a:pt x="42" y="56"/>
                        </a:lnTo>
                        <a:lnTo>
                          <a:pt x="33" y="66"/>
                        </a:lnTo>
                        <a:lnTo>
                          <a:pt x="24" y="76"/>
                        </a:lnTo>
                        <a:lnTo>
                          <a:pt x="13" y="82"/>
                        </a:ln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10" y="87"/>
                        </a:lnTo>
                        <a:close/>
                      </a:path>
                    </a:pathLst>
                  </a:custGeom>
                  <a:solidFill>
                    <a:srgbClr val="3440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 217">
                    <a:extLst>
                      <a:ext uri="{FF2B5EF4-FFF2-40B4-BE49-F238E27FC236}">
                        <a16:creationId xmlns:a16="http://schemas.microsoft.com/office/drawing/2014/main" id="{C637ED2F-9303-EC4C-8A3D-20FF710F54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7" y="1238"/>
                    <a:ext cx="63" cy="91"/>
                  </a:xfrm>
                  <a:custGeom>
                    <a:avLst/>
                    <a:gdLst>
                      <a:gd name="T0" fmla="*/ 63 w 63"/>
                      <a:gd name="T1" fmla="*/ 9 h 91"/>
                      <a:gd name="T2" fmla="*/ 63 w 63"/>
                      <a:gd name="T3" fmla="*/ 8 h 91"/>
                      <a:gd name="T4" fmla="*/ 63 w 63"/>
                      <a:gd name="T5" fmla="*/ 8 h 91"/>
                      <a:gd name="T6" fmla="*/ 62 w 63"/>
                      <a:gd name="T7" fmla="*/ 3 h 91"/>
                      <a:gd name="T8" fmla="*/ 60 w 63"/>
                      <a:gd name="T9" fmla="*/ 0 h 91"/>
                      <a:gd name="T10" fmla="*/ 60 w 63"/>
                      <a:gd name="T11" fmla="*/ 5 h 91"/>
                      <a:gd name="T12" fmla="*/ 60 w 63"/>
                      <a:gd name="T13" fmla="*/ 9 h 91"/>
                      <a:gd name="T14" fmla="*/ 60 w 63"/>
                      <a:gd name="T15" fmla="*/ 23 h 91"/>
                      <a:gd name="T16" fmla="*/ 55 w 63"/>
                      <a:gd name="T17" fmla="*/ 35 h 91"/>
                      <a:gd name="T18" fmla="*/ 51 w 63"/>
                      <a:gd name="T19" fmla="*/ 49 h 91"/>
                      <a:gd name="T20" fmla="*/ 43 w 63"/>
                      <a:gd name="T21" fmla="*/ 60 h 91"/>
                      <a:gd name="T22" fmla="*/ 35 w 63"/>
                      <a:gd name="T23" fmla="*/ 69 h 91"/>
                      <a:gd name="T24" fmla="*/ 24 w 63"/>
                      <a:gd name="T25" fmla="*/ 79 h 91"/>
                      <a:gd name="T26" fmla="*/ 12 w 63"/>
                      <a:gd name="T27" fmla="*/ 86 h 91"/>
                      <a:gd name="T28" fmla="*/ 0 w 63"/>
                      <a:gd name="T29" fmla="*/ 91 h 91"/>
                      <a:gd name="T30" fmla="*/ 1 w 63"/>
                      <a:gd name="T31" fmla="*/ 91 h 91"/>
                      <a:gd name="T32" fmla="*/ 4 w 63"/>
                      <a:gd name="T33" fmla="*/ 91 h 91"/>
                      <a:gd name="T34" fmla="*/ 6 w 63"/>
                      <a:gd name="T35" fmla="*/ 91 h 91"/>
                      <a:gd name="T36" fmla="*/ 9 w 63"/>
                      <a:gd name="T37" fmla="*/ 91 h 91"/>
                      <a:gd name="T38" fmla="*/ 21 w 63"/>
                      <a:gd name="T39" fmla="*/ 85 h 91"/>
                      <a:gd name="T40" fmla="*/ 31 w 63"/>
                      <a:gd name="T41" fmla="*/ 77 h 91"/>
                      <a:gd name="T42" fmla="*/ 40 w 63"/>
                      <a:gd name="T43" fmla="*/ 68 h 91"/>
                      <a:gd name="T44" fmla="*/ 48 w 63"/>
                      <a:gd name="T45" fmla="*/ 59 h 91"/>
                      <a:gd name="T46" fmla="*/ 55 w 63"/>
                      <a:gd name="T47" fmla="*/ 48 h 91"/>
                      <a:gd name="T48" fmla="*/ 60 w 63"/>
                      <a:gd name="T49" fmla="*/ 35 h 91"/>
                      <a:gd name="T50" fmla="*/ 63 w 63"/>
                      <a:gd name="T51" fmla="*/ 22 h 91"/>
                      <a:gd name="T52" fmla="*/ 63 w 63"/>
                      <a:gd name="T53" fmla="*/ 9 h 91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3"/>
                      <a:gd name="T82" fmla="*/ 0 h 91"/>
                      <a:gd name="T83" fmla="*/ 63 w 63"/>
                      <a:gd name="T84" fmla="*/ 91 h 91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3" h="91">
                        <a:moveTo>
                          <a:pt x="63" y="9"/>
                        </a:moveTo>
                        <a:lnTo>
                          <a:pt x="63" y="8"/>
                        </a:lnTo>
                        <a:lnTo>
                          <a:pt x="62" y="3"/>
                        </a:lnTo>
                        <a:lnTo>
                          <a:pt x="60" y="0"/>
                        </a:lnTo>
                        <a:lnTo>
                          <a:pt x="60" y="5"/>
                        </a:lnTo>
                        <a:lnTo>
                          <a:pt x="60" y="9"/>
                        </a:lnTo>
                        <a:lnTo>
                          <a:pt x="60" y="23"/>
                        </a:lnTo>
                        <a:lnTo>
                          <a:pt x="55" y="35"/>
                        </a:lnTo>
                        <a:lnTo>
                          <a:pt x="51" y="49"/>
                        </a:lnTo>
                        <a:lnTo>
                          <a:pt x="43" y="60"/>
                        </a:lnTo>
                        <a:lnTo>
                          <a:pt x="35" y="69"/>
                        </a:lnTo>
                        <a:lnTo>
                          <a:pt x="24" y="79"/>
                        </a:lnTo>
                        <a:lnTo>
                          <a:pt x="12" y="86"/>
                        </a:lnTo>
                        <a:lnTo>
                          <a:pt x="0" y="91"/>
                        </a:lnTo>
                        <a:lnTo>
                          <a:pt x="1" y="91"/>
                        </a:lnTo>
                        <a:lnTo>
                          <a:pt x="4" y="91"/>
                        </a:lnTo>
                        <a:lnTo>
                          <a:pt x="6" y="91"/>
                        </a:lnTo>
                        <a:lnTo>
                          <a:pt x="9" y="91"/>
                        </a:lnTo>
                        <a:lnTo>
                          <a:pt x="21" y="85"/>
                        </a:lnTo>
                        <a:lnTo>
                          <a:pt x="31" y="77"/>
                        </a:lnTo>
                        <a:lnTo>
                          <a:pt x="40" y="68"/>
                        </a:lnTo>
                        <a:lnTo>
                          <a:pt x="48" y="59"/>
                        </a:lnTo>
                        <a:lnTo>
                          <a:pt x="55" y="48"/>
                        </a:lnTo>
                        <a:lnTo>
                          <a:pt x="60" y="35"/>
                        </a:lnTo>
                        <a:lnTo>
                          <a:pt x="63" y="22"/>
                        </a:lnTo>
                        <a:lnTo>
                          <a:pt x="63" y="9"/>
                        </a:lnTo>
                        <a:close/>
                      </a:path>
                    </a:pathLst>
                  </a:custGeom>
                  <a:solidFill>
                    <a:srgbClr val="3442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0" name="Freeform 218">
                    <a:extLst>
                      <a:ext uri="{FF2B5EF4-FFF2-40B4-BE49-F238E27FC236}">
                        <a16:creationId xmlns:a16="http://schemas.microsoft.com/office/drawing/2014/main" id="{C357213E-BA0F-9145-81FD-6537049A8E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2" y="1235"/>
                    <a:ext cx="67" cy="94"/>
                  </a:xfrm>
                  <a:custGeom>
                    <a:avLst/>
                    <a:gdLst>
                      <a:gd name="T0" fmla="*/ 67 w 67"/>
                      <a:gd name="T1" fmla="*/ 12 h 94"/>
                      <a:gd name="T2" fmla="*/ 67 w 67"/>
                      <a:gd name="T3" fmla="*/ 9 h 94"/>
                      <a:gd name="T4" fmla="*/ 67 w 67"/>
                      <a:gd name="T5" fmla="*/ 6 h 94"/>
                      <a:gd name="T6" fmla="*/ 65 w 67"/>
                      <a:gd name="T7" fmla="*/ 3 h 94"/>
                      <a:gd name="T8" fmla="*/ 63 w 67"/>
                      <a:gd name="T9" fmla="*/ 0 h 94"/>
                      <a:gd name="T10" fmla="*/ 63 w 67"/>
                      <a:gd name="T11" fmla="*/ 6 h 94"/>
                      <a:gd name="T12" fmla="*/ 63 w 67"/>
                      <a:gd name="T13" fmla="*/ 12 h 94"/>
                      <a:gd name="T14" fmla="*/ 63 w 67"/>
                      <a:gd name="T15" fmla="*/ 26 h 94"/>
                      <a:gd name="T16" fmla="*/ 59 w 67"/>
                      <a:gd name="T17" fmla="*/ 40 h 94"/>
                      <a:gd name="T18" fmla="*/ 54 w 67"/>
                      <a:gd name="T19" fmla="*/ 52 h 94"/>
                      <a:gd name="T20" fmla="*/ 46 w 67"/>
                      <a:gd name="T21" fmla="*/ 63 h 94"/>
                      <a:gd name="T22" fmla="*/ 37 w 67"/>
                      <a:gd name="T23" fmla="*/ 74 h 94"/>
                      <a:gd name="T24" fmla="*/ 26 w 67"/>
                      <a:gd name="T25" fmla="*/ 82 h 94"/>
                      <a:gd name="T26" fmla="*/ 14 w 67"/>
                      <a:gd name="T27" fmla="*/ 89 h 94"/>
                      <a:gd name="T28" fmla="*/ 0 w 67"/>
                      <a:gd name="T29" fmla="*/ 94 h 94"/>
                      <a:gd name="T30" fmla="*/ 5 w 67"/>
                      <a:gd name="T31" fmla="*/ 94 h 94"/>
                      <a:gd name="T32" fmla="*/ 9 w 67"/>
                      <a:gd name="T33" fmla="*/ 94 h 94"/>
                      <a:gd name="T34" fmla="*/ 9 w 67"/>
                      <a:gd name="T35" fmla="*/ 94 h 94"/>
                      <a:gd name="T36" fmla="*/ 9 w 67"/>
                      <a:gd name="T37" fmla="*/ 94 h 94"/>
                      <a:gd name="T38" fmla="*/ 22 w 67"/>
                      <a:gd name="T39" fmla="*/ 88 h 94"/>
                      <a:gd name="T40" fmla="*/ 33 w 67"/>
                      <a:gd name="T41" fmla="*/ 82 h 94"/>
                      <a:gd name="T42" fmla="*/ 42 w 67"/>
                      <a:gd name="T43" fmla="*/ 72 h 94"/>
                      <a:gd name="T44" fmla="*/ 51 w 67"/>
                      <a:gd name="T45" fmla="*/ 62 h 94"/>
                      <a:gd name="T46" fmla="*/ 57 w 67"/>
                      <a:gd name="T47" fmla="*/ 51 h 94"/>
                      <a:gd name="T48" fmla="*/ 63 w 67"/>
                      <a:gd name="T49" fmla="*/ 38 h 94"/>
                      <a:gd name="T50" fmla="*/ 67 w 67"/>
                      <a:gd name="T51" fmla="*/ 26 h 94"/>
                      <a:gd name="T52" fmla="*/ 67 w 67"/>
                      <a:gd name="T53" fmla="*/ 12 h 9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7"/>
                      <a:gd name="T82" fmla="*/ 0 h 94"/>
                      <a:gd name="T83" fmla="*/ 67 w 67"/>
                      <a:gd name="T84" fmla="*/ 94 h 9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7" h="94">
                        <a:moveTo>
                          <a:pt x="67" y="12"/>
                        </a:moveTo>
                        <a:lnTo>
                          <a:pt x="67" y="9"/>
                        </a:lnTo>
                        <a:lnTo>
                          <a:pt x="67" y="6"/>
                        </a:lnTo>
                        <a:lnTo>
                          <a:pt x="65" y="3"/>
                        </a:lnTo>
                        <a:lnTo>
                          <a:pt x="63" y="0"/>
                        </a:lnTo>
                        <a:lnTo>
                          <a:pt x="63" y="6"/>
                        </a:lnTo>
                        <a:lnTo>
                          <a:pt x="63" y="12"/>
                        </a:lnTo>
                        <a:lnTo>
                          <a:pt x="63" y="26"/>
                        </a:lnTo>
                        <a:lnTo>
                          <a:pt x="59" y="40"/>
                        </a:lnTo>
                        <a:lnTo>
                          <a:pt x="54" y="52"/>
                        </a:lnTo>
                        <a:lnTo>
                          <a:pt x="46" y="63"/>
                        </a:lnTo>
                        <a:lnTo>
                          <a:pt x="37" y="74"/>
                        </a:lnTo>
                        <a:lnTo>
                          <a:pt x="26" y="82"/>
                        </a:lnTo>
                        <a:lnTo>
                          <a:pt x="14" y="89"/>
                        </a:lnTo>
                        <a:lnTo>
                          <a:pt x="0" y="94"/>
                        </a:lnTo>
                        <a:lnTo>
                          <a:pt x="5" y="94"/>
                        </a:lnTo>
                        <a:lnTo>
                          <a:pt x="9" y="94"/>
                        </a:lnTo>
                        <a:lnTo>
                          <a:pt x="22" y="88"/>
                        </a:lnTo>
                        <a:lnTo>
                          <a:pt x="33" y="82"/>
                        </a:lnTo>
                        <a:lnTo>
                          <a:pt x="42" y="72"/>
                        </a:lnTo>
                        <a:lnTo>
                          <a:pt x="51" y="62"/>
                        </a:lnTo>
                        <a:lnTo>
                          <a:pt x="57" y="51"/>
                        </a:lnTo>
                        <a:lnTo>
                          <a:pt x="63" y="38"/>
                        </a:lnTo>
                        <a:lnTo>
                          <a:pt x="67" y="26"/>
                        </a:lnTo>
                        <a:lnTo>
                          <a:pt x="67" y="12"/>
                        </a:lnTo>
                        <a:close/>
                      </a:path>
                    </a:pathLst>
                  </a:custGeom>
                  <a:solidFill>
                    <a:srgbClr val="3443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" name="Freeform 219">
                    <a:extLst>
                      <a:ext uri="{FF2B5EF4-FFF2-40B4-BE49-F238E27FC236}">
                        <a16:creationId xmlns:a16="http://schemas.microsoft.com/office/drawing/2014/main" id="{F6EDD590-5D9E-9A41-BB7C-7A4B155A14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9" y="1232"/>
                    <a:ext cx="68" cy="97"/>
                  </a:xfrm>
                  <a:custGeom>
                    <a:avLst/>
                    <a:gdLst>
                      <a:gd name="T0" fmla="*/ 68 w 68"/>
                      <a:gd name="T1" fmla="*/ 15 h 97"/>
                      <a:gd name="T2" fmla="*/ 68 w 68"/>
                      <a:gd name="T3" fmla="*/ 11 h 97"/>
                      <a:gd name="T4" fmla="*/ 68 w 68"/>
                      <a:gd name="T5" fmla="*/ 6 h 97"/>
                      <a:gd name="T6" fmla="*/ 66 w 68"/>
                      <a:gd name="T7" fmla="*/ 3 h 97"/>
                      <a:gd name="T8" fmla="*/ 63 w 68"/>
                      <a:gd name="T9" fmla="*/ 0 h 97"/>
                      <a:gd name="T10" fmla="*/ 65 w 68"/>
                      <a:gd name="T11" fmla="*/ 7 h 97"/>
                      <a:gd name="T12" fmla="*/ 65 w 68"/>
                      <a:gd name="T13" fmla="*/ 15 h 97"/>
                      <a:gd name="T14" fmla="*/ 63 w 68"/>
                      <a:gd name="T15" fmla="*/ 29 h 97"/>
                      <a:gd name="T16" fmla="*/ 60 w 68"/>
                      <a:gd name="T17" fmla="*/ 43 h 97"/>
                      <a:gd name="T18" fmla="*/ 54 w 68"/>
                      <a:gd name="T19" fmla="*/ 55 h 97"/>
                      <a:gd name="T20" fmla="*/ 46 w 68"/>
                      <a:gd name="T21" fmla="*/ 68 h 97"/>
                      <a:gd name="T22" fmla="*/ 37 w 68"/>
                      <a:gd name="T23" fmla="*/ 77 h 97"/>
                      <a:gd name="T24" fmla="*/ 26 w 68"/>
                      <a:gd name="T25" fmla="*/ 85 h 97"/>
                      <a:gd name="T26" fmla="*/ 14 w 68"/>
                      <a:gd name="T27" fmla="*/ 92 h 97"/>
                      <a:gd name="T28" fmla="*/ 0 w 68"/>
                      <a:gd name="T29" fmla="*/ 96 h 97"/>
                      <a:gd name="T30" fmla="*/ 3 w 68"/>
                      <a:gd name="T31" fmla="*/ 97 h 97"/>
                      <a:gd name="T32" fmla="*/ 8 w 68"/>
                      <a:gd name="T33" fmla="*/ 97 h 97"/>
                      <a:gd name="T34" fmla="*/ 20 w 68"/>
                      <a:gd name="T35" fmla="*/ 92 h 97"/>
                      <a:gd name="T36" fmla="*/ 32 w 68"/>
                      <a:gd name="T37" fmla="*/ 85 h 97"/>
                      <a:gd name="T38" fmla="*/ 43 w 68"/>
                      <a:gd name="T39" fmla="*/ 75 h 97"/>
                      <a:gd name="T40" fmla="*/ 51 w 68"/>
                      <a:gd name="T41" fmla="*/ 66 h 97"/>
                      <a:gd name="T42" fmla="*/ 59 w 68"/>
                      <a:gd name="T43" fmla="*/ 55 h 97"/>
                      <a:gd name="T44" fmla="*/ 63 w 68"/>
                      <a:gd name="T45" fmla="*/ 41 h 97"/>
                      <a:gd name="T46" fmla="*/ 68 w 68"/>
                      <a:gd name="T47" fmla="*/ 29 h 97"/>
                      <a:gd name="T48" fmla="*/ 68 w 68"/>
                      <a:gd name="T49" fmla="*/ 15 h 9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68"/>
                      <a:gd name="T76" fmla="*/ 0 h 97"/>
                      <a:gd name="T77" fmla="*/ 68 w 68"/>
                      <a:gd name="T78" fmla="*/ 97 h 9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68" h="97">
                        <a:moveTo>
                          <a:pt x="68" y="15"/>
                        </a:moveTo>
                        <a:lnTo>
                          <a:pt x="68" y="11"/>
                        </a:lnTo>
                        <a:lnTo>
                          <a:pt x="68" y="6"/>
                        </a:lnTo>
                        <a:lnTo>
                          <a:pt x="66" y="3"/>
                        </a:lnTo>
                        <a:lnTo>
                          <a:pt x="63" y="0"/>
                        </a:lnTo>
                        <a:lnTo>
                          <a:pt x="65" y="7"/>
                        </a:lnTo>
                        <a:lnTo>
                          <a:pt x="65" y="15"/>
                        </a:lnTo>
                        <a:lnTo>
                          <a:pt x="63" y="29"/>
                        </a:lnTo>
                        <a:lnTo>
                          <a:pt x="60" y="43"/>
                        </a:lnTo>
                        <a:lnTo>
                          <a:pt x="54" y="55"/>
                        </a:lnTo>
                        <a:lnTo>
                          <a:pt x="46" y="68"/>
                        </a:lnTo>
                        <a:lnTo>
                          <a:pt x="37" y="77"/>
                        </a:lnTo>
                        <a:lnTo>
                          <a:pt x="26" y="85"/>
                        </a:lnTo>
                        <a:lnTo>
                          <a:pt x="14" y="92"/>
                        </a:lnTo>
                        <a:lnTo>
                          <a:pt x="0" y="96"/>
                        </a:lnTo>
                        <a:lnTo>
                          <a:pt x="3" y="97"/>
                        </a:lnTo>
                        <a:lnTo>
                          <a:pt x="8" y="97"/>
                        </a:lnTo>
                        <a:lnTo>
                          <a:pt x="20" y="92"/>
                        </a:lnTo>
                        <a:lnTo>
                          <a:pt x="32" y="85"/>
                        </a:lnTo>
                        <a:lnTo>
                          <a:pt x="43" y="75"/>
                        </a:lnTo>
                        <a:lnTo>
                          <a:pt x="51" y="66"/>
                        </a:lnTo>
                        <a:lnTo>
                          <a:pt x="59" y="55"/>
                        </a:lnTo>
                        <a:lnTo>
                          <a:pt x="63" y="41"/>
                        </a:lnTo>
                        <a:lnTo>
                          <a:pt x="68" y="29"/>
                        </a:lnTo>
                        <a:lnTo>
                          <a:pt x="68" y="15"/>
                        </a:lnTo>
                        <a:close/>
                      </a:path>
                    </a:pathLst>
                  </a:custGeom>
                  <a:solidFill>
                    <a:srgbClr val="3444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" name="Freeform 220">
                    <a:extLst>
                      <a:ext uri="{FF2B5EF4-FFF2-40B4-BE49-F238E27FC236}">
                        <a16:creationId xmlns:a16="http://schemas.microsoft.com/office/drawing/2014/main" id="{8529197E-51BD-2342-A566-DA34034EBC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4" y="1229"/>
                    <a:ext cx="71" cy="100"/>
                  </a:xfrm>
                  <a:custGeom>
                    <a:avLst/>
                    <a:gdLst>
                      <a:gd name="T0" fmla="*/ 71 w 71"/>
                      <a:gd name="T1" fmla="*/ 18 h 100"/>
                      <a:gd name="T2" fmla="*/ 71 w 71"/>
                      <a:gd name="T3" fmla="*/ 12 h 100"/>
                      <a:gd name="T4" fmla="*/ 71 w 71"/>
                      <a:gd name="T5" fmla="*/ 6 h 100"/>
                      <a:gd name="T6" fmla="*/ 70 w 71"/>
                      <a:gd name="T7" fmla="*/ 3 h 100"/>
                      <a:gd name="T8" fmla="*/ 67 w 71"/>
                      <a:gd name="T9" fmla="*/ 0 h 100"/>
                      <a:gd name="T10" fmla="*/ 68 w 71"/>
                      <a:gd name="T11" fmla="*/ 9 h 100"/>
                      <a:gd name="T12" fmla="*/ 68 w 71"/>
                      <a:gd name="T13" fmla="*/ 18 h 100"/>
                      <a:gd name="T14" fmla="*/ 67 w 71"/>
                      <a:gd name="T15" fmla="*/ 32 h 100"/>
                      <a:gd name="T16" fmla="*/ 64 w 71"/>
                      <a:gd name="T17" fmla="*/ 46 h 100"/>
                      <a:gd name="T18" fmla="*/ 58 w 71"/>
                      <a:gd name="T19" fmla="*/ 58 h 100"/>
                      <a:gd name="T20" fmla="*/ 50 w 71"/>
                      <a:gd name="T21" fmla="*/ 71 h 100"/>
                      <a:gd name="T22" fmla="*/ 39 w 71"/>
                      <a:gd name="T23" fmla="*/ 80 h 100"/>
                      <a:gd name="T24" fmla="*/ 28 w 71"/>
                      <a:gd name="T25" fmla="*/ 88 h 100"/>
                      <a:gd name="T26" fmla="*/ 14 w 71"/>
                      <a:gd name="T27" fmla="*/ 94 h 100"/>
                      <a:gd name="T28" fmla="*/ 0 w 71"/>
                      <a:gd name="T29" fmla="*/ 99 h 100"/>
                      <a:gd name="T30" fmla="*/ 5 w 71"/>
                      <a:gd name="T31" fmla="*/ 99 h 100"/>
                      <a:gd name="T32" fmla="*/ 8 w 71"/>
                      <a:gd name="T33" fmla="*/ 100 h 100"/>
                      <a:gd name="T34" fmla="*/ 22 w 71"/>
                      <a:gd name="T35" fmla="*/ 95 h 100"/>
                      <a:gd name="T36" fmla="*/ 34 w 71"/>
                      <a:gd name="T37" fmla="*/ 88 h 100"/>
                      <a:gd name="T38" fmla="*/ 45 w 71"/>
                      <a:gd name="T39" fmla="*/ 80 h 100"/>
                      <a:gd name="T40" fmla="*/ 54 w 71"/>
                      <a:gd name="T41" fmla="*/ 69 h 100"/>
                      <a:gd name="T42" fmla="*/ 62 w 71"/>
                      <a:gd name="T43" fmla="*/ 58 h 100"/>
                      <a:gd name="T44" fmla="*/ 67 w 71"/>
                      <a:gd name="T45" fmla="*/ 46 h 100"/>
                      <a:gd name="T46" fmla="*/ 71 w 71"/>
                      <a:gd name="T47" fmla="*/ 32 h 100"/>
                      <a:gd name="T48" fmla="*/ 71 w 71"/>
                      <a:gd name="T49" fmla="*/ 18 h 10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100"/>
                      <a:gd name="T77" fmla="*/ 71 w 71"/>
                      <a:gd name="T78" fmla="*/ 100 h 10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100">
                        <a:moveTo>
                          <a:pt x="71" y="18"/>
                        </a:moveTo>
                        <a:lnTo>
                          <a:pt x="71" y="12"/>
                        </a:lnTo>
                        <a:lnTo>
                          <a:pt x="71" y="6"/>
                        </a:lnTo>
                        <a:lnTo>
                          <a:pt x="70" y="3"/>
                        </a:lnTo>
                        <a:lnTo>
                          <a:pt x="67" y="0"/>
                        </a:lnTo>
                        <a:lnTo>
                          <a:pt x="68" y="9"/>
                        </a:lnTo>
                        <a:lnTo>
                          <a:pt x="68" y="18"/>
                        </a:lnTo>
                        <a:lnTo>
                          <a:pt x="67" y="32"/>
                        </a:lnTo>
                        <a:lnTo>
                          <a:pt x="64" y="46"/>
                        </a:lnTo>
                        <a:lnTo>
                          <a:pt x="58" y="58"/>
                        </a:lnTo>
                        <a:lnTo>
                          <a:pt x="50" y="71"/>
                        </a:lnTo>
                        <a:lnTo>
                          <a:pt x="39" y="80"/>
                        </a:lnTo>
                        <a:lnTo>
                          <a:pt x="28" y="88"/>
                        </a:lnTo>
                        <a:lnTo>
                          <a:pt x="14" y="94"/>
                        </a:lnTo>
                        <a:lnTo>
                          <a:pt x="0" y="99"/>
                        </a:lnTo>
                        <a:lnTo>
                          <a:pt x="5" y="99"/>
                        </a:lnTo>
                        <a:lnTo>
                          <a:pt x="8" y="100"/>
                        </a:lnTo>
                        <a:lnTo>
                          <a:pt x="22" y="95"/>
                        </a:lnTo>
                        <a:lnTo>
                          <a:pt x="34" y="88"/>
                        </a:lnTo>
                        <a:lnTo>
                          <a:pt x="45" y="80"/>
                        </a:lnTo>
                        <a:lnTo>
                          <a:pt x="54" y="69"/>
                        </a:lnTo>
                        <a:lnTo>
                          <a:pt x="62" y="58"/>
                        </a:lnTo>
                        <a:lnTo>
                          <a:pt x="67" y="46"/>
                        </a:lnTo>
                        <a:lnTo>
                          <a:pt x="71" y="32"/>
                        </a:lnTo>
                        <a:lnTo>
                          <a:pt x="71" y="18"/>
                        </a:lnTo>
                        <a:close/>
                      </a:path>
                    </a:pathLst>
                  </a:custGeom>
                  <a:solidFill>
                    <a:srgbClr val="34478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" name="Freeform 221">
                    <a:extLst>
                      <a:ext uri="{FF2B5EF4-FFF2-40B4-BE49-F238E27FC236}">
                        <a16:creationId xmlns:a16="http://schemas.microsoft.com/office/drawing/2014/main" id="{664733B2-2F1E-5740-9BFA-0E850B886B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1" y="1227"/>
                    <a:ext cx="73" cy="101"/>
                  </a:xfrm>
                  <a:custGeom>
                    <a:avLst/>
                    <a:gdLst>
                      <a:gd name="T0" fmla="*/ 73 w 73"/>
                      <a:gd name="T1" fmla="*/ 20 h 101"/>
                      <a:gd name="T2" fmla="*/ 73 w 73"/>
                      <a:gd name="T3" fmla="*/ 12 h 101"/>
                      <a:gd name="T4" fmla="*/ 71 w 73"/>
                      <a:gd name="T5" fmla="*/ 5 h 101"/>
                      <a:gd name="T6" fmla="*/ 70 w 73"/>
                      <a:gd name="T7" fmla="*/ 2 h 101"/>
                      <a:gd name="T8" fmla="*/ 68 w 73"/>
                      <a:gd name="T9" fmla="*/ 0 h 101"/>
                      <a:gd name="T10" fmla="*/ 70 w 73"/>
                      <a:gd name="T11" fmla="*/ 9 h 101"/>
                      <a:gd name="T12" fmla="*/ 70 w 73"/>
                      <a:gd name="T13" fmla="*/ 20 h 101"/>
                      <a:gd name="T14" fmla="*/ 68 w 73"/>
                      <a:gd name="T15" fmla="*/ 34 h 101"/>
                      <a:gd name="T16" fmla="*/ 65 w 73"/>
                      <a:gd name="T17" fmla="*/ 48 h 101"/>
                      <a:gd name="T18" fmla="*/ 59 w 73"/>
                      <a:gd name="T19" fmla="*/ 62 h 101"/>
                      <a:gd name="T20" fmla="*/ 50 w 73"/>
                      <a:gd name="T21" fmla="*/ 73 h 101"/>
                      <a:gd name="T22" fmla="*/ 39 w 73"/>
                      <a:gd name="T23" fmla="*/ 82 h 101"/>
                      <a:gd name="T24" fmla="*/ 28 w 73"/>
                      <a:gd name="T25" fmla="*/ 90 h 101"/>
                      <a:gd name="T26" fmla="*/ 14 w 73"/>
                      <a:gd name="T27" fmla="*/ 96 h 101"/>
                      <a:gd name="T28" fmla="*/ 0 w 73"/>
                      <a:gd name="T29" fmla="*/ 99 h 101"/>
                      <a:gd name="T30" fmla="*/ 3 w 73"/>
                      <a:gd name="T31" fmla="*/ 101 h 101"/>
                      <a:gd name="T32" fmla="*/ 8 w 73"/>
                      <a:gd name="T33" fmla="*/ 101 h 101"/>
                      <a:gd name="T34" fmla="*/ 22 w 73"/>
                      <a:gd name="T35" fmla="*/ 97 h 101"/>
                      <a:gd name="T36" fmla="*/ 34 w 73"/>
                      <a:gd name="T37" fmla="*/ 90 h 101"/>
                      <a:gd name="T38" fmla="*/ 45 w 73"/>
                      <a:gd name="T39" fmla="*/ 82 h 101"/>
                      <a:gd name="T40" fmla="*/ 54 w 73"/>
                      <a:gd name="T41" fmla="*/ 73 h 101"/>
                      <a:gd name="T42" fmla="*/ 62 w 73"/>
                      <a:gd name="T43" fmla="*/ 60 h 101"/>
                      <a:gd name="T44" fmla="*/ 68 w 73"/>
                      <a:gd name="T45" fmla="*/ 48 h 101"/>
                      <a:gd name="T46" fmla="*/ 71 w 73"/>
                      <a:gd name="T47" fmla="*/ 34 h 101"/>
                      <a:gd name="T48" fmla="*/ 73 w 73"/>
                      <a:gd name="T49" fmla="*/ 20 h 10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3"/>
                      <a:gd name="T76" fmla="*/ 0 h 101"/>
                      <a:gd name="T77" fmla="*/ 73 w 73"/>
                      <a:gd name="T78" fmla="*/ 101 h 10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3" h="101">
                        <a:moveTo>
                          <a:pt x="73" y="20"/>
                        </a:moveTo>
                        <a:lnTo>
                          <a:pt x="73" y="12"/>
                        </a:lnTo>
                        <a:lnTo>
                          <a:pt x="71" y="5"/>
                        </a:lnTo>
                        <a:lnTo>
                          <a:pt x="70" y="2"/>
                        </a:lnTo>
                        <a:lnTo>
                          <a:pt x="68" y="0"/>
                        </a:lnTo>
                        <a:lnTo>
                          <a:pt x="70" y="9"/>
                        </a:lnTo>
                        <a:lnTo>
                          <a:pt x="70" y="20"/>
                        </a:lnTo>
                        <a:lnTo>
                          <a:pt x="68" y="34"/>
                        </a:lnTo>
                        <a:lnTo>
                          <a:pt x="65" y="48"/>
                        </a:lnTo>
                        <a:lnTo>
                          <a:pt x="59" y="62"/>
                        </a:lnTo>
                        <a:lnTo>
                          <a:pt x="50" y="73"/>
                        </a:lnTo>
                        <a:lnTo>
                          <a:pt x="39" y="82"/>
                        </a:lnTo>
                        <a:lnTo>
                          <a:pt x="28" y="90"/>
                        </a:lnTo>
                        <a:lnTo>
                          <a:pt x="14" y="96"/>
                        </a:lnTo>
                        <a:lnTo>
                          <a:pt x="0" y="99"/>
                        </a:lnTo>
                        <a:lnTo>
                          <a:pt x="3" y="101"/>
                        </a:lnTo>
                        <a:lnTo>
                          <a:pt x="8" y="101"/>
                        </a:lnTo>
                        <a:lnTo>
                          <a:pt x="22" y="97"/>
                        </a:lnTo>
                        <a:lnTo>
                          <a:pt x="34" y="90"/>
                        </a:lnTo>
                        <a:lnTo>
                          <a:pt x="45" y="82"/>
                        </a:lnTo>
                        <a:lnTo>
                          <a:pt x="54" y="73"/>
                        </a:lnTo>
                        <a:lnTo>
                          <a:pt x="62" y="60"/>
                        </a:lnTo>
                        <a:lnTo>
                          <a:pt x="68" y="48"/>
                        </a:lnTo>
                        <a:lnTo>
                          <a:pt x="71" y="34"/>
                        </a:lnTo>
                        <a:lnTo>
                          <a:pt x="73" y="20"/>
                        </a:lnTo>
                        <a:close/>
                      </a:path>
                    </a:pathLst>
                  </a:custGeom>
                  <a:solidFill>
                    <a:srgbClr val="3448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4" name="Freeform 222">
                    <a:extLst>
                      <a:ext uri="{FF2B5EF4-FFF2-40B4-BE49-F238E27FC236}">
                        <a16:creationId xmlns:a16="http://schemas.microsoft.com/office/drawing/2014/main" id="{A54608A2-0E2A-064B-A040-316A23CFD9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38" y="1224"/>
                    <a:ext cx="74" cy="104"/>
                  </a:xfrm>
                  <a:custGeom>
                    <a:avLst/>
                    <a:gdLst>
                      <a:gd name="T0" fmla="*/ 74 w 74"/>
                      <a:gd name="T1" fmla="*/ 23 h 104"/>
                      <a:gd name="T2" fmla="*/ 74 w 74"/>
                      <a:gd name="T3" fmla="*/ 14 h 104"/>
                      <a:gd name="T4" fmla="*/ 73 w 74"/>
                      <a:gd name="T5" fmla="*/ 5 h 104"/>
                      <a:gd name="T6" fmla="*/ 71 w 74"/>
                      <a:gd name="T7" fmla="*/ 3 h 104"/>
                      <a:gd name="T8" fmla="*/ 68 w 74"/>
                      <a:gd name="T9" fmla="*/ 0 h 104"/>
                      <a:gd name="T10" fmla="*/ 71 w 74"/>
                      <a:gd name="T11" fmla="*/ 11 h 104"/>
                      <a:gd name="T12" fmla="*/ 71 w 74"/>
                      <a:gd name="T13" fmla="*/ 23 h 104"/>
                      <a:gd name="T14" fmla="*/ 70 w 74"/>
                      <a:gd name="T15" fmla="*/ 37 h 104"/>
                      <a:gd name="T16" fmla="*/ 67 w 74"/>
                      <a:gd name="T17" fmla="*/ 51 h 104"/>
                      <a:gd name="T18" fmla="*/ 59 w 74"/>
                      <a:gd name="T19" fmla="*/ 65 h 104"/>
                      <a:gd name="T20" fmla="*/ 51 w 74"/>
                      <a:gd name="T21" fmla="*/ 76 h 104"/>
                      <a:gd name="T22" fmla="*/ 40 w 74"/>
                      <a:gd name="T23" fmla="*/ 85 h 104"/>
                      <a:gd name="T24" fmla="*/ 28 w 74"/>
                      <a:gd name="T25" fmla="*/ 93 h 104"/>
                      <a:gd name="T26" fmla="*/ 14 w 74"/>
                      <a:gd name="T27" fmla="*/ 99 h 104"/>
                      <a:gd name="T28" fmla="*/ 0 w 74"/>
                      <a:gd name="T29" fmla="*/ 100 h 104"/>
                      <a:gd name="T30" fmla="*/ 3 w 74"/>
                      <a:gd name="T31" fmla="*/ 102 h 104"/>
                      <a:gd name="T32" fmla="*/ 6 w 74"/>
                      <a:gd name="T33" fmla="*/ 104 h 104"/>
                      <a:gd name="T34" fmla="*/ 20 w 74"/>
                      <a:gd name="T35" fmla="*/ 99 h 104"/>
                      <a:gd name="T36" fmla="*/ 34 w 74"/>
                      <a:gd name="T37" fmla="*/ 93 h 104"/>
                      <a:gd name="T38" fmla="*/ 45 w 74"/>
                      <a:gd name="T39" fmla="*/ 85 h 104"/>
                      <a:gd name="T40" fmla="*/ 56 w 74"/>
                      <a:gd name="T41" fmla="*/ 76 h 104"/>
                      <a:gd name="T42" fmla="*/ 64 w 74"/>
                      <a:gd name="T43" fmla="*/ 63 h 104"/>
                      <a:gd name="T44" fmla="*/ 70 w 74"/>
                      <a:gd name="T45" fmla="*/ 51 h 104"/>
                      <a:gd name="T46" fmla="*/ 73 w 74"/>
                      <a:gd name="T47" fmla="*/ 37 h 104"/>
                      <a:gd name="T48" fmla="*/ 74 w 74"/>
                      <a:gd name="T49" fmla="*/ 23 h 10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4"/>
                      <a:gd name="T76" fmla="*/ 0 h 104"/>
                      <a:gd name="T77" fmla="*/ 74 w 74"/>
                      <a:gd name="T78" fmla="*/ 104 h 10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4" h="104">
                        <a:moveTo>
                          <a:pt x="74" y="23"/>
                        </a:moveTo>
                        <a:lnTo>
                          <a:pt x="74" y="14"/>
                        </a:lnTo>
                        <a:lnTo>
                          <a:pt x="73" y="5"/>
                        </a:lnTo>
                        <a:lnTo>
                          <a:pt x="71" y="3"/>
                        </a:lnTo>
                        <a:lnTo>
                          <a:pt x="68" y="0"/>
                        </a:lnTo>
                        <a:lnTo>
                          <a:pt x="71" y="11"/>
                        </a:lnTo>
                        <a:lnTo>
                          <a:pt x="71" y="23"/>
                        </a:lnTo>
                        <a:lnTo>
                          <a:pt x="70" y="37"/>
                        </a:lnTo>
                        <a:lnTo>
                          <a:pt x="67" y="51"/>
                        </a:lnTo>
                        <a:lnTo>
                          <a:pt x="59" y="65"/>
                        </a:lnTo>
                        <a:lnTo>
                          <a:pt x="51" y="76"/>
                        </a:lnTo>
                        <a:lnTo>
                          <a:pt x="40" y="85"/>
                        </a:lnTo>
                        <a:lnTo>
                          <a:pt x="28" y="93"/>
                        </a:lnTo>
                        <a:lnTo>
                          <a:pt x="14" y="99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6" y="104"/>
                        </a:lnTo>
                        <a:lnTo>
                          <a:pt x="20" y="99"/>
                        </a:lnTo>
                        <a:lnTo>
                          <a:pt x="34" y="93"/>
                        </a:lnTo>
                        <a:lnTo>
                          <a:pt x="45" y="85"/>
                        </a:lnTo>
                        <a:lnTo>
                          <a:pt x="56" y="76"/>
                        </a:lnTo>
                        <a:lnTo>
                          <a:pt x="64" y="63"/>
                        </a:lnTo>
                        <a:lnTo>
                          <a:pt x="70" y="51"/>
                        </a:lnTo>
                        <a:lnTo>
                          <a:pt x="73" y="37"/>
                        </a:lnTo>
                        <a:lnTo>
                          <a:pt x="74" y="23"/>
                        </a:lnTo>
                        <a:close/>
                      </a:path>
                    </a:pathLst>
                  </a:custGeom>
                  <a:solidFill>
                    <a:srgbClr val="3449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" name="Freeform 223">
                    <a:extLst>
                      <a:ext uri="{FF2B5EF4-FFF2-40B4-BE49-F238E27FC236}">
                        <a16:creationId xmlns:a16="http://schemas.microsoft.com/office/drawing/2014/main" id="{B6A5F493-0B1A-4346-91D3-D7AB929C03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34" y="1222"/>
                    <a:ext cx="77" cy="104"/>
                  </a:xfrm>
                  <a:custGeom>
                    <a:avLst/>
                    <a:gdLst>
                      <a:gd name="T0" fmla="*/ 77 w 77"/>
                      <a:gd name="T1" fmla="*/ 25 h 104"/>
                      <a:gd name="T2" fmla="*/ 77 w 77"/>
                      <a:gd name="T3" fmla="*/ 14 h 104"/>
                      <a:gd name="T4" fmla="*/ 75 w 77"/>
                      <a:gd name="T5" fmla="*/ 5 h 104"/>
                      <a:gd name="T6" fmla="*/ 72 w 77"/>
                      <a:gd name="T7" fmla="*/ 2 h 104"/>
                      <a:gd name="T8" fmla="*/ 71 w 77"/>
                      <a:gd name="T9" fmla="*/ 0 h 104"/>
                      <a:gd name="T10" fmla="*/ 74 w 77"/>
                      <a:gd name="T11" fmla="*/ 13 h 104"/>
                      <a:gd name="T12" fmla="*/ 74 w 77"/>
                      <a:gd name="T13" fmla="*/ 25 h 104"/>
                      <a:gd name="T14" fmla="*/ 72 w 77"/>
                      <a:gd name="T15" fmla="*/ 39 h 104"/>
                      <a:gd name="T16" fmla="*/ 69 w 77"/>
                      <a:gd name="T17" fmla="*/ 55 h 104"/>
                      <a:gd name="T18" fmla="*/ 61 w 77"/>
                      <a:gd name="T19" fmla="*/ 67 h 104"/>
                      <a:gd name="T20" fmla="*/ 52 w 77"/>
                      <a:gd name="T21" fmla="*/ 78 h 104"/>
                      <a:gd name="T22" fmla="*/ 41 w 77"/>
                      <a:gd name="T23" fmla="*/ 87 h 104"/>
                      <a:gd name="T24" fmla="*/ 29 w 77"/>
                      <a:gd name="T25" fmla="*/ 95 h 104"/>
                      <a:gd name="T26" fmla="*/ 15 w 77"/>
                      <a:gd name="T27" fmla="*/ 99 h 104"/>
                      <a:gd name="T28" fmla="*/ 0 w 77"/>
                      <a:gd name="T29" fmla="*/ 101 h 104"/>
                      <a:gd name="T30" fmla="*/ 4 w 77"/>
                      <a:gd name="T31" fmla="*/ 102 h 104"/>
                      <a:gd name="T32" fmla="*/ 7 w 77"/>
                      <a:gd name="T33" fmla="*/ 104 h 104"/>
                      <a:gd name="T34" fmla="*/ 21 w 77"/>
                      <a:gd name="T35" fmla="*/ 101 h 104"/>
                      <a:gd name="T36" fmla="*/ 35 w 77"/>
                      <a:gd name="T37" fmla="*/ 95 h 104"/>
                      <a:gd name="T38" fmla="*/ 46 w 77"/>
                      <a:gd name="T39" fmla="*/ 87 h 104"/>
                      <a:gd name="T40" fmla="*/ 57 w 77"/>
                      <a:gd name="T41" fmla="*/ 78 h 104"/>
                      <a:gd name="T42" fmla="*/ 66 w 77"/>
                      <a:gd name="T43" fmla="*/ 67 h 104"/>
                      <a:gd name="T44" fmla="*/ 72 w 77"/>
                      <a:gd name="T45" fmla="*/ 53 h 104"/>
                      <a:gd name="T46" fmla="*/ 75 w 77"/>
                      <a:gd name="T47" fmla="*/ 39 h 104"/>
                      <a:gd name="T48" fmla="*/ 77 w 77"/>
                      <a:gd name="T49" fmla="*/ 25 h 10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7"/>
                      <a:gd name="T76" fmla="*/ 0 h 104"/>
                      <a:gd name="T77" fmla="*/ 77 w 77"/>
                      <a:gd name="T78" fmla="*/ 104 h 10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7" h="104">
                        <a:moveTo>
                          <a:pt x="77" y="25"/>
                        </a:moveTo>
                        <a:lnTo>
                          <a:pt x="77" y="14"/>
                        </a:lnTo>
                        <a:lnTo>
                          <a:pt x="75" y="5"/>
                        </a:lnTo>
                        <a:lnTo>
                          <a:pt x="72" y="2"/>
                        </a:lnTo>
                        <a:lnTo>
                          <a:pt x="71" y="0"/>
                        </a:lnTo>
                        <a:lnTo>
                          <a:pt x="74" y="13"/>
                        </a:lnTo>
                        <a:lnTo>
                          <a:pt x="74" y="25"/>
                        </a:lnTo>
                        <a:lnTo>
                          <a:pt x="72" y="39"/>
                        </a:lnTo>
                        <a:lnTo>
                          <a:pt x="69" y="55"/>
                        </a:lnTo>
                        <a:lnTo>
                          <a:pt x="61" y="67"/>
                        </a:lnTo>
                        <a:lnTo>
                          <a:pt x="52" y="78"/>
                        </a:lnTo>
                        <a:lnTo>
                          <a:pt x="41" y="87"/>
                        </a:lnTo>
                        <a:lnTo>
                          <a:pt x="29" y="95"/>
                        </a:lnTo>
                        <a:lnTo>
                          <a:pt x="15" y="99"/>
                        </a:lnTo>
                        <a:lnTo>
                          <a:pt x="0" y="101"/>
                        </a:lnTo>
                        <a:lnTo>
                          <a:pt x="4" y="102"/>
                        </a:lnTo>
                        <a:lnTo>
                          <a:pt x="7" y="104"/>
                        </a:lnTo>
                        <a:lnTo>
                          <a:pt x="21" y="101"/>
                        </a:lnTo>
                        <a:lnTo>
                          <a:pt x="35" y="95"/>
                        </a:lnTo>
                        <a:lnTo>
                          <a:pt x="46" y="87"/>
                        </a:lnTo>
                        <a:lnTo>
                          <a:pt x="57" y="78"/>
                        </a:lnTo>
                        <a:lnTo>
                          <a:pt x="66" y="67"/>
                        </a:lnTo>
                        <a:lnTo>
                          <a:pt x="72" y="53"/>
                        </a:lnTo>
                        <a:lnTo>
                          <a:pt x="75" y="39"/>
                        </a:lnTo>
                        <a:lnTo>
                          <a:pt x="77" y="25"/>
                        </a:lnTo>
                        <a:close/>
                      </a:path>
                    </a:pathLst>
                  </a:custGeom>
                  <a:solidFill>
                    <a:srgbClr val="354A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" name="Freeform 224">
                    <a:extLst>
                      <a:ext uri="{FF2B5EF4-FFF2-40B4-BE49-F238E27FC236}">
                        <a16:creationId xmlns:a16="http://schemas.microsoft.com/office/drawing/2014/main" id="{030DDBDC-D3B5-8C44-AC8B-F3C28B67E4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31" y="1221"/>
                    <a:ext cx="78" cy="103"/>
                  </a:xfrm>
                  <a:custGeom>
                    <a:avLst/>
                    <a:gdLst>
                      <a:gd name="T0" fmla="*/ 78 w 78"/>
                      <a:gd name="T1" fmla="*/ 26 h 103"/>
                      <a:gd name="T2" fmla="*/ 78 w 78"/>
                      <a:gd name="T3" fmla="*/ 14 h 103"/>
                      <a:gd name="T4" fmla="*/ 75 w 78"/>
                      <a:gd name="T5" fmla="*/ 3 h 103"/>
                      <a:gd name="T6" fmla="*/ 74 w 78"/>
                      <a:gd name="T7" fmla="*/ 1 h 103"/>
                      <a:gd name="T8" fmla="*/ 71 w 78"/>
                      <a:gd name="T9" fmla="*/ 0 h 103"/>
                      <a:gd name="T10" fmla="*/ 75 w 78"/>
                      <a:gd name="T11" fmla="*/ 12 h 103"/>
                      <a:gd name="T12" fmla="*/ 75 w 78"/>
                      <a:gd name="T13" fmla="*/ 26 h 103"/>
                      <a:gd name="T14" fmla="*/ 74 w 78"/>
                      <a:gd name="T15" fmla="*/ 40 h 103"/>
                      <a:gd name="T16" fmla="*/ 69 w 78"/>
                      <a:gd name="T17" fmla="*/ 56 h 103"/>
                      <a:gd name="T18" fmla="*/ 63 w 78"/>
                      <a:gd name="T19" fmla="*/ 68 h 103"/>
                      <a:gd name="T20" fmla="*/ 54 w 78"/>
                      <a:gd name="T21" fmla="*/ 79 h 103"/>
                      <a:gd name="T22" fmla="*/ 43 w 78"/>
                      <a:gd name="T23" fmla="*/ 88 h 103"/>
                      <a:gd name="T24" fmla="*/ 29 w 78"/>
                      <a:gd name="T25" fmla="*/ 96 h 103"/>
                      <a:gd name="T26" fmla="*/ 15 w 78"/>
                      <a:gd name="T27" fmla="*/ 99 h 103"/>
                      <a:gd name="T28" fmla="*/ 0 w 78"/>
                      <a:gd name="T29" fmla="*/ 100 h 103"/>
                      <a:gd name="T30" fmla="*/ 0 w 78"/>
                      <a:gd name="T31" fmla="*/ 100 h 103"/>
                      <a:gd name="T32" fmla="*/ 0 w 78"/>
                      <a:gd name="T33" fmla="*/ 100 h 103"/>
                      <a:gd name="T34" fmla="*/ 3 w 78"/>
                      <a:gd name="T35" fmla="*/ 102 h 103"/>
                      <a:gd name="T36" fmla="*/ 7 w 78"/>
                      <a:gd name="T37" fmla="*/ 103 h 103"/>
                      <a:gd name="T38" fmla="*/ 21 w 78"/>
                      <a:gd name="T39" fmla="*/ 102 h 103"/>
                      <a:gd name="T40" fmla="*/ 35 w 78"/>
                      <a:gd name="T41" fmla="*/ 96 h 103"/>
                      <a:gd name="T42" fmla="*/ 47 w 78"/>
                      <a:gd name="T43" fmla="*/ 88 h 103"/>
                      <a:gd name="T44" fmla="*/ 58 w 78"/>
                      <a:gd name="T45" fmla="*/ 79 h 103"/>
                      <a:gd name="T46" fmla="*/ 66 w 78"/>
                      <a:gd name="T47" fmla="*/ 68 h 103"/>
                      <a:gd name="T48" fmla="*/ 74 w 78"/>
                      <a:gd name="T49" fmla="*/ 54 h 103"/>
                      <a:gd name="T50" fmla="*/ 77 w 78"/>
                      <a:gd name="T51" fmla="*/ 40 h 103"/>
                      <a:gd name="T52" fmla="*/ 78 w 78"/>
                      <a:gd name="T53" fmla="*/ 26 h 103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8"/>
                      <a:gd name="T82" fmla="*/ 0 h 103"/>
                      <a:gd name="T83" fmla="*/ 78 w 78"/>
                      <a:gd name="T84" fmla="*/ 103 h 103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8" h="103">
                        <a:moveTo>
                          <a:pt x="78" y="26"/>
                        </a:moveTo>
                        <a:lnTo>
                          <a:pt x="78" y="14"/>
                        </a:lnTo>
                        <a:lnTo>
                          <a:pt x="75" y="3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5" y="12"/>
                        </a:lnTo>
                        <a:lnTo>
                          <a:pt x="75" y="26"/>
                        </a:lnTo>
                        <a:lnTo>
                          <a:pt x="74" y="40"/>
                        </a:lnTo>
                        <a:lnTo>
                          <a:pt x="69" y="56"/>
                        </a:lnTo>
                        <a:lnTo>
                          <a:pt x="63" y="68"/>
                        </a:lnTo>
                        <a:lnTo>
                          <a:pt x="54" y="79"/>
                        </a:lnTo>
                        <a:lnTo>
                          <a:pt x="43" y="88"/>
                        </a:lnTo>
                        <a:lnTo>
                          <a:pt x="29" y="96"/>
                        </a:lnTo>
                        <a:lnTo>
                          <a:pt x="15" y="99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7" y="103"/>
                        </a:lnTo>
                        <a:lnTo>
                          <a:pt x="21" y="102"/>
                        </a:lnTo>
                        <a:lnTo>
                          <a:pt x="35" y="96"/>
                        </a:lnTo>
                        <a:lnTo>
                          <a:pt x="47" y="88"/>
                        </a:lnTo>
                        <a:lnTo>
                          <a:pt x="58" y="79"/>
                        </a:lnTo>
                        <a:lnTo>
                          <a:pt x="66" y="68"/>
                        </a:lnTo>
                        <a:lnTo>
                          <a:pt x="74" y="54"/>
                        </a:lnTo>
                        <a:lnTo>
                          <a:pt x="77" y="40"/>
                        </a:lnTo>
                        <a:lnTo>
                          <a:pt x="78" y="26"/>
                        </a:lnTo>
                        <a:close/>
                      </a:path>
                    </a:pathLst>
                  </a:custGeom>
                  <a:solidFill>
                    <a:srgbClr val="364B9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7" name="Freeform 225">
                    <a:extLst>
                      <a:ext uri="{FF2B5EF4-FFF2-40B4-BE49-F238E27FC236}">
                        <a16:creationId xmlns:a16="http://schemas.microsoft.com/office/drawing/2014/main" id="{6584C076-F70F-3041-96D5-A84C642FF8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7" y="1218"/>
                    <a:ext cx="81" cy="105"/>
                  </a:xfrm>
                  <a:custGeom>
                    <a:avLst/>
                    <a:gdLst>
                      <a:gd name="T0" fmla="*/ 81 w 81"/>
                      <a:gd name="T1" fmla="*/ 29 h 105"/>
                      <a:gd name="T2" fmla="*/ 81 w 81"/>
                      <a:gd name="T3" fmla="*/ 17 h 105"/>
                      <a:gd name="T4" fmla="*/ 78 w 81"/>
                      <a:gd name="T5" fmla="*/ 4 h 105"/>
                      <a:gd name="T6" fmla="*/ 75 w 81"/>
                      <a:gd name="T7" fmla="*/ 3 h 105"/>
                      <a:gd name="T8" fmla="*/ 73 w 81"/>
                      <a:gd name="T9" fmla="*/ 0 h 105"/>
                      <a:gd name="T10" fmla="*/ 76 w 81"/>
                      <a:gd name="T11" fmla="*/ 14 h 105"/>
                      <a:gd name="T12" fmla="*/ 78 w 81"/>
                      <a:gd name="T13" fmla="*/ 29 h 105"/>
                      <a:gd name="T14" fmla="*/ 76 w 81"/>
                      <a:gd name="T15" fmla="*/ 43 h 105"/>
                      <a:gd name="T16" fmla="*/ 73 w 81"/>
                      <a:gd name="T17" fmla="*/ 57 h 105"/>
                      <a:gd name="T18" fmla="*/ 65 w 81"/>
                      <a:gd name="T19" fmla="*/ 69 h 105"/>
                      <a:gd name="T20" fmla="*/ 56 w 81"/>
                      <a:gd name="T21" fmla="*/ 80 h 105"/>
                      <a:gd name="T22" fmla="*/ 45 w 81"/>
                      <a:gd name="T23" fmla="*/ 89 h 105"/>
                      <a:gd name="T24" fmla="*/ 33 w 81"/>
                      <a:gd name="T25" fmla="*/ 97 h 105"/>
                      <a:gd name="T26" fmla="*/ 19 w 81"/>
                      <a:gd name="T27" fmla="*/ 102 h 105"/>
                      <a:gd name="T28" fmla="*/ 4 w 81"/>
                      <a:gd name="T29" fmla="*/ 102 h 105"/>
                      <a:gd name="T30" fmla="*/ 2 w 81"/>
                      <a:gd name="T31" fmla="*/ 102 h 105"/>
                      <a:gd name="T32" fmla="*/ 0 w 81"/>
                      <a:gd name="T33" fmla="*/ 102 h 105"/>
                      <a:gd name="T34" fmla="*/ 4 w 81"/>
                      <a:gd name="T35" fmla="*/ 103 h 105"/>
                      <a:gd name="T36" fmla="*/ 7 w 81"/>
                      <a:gd name="T37" fmla="*/ 105 h 105"/>
                      <a:gd name="T38" fmla="*/ 22 w 81"/>
                      <a:gd name="T39" fmla="*/ 103 h 105"/>
                      <a:gd name="T40" fmla="*/ 36 w 81"/>
                      <a:gd name="T41" fmla="*/ 99 h 105"/>
                      <a:gd name="T42" fmla="*/ 48 w 81"/>
                      <a:gd name="T43" fmla="*/ 91 h 105"/>
                      <a:gd name="T44" fmla="*/ 59 w 81"/>
                      <a:gd name="T45" fmla="*/ 82 h 105"/>
                      <a:gd name="T46" fmla="*/ 68 w 81"/>
                      <a:gd name="T47" fmla="*/ 71 h 105"/>
                      <a:gd name="T48" fmla="*/ 76 w 81"/>
                      <a:gd name="T49" fmla="*/ 59 h 105"/>
                      <a:gd name="T50" fmla="*/ 79 w 81"/>
                      <a:gd name="T51" fmla="*/ 43 h 105"/>
                      <a:gd name="T52" fmla="*/ 81 w 81"/>
                      <a:gd name="T53" fmla="*/ 29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1"/>
                      <a:gd name="T82" fmla="*/ 0 h 105"/>
                      <a:gd name="T83" fmla="*/ 81 w 81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1" h="105">
                        <a:moveTo>
                          <a:pt x="81" y="29"/>
                        </a:moveTo>
                        <a:lnTo>
                          <a:pt x="81" y="17"/>
                        </a:lnTo>
                        <a:lnTo>
                          <a:pt x="78" y="4"/>
                        </a:lnTo>
                        <a:lnTo>
                          <a:pt x="75" y="3"/>
                        </a:lnTo>
                        <a:lnTo>
                          <a:pt x="73" y="0"/>
                        </a:lnTo>
                        <a:lnTo>
                          <a:pt x="76" y="14"/>
                        </a:lnTo>
                        <a:lnTo>
                          <a:pt x="78" y="29"/>
                        </a:lnTo>
                        <a:lnTo>
                          <a:pt x="76" y="43"/>
                        </a:lnTo>
                        <a:lnTo>
                          <a:pt x="73" y="57"/>
                        </a:lnTo>
                        <a:lnTo>
                          <a:pt x="65" y="69"/>
                        </a:lnTo>
                        <a:lnTo>
                          <a:pt x="56" y="80"/>
                        </a:lnTo>
                        <a:lnTo>
                          <a:pt x="45" y="89"/>
                        </a:lnTo>
                        <a:lnTo>
                          <a:pt x="33" y="97"/>
                        </a:lnTo>
                        <a:lnTo>
                          <a:pt x="19" y="102"/>
                        </a:lnTo>
                        <a:lnTo>
                          <a:pt x="4" y="102"/>
                        </a:lnTo>
                        <a:lnTo>
                          <a:pt x="2" y="102"/>
                        </a:lnTo>
                        <a:lnTo>
                          <a:pt x="0" y="102"/>
                        </a:lnTo>
                        <a:lnTo>
                          <a:pt x="4" y="103"/>
                        </a:lnTo>
                        <a:lnTo>
                          <a:pt x="7" y="105"/>
                        </a:lnTo>
                        <a:lnTo>
                          <a:pt x="22" y="103"/>
                        </a:lnTo>
                        <a:lnTo>
                          <a:pt x="36" y="99"/>
                        </a:lnTo>
                        <a:lnTo>
                          <a:pt x="48" y="91"/>
                        </a:lnTo>
                        <a:lnTo>
                          <a:pt x="59" y="82"/>
                        </a:lnTo>
                        <a:lnTo>
                          <a:pt x="68" y="71"/>
                        </a:lnTo>
                        <a:lnTo>
                          <a:pt x="76" y="59"/>
                        </a:lnTo>
                        <a:lnTo>
                          <a:pt x="79" y="43"/>
                        </a:lnTo>
                        <a:lnTo>
                          <a:pt x="81" y="29"/>
                        </a:lnTo>
                        <a:close/>
                      </a:path>
                    </a:pathLst>
                  </a:custGeom>
                  <a:solidFill>
                    <a:srgbClr val="374C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8" name="Freeform 226">
                    <a:extLst>
                      <a:ext uri="{FF2B5EF4-FFF2-40B4-BE49-F238E27FC236}">
                        <a16:creationId xmlns:a16="http://schemas.microsoft.com/office/drawing/2014/main" id="{4A3AB310-1F48-174D-9637-C08325085D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6" y="1216"/>
                    <a:ext cx="80" cy="105"/>
                  </a:xfrm>
                  <a:custGeom>
                    <a:avLst/>
                    <a:gdLst>
                      <a:gd name="T0" fmla="*/ 80 w 80"/>
                      <a:gd name="T1" fmla="*/ 31 h 105"/>
                      <a:gd name="T2" fmla="*/ 80 w 80"/>
                      <a:gd name="T3" fmla="*/ 17 h 105"/>
                      <a:gd name="T4" fmla="*/ 76 w 80"/>
                      <a:gd name="T5" fmla="*/ 5 h 105"/>
                      <a:gd name="T6" fmla="*/ 74 w 80"/>
                      <a:gd name="T7" fmla="*/ 2 h 105"/>
                      <a:gd name="T8" fmla="*/ 71 w 80"/>
                      <a:gd name="T9" fmla="*/ 0 h 105"/>
                      <a:gd name="T10" fmla="*/ 74 w 80"/>
                      <a:gd name="T11" fmla="*/ 8 h 105"/>
                      <a:gd name="T12" fmla="*/ 76 w 80"/>
                      <a:gd name="T13" fmla="*/ 16 h 105"/>
                      <a:gd name="T14" fmla="*/ 77 w 80"/>
                      <a:gd name="T15" fmla="*/ 22 h 105"/>
                      <a:gd name="T16" fmla="*/ 77 w 80"/>
                      <a:gd name="T17" fmla="*/ 31 h 105"/>
                      <a:gd name="T18" fmla="*/ 76 w 80"/>
                      <a:gd name="T19" fmla="*/ 45 h 105"/>
                      <a:gd name="T20" fmla="*/ 72 w 80"/>
                      <a:gd name="T21" fmla="*/ 59 h 105"/>
                      <a:gd name="T22" fmla="*/ 65 w 80"/>
                      <a:gd name="T23" fmla="*/ 71 h 105"/>
                      <a:gd name="T24" fmla="*/ 57 w 80"/>
                      <a:gd name="T25" fmla="*/ 82 h 105"/>
                      <a:gd name="T26" fmla="*/ 46 w 80"/>
                      <a:gd name="T27" fmla="*/ 90 h 105"/>
                      <a:gd name="T28" fmla="*/ 34 w 80"/>
                      <a:gd name="T29" fmla="*/ 98 h 105"/>
                      <a:gd name="T30" fmla="*/ 20 w 80"/>
                      <a:gd name="T31" fmla="*/ 102 h 105"/>
                      <a:gd name="T32" fmla="*/ 5 w 80"/>
                      <a:gd name="T33" fmla="*/ 102 h 105"/>
                      <a:gd name="T34" fmla="*/ 1 w 80"/>
                      <a:gd name="T35" fmla="*/ 102 h 105"/>
                      <a:gd name="T36" fmla="*/ 0 w 80"/>
                      <a:gd name="T37" fmla="*/ 102 h 105"/>
                      <a:gd name="T38" fmla="*/ 1 w 80"/>
                      <a:gd name="T39" fmla="*/ 104 h 105"/>
                      <a:gd name="T40" fmla="*/ 5 w 80"/>
                      <a:gd name="T41" fmla="*/ 105 h 105"/>
                      <a:gd name="T42" fmla="*/ 5 w 80"/>
                      <a:gd name="T43" fmla="*/ 105 h 105"/>
                      <a:gd name="T44" fmla="*/ 5 w 80"/>
                      <a:gd name="T45" fmla="*/ 105 h 105"/>
                      <a:gd name="T46" fmla="*/ 20 w 80"/>
                      <a:gd name="T47" fmla="*/ 104 h 105"/>
                      <a:gd name="T48" fmla="*/ 34 w 80"/>
                      <a:gd name="T49" fmla="*/ 101 h 105"/>
                      <a:gd name="T50" fmla="*/ 48 w 80"/>
                      <a:gd name="T51" fmla="*/ 93 h 105"/>
                      <a:gd name="T52" fmla="*/ 59 w 80"/>
                      <a:gd name="T53" fmla="*/ 84 h 105"/>
                      <a:gd name="T54" fmla="*/ 68 w 80"/>
                      <a:gd name="T55" fmla="*/ 73 h 105"/>
                      <a:gd name="T56" fmla="*/ 74 w 80"/>
                      <a:gd name="T57" fmla="*/ 61 h 105"/>
                      <a:gd name="T58" fmla="*/ 79 w 80"/>
                      <a:gd name="T59" fmla="*/ 45 h 105"/>
                      <a:gd name="T60" fmla="*/ 80 w 80"/>
                      <a:gd name="T61" fmla="*/ 31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0"/>
                      <a:gd name="T94" fmla="*/ 0 h 105"/>
                      <a:gd name="T95" fmla="*/ 80 w 80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0" h="105">
                        <a:moveTo>
                          <a:pt x="80" y="31"/>
                        </a:moveTo>
                        <a:lnTo>
                          <a:pt x="80" y="17"/>
                        </a:lnTo>
                        <a:lnTo>
                          <a:pt x="76" y="5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4" y="8"/>
                        </a:lnTo>
                        <a:lnTo>
                          <a:pt x="76" y="16"/>
                        </a:lnTo>
                        <a:lnTo>
                          <a:pt x="77" y="22"/>
                        </a:lnTo>
                        <a:lnTo>
                          <a:pt x="77" y="31"/>
                        </a:lnTo>
                        <a:lnTo>
                          <a:pt x="76" y="45"/>
                        </a:lnTo>
                        <a:lnTo>
                          <a:pt x="72" y="59"/>
                        </a:lnTo>
                        <a:lnTo>
                          <a:pt x="65" y="71"/>
                        </a:lnTo>
                        <a:lnTo>
                          <a:pt x="57" y="82"/>
                        </a:lnTo>
                        <a:lnTo>
                          <a:pt x="46" y="90"/>
                        </a:lnTo>
                        <a:lnTo>
                          <a:pt x="34" y="98"/>
                        </a:lnTo>
                        <a:lnTo>
                          <a:pt x="20" y="102"/>
                        </a:lnTo>
                        <a:lnTo>
                          <a:pt x="5" y="102"/>
                        </a:lnTo>
                        <a:lnTo>
                          <a:pt x="1" y="102"/>
                        </a:lnTo>
                        <a:lnTo>
                          <a:pt x="0" y="102"/>
                        </a:lnTo>
                        <a:lnTo>
                          <a:pt x="1" y="104"/>
                        </a:lnTo>
                        <a:lnTo>
                          <a:pt x="5" y="105"/>
                        </a:lnTo>
                        <a:lnTo>
                          <a:pt x="20" y="104"/>
                        </a:lnTo>
                        <a:lnTo>
                          <a:pt x="34" y="101"/>
                        </a:lnTo>
                        <a:lnTo>
                          <a:pt x="48" y="93"/>
                        </a:lnTo>
                        <a:lnTo>
                          <a:pt x="59" y="84"/>
                        </a:lnTo>
                        <a:lnTo>
                          <a:pt x="68" y="73"/>
                        </a:lnTo>
                        <a:lnTo>
                          <a:pt x="74" y="61"/>
                        </a:lnTo>
                        <a:lnTo>
                          <a:pt x="79" y="45"/>
                        </a:lnTo>
                        <a:lnTo>
                          <a:pt x="80" y="31"/>
                        </a:lnTo>
                        <a:close/>
                      </a:path>
                    </a:pathLst>
                  </a:custGeom>
                  <a:solidFill>
                    <a:srgbClr val="384D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9" name="Freeform 227">
                    <a:extLst>
                      <a:ext uri="{FF2B5EF4-FFF2-40B4-BE49-F238E27FC236}">
                        <a16:creationId xmlns:a16="http://schemas.microsoft.com/office/drawing/2014/main" id="{9B5642D8-F949-C146-8532-341C5CCE9B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3" y="1215"/>
                    <a:ext cx="82" cy="105"/>
                  </a:xfrm>
                  <a:custGeom>
                    <a:avLst/>
                    <a:gdLst>
                      <a:gd name="T0" fmla="*/ 82 w 82"/>
                      <a:gd name="T1" fmla="*/ 32 h 105"/>
                      <a:gd name="T2" fmla="*/ 80 w 82"/>
                      <a:gd name="T3" fmla="*/ 17 h 105"/>
                      <a:gd name="T4" fmla="*/ 77 w 82"/>
                      <a:gd name="T5" fmla="*/ 3 h 105"/>
                      <a:gd name="T6" fmla="*/ 74 w 82"/>
                      <a:gd name="T7" fmla="*/ 1 h 105"/>
                      <a:gd name="T8" fmla="*/ 72 w 82"/>
                      <a:gd name="T9" fmla="*/ 0 h 105"/>
                      <a:gd name="T10" fmla="*/ 75 w 82"/>
                      <a:gd name="T11" fmla="*/ 7 h 105"/>
                      <a:gd name="T12" fmla="*/ 77 w 82"/>
                      <a:gd name="T13" fmla="*/ 15 h 105"/>
                      <a:gd name="T14" fmla="*/ 79 w 82"/>
                      <a:gd name="T15" fmla="*/ 23 h 105"/>
                      <a:gd name="T16" fmla="*/ 79 w 82"/>
                      <a:gd name="T17" fmla="*/ 32 h 105"/>
                      <a:gd name="T18" fmla="*/ 77 w 82"/>
                      <a:gd name="T19" fmla="*/ 46 h 105"/>
                      <a:gd name="T20" fmla="*/ 74 w 82"/>
                      <a:gd name="T21" fmla="*/ 58 h 105"/>
                      <a:gd name="T22" fmla="*/ 66 w 82"/>
                      <a:gd name="T23" fmla="*/ 71 h 105"/>
                      <a:gd name="T24" fmla="*/ 58 w 82"/>
                      <a:gd name="T25" fmla="*/ 82 h 105"/>
                      <a:gd name="T26" fmla="*/ 48 w 82"/>
                      <a:gd name="T27" fmla="*/ 91 h 105"/>
                      <a:gd name="T28" fmla="*/ 35 w 82"/>
                      <a:gd name="T29" fmla="*/ 97 h 105"/>
                      <a:gd name="T30" fmla="*/ 23 w 82"/>
                      <a:gd name="T31" fmla="*/ 102 h 105"/>
                      <a:gd name="T32" fmla="*/ 8 w 82"/>
                      <a:gd name="T33" fmla="*/ 102 h 105"/>
                      <a:gd name="T34" fmla="*/ 4 w 82"/>
                      <a:gd name="T35" fmla="*/ 102 h 105"/>
                      <a:gd name="T36" fmla="*/ 0 w 82"/>
                      <a:gd name="T37" fmla="*/ 102 h 105"/>
                      <a:gd name="T38" fmla="*/ 3 w 82"/>
                      <a:gd name="T39" fmla="*/ 103 h 105"/>
                      <a:gd name="T40" fmla="*/ 4 w 82"/>
                      <a:gd name="T41" fmla="*/ 105 h 105"/>
                      <a:gd name="T42" fmla="*/ 6 w 82"/>
                      <a:gd name="T43" fmla="*/ 105 h 105"/>
                      <a:gd name="T44" fmla="*/ 8 w 82"/>
                      <a:gd name="T45" fmla="*/ 105 h 105"/>
                      <a:gd name="T46" fmla="*/ 23 w 82"/>
                      <a:gd name="T47" fmla="*/ 105 h 105"/>
                      <a:gd name="T48" fmla="*/ 37 w 82"/>
                      <a:gd name="T49" fmla="*/ 100 h 105"/>
                      <a:gd name="T50" fmla="*/ 49 w 82"/>
                      <a:gd name="T51" fmla="*/ 92 h 105"/>
                      <a:gd name="T52" fmla="*/ 60 w 82"/>
                      <a:gd name="T53" fmla="*/ 83 h 105"/>
                      <a:gd name="T54" fmla="*/ 69 w 82"/>
                      <a:gd name="T55" fmla="*/ 72 h 105"/>
                      <a:gd name="T56" fmla="*/ 77 w 82"/>
                      <a:gd name="T57" fmla="*/ 60 h 105"/>
                      <a:gd name="T58" fmla="*/ 80 w 82"/>
                      <a:gd name="T59" fmla="*/ 46 h 105"/>
                      <a:gd name="T60" fmla="*/ 82 w 82"/>
                      <a:gd name="T61" fmla="*/ 32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2"/>
                      <a:gd name="T94" fmla="*/ 0 h 105"/>
                      <a:gd name="T95" fmla="*/ 82 w 82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2" h="105">
                        <a:moveTo>
                          <a:pt x="82" y="32"/>
                        </a:moveTo>
                        <a:lnTo>
                          <a:pt x="80" y="17"/>
                        </a:lnTo>
                        <a:lnTo>
                          <a:pt x="77" y="3"/>
                        </a:lnTo>
                        <a:lnTo>
                          <a:pt x="74" y="1"/>
                        </a:lnTo>
                        <a:lnTo>
                          <a:pt x="72" y="0"/>
                        </a:lnTo>
                        <a:lnTo>
                          <a:pt x="75" y="7"/>
                        </a:lnTo>
                        <a:lnTo>
                          <a:pt x="77" y="15"/>
                        </a:lnTo>
                        <a:lnTo>
                          <a:pt x="79" y="23"/>
                        </a:lnTo>
                        <a:lnTo>
                          <a:pt x="79" y="32"/>
                        </a:lnTo>
                        <a:lnTo>
                          <a:pt x="77" y="46"/>
                        </a:lnTo>
                        <a:lnTo>
                          <a:pt x="74" y="58"/>
                        </a:lnTo>
                        <a:lnTo>
                          <a:pt x="66" y="71"/>
                        </a:lnTo>
                        <a:lnTo>
                          <a:pt x="58" y="82"/>
                        </a:lnTo>
                        <a:lnTo>
                          <a:pt x="48" y="91"/>
                        </a:lnTo>
                        <a:lnTo>
                          <a:pt x="35" y="97"/>
                        </a:lnTo>
                        <a:lnTo>
                          <a:pt x="23" y="102"/>
                        </a:lnTo>
                        <a:lnTo>
                          <a:pt x="8" y="102"/>
                        </a:lnTo>
                        <a:lnTo>
                          <a:pt x="4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4" y="105"/>
                        </a:lnTo>
                        <a:lnTo>
                          <a:pt x="6" y="105"/>
                        </a:lnTo>
                        <a:lnTo>
                          <a:pt x="8" y="105"/>
                        </a:lnTo>
                        <a:lnTo>
                          <a:pt x="23" y="105"/>
                        </a:lnTo>
                        <a:lnTo>
                          <a:pt x="37" y="100"/>
                        </a:lnTo>
                        <a:lnTo>
                          <a:pt x="49" y="92"/>
                        </a:lnTo>
                        <a:lnTo>
                          <a:pt x="60" y="83"/>
                        </a:lnTo>
                        <a:lnTo>
                          <a:pt x="69" y="72"/>
                        </a:lnTo>
                        <a:lnTo>
                          <a:pt x="77" y="60"/>
                        </a:lnTo>
                        <a:lnTo>
                          <a:pt x="80" y="46"/>
                        </a:lnTo>
                        <a:lnTo>
                          <a:pt x="82" y="32"/>
                        </a:lnTo>
                        <a:close/>
                      </a:path>
                    </a:pathLst>
                  </a:custGeom>
                  <a:solidFill>
                    <a:srgbClr val="3A4E9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0" name="Freeform 228">
                    <a:extLst>
                      <a:ext uri="{FF2B5EF4-FFF2-40B4-BE49-F238E27FC236}">
                        <a16:creationId xmlns:a16="http://schemas.microsoft.com/office/drawing/2014/main" id="{AF8A78D5-5C91-6540-AD93-ED1E61F27F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0" y="1213"/>
                    <a:ext cx="83" cy="105"/>
                  </a:xfrm>
                  <a:custGeom>
                    <a:avLst/>
                    <a:gdLst>
                      <a:gd name="T0" fmla="*/ 83 w 83"/>
                      <a:gd name="T1" fmla="*/ 34 h 105"/>
                      <a:gd name="T2" fmla="*/ 83 w 83"/>
                      <a:gd name="T3" fmla="*/ 25 h 105"/>
                      <a:gd name="T4" fmla="*/ 82 w 83"/>
                      <a:gd name="T5" fmla="*/ 19 h 105"/>
                      <a:gd name="T6" fmla="*/ 80 w 83"/>
                      <a:gd name="T7" fmla="*/ 11 h 105"/>
                      <a:gd name="T8" fmla="*/ 77 w 83"/>
                      <a:gd name="T9" fmla="*/ 3 h 105"/>
                      <a:gd name="T10" fmla="*/ 75 w 83"/>
                      <a:gd name="T11" fmla="*/ 2 h 105"/>
                      <a:gd name="T12" fmla="*/ 72 w 83"/>
                      <a:gd name="T13" fmla="*/ 0 h 105"/>
                      <a:gd name="T14" fmla="*/ 75 w 83"/>
                      <a:gd name="T15" fmla="*/ 8 h 105"/>
                      <a:gd name="T16" fmla="*/ 78 w 83"/>
                      <a:gd name="T17" fmla="*/ 16 h 105"/>
                      <a:gd name="T18" fmla="*/ 80 w 83"/>
                      <a:gd name="T19" fmla="*/ 25 h 105"/>
                      <a:gd name="T20" fmla="*/ 80 w 83"/>
                      <a:gd name="T21" fmla="*/ 34 h 105"/>
                      <a:gd name="T22" fmla="*/ 78 w 83"/>
                      <a:gd name="T23" fmla="*/ 48 h 105"/>
                      <a:gd name="T24" fmla="*/ 75 w 83"/>
                      <a:gd name="T25" fmla="*/ 60 h 105"/>
                      <a:gd name="T26" fmla="*/ 69 w 83"/>
                      <a:gd name="T27" fmla="*/ 73 h 105"/>
                      <a:gd name="T28" fmla="*/ 60 w 83"/>
                      <a:gd name="T29" fmla="*/ 82 h 105"/>
                      <a:gd name="T30" fmla="*/ 51 w 83"/>
                      <a:gd name="T31" fmla="*/ 91 h 105"/>
                      <a:gd name="T32" fmla="*/ 38 w 83"/>
                      <a:gd name="T33" fmla="*/ 98 h 105"/>
                      <a:gd name="T34" fmla="*/ 24 w 83"/>
                      <a:gd name="T35" fmla="*/ 102 h 105"/>
                      <a:gd name="T36" fmla="*/ 11 w 83"/>
                      <a:gd name="T37" fmla="*/ 102 h 105"/>
                      <a:gd name="T38" fmla="*/ 6 w 83"/>
                      <a:gd name="T39" fmla="*/ 102 h 105"/>
                      <a:gd name="T40" fmla="*/ 0 w 83"/>
                      <a:gd name="T41" fmla="*/ 102 h 105"/>
                      <a:gd name="T42" fmla="*/ 3 w 83"/>
                      <a:gd name="T43" fmla="*/ 104 h 105"/>
                      <a:gd name="T44" fmla="*/ 6 w 83"/>
                      <a:gd name="T45" fmla="*/ 105 h 105"/>
                      <a:gd name="T46" fmla="*/ 7 w 83"/>
                      <a:gd name="T47" fmla="*/ 105 h 105"/>
                      <a:gd name="T48" fmla="*/ 11 w 83"/>
                      <a:gd name="T49" fmla="*/ 105 h 105"/>
                      <a:gd name="T50" fmla="*/ 26 w 83"/>
                      <a:gd name="T51" fmla="*/ 105 h 105"/>
                      <a:gd name="T52" fmla="*/ 40 w 83"/>
                      <a:gd name="T53" fmla="*/ 101 h 105"/>
                      <a:gd name="T54" fmla="*/ 52 w 83"/>
                      <a:gd name="T55" fmla="*/ 93 h 105"/>
                      <a:gd name="T56" fmla="*/ 63 w 83"/>
                      <a:gd name="T57" fmla="*/ 85 h 105"/>
                      <a:gd name="T58" fmla="*/ 71 w 83"/>
                      <a:gd name="T59" fmla="*/ 74 h 105"/>
                      <a:gd name="T60" fmla="*/ 78 w 83"/>
                      <a:gd name="T61" fmla="*/ 62 h 105"/>
                      <a:gd name="T62" fmla="*/ 82 w 83"/>
                      <a:gd name="T63" fmla="*/ 48 h 105"/>
                      <a:gd name="T64" fmla="*/ 83 w 83"/>
                      <a:gd name="T65" fmla="*/ 34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3"/>
                      <a:gd name="T100" fmla="*/ 0 h 105"/>
                      <a:gd name="T101" fmla="*/ 83 w 83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3" h="105">
                        <a:moveTo>
                          <a:pt x="83" y="34"/>
                        </a:moveTo>
                        <a:lnTo>
                          <a:pt x="83" y="25"/>
                        </a:lnTo>
                        <a:lnTo>
                          <a:pt x="82" y="19"/>
                        </a:lnTo>
                        <a:lnTo>
                          <a:pt x="80" y="11"/>
                        </a:lnTo>
                        <a:lnTo>
                          <a:pt x="77" y="3"/>
                        </a:lnTo>
                        <a:lnTo>
                          <a:pt x="75" y="2"/>
                        </a:lnTo>
                        <a:lnTo>
                          <a:pt x="72" y="0"/>
                        </a:lnTo>
                        <a:lnTo>
                          <a:pt x="75" y="8"/>
                        </a:lnTo>
                        <a:lnTo>
                          <a:pt x="78" y="16"/>
                        </a:lnTo>
                        <a:lnTo>
                          <a:pt x="80" y="25"/>
                        </a:lnTo>
                        <a:lnTo>
                          <a:pt x="80" y="34"/>
                        </a:lnTo>
                        <a:lnTo>
                          <a:pt x="78" y="48"/>
                        </a:lnTo>
                        <a:lnTo>
                          <a:pt x="75" y="60"/>
                        </a:lnTo>
                        <a:lnTo>
                          <a:pt x="69" y="73"/>
                        </a:lnTo>
                        <a:lnTo>
                          <a:pt x="60" y="82"/>
                        </a:lnTo>
                        <a:lnTo>
                          <a:pt x="51" y="91"/>
                        </a:lnTo>
                        <a:lnTo>
                          <a:pt x="38" y="98"/>
                        </a:lnTo>
                        <a:lnTo>
                          <a:pt x="24" y="102"/>
                        </a:lnTo>
                        <a:lnTo>
                          <a:pt x="11" y="102"/>
                        </a:lnTo>
                        <a:lnTo>
                          <a:pt x="6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5"/>
                        </a:lnTo>
                        <a:lnTo>
                          <a:pt x="7" y="105"/>
                        </a:lnTo>
                        <a:lnTo>
                          <a:pt x="11" y="105"/>
                        </a:lnTo>
                        <a:lnTo>
                          <a:pt x="26" y="105"/>
                        </a:lnTo>
                        <a:lnTo>
                          <a:pt x="40" y="101"/>
                        </a:lnTo>
                        <a:lnTo>
                          <a:pt x="52" y="93"/>
                        </a:lnTo>
                        <a:lnTo>
                          <a:pt x="63" y="85"/>
                        </a:lnTo>
                        <a:lnTo>
                          <a:pt x="71" y="74"/>
                        </a:lnTo>
                        <a:lnTo>
                          <a:pt x="78" y="62"/>
                        </a:lnTo>
                        <a:lnTo>
                          <a:pt x="82" y="48"/>
                        </a:lnTo>
                        <a:lnTo>
                          <a:pt x="83" y="34"/>
                        </a:lnTo>
                        <a:close/>
                      </a:path>
                    </a:pathLst>
                  </a:custGeom>
                  <a:solidFill>
                    <a:srgbClr val="3B4F9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1" name="Freeform 229">
                    <a:extLst>
                      <a:ext uri="{FF2B5EF4-FFF2-40B4-BE49-F238E27FC236}">
                        <a16:creationId xmlns:a16="http://schemas.microsoft.com/office/drawing/2014/main" id="{0FAC7256-BC4F-204A-B163-FBD947D029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8" y="1213"/>
                    <a:ext cx="84" cy="104"/>
                  </a:xfrm>
                  <a:custGeom>
                    <a:avLst/>
                    <a:gdLst>
                      <a:gd name="T0" fmla="*/ 84 w 84"/>
                      <a:gd name="T1" fmla="*/ 34 h 104"/>
                      <a:gd name="T2" fmla="*/ 84 w 84"/>
                      <a:gd name="T3" fmla="*/ 25 h 104"/>
                      <a:gd name="T4" fmla="*/ 82 w 84"/>
                      <a:gd name="T5" fmla="*/ 17 h 104"/>
                      <a:gd name="T6" fmla="*/ 80 w 84"/>
                      <a:gd name="T7" fmla="*/ 9 h 104"/>
                      <a:gd name="T8" fmla="*/ 77 w 84"/>
                      <a:gd name="T9" fmla="*/ 2 h 104"/>
                      <a:gd name="T10" fmla="*/ 74 w 84"/>
                      <a:gd name="T11" fmla="*/ 0 h 104"/>
                      <a:gd name="T12" fmla="*/ 71 w 84"/>
                      <a:gd name="T13" fmla="*/ 0 h 104"/>
                      <a:gd name="T14" fmla="*/ 76 w 84"/>
                      <a:gd name="T15" fmla="*/ 8 h 104"/>
                      <a:gd name="T16" fmla="*/ 79 w 84"/>
                      <a:gd name="T17" fmla="*/ 16 h 104"/>
                      <a:gd name="T18" fmla="*/ 80 w 84"/>
                      <a:gd name="T19" fmla="*/ 25 h 104"/>
                      <a:gd name="T20" fmla="*/ 80 w 84"/>
                      <a:gd name="T21" fmla="*/ 34 h 104"/>
                      <a:gd name="T22" fmla="*/ 79 w 84"/>
                      <a:gd name="T23" fmla="*/ 47 h 104"/>
                      <a:gd name="T24" fmla="*/ 76 w 84"/>
                      <a:gd name="T25" fmla="*/ 60 h 104"/>
                      <a:gd name="T26" fmla="*/ 70 w 84"/>
                      <a:gd name="T27" fmla="*/ 71 h 104"/>
                      <a:gd name="T28" fmla="*/ 60 w 84"/>
                      <a:gd name="T29" fmla="*/ 82 h 104"/>
                      <a:gd name="T30" fmla="*/ 51 w 84"/>
                      <a:gd name="T31" fmla="*/ 90 h 104"/>
                      <a:gd name="T32" fmla="*/ 39 w 84"/>
                      <a:gd name="T33" fmla="*/ 96 h 104"/>
                      <a:gd name="T34" fmla="*/ 26 w 84"/>
                      <a:gd name="T35" fmla="*/ 101 h 104"/>
                      <a:gd name="T36" fmla="*/ 13 w 84"/>
                      <a:gd name="T37" fmla="*/ 101 h 104"/>
                      <a:gd name="T38" fmla="*/ 6 w 84"/>
                      <a:gd name="T39" fmla="*/ 101 h 104"/>
                      <a:gd name="T40" fmla="*/ 0 w 84"/>
                      <a:gd name="T41" fmla="*/ 101 h 104"/>
                      <a:gd name="T42" fmla="*/ 2 w 84"/>
                      <a:gd name="T43" fmla="*/ 102 h 104"/>
                      <a:gd name="T44" fmla="*/ 5 w 84"/>
                      <a:gd name="T45" fmla="*/ 104 h 104"/>
                      <a:gd name="T46" fmla="*/ 9 w 84"/>
                      <a:gd name="T47" fmla="*/ 104 h 104"/>
                      <a:gd name="T48" fmla="*/ 13 w 84"/>
                      <a:gd name="T49" fmla="*/ 104 h 104"/>
                      <a:gd name="T50" fmla="*/ 28 w 84"/>
                      <a:gd name="T51" fmla="*/ 104 h 104"/>
                      <a:gd name="T52" fmla="*/ 40 w 84"/>
                      <a:gd name="T53" fmla="*/ 99 h 104"/>
                      <a:gd name="T54" fmla="*/ 53 w 84"/>
                      <a:gd name="T55" fmla="*/ 93 h 104"/>
                      <a:gd name="T56" fmla="*/ 63 w 84"/>
                      <a:gd name="T57" fmla="*/ 84 h 104"/>
                      <a:gd name="T58" fmla="*/ 71 w 84"/>
                      <a:gd name="T59" fmla="*/ 73 h 104"/>
                      <a:gd name="T60" fmla="*/ 79 w 84"/>
                      <a:gd name="T61" fmla="*/ 60 h 104"/>
                      <a:gd name="T62" fmla="*/ 82 w 84"/>
                      <a:gd name="T63" fmla="*/ 48 h 104"/>
                      <a:gd name="T64" fmla="*/ 84 w 84"/>
                      <a:gd name="T65" fmla="*/ 34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4"/>
                      <a:gd name="T100" fmla="*/ 0 h 104"/>
                      <a:gd name="T101" fmla="*/ 84 w 84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4" h="104">
                        <a:moveTo>
                          <a:pt x="84" y="34"/>
                        </a:moveTo>
                        <a:lnTo>
                          <a:pt x="84" y="25"/>
                        </a:lnTo>
                        <a:lnTo>
                          <a:pt x="82" y="17"/>
                        </a:lnTo>
                        <a:lnTo>
                          <a:pt x="80" y="9"/>
                        </a:lnTo>
                        <a:lnTo>
                          <a:pt x="77" y="2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76" y="8"/>
                        </a:lnTo>
                        <a:lnTo>
                          <a:pt x="79" y="16"/>
                        </a:lnTo>
                        <a:lnTo>
                          <a:pt x="80" y="25"/>
                        </a:lnTo>
                        <a:lnTo>
                          <a:pt x="80" y="34"/>
                        </a:lnTo>
                        <a:lnTo>
                          <a:pt x="79" y="47"/>
                        </a:lnTo>
                        <a:lnTo>
                          <a:pt x="76" y="60"/>
                        </a:lnTo>
                        <a:lnTo>
                          <a:pt x="70" y="71"/>
                        </a:lnTo>
                        <a:lnTo>
                          <a:pt x="60" y="82"/>
                        </a:lnTo>
                        <a:lnTo>
                          <a:pt x="51" y="90"/>
                        </a:lnTo>
                        <a:lnTo>
                          <a:pt x="39" y="96"/>
                        </a:lnTo>
                        <a:lnTo>
                          <a:pt x="26" y="101"/>
                        </a:lnTo>
                        <a:lnTo>
                          <a:pt x="13" y="101"/>
                        </a:lnTo>
                        <a:lnTo>
                          <a:pt x="6" y="101"/>
                        </a:lnTo>
                        <a:lnTo>
                          <a:pt x="0" y="101"/>
                        </a:lnTo>
                        <a:lnTo>
                          <a:pt x="2" y="102"/>
                        </a:lnTo>
                        <a:lnTo>
                          <a:pt x="5" y="104"/>
                        </a:lnTo>
                        <a:lnTo>
                          <a:pt x="9" y="104"/>
                        </a:lnTo>
                        <a:lnTo>
                          <a:pt x="13" y="104"/>
                        </a:lnTo>
                        <a:lnTo>
                          <a:pt x="28" y="104"/>
                        </a:lnTo>
                        <a:lnTo>
                          <a:pt x="40" y="99"/>
                        </a:lnTo>
                        <a:lnTo>
                          <a:pt x="53" y="93"/>
                        </a:lnTo>
                        <a:lnTo>
                          <a:pt x="63" y="84"/>
                        </a:lnTo>
                        <a:lnTo>
                          <a:pt x="71" y="73"/>
                        </a:lnTo>
                        <a:lnTo>
                          <a:pt x="79" y="60"/>
                        </a:lnTo>
                        <a:lnTo>
                          <a:pt x="82" y="48"/>
                        </a:lnTo>
                        <a:lnTo>
                          <a:pt x="84" y="34"/>
                        </a:lnTo>
                        <a:close/>
                      </a:path>
                    </a:pathLst>
                  </a:custGeom>
                  <a:solidFill>
                    <a:srgbClr val="3D52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2" name="Freeform 230">
                    <a:extLst>
                      <a:ext uri="{FF2B5EF4-FFF2-40B4-BE49-F238E27FC236}">
                        <a16:creationId xmlns:a16="http://schemas.microsoft.com/office/drawing/2014/main" id="{6A54E5F2-5261-B14D-8529-7C7964966F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5" y="1212"/>
                    <a:ext cx="85" cy="103"/>
                  </a:xfrm>
                  <a:custGeom>
                    <a:avLst/>
                    <a:gdLst>
                      <a:gd name="T0" fmla="*/ 85 w 85"/>
                      <a:gd name="T1" fmla="*/ 35 h 103"/>
                      <a:gd name="T2" fmla="*/ 85 w 85"/>
                      <a:gd name="T3" fmla="*/ 26 h 103"/>
                      <a:gd name="T4" fmla="*/ 83 w 85"/>
                      <a:gd name="T5" fmla="*/ 17 h 103"/>
                      <a:gd name="T6" fmla="*/ 80 w 85"/>
                      <a:gd name="T7" fmla="*/ 9 h 103"/>
                      <a:gd name="T8" fmla="*/ 77 w 85"/>
                      <a:gd name="T9" fmla="*/ 1 h 103"/>
                      <a:gd name="T10" fmla="*/ 74 w 85"/>
                      <a:gd name="T11" fmla="*/ 1 h 103"/>
                      <a:gd name="T12" fmla="*/ 73 w 85"/>
                      <a:gd name="T13" fmla="*/ 0 h 103"/>
                      <a:gd name="T14" fmla="*/ 77 w 85"/>
                      <a:gd name="T15" fmla="*/ 7 h 103"/>
                      <a:gd name="T16" fmla="*/ 80 w 85"/>
                      <a:gd name="T17" fmla="*/ 17 h 103"/>
                      <a:gd name="T18" fmla="*/ 82 w 85"/>
                      <a:gd name="T19" fmla="*/ 24 h 103"/>
                      <a:gd name="T20" fmla="*/ 82 w 85"/>
                      <a:gd name="T21" fmla="*/ 35 h 103"/>
                      <a:gd name="T22" fmla="*/ 80 w 85"/>
                      <a:gd name="T23" fmla="*/ 48 h 103"/>
                      <a:gd name="T24" fmla="*/ 77 w 85"/>
                      <a:gd name="T25" fmla="*/ 60 h 103"/>
                      <a:gd name="T26" fmla="*/ 71 w 85"/>
                      <a:gd name="T27" fmla="*/ 72 h 103"/>
                      <a:gd name="T28" fmla="*/ 63 w 85"/>
                      <a:gd name="T29" fmla="*/ 82 h 103"/>
                      <a:gd name="T30" fmla="*/ 53 w 85"/>
                      <a:gd name="T31" fmla="*/ 89 h 103"/>
                      <a:gd name="T32" fmla="*/ 42 w 85"/>
                      <a:gd name="T33" fmla="*/ 95 h 103"/>
                      <a:gd name="T34" fmla="*/ 29 w 85"/>
                      <a:gd name="T35" fmla="*/ 100 h 103"/>
                      <a:gd name="T36" fmla="*/ 16 w 85"/>
                      <a:gd name="T37" fmla="*/ 100 h 103"/>
                      <a:gd name="T38" fmla="*/ 8 w 85"/>
                      <a:gd name="T39" fmla="*/ 100 h 103"/>
                      <a:gd name="T40" fmla="*/ 0 w 85"/>
                      <a:gd name="T41" fmla="*/ 99 h 103"/>
                      <a:gd name="T42" fmla="*/ 3 w 85"/>
                      <a:gd name="T43" fmla="*/ 102 h 103"/>
                      <a:gd name="T44" fmla="*/ 5 w 85"/>
                      <a:gd name="T45" fmla="*/ 103 h 103"/>
                      <a:gd name="T46" fmla="*/ 11 w 85"/>
                      <a:gd name="T47" fmla="*/ 103 h 103"/>
                      <a:gd name="T48" fmla="*/ 16 w 85"/>
                      <a:gd name="T49" fmla="*/ 103 h 103"/>
                      <a:gd name="T50" fmla="*/ 29 w 85"/>
                      <a:gd name="T51" fmla="*/ 103 h 103"/>
                      <a:gd name="T52" fmla="*/ 43 w 85"/>
                      <a:gd name="T53" fmla="*/ 99 h 103"/>
                      <a:gd name="T54" fmla="*/ 56 w 85"/>
                      <a:gd name="T55" fmla="*/ 92 h 103"/>
                      <a:gd name="T56" fmla="*/ 65 w 85"/>
                      <a:gd name="T57" fmla="*/ 83 h 103"/>
                      <a:gd name="T58" fmla="*/ 74 w 85"/>
                      <a:gd name="T59" fmla="*/ 74 h 103"/>
                      <a:gd name="T60" fmla="*/ 80 w 85"/>
                      <a:gd name="T61" fmla="*/ 61 h 103"/>
                      <a:gd name="T62" fmla="*/ 83 w 85"/>
                      <a:gd name="T63" fmla="*/ 49 h 103"/>
                      <a:gd name="T64" fmla="*/ 85 w 85"/>
                      <a:gd name="T65" fmla="*/ 35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3"/>
                      <a:gd name="T101" fmla="*/ 85 w 85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3">
                        <a:moveTo>
                          <a:pt x="85" y="35"/>
                        </a:moveTo>
                        <a:lnTo>
                          <a:pt x="85" y="26"/>
                        </a:lnTo>
                        <a:lnTo>
                          <a:pt x="83" y="17"/>
                        </a:lnTo>
                        <a:lnTo>
                          <a:pt x="80" y="9"/>
                        </a:lnTo>
                        <a:lnTo>
                          <a:pt x="77" y="1"/>
                        </a:lnTo>
                        <a:lnTo>
                          <a:pt x="74" y="1"/>
                        </a:lnTo>
                        <a:lnTo>
                          <a:pt x="73" y="0"/>
                        </a:lnTo>
                        <a:lnTo>
                          <a:pt x="77" y="7"/>
                        </a:lnTo>
                        <a:lnTo>
                          <a:pt x="80" y="17"/>
                        </a:lnTo>
                        <a:lnTo>
                          <a:pt x="82" y="24"/>
                        </a:lnTo>
                        <a:lnTo>
                          <a:pt x="82" y="35"/>
                        </a:lnTo>
                        <a:lnTo>
                          <a:pt x="80" y="48"/>
                        </a:lnTo>
                        <a:lnTo>
                          <a:pt x="77" y="60"/>
                        </a:lnTo>
                        <a:lnTo>
                          <a:pt x="71" y="72"/>
                        </a:lnTo>
                        <a:lnTo>
                          <a:pt x="63" y="82"/>
                        </a:lnTo>
                        <a:lnTo>
                          <a:pt x="53" y="89"/>
                        </a:lnTo>
                        <a:lnTo>
                          <a:pt x="42" y="95"/>
                        </a:lnTo>
                        <a:lnTo>
                          <a:pt x="29" y="100"/>
                        </a:lnTo>
                        <a:lnTo>
                          <a:pt x="16" y="100"/>
                        </a:lnTo>
                        <a:lnTo>
                          <a:pt x="8" y="100"/>
                        </a:lnTo>
                        <a:lnTo>
                          <a:pt x="0" y="99"/>
                        </a:lnTo>
                        <a:lnTo>
                          <a:pt x="3" y="102"/>
                        </a:lnTo>
                        <a:lnTo>
                          <a:pt x="5" y="103"/>
                        </a:lnTo>
                        <a:lnTo>
                          <a:pt x="11" y="103"/>
                        </a:lnTo>
                        <a:lnTo>
                          <a:pt x="16" y="103"/>
                        </a:lnTo>
                        <a:lnTo>
                          <a:pt x="29" y="103"/>
                        </a:lnTo>
                        <a:lnTo>
                          <a:pt x="43" y="99"/>
                        </a:lnTo>
                        <a:lnTo>
                          <a:pt x="56" y="92"/>
                        </a:lnTo>
                        <a:lnTo>
                          <a:pt x="65" y="83"/>
                        </a:lnTo>
                        <a:lnTo>
                          <a:pt x="74" y="74"/>
                        </a:lnTo>
                        <a:lnTo>
                          <a:pt x="80" y="61"/>
                        </a:lnTo>
                        <a:lnTo>
                          <a:pt x="83" y="49"/>
                        </a:lnTo>
                        <a:lnTo>
                          <a:pt x="85" y="35"/>
                        </a:lnTo>
                        <a:close/>
                      </a:path>
                    </a:pathLst>
                  </a:custGeom>
                  <a:solidFill>
                    <a:srgbClr val="3F53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3" name="Freeform 231">
                    <a:extLst>
                      <a:ext uri="{FF2B5EF4-FFF2-40B4-BE49-F238E27FC236}">
                        <a16:creationId xmlns:a16="http://schemas.microsoft.com/office/drawing/2014/main" id="{4B950558-A42E-6A4D-A585-CB3B653A35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4" y="1210"/>
                    <a:ext cx="84" cy="104"/>
                  </a:xfrm>
                  <a:custGeom>
                    <a:avLst/>
                    <a:gdLst>
                      <a:gd name="T0" fmla="*/ 84 w 84"/>
                      <a:gd name="T1" fmla="*/ 37 h 104"/>
                      <a:gd name="T2" fmla="*/ 84 w 84"/>
                      <a:gd name="T3" fmla="*/ 28 h 104"/>
                      <a:gd name="T4" fmla="*/ 83 w 84"/>
                      <a:gd name="T5" fmla="*/ 19 h 104"/>
                      <a:gd name="T6" fmla="*/ 80 w 84"/>
                      <a:gd name="T7" fmla="*/ 11 h 104"/>
                      <a:gd name="T8" fmla="*/ 75 w 84"/>
                      <a:gd name="T9" fmla="*/ 3 h 104"/>
                      <a:gd name="T10" fmla="*/ 74 w 84"/>
                      <a:gd name="T11" fmla="*/ 2 h 104"/>
                      <a:gd name="T12" fmla="*/ 71 w 84"/>
                      <a:gd name="T13" fmla="*/ 0 h 104"/>
                      <a:gd name="T14" fmla="*/ 75 w 84"/>
                      <a:gd name="T15" fmla="*/ 8 h 104"/>
                      <a:gd name="T16" fmla="*/ 78 w 84"/>
                      <a:gd name="T17" fmla="*/ 17 h 104"/>
                      <a:gd name="T18" fmla="*/ 81 w 84"/>
                      <a:gd name="T19" fmla="*/ 26 h 104"/>
                      <a:gd name="T20" fmla="*/ 81 w 84"/>
                      <a:gd name="T21" fmla="*/ 37 h 104"/>
                      <a:gd name="T22" fmla="*/ 80 w 84"/>
                      <a:gd name="T23" fmla="*/ 50 h 104"/>
                      <a:gd name="T24" fmla="*/ 77 w 84"/>
                      <a:gd name="T25" fmla="*/ 62 h 104"/>
                      <a:gd name="T26" fmla="*/ 71 w 84"/>
                      <a:gd name="T27" fmla="*/ 73 h 104"/>
                      <a:gd name="T28" fmla="*/ 63 w 84"/>
                      <a:gd name="T29" fmla="*/ 82 h 104"/>
                      <a:gd name="T30" fmla="*/ 54 w 84"/>
                      <a:gd name="T31" fmla="*/ 90 h 104"/>
                      <a:gd name="T32" fmla="*/ 43 w 84"/>
                      <a:gd name="T33" fmla="*/ 96 h 104"/>
                      <a:gd name="T34" fmla="*/ 30 w 84"/>
                      <a:gd name="T35" fmla="*/ 101 h 104"/>
                      <a:gd name="T36" fmla="*/ 17 w 84"/>
                      <a:gd name="T37" fmla="*/ 101 h 104"/>
                      <a:gd name="T38" fmla="*/ 7 w 84"/>
                      <a:gd name="T39" fmla="*/ 101 h 104"/>
                      <a:gd name="T40" fmla="*/ 0 w 84"/>
                      <a:gd name="T41" fmla="*/ 99 h 104"/>
                      <a:gd name="T42" fmla="*/ 1 w 84"/>
                      <a:gd name="T43" fmla="*/ 101 h 104"/>
                      <a:gd name="T44" fmla="*/ 4 w 84"/>
                      <a:gd name="T45" fmla="*/ 104 h 104"/>
                      <a:gd name="T46" fmla="*/ 10 w 84"/>
                      <a:gd name="T47" fmla="*/ 104 h 104"/>
                      <a:gd name="T48" fmla="*/ 17 w 84"/>
                      <a:gd name="T49" fmla="*/ 104 h 104"/>
                      <a:gd name="T50" fmla="*/ 30 w 84"/>
                      <a:gd name="T51" fmla="*/ 104 h 104"/>
                      <a:gd name="T52" fmla="*/ 43 w 84"/>
                      <a:gd name="T53" fmla="*/ 99 h 104"/>
                      <a:gd name="T54" fmla="*/ 55 w 84"/>
                      <a:gd name="T55" fmla="*/ 93 h 104"/>
                      <a:gd name="T56" fmla="*/ 64 w 84"/>
                      <a:gd name="T57" fmla="*/ 85 h 104"/>
                      <a:gd name="T58" fmla="*/ 74 w 84"/>
                      <a:gd name="T59" fmla="*/ 74 h 104"/>
                      <a:gd name="T60" fmla="*/ 80 w 84"/>
                      <a:gd name="T61" fmla="*/ 63 h 104"/>
                      <a:gd name="T62" fmla="*/ 83 w 84"/>
                      <a:gd name="T63" fmla="*/ 50 h 104"/>
                      <a:gd name="T64" fmla="*/ 84 w 84"/>
                      <a:gd name="T65" fmla="*/ 37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4"/>
                      <a:gd name="T100" fmla="*/ 0 h 104"/>
                      <a:gd name="T101" fmla="*/ 84 w 84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4" h="104">
                        <a:moveTo>
                          <a:pt x="84" y="37"/>
                        </a:moveTo>
                        <a:lnTo>
                          <a:pt x="84" y="28"/>
                        </a:lnTo>
                        <a:lnTo>
                          <a:pt x="83" y="19"/>
                        </a:lnTo>
                        <a:lnTo>
                          <a:pt x="80" y="11"/>
                        </a:lnTo>
                        <a:lnTo>
                          <a:pt x="75" y="3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5" y="8"/>
                        </a:lnTo>
                        <a:lnTo>
                          <a:pt x="78" y="17"/>
                        </a:lnTo>
                        <a:lnTo>
                          <a:pt x="81" y="26"/>
                        </a:lnTo>
                        <a:lnTo>
                          <a:pt x="81" y="37"/>
                        </a:lnTo>
                        <a:lnTo>
                          <a:pt x="80" y="50"/>
                        </a:lnTo>
                        <a:lnTo>
                          <a:pt x="77" y="62"/>
                        </a:lnTo>
                        <a:lnTo>
                          <a:pt x="71" y="73"/>
                        </a:lnTo>
                        <a:lnTo>
                          <a:pt x="63" y="82"/>
                        </a:lnTo>
                        <a:lnTo>
                          <a:pt x="54" y="90"/>
                        </a:lnTo>
                        <a:lnTo>
                          <a:pt x="43" y="96"/>
                        </a:lnTo>
                        <a:lnTo>
                          <a:pt x="30" y="101"/>
                        </a:lnTo>
                        <a:lnTo>
                          <a:pt x="17" y="101"/>
                        </a:lnTo>
                        <a:lnTo>
                          <a:pt x="7" y="101"/>
                        </a:lnTo>
                        <a:lnTo>
                          <a:pt x="0" y="99"/>
                        </a:lnTo>
                        <a:lnTo>
                          <a:pt x="1" y="101"/>
                        </a:lnTo>
                        <a:lnTo>
                          <a:pt x="4" y="104"/>
                        </a:lnTo>
                        <a:lnTo>
                          <a:pt x="10" y="104"/>
                        </a:lnTo>
                        <a:lnTo>
                          <a:pt x="17" y="104"/>
                        </a:lnTo>
                        <a:lnTo>
                          <a:pt x="30" y="104"/>
                        </a:lnTo>
                        <a:lnTo>
                          <a:pt x="43" y="99"/>
                        </a:lnTo>
                        <a:lnTo>
                          <a:pt x="55" y="93"/>
                        </a:lnTo>
                        <a:lnTo>
                          <a:pt x="64" y="85"/>
                        </a:lnTo>
                        <a:lnTo>
                          <a:pt x="74" y="74"/>
                        </a:lnTo>
                        <a:lnTo>
                          <a:pt x="80" y="63"/>
                        </a:lnTo>
                        <a:lnTo>
                          <a:pt x="83" y="50"/>
                        </a:lnTo>
                        <a:lnTo>
                          <a:pt x="84" y="37"/>
                        </a:lnTo>
                        <a:close/>
                      </a:path>
                    </a:pathLst>
                  </a:custGeom>
                  <a:solidFill>
                    <a:srgbClr val="405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4" name="Freeform 232">
                    <a:extLst>
                      <a:ext uri="{FF2B5EF4-FFF2-40B4-BE49-F238E27FC236}">
                        <a16:creationId xmlns:a16="http://schemas.microsoft.com/office/drawing/2014/main" id="{2E5FCC20-F18E-9449-A1E9-6089333F46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0" y="1210"/>
                    <a:ext cx="87" cy="102"/>
                  </a:xfrm>
                  <a:custGeom>
                    <a:avLst/>
                    <a:gdLst>
                      <a:gd name="T0" fmla="*/ 87 w 87"/>
                      <a:gd name="T1" fmla="*/ 37 h 102"/>
                      <a:gd name="T2" fmla="*/ 87 w 87"/>
                      <a:gd name="T3" fmla="*/ 26 h 102"/>
                      <a:gd name="T4" fmla="*/ 85 w 87"/>
                      <a:gd name="T5" fmla="*/ 19 h 102"/>
                      <a:gd name="T6" fmla="*/ 82 w 87"/>
                      <a:gd name="T7" fmla="*/ 9 h 102"/>
                      <a:gd name="T8" fmla="*/ 78 w 87"/>
                      <a:gd name="T9" fmla="*/ 2 h 102"/>
                      <a:gd name="T10" fmla="*/ 75 w 87"/>
                      <a:gd name="T11" fmla="*/ 0 h 102"/>
                      <a:gd name="T12" fmla="*/ 73 w 87"/>
                      <a:gd name="T13" fmla="*/ 0 h 102"/>
                      <a:gd name="T14" fmla="*/ 78 w 87"/>
                      <a:gd name="T15" fmla="*/ 8 h 102"/>
                      <a:gd name="T16" fmla="*/ 81 w 87"/>
                      <a:gd name="T17" fmla="*/ 17 h 102"/>
                      <a:gd name="T18" fmla="*/ 84 w 87"/>
                      <a:gd name="T19" fmla="*/ 26 h 102"/>
                      <a:gd name="T20" fmla="*/ 84 w 87"/>
                      <a:gd name="T21" fmla="*/ 37 h 102"/>
                      <a:gd name="T22" fmla="*/ 82 w 87"/>
                      <a:gd name="T23" fmla="*/ 50 h 102"/>
                      <a:gd name="T24" fmla="*/ 79 w 87"/>
                      <a:gd name="T25" fmla="*/ 60 h 102"/>
                      <a:gd name="T26" fmla="*/ 73 w 87"/>
                      <a:gd name="T27" fmla="*/ 71 h 102"/>
                      <a:gd name="T28" fmla="*/ 65 w 87"/>
                      <a:gd name="T29" fmla="*/ 82 h 102"/>
                      <a:gd name="T30" fmla="*/ 56 w 87"/>
                      <a:gd name="T31" fmla="*/ 90 h 102"/>
                      <a:gd name="T32" fmla="*/ 45 w 87"/>
                      <a:gd name="T33" fmla="*/ 94 h 102"/>
                      <a:gd name="T34" fmla="*/ 34 w 87"/>
                      <a:gd name="T35" fmla="*/ 99 h 102"/>
                      <a:gd name="T36" fmla="*/ 21 w 87"/>
                      <a:gd name="T37" fmla="*/ 99 h 102"/>
                      <a:gd name="T38" fmla="*/ 11 w 87"/>
                      <a:gd name="T39" fmla="*/ 99 h 102"/>
                      <a:gd name="T40" fmla="*/ 0 w 87"/>
                      <a:gd name="T41" fmla="*/ 96 h 102"/>
                      <a:gd name="T42" fmla="*/ 4 w 87"/>
                      <a:gd name="T43" fmla="*/ 99 h 102"/>
                      <a:gd name="T44" fmla="*/ 5 w 87"/>
                      <a:gd name="T45" fmla="*/ 101 h 102"/>
                      <a:gd name="T46" fmla="*/ 13 w 87"/>
                      <a:gd name="T47" fmla="*/ 102 h 102"/>
                      <a:gd name="T48" fmla="*/ 21 w 87"/>
                      <a:gd name="T49" fmla="*/ 102 h 102"/>
                      <a:gd name="T50" fmla="*/ 34 w 87"/>
                      <a:gd name="T51" fmla="*/ 102 h 102"/>
                      <a:gd name="T52" fmla="*/ 47 w 87"/>
                      <a:gd name="T53" fmla="*/ 97 h 102"/>
                      <a:gd name="T54" fmla="*/ 58 w 87"/>
                      <a:gd name="T55" fmla="*/ 91 h 102"/>
                      <a:gd name="T56" fmla="*/ 68 w 87"/>
                      <a:gd name="T57" fmla="*/ 84 h 102"/>
                      <a:gd name="T58" fmla="*/ 76 w 87"/>
                      <a:gd name="T59" fmla="*/ 74 h 102"/>
                      <a:gd name="T60" fmla="*/ 82 w 87"/>
                      <a:gd name="T61" fmla="*/ 62 h 102"/>
                      <a:gd name="T62" fmla="*/ 85 w 87"/>
                      <a:gd name="T63" fmla="*/ 50 h 102"/>
                      <a:gd name="T64" fmla="*/ 87 w 87"/>
                      <a:gd name="T65" fmla="*/ 37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2"/>
                      <a:gd name="T101" fmla="*/ 87 w 87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2">
                        <a:moveTo>
                          <a:pt x="87" y="37"/>
                        </a:moveTo>
                        <a:lnTo>
                          <a:pt x="87" y="26"/>
                        </a:lnTo>
                        <a:lnTo>
                          <a:pt x="85" y="19"/>
                        </a:lnTo>
                        <a:lnTo>
                          <a:pt x="82" y="9"/>
                        </a:lnTo>
                        <a:lnTo>
                          <a:pt x="78" y="2"/>
                        </a:lnTo>
                        <a:lnTo>
                          <a:pt x="75" y="0"/>
                        </a:lnTo>
                        <a:lnTo>
                          <a:pt x="73" y="0"/>
                        </a:lnTo>
                        <a:lnTo>
                          <a:pt x="78" y="8"/>
                        </a:lnTo>
                        <a:lnTo>
                          <a:pt x="81" y="17"/>
                        </a:lnTo>
                        <a:lnTo>
                          <a:pt x="84" y="26"/>
                        </a:lnTo>
                        <a:lnTo>
                          <a:pt x="84" y="37"/>
                        </a:lnTo>
                        <a:lnTo>
                          <a:pt x="82" y="50"/>
                        </a:lnTo>
                        <a:lnTo>
                          <a:pt x="79" y="60"/>
                        </a:lnTo>
                        <a:lnTo>
                          <a:pt x="73" y="71"/>
                        </a:lnTo>
                        <a:lnTo>
                          <a:pt x="65" y="82"/>
                        </a:lnTo>
                        <a:lnTo>
                          <a:pt x="56" y="90"/>
                        </a:lnTo>
                        <a:lnTo>
                          <a:pt x="45" y="94"/>
                        </a:lnTo>
                        <a:lnTo>
                          <a:pt x="34" y="99"/>
                        </a:lnTo>
                        <a:lnTo>
                          <a:pt x="21" y="99"/>
                        </a:lnTo>
                        <a:lnTo>
                          <a:pt x="11" y="99"/>
                        </a:lnTo>
                        <a:lnTo>
                          <a:pt x="0" y="96"/>
                        </a:lnTo>
                        <a:lnTo>
                          <a:pt x="4" y="99"/>
                        </a:lnTo>
                        <a:lnTo>
                          <a:pt x="5" y="101"/>
                        </a:lnTo>
                        <a:lnTo>
                          <a:pt x="13" y="102"/>
                        </a:lnTo>
                        <a:lnTo>
                          <a:pt x="21" y="102"/>
                        </a:lnTo>
                        <a:lnTo>
                          <a:pt x="34" y="102"/>
                        </a:lnTo>
                        <a:lnTo>
                          <a:pt x="47" y="97"/>
                        </a:lnTo>
                        <a:lnTo>
                          <a:pt x="58" y="91"/>
                        </a:lnTo>
                        <a:lnTo>
                          <a:pt x="68" y="84"/>
                        </a:lnTo>
                        <a:lnTo>
                          <a:pt x="76" y="74"/>
                        </a:lnTo>
                        <a:lnTo>
                          <a:pt x="82" y="62"/>
                        </a:lnTo>
                        <a:lnTo>
                          <a:pt x="85" y="50"/>
                        </a:lnTo>
                        <a:lnTo>
                          <a:pt x="87" y="37"/>
                        </a:lnTo>
                        <a:close/>
                      </a:path>
                    </a:pathLst>
                  </a:custGeom>
                  <a:solidFill>
                    <a:srgbClr val="4256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" name="Freeform 233">
                    <a:extLst>
                      <a:ext uri="{FF2B5EF4-FFF2-40B4-BE49-F238E27FC236}">
                        <a16:creationId xmlns:a16="http://schemas.microsoft.com/office/drawing/2014/main" id="{8E11DCC2-6A08-7A4A-BFF6-31A07C2BE6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9" y="1209"/>
                    <a:ext cx="86" cy="102"/>
                  </a:xfrm>
                  <a:custGeom>
                    <a:avLst/>
                    <a:gdLst>
                      <a:gd name="T0" fmla="*/ 86 w 86"/>
                      <a:gd name="T1" fmla="*/ 38 h 102"/>
                      <a:gd name="T2" fmla="*/ 86 w 86"/>
                      <a:gd name="T3" fmla="*/ 27 h 102"/>
                      <a:gd name="T4" fmla="*/ 83 w 86"/>
                      <a:gd name="T5" fmla="*/ 18 h 102"/>
                      <a:gd name="T6" fmla="*/ 80 w 86"/>
                      <a:gd name="T7" fmla="*/ 9 h 102"/>
                      <a:gd name="T8" fmla="*/ 76 w 86"/>
                      <a:gd name="T9" fmla="*/ 1 h 102"/>
                      <a:gd name="T10" fmla="*/ 74 w 86"/>
                      <a:gd name="T11" fmla="*/ 1 h 102"/>
                      <a:gd name="T12" fmla="*/ 71 w 86"/>
                      <a:gd name="T13" fmla="*/ 0 h 102"/>
                      <a:gd name="T14" fmla="*/ 76 w 86"/>
                      <a:gd name="T15" fmla="*/ 7 h 102"/>
                      <a:gd name="T16" fmla="*/ 80 w 86"/>
                      <a:gd name="T17" fmla="*/ 17 h 102"/>
                      <a:gd name="T18" fmla="*/ 83 w 86"/>
                      <a:gd name="T19" fmla="*/ 27 h 102"/>
                      <a:gd name="T20" fmla="*/ 83 w 86"/>
                      <a:gd name="T21" fmla="*/ 38 h 102"/>
                      <a:gd name="T22" fmla="*/ 83 w 86"/>
                      <a:gd name="T23" fmla="*/ 51 h 102"/>
                      <a:gd name="T24" fmla="*/ 79 w 86"/>
                      <a:gd name="T25" fmla="*/ 61 h 102"/>
                      <a:gd name="T26" fmla="*/ 74 w 86"/>
                      <a:gd name="T27" fmla="*/ 72 h 102"/>
                      <a:gd name="T28" fmla="*/ 66 w 86"/>
                      <a:gd name="T29" fmla="*/ 81 h 102"/>
                      <a:gd name="T30" fmla="*/ 57 w 86"/>
                      <a:gd name="T31" fmla="*/ 89 h 102"/>
                      <a:gd name="T32" fmla="*/ 46 w 86"/>
                      <a:gd name="T33" fmla="*/ 94 h 102"/>
                      <a:gd name="T34" fmla="*/ 34 w 86"/>
                      <a:gd name="T35" fmla="*/ 98 h 102"/>
                      <a:gd name="T36" fmla="*/ 22 w 86"/>
                      <a:gd name="T37" fmla="*/ 98 h 102"/>
                      <a:gd name="T38" fmla="*/ 11 w 86"/>
                      <a:gd name="T39" fmla="*/ 98 h 102"/>
                      <a:gd name="T40" fmla="*/ 0 w 86"/>
                      <a:gd name="T41" fmla="*/ 95 h 102"/>
                      <a:gd name="T42" fmla="*/ 1 w 86"/>
                      <a:gd name="T43" fmla="*/ 97 h 102"/>
                      <a:gd name="T44" fmla="*/ 5 w 86"/>
                      <a:gd name="T45" fmla="*/ 100 h 102"/>
                      <a:gd name="T46" fmla="*/ 12 w 86"/>
                      <a:gd name="T47" fmla="*/ 102 h 102"/>
                      <a:gd name="T48" fmla="*/ 22 w 86"/>
                      <a:gd name="T49" fmla="*/ 102 h 102"/>
                      <a:gd name="T50" fmla="*/ 35 w 86"/>
                      <a:gd name="T51" fmla="*/ 102 h 102"/>
                      <a:gd name="T52" fmla="*/ 48 w 86"/>
                      <a:gd name="T53" fmla="*/ 97 h 102"/>
                      <a:gd name="T54" fmla="*/ 59 w 86"/>
                      <a:gd name="T55" fmla="*/ 91 h 102"/>
                      <a:gd name="T56" fmla="*/ 68 w 86"/>
                      <a:gd name="T57" fmla="*/ 83 h 102"/>
                      <a:gd name="T58" fmla="*/ 76 w 86"/>
                      <a:gd name="T59" fmla="*/ 74 h 102"/>
                      <a:gd name="T60" fmla="*/ 82 w 86"/>
                      <a:gd name="T61" fmla="*/ 63 h 102"/>
                      <a:gd name="T62" fmla="*/ 85 w 86"/>
                      <a:gd name="T63" fmla="*/ 51 h 102"/>
                      <a:gd name="T64" fmla="*/ 86 w 86"/>
                      <a:gd name="T65" fmla="*/ 38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2"/>
                      <a:gd name="T101" fmla="*/ 86 w 86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2">
                        <a:moveTo>
                          <a:pt x="86" y="38"/>
                        </a:moveTo>
                        <a:lnTo>
                          <a:pt x="86" y="27"/>
                        </a:lnTo>
                        <a:lnTo>
                          <a:pt x="83" y="18"/>
                        </a:lnTo>
                        <a:lnTo>
                          <a:pt x="80" y="9"/>
                        </a:lnTo>
                        <a:lnTo>
                          <a:pt x="76" y="1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6" y="7"/>
                        </a:lnTo>
                        <a:lnTo>
                          <a:pt x="80" y="17"/>
                        </a:lnTo>
                        <a:lnTo>
                          <a:pt x="83" y="27"/>
                        </a:lnTo>
                        <a:lnTo>
                          <a:pt x="83" y="38"/>
                        </a:lnTo>
                        <a:lnTo>
                          <a:pt x="83" y="51"/>
                        </a:lnTo>
                        <a:lnTo>
                          <a:pt x="79" y="61"/>
                        </a:lnTo>
                        <a:lnTo>
                          <a:pt x="74" y="72"/>
                        </a:lnTo>
                        <a:lnTo>
                          <a:pt x="66" y="81"/>
                        </a:lnTo>
                        <a:lnTo>
                          <a:pt x="57" y="89"/>
                        </a:lnTo>
                        <a:lnTo>
                          <a:pt x="46" y="94"/>
                        </a:lnTo>
                        <a:lnTo>
                          <a:pt x="34" y="98"/>
                        </a:lnTo>
                        <a:lnTo>
                          <a:pt x="22" y="98"/>
                        </a:lnTo>
                        <a:lnTo>
                          <a:pt x="11" y="98"/>
                        </a:lnTo>
                        <a:lnTo>
                          <a:pt x="0" y="95"/>
                        </a:lnTo>
                        <a:lnTo>
                          <a:pt x="1" y="97"/>
                        </a:lnTo>
                        <a:lnTo>
                          <a:pt x="5" y="100"/>
                        </a:lnTo>
                        <a:lnTo>
                          <a:pt x="12" y="102"/>
                        </a:lnTo>
                        <a:lnTo>
                          <a:pt x="22" y="102"/>
                        </a:lnTo>
                        <a:lnTo>
                          <a:pt x="35" y="102"/>
                        </a:lnTo>
                        <a:lnTo>
                          <a:pt x="48" y="97"/>
                        </a:lnTo>
                        <a:lnTo>
                          <a:pt x="59" y="91"/>
                        </a:lnTo>
                        <a:lnTo>
                          <a:pt x="68" y="83"/>
                        </a:lnTo>
                        <a:lnTo>
                          <a:pt x="76" y="74"/>
                        </a:lnTo>
                        <a:lnTo>
                          <a:pt x="82" y="63"/>
                        </a:lnTo>
                        <a:lnTo>
                          <a:pt x="85" y="51"/>
                        </a:lnTo>
                        <a:lnTo>
                          <a:pt x="86" y="38"/>
                        </a:lnTo>
                        <a:close/>
                      </a:path>
                    </a:pathLst>
                  </a:custGeom>
                  <a:solidFill>
                    <a:srgbClr val="465A9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6" name="Freeform 234">
                    <a:extLst>
                      <a:ext uri="{FF2B5EF4-FFF2-40B4-BE49-F238E27FC236}">
                        <a16:creationId xmlns:a16="http://schemas.microsoft.com/office/drawing/2014/main" id="{8CA98D93-5F59-8A4F-AFAA-613B2F340D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7" y="1209"/>
                    <a:ext cx="87" cy="100"/>
                  </a:xfrm>
                  <a:custGeom>
                    <a:avLst/>
                    <a:gdLst>
                      <a:gd name="T0" fmla="*/ 87 w 87"/>
                      <a:gd name="T1" fmla="*/ 38 h 100"/>
                      <a:gd name="T2" fmla="*/ 87 w 87"/>
                      <a:gd name="T3" fmla="*/ 27 h 100"/>
                      <a:gd name="T4" fmla="*/ 84 w 87"/>
                      <a:gd name="T5" fmla="*/ 18 h 100"/>
                      <a:gd name="T6" fmla="*/ 81 w 87"/>
                      <a:gd name="T7" fmla="*/ 9 h 100"/>
                      <a:gd name="T8" fmla="*/ 76 w 87"/>
                      <a:gd name="T9" fmla="*/ 1 h 100"/>
                      <a:gd name="T10" fmla="*/ 73 w 87"/>
                      <a:gd name="T11" fmla="*/ 0 h 100"/>
                      <a:gd name="T12" fmla="*/ 70 w 87"/>
                      <a:gd name="T13" fmla="*/ 0 h 100"/>
                      <a:gd name="T14" fmla="*/ 76 w 87"/>
                      <a:gd name="T15" fmla="*/ 7 h 100"/>
                      <a:gd name="T16" fmla="*/ 81 w 87"/>
                      <a:gd name="T17" fmla="*/ 17 h 100"/>
                      <a:gd name="T18" fmla="*/ 84 w 87"/>
                      <a:gd name="T19" fmla="*/ 27 h 100"/>
                      <a:gd name="T20" fmla="*/ 84 w 87"/>
                      <a:gd name="T21" fmla="*/ 38 h 100"/>
                      <a:gd name="T22" fmla="*/ 84 w 87"/>
                      <a:gd name="T23" fmla="*/ 49 h 100"/>
                      <a:gd name="T24" fmla="*/ 79 w 87"/>
                      <a:gd name="T25" fmla="*/ 61 h 100"/>
                      <a:gd name="T26" fmla="*/ 74 w 87"/>
                      <a:gd name="T27" fmla="*/ 71 h 100"/>
                      <a:gd name="T28" fmla="*/ 67 w 87"/>
                      <a:gd name="T29" fmla="*/ 80 h 100"/>
                      <a:gd name="T30" fmla="*/ 58 w 87"/>
                      <a:gd name="T31" fmla="*/ 88 h 100"/>
                      <a:gd name="T32" fmla="*/ 48 w 87"/>
                      <a:gd name="T33" fmla="*/ 92 h 100"/>
                      <a:gd name="T34" fmla="*/ 36 w 87"/>
                      <a:gd name="T35" fmla="*/ 97 h 100"/>
                      <a:gd name="T36" fmla="*/ 24 w 87"/>
                      <a:gd name="T37" fmla="*/ 97 h 100"/>
                      <a:gd name="T38" fmla="*/ 11 w 87"/>
                      <a:gd name="T39" fmla="*/ 97 h 100"/>
                      <a:gd name="T40" fmla="*/ 0 w 87"/>
                      <a:gd name="T41" fmla="*/ 92 h 100"/>
                      <a:gd name="T42" fmla="*/ 2 w 87"/>
                      <a:gd name="T43" fmla="*/ 95 h 100"/>
                      <a:gd name="T44" fmla="*/ 3 w 87"/>
                      <a:gd name="T45" fmla="*/ 97 h 100"/>
                      <a:gd name="T46" fmla="*/ 14 w 87"/>
                      <a:gd name="T47" fmla="*/ 100 h 100"/>
                      <a:gd name="T48" fmla="*/ 24 w 87"/>
                      <a:gd name="T49" fmla="*/ 100 h 100"/>
                      <a:gd name="T50" fmla="*/ 37 w 87"/>
                      <a:gd name="T51" fmla="*/ 100 h 100"/>
                      <a:gd name="T52" fmla="*/ 48 w 87"/>
                      <a:gd name="T53" fmla="*/ 95 h 100"/>
                      <a:gd name="T54" fmla="*/ 59 w 87"/>
                      <a:gd name="T55" fmla="*/ 91 h 100"/>
                      <a:gd name="T56" fmla="*/ 68 w 87"/>
                      <a:gd name="T57" fmla="*/ 83 h 100"/>
                      <a:gd name="T58" fmla="*/ 76 w 87"/>
                      <a:gd name="T59" fmla="*/ 72 h 100"/>
                      <a:gd name="T60" fmla="*/ 82 w 87"/>
                      <a:gd name="T61" fmla="*/ 61 h 100"/>
                      <a:gd name="T62" fmla="*/ 85 w 87"/>
                      <a:gd name="T63" fmla="*/ 51 h 100"/>
                      <a:gd name="T64" fmla="*/ 87 w 87"/>
                      <a:gd name="T65" fmla="*/ 38 h 1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0"/>
                      <a:gd name="T101" fmla="*/ 87 w 87"/>
                      <a:gd name="T102" fmla="*/ 100 h 10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0">
                        <a:moveTo>
                          <a:pt x="87" y="38"/>
                        </a:moveTo>
                        <a:lnTo>
                          <a:pt x="87" y="27"/>
                        </a:lnTo>
                        <a:lnTo>
                          <a:pt x="84" y="18"/>
                        </a:lnTo>
                        <a:lnTo>
                          <a:pt x="81" y="9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70" y="0"/>
                        </a:lnTo>
                        <a:lnTo>
                          <a:pt x="76" y="7"/>
                        </a:lnTo>
                        <a:lnTo>
                          <a:pt x="81" y="17"/>
                        </a:lnTo>
                        <a:lnTo>
                          <a:pt x="84" y="27"/>
                        </a:lnTo>
                        <a:lnTo>
                          <a:pt x="84" y="38"/>
                        </a:lnTo>
                        <a:lnTo>
                          <a:pt x="84" y="49"/>
                        </a:lnTo>
                        <a:lnTo>
                          <a:pt x="79" y="61"/>
                        </a:lnTo>
                        <a:lnTo>
                          <a:pt x="74" y="71"/>
                        </a:lnTo>
                        <a:lnTo>
                          <a:pt x="67" y="80"/>
                        </a:lnTo>
                        <a:lnTo>
                          <a:pt x="58" y="88"/>
                        </a:lnTo>
                        <a:lnTo>
                          <a:pt x="48" y="92"/>
                        </a:lnTo>
                        <a:lnTo>
                          <a:pt x="36" y="97"/>
                        </a:lnTo>
                        <a:lnTo>
                          <a:pt x="24" y="97"/>
                        </a:lnTo>
                        <a:lnTo>
                          <a:pt x="11" y="97"/>
                        </a:lnTo>
                        <a:lnTo>
                          <a:pt x="0" y="92"/>
                        </a:lnTo>
                        <a:lnTo>
                          <a:pt x="2" y="95"/>
                        </a:lnTo>
                        <a:lnTo>
                          <a:pt x="3" y="97"/>
                        </a:lnTo>
                        <a:lnTo>
                          <a:pt x="14" y="100"/>
                        </a:lnTo>
                        <a:lnTo>
                          <a:pt x="24" y="100"/>
                        </a:lnTo>
                        <a:lnTo>
                          <a:pt x="37" y="100"/>
                        </a:lnTo>
                        <a:lnTo>
                          <a:pt x="48" y="95"/>
                        </a:lnTo>
                        <a:lnTo>
                          <a:pt x="59" y="91"/>
                        </a:lnTo>
                        <a:lnTo>
                          <a:pt x="68" y="83"/>
                        </a:lnTo>
                        <a:lnTo>
                          <a:pt x="76" y="72"/>
                        </a:lnTo>
                        <a:lnTo>
                          <a:pt x="82" y="61"/>
                        </a:lnTo>
                        <a:lnTo>
                          <a:pt x="85" y="51"/>
                        </a:lnTo>
                        <a:lnTo>
                          <a:pt x="87" y="38"/>
                        </a:lnTo>
                        <a:close/>
                      </a:path>
                    </a:pathLst>
                  </a:custGeom>
                  <a:solidFill>
                    <a:srgbClr val="485D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7" name="Freeform 235">
                    <a:extLst>
                      <a:ext uri="{FF2B5EF4-FFF2-40B4-BE49-F238E27FC236}">
                        <a16:creationId xmlns:a16="http://schemas.microsoft.com/office/drawing/2014/main" id="{EBC6758E-6528-1B42-8352-EB6DC63AC6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6" y="1207"/>
                    <a:ext cx="86" cy="100"/>
                  </a:xfrm>
                  <a:custGeom>
                    <a:avLst/>
                    <a:gdLst>
                      <a:gd name="T0" fmla="*/ 86 w 86"/>
                      <a:gd name="T1" fmla="*/ 40 h 100"/>
                      <a:gd name="T2" fmla="*/ 86 w 86"/>
                      <a:gd name="T3" fmla="*/ 29 h 100"/>
                      <a:gd name="T4" fmla="*/ 83 w 86"/>
                      <a:gd name="T5" fmla="*/ 19 h 100"/>
                      <a:gd name="T6" fmla="*/ 79 w 86"/>
                      <a:gd name="T7" fmla="*/ 9 h 100"/>
                      <a:gd name="T8" fmla="*/ 74 w 86"/>
                      <a:gd name="T9" fmla="*/ 2 h 100"/>
                      <a:gd name="T10" fmla="*/ 71 w 86"/>
                      <a:gd name="T11" fmla="*/ 2 h 100"/>
                      <a:gd name="T12" fmla="*/ 69 w 86"/>
                      <a:gd name="T13" fmla="*/ 0 h 100"/>
                      <a:gd name="T14" fmla="*/ 75 w 86"/>
                      <a:gd name="T15" fmla="*/ 9 h 100"/>
                      <a:gd name="T16" fmla="*/ 80 w 86"/>
                      <a:gd name="T17" fmla="*/ 19 h 100"/>
                      <a:gd name="T18" fmla="*/ 83 w 86"/>
                      <a:gd name="T19" fmla="*/ 28 h 100"/>
                      <a:gd name="T20" fmla="*/ 83 w 86"/>
                      <a:gd name="T21" fmla="*/ 40 h 100"/>
                      <a:gd name="T22" fmla="*/ 83 w 86"/>
                      <a:gd name="T23" fmla="*/ 51 h 100"/>
                      <a:gd name="T24" fmla="*/ 79 w 86"/>
                      <a:gd name="T25" fmla="*/ 62 h 100"/>
                      <a:gd name="T26" fmla="*/ 74 w 86"/>
                      <a:gd name="T27" fmla="*/ 73 h 100"/>
                      <a:gd name="T28" fmla="*/ 66 w 86"/>
                      <a:gd name="T29" fmla="*/ 80 h 100"/>
                      <a:gd name="T30" fmla="*/ 59 w 86"/>
                      <a:gd name="T31" fmla="*/ 88 h 100"/>
                      <a:gd name="T32" fmla="*/ 48 w 86"/>
                      <a:gd name="T33" fmla="*/ 94 h 100"/>
                      <a:gd name="T34" fmla="*/ 37 w 86"/>
                      <a:gd name="T35" fmla="*/ 97 h 100"/>
                      <a:gd name="T36" fmla="*/ 25 w 86"/>
                      <a:gd name="T37" fmla="*/ 97 h 100"/>
                      <a:gd name="T38" fmla="*/ 12 w 86"/>
                      <a:gd name="T39" fmla="*/ 97 h 100"/>
                      <a:gd name="T40" fmla="*/ 0 w 86"/>
                      <a:gd name="T41" fmla="*/ 93 h 100"/>
                      <a:gd name="T42" fmla="*/ 1 w 86"/>
                      <a:gd name="T43" fmla="*/ 94 h 100"/>
                      <a:gd name="T44" fmla="*/ 3 w 86"/>
                      <a:gd name="T45" fmla="*/ 97 h 100"/>
                      <a:gd name="T46" fmla="*/ 14 w 86"/>
                      <a:gd name="T47" fmla="*/ 100 h 100"/>
                      <a:gd name="T48" fmla="*/ 25 w 86"/>
                      <a:gd name="T49" fmla="*/ 100 h 100"/>
                      <a:gd name="T50" fmla="*/ 37 w 86"/>
                      <a:gd name="T51" fmla="*/ 100 h 100"/>
                      <a:gd name="T52" fmla="*/ 49 w 86"/>
                      <a:gd name="T53" fmla="*/ 96 h 100"/>
                      <a:gd name="T54" fmla="*/ 60 w 86"/>
                      <a:gd name="T55" fmla="*/ 91 h 100"/>
                      <a:gd name="T56" fmla="*/ 69 w 86"/>
                      <a:gd name="T57" fmla="*/ 83 h 100"/>
                      <a:gd name="T58" fmla="*/ 77 w 86"/>
                      <a:gd name="T59" fmla="*/ 74 h 100"/>
                      <a:gd name="T60" fmla="*/ 82 w 86"/>
                      <a:gd name="T61" fmla="*/ 63 h 100"/>
                      <a:gd name="T62" fmla="*/ 86 w 86"/>
                      <a:gd name="T63" fmla="*/ 53 h 100"/>
                      <a:gd name="T64" fmla="*/ 86 w 86"/>
                      <a:gd name="T65" fmla="*/ 40 h 1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0"/>
                      <a:gd name="T101" fmla="*/ 86 w 86"/>
                      <a:gd name="T102" fmla="*/ 100 h 10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0">
                        <a:moveTo>
                          <a:pt x="86" y="40"/>
                        </a:moveTo>
                        <a:lnTo>
                          <a:pt x="86" y="29"/>
                        </a:lnTo>
                        <a:lnTo>
                          <a:pt x="83" y="19"/>
                        </a:lnTo>
                        <a:lnTo>
                          <a:pt x="79" y="9"/>
                        </a:lnTo>
                        <a:lnTo>
                          <a:pt x="74" y="2"/>
                        </a:lnTo>
                        <a:lnTo>
                          <a:pt x="71" y="2"/>
                        </a:lnTo>
                        <a:lnTo>
                          <a:pt x="69" y="0"/>
                        </a:lnTo>
                        <a:lnTo>
                          <a:pt x="75" y="9"/>
                        </a:lnTo>
                        <a:lnTo>
                          <a:pt x="80" y="19"/>
                        </a:lnTo>
                        <a:lnTo>
                          <a:pt x="83" y="28"/>
                        </a:lnTo>
                        <a:lnTo>
                          <a:pt x="83" y="40"/>
                        </a:lnTo>
                        <a:lnTo>
                          <a:pt x="83" y="51"/>
                        </a:lnTo>
                        <a:lnTo>
                          <a:pt x="79" y="62"/>
                        </a:lnTo>
                        <a:lnTo>
                          <a:pt x="74" y="73"/>
                        </a:lnTo>
                        <a:lnTo>
                          <a:pt x="66" y="80"/>
                        </a:lnTo>
                        <a:lnTo>
                          <a:pt x="59" y="88"/>
                        </a:lnTo>
                        <a:lnTo>
                          <a:pt x="48" y="94"/>
                        </a:lnTo>
                        <a:lnTo>
                          <a:pt x="37" y="97"/>
                        </a:lnTo>
                        <a:lnTo>
                          <a:pt x="25" y="97"/>
                        </a:lnTo>
                        <a:lnTo>
                          <a:pt x="12" y="97"/>
                        </a:lnTo>
                        <a:lnTo>
                          <a:pt x="0" y="93"/>
                        </a:lnTo>
                        <a:lnTo>
                          <a:pt x="1" y="94"/>
                        </a:lnTo>
                        <a:lnTo>
                          <a:pt x="3" y="97"/>
                        </a:lnTo>
                        <a:lnTo>
                          <a:pt x="14" y="100"/>
                        </a:lnTo>
                        <a:lnTo>
                          <a:pt x="25" y="100"/>
                        </a:lnTo>
                        <a:lnTo>
                          <a:pt x="37" y="100"/>
                        </a:lnTo>
                        <a:lnTo>
                          <a:pt x="49" y="96"/>
                        </a:lnTo>
                        <a:lnTo>
                          <a:pt x="60" y="91"/>
                        </a:lnTo>
                        <a:lnTo>
                          <a:pt x="69" y="83"/>
                        </a:lnTo>
                        <a:lnTo>
                          <a:pt x="77" y="74"/>
                        </a:lnTo>
                        <a:lnTo>
                          <a:pt x="82" y="63"/>
                        </a:lnTo>
                        <a:lnTo>
                          <a:pt x="86" y="53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4A5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8" name="Freeform 236">
                    <a:extLst>
                      <a:ext uri="{FF2B5EF4-FFF2-40B4-BE49-F238E27FC236}">
                        <a16:creationId xmlns:a16="http://schemas.microsoft.com/office/drawing/2014/main" id="{5EDD7450-FDD1-0144-9FAC-D783EE71FE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4" y="1207"/>
                    <a:ext cx="87" cy="99"/>
                  </a:xfrm>
                  <a:custGeom>
                    <a:avLst/>
                    <a:gdLst>
                      <a:gd name="T0" fmla="*/ 87 w 87"/>
                      <a:gd name="T1" fmla="*/ 40 h 99"/>
                      <a:gd name="T2" fmla="*/ 87 w 87"/>
                      <a:gd name="T3" fmla="*/ 29 h 99"/>
                      <a:gd name="T4" fmla="*/ 84 w 87"/>
                      <a:gd name="T5" fmla="*/ 19 h 99"/>
                      <a:gd name="T6" fmla="*/ 79 w 87"/>
                      <a:gd name="T7" fmla="*/ 9 h 99"/>
                      <a:gd name="T8" fmla="*/ 73 w 87"/>
                      <a:gd name="T9" fmla="*/ 2 h 99"/>
                      <a:gd name="T10" fmla="*/ 71 w 87"/>
                      <a:gd name="T11" fmla="*/ 0 h 99"/>
                      <a:gd name="T12" fmla="*/ 68 w 87"/>
                      <a:gd name="T13" fmla="*/ 0 h 99"/>
                      <a:gd name="T14" fmla="*/ 74 w 87"/>
                      <a:gd name="T15" fmla="*/ 8 h 99"/>
                      <a:gd name="T16" fmla="*/ 81 w 87"/>
                      <a:gd name="T17" fmla="*/ 17 h 99"/>
                      <a:gd name="T18" fmla="*/ 84 w 87"/>
                      <a:gd name="T19" fmla="*/ 28 h 99"/>
                      <a:gd name="T20" fmla="*/ 84 w 87"/>
                      <a:gd name="T21" fmla="*/ 40 h 99"/>
                      <a:gd name="T22" fmla="*/ 84 w 87"/>
                      <a:gd name="T23" fmla="*/ 51 h 99"/>
                      <a:gd name="T24" fmla="*/ 79 w 87"/>
                      <a:gd name="T25" fmla="*/ 62 h 99"/>
                      <a:gd name="T26" fmla="*/ 74 w 87"/>
                      <a:gd name="T27" fmla="*/ 71 h 99"/>
                      <a:gd name="T28" fmla="*/ 68 w 87"/>
                      <a:gd name="T29" fmla="*/ 80 h 99"/>
                      <a:gd name="T30" fmla="*/ 59 w 87"/>
                      <a:gd name="T31" fmla="*/ 87 h 99"/>
                      <a:gd name="T32" fmla="*/ 50 w 87"/>
                      <a:gd name="T33" fmla="*/ 93 h 99"/>
                      <a:gd name="T34" fmla="*/ 39 w 87"/>
                      <a:gd name="T35" fmla="*/ 96 h 99"/>
                      <a:gd name="T36" fmla="*/ 27 w 87"/>
                      <a:gd name="T37" fmla="*/ 96 h 99"/>
                      <a:gd name="T38" fmla="*/ 20 w 87"/>
                      <a:gd name="T39" fmla="*/ 96 h 99"/>
                      <a:gd name="T40" fmla="*/ 13 w 87"/>
                      <a:gd name="T41" fmla="*/ 94 h 99"/>
                      <a:gd name="T42" fmla="*/ 6 w 87"/>
                      <a:gd name="T43" fmla="*/ 93 h 99"/>
                      <a:gd name="T44" fmla="*/ 0 w 87"/>
                      <a:gd name="T45" fmla="*/ 90 h 99"/>
                      <a:gd name="T46" fmla="*/ 2 w 87"/>
                      <a:gd name="T47" fmla="*/ 93 h 99"/>
                      <a:gd name="T48" fmla="*/ 3 w 87"/>
                      <a:gd name="T49" fmla="*/ 94 h 99"/>
                      <a:gd name="T50" fmla="*/ 14 w 87"/>
                      <a:gd name="T51" fmla="*/ 99 h 99"/>
                      <a:gd name="T52" fmla="*/ 27 w 87"/>
                      <a:gd name="T53" fmla="*/ 99 h 99"/>
                      <a:gd name="T54" fmla="*/ 39 w 87"/>
                      <a:gd name="T55" fmla="*/ 99 h 99"/>
                      <a:gd name="T56" fmla="*/ 51 w 87"/>
                      <a:gd name="T57" fmla="*/ 94 h 99"/>
                      <a:gd name="T58" fmla="*/ 61 w 87"/>
                      <a:gd name="T59" fmla="*/ 90 h 99"/>
                      <a:gd name="T60" fmla="*/ 70 w 87"/>
                      <a:gd name="T61" fmla="*/ 82 h 99"/>
                      <a:gd name="T62" fmla="*/ 77 w 87"/>
                      <a:gd name="T63" fmla="*/ 73 h 99"/>
                      <a:gd name="T64" fmla="*/ 82 w 87"/>
                      <a:gd name="T65" fmla="*/ 63 h 99"/>
                      <a:gd name="T66" fmla="*/ 87 w 87"/>
                      <a:gd name="T67" fmla="*/ 51 h 99"/>
                      <a:gd name="T68" fmla="*/ 87 w 87"/>
                      <a:gd name="T69" fmla="*/ 40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7"/>
                      <a:gd name="T106" fmla="*/ 0 h 99"/>
                      <a:gd name="T107" fmla="*/ 87 w 87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7" h="99">
                        <a:moveTo>
                          <a:pt x="87" y="40"/>
                        </a:moveTo>
                        <a:lnTo>
                          <a:pt x="87" y="29"/>
                        </a:lnTo>
                        <a:lnTo>
                          <a:pt x="84" y="19"/>
                        </a:lnTo>
                        <a:lnTo>
                          <a:pt x="79" y="9"/>
                        </a:lnTo>
                        <a:lnTo>
                          <a:pt x="73" y="2"/>
                        </a:lnTo>
                        <a:lnTo>
                          <a:pt x="71" y="0"/>
                        </a:lnTo>
                        <a:lnTo>
                          <a:pt x="68" y="0"/>
                        </a:lnTo>
                        <a:lnTo>
                          <a:pt x="74" y="8"/>
                        </a:lnTo>
                        <a:lnTo>
                          <a:pt x="81" y="17"/>
                        </a:lnTo>
                        <a:lnTo>
                          <a:pt x="84" y="28"/>
                        </a:lnTo>
                        <a:lnTo>
                          <a:pt x="84" y="40"/>
                        </a:lnTo>
                        <a:lnTo>
                          <a:pt x="84" y="51"/>
                        </a:lnTo>
                        <a:lnTo>
                          <a:pt x="79" y="62"/>
                        </a:lnTo>
                        <a:lnTo>
                          <a:pt x="74" y="71"/>
                        </a:lnTo>
                        <a:lnTo>
                          <a:pt x="68" y="80"/>
                        </a:lnTo>
                        <a:lnTo>
                          <a:pt x="59" y="87"/>
                        </a:lnTo>
                        <a:lnTo>
                          <a:pt x="50" y="93"/>
                        </a:lnTo>
                        <a:lnTo>
                          <a:pt x="39" y="96"/>
                        </a:lnTo>
                        <a:lnTo>
                          <a:pt x="27" y="96"/>
                        </a:lnTo>
                        <a:lnTo>
                          <a:pt x="20" y="96"/>
                        </a:lnTo>
                        <a:lnTo>
                          <a:pt x="13" y="94"/>
                        </a:lnTo>
                        <a:lnTo>
                          <a:pt x="6" y="93"/>
                        </a:lnTo>
                        <a:lnTo>
                          <a:pt x="0" y="90"/>
                        </a:lnTo>
                        <a:lnTo>
                          <a:pt x="2" y="93"/>
                        </a:lnTo>
                        <a:lnTo>
                          <a:pt x="3" y="94"/>
                        </a:lnTo>
                        <a:lnTo>
                          <a:pt x="14" y="99"/>
                        </a:lnTo>
                        <a:lnTo>
                          <a:pt x="27" y="99"/>
                        </a:lnTo>
                        <a:lnTo>
                          <a:pt x="39" y="99"/>
                        </a:lnTo>
                        <a:lnTo>
                          <a:pt x="51" y="94"/>
                        </a:lnTo>
                        <a:lnTo>
                          <a:pt x="61" y="90"/>
                        </a:lnTo>
                        <a:lnTo>
                          <a:pt x="70" y="82"/>
                        </a:lnTo>
                        <a:lnTo>
                          <a:pt x="77" y="73"/>
                        </a:lnTo>
                        <a:lnTo>
                          <a:pt x="82" y="63"/>
                        </a:lnTo>
                        <a:lnTo>
                          <a:pt x="87" y="51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4D61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9" name="Freeform 237">
                    <a:extLst>
                      <a:ext uri="{FF2B5EF4-FFF2-40B4-BE49-F238E27FC236}">
                        <a16:creationId xmlns:a16="http://schemas.microsoft.com/office/drawing/2014/main" id="{41A407AD-EC7D-B446-A166-D3E5A1A418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3" y="1207"/>
                    <a:ext cx="86" cy="97"/>
                  </a:xfrm>
                  <a:custGeom>
                    <a:avLst/>
                    <a:gdLst>
                      <a:gd name="T0" fmla="*/ 86 w 86"/>
                      <a:gd name="T1" fmla="*/ 40 h 97"/>
                      <a:gd name="T2" fmla="*/ 86 w 86"/>
                      <a:gd name="T3" fmla="*/ 28 h 97"/>
                      <a:gd name="T4" fmla="*/ 83 w 86"/>
                      <a:gd name="T5" fmla="*/ 19 h 97"/>
                      <a:gd name="T6" fmla="*/ 78 w 86"/>
                      <a:gd name="T7" fmla="*/ 9 h 97"/>
                      <a:gd name="T8" fmla="*/ 72 w 86"/>
                      <a:gd name="T9" fmla="*/ 0 h 97"/>
                      <a:gd name="T10" fmla="*/ 69 w 86"/>
                      <a:gd name="T11" fmla="*/ 0 h 97"/>
                      <a:gd name="T12" fmla="*/ 66 w 86"/>
                      <a:gd name="T13" fmla="*/ 0 h 97"/>
                      <a:gd name="T14" fmla="*/ 74 w 86"/>
                      <a:gd name="T15" fmla="*/ 8 h 97"/>
                      <a:gd name="T16" fmla="*/ 78 w 86"/>
                      <a:gd name="T17" fmla="*/ 17 h 97"/>
                      <a:gd name="T18" fmla="*/ 83 w 86"/>
                      <a:gd name="T19" fmla="*/ 28 h 97"/>
                      <a:gd name="T20" fmla="*/ 83 w 86"/>
                      <a:gd name="T21" fmla="*/ 40 h 97"/>
                      <a:gd name="T22" fmla="*/ 83 w 86"/>
                      <a:gd name="T23" fmla="*/ 51 h 97"/>
                      <a:gd name="T24" fmla="*/ 80 w 86"/>
                      <a:gd name="T25" fmla="*/ 62 h 97"/>
                      <a:gd name="T26" fmla="*/ 74 w 86"/>
                      <a:gd name="T27" fmla="*/ 71 h 97"/>
                      <a:gd name="T28" fmla="*/ 68 w 86"/>
                      <a:gd name="T29" fmla="*/ 79 h 97"/>
                      <a:gd name="T30" fmla="*/ 58 w 86"/>
                      <a:gd name="T31" fmla="*/ 85 h 97"/>
                      <a:gd name="T32" fmla="*/ 49 w 86"/>
                      <a:gd name="T33" fmla="*/ 91 h 97"/>
                      <a:gd name="T34" fmla="*/ 40 w 86"/>
                      <a:gd name="T35" fmla="*/ 94 h 97"/>
                      <a:gd name="T36" fmla="*/ 28 w 86"/>
                      <a:gd name="T37" fmla="*/ 96 h 97"/>
                      <a:gd name="T38" fmla="*/ 20 w 86"/>
                      <a:gd name="T39" fmla="*/ 94 h 97"/>
                      <a:gd name="T40" fmla="*/ 14 w 86"/>
                      <a:gd name="T41" fmla="*/ 93 h 97"/>
                      <a:gd name="T42" fmla="*/ 6 w 86"/>
                      <a:gd name="T43" fmla="*/ 91 h 97"/>
                      <a:gd name="T44" fmla="*/ 0 w 86"/>
                      <a:gd name="T45" fmla="*/ 88 h 97"/>
                      <a:gd name="T46" fmla="*/ 1 w 86"/>
                      <a:gd name="T47" fmla="*/ 90 h 97"/>
                      <a:gd name="T48" fmla="*/ 3 w 86"/>
                      <a:gd name="T49" fmla="*/ 93 h 97"/>
                      <a:gd name="T50" fmla="*/ 15 w 86"/>
                      <a:gd name="T51" fmla="*/ 97 h 97"/>
                      <a:gd name="T52" fmla="*/ 28 w 86"/>
                      <a:gd name="T53" fmla="*/ 97 h 97"/>
                      <a:gd name="T54" fmla="*/ 40 w 86"/>
                      <a:gd name="T55" fmla="*/ 97 h 97"/>
                      <a:gd name="T56" fmla="*/ 51 w 86"/>
                      <a:gd name="T57" fmla="*/ 94 h 97"/>
                      <a:gd name="T58" fmla="*/ 62 w 86"/>
                      <a:gd name="T59" fmla="*/ 88 h 97"/>
                      <a:gd name="T60" fmla="*/ 69 w 86"/>
                      <a:gd name="T61" fmla="*/ 80 h 97"/>
                      <a:gd name="T62" fmla="*/ 77 w 86"/>
                      <a:gd name="T63" fmla="*/ 73 h 97"/>
                      <a:gd name="T64" fmla="*/ 82 w 86"/>
                      <a:gd name="T65" fmla="*/ 62 h 97"/>
                      <a:gd name="T66" fmla="*/ 86 w 86"/>
                      <a:gd name="T67" fmla="*/ 51 h 97"/>
                      <a:gd name="T68" fmla="*/ 86 w 86"/>
                      <a:gd name="T69" fmla="*/ 40 h 97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6"/>
                      <a:gd name="T106" fmla="*/ 0 h 97"/>
                      <a:gd name="T107" fmla="*/ 86 w 86"/>
                      <a:gd name="T108" fmla="*/ 97 h 97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6" h="97">
                        <a:moveTo>
                          <a:pt x="86" y="40"/>
                        </a:moveTo>
                        <a:lnTo>
                          <a:pt x="86" y="28"/>
                        </a:lnTo>
                        <a:lnTo>
                          <a:pt x="83" y="19"/>
                        </a:lnTo>
                        <a:lnTo>
                          <a:pt x="78" y="9"/>
                        </a:lnTo>
                        <a:lnTo>
                          <a:pt x="72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74" y="8"/>
                        </a:lnTo>
                        <a:lnTo>
                          <a:pt x="78" y="17"/>
                        </a:lnTo>
                        <a:lnTo>
                          <a:pt x="83" y="28"/>
                        </a:lnTo>
                        <a:lnTo>
                          <a:pt x="83" y="40"/>
                        </a:lnTo>
                        <a:lnTo>
                          <a:pt x="83" y="51"/>
                        </a:lnTo>
                        <a:lnTo>
                          <a:pt x="80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58" y="85"/>
                        </a:lnTo>
                        <a:lnTo>
                          <a:pt x="49" y="91"/>
                        </a:lnTo>
                        <a:lnTo>
                          <a:pt x="40" y="94"/>
                        </a:lnTo>
                        <a:lnTo>
                          <a:pt x="28" y="96"/>
                        </a:lnTo>
                        <a:lnTo>
                          <a:pt x="20" y="94"/>
                        </a:lnTo>
                        <a:lnTo>
                          <a:pt x="14" y="93"/>
                        </a:lnTo>
                        <a:lnTo>
                          <a:pt x="6" y="91"/>
                        </a:lnTo>
                        <a:lnTo>
                          <a:pt x="0" y="88"/>
                        </a:lnTo>
                        <a:lnTo>
                          <a:pt x="1" y="90"/>
                        </a:lnTo>
                        <a:lnTo>
                          <a:pt x="3" y="93"/>
                        </a:lnTo>
                        <a:lnTo>
                          <a:pt x="15" y="97"/>
                        </a:lnTo>
                        <a:lnTo>
                          <a:pt x="28" y="97"/>
                        </a:lnTo>
                        <a:lnTo>
                          <a:pt x="40" y="97"/>
                        </a:lnTo>
                        <a:lnTo>
                          <a:pt x="51" y="94"/>
                        </a:lnTo>
                        <a:lnTo>
                          <a:pt x="62" y="88"/>
                        </a:lnTo>
                        <a:lnTo>
                          <a:pt x="69" y="80"/>
                        </a:lnTo>
                        <a:lnTo>
                          <a:pt x="77" y="73"/>
                        </a:lnTo>
                        <a:lnTo>
                          <a:pt x="82" y="62"/>
                        </a:lnTo>
                        <a:lnTo>
                          <a:pt x="86" y="51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5265A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0" name="Freeform 238">
                    <a:extLst>
                      <a:ext uri="{FF2B5EF4-FFF2-40B4-BE49-F238E27FC236}">
                        <a16:creationId xmlns:a16="http://schemas.microsoft.com/office/drawing/2014/main" id="{1422137A-1051-F245-887A-58965AD3E1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1" y="1205"/>
                    <a:ext cx="87" cy="98"/>
                  </a:xfrm>
                  <a:custGeom>
                    <a:avLst/>
                    <a:gdLst>
                      <a:gd name="T0" fmla="*/ 87 w 87"/>
                      <a:gd name="T1" fmla="*/ 42 h 98"/>
                      <a:gd name="T2" fmla="*/ 87 w 87"/>
                      <a:gd name="T3" fmla="*/ 30 h 98"/>
                      <a:gd name="T4" fmla="*/ 84 w 87"/>
                      <a:gd name="T5" fmla="*/ 19 h 98"/>
                      <a:gd name="T6" fmla="*/ 77 w 87"/>
                      <a:gd name="T7" fmla="*/ 10 h 98"/>
                      <a:gd name="T8" fmla="*/ 71 w 87"/>
                      <a:gd name="T9" fmla="*/ 2 h 98"/>
                      <a:gd name="T10" fmla="*/ 68 w 87"/>
                      <a:gd name="T11" fmla="*/ 2 h 98"/>
                      <a:gd name="T12" fmla="*/ 67 w 87"/>
                      <a:gd name="T13" fmla="*/ 0 h 98"/>
                      <a:gd name="T14" fmla="*/ 73 w 87"/>
                      <a:gd name="T15" fmla="*/ 10 h 98"/>
                      <a:gd name="T16" fmla="*/ 79 w 87"/>
                      <a:gd name="T17" fmla="*/ 19 h 98"/>
                      <a:gd name="T18" fmla="*/ 84 w 87"/>
                      <a:gd name="T19" fmla="*/ 30 h 98"/>
                      <a:gd name="T20" fmla="*/ 84 w 87"/>
                      <a:gd name="T21" fmla="*/ 42 h 98"/>
                      <a:gd name="T22" fmla="*/ 84 w 87"/>
                      <a:gd name="T23" fmla="*/ 53 h 98"/>
                      <a:gd name="T24" fmla="*/ 80 w 87"/>
                      <a:gd name="T25" fmla="*/ 62 h 98"/>
                      <a:gd name="T26" fmla="*/ 74 w 87"/>
                      <a:gd name="T27" fmla="*/ 72 h 98"/>
                      <a:gd name="T28" fmla="*/ 68 w 87"/>
                      <a:gd name="T29" fmla="*/ 79 h 98"/>
                      <a:gd name="T30" fmla="*/ 60 w 87"/>
                      <a:gd name="T31" fmla="*/ 87 h 98"/>
                      <a:gd name="T32" fmla="*/ 51 w 87"/>
                      <a:gd name="T33" fmla="*/ 92 h 98"/>
                      <a:gd name="T34" fmla="*/ 40 w 87"/>
                      <a:gd name="T35" fmla="*/ 95 h 98"/>
                      <a:gd name="T36" fmla="*/ 30 w 87"/>
                      <a:gd name="T37" fmla="*/ 96 h 98"/>
                      <a:gd name="T38" fmla="*/ 22 w 87"/>
                      <a:gd name="T39" fmla="*/ 95 h 98"/>
                      <a:gd name="T40" fmla="*/ 14 w 87"/>
                      <a:gd name="T41" fmla="*/ 93 h 98"/>
                      <a:gd name="T42" fmla="*/ 8 w 87"/>
                      <a:gd name="T43" fmla="*/ 90 h 98"/>
                      <a:gd name="T44" fmla="*/ 0 w 87"/>
                      <a:gd name="T45" fmla="*/ 87 h 98"/>
                      <a:gd name="T46" fmla="*/ 2 w 87"/>
                      <a:gd name="T47" fmla="*/ 90 h 98"/>
                      <a:gd name="T48" fmla="*/ 3 w 87"/>
                      <a:gd name="T49" fmla="*/ 92 h 98"/>
                      <a:gd name="T50" fmla="*/ 9 w 87"/>
                      <a:gd name="T51" fmla="*/ 95 h 98"/>
                      <a:gd name="T52" fmla="*/ 16 w 87"/>
                      <a:gd name="T53" fmla="*/ 96 h 98"/>
                      <a:gd name="T54" fmla="*/ 23 w 87"/>
                      <a:gd name="T55" fmla="*/ 98 h 98"/>
                      <a:gd name="T56" fmla="*/ 30 w 87"/>
                      <a:gd name="T57" fmla="*/ 98 h 98"/>
                      <a:gd name="T58" fmla="*/ 42 w 87"/>
                      <a:gd name="T59" fmla="*/ 98 h 98"/>
                      <a:gd name="T60" fmla="*/ 53 w 87"/>
                      <a:gd name="T61" fmla="*/ 95 h 98"/>
                      <a:gd name="T62" fmla="*/ 62 w 87"/>
                      <a:gd name="T63" fmla="*/ 89 h 98"/>
                      <a:gd name="T64" fmla="*/ 71 w 87"/>
                      <a:gd name="T65" fmla="*/ 82 h 98"/>
                      <a:gd name="T66" fmla="*/ 77 w 87"/>
                      <a:gd name="T67" fmla="*/ 73 h 98"/>
                      <a:gd name="T68" fmla="*/ 82 w 87"/>
                      <a:gd name="T69" fmla="*/ 64 h 98"/>
                      <a:gd name="T70" fmla="*/ 87 w 87"/>
                      <a:gd name="T71" fmla="*/ 53 h 98"/>
                      <a:gd name="T72" fmla="*/ 87 w 87"/>
                      <a:gd name="T73" fmla="*/ 42 h 98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8"/>
                      <a:gd name="T113" fmla="*/ 87 w 87"/>
                      <a:gd name="T114" fmla="*/ 98 h 98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8">
                        <a:moveTo>
                          <a:pt x="87" y="42"/>
                        </a:moveTo>
                        <a:lnTo>
                          <a:pt x="87" y="30"/>
                        </a:lnTo>
                        <a:lnTo>
                          <a:pt x="84" y="19"/>
                        </a:lnTo>
                        <a:lnTo>
                          <a:pt x="77" y="10"/>
                        </a:lnTo>
                        <a:lnTo>
                          <a:pt x="71" y="2"/>
                        </a:lnTo>
                        <a:lnTo>
                          <a:pt x="68" y="2"/>
                        </a:lnTo>
                        <a:lnTo>
                          <a:pt x="67" y="0"/>
                        </a:lnTo>
                        <a:lnTo>
                          <a:pt x="73" y="10"/>
                        </a:lnTo>
                        <a:lnTo>
                          <a:pt x="79" y="19"/>
                        </a:lnTo>
                        <a:lnTo>
                          <a:pt x="84" y="30"/>
                        </a:lnTo>
                        <a:lnTo>
                          <a:pt x="84" y="42"/>
                        </a:lnTo>
                        <a:lnTo>
                          <a:pt x="84" y="53"/>
                        </a:lnTo>
                        <a:lnTo>
                          <a:pt x="80" y="62"/>
                        </a:lnTo>
                        <a:lnTo>
                          <a:pt x="74" y="72"/>
                        </a:lnTo>
                        <a:lnTo>
                          <a:pt x="68" y="79"/>
                        </a:lnTo>
                        <a:lnTo>
                          <a:pt x="60" y="87"/>
                        </a:lnTo>
                        <a:lnTo>
                          <a:pt x="51" y="92"/>
                        </a:lnTo>
                        <a:lnTo>
                          <a:pt x="40" y="95"/>
                        </a:lnTo>
                        <a:lnTo>
                          <a:pt x="30" y="96"/>
                        </a:lnTo>
                        <a:lnTo>
                          <a:pt x="22" y="95"/>
                        </a:lnTo>
                        <a:lnTo>
                          <a:pt x="14" y="93"/>
                        </a:lnTo>
                        <a:lnTo>
                          <a:pt x="8" y="90"/>
                        </a:lnTo>
                        <a:lnTo>
                          <a:pt x="0" y="87"/>
                        </a:lnTo>
                        <a:lnTo>
                          <a:pt x="2" y="90"/>
                        </a:lnTo>
                        <a:lnTo>
                          <a:pt x="3" y="92"/>
                        </a:lnTo>
                        <a:lnTo>
                          <a:pt x="9" y="95"/>
                        </a:lnTo>
                        <a:lnTo>
                          <a:pt x="16" y="96"/>
                        </a:lnTo>
                        <a:lnTo>
                          <a:pt x="23" y="98"/>
                        </a:lnTo>
                        <a:lnTo>
                          <a:pt x="30" y="98"/>
                        </a:lnTo>
                        <a:lnTo>
                          <a:pt x="42" y="98"/>
                        </a:lnTo>
                        <a:lnTo>
                          <a:pt x="53" y="95"/>
                        </a:lnTo>
                        <a:lnTo>
                          <a:pt x="62" y="89"/>
                        </a:lnTo>
                        <a:lnTo>
                          <a:pt x="71" y="82"/>
                        </a:lnTo>
                        <a:lnTo>
                          <a:pt x="77" y="73"/>
                        </a:lnTo>
                        <a:lnTo>
                          <a:pt x="82" y="64"/>
                        </a:lnTo>
                        <a:lnTo>
                          <a:pt x="87" y="53"/>
                        </a:lnTo>
                        <a:lnTo>
                          <a:pt x="87" y="42"/>
                        </a:lnTo>
                        <a:close/>
                      </a:path>
                    </a:pathLst>
                  </a:custGeom>
                  <a:solidFill>
                    <a:srgbClr val="5567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1" name="Freeform 239">
                    <a:extLst>
                      <a:ext uri="{FF2B5EF4-FFF2-40B4-BE49-F238E27FC236}">
                        <a16:creationId xmlns:a16="http://schemas.microsoft.com/office/drawing/2014/main" id="{DEC0EDBD-688A-084F-89C5-FA0B0D3A67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1" y="1205"/>
                    <a:ext cx="85" cy="96"/>
                  </a:xfrm>
                  <a:custGeom>
                    <a:avLst/>
                    <a:gdLst>
                      <a:gd name="T0" fmla="*/ 85 w 85"/>
                      <a:gd name="T1" fmla="*/ 42 h 96"/>
                      <a:gd name="T2" fmla="*/ 85 w 85"/>
                      <a:gd name="T3" fmla="*/ 30 h 96"/>
                      <a:gd name="T4" fmla="*/ 80 w 85"/>
                      <a:gd name="T5" fmla="*/ 19 h 96"/>
                      <a:gd name="T6" fmla="*/ 76 w 85"/>
                      <a:gd name="T7" fmla="*/ 10 h 96"/>
                      <a:gd name="T8" fmla="*/ 68 w 85"/>
                      <a:gd name="T9" fmla="*/ 2 h 96"/>
                      <a:gd name="T10" fmla="*/ 67 w 85"/>
                      <a:gd name="T11" fmla="*/ 0 h 96"/>
                      <a:gd name="T12" fmla="*/ 64 w 85"/>
                      <a:gd name="T13" fmla="*/ 0 h 96"/>
                      <a:gd name="T14" fmla="*/ 71 w 85"/>
                      <a:gd name="T15" fmla="*/ 10 h 96"/>
                      <a:gd name="T16" fmla="*/ 77 w 85"/>
                      <a:gd name="T17" fmla="*/ 19 h 96"/>
                      <a:gd name="T18" fmla="*/ 80 w 85"/>
                      <a:gd name="T19" fmla="*/ 30 h 96"/>
                      <a:gd name="T20" fmla="*/ 82 w 85"/>
                      <a:gd name="T21" fmla="*/ 42 h 96"/>
                      <a:gd name="T22" fmla="*/ 82 w 85"/>
                      <a:gd name="T23" fmla="*/ 51 h 96"/>
                      <a:gd name="T24" fmla="*/ 79 w 85"/>
                      <a:gd name="T25" fmla="*/ 62 h 96"/>
                      <a:gd name="T26" fmla="*/ 74 w 85"/>
                      <a:gd name="T27" fmla="*/ 72 h 96"/>
                      <a:gd name="T28" fmla="*/ 67 w 85"/>
                      <a:gd name="T29" fmla="*/ 79 h 96"/>
                      <a:gd name="T30" fmla="*/ 59 w 85"/>
                      <a:gd name="T31" fmla="*/ 85 h 96"/>
                      <a:gd name="T32" fmla="*/ 51 w 85"/>
                      <a:gd name="T33" fmla="*/ 90 h 96"/>
                      <a:gd name="T34" fmla="*/ 40 w 85"/>
                      <a:gd name="T35" fmla="*/ 93 h 96"/>
                      <a:gd name="T36" fmla="*/ 30 w 85"/>
                      <a:gd name="T37" fmla="*/ 95 h 96"/>
                      <a:gd name="T38" fmla="*/ 22 w 85"/>
                      <a:gd name="T39" fmla="*/ 93 h 96"/>
                      <a:gd name="T40" fmla="*/ 14 w 85"/>
                      <a:gd name="T41" fmla="*/ 92 h 96"/>
                      <a:gd name="T42" fmla="*/ 6 w 85"/>
                      <a:gd name="T43" fmla="*/ 89 h 96"/>
                      <a:gd name="T44" fmla="*/ 0 w 85"/>
                      <a:gd name="T45" fmla="*/ 84 h 96"/>
                      <a:gd name="T46" fmla="*/ 0 w 85"/>
                      <a:gd name="T47" fmla="*/ 87 h 96"/>
                      <a:gd name="T48" fmla="*/ 2 w 85"/>
                      <a:gd name="T49" fmla="*/ 90 h 96"/>
                      <a:gd name="T50" fmla="*/ 8 w 85"/>
                      <a:gd name="T51" fmla="*/ 93 h 96"/>
                      <a:gd name="T52" fmla="*/ 16 w 85"/>
                      <a:gd name="T53" fmla="*/ 95 h 96"/>
                      <a:gd name="T54" fmla="*/ 22 w 85"/>
                      <a:gd name="T55" fmla="*/ 96 h 96"/>
                      <a:gd name="T56" fmla="*/ 30 w 85"/>
                      <a:gd name="T57" fmla="*/ 96 h 96"/>
                      <a:gd name="T58" fmla="*/ 42 w 85"/>
                      <a:gd name="T59" fmla="*/ 96 h 96"/>
                      <a:gd name="T60" fmla="*/ 51 w 85"/>
                      <a:gd name="T61" fmla="*/ 93 h 96"/>
                      <a:gd name="T62" fmla="*/ 60 w 85"/>
                      <a:gd name="T63" fmla="*/ 87 h 96"/>
                      <a:gd name="T64" fmla="*/ 70 w 85"/>
                      <a:gd name="T65" fmla="*/ 81 h 96"/>
                      <a:gd name="T66" fmla="*/ 76 w 85"/>
                      <a:gd name="T67" fmla="*/ 73 h 96"/>
                      <a:gd name="T68" fmla="*/ 82 w 85"/>
                      <a:gd name="T69" fmla="*/ 64 h 96"/>
                      <a:gd name="T70" fmla="*/ 85 w 85"/>
                      <a:gd name="T71" fmla="*/ 53 h 96"/>
                      <a:gd name="T72" fmla="*/ 85 w 85"/>
                      <a:gd name="T73" fmla="*/ 42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5"/>
                      <a:gd name="T112" fmla="*/ 0 h 96"/>
                      <a:gd name="T113" fmla="*/ 85 w 85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5" h="96">
                        <a:moveTo>
                          <a:pt x="85" y="42"/>
                        </a:moveTo>
                        <a:lnTo>
                          <a:pt x="85" y="30"/>
                        </a:lnTo>
                        <a:lnTo>
                          <a:pt x="80" y="19"/>
                        </a:lnTo>
                        <a:lnTo>
                          <a:pt x="76" y="10"/>
                        </a:lnTo>
                        <a:lnTo>
                          <a:pt x="68" y="2"/>
                        </a:lnTo>
                        <a:lnTo>
                          <a:pt x="67" y="0"/>
                        </a:lnTo>
                        <a:lnTo>
                          <a:pt x="64" y="0"/>
                        </a:lnTo>
                        <a:lnTo>
                          <a:pt x="71" y="10"/>
                        </a:lnTo>
                        <a:lnTo>
                          <a:pt x="77" y="19"/>
                        </a:lnTo>
                        <a:lnTo>
                          <a:pt x="80" y="30"/>
                        </a:lnTo>
                        <a:lnTo>
                          <a:pt x="82" y="42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4" y="72"/>
                        </a:lnTo>
                        <a:lnTo>
                          <a:pt x="67" y="79"/>
                        </a:lnTo>
                        <a:lnTo>
                          <a:pt x="59" y="85"/>
                        </a:lnTo>
                        <a:lnTo>
                          <a:pt x="51" y="90"/>
                        </a:lnTo>
                        <a:lnTo>
                          <a:pt x="40" y="93"/>
                        </a:lnTo>
                        <a:lnTo>
                          <a:pt x="30" y="95"/>
                        </a:lnTo>
                        <a:lnTo>
                          <a:pt x="22" y="93"/>
                        </a:lnTo>
                        <a:lnTo>
                          <a:pt x="14" y="92"/>
                        </a:lnTo>
                        <a:lnTo>
                          <a:pt x="6" y="89"/>
                        </a:lnTo>
                        <a:lnTo>
                          <a:pt x="0" y="84"/>
                        </a:lnTo>
                        <a:lnTo>
                          <a:pt x="0" y="87"/>
                        </a:lnTo>
                        <a:lnTo>
                          <a:pt x="2" y="90"/>
                        </a:lnTo>
                        <a:lnTo>
                          <a:pt x="8" y="93"/>
                        </a:lnTo>
                        <a:lnTo>
                          <a:pt x="16" y="95"/>
                        </a:lnTo>
                        <a:lnTo>
                          <a:pt x="22" y="96"/>
                        </a:lnTo>
                        <a:lnTo>
                          <a:pt x="30" y="96"/>
                        </a:lnTo>
                        <a:lnTo>
                          <a:pt x="42" y="96"/>
                        </a:lnTo>
                        <a:lnTo>
                          <a:pt x="51" y="93"/>
                        </a:lnTo>
                        <a:lnTo>
                          <a:pt x="60" y="87"/>
                        </a:lnTo>
                        <a:lnTo>
                          <a:pt x="70" y="81"/>
                        </a:lnTo>
                        <a:lnTo>
                          <a:pt x="76" y="73"/>
                        </a:lnTo>
                        <a:lnTo>
                          <a:pt x="82" y="64"/>
                        </a:lnTo>
                        <a:lnTo>
                          <a:pt x="85" y="53"/>
                        </a:lnTo>
                        <a:lnTo>
                          <a:pt x="85" y="42"/>
                        </a:lnTo>
                        <a:close/>
                      </a:path>
                    </a:pathLst>
                  </a:custGeom>
                  <a:solidFill>
                    <a:srgbClr val="586AA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2" name="Freeform 240">
                    <a:extLst>
                      <a:ext uri="{FF2B5EF4-FFF2-40B4-BE49-F238E27FC236}">
                        <a16:creationId xmlns:a16="http://schemas.microsoft.com/office/drawing/2014/main" id="{0FB6D749-D98D-094C-8704-0735293A52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0" y="1205"/>
                    <a:ext cx="85" cy="96"/>
                  </a:xfrm>
                  <a:custGeom>
                    <a:avLst/>
                    <a:gdLst>
                      <a:gd name="T0" fmla="*/ 85 w 85"/>
                      <a:gd name="T1" fmla="*/ 42 h 96"/>
                      <a:gd name="T2" fmla="*/ 85 w 85"/>
                      <a:gd name="T3" fmla="*/ 30 h 96"/>
                      <a:gd name="T4" fmla="*/ 80 w 85"/>
                      <a:gd name="T5" fmla="*/ 19 h 96"/>
                      <a:gd name="T6" fmla="*/ 74 w 85"/>
                      <a:gd name="T7" fmla="*/ 10 h 96"/>
                      <a:gd name="T8" fmla="*/ 68 w 85"/>
                      <a:gd name="T9" fmla="*/ 0 h 96"/>
                      <a:gd name="T10" fmla="*/ 65 w 85"/>
                      <a:gd name="T11" fmla="*/ 0 h 96"/>
                      <a:gd name="T12" fmla="*/ 61 w 85"/>
                      <a:gd name="T13" fmla="*/ 0 h 96"/>
                      <a:gd name="T14" fmla="*/ 71 w 85"/>
                      <a:gd name="T15" fmla="*/ 8 h 96"/>
                      <a:gd name="T16" fmla="*/ 77 w 85"/>
                      <a:gd name="T17" fmla="*/ 19 h 96"/>
                      <a:gd name="T18" fmla="*/ 80 w 85"/>
                      <a:gd name="T19" fmla="*/ 30 h 96"/>
                      <a:gd name="T20" fmla="*/ 81 w 85"/>
                      <a:gd name="T21" fmla="*/ 42 h 96"/>
                      <a:gd name="T22" fmla="*/ 81 w 85"/>
                      <a:gd name="T23" fmla="*/ 51 h 96"/>
                      <a:gd name="T24" fmla="*/ 78 w 85"/>
                      <a:gd name="T25" fmla="*/ 61 h 96"/>
                      <a:gd name="T26" fmla="*/ 74 w 85"/>
                      <a:gd name="T27" fmla="*/ 70 h 96"/>
                      <a:gd name="T28" fmla="*/ 68 w 85"/>
                      <a:gd name="T29" fmla="*/ 78 h 96"/>
                      <a:gd name="T30" fmla="*/ 60 w 85"/>
                      <a:gd name="T31" fmla="*/ 84 h 96"/>
                      <a:gd name="T32" fmla="*/ 51 w 85"/>
                      <a:gd name="T33" fmla="*/ 89 h 96"/>
                      <a:gd name="T34" fmla="*/ 41 w 85"/>
                      <a:gd name="T35" fmla="*/ 92 h 96"/>
                      <a:gd name="T36" fmla="*/ 31 w 85"/>
                      <a:gd name="T37" fmla="*/ 93 h 96"/>
                      <a:gd name="T38" fmla="*/ 23 w 85"/>
                      <a:gd name="T39" fmla="*/ 92 h 96"/>
                      <a:gd name="T40" fmla="*/ 14 w 85"/>
                      <a:gd name="T41" fmla="*/ 90 h 96"/>
                      <a:gd name="T42" fmla="*/ 6 w 85"/>
                      <a:gd name="T43" fmla="*/ 85 h 96"/>
                      <a:gd name="T44" fmla="*/ 0 w 85"/>
                      <a:gd name="T45" fmla="*/ 81 h 96"/>
                      <a:gd name="T46" fmla="*/ 1 w 85"/>
                      <a:gd name="T47" fmla="*/ 84 h 96"/>
                      <a:gd name="T48" fmla="*/ 1 w 85"/>
                      <a:gd name="T49" fmla="*/ 87 h 96"/>
                      <a:gd name="T50" fmla="*/ 9 w 85"/>
                      <a:gd name="T51" fmla="*/ 90 h 96"/>
                      <a:gd name="T52" fmla="*/ 15 w 85"/>
                      <a:gd name="T53" fmla="*/ 93 h 96"/>
                      <a:gd name="T54" fmla="*/ 23 w 85"/>
                      <a:gd name="T55" fmla="*/ 95 h 96"/>
                      <a:gd name="T56" fmla="*/ 31 w 85"/>
                      <a:gd name="T57" fmla="*/ 96 h 96"/>
                      <a:gd name="T58" fmla="*/ 41 w 85"/>
                      <a:gd name="T59" fmla="*/ 95 h 96"/>
                      <a:gd name="T60" fmla="*/ 52 w 85"/>
                      <a:gd name="T61" fmla="*/ 92 h 96"/>
                      <a:gd name="T62" fmla="*/ 61 w 85"/>
                      <a:gd name="T63" fmla="*/ 87 h 96"/>
                      <a:gd name="T64" fmla="*/ 69 w 85"/>
                      <a:gd name="T65" fmla="*/ 79 h 96"/>
                      <a:gd name="T66" fmla="*/ 75 w 85"/>
                      <a:gd name="T67" fmla="*/ 72 h 96"/>
                      <a:gd name="T68" fmla="*/ 81 w 85"/>
                      <a:gd name="T69" fmla="*/ 62 h 96"/>
                      <a:gd name="T70" fmla="*/ 85 w 85"/>
                      <a:gd name="T71" fmla="*/ 53 h 96"/>
                      <a:gd name="T72" fmla="*/ 85 w 85"/>
                      <a:gd name="T73" fmla="*/ 42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5"/>
                      <a:gd name="T112" fmla="*/ 0 h 96"/>
                      <a:gd name="T113" fmla="*/ 85 w 85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5" h="96">
                        <a:moveTo>
                          <a:pt x="85" y="42"/>
                        </a:moveTo>
                        <a:lnTo>
                          <a:pt x="85" y="30"/>
                        </a:lnTo>
                        <a:lnTo>
                          <a:pt x="80" y="19"/>
                        </a:lnTo>
                        <a:lnTo>
                          <a:pt x="74" y="10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61" y="0"/>
                        </a:lnTo>
                        <a:lnTo>
                          <a:pt x="71" y="8"/>
                        </a:lnTo>
                        <a:lnTo>
                          <a:pt x="77" y="19"/>
                        </a:lnTo>
                        <a:lnTo>
                          <a:pt x="80" y="30"/>
                        </a:lnTo>
                        <a:lnTo>
                          <a:pt x="81" y="42"/>
                        </a:lnTo>
                        <a:lnTo>
                          <a:pt x="81" y="51"/>
                        </a:lnTo>
                        <a:lnTo>
                          <a:pt x="78" y="61"/>
                        </a:lnTo>
                        <a:lnTo>
                          <a:pt x="74" y="70"/>
                        </a:lnTo>
                        <a:lnTo>
                          <a:pt x="68" y="78"/>
                        </a:lnTo>
                        <a:lnTo>
                          <a:pt x="60" y="84"/>
                        </a:lnTo>
                        <a:lnTo>
                          <a:pt x="51" y="89"/>
                        </a:lnTo>
                        <a:lnTo>
                          <a:pt x="41" y="92"/>
                        </a:lnTo>
                        <a:lnTo>
                          <a:pt x="31" y="93"/>
                        </a:lnTo>
                        <a:lnTo>
                          <a:pt x="23" y="92"/>
                        </a:lnTo>
                        <a:lnTo>
                          <a:pt x="14" y="90"/>
                        </a:lnTo>
                        <a:lnTo>
                          <a:pt x="6" y="85"/>
                        </a:lnTo>
                        <a:lnTo>
                          <a:pt x="0" y="81"/>
                        </a:lnTo>
                        <a:lnTo>
                          <a:pt x="1" y="84"/>
                        </a:lnTo>
                        <a:lnTo>
                          <a:pt x="1" y="87"/>
                        </a:lnTo>
                        <a:lnTo>
                          <a:pt x="9" y="90"/>
                        </a:lnTo>
                        <a:lnTo>
                          <a:pt x="15" y="93"/>
                        </a:lnTo>
                        <a:lnTo>
                          <a:pt x="23" y="95"/>
                        </a:lnTo>
                        <a:lnTo>
                          <a:pt x="31" y="96"/>
                        </a:lnTo>
                        <a:lnTo>
                          <a:pt x="41" y="95"/>
                        </a:lnTo>
                        <a:lnTo>
                          <a:pt x="52" y="92"/>
                        </a:lnTo>
                        <a:lnTo>
                          <a:pt x="61" y="87"/>
                        </a:lnTo>
                        <a:lnTo>
                          <a:pt x="69" y="79"/>
                        </a:lnTo>
                        <a:lnTo>
                          <a:pt x="75" y="72"/>
                        </a:lnTo>
                        <a:lnTo>
                          <a:pt x="81" y="62"/>
                        </a:lnTo>
                        <a:lnTo>
                          <a:pt x="85" y="53"/>
                        </a:lnTo>
                        <a:lnTo>
                          <a:pt x="85" y="42"/>
                        </a:lnTo>
                        <a:close/>
                      </a:path>
                    </a:pathLst>
                  </a:custGeom>
                  <a:solidFill>
                    <a:srgbClr val="5A6C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3" name="Freeform 241">
                    <a:extLst>
                      <a:ext uri="{FF2B5EF4-FFF2-40B4-BE49-F238E27FC236}">
                        <a16:creationId xmlns:a16="http://schemas.microsoft.com/office/drawing/2014/main" id="{91752CB6-9309-7C41-8491-56B5787A69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8" y="1205"/>
                    <a:ext cx="85" cy="95"/>
                  </a:xfrm>
                  <a:custGeom>
                    <a:avLst/>
                    <a:gdLst>
                      <a:gd name="T0" fmla="*/ 85 w 85"/>
                      <a:gd name="T1" fmla="*/ 42 h 95"/>
                      <a:gd name="T2" fmla="*/ 83 w 85"/>
                      <a:gd name="T3" fmla="*/ 30 h 95"/>
                      <a:gd name="T4" fmla="*/ 80 w 85"/>
                      <a:gd name="T5" fmla="*/ 19 h 95"/>
                      <a:gd name="T6" fmla="*/ 74 w 85"/>
                      <a:gd name="T7" fmla="*/ 10 h 95"/>
                      <a:gd name="T8" fmla="*/ 67 w 85"/>
                      <a:gd name="T9" fmla="*/ 0 h 95"/>
                      <a:gd name="T10" fmla="*/ 65 w 85"/>
                      <a:gd name="T11" fmla="*/ 0 h 95"/>
                      <a:gd name="T12" fmla="*/ 63 w 85"/>
                      <a:gd name="T13" fmla="*/ 0 h 95"/>
                      <a:gd name="T14" fmla="*/ 62 w 85"/>
                      <a:gd name="T15" fmla="*/ 0 h 95"/>
                      <a:gd name="T16" fmla="*/ 62 w 85"/>
                      <a:gd name="T17" fmla="*/ 0 h 95"/>
                      <a:gd name="T18" fmla="*/ 70 w 85"/>
                      <a:gd name="T19" fmla="*/ 8 h 95"/>
                      <a:gd name="T20" fmla="*/ 77 w 85"/>
                      <a:gd name="T21" fmla="*/ 17 h 95"/>
                      <a:gd name="T22" fmla="*/ 80 w 85"/>
                      <a:gd name="T23" fmla="*/ 30 h 95"/>
                      <a:gd name="T24" fmla="*/ 82 w 85"/>
                      <a:gd name="T25" fmla="*/ 42 h 95"/>
                      <a:gd name="T26" fmla="*/ 82 w 85"/>
                      <a:gd name="T27" fmla="*/ 51 h 95"/>
                      <a:gd name="T28" fmla="*/ 79 w 85"/>
                      <a:gd name="T29" fmla="*/ 61 h 95"/>
                      <a:gd name="T30" fmla="*/ 74 w 85"/>
                      <a:gd name="T31" fmla="*/ 68 h 95"/>
                      <a:gd name="T32" fmla="*/ 68 w 85"/>
                      <a:gd name="T33" fmla="*/ 76 h 95"/>
                      <a:gd name="T34" fmla="*/ 60 w 85"/>
                      <a:gd name="T35" fmla="*/ 82 h 95"/>
                      <a:gd name="T36" fmla="*/ 53 w 85"/>
                      <a:gd name="T37" fmla="*/ 87 h 95"/>
                      <a:gd name="T38" fmla="*/ 43 w 85"/>
                      <a:gd name="T39" fmla="*/ 90 h 95"/>
                      <a:gd name="T40" fmla="*/ 33 w 85"/>
                      <a:gd name="T41" fmla="*/ 92 h 95"/>
                      <a:gd name="T42" fmla="*/ 23 w 85"/>
                      <a:gd name="T43" fmla="*/ 90 h 95"/>
                      <a:gd name="T44" fmla="*/ 16 w 85"/>
                      <a:gd name="T45" fmla="*/ 87 h 95"/>
                      <a:gd name="T46" fmla="*/ 8 w 85"/>
                      <a:gd name="T47" fmla="*/ 84 h 95"/>
                      <a:gd name="T48" fmla="*/ 0 w 85"/>
                      <a:gd name="T49" fmla="*/ 79 h 95"/>
                      <a:gd name="T50" fmla="*/ 2 w 85"/>
                      <a:gd name="T51" fmla="*/ 81 h 95"/>
                      <a:gd name="T52" fmla="*/ 3 w 85"/>
                      <a:gd name="T53" fmla="*/ 84 h 95"/>
                      <a:gd name="T54" fmla="*/ 9 w 85"/>
                      <a:gd name="T55" fmla="*/ 89 h 95"/>
                      <a:gd name="T56" fmla="*/ 17 w 85"/>
                      <a:gd name="T57" fmla="*/ 92 h 95"/>
                      <a:gd name="T58" fmla="*/ 25 w 85"/>
                      <a:gd name="T59" fmla="*/ 93 h 95"/>
                      <a:gd name="T60" fmla="*/ 33 w 85"/>
                      <a:gd name="T61" fmla="*/ 95 h 95"/>
                      <a:gd name="T62" fmla="*/ 43 w 85"/>
                      <a:gd name="T63" fmla="*/ 93 h 95"/>
                      <a:gd name="T64" fmla="*/ 54 w 85"/>
                      <a:gd name="T65" fmla="*/ 90 h 95"/>
                      <a:gd name="T66" fmla="*/ 62 w 85"/>
                      <a:gd name="T67" fmla="*/ 85 h 95"/>
                      <a:gd name="T68" fmla="*/ 70 w 85"/>
                      <a:gd name="T69" fmla="*/ 79 h 95"/>
                      <a:gd name="T70" fmla="*/ 77 w 85"/>
                      <a:gd name="T71" fmla="*/ 72 h 95"/>
                      <a:gd name="T72" fmla="*/ 82 w 85"/>
                      <a:gd name="T73" fmla="*/ 62 h 95"/>
                      <a:gd name="T74" fmla="*/ 85 w 85"/>
                      <a:gd name="T75" fmla="*/ 51 h 95"/>
                      <a:gd name="T76" fmla="*/ 85 w 85"/>
                      <a:gd name="T77" fmla="*/ 42 h 95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5"/>
                      <a:gd name="T119" fmla="*/ 85 w 85"/>
                      <a:gd name="T120" fmla="*/ 95 h 95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5">
                        <a:moveTo>
                          <a:pt x="85" y="42"/>
                        </a:moveTo>
                        <a:lnTo>
                          <a:pt x="83" y="30"/>
                        </a:lnTo>
                        <a:lnTo>
                          <a:pt x="80" y="19"/>
                        </a:lnTo>
                        <a:lnTo>
                          <a:pt x="74" y="10"/>
                        </a:lnTo>
                        <a:lnTo>
                          <a:pt x="67" y="0"/>
                        </a:lnTo>
                        <a:lnTo>
                          <a:pt x="65" y="0"/>
                        </a:lnTo>
                        <a:lnTo>
                          <a:pt x="63" y="0"/>
                        </a:lnTo>
                        <a:lnTo>
                          <a:pt x="62" y="0"/>
                        </a:lnTo>
                        <a:lnTo>
                          <a:pt x="70" y="8"/>
                        </a:lnTo>
                        <a:lnTo>
                          <a:pt x="77" y="17"/>
                        </a:lnTo>
                        <a:lnTo>
                          <a:pt x="80" y="30"/>
                        </a:lnTo>
                        <a:lnTo>
                          <a:pt x="82" y="42"/>
                        </a:lnTo>
                        <a:lnTo>
                          <a:pt x="82" y="51"/>
                        </a:lnTo>
                        <a:lnTo>
                          <a:pt x="79" y="61"/>
                        </a:lnTo>
                        <a:lnTo>
                          <a:pt x="74" y="68"/>
                        </a:lnTo>
                        <a:lnTo>
                          <a:pt x="68" y="76"/>
                        </a:lnTo>
                        <a:lnTo>
                          <a:pt x="60" y="82"/>
                        </a:lnTo>
                        <a:lnTo>
                          <a:pt x="53" y="87"/>
                        </a:lnTo>
                        <a:lnTo>
                          <a:pt x="43" y="90"/>
                        </a:lnTo>
                        <a:lnTo>
                          <a:pt x="33" y="92"/>
                        </a:lnTo>
                        <a:lnTo>
                          <a:pt x="23" y="90"/>
                        </a:lnTo>
                        <a:lnTo>
                          <a:pt x="16" y="87"/>
                        </a:lnTo>
                        <a:lnTo>
                          <a:pt x="8" y="84"/>
                        </a:lnTo>
                        <a:lnTo>
                          <a:pt x="0" y="79"/>
                        </a:lnTo>
                        <a:lnTo>
                          <a:pt x="2" y="81"/>
                        </a:lnTo>
                        <a:lnTo>
                          <a:pt x="3" y="84"/>
                        </a:lnTo>
                        <a:lnTo>
                          <a:pt x="9" y="89"/>
                        </a:lnTo>
                        <a:lnTo>
                          <a:pt x="17" y="92"/>
                        </a:lnTo>
                        <a:lnTo>
                          <a:pt x="25" y="93"/>
                        </a:lnTo>
                        <a:lnTo>
                          <a:pt x="33" y="95"/>
                        </a:lnTo>
                        <a:lnTo>
                          <a:pt x="43" y="93"/>
                        </a:lnTo>
                        <a:lnTo>
                          <a:pt x="54" y="90"/>
                        </a:lnTo>
                        <a:lnTo>
                          <a:pt x="62" y="85"/>
                        </a:lnTo>
                        <a:lnTo>
                          <a:pt x="70" y="79"/>
                        </a:lnTo>
                        <a:lnTo>
                          <a:pt x="77" y="72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5" y="42"/>
                        </a:lnTo>
                        <a:close/>
                      </a:path>
                    </a:pathLst>
                  </a:custGeom>
                  <a:solidFill>
                    <a:srgbClr val="5F70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4" name="Freeform 242">
                    <a:extLst>
                      <a:ext uri="{FF2B5EF4-FFF2-40B4-BE49-F238E27FC236}">
                        <a16:creationId xmlns:a16="http://schemas.microsoft.com/office/drawing/2014/main" id="{BE829B7F-550F-B74C-B180-2B95179258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8" y="1205"/>
                    <a:ext cx="83" cy="93"/>
                  </a:xfrm>
                  <a:custGeom>
                    <a:avLst/>
                    <a:gdLst>
                      <a:gd name="T0" fmla="*/ 83 w 83"/>
                      <a:gd name="T1" fmla="*/ 42 h 93"/>
                      <a:gd name="T2" fmla="*/ 82 w 83"/>
                      <a:gd name="T3" fmla="*/ 30 h 93"/>
                      <a:gd name="T4" fmla="*/ 79 w 83"/>
                      <a:gd name="T5" fmla="*/ 19 h 93"/>
                      <a:gd name="T6" fmla="*/ 73 w 83"/>
                      <a:gd name="T7" fmla="*/ 8 h 93"/>
                      <a:gd name="T8" fmla="*/ 63 w 83"/>
                      <a:gd name="T9" fmla="*/ 0 h 93"/>
                      <a:gd name="T10" fmla="*/ 63 w 83"/>
                      <a:gd name="T11" fmla="*/ 0 h 93"/>
                      <a:gd name="T12" fmla="*/ 63 w 83"/>
                      <a:gd name="T13" fmla="*/ 0 h 93"/>
                      <a:gd name="T14" fmla="*/ 60 w 83"/>
                      <a:gd name="T15" fmla="*/ 0 h 93"/>
                      <a:gd name="T16" fmla="*/ 59 w 83"/>
                      <a:gd name="T17" fmla="*/ 0 h 93"/>
                      <a:gd name="T18" fmla="*/ 68 w 83"/>
                      <a:gd name="T19" fmla="*/ 8 h 93"/>
                      <a:gd name="T20" fmla="*/ 74 w 83"/>
                      <a:gd name="T21" fmla="*/ 17 h 93"/>
                      <a:gd name="T22" fmla="*/ 77 w 83"/>
                      <a:gd name="T23" fmla="*/ 24 h 93"/>
                      <a:gd name="T24" fmla="*/ 79 w 83"/>
                      <a:gd name="T25" fmla="*/ 30 h 93"/>
                      <a:gd name="T26" fmla="*/ 80 w 83"/>
                      <a:gd name="T27" fmla="*/ 34 h 93"/>
                      <a:gd name="T28" fmla="*/ 80 w 83"/>
                      <a:gd name="T29" fmla="*/ 42 h 93"/>
                      <a:gd name="T30" fmla="*/ 80 w 83"/>
                      <a:gd name="T31" fmla="*/ 51 h 93"/>
                      <a:gd name="T32" fmla="*/ 77 w 83"/>
                      <a:gd name="T33" fmla="*/ 61 h 93"/>
                      <a:gd name="T34" fmla="*/ 73 w 83"/>
                      <a:gd name="T35" fmla="*/ 68 h 93"/>
                      <a:gd name="T36" fmla="*/ 67 w 83"/>
                      <a:gd name="T37" fmla="*/ 75 h 93"/>
                      <a:gd name="T38" fmla="*/ 60 w 83"/>
                      <a:gd name="T39" fmla="*/ 81 h 93"/>
                      <a:gd name="T40" fmla="*/ 51 w 83"/>
                      <a:gd name="T41" fmla="*/ 85 h 93"/>
                      <a:gd name="T42" fmla="*/ 43 w 83"/>
                      <a:gd name="T43" fmla="*/ 89 h 93"/>
                      <a:gd name="T44" fmla="*/ 33 w 83"/>
                      <a:gd name="T45" fmla="*/ 90 h 93"/>
                      <a:gd name="T46" fmla="*/ 23 w 83"/>
                      <a:gd name="T47" fmla="*/ 89 h 93"/>
                      <a:gd name="T48" fmla="*/ 16 w 83"/>
                      <a:gd name="T49" fmla="*/ 85 h 93"/>
                      <a:gd name="T50" fmla="*/ 6 w 83"/>
                      <a:gd name="T51" fmla="*/ 81 h 93"/>
                      <a:gd name="T52" fmla="*/ 0 w 83"/>
                      <a:gd name="T53" fmla="*/ 76 h 93"/>
                      <a:gd name="T54" fmla="*/ 0 w 83"/>
                      <a:gd name="T55" fmla="*/ 79 h 93"/>
                      <a:gd name="T56" fmla="*/ 2 w 83"/>
                      <a:gd name="T57" fmla="*/ 81 h 93"/>
                      <a:gd name="T58" fmla="*/ 8 w 83"/>
                      <a:gd name="T59" fmla="*/ 85 h 93"/>
                      <a:gd name="T60" fmla="*/ 16 w 83"/>
                      <a:gd name="T61" fmla="*/ 90 h 93"/>
                      <a:gd name="T62" fmla="*/ 25 w 83"/>
                      <a:gd name="T63" fmla="*/ 92 h 93"/>
                      <a:gd name="T64" fmla="*/ 33 w 83"/>
                      <a:gd name="T65" fmla="*/ 93 h 93"/>
                      <a:gd name="T66" fmla="*/ 43 w 83"/>
                      <a:gd name="T67" fmla="*/ 92 h 93"/>
                      <a:gd name="T68" fmla="*/ 53 w 83"/>
                      <a:gd name="T69" fmla="*/ 89 h 93"/>
                      <a:gd name="T70" fmla="*/ 62 w 83"/>
                      <a:gd name="T71" fmla="*/ 84 h 93"/>
                      <a:gd name="T72" fmla="*/ 70 w 83"/>
                      <a:gd name="T73" fmla="*/ 78 h 93"/>
                      <a:gd name="T74" fmla="*/ 76 w 83"/>
                      <a:gd name="T75" fmla="*/ 70 h 93"/>
                      <a:gd name="T76" fmla="*/ 80 w 83"/>
                      <a:gd name="T77" fmla="*/ 61 h 93"/>
                      <a:gd name="T78" fmla="*/ 83 w 83"/>
                      <a:gd name="T79" fmla="*/ 51 h 93"/>
                      <a:gd name="T80" fmla="*/ 83 w 83"/>
                      <a:gd name="T81" fmla="*/ 42 h 93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3"/>
                      <a:gd name="T125" fmla="*/ 83 w 83"/>
                      <a:gd name="T126" fmla="*/ 93 h 93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3">
                        <a:moveTo>
                          <a:pt x="83" y="42"/>
                        </a:moveTo>
                        <a:lnTo>
                          <a:pt x="82" y="30"/>
                        </a:lnTo>
                        <a:lnTo>
                          <a:pt x="79" y="19"/>
                        </a:lnTo>
                        <a:lnTo>
                          <a:pt x="73" y="8"/>
                        </a:lnTo>
                        <a:lnTo>
                          <a:pt x="63" y="0"/>
                        </a:lnTo>
                        <a:lnTo>
                          <a:pt x="60" y="0"/>
                        </a:lnTo>
                        <a:lnTo>
                          <a:pt x="59" y="0"/>
                        </a:lnTo>
                        <a:lnTo>
                          <a:pt x="68" y="8"/>
                        </a:lnTo>
                        <a:lnTo>
                          <a:pt x="74" y="17"/>
                        </a:lnTo>
                        <a:lnTo>
                          <a:pt x="77" y="24"/>
                        </a:lnTo>
                        <a:lnTo>
                          <a:pt x="79" y="30"/>
                        </a:lnTo>
                        <a:lnTo>
                          <a:pt x="80" y="34"/>
                        </a:lnTo>
                        <a:lnTo>
                          <a:pt x="80" y="42"/>
                        </a:lnTo>
                        <a:lnTo>
                          <a:pt x="80" y="51"/>
                        </a:lnTo>
                        <a:lnTo>
                          <a:pt x="77" y="61"/>
                        </a:lnTo>
                        <a:lnTo>
                          <a:pt x="73" y="68"/>
                        </a:lnTo>
                        <a:lnTo>
                          <a:pt x="67" y="75"/>
                        </a:lnTo>
                        <a:lnTo>
                          <a:pt x="60" y="81"/>
                        </a:lnTo>
                        <a:lnTo>
                          <a:pt x="51" y="85"/>
                        </a:lnTo>
                        <a:lnTo>
                          <a:pt x="43" y="89"/>
                        </a:lnTo>
                        <a:lnTo>
                          <a:pt x="33" y="90"/>
                        </a:lnTo>
                        <a:lnTo>
                          <a:pt x="23" y="89"/>
                        </a:lnTo>
                        <a:lnTo>
                          <a:pt x="16" y="85"/>
                        </a:lnTo>
                        <a:lnTo>
                          <a:pt x="6" y="81"/>
                        </a:lnTo>
                        <a:lnTo>
                          <a:pt x="0" y="76"/>
                        </a:lnTo>
                        <a:lnTo>
                          <a:pt x="0" y="79"/>
                        </a:lnTo>
                        <a:lnTo>
                          <a:pt x="2" y="81"/>
                        </a:lnTo>
                        <a:lnTo>
                          <a:pt x="8" y="85"/>
                        </a:lnTo>
                        <a:lnTo>
                          <a:pt x="16" y="90"/>
                        </a:lnTo>
                        <a:lnTo>
                          <a:pt x="25" y="92"/>
                        </a:lnTo>
                        <a:lnTo>
                          <a:pt x="33" y="93"/>
                        </a:lnTo>
                        <a:lnTo>
                          <a:pt x="43" y="92"/>
                        </a:lnTo>
                        <a:lnTo>
                          <a:pt x="53" y="89"/>
                        </a:lnTo>
                        <a:lnTo>
                          <a:pt x="62" y="84"/>
                        </a:lnTo>
                        <a:lnTo>
                          <a:pt x="70" y="78"/>
                        </a:lnTo>
                        <a:lnTo>
                          <a:pt x="76" y="70"/>
                        </a:lnTo>
                        <a:lnTo>
                          <a:pt x="80" y="61"/>
                        </a:lnTo>
                        <a:lnTo>
                          <a:pt x="83" y="51"/>
                        </a:lnTo>
                        <a:lnTo>
                          <a:pt x="83" y="42"/>
                        </a:lnTo>
                        <a:close/>
                      </a:path>
                    </a:pathLst>
                  </a:custGeom>
                  <a:solidFill>
                    <a:srgbClr val="6272A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5" name="Freeform 243">
                    <a:extLst>
                      <a:ext uri="{FF2B5EF4-FFF2-40B4-BE49-F238E27FC236}">
                        <a16:creationId xmlns:a16="http://schemas.microsoft.com/office/drawing/2014/main" id="{9645DBE2-15FE-6C43-BBA4-C086770B05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8" y="1205"/>
                    <a:ext cx="82" cy="92"/>
                  </a:xfrm>
                  <a:custGeom>
                    <a:avLst/>
                    <a:gdLst>
                      <a:gd name="T0" fmla="*/ 82 w 82"/>
                      <a:gd name="T1" fmla="*/ 42 h 92"/>
                      <a:gd name="T2" fmla="*/ 80 w 82"/>
                      <a:gd name="T3" fmla="*/ 30 h 92"/>
                      <a:gd name="T4" fmla="*/ 77 w 82"/>
                      <a:gd name="T5" fmla="*/ 17 h 92"/>
                      <a:gd name="T6" fmla="*/ 70 w 82"/>
                      <a:gd name="T7" fmla="*/ 8 h 92"/>
                      <a:gd name="T8" fmla="*/ 62 w 82"/>
                      <a:gd name="T9" fmla="*/ 0 h 92"/>
                      <a:gd name="T10" fmla="*/ 59 w 82"/>
                      <a:gd name="T11" fmla="*/ 0 h 92"/>
                      <a:gd name="T12" fmla="*/ 56 w 82"/>
                      <a:gd name="T13" fmla="*/ 0 h 92"/>
                      <a:gd name="T14" fmla="*/ 60 w 82"/>
                      <a:gd name="T15" fmla="*/ 5 h 92"/>
                      <a:gd name="T16" fmla="*/ 65 w 82"/>
                      <a:gd name="T17" fmla="*/ 8 h 92"/>
                      <a:gd name="T18" fmla="*/ 70 w 82"/>
                      <a:gd name="T19" fmla="*/ 13 h 92"/>
                      <a:gd name="T20" fmla="*/ 73 w 82"/>
                      <a:gd name="T21" fmla="*/ 17 h 92"/>
                      <a:gd name="T22" fmla="*/ 76 w 82"/>
                      <a:gd name="T23" fmla="*/ 24 h 92"/>
                      <a:gd name="T24" fmla="*/ 77 w 82"/>
                      <a:gd name="T25" fmla="*/ 28 h 92"/>
                      <a:gd name="T26" fmla="*/ 79 w 82"/>
                      <a:gd name="T27" fmla="*/ 34 h 92"/>
                      <a:gd name="T28" fmla="*/ 79 w 82"/>
                      <a:gd name="T29" fmla="*/ 42 h 92"/>
                      <a:gd name="T30" fmla="*/ 79 w 82"/>
                      <a:gd name="T31" fmla="*/ 51 h 92"/>
                      <a:gd name="T32" fmla="*/ 76 w 82"/>
                      <a:gd name="T33" fmla="*/ 59 h 92"/>
                      <a:gd name="T34" fmla="*/ 71 w 82"/>
                      <a:gd name="T35" fmla="*/ 67 h 92"/>
                      <a:gd name="T36" fmla="*/ 67 w 82"/>
                      <a:gd name="T37" fmla="*/ 75 h 92"/>
                      <a:gd name="T38" fmla="*/ 59 w 82"/>
                      <a:gd name="T39" fmla="*/ 79 h 92"/>
                      <a:gd name="T40" fmla="*/ 51 w 82"/>
                      <a:gd name="T41" fmla="*/ 84 h 92"/>
                      <a:gd name="T42" fmla="*/ 42 w 82"/>
                      <a:gd name="T43" fmla="*/ 87 h 92"/>
                      <a:gd name="T44" fmla="*/ 33 w 82"/>
                      <a:gd name="T45" fmla="*/ 89 h 92"/>
                      <a:gd name="T46" fmla="*/ 23 w 82"/>
                      <a:gd name="T47" fmla="*/ 87 h 92"/>
                      <a:gd name="T48" fmla="*/ 14 w 82"/>
                      <a:gd name="T49" fmla="*/ 84 h 92"/>
                      <a:gd name="T50" fmla="*/ 6 w 82"/>
                      <a:gd name="T51" fmla="*/ 79 h 92"/>
                      <a:gd name="T52" fmla="*/ 0 w 82"/>
                      <a:gd name="T53" fmla="*/ 73 h 92"/>
                      <a:gd name="T54" fmla="*/ 0 w 82"/>
                      <a:gd name="T55" fmla="*/ 76 h 92"/>
                      <a:gd name="T56" fmla="*/ 0 w 82"/>
                      <a:gd name="T57" fmla="*/ 79 h 92"/>
                      <a:gd name="T58" fmla="*/ 8 w 82"/>
                      <a:gd name="T59" fmla="*/ 84 h 92"/>
                      <a:gd name="T60" fmla="*/ 16 w 82"/>
                      <a:gd name="T61" fmla="*/ 87 h 92"/>
                      <a:gd name="T62" fmla="*/ 23 w 82"/>
                      <a:gd name="T63" fmla="*/ 90 h 92"/>
                      <a:gd name="T64" fmla="*/ 33 w 82"/>
                      <a:gd name="T65" fmla="*/ 92 h 92"/>
                      <a:gd name="T66" fmla="*/ 43 w 82"/>
                      <a:gd name="T67" fmla="*/ 90 h 92"/>
                      <a:gd name="T68" fmla="*/ 53 w 82"/>
                      <a:gd name="T69" fmla="*/ 87 h 92"/>
                      <a:gd name="T70" fmla="*/ 60 w 82"/>
                      <a:gd name="T71" fmla="*/ 82 h 92"/>
                      <a:gd name="T72" fmla="*/ 68 w 82"/>
                      <a:gd name="T73" fmla="*/ 76 h 92"/>
                      <a:gd name="T74" fmla="*/ 74 w 82"/>
                      <a:gd name="T75" fmla="*/ 68 h 92"/>
                      <a:gd name="T76" fmla="*/ 79 w 82"/>
                      <a:gd name="T77" fmla="*/ 61 h 92"/>
                      <a:gd name="T78" fmla="*/ 82 w 82"/>
                      <a:gd name="T79" fmla="*/ 51 h 92"/>
                      <a:gd name="T80" fmla="*/ 82 w 82"/>
                      <a:gd name="T81" fmla="*/ 42 h 92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2"/>
                      <a:gd name="T124" fmla="*/ 0 h 92"/>
                      <a:gd name="T125" fmla="*/ 82 w 82"/>
                      <a:gd name="T126" fmla="*/ 92 h 92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2" h="92">
                        <a:moveTo>
                          <a:pt x="82" y="42"/>
                        </a:moveTo>
                        <a:lnTo>
                          <a:pt x="80" y="30"/>
                        </a:lnTo>
                        <a:lnTo>
                          <a:pt x="77" y="17"/>
                        </a:lnTo>
                        <a:lnTo>
                          <a:pt x="70" y="8"/>
                        </a:lnTo>
                        <a:lnTo>
                          <a:pt x="62" y="0"/>
                        </a:lnTo>
                        <a:lnTo>
                          <a:pt x="59" y="0"/>
                        </a:lnTo>
                        <a:lnTo>
                          <a:pt x="56" y="0"/>
                        </a:lnTo>
                        <a:lnTo>
                          <a:pt x="60" y="5"/>
                        </a:lnTo>
                        <a:lnTo>
                          <a:pt x="65" y="8"/>
                        </a:lnTo>
                        <a:lnTo>
                          <a:pt x="70" y="13"/>
                        </a:lnTo>
                        <a:lnTo>
                          <a:pt x="73" y="17"/>
                        </a:lnTo>
                        <a:lnTo>
                          <a:pt x="76" y="24"/>
                        </a:lnTo>
                        <a:lnTo>
                          <a:pt x="77" y="28"/>
                        </a:lnTo>
                        <a:lnTo>
                          <a:pt x="79" y="34"/>
                        </a:lnTo>
                        <a:lnTo>
                          <a:pt x="79" y="42"/>
                        </a:lnTo>
                        <a:lnTo>
                          <a:pt x="79" y="51"/>
                        </a:lnTo>
                        <a:lnTo>
                          <a:pt x="76" y="59"/>
                        </a:lnTo>
                        <a:lnTo>
                          <a:pt x="71" y="67"/>
                        </a:lnTo>
                        <a:lnTo>
                          <a:pt x="67" y="75"/>
                        </a:lnTo>
                        <a:lnTo>
                          <a:pt x="59" y="79"/>
                        </a:lnTo>
                        <a:lnTo>
                          <a:pt x="51" y="84"/>
                        </a:lnTo>
                        <a:lnTo>
                          <a:pt x="42" y="87"/>
                        </a:lnTo>
                        <a:lnTo>
                          <a:pt x="33" y="89"/>
                        </a:lnTo>
                        <a:lnTo>
                          <a:pt x="23" y="87"/>
                        </a:lnTo>
                        <a:lnTo>
                          <a:pt x="14" y="84"/>
                        </a:lnTo>
                        <a:lnTo>
                          <a:pt x="6" y="79"/>
                        </a:lnTo>
                        <a:lnTo>
                          <a:pt x="0" y="73"/>
                        </a:lnTo>
                        <a:lnTo>
                          <a:pt x="0" y="76"/>
                        </a:lnTo>
                        <a:lnTo>
                          <a:pt x="0" y="79"/>
                        </a:lnTo>
                        <a:lnTo>
                          <a:pt x="8" y="84"/>
                        </a:lnTo>
                        <a:lnTo>
                          <a:pt x="16" y="87"/>
                        </a:lnTo>
                        <a:lnTo>
                          <a:pt x="23" y="90"/>
                        </a:lnTo>
                        <a:lnTo>
                          <a:pt x="33" y="92"/>
                        </a:lnTo>
                        <a:lnTo>
                          <a:pt x="43" y="90"/>
                        </a:lnTo>
                        <a:lnTo>
                          <a:pt x="53" y="87"/>
                        </a:lnTo>
                        <a:lnTo>
                          <a:pt x="60" y="82"/>
                        </a:lnTo>
                        <a:lnTo>
                          <a:pt x="68" y="76"/>
                        </a:lnTo>
                        <a:lnTo>
                          <a:pt x="74" y="68"/>
                        </a:lnTo>
                        <a:lnTo>
                          <a:pt x="79" y="61"/>
                        </a:lnTo>
                        <a:lnTo>
                          <a:pt x="82" y="51"/>
                        </a:lnTo>
                        <a:lnTo>
                          <a:pt x="82" y="42"/>
                        </a:lnTo>
                        <a:close/>
                      </a:path>
                    </a:pathLst>
                  </a:custGeom>
                  <a:solidFill>
                    <a:srgbClr val="6574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" name="Freeform 244">
                    <a:extLst>
                      <a:ext uri="{FF2B5EF4-FFF2-40B4-BE49-F238E27FC236}">
                        <a16:creationId xmlns:a16="http://schemas.microsoft.com/office/drawing/2014/main" id="{79A7FC0D-5C4E-6F46-8505-10BE87FA39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7" y="1205"/>
                    <a:ext cx="81" cy="90"/>
                  </a:xfrm>
                  <a:custGeom>
                    <a:avLst/>
                    <a:gdLst>
                      <a:gd name="T0" fmla="*/ 81 w 81"/>
                      <a:gd name="T1" fmla="*/ 42 h 90"/>
                      <a:gd name="T2" fmla="*/ 81 w 81"/>
                      <a:gd name="T3" fmla="*/ 34 h 90"/>
                      <a:gd name="T4" fmla="*/ 80 w 81"/>
                      <a:gd name="T5" fmla="*/ 30 h 90"/>
                      <a:gd name="T6" fmla="*/ 78 w 81"/>
                      <a:gd name="T7" fmla="*/ 24 h 90"/>
                      <a:gd name="T8" fmla="*/ 75 w 81"/>
                      <a:gd name="T9" fmla="*/ 17 h 90"/>
                      <a:gd name="T10" fmla="*/ 69 w 81"/>
                      <a:gd name="T11" fmla="*/ 8 h 90"/>
                      <a:gd name="T12" fmla="*/ 60 w 81"/>
                      <a:gd name="T13" fmla="*/ 0 h 90"/>
                      <a:gd name="T14" fmla="*/ 57 w 81"/>
                      <a:gd name="T15" fmla="*/ 0 h 90"/>
                      <a:gd name="T16" fmla="*/ 54 w 81"/>
                      <a:gd name="T17" fmla="*/ 2 h 90"/>
                      <a:gd name="T18" fmla="*/ 60 w 81"/>
                      <a:gd name="T19" fmla="*/ 5 h 90"/>
                      <a:gd name="T20" fmla="*/ 64 w 81"/>
                      <a:gd name="T21" fmla="*/ 8 h 90"/>
                      <a:gd name="T22" fmla="*/ 69 w 81"/>
                      <a:gd name="T23" fmla="*/ 13 h 90"/>
                      <a:gd name="T24" fmla="*/ 72 w 81"/>
                      <a:gd name="T25" fmla="*/ 17 h 90"/>
                      <a:gd name="T26" fmla="*/ 75 w 81"/>
                      <a:gd name="T27" fmla="*/ 24 h 90"/>
                      <a:gd name="T28" fmla="*/ 77 w 81"/>
                      <a:gd name="T29" fmla="*/ 28 h 90"/>
                      <a:gd name="T30" fmla="*/ 78 w 81"/>
                      <a:gd name="T31" fmla="*/ 34 h 90"/>
                      <a:gd name="T32" fmla="*/ 78 w 81"/>
                      <a:gd name="T33" fmla="*/ 42 h 90"/>
                      <a:gd name="T34" fmla="*/ 78 w 81"/>
                      <a:gd name="T35" fmla="*/ 50 h 90"/>
                      <a:gd name="T36" fmla="*/ 75 w 81"/>
                      <a:gd name="T37" fmla="*/ 59 h 90"/>
                      <a:gd name="T38" fmla="*/ 71 w 81"/>
                      <a:gd name="T39" fmla="*/ 67 h 90"/>
                      <a:gd name="T40" fmla="*/ 66 w 81"/>
                      <a:gd name="T41" fmla="*/ 73 h 90"/>
                      <a:gd name="T42" fmla="*/ 60 w 81"/>
                      <a:gd name="T43" fmla="*/ 79 h 90"/>
                      <a:gd name="T44" fmla="*/ 52 w 81"/>
                      <a:gd name="T45" fmla="*/ 82 h 90"/>
                      <a:gd name="T46" fmla="*/ 43 w 81"/>
                      <a:gd name="T47" fmla="*/ 85 h 90"/>
                      <a:gd name="T48" fmla="*/ 34 w 81"/>
                      <a:gd name="T49" fmla="*/ 87 h 90"/>
                      <a:gd name="T50" fmla="*/ 24 w 81"/>
                      <a:gd name="T51" fmla="*/ 85 h 90"/>
                      <a:gd name="T52" fmla="*/ 15 w 81"/>
                      <a:gd name="T53" fmla="*/ 82 h 90"/>
                      <a:gd name="T54" fmla="*/ 7 w 81"/>
                      <a:gd name="T55" fmla="*/ 76 h 90"/>
                      <a:gd name="T56" fmla="*/ 0 w 81"/>
                      <a:gd name="T57" fmla="*/ 70 h 90"/>
                      <a:gd name="T58" fmla="*/ 1 w 81"/>
                      <a:gd name="T59" fmla="*/ 73 h 90"/>
                      <a:gd name="T60" fmla="*/ 1 w 81"/>
                      <a:gd name="T61" fmla="*/ 76 h 90"/>
                      <a:gd name="T62" fmla="*/ 7 w 81"/>
                      <a:gd name="T63" fmla="*/ 81 h 90"/>
                      <a:gd name="T64" fmla="*/ 17 w 81"/>
                      <a:gd name="T65" fmla="*/ 85 h 90"/>
                      <a:gd name="T66" fmla="*/ 24 w 81"/>
                      <a:gd name="T67" fmla="*/ 89 h 90"/>
                      <a:gd name="T68" fmla="*/ 34 w 81"/>
                      <a:gd name="T69" fmla="*/ 90 h 90"/>
                      <a:gd name="T70" fmla="*/ 44 w 81"/>
                      <a:gd name="T71" fmla="*/ 89 h 90"/>
                      <a:gd name="T72" fmla="*/ 52 w 81"/>
                      <a:gd name="T73" fmla="*/ 85 h 90"/>
                      <a:gd name="T74" fmla="*/ 61 w 81"/>
                      <a:gd name="T75" fmla="*/ 81 h 90"/>
                      <a:gd name="T76" fmla="*/ 68 w 81"/>
                      <a:gd name="T77" fmla="*/ 75 h 90"/>
                      <a:gd name="T78" fmla="*/ 74 w 81"/>
                      <a:gd name="T79" fmla="*/ 68 h 90"/>
                      <a:gd name="T80" fmla="*/ 78 w 81"/>
                      <a:gd name="T81" fmla="*/ 61 h 90"/>
                      <a:gd name="T82" fmla="*/ 81 w 81"/>
                      <a:gd name="T83" fmla="*/ 51 h 90"/>
                      <a:gd name="T84" fmla="*/ 81 w 81"/>
                      <a:gd name="T85" fmla="*/ 42 h 90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1"/>
                      <a:gd name="T130" fmla="*/ 0 h 90"/>
                      <a:gd name="T131" fmla="*/ 81 w 81"/>
                      <a:gd name="T132" fmla="*/ 90 h 90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1" h="90">
                        <a:moveTo>
                          <a:pt x="81" y="42"/>
                        </a:moveTo>
                        <a:lnTo>
                          <a:pt x="81" y="34"/>
                        </a:lnTo>
                        <a:lnTo>
                          <a:pt x="80" y="30"/>
                        </a:lnTo>
                        <a:lnTo>
                          <a:pt x="78" y="24"/>
                        </a:lnTo>
                        <a:lnTo>
                          <a:pt x="75" y="17"/>
                        </a:lnTo>
                        <a:lnTo>
                          <a:pt x="69" y="8"/>
                        </a:lnTo>
                        <a:lnTo>
                          <a:pt x="60" y="0"/>
                        </a:lnTo>
                        <a:lnTo>
                          <a:pt x="57" y="0"/>
                        </a:lnTo>
                        <a:lnTo>
                          <a:pt x="54" y="2"/>
                        </a:lnTo>
                        <a:lnTo>
                          <a:pt x="60" y="5"/>
                        </a:lnTo>
                        <a:lnTo>
                          <a:pt x="64" y="8"/>
                        </a:lnTo>
                        <a:lnTo>
                          <a:pt x="69" y="13"/>
                        </a:lnTo>
                        <a:lnTo>
                          <a:pt x="72" y="17"/>
                        </a:lnTo>
                        <a:lnTo>
                          <a:pt x="75" y="24"/>
                        </a:lnTo>
                        <a:lnTo>
                          <a:pt x="77" y="28"/>
                        </a:lnTo>
                        <a:lnTo>
                          <a:pt x="78" y="34"/>
                        </a:lnTo>
                        <a:lnTo>
                          <a:pt x="78" y="42"/>
                        </a:lnTo>
                        <a:lnTo>
                          <a:pt x="78" y="50"/>
                        </a:lnTo>
                        <a:lnTo>
                          <a:pt x="75" y="59"/>
                        </a:lnTo>
                        <a:lnTo>
                          <a:pt x="71" y="67"/>
                        </a:lnTo>
                        <a:lnTo>
                          <a:pt x="66" y="73"/>
                        </a:lnTo>
                        <a:lnTo>
                          <a:pt x="60" y="79"/>
                        </a:lnTo>
                        <a:lnTo>
                          <a:pt x="52" y="82"/>
                        </a:lnTo>
                        <a:lnTo>
                          <a:pt x="43" y="85"/>
                        </a:lnTo>
                        <a:lnTo>
                          <a:pt x="34" y="87"/>
                        </a:lnTo>
                        <a:lnTo>
                          <a:pt x="24" y="85"/>
                        </a:lnTo>
                        <a:lnTo>
                          <a:pt x="15" y="82"/>
                        </a:lnTo>
                        <a:lnTo>
                          <a:pt x="7" y="76"/>
                        </a:lnTo>
                        <a:lnTo>
                          <a:pt x="0" y="70"/>
                        </a:lnTo>
                        <a:lnTo>
                          <a:pt x="1" y="73"/>
                        </a:lnTo>
                        <a:lnTo>
                          <a:pt x="1" y="76"/>
                        </a:lnTo>
                        <a:lnTo>
                          <a:pt x="7" y="81"/>
                        </a:lnTo>
                        <a:lnTo>
                          <a:pt x="17" y="85"/>
                        </a:lnTo>
                        <a:lnTo>
                          <a:pt x="24" y="89"/>
                        </a:lnTo>
                        <a:lnTo>
                          <a:pt x="34" y="90"/>
                        </a:lnTo>
                        <a:lnTo>
                          <a:pt x="44" y="89"/>
                        </a:lnTo>
                        <a:lnTo>
                          <a:pt x="52" y="85"/>
                        </a:lnTo>
                        <a:lnTo>
                          <a:pt x="61" y="81"/>
                        </a:lnTo>
                        <a:lnTo>
                          <a:pt x="68" y="75"/>
                        </a:lnTo>
                        <a:lnTo>
                          <a:pt x="74" y="68"/>
                        </a:lnTo>
                        <a:lnTo>
                          <a:pt x="78" y="61"/>
                        </a:lnTo>
                        <a:lnTo>
                          <a:pt x="81" y="51"/>
                        </a:lnTo>
                        <a:lnTo>
                          <a:pt x="81" y="42"/>
                        </a:lnTo>
                        <a:close/>
                      </a:path>
                    </a:pathLst>
                  </a:custGeom>
                  <a:solidFill>
                    <a:srgbClr val="6776B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7" name="Freeform 245">
                    <a:extLst>
                      <a:ext uri="{FF2B5EF4-FFF2-40B4-BE49-F238E27FC236}">
                        <a16:creationId xmlns:a16="http://schemas.microsoft.com/office/drawing/2014/main" id="{8EF011A8-18A6-C746-B8ED-0B497F5B75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7" y="1205"/>
                    <a:ext cx="80" cy="89"/>
                  </a:xfrm>
                  <a:custGeom>
                    <a:avLst/>
                    <a:gdLst>
                      <a:gd name="T0" fmla="*/ 80 w 80"/>
                      <a:gd name="T1" fmla="*/ 42 h 89"/>
                      <a:gd name="T2" fmla="*/ 80 w 80"/>
                      <a:gd name="T3" fmla="*/ 34 h 89"/>
                      <a:gd name="T4" fmla="*/ 78 w 80"/>
                      <a:gd name="T5" fmla="*/ 28 h 89"/>
                      <a:gd name="T6" fmla="*/ 77 w 80"/>
                      <a:gd name="T7" fmla="*/ 24 h 89"/>
                      <a:gd name="T8" fmla="*/ 74 w 80"/>
                      <a:gd name="T9" fmla="*/ 17 h 89"/>
                      <a:gd name="T10" fmla="*/ 71 w 80"/>
                      <a:gd name="T11" fmla="*/ 13 h 89"/>
                      <a:gd name="T12" fmla="*/ 66 w 80"/>
                      <a:gd name="T13" fmla="*/ 8 h 89"/>
                      <a:gd name="T14" fmla="*/ 61 w 80"/>
                      <a:gd name="T15" fmla="*/ 5 h 89"/>
                      <a:gd name="T16" fmla="*/ 57 w 80"/>
                      <a:gd name="T17" fmla="*/ 0 h 89"/>
                      <a:gd name="T18" fmla="*/ 54 w 80"/>
                      <a:gd name="T19" fmla="*/ 2 h 89"/>
                      <a:gd name="T20" fmla="*/ 52 w 80"/>
                      <a:gd name="T21" fmla="*/ 2 h 89"/>
                      <a:gd name="T22" fmla="*/ 57 w 80"/>
                      <a:gd name="T23" fmla="*/ 5 h 89"/>
                      <a:gd name="T24" fmla="*/ 61 w 80"/>
                      <a:gd name="T25" fmla="*/ 8 h 89"/>
                      <a:gd name="T26" fmla="*/ 66 w 80"/>
                      <a:gd name="T27" fmla="*/ 13 h 89"/>
                      <a:gd name="T28" fmla="*/ 71 w 80"/>
                      <a:gd name="T29" fmla="*/ 17 h 89"/>
                      <a:gd name="T30" fmla="*/ 74 w 80"/>
                      <a:gd name="T31" fmla="*/ 24 h 89"/>
                      <a:gd name="T32" fmla="*/ 75 w 80"/>
                      <a:gd name="T33" fmla="*/ 28 h 89"/>
                      <a:gd name="T34" fmla="*/ 77 w 80"/>
                      <a:gd name="T35" fmla="*/ 34 h 89"/>
                      <a:gd name="T36" fmla="*/ 77 w 80"/>
                      <a:gd name="T37" fmla="*/ 42 h 89"/>
                      <a:gd name="T38" fmla="*/ 77 w 80"/>
                      <a:gd name="T39" fmla="*/ 50 h 89"/>
                      <a:gd name="T40" fmla="*/ 74 w 80"/>
                      <a:gd name="T41" fmla="*/ 58 h 89"/>
                      <a:gd name="T42" fmla="*/ 71 w 80"/>
                      <a:gd name="T43" fmla="*/ 65 h 89"/>
                      <a:gd name="T44" fmla="*/ 64 w 80"/>
                      <a:gd name="T45" fmla="*/ 72 h 89"/>
                      <a:gd name="T46" fmla="*/ 58 w 80"/>
                      <a:gd name="T47" fmla="*/ 78 h 89"/>
                      <a:gd name="T48" fmla="*/ 51 w 80"/>
                      <a:gd name="T49" fmla="*/ 81 h 89"/>
                      <a:gd name="T50" fmla="*/ 43 w 80"/>
                      <a:gd name="T51" fmla="*/ 84 h 89"/>
                      <a:gd name="T52" fmla="*/ 34 w 80"/>
                      <a:gd name="T53" fmla="*/ 85 h 89"/>
                      <a:gd name="T54" fmla="*/ 24 w 80"/>
                      <a:gd name="T55" fmla="*/ 84 h 89"/>
                      <a:gd name="T56" fmla="*/ 15 w 80"/>
                      <a:gd name="T57" fmla="*/ 79 h 89"/>
                      <a:gd name="T58" fmla="*/ 6 w 80"/>
                      <a:gd name="T59" fmla="*/ 75 h 89"/>
                      <a:gd name="T60" fmla="*/ 0 w 80"/>
                      <a:gd name="T61" fmla="*/ 67 h 89"/>
                      <a:gd name="T62" fmla="*/ 0 w 80"/>
                      <a:gd name="T63" fmla="*/ 70 h 89"/>
                      <a:gd name="T64" fmla="*/ 1 w 80"/>
                      <a:gd name="T65" fmla="*/ 73 h 89"/>
                      <a:gd name="T66" fmla="*/ 7 w 80"/>
                      <a:gd name="T67" fmla="*/ 79 h 89"/>
                      <a:gd name="T68" fmla="*/ 15 w 80"/>
                      <a:gd name="T69" fmla="*/ 84 h 89"/>
                      <a:gd name="T70" fmla="*/ 24 w 80"/>
                      <a:gd name="T71" fmla="*/ 87 h 89"/>
                      <a:gd name="T72" fmla="*/ 34 w 80"/>
                      <a:gd name="T73" fmla="*/ 89 h 89"/>
                      <a:gd name="T74" fmla="*/ 43 w 80"/>
                      <a:gd name="T75" fmla="*/ 87 h 89"/>
                      <a:gd name="T76" fmla="*/ 52 w 80"/>
                      <a:gd name="T77" fmla="*/ 84 h 89"/>
                      <a:gd name="T78" fmla="*/ 60 w 80"/>
                      <a:gd name="T79" fmla="*/ 79 h 89"/>
                      <a:gd name="T80" fmla="*/ 68 w 80"/>
                      <a:gd name="T81" fmla="*/ 75 h 89"/>
                      <a:gd name="T82" fmla="*/ 72 w 80"/>
                      <a:gd name="T83" fmla="*/ 67 h 89"/>
                      <a:gd name="T84" fmla="*/ 77 w 80"/>
                      <a:gd name="T85" fmla="*/ 59 h 89"/>
                      <a:gd name="T86" fmla="*/ 80 w 80"/>
                      <a:gd name="T87" fmla="*/ 51 h 89"/>
                      <a:gd name="T88" fmla="*/ 80 w 80"/>
                      <a:gd name="T89" fmla="*/ 42 h 89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0"/>
                      <a:gd name="T136" fmla="*/ 0 h 89"/>
                      <a:gd name="T137" fmla="*/ 80 w 80"/>
                      <a:gd name="T138" fmla="*/ 89 h 89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0" h="89">
                        <a:moveTo>
                          <a:pt x="80" y="42"/>
                        </a:moveTo>
                        <a:lnTo>
                          <a:pt x="80" y="34"/>
                        </a:lnTo>
                        <a:lnTo>
                          <a:pt x="78" y="28"/>
                        </a:lnTo>
                        <a:lnTo>
                          <a:pt x="77" y="24"/>
                        </a:lnTo>
                        <a:lnTo>
                          <a:pt x="74" y="17"/>
                        </a:lnTo>
                        <a:lnTo>
                          <a:pt x="71" y="13"/>
                        </a:lnTo>
                        <a:lnTo>
                          <a:pt x="66" y="8"/>
                        </a:lnTo>
                        <a:lnTo>
                          <a:pt x="61" y="5"/>
                        </a:lnTo>
                        <a:lnTo>
                          <a:pt x="57" y="0"/>
                        </a:lnTo>
                        <a:lnTo>
                          <a:pt x="54" y="2"/>
                        </a:lnTo>
                        <a:lnTo>
                          <a:pt x="52" y="2"/>
                        </a:lnTo>
                        <a:lnTo>
                          <a:pt x="57" y="5"/>
                        </a:lnTo>
                        <a:lnTo>
                          <a:pt x="61" y="8"/>
                        </a:lnTo>
                        <a:lnTo>
                          <a:pt x="66" y="13"/>
                        </a:lnTo>
                        <a:lnTo>
                          <a:pt x="71" y="17"/>
                        </a:lnTo>
                        <a:lnTo>
                          <a:pt x="74" y="24"/>
                        </a:lnTo>
                        <a:lnTo>
                          <a:pt x="75" y="28"/>
                        </a:lnTo>
                        <a:lnTo>
                          <a:pt x="77" y="34"/>
                        </a:lnTo>
                        <a:lnTo>
                          <a:pt x="77" y="42"/>
                        </a:lnTo>
                        <a:lnTo>
                          <a:pt x="77" y="50"/>
                        </a:lnTo>
                        <a:lnTo>
                          <a:pt x="74" y="58"/>
                        </a:lnTo>
                        <a:lnTo>
                          <a:pt x="71" y="65"/>
                        </a:lnTo>
                        <a:lnTo>
                          <a:pt x="64" y="72"/>
                        </a:lnTo>
                        <a:lnTo>
                          <a:pt x="58" y="78"/>
                        </a:lnTo>
                        <a:lnTo>
                          <a:pt x="51" y="81"/>
                        </a:lnTo>
                        <a:lnTo>
                          <a:pt x="43" y="84"/>
                        </a:lnTo>
                        <a:lnTo>
                          <a:pt x="34" y="85"/>
                        </a:lnTo>
                        <a:lnTo>
                          <a:pt x="24" y="84"/>
                        </a:lnTo>
                        <a:lnTo>
                          <a:pt x="15" y="79"/>
                        </a:lnTo>
                        <a:lnTo>
                          <a:pt x="6" y="75"/>
                        </a:lnTo>
                        <a:lnTo>
                          <a:pt x="0" y="67"/>
                        </a:lnTo>
                        <a:lnTo>
                          <a:pt x="0" y="70"/>
                        </a:lnTo>
                        <a:lnTo>
                          <a:pt x="1" y="73"/>
                        </a:lnTo>
                        <a:lnTo>
                          <a:pt x="7" y="79"/>
                        </a:lnTo>
                        <a:lnTo>
                          <a:pt x="15" y="84"/>
                        </a:lnTo>
                        <a:lnTo>
                          <a:pt x="24" y="87"/>
                        </a:lnTo>
                        <a:lnTo>
                          <a:pt x="34" y="89"/>
                        </a:lnTo>
                        <a:lnTo>
                          <a:pt x="43" y="87"/>
                        </a:lnTo>
                        <a:lnTo>
                          <a:pt x="52" y="84"/>
                        </a:lnTo>
                        <a:lnTo>
                          <a:pt x="60" y="79"/>
                        </a:lnTo>
                        <a:lnTo>
                          <a:pt x="68" y="75"/>
                        </a:lnTo>
                        <a:lnTo>
                          <a:pt x="72" y="67"/>
                        </a:lnTo>
                        <a:lnTo>
                          <a:pt x="77" y="59"/>
                        </a:lnTo>
                        <a:lnTo>
                          <a:pt x="80" y="51"/>
                        </a:lnTo>
                        <a:lnTo>
                          <a:pt x="80" y="42"/>
                        </a:lnTo>
                        <a:close/>
                      </a:path>
                    </a:pathLst>
                  </a:custGeom>
                  <a:solidFill>
                    <a:srgbClr val="6A79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8" name="Freeform 246">
                    <a:extLst>
                      <a:ext uri="{FF2B5EF4-FFF2-40B4-BE49-F238E27FC236}">
                        <a16:creationId xmlns:a16="http://schemas.microsoft.com/office/drawing/2014/main" id="{2643F911-C8C1-4B48-8D75-2CE6F1391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7" y="1207"/>
                    <a:ext cx="78" cy="85"/>
                  </a:xfrm>
                  <a:custGeom>
                    <a:avLst/>
                    <a:gdLst>
                      <a:gd name="T0" fmla="*/ 78 w 78"/>
                      <a:gd name="T1" fmla="*/ 40 h 85"/>
                      <a:gd name="T2" fmla="*/ 78 w 78"/>
                      <a:gd name="T3" fmla="*/ 32 h 85"/>
                      <a:gd name="T4" fmla="*/ 77 w 78"/>
                      <a:gd name="T5" fmla="*/ 26 h 85"/>
                      <a:gd name="T6" fmla="*/ 75 w 78"/>
                      <a:gd name="T7" fmla="*/ 22 h 85"/>
                      <a:gd name="T8" fmla="*/ 72 w 78"/>
                      <a:gd name="T9" fmla="*/ 15 h 85"/>
                      <a:gd name="T10" fmla="*/ 69 w 78"/>
                      <a:gd name="T11" fmla="*/ 11 h 85"/>
                      <a:gd name="T12" fmla="*/ 64 w 78"/>
                      <a:gd name="T13" fmla="*/ 6 h 85"/>
                      <a:gd name="T14" fmla="*/ 60 w 78"/>
                      <a:gd name="T15" fmla="*/ 3 h 85"/>
                      <a:gd name="T16" fmla="*/ 54 w 78"/>
                      <a:gd name="T17" fmla="*/ 0 h 85"/>
                      <a:gd name="T18" fmla="*/ 52 w 78"/>
                      <a:gd name="T19" fmla="*/ 0 h 85"/>
                      <a:gd name="T20" fmla="*/ 49 w 78"/>
                      <a:gd name="T21" fmla="*/ 0 h 85"/>
                      <a:gd name="T22" fmla="*/ 55 w 78"/>
                      <a:gd name="T23" fmla="*/ 3 h 85"/>
                      <a:gd name="T24" fmla="*/ 60 w 78"/>
                      <a:gd name="T25" fmla="*/ 6 h 85"/>
                      <a:gd name="T26" fmla="*/ 64 w 78"/>
                      <a:gd name="T27" fmla="*/ 11 h 85"/>
                      <a:gd name="T28" fmla="*/ 68 w 78"/>
                      <a:gd name="T29" fmla="*/ 15 h 85"/>
                      <a:gd name="T30" fmla="*/ 72 w 78"/>
                      <a:gd name="T31" fmla="*/ 22 h 85"/>
                      <a:gd name="T32" fmla="*/ 74 w 78"/>
                      <a:gd name="T33" fmla="*/ 26 h 85"/>
                      <a:gd name="T34" fmla="*/ 75 w 78"/>
                      <a:gd name="T35" fmla="*/ 32 h 85"/>
                      <a:gd name="T36" fmla="*/ 75 w 78"/>
                      <a:gd name="T37" fmla="*/ 40 h 85"/>
                      <a:gd name="T38" fmla="*/ 75 w 78"/>
                      <a:gd name="T39" fmla="*/ 48 h 85"/>
                      <a:gd name="T40" fmla="*/ 72 w 78"/>
                      <a:gd name="T41" fmla="*/ 56 h 85"/>
                      <a:gd name="T42" fmla="*/ 69 w 78"/>
                      <a:gd name="T43" fmla="*/ 63 h 85"/>
                      <a:gd name="T44" fmla="*/ 63 w 78"/>
                      <a:gd name="T45" fmla="*/ 70 h 85"/>
                      <a:gd name="T46" fmla="*/ 57 w 78"/>
                      <a:gd name="T47" fmla="*/ 74 h 85"/>
                      <a:gd name="T48" fmla="*/ 51 w 78"/>
                      <a:gd name="T49" fmla="*/ 77 h 85"/>
                      <a:gd name="T50" fmla="*/ 43 w 78"/>
                      <a:gd name="T51" fmla="*/ 80 h 85"/>
                      <a:gd name="T52" fmla="*/ 34 w 78"/>
                      <a:gd name="T53" fmla="*/ 82 h 85"/>
                      <a:gd name="T54" fmla="*/ 24 w 78"/>
                      <a:gd name="T55" fmla="*/ 80 h 85"/>
                      <a:gd name="T56" fmla="*/ 13 w 78"/>
                      <a:gd name="T57" fmla="*/ 76 h 85"/>
                      <a:gd name="T58" fmla="*/ 6 w 78"/>
                      <a:gd name="T59" fmla="*/ 70 h 85"/>
                      <a:gd name="T60" fmla="*/ 0 w 78"/>
                      <a:gd name="T61" fmla="*/ 62 h 85"/>
                      <a:gd name="T62" fmla="*/ 0 w 78"/>
                      <a:gd name="T63" fmla="*/ 65 h 85"/>
                      <a:gd name="T64" fmla="*/ 0 w 78"/>
                      <a:gd name="T65" fmla="*/ 68 h 85"/>
                      <a:gd name="T66" fmla="*/ 7 w 78"/>
                      <a:gd name="T67" fmla="*/ 74 h 85"/>
                      <a:gd name="T68" fmla="*/ 15 w 78"/>
                      <a:gd name="T69" fmla="*/ 80 h 85"/>
                      <a:gd name="T70" fmla="*/ 24 w 78"/>
                      <a:gd name="T71" fmla="*/ 83 h 85"/>
                      <a:gd name="T72" fmla="*/ 34 w 78"/>
                      <a:gd name="T73" fmla="*/ 85 h 85"/>
                      <a:gd name="T74" fmla="*/ 43 w 78"/>
                      <a:gd name="T75" fmla="*/ 83 h 85"/>
                      <a:gd name="T76" fmla="*/ 52 w 78"/>
                      <a:gd name="T77" fmla="*/ 80 h 85"/>
                      <a:gd name="T78" fmla="*/ 60 w 78"/>
                      <a:gd name="T79" fmla="*/ 77 h 85"/>
                      <a:gd name="T80" fmla="*/ 66 w 78"/>
                      <a:gd name="T81" fmla="*/ 71 h 85"/>
                      <a:gd name="T82" fmla="*/ 71 w 78"/>
                      <a:gd name="T83" fmla="*/ 65 h 85"/>
                      <a:gd name="T84" fmla="*/ 75 w 78"/>
                      <a:gd name="T85" fmla="*/ 57 h 85"/>
                      <a:gd name="T86" fmla="*/ 78 w 78"/>
                      <a:gd name="T87" fmla="*/ 48 h 85"/>
                      <a:gd name="T88" fmla="*/ 78 w 78"/>
                      <a:gd name="T89" fmla="*/ 40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78"/>
                      <a:gd name="T136" fmla="*/ 0 h 85"/>
                      <a:gd name="T137" fmla="*/ 78 w 78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78" h="85">
                        <a:moveTo>
                          <a:pt x="78" y="40"/>
                        </a:moveTo>
                        <a:lnTo>
                          <a:pt x="78" y="32"/>
                        </a:lnTo>
                        <a:lnTo>
                          <a:pt x="77" y="26"/>
                        </a:lnTo>
                        <a:lnTo>
                          <a:pt x="75" y="22"/>
                        </a:lnTo>
                        <a:lnTo>
                          <a:pt x="72" y="15"/>
                        </a:lnTo>
                        <a:lnTo>
                          <a:pt x="69" y="11"/>
                        </a:lnTo>
                        <a:lnTo>
                          <a:pt x="64" y="6"/>
                        </a:lnTo>
                        <a:lnTo>
                          <a:pt x="60" y="3"/>
                        </a:lnTo>
                        <a:lnTo>
                          <a:pt x="54" y="0"/>
                        </a:lnTo>
                        <a:lnTo>
                          <a:pt x="52" y="0"/>
                        </a:lnTo>
                        <a:lnTo>
                          <a:pt x="49" y="0"/>
                        </a:lnTo>
                        <a:lnTo>
                          <a:pt x="55" y="3"/>
                        </a:lnTo>
                        <a:lnTo>
                          <a:pt x="60" y="6"/>
                        </a:lnTo>
                        <a:lnTo>
                          <a:pt x="64" y="11"/>
                        </a:lnTo>
                        <a:lnTo>
                          <a:pt x="68" y="15"/>
                        </a:lnTo>
                        <a:lnTo>
                          <a:pt x="72" y="22"/>
                        </a:lnTo>
                        <a:lnTo>
                          <a:pt x="74" y="26"/>
                        </a:lnTo>
                        <a:lnTo>
                          <a:pt x="75" y="32"/>
                        </a:lnTo>
                        <a:lnTo>
                          <a:pt x="75" y="40"/>
                        </a:lnTo>
                        <a:lnTo>
                          <a:pt x="75" y="48"/>
                        </a:lnTo>
                        <a:lnTo>
                          <a:pt x="72" y="56"/>
                        </a:lnTo>
                        <a:lnTo>
                          <a:pt x="69" y="63"/>
                        </a:lnTo>
                        <a:lnTo>
                          <a:pt x="63" y="70"/>
                        </a:lnTo>
                        <a:lnTo>
                          <a:pt x="57" y="74"/>
                        </a:lnTo>
                        <a:lnTo>
                          <a:pt x="51" y="77"/>
                        </a:lnTo>
                        <a:lnTo>
                          <a:pt x="43" y="80"/>
                        </a:lnTo>
                        <a:lnTo>
                          <a:pt x="34" y="82"/>
                        </a:lnTo>
                        <a:lnTo>
                          <a:pt x="24" y="80"/>
                        </a:lnTo>
                        <a:lnTo>
                          <a:pt x="13" y="76"/>
                        </a:lnTo>
                        <a:lnTo>
                          <a:pt x="6" y="70"/>
                        </a:lnTo>
                        <a:lnTo>
                          <a:pt x="0" y="62"/>
                        </a:lnTo>
                        <a:lnTo>
                          <a:pt x="0" y="65"/>
                        </a:lnTo>
                        <a:lnTo>
                          <a:pt x="0" y="68"/>
                        </a:lnTo>
                        <a:lnTo>
                          <a:pt x="7" y="74"/>
                        </a:lnTo>
                        <a:lnTo>
                          <a:pt x="15" y="80"/>
                        </a:lnTo>
                        <a:lnTo>
                          <a:pt x="24" y="83"/>
                        </a:lnTo>
                        <a:lnTo>
                          <a:pt x="34" y="85"/>
                        </a:lnTo>
                        <a:lnTo>
                          <a:pt x="43" y="83"/>
                        </a:lnTo>
                        <a:lnTo>
                          <a:pt x="52" y="80"/>
                        </a:lnTo>
                        <a:lnTo>
                          <a:pt x="60" y="77"/>
                        </a:lnTo>
                        <a:lnTo>
                          <a:pt x="66" y="71"/>
                        </a:lnTo>
                        <a:lnTo>
                          <a:pt x="71" y="65"/>
                        </a:lnTo>
                        <a:lnTo>
                          <a:pt x="75" y="57"/>
                        </a:lnTo>
                        <a:lnTo>
                          <a:pt x="78" y="48"/>
                        </a:lnTo>
                        <a:lnTo>
                          <a:pt x="78" y="40"/>
                        </a:lnTo>
                        <a:close/>
                      </a:path>
                    </a:pathLst>
                  </a:custGeom>
                  <a:solidFill>
                    <a:srgbClr val="717F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9" name="Freeform 247">
                    <a:extLst>
                      <a:ext uri="{FF2B5EF4-FFF2-40B4-BE49-F238E27FC236}">
                        <a16:creationId xmlns:a16="http://schemas.microsoft.com/office/drawing/2014/main" id="{CC1D56BE-B71E-464A-B747-0AAE3ACEDC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7" y="1207"/>
                    <a:ext cx="77" cy="83"/>
                  </a:xfrm>
                  <a:custGeom>
                    <a:avLst/>
                    <a:gdLst>
                      <a:gd name="T0" fmla="*/ 77 w 77"/>
                      <a:gd name="T1" fmla="*/ 40 h 83"/>
                      <a:gd name="T2" fmla="*/ 77 w 77"/>
                      <a:gd name="T3" fmla="*/ 32 h 83"/>
                      <a:gd name="T4" fmla="*/ 75 w 77"/>
                      <a:gd name="T5" fmla="*/ 26 h 83"/>
                      <a:gd name="T6" fmla="*/ 74 w 77"/>
                      <a:gd name="T7" fmla="*/ 22 h 83"/>
                      <a:gd name="T8" fmla="*/ 71 w 77"/>
                      <a:gd name="T9" fmla="*/ 15 h 83"/>
                      <a:gd name="T10" fmla="*/ 66 w 77"/>
                      <a:gd name="T11" fmla="*/ 11 h 83"/>
                      <a:gd name="T12" fmla="*/ 61 w 77"/>
                      <a:gd name="T13" fmla="*/ 6 h 83"/>
                      <a:gd name="T14" fmla="*/ 57 w 77"/>
                      <a:gd name="T15" fmla="*/ 3 h 83"/>
                      <a:gd name="T16" fmla="*/ 52 w 77"/>
                      <a:gd name="T17" fmla="*/ 0 h 83"/>
                      <a:gd name="T18" fmla="*/ 49 w 77"/>
                      <a:gd name="T19" fmla="*/ 0 h 83"/>
                      <a:gd name="T20" fmla="*/ 46 w 77"/>
                      <a:gd name="T21" fmla="*/ 2 h 83"/>
                      <a:gd name="T22" fmla="*/ 52 w 77"/>
                      <a:gd name="T23" fmla="*/ 3 h 83"/>
                      <a:gd name="T24" fmla="*/ 57 w 77"/>
                      <a:gd name="T25" fmla="*/ 6 h 83"/>
                      <a:gd name="T26" fmla="*/ 63 w 77"/>
                      <a:gd name="T27" fmla="*/ 11 h 83"/>
                      <a:gd name="T28" fmla="*/ 66 w 77"/>
                      <a:gd name="T29" fmla="*/ 15 h 83"/>
                      <a:gd name="T30" fmla="*/ 69 w 77"/>
                      <a:gd name="T31" fmla="*/ 20 h 83"/>
                      <a:gd name="T32" fmla="*/ 72 w 77"/>
                      <a:gd name="T33" fmla="*/ 26 h 83"/>
                      <a:gd name="T34" fmla="*/ 74 w 77"/>
                      <a:gd name="T35" fmla="*/ 32 h 83"/>
                      <a:gd name="T36" fmla="*/ 74 w 77"/>
                      <a:gd name="T37" fmla="*/ 40 h 83"/>
                      <a:gd name="T38" fmla="*/ 74 w 77"/>
                      <a:gd name="T39" fmla="*/ 48 h 83"/>
                      <a:gd name="T40" fmla="*/ 71 w 77"/>
                      <a:gd name="T41" fmla="*/ 56 h 83"/>
                      <a:gd name="T42" fmla="*/ 68 w 77"/>
                      <a:gd name="T43" fmla="*/ 62 h 83"/>
                      <a:gd name="T44" fmla="*/ 63 w 77"/>
                      <a:gd name="T45" fmla="*/ 68 h 83"/>
                      <a:gd name="T46" fmla="*/ 57 w 77"/>
                      <a:gd name="T47" fmla="*/ 73 h 83"/>
                      <a:gd name="T48" fmla="*/ 49 w 77"/>
                      <a:gd name="T49" fmla="*/ 76 h 83"/>
                      <a:gd name="T50" fmla="*/ 43 w 77"/>
                      <a:gd name="T51" fmla="*/ 79 h 83"/>
                      <a:gd name="T52" fmla="*/ 34 w 77"/>
                      <a:gd name="T53" fmla="*/ 80 h 83"/>
                      <a:gd name="T54" fmla="*/ 23 w 77"/>
                      <a:gd name="T55" fmla="*/ 79 h 83"/>
                      <a:gd name="T56" fmla="*/ 13 w 77"/>
                      <a:gd name="T57" fmla="*/ 74 h 83"/>
                      <a:gd name="T58" fmla="*/ 6 w 77"/>
                      <a:gd name="T59" fmla="*/ 68 h 83"/>
                      <a:gd name="T60" fmla="*/ 0 w 77"/>
                      <a:gd name="T61" fmla="*/ 60 h 83"/>
                      <a:gd name="T62" fmla="*/ 0 w 77"/>
                      <a:gd name="T63" fmla="*/ 60 h 83"/>
                      <a:gd name="T64" fmla="*/ 0 w 77"/>
                      <a:gd name="T65" fmla="*/ 60 h 83"/>
                      <a:gd name="T66" fmla="*/ 0 w 77"/>
                      <a:gd name="T67" fmla="*/ 63 h 83"/>
                      <a:gd name="T68" fmla="*/ 0 w 77"/>
                      <a:gd name="T69" fmla="*/ 65 h 83"/>
                      <a:gd name="T70" fmla="*/ 6 w 77"/>
                      <a:gd name="T71" fmla="*/ 73 h 83"/>
                      <a:gd name="T72" fmla="*/ 15 w 77"/>
                      <a:gd name="T73" fmla="*/ 77 h 83"/>
                      <a:gd name="T74" fmla="*/ 24 w 77"/>
                      <a:gd name="T75" fmla="*/ 82 h 83"/>
                      <a:gd name="T76" fmla="*/ 34 w 77"/>
                      <a:gd name="T77" fmla="*/ 83 h 83"/>
                      <a:gd name="T78" fmla="*/ 43 w 77"/>
                      <a:gd name="T79" fmla="*/ 82 h 83"/>
                      <a:gd name="T80" fmla="*/ 51 w 77"/>
                      <a:gd name="T81" fmla="*/ 79 h 83"/>
                      <a:gd name="T82" fmla="*/ 58 w 77"/>
                      <a:gd name="T83" fmla="*/ 76 h 83"/>
                      <a:gd name="T84" fmla="*/ 64 w 77"/>
                      <a:gd name="T85" fmla="*/ 70 h 83"/>
                      <a:gd name="T86" fmla="*/ 71 w 77"/>
                      <a:gd name="T87" fmla="*/ 63 h 83"/>
                      <a:gd name="T88" fmla="*/ 74 w 77"/>
                      <a:gd name="T89" fmla="*/ 56 h 83"/>
                      <a:gd name="T90" fmla="*/ 77 w 77"/>
                      <a:gd name="T91" fmla="*/ 48 h 83"/>
                      <a:gd name="T92" fmla="*/ 77 w 77"/>
                      <a:gd name="T93" fmla="*/ 40 h 83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7"/>
                      <a:gd name="T142" fmla="*/ 0 h 83"/>
                      <a:gd name="T143" fmla="*/ 77 w 77"/>
                      <a:gd name="T144" fmla="*/ 83 h 83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7" h="83">
                        <a:moveTo>
                          <a:pt x="77" y="40"/>
                        </a:moveTo>
                        <a:lnTo>
                          <a:pt x="77" y="32"/>
                        </a:lnTo>
                        <a:lnTo>
                          <a:pt x="75" y="26"/>
                        </a:lnTo>
                        <a:lnTo>
                          <a:pt x="74" y="22"/>
                        </a:lnTo>
                        <a:lnTo>
                          <a:pt x="71" y="15"/>
                        </a:lnTo>
                        <a:lnTo>
                          <a:pt x="66" y="11"/>
                        </a:lnTo>
                        <a:lnTo>
                          <a:pt x="61" y="6"/>
                        </a:lnTo>
                        <a:lnTo>
                          <a:pt x="57" y="3"/>
                        </a:lnTo>
                        <a:lnTo>
                          <a:pt x="52" y="0"/>
                        </a:lnTo>
                        <a:lnTo>
                          <a:pt x="49" y="0"/>
                        </a:lnTo>
                        <a:lnTo>
                          <a:pt x="46" y="2"/>
                        </a:lnTo>
                        <a:lnTo>
                          <a:pt x="52" y="3"/>
                        </a:lnTo>
                        <a:lnTo>
                          <a:pt x="57" y="6"/>
                        </a:lnTo>
                        <a:lnTo>
                          <a:pt x="63" y="11"/>
                        </a:lnTo>
                        <a:lnTo>
                          <a:pt x="66" y="15"/>
                        </a:lnTo>
                        <a:lnTo>
                          <a:pt x="69" y="20"/>
                        </a:lnTo>
                        <a:lnTo>
                          <a:pt x="72" y="26"/>
                        </a:lnTo>
                        <a:lnTo>
                          <a:pt x="74" y="32"/>
                        </a:lnTo>
                        <a:lnTo>
                          <a:pt x="74" y="40"/>
                        </a:lnTo>
                        <a:lnTo>
                          <a:pt x="74" y="48"/>
                        </a:lnTo>
                        <a:lnTo>
                          <a:pt x="71" y="56"/>
                        </a:lnTo>
                        <a:lnTo>
                          <a:pt x="68" y="62"/>
                        </a:lnTo>
                        <a:lnTo>
                          <a:pt x="63" y="68"/>
                        </a:lnTo>
                        <a:lnTo>
                          <a:pt x="57" y="73"/>
                        </a:lnTo>
                        <a:lnTo>
                          <a:pt x="49" y="76"/>
                        </a:lnTo>
                        <a:lnTo>
                          <a:pt x="43" y="79"/>
                        </a:lnTo>
                        <a:lnTo>
                          <a:pt x="34" y="80"/>
                        </a:lnTo>
                        <a:lnTo>
                          <a:pt x="23" y="79"/>
                        </a:lnTo>
                        <a:lnTo>
                          <a:pt x="13" y="74"/>
                        </a:lnTo>
                        <a:lnTo>
                          <a:pt x="6" y="68"/>
                        </a:lnTo>
                        <a:lnTo>
                          <a:pt x="0" y="60"/>
                        </a:lnTo>
                        <a:lnTo>
                          <a:pt x="0" y="63"/>
                        </a:lnTo>
                        <a:lnTo>
                          <a:pt x="0" y="65"/>
                        </a:lnTo>
                        <a:lnTo>
                          <a:pt x="6" y="73"/>
                        </a:lnTo>
                        <a:lnTo>
                          <a:pt x="15" y="77"/>
                        </a:lnTo>
                        <a:lnTo>
                          <a:pt x="24" y="82"/>
                        </a:lnTo>
                        <a:lnTo>
                          <a:pt x="34" y="83"/>
                        </a:lnTo>
                        <a:lnTo>
                          <a:pt x="43" y="82"/>
                        </a:lnTo>
                        <a:lnTo>
                          <a:pt x="51" y="79"/>
                        </a:lnTo>
                        <a:lnTo>
                          <a:pt x="58" y="76"/>
                        </a:lnTo>
                        <a:lnTo>
                          <a:pt x="64" y="70"/>
                        </a:lnTo>
                        <a:lnTo>
                          <a:pt x="71" y="63"/>
                        </a:lnTo>
                        <a:lnTo>
                          <a:pt x="74" y="56"/>
                        </a:lnTo>
                        <a:lnTo>
                          <a:pt x="77" y="48"/>
                        </a:lnTo>
                        <a:lnTo>
                          <a:pt x="77" y="40"/>
                        </a:lnTo>
                        <a:close/>
                      </a:path>
                    </a:pathLst>
                  </a:custGeom>
                  <a:solidFill>
                    <a:srgbClr val="7582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0" name="Freeform 248">
                    <a:extLst>
                      <a:ext uri="{FF2B5EF4-FFF2-40B4-BE49-F238E27FC236}">
                        <a16:creationId xmlns:a16="http://schemas.microsoft.com/office/drawing/2014/main" id="{F1DE752C-2D2B-F145-B460-64FA06A720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7" y="1207"/>
                    <a:ext cx="75" cy="82"/>
                  </a:xfrm>
                  <a:custGeom>
                    <a:avLst/>
                    <a:gdLst>
                      <a:gd name="T0" fmla="*/ 75 w 75"/>
                      <a:gd name="T1" fmla="*/ 40 h 82"/>
                      <a:gd name="T2" fmla="*/ 75 w 75"/>
                      <a:gd name="T3" fmla="*/ 32 h 82"/>
                      <a:gd name="T4" fmla="*/ 74 w 75"/>
                      <a:gd name="T5" fmla="*/ 26 h 82"/>
                      <a:gd name="T6" fmla="*/ 72 w 75"/>
                      <a:gd name="T7" fmla="*/ 22 h 82"/>
                      <a:gd name="T8" fmla="*/ 68 w 75"/>
                      <a:gd name="T9" fmla="*/ 15 h 82"/>
                      <a:gd name="T10" fmla="*/ 64 w 75"/>
                      <a:gd name="T11" fmla="*/ 11 h 82"/>
                      <a:gd name="T12" fmla="*/ 60 w 75"/>
                      <a:gd name="T13" fmla="*/ 6 h 82"/>
                      <a:gd name="T14" fmla="*/ 55 w 75"/>
                      <a:gd name="T15" fmla="*/ 3 h 82"/>
                      <a:gd name="T16" fmla="*/ 49 w 75"/>
                      <a:gd name="T17" fmla="*/ 0 h 82"/>
                      <a:gd name="T18" fmla="*/ 46 w 75"/>
                      <a:gd name="T19" fmla="*/ 2 h 82"/>
                      <a:gd name="T20" fmla="*/ 43 w 75"/>
                      <a:gd name="T21" fmla="*/ 2 h 82"/>
                      <a:gd name="T22" fmla="*/ 49 w 75"/>
                      <a:gd name="T23" fmla="*/ 5 h 82"/>
                      <a:gd name="T24" fmla="*/ 55 w 75"/>
                      <a:gd name="T25" fmla="*/ 8 h 82"/>
                      <a:gd name="T26" fmla="*/ 60 w 75"/>
                      <a:gd name="T27" fmla="*/ 11 h 82"/>
                      <a:gd name="T28" fmla="*/ 64 w 75"/>
                      <a:gd name="T29" fmla="*/ 15 h 82"/>
                      <a:gd name="T30" fmla="*/ 68 w 75"/>
                      <a:gd name="T31" fmla="*/ 20 h 82"/>
                      <a:gd name="T32" fmla="*/ 71 w 75"/>
                      <a:gd name="T33" fmla="*/ 26 h 82"/>
                      <a:gd name="T34" fmla="*/ 72 w 75"/>
                      <a:gd name="T35" fmla="*/ 32 h 82"/>
                      <a:gd name="T36" fmla="*/ 72 w 75"/>
                      <a:gd name="T37" fmla="*/ 40 h 82"/>
                      <a:gd name="T38" fmla="*/ 72 w 75"/>
                      <a:gd name="T39" fmla="*/ 48 h 82"/>
                      <a:gd name="T40" fmla="*/ 69 w 75"/>
                      <a:gd name="T41" fmla="*/ 54 h 82"/>
                      <a:gd name="T42" fmla="*/ 66 w 75"/>
                      <a:gd name="T43" fmla="*/ 62 h 82"/>
                      <a:gd name="T44" fmla="*/ 61 w 75"/>
                      <a:gd name="T45" fmla="*/ 66 h 82"/>
                      <a:gd name="T46" fmla="*/ 55 w 75"/>
                      <a:gd name="T47" fmla="*/ 71 h 82"/>
                      <a:gd name="T48" fmla="*/ 49 w 75"/>
                      <a:gd name="T49" fmla="*/ 76 h 82"/>
                      <a:gd name="T50" fmla="*/ 41 w 75"/>
                      <a:gd name="T51" fmla="*/ 77 h 82"/>
                      <a:gd name="T52" fmla="*/ 34 w 75"/>
                      <a:gd name="T53" fmla="*/ 79 h 82"/>
                      <a:gd name="T54" fmla="*/ 23 w 75"/>
                      <a:gd name="T55" fmla="*/ 77 h 82"/>
                      <a:gd name="T56" fmla="*/ 13 w 75"/>
                      <a:gd name="T57" fmla="*/ 73 h 82"/>
                      <a:gd name="T58" fmla="*/ 6 w 75"/>
                      <a:gd name="T59" fmla="*/ 65 h 82"/>
                      <a:gd name="T60" fmla="*/ 0 w 75"/>
                      <a:gd name="T61" fmla="*/ 57 h 82"/>
                      <a:gd name="T62" fmla="*/ 0 w 75"/>
                      <a:gd name="T63" fmla="*/ 59 h 82"/>
                      <a:gd name="T64" fmla="*/ 0 w 75"/>
                      <a:gd name="T65" fmla="*/ 60 h 82"/>
                      <a:gd name="T66" fmla="*/ 0 w 75"/>
                      <a:gd name="T67" fmla="*/ 62 h 82"/>
                      <a:gd name="T68" fmla="*/ 0 w 75"/>
                      <a:gd name="T69" fmla="*/ 62 h 82"/>
                      <a:gd name="T70" fmla="*/ 6 w 75"/>
                      <a:gd name="T71" fmla="*/ 70 h 82"/>
                      <a:gd name="T72" fmla="*/ 13 w 75"/>
                      <a:gd name="T73" fmla="*/ 76 h 82"/>
                      <a:gd name="T74" fmla="*/ 24 w 75"/>
                      <a:gd name="T75" fmla="*/ 80 h 82"/>
                      <a:gd name="T76" fmla="*/ 34 w 75"/>
                      <a:gd name="T77" fmla="*/ 82 h 82"/>
                      <a:gd name="T78" fmla="*/ 43 w 75"/>
                      <a:gd name="T79" fmla="*/ 80 h 82"/>
                      <a:gd name="T80" fmla="*/ 51 w 75"/>
                      <a:gd name="T81" fmla="*/ 77 h 82"/>
                      <a:gd name="T82" fmla="*/ 57 w 75"/>
                      <a:gd name="T83" fmla="*/ 74 h 82"/>
                      <a:gd name="T84" fmla="*/ 63 w 75"/>
                      <a:gd name="T85" fmla="*/ 70 h 82"/>
                      <a:gd name="T86" fmla="*/ 69 w 75"/>
                      <a:gd name="T87" fmla="*/ 63 h 82"/>
                      <a:gd name="T88" fmla="*/ 72 w 75"/>
                      <a:gd name="T89" fmla="*/ 56 h 82"/>
                      <a:gd name="T90" fmla="*/ 75 w 75"/>
                      <a:gd name="T91" fmla="*/ 48 h 82"/>
                      <a:gd name="T92" fmla="*/ 75 w 75"/>
                      <a:gd name="T93" fmla="*/ 40 h 8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5"/>
                      <a:gd name="T142" fmla="*/ 0 h 82"/>
                      <a:gd name="T143" fmla="*/ 75 w 75"/>
                      <a:gd name="T144" fmla="*/ 82 h 8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5" h="82">
                        <a:moveTo>
                          <a:pt x="75" y="40"/>
                        </a:moveTo>
                        <a:lnTo>
                          <a:pt x="75" y="32"/>
                        </a:lnTo>
                        <a:lnTo>
                          <a:pt x="74" y="26"/>
                        </a:lnTo>
                        <a:lnTo>
                          <a:pt x="72" y="22"/>
                        </a:lnTo>
                        <a:lnTo>
                          <a:pt x="68" y="15"/>
                        </a:lnTo>
                        <a:lnTo>
                          <a:pt x="64" y="11"/>
                        </a:lnTo>
                        <a:lnTo>
                          <a:pt x="60" y="6"/>
                        </a:lnTo>
                        <a:lnTo>
                          <a:pt x="55" y="3"/>
                        </a:lnTo>
                        <a:lnTo>
                          <a:pt x="49" y="0"/>
                        </a:lnTo>
                        <a:lnTo>
                          <a:pt x="46" y="2"/>
                        </a:lnTo>
                        <a:lnTo>
                          <a:pt x="43" y="2"/>
                        </a:lnTo>
                        <a:lnTo>
                          <a:pt x="49" y="5"/>
                        </a:lnTo>
                        <a:lnTo>
                          <a:pt x="55" y="8"/>
                        </a:lnTo>
                        <a:lnTo>
                          <a:pt x="60" y="11"/>
                        </a:lnTo>
                        <a:lnTo>
                          <a:pt x="64" y="15"/>
                        </a:lnTo>
                        <a:lnTo>
                          <a:pt x="68" y="20"/>
                        </a:lnTo>
                        <a:lnTo>
                          <a:pt x="71" y="26"/>
                        </a:lnTo>
                        <a:lnTo>
                          <a:pt x="72" y="32"/>
                        </a:lnTo>
                        <a:lnTo>
                          <a:pt x="72" y="40"/>
                        </a:lnTo>
                        <a:lnTo>
                          <a:pt x="72" y="48"/>
                        </a:lnTo>
                        <a:lnTo>
                          <a:pt x="69" y="54"/>
                        </a:lnTo>
                        <a:lnTo>
                          <a:pt x="66" y="62"/>
                        </a:lnTo>
                        <a:lnTo>
                          <a:pt x="61" y="66"/>
                        </a:lnTo>
                        <a:lnTo>
                          <a:pt x="55" y="71"/>
                        </a:lnTo>
                        <a:lnTo>
                          <a:pt x="49" y="76"/>
                        </a:lnTo>
                        <a:lnTo>
                          <a:pt x="41" y="77"/>
                        </a:lnTo>
                        <a:lnTo>
                          <a:pt x="34" y="79"/>
                        </a:lnTo>
                        <a:lnTo>
                          <a:pt x="23" y="77"/>
                        </a:lnTo>
                        <a:lnTo>
                          <a:pt x="13" y="73"/>
                        </a:lnTo>
                        <a:lnTo>
                          <a:pt x="6" y="65"/>
                        </a:lnTo>
                        <a:lnTo>
                          <a:pt x="0" y="57"/>
                        </a:lnTo>
                        <a:lnTo>
                          <a:pt x="0" y="59"/>
                        </a:lnTo>
                        <a:lnTo>
                          <a:pt x="0" y="60"/>
                        </a:lnTo>
                        <a:lnTo>
                          <a:pt x="0" y="62"/>
                        </a:lnTo>
                        <a:lnTo>
                          <a:pt x="6" y="70"/>
                        </a:lnTo>
                        <a:lnTo>
                          <a:pt x="13" y="76"/>
                        </a:lnTo>
                        <a:lnTo>
                          <a:pt x="24" y="80"/>
                        </a:lnTo>
                        <a:lnTo>
                          <a:pt x="34" y="82"/>
                        </a:lnTo>
                        <a:lnTo>
                          <a:pt x="43" y="80"/>
                        </a:lnTo>
                        <a:lnTo>
                          <a:pt x="51" y="77"/>
                        </a:lnTo>
                        <a:lnTo>
                          <a:pt x="57" y="74"/>
                        </a:lnTo>
                        <a:lnTo>
                          <a:pt x="63" y="70"/>
                        </a:lnTo>
                        <a:lnTo>
                          <a:pt x="69" y="63"/>
                        </a:lnTo>
                        <a:lnTo>
                          <a:pt x="72" y="56"/>
                        </a:lnTo>
                        <a:lnTo>
                          <a:pt x="75" y="48"/>
                        </a:lnTo>
                        <a:lnTo>
                          <a:pt x="75" y="40"/>
                        </a:lnTo>
                        <a:close/>
                      </a:path>
                    </a:pathLst>
                  </a:custGeom>
                  <a:solidFill>
                    <a:srgbClr val="7986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1" name="Freeform 249">
                    <a:extLst>
                      <a:ext uri="{FF2B5EF4-FFF2-40B4-BE49-F238E27FC236}">
                        <a16:creationId xmlns:a16="http://schemas.microsoft.com/office/drawing/2014/main" id="{499AD07B-BB01-8446-B389-0C5341B972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7" y="1209"/>
                    <a:ext cx="74" cy="78"/>
                  </a:xfrm>
                  <a:custGeom>
                    <a:avLst/>
                    <a:gdLst>
                      <a:gd name="T0" fmla="*/ 74 w 74"/>
                      <a:gd name="T1" fmla="*/ 38 h 78"/>
                      <a:gd name="T2" fmla="*/ 74 w 74"/>
                      <a:gd name="T3" fmla="*/ 30 h 78"/>
                      <a:gd name="T4" fmla="*/ 72 w 74"/>
                      <a:gd name="T5" fmla="*/ 24 h 78"/>
                      <a:gd name="T6" fmla="*/ 69 w 74"/>
                      <a:gd name="T7" fmla="*/ 18 h 78"/>
                      <a:gd name="T8" fmla="*/ 66 w 74"/>
                      <a:gd name="T9" fmla="*/ 13 h 78"/>
                      <a:gd name="T10" fmla="*/ 63 w 74"/>
                      <a:gd name="T11" fmla="*/ 9 h 78"/>
                      <a:gd name="T12" fmla="*/ 57 w 74"/>
                      <a:gd name="T13" fmla="*/ 4 h 78"/>
                      <a:gd name="T14" fmla="*/ 52 w 74"/>
                      <a:gd name="T15" fmla="*/ 1 h 78"/>
                      <a:gd name="T16" fmla="*/ 46 w 74"/>
                      <a:gd name="T17" fmla="*/ 0 h 78"/>
                      <a:gd name="T18" fmla="*/ 43 w 74"/>
                      <a:gd name="T19" fmla="*/ 0 h 78"/>
                      <a:gd name="T20" fmla="*/ 40 w 74"/>
                      <a:gd name="T21" fmla="*/ 1 h 78"/>
                      <a:gd name="T22" fmla="*/ 47 w 74"/>
                      <a:gd name="T23" fmla="*/ 3 h 78"/>
                      <a:gd name="T24" fmla="*/ 52 w 74"/>
                      <a:gd name="T25" fmla="*/ 6 h 78"/>
                      <a:gd name="T26" fmla="*/ 58 w 74"/>
                      <a:gd name="T27" fmla="*/ 9 h 78"/>
                      <a:gd name="T28" fmla="*/ 63 w 74"/>
                      <a:gd name="T29" fmla="*/ 13 h 78"/>
                      <a:gd name="T30" fmla="*/ 66 w 74"/>
                      <a:gd name="T31" fmla="*/ 18 h 78"/>
                      <a:gd name="T32" fmla="*/ 69 w 74"/>
                      <a:gd name="T33" fmla="*/ 24 h 78"/>
                      <a:gd name="T34" fmla="*/ 71 w 74"/>
                      <a:gd name="T35" fmla="*/ 30 h 78"/>
                      <a:gd name="T36" fmla="*/ 71 w 74"/>
                      <a:gd name="T37" fmla="*/ 38 h 78"/>
                      <a:gd name="T38" fmla="*/ 71 w 74"/>
                      <a:gd name="T39" fmla="*/ 44 h 78"/>
                      <a:gd name="T40" fmla="*/ 68 w 74"/>
                      <a:gd name="T41" fmla="*/ 52 h 78"/>
                      <a:gd name="T42" fmla="*/ 64 w 74"/>
                      <a:gd name="T43" fmla="*/ 58 h 78"/>
                      <a:gd name="T44" fmla="*/ 60 w 74"/>
                      <a:gd name="T45" fmla="*/ 63 h 78"/>
                      <a:gd name="T46" fmla="*/ 55 w 74"/>
                      <a:gd name="T47" fmla="*/ 68 h 78"/>
                      <a:gd name="T48" fmla="*/ 49 w 74"/>
                      <a:gd name="T49" fmla="*/ 72 h 78"/>
                      <a:gd name="T50" fmla="*/ 41 w 74"/>
                      <a:gd name="T51" fmla="*/ 74 h 78"/>
                      <a:gd name="T52" fmla="*/ 34 w 74"/>
                      <a:gd name="T53" fmla="*/ 75 h 78"/>
                      <a:gd name="T54" fmla="*/ 29 w 74"/>
                      <a:gd name="T55" fmla="*/ 74 h 78"/>
                      <a:gd name="T56" fmla="*/ 23 w 74"/>
                      <a:gd name="T57" fmla="*/ 72 h 78"/>
                      <a:gd name="T58" fmla="*/ 18 w 74"/>
                      <a:gd name="T59" fmla="*/ 71 h 78"/>
                      <a:gd name="T60" fmla="*/ 13 w 74"/>
                      <a:gd name="T61" fmla="*/ 68 h 78"/>
                      <a:gd name="T62" fmla="*/ 9 w 74"/>
                      <a:gd name="T63" fmla="*/ 64 h 78"/>
                      <a:gd name="T64" fmla="*/ 6 w 74"/>
                      <a:gd name="T65" fmla="*/ 61 h 78"/>
                      <a:gd name="T66" fmla="*/ 3 w 74"/>
                      <a:gd name="T67" fmla="*/ 57 h 78"/>
                      <a:gd name="T68" fmla="*/ 0 w 74"/>
                      <a:gd name="T69" fmla="*/ 52 h 78"/>
                      <a:gd name="T70" fmla="*/ 0 w 74"/>
                      <a:gd name="T71" fmla="*/ 55 h 78"/>
                      <a:gd name="T72" fmla="*/ 0 w 74"/>
                      <a:gd name="T73" fmla="*/ 58 h 78"/>
                      <a:gd name="T74" fmla="*/ 6 w 74"/>
                      <a:gd name="T75" fmla="*/ 66 h 78"/>
                      <a:gd name="T76" fmla="*/ 13 w 74"/>
                      <a:gd name="T77" fmla="*/ 72 h 78"/>
                      <a:gd name="T78" fmla="*/ 23 w 74"/>
                      <a:gd name="T79" fmla="*/ 77 h 78"/>
                      <a:gd name="T80" fmla="*/ 34 w 74"/>
                      <a:gd name="T81" fmla="*/ 78 h 78"/>
                      <a:gd name="T82" fmla="*/ 43 w 74"/>
                      <a:gd name="T83" fmla="*/ 77 h 78"/>
                      <a:gd name="T84" fmla="*/ 49 w 74"/>
                      <a:gd name="T85" fmla="*/ 74 h 78"/>
                      <a:gd name="T86" fmla="*/ 57 w 74"/>
                      <a:gd name="T87" fmla="*/ 71 h 78"/>
                      <a:gd name="T88" fmla="*/ 63 w 74"/>
                      <a:gd name="T89" fmla="*/ 66 h 78"/>
                      <a:gd name="T90" fmla="*/ 68 w 74"/>
                      <a:gd name="T91" fmla="*/ 60 h 78"/>
                      <a:gd name="T92" fmla="*/ 71 w 74"/>
                      <a:gd name="T93" fmla="*/ 54 h 78"/>
                      <a:gd name="T94" fmla="*/ 74 w 74"/>
                      <a:gd name="T95" fmla="*/ 46 h 78"/>
                      <a:gd name="T96" fmla="*/ 74 w 74"/>
                      <a:gd name="T97" fmla="*/ 38 h 78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4"/>
                      <a:gd name="T148" fmla="*/ 0 h 78"/>
                      <a:gd name="T149" fmla="*/ 74 w 74"/>
                      <a:gd name="T150" fmla="*/ 78 h 78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4" h="78">
                        <a:moveTo>
                          <a:pt x="74" y="38"/>
                        </a:moveTo>
                        <a:lnTo>
                          <a:pt x="74" y="30"/>
                        </a:lnTo>
                        <a:lnTo>
                          <a:pt x="72" y="24"/>
                        </a:lnTo>
                        <a:lnTo>
                          <a:pt x="69" y="18"/>
                        </a:lnTo>
                        <a:lnTo>
                          <a:pt x="66" y="13"/>
                        </a:lnTo>
                        <a:lnTo>
                          <a:pt x="63" y="9"/>
                        </a:lnTo>
                        <a:lnTo>
                          <a:pt x="57" y="4"/>
                        </a:lnTo>
                        <a:lnTo>
                          <a:pt x="52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40" y="1"/>
                        </a:lnTo>
                        <a:lnTo>
                          <a:pt x="47" y="3"/>
                        </a:lnTo>
                        <a:lnTo>
                          <a:pt x="52" y="6"/>
                        </a:lnTo>
                        <a:lnTo>
                          <a:pt x="58" y="9"/>
                        </a:lnTo>
                        <a:lnTo>
                          <a:pt x="63" y="13"/>
                        </a:lnTo>
                        <a:lnTo>
                          <a:pt x="66" y="18"/>
                        </a:lnTo>
                        <a:lnTo>
                          <a:pt x="69" y="24"/>
                        </a:lnTo>
                        <a:lnTo>
                          <a:pt x="71" y="30"/>
                        </a:lnTo>
                        <a:lnTo>
                          <a:pt x="71" y="38"/>
                        </a:lnTo>
                        <a:lnTo>
                          <a:pt x="71" y="44"/>
                        </a:lnTo>
                        <a:lnTo>
                          <a:pt x="68" y="52"/>
                        </a:lnTo>
                        <a:lnTo>
                          <a:pt x="64" y="58"/>
                        </a:lnTo>
                        <a:lnTo>
                          <a:pt x="60" y="63"/>
                        </a:lnTo>
                        <a:lnTo>
                          <a:pt x="55" y="68"/>
                        </a:lnTo>
                        <a:lnTo>
                          <a:pt x="49" y="72"/>
                        </a:lnTo>
                        <a:lnTo>
                          <a:pt x="41" y="74"/>
                        </a:lnTo>
                        <a:lnTo>
                          <a:pt x="34" y="75"/>
                        </a:lnTo>
                        <a:lnTo>
                          <a:pt x="29" y="74"/>
                        </a:lnTo>
                        <a:lnTo>
                          <a:pt x="23" y="72"/>
                        </a:lnTo>
                        <a:lnTo>
                          <a:pt x="18" y="71"/>
                        </a:lnTo>
                        <a:lnTo>
                          <a:pt x="13" y="68"/>
                        </a:lnTo>
                        <a:lnTo>
                          <a:pt x="9" y="64"/>
                        </a:lnTo>
                        <a:lnTo>
                          <a:pt x="6" y="61"/>
                        </a:lnTo>
                        <a:lnTo>
                          <a:pt x="3" y="57"/>
                        </a:lnTo>
                        <a:lnTo>
                          <a:pt x="0" y="52"/>
                        </a:lnTo>
                        <a:lnTo>
                          <a:pt x="0" y="55"/>
                        </a:lnTo>
                        <a:lnTo>
                          <a:pt x="0" y="58"/>
                        </a:lnTo>
                        <a:lnTo>
                          <a:pt x="6" y="66"/>
                        </a:lnTo>
                        <a:lnTo>
                          <a:pt x="13" y="72"/>
                        </a:lnTo>
                        <a:lnTo>
                          <a:pt x="23" y="77"/>
                        </a:lnTo>
                        <a:lnTo>
                          <a:pt x="34" y="78"/>
                        </a:lnTo>
                        <a:lnTo>
                          <a:pt x="43" y="77"/>
                        </a:lnTo>
                        <a:lnTo>
                          <a:pt x="49" y="74"/>
                        </a:lnTo>
                        <a:lnTo>
                          <a:pt x="57" y="71"/>
                        </a:lnTo>
                        <a:lnTo>
                          <a:pt x="63" y="66"/>
                        </a:lnTo>
                        <a:lnTo>
                          <a:pt x="68" y="60"/>
                        </a:lnTo>
                        <a:lnTo>
                          <a:pt x="71" y="54"/>
                        </a:lnTo>
                        <a:lnTo>
                          <a:pt x="74" y="46"/>
                        </a:lnTo>
                        <a:lnTo>
                          <a:pt x="74" y="38"/>
                        </a:lnTo>
                        <a:close/>
                      </a:path>
                    </a:pathLst>
                  </a:custGeom>
                  <a:solidFill>
                    <a:srgbClr val="7D89B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2" name="Freeform 250">
                    <a:extLst>
                      <a:ext uri="{FF2B5EF4-FFF2-40B4-BE49-F238E27FC236}">
                        <a16:creationId xmlns:a16="http://schemas.microsoft.com/office/drawing/2014/main" id="{A381BF92-2807-4946-9D8F-A5067A1334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7" y="1209"/>
                    <a:ext cx="72" cy="77"/>
                  </a:xfrm>
                  <a:custGeom>
                    <a:avLst/>
                    <a:gdLst>
                      <a:gd name="T0" fmla="*/ 72 w 72"/>
                      <a:gd name="T1" fmla="*/ 38 h 77"/>
                      <a:gd name="T2" fmla="*/ 72 w 72"/>
                      <a:gd name="T3" fmla="*/ 30 h 77"/>
                      <a:gd name="T4" fmla="*/ 71 w 72"/>
                      <a:gd name="T5" fmla="*/ 24 h 77"/>
                      <a:gd name="T6" fmla="*/ 68 w 72"/>
                      <a:gd name="T7" fmla="*/ 18 h 77"/>
                      <a:gd name="T8" fmla="*/ 64 w 72"/>
                      <a:gd name="T9" fmla="*/ 13 h 77"/>
                      <a:gd name="T10" fmla="*/ 60 w 72"/>
                      <a:gd name="T11" fmla="*/ 9 h 77"/>
                      <a:gd name="T12" fmla="*/ 55 w 72"/>
                      <a:gd name="T13" fmla="*/ 6 h 77"/>
                      <a:gd name="T14" fmla="*/ 49 w 72"/>
                      <a:gd name="T15" fmla="*/ 3 h 77"/>
                      <a:gd name="T16" fmla="*/ 43 w 72"/>
                      <a:gd name="T17" fmla="*/ 0 h 77"/>
                      <a:gd name="T18" fmla="*/ 40 w 72"/>
                      <a:gd name="T19" fmla="*/ 1 h 77"/>
                      <a:gd name="T20" fmla="*/ 38 w 72"/>
                      <a:gd name="T21" fmla="*/ 3 h 77"/>
                      <a:gd name="T22" fmla="*/ 44 w 72"/>
                      <a:gd name="T23" fmla="*/ 3 h 77"/>
                      <a:gd name="T24" fmla="*/ 51 w 72"/>
                      <a:gd name="T25" fmla="*/ 6 h 77"/>
                      <a:gd name="T26" fmla="*/ 55 w 72"/>
                      <a:gd name="T27" fmla="*/ 9 h 77"/>
                      <a:gd name="T28" fmla="*/ 60 w 72"/>
                      <a:gd name="T29" fmla="*/ 13 h 77"/>
                      <a:gd name="T30" fmla="*/ 64 w 72"/>
                      <a:gd name="T31" fmla="*/ 18 h 77"/>
                      <a:gd name="T32" fmla="*/ 68 w 72"/>
                      <a:gd name="T33" fmla="*/ 24 h 77"/>
                      <a:gd name="T34" fmla="*/ 69 w 72"/>
                      <a:gd name="T35" fmla="*/ 30 h 77"/>
                      <a:gd name="T36" fmla="*/ 69 w 72"/>
                      <a:gd name="T37" fmla="*/ 38 h 77"/>
                      <a:gd name="T38" fmla="*/ 69 w 72"/>
                      <a:gd name="T39" fmla="*/ 44 h 77"/>
                      <a:gd name="T40" fmla="*/ 68 w 72"/>
                      <a:gd name="T41" fmla="*/ 51 h 77"/>
                      <a:gd name="T42" fmla="*/ 63 w 72"/>
                      <a:gd name="T43" fmla="*/ 57 h 77"/>
                      <a:gd name="T44" fmla="*/ 60 w 72"/>
                      <a:gd name="T45" fmla="*/ 63 h 77"/>
                      <a:gd name="T46" fmla="*/ 54 w 72"/>
                      <a:gd name="T47" fmla="*/ 68 h 77"/>
                      <a:gd name="T48" fmla="*/ 47 w 72"/>
                      <a:gd name="T49" fmla="*/ 71 h 77"/>
                      <a:gd name="T50" fmla="*/ 41 w 72"/>
                      <a:gd name="T51" fmla="*/ 72 h 77"/>
                      <a:gd name="T52" fmla="*/ 34 w 72"/>
                      <a:gd name="T53" fmla="*/ 74 h 77"/>
                      <a:gd name="T54" fmla="*/ 29 w 72"/>
                      <a:gd name="T55" fmla="*/ 72 h 77"/>
                      <a:gd name="T56" fmla="*/ 23 w 72"/>
                      <a:gd name="T57" fmla="*/ 71 h 77"/>
                      <a:gd name="T58" fmla="*/ 18 w 72"/>
                      <a:gd name="T59" fmla="*/ 69 h 77"/>
                      <a:gd name="T60" fmla="*/ 13 w 72"/>
                      <a:gd name="T61" fmla="*/ 66 h 77"/>
                      <a:gd name="T62" fmla="*/ 9 w 72"/>
                      <a:gd name="T63" fmla="*/ 63 h 77"/>
                      <a:gd name="T64" fmla="*/ 6 w 72"/>
                      <a:gd name="T65" fmla="*/ 58 h 77"/>
                      <a:gd name="T66" fmla="*/ 3 w 72"/>
                      <a:gd name="T67" fmla="*/ 54 h 77"/>
                      <a:gd name="T68" fmla="*/ 0 w 72"/>
                      <a:gd name="T69" fmla="*/ 49 h 77"/>
                      <a:gd name="T70" fmla="*/ 0 w 72"/>
                      <a:gd name="T71" fmla="*/ 52 h 77"/>
                      <a:gd name="T72" fmla="*/ 0 w 72"/>
                      <a:gd name="T73" fmla="*/ 55 h 77"/>
                      <a:gd name="T74" fmla="*/ 6 w 72"/>
                      <a:gd name="T75" fmla="*/ 63 h 77"/>
                      <a:gd name="T76" fmla="*/ 13 w 72"/>
                      <a:gd name="T77" fmla="*/ 71 h 77"/>
                      <a:gd name="T78" fmla="*/ 23 w 72"/>
                      <a:gd name="T79" fmla="*/ 75 h 77"/>
                      <a:gd name="T80" fmla="*/ 34 w 72"/>
                      <a:gd name="T81" fmla="*/ 77 h 77"/>
                      <a:gd name="T82" fmla="*/ 41 w 72"/>
                      <a:gd name="T83" fmla="*/ 75 h 77"/>
                      <a:gd name="T84" fmla="*/ 49 w 72"/>
                      <a:gd name="T85" fmla="*/ 74 h 77"/>
                      <a:gd name="T86" fmla="*/ 55 w 72"/>
                      <a:gd name="T87" fmla="*/ 69 h 77"/>
                      <a:gd name="T88" fmla="*/ 61 w 72"/>
                      <a:gd name="T89" fmla="*/ 64 h 77"/>
                      <a:gd name="T90" fmla="*/ 66 w 72"/>
                      <a:gd name="T91" fmla="*/ 60 h 77"/>
                      <a:gd name="T92" fmla="*/ 69 w 72"/>
                      <a:gd name="T93" fmla="*/ 52 h 77"/>
                      <a:gd name="T94" fmla="*/ 72 w 72"/>
                      <a:gd name="T95" fmla="*/ 46 h 77"/>
                      <a:gd name="T96" fmla="*/ 72 w 72"/>
                      <a:gd name="T97" fmla="*/ 38 h 77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2"/>
                      <a:gd name="T148" fmla="*/ 0 h 77"/>
                      <a:gd name="T149" fmla="*/ 72 w 72"/>
                      <a:gd name="T150" fmla="*/ 77 h 77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2" h="77">
                        <a:moveTo>
                          <a:pt x="72" y="38"/>
                        </a:moveTo>
                        <a:lnTo>
                          <a:pt x="72" y="30"/>
                        </a:lnTo>
                        <a:lnTo>
                          <a:pt x="71" y="24"/>
                        </a:lnTo>
                        <a:lnTo>
                          <a:pt x="68" y="18"/>
                        </a:lnTo>
                        <a:lnTo>
                          <a:pt x="64" y="13"/>
                        </a:lnTo>
                        <a:lnTo>
                          <a:pt x="60" y="9"/>
                        </a:lnTo>
                        <a:lnTo>
                          <a:pt x="55" y="6"/>
                        </a:lnTo>
                        <a:lnTo>
                          <a:pt x="49" y="3"/>
                        </a:lnTo>
                        <a:lnTo>
                          <a:pt x="43" y="0"/>
                        </a:lnTo>
                        <a:lnTo>
                          <a:pt x="40" y="1"/>
                        </a:lnTo>
                        <a:lnTo>
                          <a:pt x="38" y="3"/>
                        </a:lnTo>
                        <a:lnTo>
                          <a:pt x="44" y="3"/>
                        </a:lnTo>
                        <a:lnTo>
                          <a:pt x="51" y="6"/>
                        </a:lnTo>
                        <a:lnTo>
                          <a:pt x="55" y="9"/>
                        </a:lnTo>
                        <a:lnTo>
                          <a:pt x="60" y="13"/>
                        </a:lnTo>
                        <a:lnTo>
                          <a:pt x="64" y="18"/>
                        </a:lnTo>
                        <a:lnTo>
                          <a:pt x="68" y="24"/>
                        </a:lnTo>
                        <a:lnTo>
                          <a:pt x="69" y="30"/>
                        </a:lnTo>
                        <a:lnTo>
                          <a:pt x="69" y="38"/>
                        </a:lnTo>
                        <a:lnTo>
                          <a:pt x="69" y="44"/>
                        </a:lnTo>
                        <a:lnTo>
                          <a:pt x="68" y="51"/>
                        </a:lnTo>
                        <a:lnTo>
                          <a:pt x="63" y="57"/>
                        </a:lnTo>
                        <a:lnTo>
                          <a:pt x="60" y="63"/>
                        </a:lnTo>
                        <a:lnTo>
                          <a:pt x="54" y="68"/>
                        </a:lnTo>
                        <a:lnTo>
                          <a:pt x="47" y="71"/>
                        </a:lnTo>
                        <a:lnTo>
                          <a:pt x="41" y="72"/>
                        </a:lnTo>
                        <a:lnTo>
                          <a:pt x="34" y="74"/>
                        </a:lnTo>
                        <a:lnTo>
                          <a:pt x="29" y="72"/>
                        </a:lnTo>
                        <a:lnTo>
                          <a:pt x="23" y="71"/>
                        </a:lnTo>
                        <a:lnTo>
                          <a:pt x="18" y="69"/>
                        </a:lnTo>
                        <a:lnTo>
                          <a:pt x="13" y="66"/>
                        </a:lnTo>
                        <a:lnTo>
                          <a:pt x="9" y="63"/>
                        </a:lnTo>
                        <a:lnTo>
                          <a:pt x="6" y="58"/>
                        </a:lnTo>
                        <a:lnTo>
                          <a:pt x="3" y="54"/>
                        </a:lnTo>
                        <a:lnTo>
                          <a:pt x="0" y="49"/>
                        </a:lnTo>
                        <a:lnTo>
                          <a:pt x="0" y="52"/>
                        </a:lnTo>
                        <a:lnTo>
                          <a:pt x="0" y="55"/>
                        </a:lnTo>
                        <a:lnTo>
                          <a:pt x="6" y="63"/>
                        </a:lnTo>
                        <a:lnTo>
                          <a:pt x="13" y="71"/>
                        </a:lnTo>
                        <a:lnTo>
                          <a:pt x="23" y="75"/>
                        </a:lnTo>
                        <a:lnTo>
                          <a:pt x="34" y="77"/>
                        </a:lnTo>
                        <a:lnTo>
                          <a:pt x="41" y="75"/>
                        </a:lnTo>
                        <a:lnTo>
                          <a:pt x="49" y="74"/>
                        </a:lnTo>
                        <a:lnTo>
                          <a:pt x="55" y="69"/>
                        </a:lnTo>
                        <a:lnTo>
                          <a:pt x="61" y="64"/>
                        </a:lnTo>
                        <a:lnTo>
                          <a:pt x="66" y="60"/>
                        </a:lnTo>
                        <a:lnTo>
                          <a:pt x="69" y="52"/>
                        </a:lnTo>
                        <a:lnTo>
                          <a:pt x="72" y="46"/>
                        </a:lnTo>
                        <a:lnTo>
                          <a:pt x="72" y="38"/>
                        </a:lnTo>
                        <a:close/>
                      </a:path>
                    </a:pathLst>
                  </a:custGeom>
                  <a:solidFill>
                    <a:srgbClr val="8490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3" name="Freeform 251">
                    <a:extLst>
                      <a:ext uri="{FF2B5EF4-FFF2-40B4-BE49-F238E27FC236}">
                        <a16:creationId xmlns:a16="http://schemas.microsoft.com/office/drawing/2014/main" id="{797A8E79-0564-C94B-A484-27F3EFA8A7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7" y="1210"/>
                    <a:ext cx="71" cy="74"/>
                  </a:xfrm>
                  <a:custGeom>
                    <a:avLst/>
                    <a:gdLst>
                      <a:gd name="T0" fmla="*/ 71 w 71"/>
                      <a:gd name="T1" fmla="*/ 37 h 74"/>
                      <a:gd name="T2" fmla="*/ 71 w 71"/>
                      <a:gd name="T3" fmla="*/ 29 h 74"/>
                      <a:gd name="T4" fmla="*/ 69 w 71"/>
                      <a:gd name="T5" fmla="*/ 23 h 74"/>
                      <a:gd name="T6" fmla="*/ 66 w 71"/>
                      <a:gd name="T7" fmla="*/ 17 h 74"/>
                      <a:gd name="T8" fmla="*/ 63 w 71"/>
                      <a:gd name="T9" fmla="*/ 12 h 74"/>
                      <a:gd name="T10" fmla="*/ 58 w 71"/>
                      <a:gd name="T11" fmla="*/ 8 h 74"/>
                      <a:gd name="T12" fmla="*/ 52 w 71"/>
                      <a:gd name="T13" fmla="*/ 5 h 74"/>
                      <a:gd name="T14" fmla="*/ 47 w 71"/>
                      <a:gd name="T15" fmla="*/ 2 h 74"/>
                      <a:gd name="T16" fmla="*/ 40 w 71"/>
                      <a:gd name="T17" fmla="*/ 0 h 74"/>
                      <a:gd name="T18" fmla="*/ 38 w 71"/>
                      <a:gd name="T19" fmla="*/ 2 h 74"/>
                      <a:gd name="T20" fmla="*/ 35 w 71"/>
                      <a:gd name="T21" fmla="*/ 3 h 74"/>
                      <a:gd name="T22" fmla="*/ 41 w 71"/>
                      <a:gd name="T23" fmla="*/ 3 h 74"/>
                      <a:gd name="T24" fmla="*/ 47 w 71"/>
                      <a:gd name="T25" fmla="*/ 5 h 74"/>
                      <a:gd name="T26" fmla="*/ 54 w 71"/>
                      <a:gd name="T27" fmla="*/ 8 h 74"/>
                      <a:gd name="T28" fmla="*/ 58 w 71"/>
                      <a:gd name="T29" fmla="*/ 12 h 74"/>
                      <a:gd name="T30" fmla="*/ 63 w 71"/>
                      <a:gd name="T31" fmla="*/ 17 h 74"/>
                      <a:gd name="T32" fmla="*/ 66 w 71"/>
                      <a:gd name="T33" fmla="*/ 23 h 74"/>
                      <a:gd name="T34" fmla="*/ 68 w 71"/>
                      <a:gd name="T35" fmla="*/ 29 h 74"/>
                      <a:gd name="T36" fmla="*/ 68 w 71"/>
                      <a:gd name="T37" fmla="*/ 37 h 74"/>
                      <a:gd name="T38" fmla="*/ 68 w 71"/>
                      <a:gd name="T39" fmla="*/ 43 h 74"/>
                      <a:gd name="T40" fmla="*/ 66 w 71"/>
                      <a:gd name="T41" fmla="*/ 50 h 74"/>
                      <a:gd name="T42" fmla="*/ 63 w 71"/>
                      <a:gd name="T43" fmla="*/ 56 h 74"/>
                      <a:gd name="T44" fmla="*/ 58 w 71"/>
                      <a:gd name="T45" fmla="*/ 60 h 74"/>
                      <a:gd name="T46" fmla="*/ 54 w 71"/>
                      <a:gd name="T47" fmla="*/ 65 h 74"/>
                      <a:gd name="T48" fmla="*/ 47 w 71"/>
                      <a:gd name="T49" fmla="*/ 68 h 74"/>
                      <a:gd name="T50" fmla="*/ 41 w 71"/>
                      <a:gd name="T51" fmla="*/ 70 h 74"/>
                      <a:gd name="T52" fmla="*/ 34 w 71"/>
                      <a:gd name="T53" fmla="*/ 71 h 74"/>
                      <a:gd name="T54" fmla="*/ 29 w 71"/>
                      <a:gd name="T55" fmla="*/ 70 h 74"/>
                      <a:gd name="T56" fmla="*/ 23 w 71"/>
                      <a:gd name="T57" fmla="*/ 68 h 74"/>
                      <a:gd name="T58" fmla="*/ 18 w 71"/>
                      <a:gd name="T59" fmla="*/ 67 h 74"/>
                      <a:gd name="T60" fmla="*/ 13 w 71"/>
                      <a:gd name="T61" fmla="*/ 63 h 74"/>
                      <a:gd name="T62" fmla="*/ 9 w 71"/>
                      <a:gd name="T63" fmla="*/ 59 h 74"/>
                      <a:gd name="T64" fmla="*/ 6 w 71"/>
                      <a:gd name="T65" fmla="*/ 54 h 74"/>
                      <a:gd name="T66" fmla="*/ 3 w 71"/>
                      <a:gd name="T67" fmla="*/ 50 h 74"/>
                      <a:gd name="T68" fmla="*/ 1 w 71"/>
                      <a:gd name="T69" fmla="*/ 43 h 74"/>
                      <a:gd name="T70" fmla="*/ 0 w 71"/>
                      <a:gd name="T71" fmla="*/ 46 h 74"/>
                      <a:gd name="T72" fmla="*/ 0 w 71"/>
                      <a:gd name="T73" fmla="*/ 51 h 74"/>
                      <a:gd name="T74" fmla="*/ 3 w 71"/>
                      <a:gd name="T75" fmla="*/ 56 h 74"/>
                      <a:gd name="T76" fmla="*/ 6 w 71"/>
                      <a:gd name="T77" fmla="*/ 60 h 74"/>
                      <a:gd name="T78" fmla="*/ 9 w 71"/>
                      <a:gd name="T79" fmla="*/ 63 h 74"/>
                      <a:gd name="T80" fmla="*/ 13 w 71"/>
                      <a:gd name="T81" fmla="*/ 67 h 74"/>
                      <a:gd name="T82" fmla="*/ 18 w 71"/>
                      <a:gd name="T83" fmla="*/ 70 h 74"/>
                      <a:gd name="T84" fmla="*/ 23 w 71"/>
                      <a:gd name="T85" fmla="*/ 71 h 74"/>
                      <a:gd name="T86" fmla="*/ 29 w 71"/>
                      <a:gd name="T87" fmla="*/ 73 h 74"/>
                      <a:gd name="T88" fmla="*/ 34 w 71"/>
                      <a:gd name="T89" fmla="*/ 74 h 74"/>
                      <a:gd name="T90" fmla="*/ 41 w 71"/>
                      <a:gd name="T91" fmla="*/ 73 h 74"/>
                      <a:gd name="T92" fmla="*/ 49 w 71"/>
                      <a:gd name="T93" fmla="*/ 71 h 74"/>
                      <a:gd name="T94" fmla="*/ 55 w 71"/>
                      <a:gd name="T95" fmla="*/ 67 h 74"/>
                      <a:gd name="T96" fmla="*/ 60 w 71"/>
                      <a:gd name="T97" fmla="*/ 62 h 74"/>
                      <a:gd name="T98" fmla="*/ 64 w 71"/>
                      <a:gd name="T99" fmla="*/ 57 h 74"/>
                      <a:gd name="T100" fmla="*/ 68 w 71"/>
                      <a:gd name="T101" fmla="*/ 51 h 74"/>
                      <a:gd name="T102" fmla="*/ 71 w 71"/>
                      <a:gd name="T103" fmla="*/ 43 h 74"/>
                      <a:gd name="T104" fmla="*/ 71 w 71"/>
                      <a:gd name="T105" fmla="*/ 37 h 74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1"/>
                      <a:gd name="T160" fmla="*/ 0 h 74"/>
                      <a:gd name="T161" fmla="*/ 71 w 71"/>
                      <a:gd name="T162" fmla="*/ 74 h 74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1" h="74">
                        <a:moveTo>
                          <a:pt x="71" y="37"/>
                        </a:moveTo>
                        <a:lnTo>
                          <a:pt x="71" y="29"/>
                        </a:lnTo>
                        <a:lnTo>
                          <a:pt x="69" y="23"/>
                        </a:lnTo>
                        <a:lnTo>
                          <a:pt x="66" y="17"/>
                        </a:lnTo>
                        <a:lnTo>
                          <a:pt x="63" y="12"/>
                        </a:lnTo>
                        <a:lnTo>
                          <a:pt x="58" y="8"/>
                        </a:lnTo>
                        <a:lnTo>
                          <a:pt x="52" y="5"/>
                        </a:lnTo>
                        <a:lnTo>
                          <a:pt x="47" y="2"/>
                        </a:lnTo>
                        <a:lnTo>
                          <a:pt x="40" y="0"/>
                        </a:lnTo>
                        <a:lnTo>
                          <a:pt x="38" y="2"/>
                        </a:lnTo>
                        <a:lnTo>
                          <a:pt x="35" y="3"/>
                        </a:lnTo>
                        <a:lnTo>
                          <a:pt x="41" y="3"/>
                        </a:lnTo>
                        <a:lnTo>
                          <a:pt x="47" y="5"/>
                        </a:lnTo>
                        <a:lnTo>
                          <a:pt x="54" y="8"/>
                        </a:lnTo>
                        <a:lnTo>
                          <a:pt x="58" y="12"/>
                        </a:lnTo>
                        <a:lnTo>
                          <a:pt x="63" y="17"/>
                        </a:lnTo>
                        <a:lnTo>
                          <a:pt x="66" y="23"/>
                        </a:lnTo>
                        <a:lnTo>
                          <a:pt x="68" y="29"/>
                        </a:lnTo>
                        <a:lnTo>
                          <a:pt x="68" y="37"/>
                        </a:lnTo>
                        <a:lnTo>
                          <a:pt x="68" y="43"/>
                        </a:lnTo>
                        <a:lnTo>
                          <a:pt x="66" y="50"/>
                        </a:lnTo>
                        <a:lnTo>
                          <a:pt x="63" y="56"/>
                        </a:lnTo>
                        <a:lnTo>
                          <a:pt x="58" y="60"/>
                        </a:lnTo>
                        <a:lnTo>
                          <a:pt x="54" y="65"/>
                        </a:lnTo>
                        <a:lnTo>
                          <a:pt x="47" y="68"/>
                        </a:lnTo>
                        <a:lnTo>
                          <a:pt x="41" y="70"/>
                        </a:lnTo>
                        <a:lnTo>
                          <a:pt x="34" y="71"/>
                        </a:lnTo>
                        <a:lnTo>
                          <a:pt x="29" y="70"/>
                        </a:lnTo>
                        <a:lnTo>
                          <a:pt x="23" y="68"/>
                        </a:lnTo>
                        <a:lnTo>
                          <a:pt x="18" y="67"/>
                        </a:lnTo>
                        <a:lnTo>
                          <a:pt x="13" y="63"/>
                        </a:lnTo>
                        <a:lnTo>
                          <a:pt x="9" y="59"/>
                        </a:lnTo>
                        <a:lnTo>
                          <a:pt x="6" y="54"/>
                        </a:lnTo>
                        <a:lnTo>
                          <a:pt x="3" y="50"/>
                        </a:lnTo>
                        <a:lnTo>
                          <a:pt x="1" y="43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3" y="56"/>
                        </a:lnTo>
                        <a:lnTo>
                          <a:pt x="6" y="60"/>
                        </a:lnTo>
                        <a:lnTo>
                          <a:pt x="9" y="63"/>
                        </a:lnTo>
                        <a:lnTo>
                          <a:pt x="13" y="67"/>
                        </a:lnTo>
                        <a:lnTo>
                          <a:pt x="18" y="70"/>
                        </a:lnTo>
                        <a:lnTo>
                          <a:pt x="23" y="71"/>
                        </a:lnTo>
                        <a:lnTo>
                          <a:pt x="29" y="73"/>
                        </a:lnTo>
                        <a:lnTo>
                          <a:pt x="34" y="74"/>
                        </a:lnTo>
                        <a:lnTo>
                          <a:pt x="41" y="73"/>
                        </a:lnTo>
                        <a:lnTo>
                          <a:pt x="49" y="71"/>
                        </a:lnTo>
                        <a:lnTo>
                          <a:pt x="55" y="67"/>
                        </a:lnTo>
                        <a:lnTo>
                          <a:pt x="60" y="62"/>
                        </a:lnTo>
                        <a:lnTo>
                          <a:pt x="64" y="57"/>
                        </a:lnTo>
                        <a:lnTo>
                          <a:pt x="68" y="51"/>
                        </a:lnTo>
                        <a:lnTo>
                          <a:pt x="71" y="43"/>
                        </a:lnTo>
                        <a:lnTo>
                          <a:pt x="71" y="37"/>
                        </a:lnTo>
                        <a:close/>
                      </a:path>
                    </a:pathLst>
                  </a:custGeom>
                  <a:solidFill>
                    <a:srgbClr val="8894C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4" name="Freeform 252">
                    <a:extLst>
                      <a:ext uri="{FF2B5EF4-FFF2-40B4-BE49-F238E27FC236}">
                        <a16:creationId xmlns:a16="http://schemas.microsoft.com/office/drawing/2014/main" id="{E4DB52F9-6BBE-3D46-AA10-E2986DFBAF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7" y="1212"/>
                    <a:ext cx="69" cy="71"/>
                  </a:xfrm>
                  <a:custGeom>
                    <a:avLst/>
                    <a:gdLst>
                      <a:gd name="T0" fmla="*/ 69 w 69"/>
                      <a:gd name="T1" fmla="*/ 35 h 71"/>
                      <a:gd name="T2" fmla="*/ 69 w 69"/>
                      <a:gd name="T3" fmla="*/ 27 h 71"/>
                      <a:gd name="T4" fmla="*/ 68 w 69"/>
                      <a:gd name="T5" fmla="*/ 21 h 71"/>
                      <a:gd name="T6" fmla="*/ 64 w 69"/>
                      <a:gd name="T7" fmla="*/ 15 h 71"/>
                      <a:gd name="T8" fmla="*/ 60 w 69"/>
                      <a:gd name="T9" fmla="*/ 10 h 71"/>
                      <a:gd name="T10" fmla="*/ 55 w 69"/>
                      <a:gd name="T11" fmla="*/ 6 h 71"/>
                      <a:gd name="T12" fmla="*/ 51 w 69"/>
                      <a:gd name="T13" fmla="*/ 3 h 71"/>
                      <a:gd name="T14" fmla="*/ 44 w 69"/>
                      <a:gd name="T15" fmla="*/ 0 h 71"/>
                      <a:gd name="T16" fmla="*/ 38 w 69"/>
                      <a:gd name="T17" fmla="*/ 0 h 71"/>
                      <a:gd name="T18" fmla="*/ 35 w 69"/>
                      <a:gd name="T19" fmla="*/ 1 h 71"/>
                      <a:gd name="T20" fmla="*/ 32 w 69"/>
                      <a:gd name="T21" fmla="*/ 3 h 71"/>
                      <a:gd name="T22" fmla="*/ 32 w 69"/>
                      <a:gd name="T23" fmla="*/ 3 h 71"/>
                      <a:gd name="T24" fmla="*/ 34 w 69"/>
                      <a:gd name="T25" fmla="*/ 3 h 71"/>
                      <a:gd name="T26" fmla="*/ 41 w 69"/>
                      <a:gd name="T27" fmla="*/ 3 h 71"/>
                      <a:gd name="T28" fmla="*/ 47 w 69"/>
                      <a:gd name="T29" fmla="*/ 4 h 71"/>
                      <a:gd name="T30" fmla="*/ 52 w 69"/>
                      <a:gd name="T31" fmla="*/ 7 h 71"/>
                      <a:gd name="T32" fmla="*/ 57 w 69"/>
                      <a:gd name="T33" fmla="*/ 12 h 71"/>
                      <a:gd name="T34" fmla="*/ 61 w 69"/>
                      <a:gd name="T35" fmla="*/ 17 h 71"/>
                      <a:gd name="T36" fmla="*/ 64 w 69"/>
                      <a:gd name="T37" fmla="*/ 21 h 71"/>
                      <a:gd name="T38" fmla="*/ 66 w 69"/>
                      <a:gd name="T39" fmla="*/ 27 h 71"/>
                      <a:gd name="T40" fmla="*/ 66 w 69"/>
                      <a:gd name="T41" fmla="*/ 35 h 71"/>
                      <a:gd name="T42" fmla="*/ 66 w 69"/>
                      <a:gd name="T43" fmla="*/ 41 h 71"/>
                      <a:gd name="T44" fmla="*/ 64 w 69"/>
                      <a:gd name="T45" fmla="*/ 48 h 71"/>
                      <a:gd name="T46" fmla="*/ 61 w 69"/>
                      <a:gd name="T47" fmla="*/ 52 h 71"/>
                      <a:gd name="T48" fmla="*/ 57 w 69"/>
                      <a:gd name="T49" fmla="*/ 57 h 71"/>
                      <a:gd name="T50" fmla="*/ 52 w 69"/>
                      <a:gd name="T51" fmla="*/ 61 h 71"/>
                      <a:gd name="T52" fmla="*/ 47 w 69"/>
                      <a:gd name="T53" fmla="*/ 65 h 71"/>
                      <a:gd name="T54" fmla="*/ 41 w 69"/>
                      <a:gd name="T55" fmla="*/ 66 h 71"/>
                      <a:gd name="T56" fmla="*/ 34 w 69"/>
                      <a:gd name="T57" fmla="*/ 68 h 71"/>
                      <a:gd name="T58" fmla="*/ 27 w 69"/>
                      <a:gd name="T59" fmla="*/ 66 h 71"/>
                      <a:gd name="T60" fmla="*/ 23 w 69"/>
                      <a:gd name="T61" fmla="*/ 65 h 71"/>
                      <a:gd name="T62" fmla="*/ 17 w 69"/>
                      <a:gd name="T63" fmla="*/ 61 h 71"/>
                      <a:gd name="T64" fmla="*/ 12 w 69"/>
                      <a:gd name="T65" fmla="*/ 58 h 71"/>
                      <a:gd name="T66" fmla="*/ 9 w 69"/>
                      <a:gd name="T67" fmla="*/ 54 h 71"/>
                      <a:gd name="T68" fmla="*/ 6 w 69"/>
                      <a:gd name="T69" fmla="*/ 49 h 71"/>
                      <a:gd name="T70" fmla="*/ 3 w 69"/>
                      <a:gd name="T71" fmla="*/ 44 h 71"/>
                      <a:gd name="T72" fmla="*/ 3 w 69"/>
                      <a:gd name="T73" fmla="*/ 38 h 71"/>
                      <a:gd name="T74" fmla="*/ 1 w 69"/>
                      <a:gd name="T75" fmla="*/ 41 h 71"/>
                      <a:gd name="T76" fmla="*/ 0 w 69"/>
                      <a:gd name="T77" fmla="*/ 46 h 71"/>
                      <a:gd name="T78" fmla="*/ 3 w 69"/>
                      <a:gd name="T79" fmla="*/ 51 h 71"/>
                      <a:gd name="T80" fmla="*/ 6 w 69"/>
                      <a:gd name="T81" fmla="*/ 55 h 71"/>
                      <a:gd name="T82" fmla="*/ 9 w 69"/>
                      <a:gd name="T83" fmla="*/ 60 h 71"/>
                      <a:gd name="T84" fmla="*/ 13 w 69"/>
                      <a:gd name="T85" fmla="*/ 63 h 71"/>
                      <a:gd name="T86" fmla="*/ 18 w 69"/>
                      <a:gd name="T87" fmla="*/ 66 h 71"/>
                      <a:gd name="T88" fmla="*/ 23 w 69"/>
                      <a:gd name="T89" fmla="*/ 68 h 71"/>
                      <a:gd name="T90" fmla="*/ 29 w 69"/>
                      <a:gd name="T91" fmla="*/ 69 h 71"/>
                      <a:gd name="T92" fmla="*/ 34 w 69"/>
                      <a:gd name="T93" fmla="*/ 71 h 71"/>
                      <a:gd name="T94" fmla="*/ 41 w 69"/>
                      <a:gd name="T95" fmla="*/ 69 h 71"/>
                      <a:gd name="T96" fmla="*/ 47 w 69"/>
                      <a:gd name="T97" fmla="*/ 68 h 71"/>
                      <a:gd name="T98" fmla="*/ 54 w 69"/>
                      <a:gd name="T99" fmla="*/ 65 h 71"/>
                      <a:gd name="T100" fmla="*/ 60 w 69"/>
                      <a:gd name="T101" fmla="*/ 60 h 71"/>
                      <a:gd name="T102" fmla="*/ 63 w 69"/>
                      <a:gd name="T103" fmla="*/ 54 h 71"/>
                      <a:gd name="T104" fmla="*/ 68 w 69"/>
                      <a:gd name="T105" fmla="*/ 48 h 71"/>
                      <a:gd name="T106" fmla="*/ 69 w 69"/>
                      <a:gd name="T107" fmla="*/ 41 h 71"/>
                      <a:gd name="T108" fmla="*/ 69 w 69"/>
                      <a:gd name="T109" fmla="*/ 35 h 71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69"/>
                      <a:gd name="T166" fmla="*/ 0 h 71"/>
                      <a:gd name="T167" fmla="*/ 69 w 69"/>
                      <a:gd name="T168" fmla="*/ 71 h 71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69" h="71">
                        <a:moveTo>
                          <a:pt x="69" y="35"/>
                        </a:moveTo>
                        <a:lnTo>
                          <a:pt x="69" y="27"/>
                        </a:lnTo>
                        <a:lnTo>
                          <a:pt x="68" y="21"/>
                        </a:lnTo>
                        <a:lnTo>
                          <a:pt x="64" y="15"/>
                        </a:lnTo>
                        <a:lnTo>
                          <a:pt x="60" y="10"/>
                        </a:lnTo>
                        <a:lnTo>
                          <a:pt x="55" y="6"/>
                        </a:lnTo>
                        <a:lnTo>
                          <a:pt x="51" y="3"/>
                        </a:lnTo>
                        <a:lnTo>
                          <a:pt x="44" y="0"/>
                        </a:lnTo>
                        <a:lnTo>
                          <a:pt x="38" y="0"/>
                        </a:lnTo>
                        <a:lnTo>
                          <a:pt x="35" y="1"/>
                        </a:lnTo>
                        <a:lnTo>
                          <a:pt x="32" y="3"/>
                        </a:lnTo>
                        <a:lnTo>
                          <a:pt x="34" y="3"/>
                        </a:lnTo>
                        <a:lnTo>
                          <a:pt x="41" y="3"/>
                        </a:lnTo>
                        <a:lnTo>
                          <a:pt x="47" y="4"/>
                        </a:lnTo>
                        <a:lnTo>
                          <a:pt x="52" y="7"/>
                        </a:lnTo>
                        <a:lnTo>
                          <a:pt x="57" y="12"/>
                        </a:lnTo>
                        <a:lnTo>
                          <a:pt x="61" y="17"/>
                        </a:lnTo>
                        <a:lnTo>
                          <a:pt x="64" y="21"/>
                        </a:lnTo>
                        <a:lnTo>
                          <a:pt x="66" y="27"/>
                        </a:lnTo>
                        <a:lnTo>
                          <a:pt x="66" y="35"/>
                        </a:lnTo>
                        <a:lnTo>
                          <a:pt x="66" y="41"/>
                        </a:lnTo>
                        <a:lnTo>
                          <a:pt x="64" y="48"/>
                        </a:lnTo>
                        <a:lnTo>
                          <a:pt x="61" y="52"/>
                        </a:lnTo>
                        <a:lnTo>
                          <a:pt x="57" y="57"/>
                        </a:lnTo>
                        <a:lnTo>
                          <a:pt x="52" y="61"/>
                        </a:lnTo>
                        <a:lnTo>
                          <a:pt x="47" y="65"/>
                        </a:lnTo>
                        <a:lnTo>
                          <a:pt x="41" y="66"/>
                        </a:lnTo>
                        <a:lnTo>
                          <a:pt x="34" y="68"/>
                        </a:lnTo>
                        <a:lnTo>
                          <a:pt x="27" y="66"/>
                        </a:lnTo>
                        <a:lnTo>
                          <a:pt x="23" y="65"/>
                        </a:lnTo>
                        <a:lnTo>
                          <a:pt x="17" y="61"/>
                        </a:lnTo>
                        <a:lnTo>
                          <a:pt x="12" y="58"/>
                        </a:lnTo>
                        <a:lnTo>
                          <a:pt x="9" y="54"/>
                        </a:lnTo>
                        <a:lnTo>
                          <a:pt x="6" y="49"/>
                        </a:lnTo>
                        <a:lnTo>
                          <a:pt x="3" y="44"/>
                        </a:lnTo>
                        <a:lnTo>
                          <a:pt x="3" y="38"/>
                        </a:lnTo>
                        <a:lnTo>
                          <a:pt x="1" y="41"/>
                        </a:lnTo>
                        <a:lnTo>
                          <a:pt x="0" y="46"/>
                        </a:lnTo>
                        <a:lnTo>
                          <a:pt x="3" y="51"/>
                        </a:lnTo>
                        <a:lnTo>
                          <a:pt x="6" y="55"/>
                        </a:lnTo>
                        <a:lnTo>
                          <a:pt x="9" y="60"/>
                        </a:lnTo>
                        <a:lnTo>
                          <a:pt x="13" y="63"/>
                        </a:lnTo>
                        <a:lnTo>
                          <a:pt x="18" y="66"/>
                        </a:lnTo>
                        <a:lnTo>
                          <a:pt x="23" y="68"/>
                        </a:lnTo>
                        <a:lnTo>
                          <a:pt x="29" y="69"/>
                        </a:lnTo>
                        <a:lnTo>
                          <a:pt x="34" y="71"/>
                        </a:lnTo>
                        <a:lnTo>
                          <a:pt x="41" y="69"/>
                        </a:lnTo>
                        <a:lnTo>
                          <a:pt x="47" y="68"/>
                        </a:lnTo>
                        <a:lnTo>
                          <a:pt x="54" y="65"/>
                        </a:lnTo>
                        <a:lnTo>
                          <a:pt x="60" y="60"/>
                        </a:lnTo>
                        <a:lnTo>
                          <a:pt x="63" y="54"/>
                        </a:lnTo>
                        <a:lnTo>
                          <a:pt x="68" y="48"/>
                        </a:lnTo>
                        <a:lnTo>
                          <a:pt x="69" y="41"/>
                        </a:lnTo>
                        <a:lnTo>
                          <a:pt x="69" y="35"/>
                        </a:lnTo>
                        <a:close/>
                      </a:path>
                    </a:pathLst>
                  </a:custGeom>
                  <a:solidFill>
                    <a:srgbClr val="8B97C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5" name="Freeform 253">
                    <a:extLst>
                      <a:ext uri="{FF2B5EF4-FFF2-40B4-BE49-F238E27FC236}">
                        <a16:creationId xmlns:a16="http://schemas.microsoft.com/office/drawing/2014/main" id="{0003914C-33E8-314A-B4BD-028AA4A91D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8" y="1213"/>
                    <a:ext cx="67" cy="68"/>
                  </a:xfrm>
                  <a:custGeom>
                    <a:avLst/>
                    <a:gdLst>
                      <a:gd name="T0" fmla="*/ 67 w 67"/>
                      <a:gd name="T1" fmla="*/ 34 h 68"/>
                      <a:gd name="T2" fmla="*/ 67 w 67"/>
                      <a:gd name="T3" fmla="*/ 26 h 68"/>
                      <a:gd name="T4" fmla="*/ 65 w 67"/>
                      <a:gd name="T5" fmla="*/ 20 h 68"/>
                      <a:gd name="T6" fmla="*/ 62 w 67"/>
                      <a:gd name="T7" fmla="*/ 14 h 68"/>
                      <a:gd name="T8" fmla="*/ 57 w 67"/>
                      <a:gd name="T9" fmla="*/ 9 h 68"/>
                      <a:gd name="T10" fmla="*/ 53 w 67"/>
                      <a:gd name="T11" fmla="*/ 5 h 68"/>
                      <a:gd name="T12" fmla="*/ 46 w 67"/>
                      <a:gd name="T13" fmla="*/ 2 h 68"/>
                      <a:gd name="T14" fmla="*/ 40 w 67"/>
                      <a:gd name="T15" fmla="*/ 0 h 68"/>
                      <a:gd name="T16" fmla="*/ 34 w 67"/>
                      <a:gd name="T17" fmla="*/ 0 h 68"/>
                      <a:gd name="T18" fmla="*/ 29 w 67"/>
                      <a:gd name="T19" fmla="*/ 2 h 68"/>
                      <a:gd name="T20" fmla="*/ 26 w 67"/>
                      <a:gd name="T21" fmla="*/ 3 h 68"/>
                      <a:gd name="T22" fmla="*/ 29 w 67"/>
                      <a:gd name="T23" fmla="*/ 3 h 68"/>
                      <a:gd name="T24" fmla="*/ 33 w 67"/>
                      <a:gd name="T25" fmla="*/ 3 h 68"/>
                      <a:gd name="T26" fmla="*/ 39 w 67"/>
                      <a:gd name="T27" fmla="*/ 3 h 68"/>
                      <a:gd name="T28" fmla="*/ 45 w 67"/>
                      <a:gd name="T29" fmla="*/ 5 h 68"/>
                      <a:gd name="T30" fmla="*/ 51 w 67"/>
                      <a:gd name="T31" fmla="*/ 8 h 68"/>
                      <a:gd name="T32" fmla="*/ 54 w 67"/>
                      <a:gd name="T33" fmla="*/ 11 h 68"/>
                      <a:gd name="T34" fmla="*/ 59 w 67"/>
                      <a:gd name="T35" fmla="*/ 16 h 68"/>
                      <a:gd name="T36" fmla="*/ 62 w 67"/>
                      <a:gd name="T37" fmla="*/ 22 h 68"/>
                      <a:gd name="T38" fmla="*/ 63 w 67"/>
                      <a:gd name="T39" fmla="*/ 28 h 68"/>
                      <a:gd name="T40" fmla="*/ 63 w 67"/>
                      <a:gd name="T41" fmla="*/ 34 h 68"/>
                      <a:gd name="T42" fmla="*/ 63 w 67"/>
                      <a:gd name="T43" fmla="*/ 40 h 68"/>
                      <a:gd name="T44" fmla="*/ 62 w 67"/>
                      <a:gd name="T45" fmla="*/ 45 h 68"/>
                      <a:gd name="T46" fmla="*/ 59 w 67"/>
                      <a:gd name="T47" fmla="*/ 51 h 68"/>
                      <a:gd name="T48" fmla="*/ 54 w 67"/>
                      <a:gd name="T49" fmla="*/ 56 h 68"/>
                      <a:gd name="T50" fmla="*/ 51 w 67"/>
                      <a:gd name="T51" fmla="*/ 59 h 68"/>
                      <a:gd name="T52" fmla="*/ 45 w 67"/>
                      <a:gd name="T53" fmla="*/ 62 h 68"/>
                      <a:gd name="T54" fmla="*/ 39 w 67"/>
                      <a:gd name="T55" fmla="*/ 64 h 68"/>
                      <a:gd name="T56" fmla="*/ 33 w 67"/>
                      <a:gd name="T57" fmla="*/ 65 h 68"/>
                      <a:gd name="T58" fmla="*/ 26 w 67"/>
                      <a:gd name="T59" fmla="*/ 64 h 68"/>
                      <a:gd name="T60" fmla="*/ 22 w 67"/>
                      <a:gd name="T61" fmla="*/ 62 h 68"/>
                      <a:gd name="T62" fmla="*/ 16 w 67"/>
                      <a:gd name="T63" fmla="*/ 59 h 68"/>
                      <a:gd name="T64" fmla="*/ 11 w 67"/>
                      <a:gd name="T65" fmla="*/ 56 h 68"/>
                      <a:gd name="T66" fmla="*/ 8 w 67"/>
                      <a:gd name="T67" fmla="*/ 51 h 68"/>
                      <a:gd name="T68" fmla="*/ 5 w 67"/>
                      <a:gd name="T69" fmla="*/ 45 h 68"/>
                      <a:gd name="T70" fmla="*/ 3 w 67"/>
                      <a:gd name="T71" fmla="*/ 40 h 68"/>
                      <a:gd name="T72" fmla="*/ 2 w 67"/>
                      <a:gd name="T73" fmla="*/ 34 h 68"/>
                      <a:gd name="T74" fmla="*/ 2 w 67"/>
                      <a:gd name="T75" fmla="*/ 34 h 68"/>
                      <a:gd name="T76" fmla="*/ 2 w 67"/>
                      <a:gd name="T77" fmla="*/ 34 h 68"/>
                      <a:gd name="T78" fmla="*/ 2 w 67"/>
                      <a:gd name="T79" fmla="*/ 37 h 68"/>
                      <a:gd name="T80" fmla="*/ 0 w 67"/>
                      <a:gd name="T81" fmla="*/ 40 h 68"/>
                      <a:gd name="T82" fmla="*/ 2 w 67"/>
                      <a:gd name="T83" fmla="*/ 47 h 68"/>
                      <a:gd name="T84" fmla="*/ 5 w 67"/>
                      <a:gd name="T85" fmla="*/ 51 h 68"/>
                      <a:gd name="T86" fmla="*/ 8 w 67"/>
                      <a:gd name="T87" fmla="*/ 56 h 68"/>
                      <a:gd name="T88" fmla="*/ 12 w 67"/>
                      <a:gd name="T89" fmla="*/ 60 h 68"/>
                      <a:gd name="T90" fmla="*/ 17 w 67"/>
                      <a:gd name="T91" fmla="*/ 64 h 68"/>
                      <a:gd name="T92" fmla="*/ 22 w 67"/>
                      <a:gd name="T93" fmla="*/ 65 h 68"/>
                      <a:gd name="T94" fmla="*/ 28 w 67"/>
                      <a:gd name="T95" fmla="*/ 67 h 68"/>
                      <a:gd name="T96" fmla="*/ 33 w 67"/>
                      <a:gd name="T97" fmla="*/ 68 h 68"/>
                      <a:gd name="T98" fmla="*/ 40 w 67"/>
                      <a:gd name="T99" fmla="*/ 67 h 68"/>
                      <a:gd name="T100" fmla="*/ 46 w 67"/>
                      <a:gd name="T101" fmla="*/ 65 h 68"/>
                      <a:gd name="T102" fmla="*/ 53 w 67"/>
                      <a:gd name="T103" fmla="*/ 62 h 68"/>
                      <a:gd name="T104" fmla="*/ 57 w 67"/>
                      <a:gd name="T105" fmla="*/ 57 h 68"/>
                      <a:gd name="T106" fmla="*/ 62 w 67"/>
                      <a:gd name="T107" fmla="*/ 53 h 68"/>
                      <a:gd name="T108" fmla="*/ 65 w 67"/>
                      <a:gd name="T109" fmla="*/ 47 h 68"/>
                      <a:gd name="T110" fmla="*/ 67 w 67"/>
                      <a:gd name="T111" fmla="*/ 40 h 68"/>
                      <a:gd name="T112" fmla="*/ 67 w 67"/>
                      <a:gd name="T113" fmla="*/ 34 h 6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7"/>
                      <a:gd name="T172" fmla="*/ 0 h 68"/>
                      <a:gd name="T173" fmla="*/ 67 w 67"/>
                      <a:gd name="T174" fmla="*/ 68 h 6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7" h="68">
                        <a:moveTo>
                          <a:pt x="67" y="34"/>
                        </a:moveTo>
                        <a:lnTo>
                          <a:pt x="67" y="26"/>
                        </a:lnTo>
                        <a:lnTo>
                          <a:pt x="65" y="20"/>
                        </a:lnTo>
                        <a:lnTo>
                          <a:pt x="62" y="14"/>
                        </a:lnTo>
                        <a:lnTo>
                          <a:pt x="57" y="9"/>
                        </a:lnTo>
                        <a:lnTo>
                          <a:pt x="53" y="5"/>
                        </a:lnTo>
                        <a:lnTo>
                          <a:pt x="46" y="2"/>
                        </a:lnTo>
                        <a:lnTo>
                          <a:pt x="40" y="0"/>
                        </a:lnTo>
                        <a:lnTo>
                          <a:pt x="34" y="0"/>
                        </a:lnTo>
                        <a:lnTo>
                          <a:pt x="29" y="2"/>
                        </a:lnTo>
                        <a:lnTo>
                          <a:pt x="26" y="3"/>
                        </a:lnTo>
                        <a:lnTo>
                          <a:pt x="29" y="3"/>
                        </a:lnTo>
                        <a:lnTo>
                          <a:pt x="33" y="3"/>
                        </a:lnTo>
                        <a:lnTo>
                          <a:pt x="39" y="3"/>
                        </a:lnTo>
                        <a:lnTo>
                          <a:pt x="45" y="5"/>
                        </a:lnTo>
                        <a:lnTo>
                          <a:pt x="51" y="8"/>
                        </a:lnTo>
                        <a:lnTo>
                          <a:pt x="54" y="11"/>
                        </a:lnTo>
                        <a:lnTo>
                          <a:pt x="59" y="16"/>
                        </a:lnTo>
                        <a:lnTo>
                          <a:pt x="62" y="22"/>
                        </a:lnTo>
                        <a:lnTo>
                          <a:pt x="63" y="28"/>
                        </a:lnTo>
                        <a:lnTo>
                          <a:pt x="63" y="34"/>
                        </a:lnTo>
                        <a:lnTo>
                          <a:pt x="63" y="40"/>
                        </a:lnTo>
                        <a:lnTo>
                          <a:pt x="62" y="45"/>
                        </a:lnTo>
                        <a:lnTo>
                          <a:pt x="59" y="51"/>
                        </a:lnTo>
                        <a:lnTo>
                          <a:pt x="54" y="56"/>
                        </a:lnTo>
                        <a:lnTo>
                          <a:pt x="51" y="59"/>
                        </a:lnTo>
                        <a:lnTo>
                          <a:pt x="45" y="62"/>
                        </a:lnTo>
                        <a:lnTo>
                          <a:pt x="39" y="64"/>
                        </a:lnTo>
                        <a:lnTo>
                          <a:pt x="33" y="65"/>
                        </a:lnTo>
                        <a:lnTo>
                          <a:pt x="26" y="64"/>
                        </a:lnTo>
                        <a:lnTo>
                          <a:pt x="22" y="62"/>
                        </a:lnTo>
                        <a:lnTo>
                          <a:pt x="16" y="59"/>
                        </a:lnTo>
                        <a:lnTo>
                          <a:pt x="11" y="56"/>
                        </a:lnTo>
                        <a:lnTo>
                          <a:pt x="8" y="51"/>
                        </a:lnTo>
                        <a:lnTo>
                          <a:pt x="5" y="45"/>
                        </a:lnTo>
                        <a:lnTo>
                          <a:pt x="3" y="40"/>
                        </a:lnTo>
                        <a:lnTo>
                          <a:pt x="2" y="34"/>
                        </a:lnTo>
                        <a:lnTo>
                          <a:pt x="2" y="37"/>
                        </a:lnTo>
                        <a:lnTo>
                          <a:pt x="0" y="40"/>
                        </a:lnTo>
                        <a:lnTo>
                          <a:pt x="2" y="47"/>
                        </a:lnTo>
                        <a:lnTo>
                          <a:pt x="5" y="51"/>
                        </a:lnTo>
                        <a:lnTo>
                          <a:pt x="8" y="56"/>
                        </a:lnTo>
                        <a:lnTo>
                          <a:pt x="12" y="60"/>
                        </a:lnTo>
                        <a:lnTo>
                          <a:pt x="17" y="64"/>
                        </a:lnTo>
                        <a:lnTo>
                          <a:pt x="22" y="65"/>
                        </a:lnTo>
                        <a:lnTo>
                          <a:pt x="28" y="67"/>
                        </a:lnTo>
                        <a:lnTo>
                          <a:pt x="33" y="68"/>
                        </a:lnTo>
                        <a:lnTo>
                          <a:pt x="40" y="67"/>
                        </a:lnTo>
                        <a:lnTo>
                          <a:pt x="46" y="65"/>
                        </a:lnTo>
                        <a:lnTo>
                          <a:pt x="53" y="62"/>
                        </a:lnTo>
                        <a:lnTo>
                          <a:pt x="57" y="57"/>
                        </a:lnTo>
                        <a:lnTo>
                          <a:pt x="62" y="53"/>
                        </a:lnTo>
                        <a:lnTo>
                          <a:pt x="65" y="47"/>
                        </a:lnTo>
                        <a:lnTo>
                          <a:pt x="67" y="40"/>
                        </a:lnTo>
                        <a:lnTo>
                          <a:pt x="67" y="34"/>
                        </a:lnTo>
                        <a:close/>
                      </a:path>
                    </a:pathLst>
                  </a:custGeom>
                  <a:solidFill>
                    <a:srgbClr val="909BC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6" name="Freeform 254">
                    <a:extLst>
                      <a:ext uri="{FF2B5EF4-FFF2-40B4-BE49-F238E27FC236}">
                        <a16:creationId xmlns:a16="http://schemas.microsoft.com/office/drawing/2014/main" id="{8A90D7F8-F585-9A43-91E7-E0A4306150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0" y="1215"/>
                    <a:ext cx="63" cy="65"/>
                  </a:xfrm>
                  <a:custGeom>
                    <a:avLst/>
                    <a:gdLst>
                      <a:gd name="T0" fmla="*/ 63 w 63"/>
                      <a:gd name="T1" fmla="*/ 32 h 65"/>
                      <a:gd name="T2" fmla="*/ 63 w 63"/>
                      <a:gd name="T3" fmla="*/ 24 h 65"/>
                      <a:gd name="T4" fmla="*/ 61 w 63"/>
                      <a:gd name="T5" fmla="*/ 18 h 65"/>
                      <a:gd name="T6" fmla="*/ 58 w 63"/>
                      <a:gd name="T7" fmla="*/ 14 h 65"/>
                      <a:gd name="T8" fmla="*/ 54 w 63"/>
                      <a:gd name="T9" fmla="*/ 9 h 65"/>
                      <a:gd name="T10" fmla="*/ 49 w 63"/>
                      <a:gd name="T11" fmla="*/ 4 h 65"/>
                      <a:gd name="T12" fmla="*/ 44 w 63"/>
                      <a:gd name="T13" fmla="*/ 1 h 65"/>
                      <a:gd name="T14" fmla="*/ 38 w 63"/>
                      <a:gd name="T15" fmla="*/ 0 h 65"/>
                      <a:gd name="T16" fmla="*/ 31 w 63"/>
                      <a:gd name="T17" fmla="*/ 0 h 65"/>
                      <a:gd name="T18" fmla="*/ 29 w 63"/>
                      <a:gd name="T19" fmla="*/ 0 h 65"/>
                      <a:gd name="T20" fmla="*/ 29 w 63"/>
                      <a:gd name="T21" fmla="*/ 0 h 65"/>
                      <a:gd name="T22" fmla="*/ 24 w 63"/>
                      <a:gd name="T23" fmla="*/ 1 h 65"/>
                      <a:gd name="T24" fmla="*/ 21 w 63"/>
                      <a:gd name="T25" fmla="*/ 4 h 65"/>
                      <a:gd name="T26" fmla="*/ 26 w 63"/>
                      <a:gd name="T27" fmla="*/ 3 h 65"/>
                      <a:gd name="T28" fmla="*/ 31 w 63"/>
                      <a:gd name="T29" fmla="*/ 3 h 65"/>
                      <a:gd name="T30" fmla="*/ 37 w 63"/>
                      <a:gd name="T31" fmla="*/ 3 h 65"/>
                      <a:gd name="T32" fmla="*/ 43 w 63"/>
                      <a:gd name="T33" fmla="*/ 4 h 65"/>
                      <a:gd name="T34" fmla="*/ 48 w 63"/>
                      <a:gd name="T35" fmla="*/ 7 h 65"/>
                      <a:gd name="T36" fmla="*/ 52 w 63"/>
                      <a:gd name="T37" fmla="*/ 11 h 65"/>
                      <a:gd name="T38" fmla="*/ 55 w 63"/>
                      <a:gd name="T39" fmla="*/ 15 h 65"/>
                      <a:gd name="T40" fmla="*/ 58 w 63"/>
                      <a:gd name="T41" fmla="*/ 20 h 65"/>
                      <a:gd name="T42" fmla="*/ 60 w 63"/>
                      <a:gd name="T43" fmla="*/ 26 h 65"/>
                      <a:gd name="T44" fmla="*/ 60 w 63"/>
                      <a:gd name="T45" fmla="*/ 32 h 65"/>
                      <a:gd name="T46" fmla="*/ 60 w 63"/>
                      <a:gd name="T47" fmla="*/ 37 h 65"/>
                      <a:gd name="T48" fmla="*/ 58 w 63"/>
                      <a:gd name="T49" fmla="*/ 43 h 65"/>
                      <a:gd name="T50" fmla="*/ 55 w 63"/>
                      <a:gd name="T51" fmla="*/ 48 h 65"/>
                      <a:gd name="T52" fmla="*/ 52 w 63"/>
                      <a:gd name="T53" fmla="*/ 52 h 65"/>
                      <a:gd name="T54" fmla="*/ 48 w 63"/>
                      <a:gd name="T55" fmla="*/ 55 h 65"/>
                      <a:gd name="T56" fmla="*/ 43 w 63"/>
                      <a:gd name="T57" fmla="*/ 58 h 65"/>
                      <a:gd name="T58" fmla="*/ 37 w 63"/>
                      <a:gd name="T59" fmla="*/ 60 h 65"/>
                      <a:gd name="T60" fmla="*/ 31 w 63"/>
                      <a:gd name="T61" fmla="*/ 62 h 65"/>
                      <a:gd name="T62" fmla="*/ 26 w 63"/>
                      <a:gd name="T63" fmla="*/ 60 h 65"/>
                      <a:gd name="T64" fmla="*/ 20 w 63"/>
                      <a:gd name="T65" fmla="*/ 58 h 65"/>
                      <a:gd name="T66" fmla="*/ 15 w 63"/>
                      <a:gd name="T67" fmla="*/ 55 h 65"/>
                      <a:gd name="T68" fmla="*/ 10 w 63"/>
                      <a:gd name="T69" fmla="*/ 52 h 65"/>
                      <a:gd name="T70" fmla="*/ 7 w 63"/>
                      <a:gd name="T71" fmla="*/ 48 h 65"/>
                      <a:gd name="T72" fmla="*/ 4 w 63"/>
                      <a:gd name="T73" fmla="*/ 43 h 65"/>
                      <a:gd name="T74" fmla="*/ 3 w 63"/>
                      <a:gd name="T75" fmla="*/ 37 h 65"/>
                      <a:gd name="T76" fmla="*/ 1 w 63"/>
                      <a:gd name="T77" fmla="*/ 32 h 65"/>
                      <a:gd name="T78" fmla="*/ 1 w 63"/>
                      <a:gd name="T79" fmla="*/ 29 h 65"/>
                      <a:gd name="T80" fmla="*/ 3 w 63"/>
                      <a:gd name="T81" fmla="*/ 28 h 65"/>
                      <a:gd name="T82" fmla="*/ 0 w 63"/>
                      <a:gd name="T83" fmla="*/ 31 h 65"/>
                      <a:gd name="T84" fmla="*/ 0 w 63"/>
                      <a:gd name="T85" fmla="*/ 35 h 65"/>
                      <a:gd name="T86" fmla="*/ 0 w 63"/>
                      <a:gd name="T87" fmla="*/ 41 h 65"/>
                      <a:gd name="T88" fmla="*/ 3 w 63"/>
                      <a:gd name="T89" fmla="*/ 46 h 65"/>
                      <a:gd name="T90" fmla="*/ 6 w 63"/>
                      <a:gd name="T91" fmla="*/ 51 h 65"/>
                      <a:gd name="T92" fmla="*/ 9 w 63"/>
                      <a:gd name="T93" fmla="*/ 55 h 65"/>
                      <a:gd name="T94" fmla="*/ 14 w 63"/>
                      <a:gd name="T95" fmla="*/ 58 h 65"/>
                      <a:gd name="T96" fmla="*/ 20 w 63"/>
                      <a:gd name="T97" fmla="*/ 62 h 65"/>
                      <a:gd name="T98" fmla="*/ 24 w 63"/>
                      <a:gd name="T99" fmla="*/ 63 h 65"/>
                      <a:gd name="T100" fmla="*/ 31 w 63"/>
                      <a:gd name="T101" fmla="*/ 65 h 65"/>
                      <a:gd name="T102" fmla="*/ 38 w 63"/>
                      <a:gd name="T103" fmla="*/ 63 h 65"/>
                      <a:gd name="T104" fmla="*/ 44 w 63"/>
                      <a:gd name="T105" fmla="*/ 62 h 65"/>
                      <a:gd name="T106" fmla="*/ 49 w 63"/>
                      <a:gd name="T107" fmla="*/ 58 h 65"/>
                      <a:gd name="T108" fmla="*/ 54 w 63"/>
                      <a:gd name="T109" fmla="*/ 54 h 65"/>
                      <a:gd name="T110" fmla="*/ 58 w 63"/>
                      <a:gd name="T111" fmla="*/ 49 h 65"/>
                      <a:gd name="T112" fmla="*/ 61 w 63"/>
                      <a:gd name="T113" fmla="*/ 45 h 65"/>
                      <a:gd name="T114" fmla="*/ 63 w 63"/>
                      <a:gd name="T115" fmla="*/ 38 h 65"/>
                      <a:gd name="T116" fmla="*/ 63 w 63"/>
                      <a:gd name="T117" fmla="*/ 32 h 65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3"/>
                      <a:gd name="T178" fmla="*/ 0 h 65"/>
                      <a:gd name="T179" fmla="*/ 63 w 63"/>
                      <a:gd name="T180" fmla="*/ 65 h 65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3" h="65">
                        <a:moveTo>
                          <a:pt x="63" y="32"/>
                        </a:moveTo>
                        <a:lnTo>
                          <a:pt x="63" y="24"/>
                        </a:lnTo>
                        <a:lnTo>
                          <a:pt x="61" y="18"/>
                        </a:lnTo>
                        <a:lnTo>
                          <a:pt x="58" y="14"/>
                        </a:lnTo>
                        <a:lnTo>
                          <a:pt x="54" y="9"/>
                        </a:lnTo>
                        <a:lnTo>
                          <a:pt x="49" y="4"/>
                        </a:lnTo>
                        <a:lnTo>
                          <a:pt x="44" y="1"/>
                        </a:lnTo>
                        <a:lnTo>
                          <a:pt x="38" y="0"/>
                        </a:lnTo>
                        <a:lnTo>
                          <a:pt x="31" y="0"/>
                        </a:lnTo>
                        <a:lnTo>
                          <a:pt x="29" y="0"/>
                        </a:lnTo>
                        <a:lnTo>
                          <a:pt x="24" y="1"/>
                        </a:lnTo>
                        <a:lnTo>
                          <a:pt x="21" y="4"/>
                        </a:lnTo>
                        <a:lnTo>
                          <a:pt x="26" y="3"/>
                        </a:lnTo>
                        <a:lnTo>
                          <a:pt x="31" y="3"/>
                        </a:lnTo>
                        <a:lnTo>
                          <a:pt x="37" y="3"/>
                        </a:lnTo>
                        <a:lnTo>
                          <a:pt x="43" y="4"/>
                        </a:lnTo>
                        <a:lnTo>
                          <a:pt x="48" y="7"/>
                        </a:lnTo>
                        <a:lnTo>
                          <a:pt x="52" y="11"/>
                        </a:lnTo>
                        <a:lnTo>
                          <a:pt x="55" y="15"/>
                        </a:lnTo>
                        <a:lnTo>
                          <a:pt x="58" y="20"/>
                        </a:lnTo>
                        <a:lnTo>
                          <a:pt x="60" y="26"/>
                        </a:lnTo>
                        <a:lnTo>
                          <a:pt x="60" y="32"/>
                        </a:lnTo>
                        <a:lnTo>
                          <a:pt x="60" y="37"/>
                        </a:lnTo>
                        <a:lnTo>
                          <a:pt x="58" y="43"/>
                        </a:lnTo>
                        <a:lnTo>
                          <a:pt x="55" y="48"/>
                        </a:lnTo>
                        <a:lnTo>
                          <a:pt x="52" y="52"/>
                        </a:lnTo>
                        <a:lnTo>
                          <a:pt x="48" y="55"/>
                        </a:lnTo>
                        <a:lnTo>
                          <a:pt x="43" y="58"/>
                        </a:lnTo>
                        <a:lnTo>
                          <a:pt x="37" y="60"/>
                        </a:lnTo>
                        <a:lnTo>
                          <a:pt x="31" y="62"/>
                        </a:lnTo>
                        <a:lnTo>
                          <a:pt x="26" y="60"/>
                        </a:lnTo>
                        <a:lnTo>
                          <a:pt x="20" y="58"/>
                        </a:lnTo>
                        <a:lnTo>
                          <a:pt x="15" y="55"/>
                        </a:lnTo>
                        <a:lnTo>
                          <a:pt x="10" y="52"/>
                        </a:lnTo>
                        <a:lnTo>
                          <a:pt x="7" y="48"/>
                        </a:lnTo>
                        <a:lnTo>
                          <a:pt x="4" y="43"/>
                        </a:lnTo>
                        <a:lnTo>
                          <a:pt x="3" y="37"/>
                        </a:lnTo>
                        <a:lnTo>
                          <a:pt x="1" y="32"/>
                        </a:lnTo>
                        <a:lnTo>
                          <a:pt x="1" y="29"/>
                        </a:lnTo>
                        <a:lnTo>
                          <a:pt x="3" y="28"/>
                        </a:lnTo>
                        <a:lnTo>
                          <a:pt x="0" y="31"/>
                        </a:lnTo>
                        <a:lnTo>
                          <a:pt x="0" y="35"/>
                        </a:lnTo>
                        <a:lnTo>
                          <a:pt x="0" y="41"/>
                        </a:lnTo>
                        <a:lnTo>
                          <a:pt x="3" y="46"/>
                        </a:lnTo>
                        <a:lnTo>
                          <a:pt x="6" y="51"/>
                        </a:lnTo>
                        <a:lnTo>
                          <a:pt x="9" y="55"/>
                        </a:lnTo>
                        <a:lnTo>
                          <a:pt x="14" y="58"/>
                        </a:lnTo>
                        <a:lnTo>
                          <a:pt x="20" y="62"/>
                        </a:lnTo>
                        <a:lnTo>
                          <a:pt x="24" y="63"/>
                        </a:lnTo>
                        <a:lnTo>
                          <a:pt x="31" y="65"/>
                        </a:lnTo>
                        <a:lnTo>
                          <a:pt x="38" y="63"/>
                        </a:lnTo>
                        <a:lnTo>
                          <a:pt x="44" y="62"/>
                        </a:lnTo>
                        <a:lnTo>
                          <a:pt x="49" y="58"/>
                        </a:lnTo>
                        <a:lnTo>
                          <a:pt x="54" y="54"/>
                        </a:lnTo>
                        <a:lnTo>
                          <a:pt x="58" y="49"/>
                        </a:lnTo>
                        <a:lnTo>
                          <a:pt x="61" y="45"/>
                        </a:lnTo>
                        <a:lnTo>
                          <a:pt x="63" y="38"/>
                        </a:lnTo>
                        <a:lnTo>
                          <a:pt x="63" y="32"/>
                        </a:lnTo>
                        <a:close/>
                      </a:path>
                    </a:pathLst>
                  </a:custGeom>
                  <a:solidFill>
                    <a:srgbClr val="98A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" name="Freeform 255">
                    <a:extLst>
                      <a:ext uri="{FF2B5EF4-FFF2-40B4-BE49-F238E27FC236}">
                        <a16:creationId xmlns:a16="http://schemas.microsoft.com/office/drawing/2014/main" id="{C1641D85-C945-734A-B502-FBB864AF32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0" y="1216"/>
                    <a:ext cx="61" cy="62"/>
                  </a:xfrm>
                  <a:custGeom>
                    <a:avLst/>
                    <a:gdLst>
                      <a:gd name="T0" fmla="*/ 61 w 61"/>
                      <a:gd name="T1" fmla="*/ 31 h 62"/>
                      <a:gd name="T2" fmla="*/ 61 w 61"/>
                      <a:gd name="T3" fmla="*/ 25 h 62"/>
                      <a:gd name="T4" fmla="*/ 60 w 61"/>
                      <a:gd name="T5" fmla="*/ 19 h 62"/>
                      <a:gd name="T6" fmla="*/ 57 w 61"/>
                      <a:gd name="T7" fmla="*/ 13 h 62"/>
                      <a:gd name="T8" fmla="*/ 52 w 61"/>
                      <a:gd name="T9" fmla="*/ 8 h 62"/>
                      <a:gd name="T10" fmla="*/ 49 w 61"/>
                      <a:gd name="T11" fmla="*/ 5 h 62"/>
                      <a:gd name="T12" fmla="*/ 43 w 61"/>
                      <a:gd name="T13" fmla="*/ 2 h 62"/>
                      <a:gd name="T14" fmla="*/ 37 w 61"/>
                      <a:gd name="T15" fmla="*/ 0 h 62"/>
                      <a:gd name="T16" fmla="*/ 31 w 61"/>
                      <a:gd name="T17" fmla="*/ 0 h 62"/>
                      <a:gd name="T18" fmla="*/ 27 w 61"/>
                      <a:gd name="T19" fmla="*/ 0 h 62"/>
                      <a:gd name="T20" fmla="*/ 24 w 61"/>
                      <a:gd name="T21" fmla="*/ 0 h 62"/>
                      <a:gd name="T22" fmla="*/ 20 w 61"/>
                      <a:gd name="T23" fmla="*/ 3 h 62"/>
                      <a:gd name="T24" fmla="*/ 17 w 61"/>
                      <a:gd name="T25" fmla="*/ 6 h 62"/>
                      <a:gd name="T26" fmla="*/ 23 w 61"/>
                      <a:gd name="T27" fmla="*/ 3 h 62"/>
                      <a:gd name="T28" fmla="*/ 31 w 61"/>
                      <a:gd name="T29" fmla="*/ 3 h 62"/>
                      <a:gd name="T30" fmla="*/ 37 w 61"/>
                      <a:gd name="T31" fmla="*/ 3 h 62"/>
                      <a:gd name="T32" fmla="*/ 41 w 61"/>
                      <a:gd name="T33" fmla="*/ 5 h 62"/>
                      <a:gd name="T34" fmla="*/ 46 w 61"/>
                      <a:gd name="T35" fmla="*/ 8 h 62"/>
                      <a:gd name="T36" fmla="*/ 51 w 61"/>
                      <a:gd name="T37" fmla="*/ 11 h 62"/>
                      <a:gd name="T38" fmla="*/ 54 w 61"/>
                      <a:gd name="T39" fmla="*/ 14 h 62"/>
                      <a:gd name="T40" fmla="*/ 57 w 61"/>
                      <a:gd name="T41" fmla="*/ 20 h 62"/>
                      <a:gd name="T42" fmla="*/ 58 w 61"/>
                      <a:gd name="T43" fmla="*/ 25 h 62"/>
                      <a:gd name="T44" fmla="*/ 58 w 61"/>
                      <a:gd name="T45" fmla="*/ 31 h 62"/>
                      <a:gd name="T46" fmla="*/ 58 w 61"/>
                      <a:gd name="T47" fmla="*/ 36 h 62"/>
                      <a:gd name="T48" fmla="*/ 57 w 61"/>
                      <a:gd name="T49" fmla="*/ 42 h 62"/>
                      <a:gd name="T50" fmla="*/ 54 w 61"/>
                      <a:gd name="T51" fmla="*/ 47 h 62"/>
                      <a:gd name="T52" fmla="*/ 51 w 61"/>
                      <a:gd name="T53" fmla="*/ 50 h 62"/>
                      <a:gd name="T54" fmla="*/ 46 w 61"/>
                      <a:gd name="T55" fmla="*/ 53 h 62"/>
                      <a:gd name="T56" fmla="*/ 41 w 61"/>
                      <a:gd name="T57" fmla="*/ 56 h 62"/>
                      <a:gd name="T58" fmla="*/ 37 w 61"/>
                      <a:gd name="T59" fmla="*/ 57 h 62"/>
                      <a:gd name="T60" fmla="*/ 31 w 61"/>
                      <a:gd name="T61" fmla="*/ 59 h 62"/>
                      <a:gd name="T62" fmla="*/ 26 w 61"/>
                      <a:gd name="T63" fmla="*/ 57 h 62"/>
                      <a:gd name="T64" fmla="*/ 20 w 61"/>
                      <a:gd name="T65" fmla="*/ 56 h 62"/>
                      <a:gd name="T66" fmla="*/ 15 w 61"/>
                      <a:gd name="T67" fmla="*/ 53 h 62"/>
                      <a:gd name="T68" fmla="*/ 12 w 61"/>
                      <a:gd name="T69" fmla="*/ 50 h 62"/>
                      <a:gd name="T70" fmla="*/ 7 w 61"/>
                      <a:gd name="T71" fmla="*/ 47 h 62"/>
                      <a:gd name="T72" fmla="*/ 6 w 61"/>
                      <a:gd name="T73" fmla="*/ 42 h 62"/>
                      <a:gd name="T74" fmla="*/ 4 w 61"/>
                      <a:gd name="T75" fmla="*/ 36 h 62"/>
                      <a:gd name="T76" fmla="*/ 3 w 61"/>
                      <a:gd name="T77" fmla="*/ 31 h 62"/>
                      <a:gd name="T78" fmla="*/ 4 w 61"/>
                      <a:gd name="T79" fmla="*/ 25 h 62"/>
                      <a:gd name="T80" fmla="*/ 6 w 61"/>
                      <a:gd name="T81" fmla="*/ 20 h 62"/>
                      <a:gd name="T82" fmla="*/ 3 w 61"/>
                      <a:gd name="T83" fmla="*/ 25 h 62"/>
                      <a:gd name="T84" fmla="*/ 0 w 61"/>
                      <a:gd name="T85" fmla="*/ 31 h 62"/>
                      <a:gd name="T86" fmla="*/ 0 w 61"/>
                      <a:gd name="T87" fmla="*/ 31 h 62"/>
                      <a:gd name="T88" fmla="*/ 0 w 61"/>
                      <a:gd name="T89" fmla="*/ 31 h 62"/>
                      <a:gd name="T90" fmla="*/ 1 w 61"/>
                      <a:gd name="T91" fmla="*/ 37 h 62"/>
                      <a:gd name="T92" fmla="*/ 3 w 61"/>
                      <a:gd name="T93" fmla="*/ 42 h 62"/>
                      <a:gd name="T94" fmla="*/ 6 w 61"/>
                      <a:gd name="T95" fmla="*/ 48 h 62"/>
                      <a:gd name="T96" fmla="*/ 9 w 61"/>
                      <a:gd name="T97" fmla="*/ 53 h 62"/>
                      <a:gd name="T98" fmla="*/ 14 w 61"/>
                      <a:gd name="T99" fmla="*/ 56 h 62"/>
                      <a:gd name="T100" fmla="*/ 20 w 61"/>
                      <a:gd name="T101" fmla="*/ 59 h 62"/>
                      <a:gd name="T102" fmla="*/ 24 w 61"/>
                      <a:gd name="T103" fmla="*/ 61 h 62"/>
                      <a:gd name="T104" fmla="*/ 31 w 61"/>
                      <a:gd name="T105" fmla="*/ 62 h 62"/>
                      <a:gd name="T106" fmla="*/ 37 w 61"/>
                      <a:gd name="T107" fmla="*/ 61 h 62"/>
                      <a:gd name="T108" fmla="*/ 43 w 61"/>
                      <a:gd name="T109" fmla="*/ 59 h 62"/>
                      <a:gd name="T110" fmla="*/ 49 w 61"/>
                      <a:gd name="T111" fmla="*/ 56 h 62"/>
                      <a:gd name="T112" fmla="*/ 52 w 61"/>
                      <a:gd name="T113" fmla="*/ 53 h 62"/>
                      <a:gd name="T114" fmla="*/ 57 w 61"/>
                      <a:gd name="T115" fmla="*/ 48 h 62"/>
                      <a:gd name="T116" fmla="*/ 60 w 61"/>
                      <a:gd name="T117" fmla="*/ 42 h 62"/>
                      <a:gd name="T118" fmla="*/ 61 w 61"/>
                      <a:gd name="T119" fmla="*/ 37 h 62"/>
                      <a:gd name="T120" fmla="*/ 61 w 61"/>
                      <a:gd name="T121" fmla="*/ 31 h 6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1"/>
                      <a:gd name="T184" fmla="*/ 0 h 62"/>
                      <a:gd name="T185" fmla="*/ 61 w 61"/>
                      <a:gd name="T186" fmla="*/ 62 h 6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1" h="62">
                        <a:moveTo>
                          <a:pt x="61" y="31"/>
                        </a:moveTo>
                        <a:lnTo>
                          <a:pt x="61" y="25"/>
                        </a:lnTo>
                        <a:lnTo>
                          <a:pt x="60" y="19"/>
                        </a:lnTo>
                        <a:lnTo>
                          <a:pt x="57" y="13"/>
                        </a:lnTo>
                        <a:lnTo>
                          <a:pt x="52" y="8"/>
                        </a:lnTo>
                        <a:lnTo>
                          <a:pt x="49" y="5"/>
                        </a:lnTo>
                        <a:lnTo>
                          <a:pt x="43" y="2"/>
                        </a:lnTo>
                        <a:lnTo>
                          <a:pt x="37" y="0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4" y="0"/>
                        </a:lnTo>
                        <a:lnTo>
                          <a:pt x="20" y="3"/>
                        </a:lnTo>
                        <a:lnTo>
                          <a:pt x="17" y="6"/>
                        </a:lnTo>
                        <a:lnTo>
                          <a:pt x="23" y="3"/>
                        </a:lnTo>
                        <a:lnTo>
                          <a:pt x="31" y="3"/>
                        </a:lnTo>
                        <a:lnTo>
                          <a:pt x="37" y="3"/>
                        </a:lnTo>
                        <a:lnTo>
                          <a:pt x="41" y="5"/>
                        </a:lnTo>
                        <a:lnTo>
                          <a:pt x="46" y="8"/>
                        </a:lnTo>
                        <a:lnTo>
                          <a:pt x="51" y="11"/>
                        </a:lnTo>
                        <a:lnTo>
                          <a:pt x="54" y="14"/>
                        </a:lnTo>
                        <a:lnTo>
                          <a:pt x="57" y="20"/>
                        </a:lnTo>
                        <a:lnTo>
                          <a:pt x="58" y="25"/>
                        </a:lnTo>
                        <a:lnTo>
                          <a:pt x="58" y="31"/>
                        </a:lnTo>
                        <a:lnTo>
                          <a:pt x="58" y="36"/>
                        </a:lnTo>
                        <a:lnTo>
                          <a:pt x="57" y="42"/>
                        </a:lnTo>
                        <a:lnTo>
                          <a:pt x="54" y="47"/>
                        </a:lnTo>
                        <a:lnTo>
                          <a:pt x="51" y="50"/>
                        </a:lnTo>
                        <a:lnTo>
                          <a:pt x="46" y="53"/>
                        </a:lnTo>
                        <a:lnTo>
                          <a:pt x="41" y="56"/>
                        </a:lnTo>
                        <a:lnTo>
                          <a:pt x="37" y="57"/>
                        </a:lnTo>
                        <a:lnTo>
                          <a:pt x="31" y="59"/>
                        </a:lnTo>
                        <a:lnTo>
                          <a:pt x="26" y="57"/>
                        </a:lnTo>
                        <a:lnTo>
                          <a:pt x="20" y="56"/>
                        </a:lnTo>
                        <a:lnTo>
                          <a:pt x="15" y="53"/>
                        </a:lnTo>
                        <a:lnTo>
                          <a:pt x="12" y="50"/>
                        </a:lnTo>
                        <a:lnTo>
                          <a:pt x="7" y="47"/>
                        </a:lnTo>
                        <a:lnTo>
                          <a:pt x="6" y="42"/>
                        </a:lnTo>
                        <a:lnTo>
                          <a:pt x="4" y="36"/>
                        </a:lnTo>
                        <a:lnTo>
                          <a:pt x="3" y="31"/>
                        </a:lnTo>
                        <a:lnTo>
                          <a:pt x="4" y="25"/>
                        </a:lnTo>
                        <a:lnTo>
                          <a:pt x="6" y="20"/>
                        </a:lnTo>
                        <a:lnTo>
                          <a:pt x="3" y="25"/>
                        </a:lnTo>
                        <a:lnTo>
                          <a:pt x="0" y="31"/>
                        </a:lnTo>
                        <a:lnTo>
                          <a:pt x="1" y="37"/>
                        </a:lnTo>
                        <a:lnTo>
                          <a:pt x="3" y="42"/>
                        </a:lnTo>
                        <a:lnTo>
                          <a:pt x="6" y="48"/>
                        </a:lnTo>
                        <a:lnTo>
                          <a:pt x="9" y="53"/>
                        </a:lnTo>
                        <a:lnTo>
                          <a:pt x="14" y="56"/>
                        </a:lnTo>
                        <a:lnTo>
                          <a:pt x="20" y="59"/>
                        </a:lnTo>
                        <a:lnTo>
                          <a:pt x="24" y="61"/>
                        </a:lnTo>
                        <a:lnTo>
                          <a:pt x="31" y="62"/>
                        </a:lnTo>
                        <a:lnTo>
                          <a:pt x="37" y="61"/>
                        </a:lnTo>
                        <a:lnTo>
                          <a:pt x="43" y="59"/>
                        </a:lnTo>
                        <a:lnTo>
                          <a:pt x="49" y="56"/>
                        </a:lnTo>
                        <a:lnTo>
                          <a:pt x="52" y="53"/>
                        </a:lnTo>
                        <a:lnTo>
                          <a:pt x="57" y="48"/>
                        </a:lnTo>
                        <a:lnTo>
                          <a:pt x="60" y="42"/>
                        </a:lnTo>
                        <a:lnTo>
                          <a:pt x="61" y="37"/>
                        </a:lnTo>
                        <a:lnTo>
                          <a:pt x="61" y="31"/>
                        </a:lnTo>
                        <a:close/>
                      </a:path>
                    </a:pathLst>
                  </a:custGeom>
                  <a:solidFill>
                    <a:srgbClr val="9BA6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8" name="Freeform 256">
                    <a:extLst>
                      <a:ext uri="{FF2B5EF4-FFF2-40B4-BE49-F238E27FC236}">
                        <a16:creationId xmlns:a16="http://schemas.microsoft.com/office/drawing/2014/main" id="{71EE9AE4-B0D7-B54B-966A-38F51DA9AEF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01" y="1218"/>
                    <a:ext cx="59" cy="59"/>
                  </a:xfrm>
                  <a:custGeom>
                    <a:avLst/>
                    <a:gdLst>
                      <a:gd name="T0" fmla="*/ 59 w 59"/>
                      <a:gd name="T1" fmla="*/ 23 h 59"/>
                      <a:gd name="T2" fmla="*/ 54 w 59"/>
                      <a:gd name="T3" fmla="*/ 12 h 59"/>
                      <a:gd name="T4" fmla="*/ 47 w 59"/>
                      <a:gd name="T5" fmla="*/ 4 h 59"/>
                      <a:gd name="T6" fmla="*/ 36 w 59"/>
                      <a:gd name="T7" fmla="*/ 0 h 59"/>
                      <a:gd name="T8" fmla="*/ 25 w 59"/>
                      <a:gd name="T9" fmla="*/ 0 h 59"/>
                      <a:gd name="T10" fmla="*/ 14 w 59"/>
                      <a:gd name="T11" fmla="*/ 6 h 59"/>
                      <a:gd name="T12" fmla="*/ 5 w 59"/>
                      <a:gd name="T13" fmla="*/ 17 h 59"/>
                      <a:gd name="T14" fmla="*/ 0 w 59"/>
                      <a:gd name="T15" fmla="*/ 26 h 59"/>
                      <a:gd name="T16" fmla="*/ 2 w 59"/>
                      <a:gd name="T17" fmla="*/ 34 h 59"/>
                      <a:gd name="T18" fmla="*/ 6 w 59"/>
                      <a:gd name="T19" fmla="*/ 45 h 59"/>
                      <a:gd name="T20" fmla="*/ 14 w 59"/>
                      <a:gd name="T21" fmla="*/ 52 h 59"/>
                      <a:gd name="T22" fmla="*/ 25 w 59"/>
                      <a:gd name="T23" fmla="*/ 57 h 59"/>
                      <a:gd name="T24" fmla="*/ 36 w 59"/>
                      <a:gd name="T25" fmla="*/ 57 h 59"/>
                      <a:gd name="T26" fmla="*/ 47 w 59"/>
                      <a:gd name="T27" fmla="*/ 52 h 59"/>
                      <a:gd name="T28" fmla="*/ 54 w 59"/>
                      <a:gd name="T29" fmla="*/ 45 h 59"/>
                      <a:gd name="T30" fmla="*/ 59 w 59"/>
                      <a:gd name="T31" fmla="*/ 34 h 59"/>
                      <a:gd name="T32" fmla="*/ 56 w 59"/>
                      <a:gd name="T33" fmla="*/ 29 h 59"/>
                      <a:gd name="T34" fmla="*/ 54 w 59"/>
                      <a:gd name="T35" fmla="*/ 38 h 59"/>
                      <a:gd name="T36" fmla="*/ 48 w 59"/>
                      <a:gd name="T37" fmla="*/ 48 h 59"/>
                      <a:gd name="T38" fmla="*/ 40 w 59"/>
                      <a:gd name="T39" fmla="*/ 52 h 59"/>
                      <a:gd name="T40" fmla="*/ 30 w 59"/>
                      <a:gd name="T41" fmla="*/ 55 h 59"/>
                      <a:gd name="T42" fmla="*/ 20 w 59"/>
                      <a:gd name="T43" fmla="*/ 52 h 59"/>
                      <a:gd name="T44" fmla="*/ 11 w 59"/>
                      <a:gd name="T45" fmla="*/ 48 h 59"/>
                      <a:gd name="T46" fmla="*/ 6 w 59"/>
                      <a:gd name="T47" fmla="*/ 38 h 59"/>
                      <a:gd name="T48" fmla="*/ 3 w 59"/>
                      <a:gd name="T49" fmla="*/ 29 h 59"/>
                      <a:gd name="T50" fmla="*/ 6 w 59"/>
                      <a:gd name="T51" fmla="*/ 18 h 59"/>
                      <a:gd name="T52" fmla="*/ 11 w 59"/>
                      <a:gd name="T53" fmla="*/ 11 h 59"/>
                      <a:gd name="T54" fmla="*/ 20 w 59"/>
                      <a:gd name="T55" fmla="*/ 4 h 59"/>
                      <a:gd name="T56" fmla="*/ 30 w 59"/>
                      <a:gd name="T57" fmla="*/ 3 h 59"/>
                      <a:gd name="T58" fmla="*/ 40 w 59"/>
                      <a:gd name="T59" fmla="*/ 4 h 59"/>
                      <a:gd name="T60" fmla="*/ 48 w 59"/>
                      <a:gd name="T61" fmla="*/ 11 h 59"/>
                      <a:gd name="T62" fmla="*/ 54 w 59"/>
                      <a:gd name="T63" fmla="*/ 18 h 59"/>
                      <a:gd name="T64" fmla="*/ 56 w 59"/>
                      <a:gd name="T65" fmla="*/ 29 h 5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9"/>
                      <a:gd name="T100" fmla="*/ 0 h 59"/>
                      <a:gd name="T101" fmla="*/ 59 w 59"/>
                      <a:gd name="T102" fmla="*/ 59 h 5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9" h="59">
                        <a:moveTo>
                          <a:pt x="59" y="29"/>
                        </a:moveTo>
                        <a:lnTo>
                          <a:pt x="59" y="23"/>
                        </a:lnTo>
                        <a:lnTo>
                          <a:pt x="57" y="17"/>
                        </a:lnTo>
                        <a:lnTo>
                          <a:pt x="54" y="12"/>
                        </a:lnTo>
                        <a:lnTo>
                          <a:pt x="51" y="8"/>
                        </a:lnTo>
                        <a:lnTo>
                          <a:pt x="47" y="4"/>
                        </a:lnTo>
                        <a:lnTo>
                          <a:pt x="42" y="1"/>
                        </a:lnTo>
                        <a:lnTo>
                          <a:pt x="36" y="0"/>
                        </a:lnTo>
                        <a:lnTo>
                          <a:pt x="30" y="0"/>
                        </a:lnTo>
                        <a:lnTo>
                          <a:pt x="25" y="0"/>
                        </a:lnTo>
                        <a:lnTo>
                          <a:pt x="20" y="1"/>
                        </a:lnTo>
                        <a:lnTo>
                          <a:pt x="14" y="6"/>
                        </a:lnTo>
                        <a:lnTo>
                          <a:pt x="9" y="11"/>
                        </a:lnTo>
                        <a:lnTo>
                          <a:pt x="5" y="17"/>
                        </a:lnTo>
                        <a:lnTo>
                          <a:pt x="2" y="25"/>
                        </a:lnTo>
                        <a:lnTo>
                          <a:pt x="0" y="26"/>
                        </a:lnTo>
                        <a:lnTo>
                          <a:pt x="0" y="29"/>
                        </a:lnTo>
                        <a:lnTo>
                          <a:pt x="2" y="34"/>
                        </a:lnTo>
                        <a:lnTo>
                          <a:pt x="3" y="40"/>
                        </a:lnTo>
                        <a:lnTo>
                          <a:pt x="6" y="45"/>
                        </a:lnTo>
                        <a:lnTo>
                          <a:pt x="9" y="49"/>
                        </a:lnTo>
                        <a:lnTo>
                          <a:pt x="14" y="52"/>
                        </a:lnTo>
                        <a:lnTo>
                          <a:pt x="19" y="55"/>
                        </a:lnTo>
                        <a:lnTo>
                          <a:pt x="25" y="57"/>
                        </a:lnTo>
                        <a:lnTo>
                          <a:pt x="30" y="59"/>
                        </a:lnTo>
                        <a:lnTo>
                          <a:pt x="36" y="57"/>
                        </a:lnTo>
                        <a:lnTo>
                          <a:pt x="42" y="55"/>
                        </a:lnTo>
                        <a:lnTo>
                          <a:pt x="47" y="52"/>
                        </a:lnTo>
                        <a:lnTo>
                          <a:pt x="51" y="49"/>
                        </a:lnTo>
                        <a:lnTo>
                          <a:pt x="54" y="45"/>
                        </a:lnTo>
                        <a:lnTo>
                          <a:pt x="57" y="40"/>
                        </a:lnTo>
                        <a:lnTo>
                          <a:pt x="59" y="34"/>
                        </a:lnTo>
                        <a:lnTo>
                          <a:pt x="59" y="29"/>
                        </a:lnTo>
                        <a:close/>
                        <a:moveTo>
                          <a:pt x="56" y="29"/>
                        </a:moveTo>
                        <a:lnTo>
                          <a:pt x="56" y="34"/>
                        </a:lnTo>
                        <a:lnTo>
                          <a:pt x="54" y="38"/>
                        </a:lnTo>
                        <a:lnTo>
                          <a:pt x="51" y="43"/>
                        </a:lnTo>
                        <a:lnTo>
                          <a:pt x="48" y="48"/>
                        </a:lnTo>
                        <a:lnTo>
                          <a:pt x="45" y="51"/>
                        </a:lnTo>
                        <a:lnTo>
                          <a:pt x="40" y="52"/>
                        </a:lnTo>
                        <a:lnTo>
                          <a:pt x="36" y="54"/>
                        </a:lnTo>
                        <a:lnTo>
                          <a:pt x="30" y="55"/>
                        </a:lnTo>
                        <a:lnTo>
                          <a:pt x="25" y="54"/>
                        </a:lnTo>
                        <a:lnTo>
                          <a:pt x="20" y="52"/>
                        </a:lnTo>
                        <a:lnTo>
                          <a:pt x="16" y="51"/>
                        </a:lnTo>
                        <a:lnTo>
                          <a:pt x="11" y="48"/>
                        </a:lnTo>
                        <a:lnTo>
                          <a:pt x="8" y="43"/>
                        </a:lnTo>
                        <a:lnTo>
                          <a:pt x="6" y="38"/>
                        </a:lnTo>
                        <a:lnTo>
                          <a:pt x="5" y="34"/>
                        </a:lnTo>
                        <a:lnTo>
                          <a:pt x="3" y="29"/>
                        </a:lnTo>
                        <a:lnTo>
                          <a:pt x="5" y="23"/>
                        </a:lnTo>
                        <a:lnTo>
                          <a:pt x="6" y="18"/>
                        </a:lnTo>
                        <a:lnTo>
                          <a:pt x="8" y="14"/>
                        </a:lnTo>
                        <a:lnTo>
                          <a:pt x="11" y="11"/>
                        </a:lnTo>
                        <a:lnTo>
                          <a:pt x="16" y="6"/>
                        </a:lnTo>
                        <a:lnTo>
                          <a:pt x="20" y="4"/>
                        </a:lnTo>
                        <a:lnTo>
                          <a:pt x="25" y="3"/>
                        </a:lnTo>
                        <a:lnTo>
                          <a:pt x="30" y="3"/>
                        </a:lnTo>
                        <a:lnTo>
                          <a:pt x="36" y="3"/>
                        </a:lnTo>
                        <a:lnTo>
                          <a:pt x="40" y="4"/>
                        </a:lnTo>
                        <a:lnTo>
                          <a:pt x="45" y="6"/>
                        </a:lnTo>
                        <a:lnTo>
                          <a:pt x="48" y="11"/>
                        </a:lnTo>
                        <a:lnTo>
                          <a:pt x="51" y="14"/>
                        </a:lnTo>
                        <a:lnTo>
                          <a:pt x="54" y="18"/>
                        </a:lnTo>
                        <a:lnTo>
                          <a:pt x="56" y="23"/>
                        </a:lnTo>
                        <a:lnTo>
                          <a:pt x="56" y="29"/>
                        </a:lnTo>
                        <a:close/>
                      </a:path>
                    </a:pathLst>
                  </a:custGeom>
                  <a:solidFill>
                    <a:srgbClr val="9EAA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9" name="Freeform 257">
                    <a:extLst>
                      <a:ext uri="{FF2B5EF4-FFF2-40B4-BE49-F238E27FC236}">
                        <a16:creationId xmlns:a16="http://schemas.microsoft.com/office/drawing/2014/main" id="{3140929A-8D8C-5B41-A12A-7AA6A3EA82E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03" y="1219"/>
                    <a:ext cx="55" cy="56"/>
                  </a:xfrm>
                  <a:custGeom>
                    <a:avLst/>
                    <a:gdLst>
                      <a:gd name="T0" fmla="*/ 55 w 55"/>
                      <a:gd name="T1" fmla="*/ 22 h 56"/>
                      <a:gd name="T2" fmla="*/ 51 w 55"/>
                      <a:gd name="T3" fmla="*/ 11 h 56"/>
                      <a:gd name="T4" fmla="*/ 43 w 55"/>
                      <a:gd name="T5" fmla="*/ 5 h 56"/>
                      <a:gd name="T6" fmla="*/ 34 w 55"/>
                      <a:gd name="T7" fmla="*/ 0 h 56"/>
                      <a:gd name="T8" fmla="*/ 20 w 55"/>
                      <a:gd name="T9" fmla="*/ 0 h 56"/>
                      <a:gd name="T10" fmla="*/ 7 w 55"/>
                      <a:gd name="T11" fmla="*/ 10 h 56"/>
                      <a:gd name="T12" fmla="*/ 1 w 55"/>
                      <a:gd name="T13" fmla="*/ 22 h 56"/>
                      <a:gd name="T14" fmla="*/ 1 w 55"/>
                      <a:gd name="T15" fmla="*/ 33 h 56"/>
                      <a:gd name="T16" fmla="*/ 4 w 55"/>
                      <a:gd name="T17" fmla="*/ 44 h 56"/>
                      <a:gd name="T18" fmla="*/ 12 w 55"/>
                      <a:gd name="T19" fmla="*/ 50 h 56"/>
                      <a:gd name="T20" fmla="*/ 23 w 55"/>
                      <a:gd name="T21" fmla="*/ 54 h 56"/>
                      <a:gd name="T22" fmla="*/ 34 w 55"/>
                      <a:gd name="T23" fmla="*/ 54 h 56"/>
                      <a:gd name="T24" fmla="*/ 43 w 55"/>
                      <a:gd name="T25" fmla="*/ 50 h 56"/>
                      <a:gd name="T26" fmla="*/ 51 w 55"/>
                      <a:gd name="T27" fmla="*/ 44 h 56"/>
                      <a:gd name="T28" fmla="*/ 55 w 55"/>
                      <a:gd name="T29" fmla="*/ 33 h 56"/>
                      <a:gd name="T30" fmla="*/ 52 w 55"/>
                      <a:gd name="T31" fmla="*/ 28 h 56"/>
                      <a:gd name="T32" fmla="*/ 51 w 55"/>
                      <a:gd name="T33" fmla="*/ 37 h 56"/>
                      <a:gd name="T34" fmla="*/ 46 w 55"/>
                      <a:gd name="T35" fmla="*/ 45 h 56"/>
                      <a:gd name="T36" fmla="*/ 38 w 55"/>
                      <a:gd name="T37" fmla="*/ 50 h 56"/>
                      <a:gd name="T38" fmla="*/ 28 w 55"/>
                      <a:gd name="T39" fmla="*/ 53 h 56"/>
                      <a:gd name="T40" fmla="*/ 18 w 55"/>
                      <a:gd name="T41" fmla="*/ 50 h 56"/>
                      <a:gd name="T42" fmla="*/ 11 w 55"/>
                      <a:gd name="T43" fmla="*/ 45 h 56"/>
                      <a:gd name="T44" fmla="*/ 6 w 55"/>
                      <a:gd name="T45" fmla="*/ 37 h 56"/>
                      <a:gd name="T46" fmla="*/ 3 w 55"/>
                      <a:gd name="T47" fmla="*/ 28 h 56"/>
                      <a:gd name="T48" fmla="*/ 6 w 55"/>
                      <a:gd name="T49" fmla="*/ 17 h 56"/>
                      <a:gd name="T50" fmla="*/ 11 w 55"/>
                      <a:gd name="T51" fmla="*/ 10 h 56"/>
                      <a:gd name="T52" fmla="*/ 18 w 55"/>
                      <a:gd name="T53" fmla="*/ 5 h 56"/>
                      <a:gd name="T54" fmla="*/ 28 w 55"/>
                      <a:gd name="T55" fmla="*/ 3 h 56"/>
                      <a:gd name="T56" fmla="*/ 38 w 55"/>
                      <a:gd name="T57" fmla="*/ 5 h 56"/>
                      <a:gd name="T58" fmla="*/ 46 w 55"/>
                      <a:gd name="T59" fmla="*/ 10 h 56"/>
                      <a:gd name="T60" fmla="*/ 51 w 55"/>
                      <a:gd name="T61" fmla="*/ 17 h 56"/>
                      <a:gd name="T62" fmla="*/ 52 w 55"/>
                      <a:gd name="T63" fmla="*/ 28 h 5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5"/>
                      <a:gd name="T97" fmla="*/ 0 h 56"/>
                      <a:gd name="T98" fmla="*/ 55 w 55"/>
                      <a:gd name="T99" fmla="*/ 56 h 5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5" h="56">
                        <a:moveTo>
                          <a:pt x="55" y="28"/>
                        </a:moveTo>
                        <a:lnTo>
                          <a:pt x="55" y="22"/>
                        </a:lnTo>
                        <a:lnTo>
                          <a:pt x="54" y="17"/>
                        </a:lnTo>
                        <a:lnTo>
                          <a:pt x="51" y="11"/>
                        </a:lnTo>
                        <a:lnTo>
                          <a:pt x="48" y="8"/>
                        </a:lnTo>
                        <a:lnTo>
                          <a:pt x="43" y="5"/>
                        </a:lnTo>
                        <a:lnTo>
                          <a:pt x="38" y="2"/>
                        </a:lnTo>
                        <a:lnTo>
                          <a:pt x="34" y="0"/>
                        </a:lnTo>
                        <a:lnTo>
                          <a:pt x="28" y="0"/>
                        </a:lnTo>
                        <a:lnTo>
                          <a:pt x="20" y="0"/>
                        </a:lnTo>
                        <a:lnTo>
                          <a:pt x="14" y="3"/>
                        </a:lnTo>
                        <a:lnTo>
                          <a:pt x="7" y="10"/>
                        </a:lnTo>
                        <a:lnTo>
                          <a:pt x="3" y="17"/>
                        </a:lnTo>
                        <a:lnTo>
                          <a:pt x="1" y="22"/>
                        </a:lnTo>
                        <a:lnTo>
                          <a:pt x="0" y="28"/>
                        </a:lnTo>
                        <a:lnTo>
                          <a:pt x="1" y="33"/>
                        </a:lnTo>
                        <a:lnTo>
                          <a:pt x="3" y="39"/>
                        </a:lnTo>
                        <a:lnTo>
                          <a:pt x="4" y="44"/>
                        </a:lnTo>
                        <a:lnTo>
                          <a:pt x="9" y="47"/>
                        </a:lnTo>
                        <a:lnTo>
                          <a:pt x="12" y="50"/>
                        </a:lnTo>
                        <a:lnTo>
                          <a:pt x="17" y="53"/>
                        </a:lnTo>
                        <a:lnTo>
                          <a:pt x="23" y="54"/>
                        </a:lnTo>
                        <a:lnTo>
                          <a:pt x="28" y="56"/>
                        </a:lnTo>
                        <a:lnTo>
                          <a:pt x="34" y="54"/>
                        </a:lnTo>
                        <a:lnTo>
                          <a:pt x="38" y="53"/>
                        </a:lnTo>
                        <a:lnTo>
                          <a:pt x="43" y="50"/>
                        </a:lnTo>
                        <a:lnTo>
                          <a:pt x="48" y="47"/>
                        </a:lnTo>
                        <a:lnTo>
                          <a:pt x="51" y="44"/>
                        </a:lnTo>
                        <a:lnTo>
                          <a:pt x="54" y="39"/>
                        </a:lnTo>
                        <a:lnTo>
                          <a:pt x="55" y="33"/>
                        </a:lnTo>
                        <a:lnTo>
                          <a:pt x="55" y="28"/>
                        </a:lnTo>
                        <a:close/>
                        <a:moveTo>
                          <a:pt x="52" y="28"/>
                        </a:moveTo>
                        <a:lnTo>
                          <a:pt x="52" y="33"/>
                        </a:lnTo>
                        <a:lnTo>
                          <a:pt x="51" y="37"/>
                        </a:lnTo>
                        <a:lnTo>
                          <a:pt x="49" y="41"/>
                        </a:lnTo>
                        <a:lnTo>
                          <a:pt x="46" y="45"/>
                        </a:lnTo>
                        <a:lnTo>
                          <a:pt x="41" y="48"/>
                        </a:lnTo>
                        <a:lnTo>
                          <a:pt x="38" y="50"/>
                        </a:lnTo>
                        <a:lnTo>
                          <a:pt x="34" y="51"/>
                        </a:lnTo>
                        <a:lnTo>
                          <a:pt x="28" y="53"/>
                        </a:lnTo>
                        <a:lnTo>
                          <a:pt x="23" y="51"/>
                        </a:lnTo>
                        <a:lnTo>
                          <a:pt x="18" y="50"/>
                        </a:lnTo>
                        <a:lnTo>
                          <a:pt x="14" y="48"/>
                        </a:lnTo>
                        <a:lnTo>
                          <a:pt x="11" y="45"/>
                        </a:lnTo>
                        <a:lnTo>
                          <a:pt x="7" y="41"/>
                        </a:lnTo>
                        <a:lnTo>
                          <a:pt x="6" y="37"/>
                        </a:lnTo>
                        <a:lnTo>
                          <a:pt x="4" y="33"/>
                        </a:lnTo>
                        <a:lnTo>
                          <a:pt x="3" y="28"/>
                        </a:lnTo>
                        <a:lnTo>
                          <a:pt x="4" y="22"/>
                        </a:lnTo>
                        <a:lnTo>
                          <a:pt x="6" y="17"/>
                        </a:lnTo>
                        <a:lnTo>
                          <a:pt x="7" y="14"/>
                        </a:lnTo>
                        <a:lnTo>
                          <a:pt x="11" y="10"/>
                        </a:lnTo>
                        <a:lnTo>
                          <a:pt x="14" y="7"/>
                        </a:lnTo>
                        <a:lnTo>
                          <a:pt x="18" y="5"/>
                        </a:lnTo>
                        <a:lnTo>
                          <a:pt x="23" y="3"/>
                        </a:lnTo>
                        <a:lnTo>
                          <a:pt x="28" y="3"/>
                        </a:lnTo>
                        <a:lnTo>
                          <a:pt x="34" y="3"/>
                        </a:lnTo>
                        <a:lnTo>
                          <a:pt x="38" y="5"/>
                        </a:lnTo>
                        <a:lnTo>
                          <a:pt x="41" y="7"/>
                        </a:lnTo>
                        <a:lnTo>
                          <a:pt x="46" y="10"/>
                        </a:lnTo>
                        <a:lnTo>
                          <a:pt x="49" y="14"/>
                        </a:lnTo>
                        <a:lnTo>
                          <a:pt x="51" y="17"/>
                        </a:lnTo>
                        <a:lnTo>
                          <a:pt x="52" y="22"/>
                        </a:lnTo>
                        <a:lnTo>
                          <a:pt x="52" y="28"/>
                        </a:lnTo>
                        <a:close/>
                      </a:path>
                    </a:pathLst>
                  </a:custGeom>
                  <a:solidFill>
                    <a:srgbClr val="A2AD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0" name="Freeform 258">
                    <a:extLst>
                      <a:ext uri="{FF2B5EF4-FFF2-40B4-BE49-F238E27FC236}">
                        <a16:creationId xmlns:a16="http://schemas.microsoft.com/office/drawing/2014/main" id="{CCDF2143-2C9B-B14E-9E20-1A13AD67BB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04" y="1221"/>
                    <a:ext cx="53" cy="52"/>
                  </a:xfrm>
                  <a:custGeom>
                    <a:avLst/>
                    <a:gdLst>
                      <a:gd name="T0" fmla="*/ 53 w 53"/>
                      <a:gd name="T1" fmla="*/ 20 h 52"/>
                      <a:gd name="T2" fmla="*/ 48 w 53"/>
                      <a:gd name="T3" fmla="*/ 11 h 52"/>
                      <a:gd name="T4" fmla="*/ 42 w 53"/>
                      <a:gd name="T5" fmla="*/ 3 h 52"/>
                      <a:gd name="T6" fmla="*/ 33 w 53"/>
                      <a:gd name="T7" fmla="*/ 0 h 52"/>
                      <a:gd name="T8" fmla="*/ 22 w 53"/>
                      <a:gd name="T9" fmla="*/ 0 h 52"/>
                      <a:gd name="T10" fmla="*/ 13 w 53"/>
                      <a:gd name="T11" fmla="*/ 3 h 52"/>
                      <a:gd name="T12" fmla="*/ 5 w 53"/>
                      <a:gd name="T13" fmla="*/ 11 h 52"/>
                      <a:gd name="T14" fmla="*/ 2 w 53"/>
                      <a:gd name="T15" fmla="*/ 20 h 52"/>
                      <a:gd name="T16" fmla="*/ 2 w 53"/>
                      <a:gd name="T17" fmla="*/ 31 h 52"/>
                      <a:gd name="T18" fmla="*/ 5 w 53"/>
                      <a:gd name="T19" fmla="*/ 40 h 52"/>
                      <a:gd name="T20" fmla="*/ 13 w 53"/>
                      <a:gd name="T21" fmla="*/ 48 h 52"/>
                      <a:gd name="T22" fmla="*/ 22 w 53"/>
                      <a:gd name="T23" fmla="*/ 51 h 52"/>
                      <a:gd name="T24" fmla="*/ 33 w 53"/>
                      <a:gd name="T25" fmla="*/ 51 h 52"/>
                      <a:gd name="T26" fmla="*/ 42 w 53"/>
                      <a:gd name="T27" fmla="*/ 48 h 52"/>
                      <a:gd name="T28" fmla="*/ 48 w 53"/>
                      <a:gd name="T29" fmla="*/ 40 h 52"/>
                      <a:gd name="T30" fmla="*/ 53 w 53"/>
                      <a:gd name="T31" fmla="*/ 31 h 52"/>
                      <a:gd name="T32" fmla="*/ 50 w 53"/>
                      <a:gd name="T33" fmla="*/ 26 h 52"/>
                      <a:gd name="T34" fmla="*/ 48 w 53"/>
                      <a:gd name="T35" fmla="*/ 34 h 52"/>
                      <a:gd name="T36" fmla="*/ 44 w 53"/>
                      <a:gd name="T37" fmla="*/ 42 h 52"/>
                      <a:gd name="T38" fmla="*/ 36 w 53"/>
                      <a:gd name="T39" fmla="*/ 46 h 52"/>
                      <a:gd name="T40" fmla="*/ 27 w 53"/>
                      <a:gd name="T41" fmla="*/ 49 h 52"/>
                      <a:gd name="T42" fmla="*/ 19 w 53"/>
                      <a:gd name="T43" fmla="*/ 46 h 52"/>
                      <a:gd name="T44" fmla="*/ 11 w 53"/>
                      <a:gd name="T45" fmla="*/ 42 h 52"/>
                      <a:gd name="T46" fmla="*/ 6 w 53"/>
                      <a:gd name="T47" fmla="*/ 34 h 52"/>
                      <a:gd name="T48" fmla="*/ 3 w 53"/>
                      <a:gd name="T49" fmla="*/ 26 h 52"/>
                      <a:gd name="T50" fmla="*/ 6 w 53"/>
                      <a:gd name="T51" fmla="*/ 17 h 52"/>
                      <a:gd name="T52" fmla="*/ 11 w 53"/>
                      <a:gd name="T53" fmla="*/ 9 h 52"/>
                      <a:gd name="T54" fmla="*/ 19 w 53"/>
                      <a:gd name="T55" fmla="*/ 5 h 52"/>
                      <a:gd name="T56" fmla="*/ 27 w 53"/>
                      <a:gd name="T57" fmla="*/ 3 h 52"/>
                      <a:gd name="T58" fmla="*/ 36 w 53"/>
                      <a:gd name="T59" fmla="*/ 5 h 52"/>
                      <a:gd name="T60" fmla="*/ 44 w 53"/>
                      <a:gd name="T61" fmla="*/ 9 h 52"/>
                      <a:gd name="T62" fmla="*/ 48 w 53"/>
                      <a:gd name="T63" fmla="*/ 17 h 52"/>
                      <a:gd name="T64" fmla="*/ 50 w 53"/>
                      <a:gd name="T65" fmla="*/ 26 h 5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3"/>
                      <a:gd name="T100" fmla="*/ 0 h 52"/>
                      <a:gd name="T101" fmla="*/ 53 w 53"/>
                      <a:gd name="T102" fmla="*/ 52 h 5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3" h="52">
                        <a:moveTo>
                          <a:pt x="53" y="26"/>
                        </a:moveTo>
                        <a:lnTo>
                          <a:pt x="53" y="20"/>
                        </a:lnTo>
                        <a:lnTo>
                          <a:pt x="51" y="15"/>
                        </a:lnTo>
                        <a:lnTo>
                          <a:pt x="48" y="11"/>
                        </a:lnTo>
                        <a:lnTo>
                          <a:pt x="45" y="8"/>
                        </a:lnTo>
                        <a:lnTo>
                          <a:pt x="42" y="3"/>
                        </a:lnTo>
                        <a:lnTo>
                          <a:pt x="37" y="1"/>
                        </a:lnTo>
                        <a:lnTo>
                          <a:pt x="33" y="0"/>
                        </a:lnTo>
                        <a:lnTo>
                          <a:pt x="27" y="0"/>
                        </a:lnTo>
                        <a:lnTo>
                          <a:pt x="22" y="0"/>
                        </a:lnTo>
                        <a:lnTo>
                          <a:pt x="17" y="1"/>
                        </a:lnTo>
                        <a:lnTo>
                          <a:pt x="13" y="3"/>
                        </a:lnTo>
                        <a:lnTo>
                          <a:pt x="8" y="8"/>
                        </a:lnTo>
                        <a:lnTo>
                          <a:pt x="5" y="11"/>
                        </a:lnTo>
                        <a:lnTo>
                          <a:pt x="3" y="15"/>
                        </a:lnTo>
                        <a:lnTo>
                          <a:pt x="2" y="20"/>
                        </a:lnTo>
                        <a:lnTo>
                          <a:pt x="0" y="26"/>
                        </a:lnTo>
                        <a:lnTo>
                          <a:pt x="2" y="31"/>
                        </a:lnTo>
                        <a:lnTo>
                          <a:pt x="3" y="35"/>
                        </a:lnTo>
                        <a:lnTo>
                          <a:pt x="5" y="40"/>
                        </a:lnTo>
                        <a:lnTo>
                          <a:pt x="8" y="45"/>
                        </a:lnTo>
                        <a:lnTo>
                          <a:pt x="13" y="48"/>
                        </a:lnTo>
                        <a:lnTo>
                          <a:pt x="17" y="49"/>
                        </a:lnTo>
                        <a:lnTo>
                          <a:pt x="22" y="51"/>
                        </a:lnTo>
                        <a:lnTo>
                          <a:pt x="27" y="52"/>
                        </a:lnTo>
                        <a:lnTo>
                          <a:pt x="33" y="51"/>
                        </a:lnTo>
                        <a:lnTo>
                          <a:pt x="37" y="49"/>
                        </a:lnTo>
                        <a:lnTo>
                          <a:pt x="42" y="48"/>
                        </a:lnTo>
                        <a:lnTo>
                          <a:pt x="45" y="45"/>
                        </a:lnTo>
                        <a:lnTo>
                          <a:pt x="48" y="40"/>
                        </a:lnTo>
                        <a:lnTo>
                          <a:pt x="51" y="35"/>
                        </a:lnTo>
                        <a:lnTo>
                          <a:pt x="53" y="31"/>
                        </a:lnTo>
                        <a:lnTo>
                          <a:pt x="53" y="26"/>
                        </a:lnTo>
                        <a:close/>
                        <a:moveTo>
                          <a:pt x="50" y="26"/>
                        </a:moveTo>
                        <a:lnTo>
                          <a:pt x="50" y="31"/>
                        </a:lnTo>
                        <a:lnTo>
                          <a:pt x="48" y="34"/>
                        </a:lnTo>
                        <a:lnTo>
                          <a:pt x="47" y="39"/>
                        </a:lnTo>
                        <a:lnTo>
                          <a:pt x="44" y="42"/>
                        </a:lnTo>
                        <a:lnTo>
                          <a:pt x="40" y="45"/>
                        </a:lnTo>
                        <a:lnTo>
                          <a:pt x="36" y="46"/>
                        </a:lnTo>
                        <a:lnTo>
                          <a:pt x="31" y="48"/>
                        </a:lnTo>
                        <a:lnTo>
                          <a:pt x="27" y="49"/>
                        </a:lnTo>
                        <a:lnTo>
                          <a:pt x="22" y="48"/>
                        </a:lnTo>
                        <a:lnTo>
                          <a:pt x="19" y="46"/>
                        </a:lnTo>
                        <a:lnTo>
                          <a:pt x="14" y="45"/>
                        </a:lnTo>
                        <a:lnTo>
                          <a:pt x="11" y="42"/>
                        </a:lnTo>
                        <a:lnTo>
                          <a:pt x="8" y="39"/>
                        </a:lnTo>
                        <a:lnTo>
                          <a:pt x="6" y="34"/>
                        </a:lnTo>
                        <a:lnTo>
                          <a:pt x="5" y="31"/>
                        </a:lnTo>
                        <a:lnTo>
                          <a:pt x="3" y="26"/>
                        </a:lnTo>
                        <a:lnTo>
                          <a:pt x="5" y="22"/>
                        </a:lnTo>
                        <a:lnTo>
                          <a:pt x="6" y="17"/>
                        </a:lnTo>
                        <a:lnTo>
                          <a:pt x="8" y="12"/>
                        </a:lnTo>
                        <a:lnTo>
                          <a:pt x="11" y="9"/>
                        </a:lnTo>
                        <a:lnTo>
                          <a:pt x="14" y="6"/>
                        </a:lnTo>
                        <a:lnTo>
                          <a:pt x="19" y="5"/>
                        </a:lnTo>
                        <a:lnTo>
                          <a:pt x="22" y="3"/>
                        </a:lnTo>
                        <a:lnTo>
                          <a:pt x="27" y="3"/>
                        </a:lnTo>
                        <a:lnTo>
                          <a:pt x="31" y="3"/>
                        </a:lnTo>
                        <a:lnTo>
                          <a:pt x="36" y="5"/>
                        </a:lnTo>
                        <a:lnTo>
                          <a:pt x="40" y="6"/>
                        </a:lnTo>
                        <a:lnTo>
                          <a:pt x="44" y="9"/>
                        </a:lnTo>
                        <a:lnTo>
                          <a:pt x="47" y="12"/>
                        </a:lnTo>
                        <a:lnTo>
                          <a:pt x="48" y="17"/>
                        </a:lnTo>
                        <a:lnTo>
                          <a:pt x="50" y="22"/>
                        </a:lnTo>
                        <a:lnTo>
                          <a:pt x="50" y="26"/>
                        </a:lnTo>
                        <a:close/>
                      </a:path>
                    </a:pathLst>
                  </a:custGeom>
                  <a:solidFill>
                    <a:srgbClr val="AAB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1" name="Freeform 259">
                    <a:extLst>
                      <a:ext uri="{FF2B5EF4-FFF2-40B4-BE49-F238E27FC236}">
                        <a16:creationId xmlns:a16="http://schemas.microsoft.com/office/drawing/2014/main" id="{43E6B64D-C3FD-684B-B1B4-C595609E169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06" y="1222"/>
                    <a:ext cx="49" cy="50"/>
                  </a:xfrm>
                  <a:custGeom>
                    <a:avLst/>
                    <a:gdLst>
                      <a:gd name="T0" fmla="*/ 49 w 49"/>
                      <a:gd name="T1" fmla="*/ 19 h 50"/>
                      <a:gd name="T2" fmla="*/ 46 w 49"/>
                      <a:gd name="T3" fmla="*/ 11 h 50"/>
                      <a:gd name="T4" fmla="*/ 38 w 49"/>
                      <a:gd name="T5" fmla="*/ 4 h 50"/>
                      <a:gd name="T6" fmla="*/ 31 w 49"/>
                      <a:gd name="T7" fmla="*/ 0 h 50"/>
                      <a:gd name="T8" fmla="*/ 20 w 49"/>
                      <a:gd name="T9" fmla="*/ 0 h 50"/>
                      <a:gd name="T10" fmla="*/ 11 w 49"/>
                      <a:gd name="T11" fmla="*/ 4 h 50"/>
                      <a:gd name="T12" fmla="*/ 4 w 49"/>
                      <a:gd name="T13" fmla="*/ 11 h 50"/>
                      <a:gd name="T14" fmla="*/ 1 w 49"/>
                      <a:gd name="T15" fmla="*/ 19 h 50"/>
                      <a:gd name="T16" fmla="*/ 1 w 49"/>
                      <a:gd name="T17" fmla="*/ 30 h 50"/>
                      <a:gd name="T18" fmla="*/ 4 w 49"/>
                      <a:gd name="T19" fmla="*/ 38 h 50"/>
                      <a:gd name="T20" fmla="*/ 11 w 49"/>
                      <a:gd name="T21" fmla="*/ 45 h 50"/>
                      <a:gd name="T22" fmla="*/ 20 w 49"/>
                      <a:gd name="T23" fmla="*/ 48 h 50"/>
                      <a:gd name="T24" fmla="*/ 31 w 49"/>
                      <a:gd name="T25" fmla="*/ 48 h 50"/>
                      <a:gd name="T26" fmla="*/ 38 w 49"/>
                      <a:gd name="T27" fmla="*/ 45 h 50"/>
                      <a:gd name="T28" fmla="*/ 46 w 49"/>
                      <a:gd name="T29" fmla="*/ 38 h 50"/>
                      <a:gd name="T30" fmla="*/ 49 w 49"/>
                      <a:gd name="T31" fmla="*/ 30 h 50"/>
                      <a:gd name="T32" fmla="*/ 46 w 49"/>
                      <a:gd name="T33" fmla="*/ 25 h 50"/>
                      <a:gd name="T34" fmla="*/ 45 w 49"/>
                      <a:gd name="T35" fmla="*/ 33 h 50"/>
                      <a:gd name="T36" fmla="*/ 40 w 49"/>
                      <a:gd name="T37" fmla="*/ 39 h 50"/>
                      <a:gd name="T38" fmla="*/ 34 w 49"/>
                      <a:gd name="T39" fmla="*/ 44 h 50"/>
                      <a:gd name="T40" fmla="*/ 25 w 49"/>
                      <a:gd name="T41" fmla="*/ 47 h 50"/>
                      <a:gd name="T42" fmla="*/ 17 w 49"/>
                      <a:gd name="T43" fmla="*/ 44 h 50"/>
                      <a:gd name="T44" fmla="*/ 9 w 49"/>
                      <a:gd name="T45" fmla="*/ 39 h 50"/>
                      <a:gd name="T46" fmla="*/ 4 w 49"/>
                      <a:gd name="T47" fmla="*/ 33 h 50"/>
                      <a:gd name="T48" fmla="*/ 3 w 49"/>
                      <a:gd name="T49" fmla="*/ 25 h 50"/>
                      <a:gd name="T50" fmla="*/ 4 w 49"/>
                      <a:gd name="T51" fmla="*/ 16 h 50"/>
                      <a:gd name="T52" fmla="*/ 9 w 49"/>
                      <a:gd name="T53" fmla="*/ 10 h 50"/>
                      <a:gd name="T54" fmla="*/ 17 w 49"/>
                      <a:gd name="T55" fmla="*/ 5 h 50"/>
                      <a:gd name="T56" fmla="*/ 25 w 49"/>
                      <a:gd name="T57" fmla="*/ 4 h 50"/>
                      <a:gd name="T58" fmla="*/ 34 w 49"/>
                      <a:gd name="T59" fmla="*/ 5 h 50"/>
                      <a:gd name="T60" fmla="*/ 40 w 49"/>
                      <a:gd name="T61" fmla="*/ 10 h 50"/>
                      <a:gd name="T62" fmla="*/ 45 w 49"/>
                      <a:gd name="T63" fmla="*/ 16 h 50"/>
                      <a:gd name="T64" fmla="*/ 46 w 49"/>
                      <a:gd name="T65" fmla="*/ 25 h 5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"/>
                      <a:gd name="T100" fmla="*/ 0 h 50"/>
                      <a:gd name="T101" fmla="*/ 49 w 49"/>
                      <a:gd name="T102" fmla="*/ 50 h 5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" h="50">
                        <a:moveTo>
                          <a:pt x="49" y="25"/>
                        </a:moveTo>
                        <a:lnTo>
                          <a:pt x="49" y="19"/>
                        </a:lnTo>
                        <a:lnTo>
                          <a:pt x="48" y="14"/>
                        </a:lnTo>
                        <a:lnTo>
                          <a:pt x="46" y="11"/>
                        </a:lnTo>
                        <a:lnTo>
                          <a:pt x="43" y="7"/>
                        </a:lnTo>
                        <a:lnTo>
                          <a:pt x="38" y="4"/>
                        </a:lnTo>
                        <a:lnTo>
                          <a:pt x="35" y="2"/>
                        </a:lnTo>
                        <a:lnTo>
                          <a:pt x="31" y="0"/>
                        </a:lnTo>
                        <a:lnTo>
                          <a:pt x="25" y="0"/>
                        </a:lnTo>
                        <a:lnTo>
                          <a:pt x="20" y="0"/>
                        </a:lnTo>
                        <a:lnTo>
                          <a:pt x="15" y="2"/>
                        </a:lnTo>
                        <a:lnTo>
                          <a:pt x="11" y="4"/>
                        </a:lnTo>
                        <a:lnTo>
                          <a:pt x="8" y="7"/>
                        </a:lnTo>
                        <a:lnTo>
                          <a:pt x="4" y="11"/>
                        </a:lnTo>
                        <a:lnTo>
                          <a:pt x="3" y="14"/>
                        </a:lnTo>
                        <a:lnTo>
                          <a:pt x="1" y="19"/>
                        </a:lnTo>
                        <a:lnTo>
                          <a:pt x="0" y="25"/>
                        </a:lnTo>
                        <a:lnTo>
                          <a:pt x="1" y="30"/>
                        </a:lnTo>
                        <a:lnTo>
                          <a:pt x="3" y="34"/>
                        </a:lnTo>
                        <a:lnTo>
                          <a:pt x="4" y="38"/>
                        </a:lnTo>
                        <a:lnTo>
                          <a:pt x="8" y="42"/>
                        </a:lnTo>
                        <a:lnTo>
                          <a:pt x="11" y="45"/>
                        </a:lnTo>
                        <a:lnTo>
                          <a:pt x="15" y="47"/>
                        </a:lnTo>
                        <a:lnTo>
                          <a:pt x="20" y="48"/>
                        </a:lnTo>
                        <a:lnTo>
                          <a:pt x="25" y="50"/>
                        </a:lnTo>
                        <a:lnTo>
                          <a:pt x="31" y="48"/>
                        </a:lnTo>
                        <a:lnTo>
                          <a:pt x="35" y="47"/>
                        </a:lnTo>
                        <a:lnTo>
                          <a:pt x="38" y="45"/>
                        </a:lnTo>
                        <a:lnTo>
                          <a:pt x="43" y="42"/>
                        </a:lnTo>
                        <a:lnTo>
                          <a:pt x="46" y="38"/>
                        </a:lnTo>
                        <a:lnTo>
                          <a:pt x="48" y="34"/>
                        </a:lnTo>
                        <a:lnTo>
                          <a:pt x="49" y="30"/>
                        </a:lnTo>
                        <a:lnTo>
                          <a:pt x="49" y="25"/>
                        </a:lnTo>
                        <a:close/>
                        <a:moveTo>
                          <a:pt x="46" y="25"/>
                        </a:moveTo>
                        <a:lnTo>
                          <a:pt x="46" y="28"/>
                        </a:lnTo>
                        <a:lnTo>
                          <a:pt x="45" y="33"/>
                        </a:lnTo>
                        <a:lnTo>
                          <a:pt x="43" y="36"/>
                        </a:lnTo>
                        <a:lnTo>
                          <a:pt x="40" y="39"/>
                        </a:lnTo>
                        <a:lnTo>
                          <a:pt x="37" y="42"/>
                        </a:lnTo>
                        <a:lnTo>
                          <a:pt x="34" y="44"/>
                        </a:lnTo>
                        <a:lnTo>
                          <a:pt x="29" y="45"/>
                        </a:lnTo>
                        <a:lnTo>
                          <a:pt x="25" y="47"/>
                        </a:lnTo>
                        <a:lnTo>
                          <a:pt x="21" y="45"/>
                        </a:lnTo>
                        <a:lnTo>
                          <a:pt x="17" y="44"/>
                        </a:lnTo>
                        <a:lnTo>
                          <a:pt x="14" y="42"/>
                        </a:lnTo>
                        <a:lnTo>
                          <a:pt x="9" y="39"/>
                        </a:lnTo>
                        <a:lnTo>
                          <a:pt x="8" y="36"/>
                        </a:lnTo>
                        <a:lnTo>
                          <a:pt x="4" y="33"/>
                        </a:lnTo>
                        <a:lnTo>
                          <a:pt x="4" y="28"/>
                        </a:lnTo>
                        <a:lnTo>
                          <a:pt x="3" y="25"/>
                        </a:lnTo>
                        <a:lnTo>
                          <a:pt x="4" y="21"/>
                        </a:lnTo>
                        <a:lnTo>
                          <a:pt x="4" y="16"/>
                        </a:lnTo>
                        <a:lnTo>
                          <a:pt x="8" y="13"/>
                        </a:lnTo>
                        <a:lnTo>
                          <a:pt x="9" y="10"/>
                        </a:lnTo>
                        <a:lnTo>
                          <a:pt x="14" y="7"/>
                        </a:lnTo>
                        <a:lnTo>
                          <a:pt x="17" y="5"/>
                        </a:lnTo>
                        <a:lnTo>
                          <a:pt x="21" y="4"/>
                        </a:lnTo>
                        <a:lnTo>
                          <a:pt x="25" y="4"/>
                        </a:lnTo>
                        <a:lnTo>
                          <a:pt x="29" y="4"/>
                        </a:lnTo>
                        <a:lnTo>
                          <a:pt x="34" y="5"/>
                        </a:lnTo>
                        <a:lnTo>
                          <a:pt x="37" y="7"/>
                        </a:lnTo>
                        <a:lnTo>
                          <a:pt x="40" y="10"/>
                        </a:lnTo>
                        <a:lnTo>
                          <a:pt x="43" y="13"/>
                        </a:lnTo>
                        <a:lnTo>
                          <a:pt x="45" y="16"/>
                        </a:lnTo>
                        <a:lnTo>
                          <a:pt x="46" y="21"/>
                        </a:lnTo>
                        <a:lnTo>
                          <a:pt x="46" y="25"/>
                        </a:lnTo>
                        <a:close/>
                      </a:path>
                    </a:pathLst>
                  </a:custGeom>
                  <a:solidFill>
                    <a:srgbClr val="ADB8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2" name="Freeform 260">
                    <a:extLst>
                      <a:ext uri="{FF2B5EF4-FFF2-40B4-BE49-F238E27FC236}">
                        <a16:creationId xmlns:a16="http://schemas.microsoft.com/office/drawing/2014/main" id="{0C609C8F-F0EF-294A-BB61-FA7E09C2454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07" y="1224"/>
                    <a:ext cx="47" cy="46"/>
                  </a:xfrm>
                  <a:custGeom>
                    <a:avLst/>
                    <a:gdLst>
                      <a:gd name="T0" fmla="*/ 47 w 47"/>
                      <a:gd name="T1" fmla="*/ 23 h 46"/>
                      <a:gd name="T2" fmla="*/ 47 w 47"/>
                      <a:gd name="T3" fmla="*/ 19 h 46"/>
                      <a:gd name="T4" fmla="*/ 45 w 47"/>
                      <a:gd name="T5" fmla="*/ 14 h 46"/>
                      <a:gd name="T6" fmla="*/ 44 w 47"/>
                      <a:gd name="T7" fmla="*/ 9 h 46"/>
                      <a:gd name="T8" fmla="*/ 41 w 47"/>
                      <a:gd name="T9" fmla="*/ 6 h 46"/>
                      <a:gd name="T10" fmla="*/ 37 w 47"/>
                      <a:gd name="T11" fmla="*/ 3 h 46"/>
                      <a:gd name="T12" fmla="*/ 33 w 47"/>
                      <a:gd name="T13" fmla="*/ 2 h 46"/>
                      <a:gd name="T14" fmla="*/ 28 w 47"/>
                      <a:gd name="T15" fmla="*/ 0 h 46"/>
                      <a:gd name="T16" fmla="*/ 24 w 47"/>
                      <a:gd name="T17" fmla="*/ 0 h 46"/>
                      <a:gd name="T18" fmla="*/ 19 w 47"/>
                      <a:gd name="T19" fmla="*/ 0 h 46"/>
                      <a:gd name="T20" fmla="*/ 16 w 47"/>
                      <a:gd name="T21" fmla="*/ 2 h 46"/>
                      <a:gd name="T22" fmla="*/ 11 w 47"/>
                      <a:gd name="T23" fmla="*/ 3 h 46"/>
                      <a:gd name="T24" fmla="*/ 8 w 47"/>
                      <a:gd name="T25" fmla="*/ 6 h 46"/>
                      <a:gd name="T26" fmla="*/ 5 w 47"/>
                      <a:gd name="T27" fmla="*/ 9 h 46"/>
                      <a:gd name="T28" fmla="*/ 3 w 47"/>
                      <a:gd name="T29" fmla="*/ 14 h 46"/>
                      <a:gd name="T30" fmla="*/ 2 w 47"/>
                      <a:gd name="T31" fmla="*/ 19 h 46"/>
                      <a:gd name="T32" fmla="*/ 0 w 47"/>
                      <a:gd name="T33" fmla="*/ 23 h 46"/>
                      <a:gd name="T34" fmla="*/ 2 w 47"/>
                      <a:gd name="T35" fmla="*/ 28 h 46"/>
                      <a:gd name="T36" fmla="*/ 3 w 47"/>
                      <a:gd name="T37" fmla="*/ 31 h 46"/>
                      <a:gd name="T38" fmla="*/ 5 w 47"/>
                      <a:gd name="T39" fmla="*/ 36 h 46"/>
                      <a:gd name="T40" fmla="*/ 8 w 47"/>
                      <a:gd name="T41" fmla="*/ 39 h 46"/>
                      <a:gd name="T42" fmla="*/ 11 w 47"/>
                      <a:gd name="T43" fmla="*/ 42 h 46"/>
                      <a:gd name="T44" fmla="*/ 16 w 47"/>
                      <a:gd name="T45" fmla="*/ 43 h 46"/>
                      <a:gd name="T46" fmla="*/ 19 w 47"/>
                      <a:gd name="T47" fmla="*/ 45 h 46"/>
                      <a:gd name="T48" fmla="*/ 24 w 47"/>
                      <a:gd name="T49" fmla="*/ 46 h 46"/>
                      <a:gd name="T50" fmla="*/ 28 w 47"/>
                      <a:gd name="T51" fmla="*/ 45 h 46"/>
                      <a:gd name="T52" fmla="*/ 33 w 47"/>
                      <a:gd name="T53" fmla="*/ 43 h 46"/>
                      <a:gd name="T54" fmla="*/ 37 w 47"/>
                      <a:gd name="T55" fmla="*/ 42 h 46"/>
                      <a:gd name="T56" fmla="*/ 41 w 47"/>
                      <a:gd name="T57" fmla="*/ 39 h 46"/>
                      <a:gd name="T58" fmla="*/ 44 w 47"/>
                      <a:gd name="T59" fmla="*/ 36 h 46"/>
                      <a:gd name="T60" fmla="*/ 45 w 47"/>
                      <a:gd name="T61" fmla="*/ 31 h 46"/>
                      <a:gd name="T62" fmla="*/ 47 w 47"/>
                      <a:gd name="T63" fmla="*/ 28 h 46"/>
                      <a:gd name="T64" fmla="*/ 47 w 47"/>
                      <a:gd name="T65" fmla="*/ 23 h 46"/>
                      <a:gd name="T66" fmla="*/ 44 w 47"/>
                      <a:gd name="T67" fmla="*/ 23 h 46"/>
                      <a:gd name="T68" fmla="*/ 42 w 47"/>
                      <a:gd name="T69" fmla="*/ 31 h 46"/>
                      <a:gd name="T70" fmla="*/ 39 w 47"/>
                      <a:gd name="T71" fmla="*/ 37 h 46"/>
                      <a:gd name="T72" fmla="*/ 31 w 47"/>
                      <a:gd name="T73" fmla="*/ 42 h 46"/>
                      <a:gd name="T74" fmla="*/ 24 w 47"/>
                      <a:gd name="T75" fmla="*/ 43 h 46"/>
                      <a:gd name="T76" fmla="*/ 16 w 47"/>
                      <a:gd name="T77" fmla="*/ 42 h 46"/>
                      <a:gd name="T78" fmla="*/ 10 w 47"/>
                      <a:gd name="T79" fmla="*/ 37 h 46"/>
                      <a:gd name="T80" fmla="*/ 5 w 47"/>
                      <a:gd name="T81" fmla="*/ 31 h 46"/>
                      <a:gd name="T82" fmla="*/ 3 w 47"/>
                      <a:gd name="T83" fmla="*/ 23 h 46"/>
                      <a:gd name="T84" fmla="*/ 5 w 47"/>
                      <a:gd name="T85" fmla="*/ 14 h 46"/>
                      <a:gd name="T86" fmla="*/ 10 w 47"/>
                      <a:gd name="T87" fmla="*/ 8 h 46"/>
                      <a:gd name="T88" fmla="*/ 16 w 47"/>
                      <a:gd name="T89" fmla="*/ 5 h 46"/>
                      <a:gd name="T90" fmla="*/ 24 w 47"/>
                      <a:gd name="T91" fmla="*/ 3 h 46"/>
                      <a:gd name="T92" fmla="*/ 31 w 47"/>
                      <a:gd name="T93" fmla="*/ 5 h 46"/>
                      <a:gd name="T94" fmla="*/ 39 w 47"/>
                      <a:gd name="T95" fmla="*/ 8 h 46"/>
                      <a:gd name="T96" fmla="*/ 42 w 47"/>
                      <a:gd name="T97" fmla="*/ 14 h 46"/>
                      <a:gd name="T98" fmla="*/ 44 w 47"/>
                      <a:gd name="T99" fmla="*/ 23 h 4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7"/>
                      <a:gd name="T151" fmla="*/ 0 h 46"/>
                      <a:gd name="T152" fmla="*/ 47 w 47"/>
                      <a:gd name="T153" fmla="*/ 46 h 4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7" h="46">
                        <a:moveTo>
                          <a:pt x="47" y="23"/>
                        </a:moveTo>
                        <a:lnTo>
                          <a:pt x="47" y="19"/>
                        </a:lnTo>
                        <a:lnTo>
                          <a:pt x="45" y="14"/>
                        </a:lnTo>
                        <a:lnTo>
                          <a:pt x="44" y="9"/>
                        </a:lnTo>
                        <a:lnTo>
                          <a:pt x="41" y="6"/>
                        </a:lnTo>
                        <a:lnTo>
                          <a:pt x="37" y="3"/>
                        </a:lnTo>
                        <a:lnTo>
                          <a:pt x="33" y="2"/>
                        </a:lnTo>
                        <a:lnTo>
                          <a:pt x="28" y="0"/>
                        </a:lnTo>
                        <a:lnTo>
                          <a:pt x="24" y="0"/>
                        </a:lnTo>
                        <a:lnTo>
                          <a:pt x="19" y="0"/>
                        </a:lnTo>
                        <a:lnTo>
                          <a:pt x="16" y="2"/>
                        </a:lnTo>
                        <a:lnTo>
                          <a:pt x="11" y="3"/>
                        </a:lnTo>
                        <a:lnTo>
                          <a:pt x="8" y="6"/>
                        </a:lnTo>
                        <a:lnTo>
                          <a:pt x="5" y="9"/>
                        </a:lnTo>
                        <a:lnTo>
                          <a:pt x="3" y="14"/>
                        </a:lnTo>
                        <a:lnTo>
                          <a:pt x="2" y="19"/>
                        </a:lnTo>
                        <a:lnTo>
                          <a:pt x="0" y="23"/>
                        </a:lnTo>
                        <a:lnTo>
                          <a:pt x="2" y="28"/>
                        </a:lnTo>
                        <a:lnTo>
                          <a:pt x="3" y="31"/>
                        </a:lnTo>
                        <a:lnTo>
                          <a:pt x="5" y="36"/>
                        </a:lnTo>
                        <a:lnTo>
                          <a:pt x="8" y="39"/>
                        </a:lnTo>
                        <a:lnTo>
                          <a:pt x="11" y="42"/>
                        </a:lnTo>
                        <a:lnTo>
                          <a:pt x="16" y="43"/>
                        </a:lnTo>
                        <a:lnTo>
                          <a:pt x="19" y="45"/>
                        </a:lnTo>
                        <a:lnTo>
                          <a:pt x="24" y="46"/>
                        </a:lnTo>
                        <a:lnTo>
                          <a:pt x="28" y="45"/>
                        </a:lnTo>
                        <a:lnTo>
                          <a:pt x="33" y="43"/>
                        </a:lnTo>
                        <a:lnTo>
                          <a:pt x="37" y="42"/>
                        </a:lnTo>
                        <a:lnTo>
                          <a:pt x="41" y="39"/>
                        </a:lnTo>
                        <a:lnTo>
                          <a:pt x="44" y="36"/>
                        </a:lnTo>
                        <a:lnTo>
                          <a:pt x="45" y="31"/>
                        </a:lnTo>
                        <a:lnTo>
                          <a:pt x="47" y="28"/>
                        </a:lnTo>
                        <a:lnTo>
                          <a:pt x="47" y="23"/>
                        </a:lnTo>
                        <a:close/>
                        <a:moveTo>
                          <a:pt x="44" y="23"/>
                        </a:moveTo>
                        <a:lnTo>
                          <a:pt x="42" y="31"/>
                        </a:lnTo>
                        <a:lnTo>
                          <a:pt x="39" y="37"/>
                        </a:lnTo>
                        <a:lnTo>
                          <a:pt x="31" y="42"/>
                        </a:lnTo>
                        <a:lnTo>
                          <a:pt x="24" y="43"/>
                        </a:lnTo>
                        <a:lnTo>
                          <a:pt x="16" y="42"/>
                        </a:lnTo>
                        <a:lnTo>
                          <a:pt x="10" y="37"/>
                        </a:lnTo>
                        <a:lnTo>
                          <a:pt x="5" y="31"/>
                        </a:lnTo>
                        <a:lnTo>
                          <a:pt x="3" y="23"/>
                        </a:lnTo>
                        <a:lnTo>
                          <a:pt x="5" y="14"/>
                        </a:lnTo>
                        <a:lnTo>
                          <a:pt x="10" y="8"/>
                        </a:lnTo>
                        <a:lnTo>
                          <a:pt x="16" y="5"/>
                        </a:lnTo>
                        <a:lnTo>
                          <a:pt x="24" y="3"/>
                        </a:lnTo>
                        <a:lnTo>
                          <a:pt x="31" y="5"/>
                        </a:lnTo>
                        <a:lnTo>
                          <a:pt x="39" y="8"/>
                        </a:lnTo>
                        <a:lnTo>
                          <a:pt x="42" y="14"/>
                        </a:lnTo>
                        <a:lnTo>
                          <a:pt x="44" y="23"/>
                        </a:lnTo>
                        <a:close/>
                      </a:path>
                    </a:pathLst>
                  </a:custGeom>
                  <a:solidFill>
                    <a:srgbClr val="B1BB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3" name="Freeform 261">
                    <a:extLst>
                      <a:ext uri="{FF2B5EF4-FFF2-40B4-BE49-F238E27FC236}">
                        <a16:creationId xmlns:a16="http://schemas.microsoft.com/office/drawing/2014/main" id="{D5010E2F-FA11-F74F-9A23-0F241B63EAA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09" y="1226"/>
                    <a:ext cx="43" cy="43"/>
                  </a:xfrm>
                  <a:custGeom>
                    <a:avLst/>
                    <a:gdLst>
                      <a:gd name="T0" fmla="*/ 43 w 43"/>
                      <a:gd name="T1" fmla="*/ 21 h 43"/>
                      <a:gd name="T2" fmla="*/ 43 w 43"/>
                      <a:gd name="T3" fmla="*/ 17 h 43"/>
                      <a:gd name="T4" fmla="*/ 42 w 43"/>
                      <a:gd name="T5" fmla="*/ 12 h 43"/>
                      <a:gd name="T6" fmla="*/ 40 w 43"/>
                      <a:gd name="T7" fmla="*/ 9 h 43"/>
                      <a:gd name="T8" fmla="*/ 37 w 43"/>
                      <a:gd name="T9" fmla="*/ 6 h 43"/>
                      <a:gd name="T10" fmla="*/ 34 w 43"/>
                      <a:gd name="T11" fmla="*/ 3 h 43"/>
                      <a:gd name="T12" fmla="*/ 31 w 43"/>
                      <a:gd name="T13" fmla="*/ 1 h 43"/>
                      <a:gd name="T14" fmla="*/ 26 w 43"/>
                      <a:gd name="T15" fmla="*/ 0 h 43"/>
                      <a:gd name="T16" fmla="*/ 22 w 43"/>
                      <a:gd name="T17" fmla="*/ 0 h 43"/>
                      <a:gd name="T18" fmla="*/ 18 w 43"/>
                      <a:gd name="T19" fmla="*/ 0 h 43"/>
                      <a:gd name="T20" fmla="*/ 14 w 43"/>
                      <a:gd name="T21" fmla="*/ 1 h 43"/>
                      <a:gd name="T22" fmla="*/ 11 w 43"/>
                      <a:gd name="T23" fmla="*/ 3 h 43"/>
                      <a:gd name="T24" fmla="*/ 6 w 43"/>
                      <a:gd name="T25" fmla="*/ 6 h 43"/>
                      <a:gd name="T26" fmla="*/ 5 w 43"/>
                      <a:gd name="T27" fmla="*/ 9 h 43"/>
                      <a:gd name="T28" fmla="*/ 1 w 43"/>
                      <a:gd name="T29" fmla="*/ 12 h 43"/>
                      <a:gd name="T30" fmla="*/ 1 w 43"/>
                      <a:gd name="T31" fmla="*/ 17 h 43"/>
                      <a:gd name="T32" fmla="*/ 0 w 43"/>
                      <a:gd name="T33" fmla="*/ 21 h 43"/>
                      <a:gd name="T34" fmla="*/ 1 w 43"/>
                      <a:gd name="T35" fmla="*/ 24 h 43"/>
                      <a:gd name="T36" fmla="*/ 1 w 43"/>
                      <a:gd name="T37" fmla="*/ 29 h 43"/>
                      <a:gd name="T38" fmla="*/ 5 w 43"/>
                      <a:gd name="T39" fmla="*/ 32 h 43"/>
                      <a:gd name="T40" fmla="*/ 6 w 43"/>
                      <a:gd name="T41" fmla="*/ 35 h 43"/>
                      <a:gd name="T42" fmla="*/ 11 w 43"/>
                      <a:gd name="T43" fmla="*/ 38 h 43"/>
                      <a:gd name="T44" fmla="*/ 14 w 43"/>
                      <a:gd name="T45" fmla="*/ 40 h 43"/>
                      <a:gd name="T46" fmla="*/ 18 w 43"/>
                      <a:gd name="T47" fmla="*/ 41 h 43"/>
                      <a:gd name="T48" fmla="*/ 22 w 43"/>
                      <a:gd name="T49" fmla="*/ 43 h 43"/>
                      <a:gd name="T50" fmla="*/ 26 w 43"/>
                      <a:gd name="T51" fmla="*/ 41 h 43"/>
                      <a:gd name="T52" fmla="*/ 31 w 43"/>
                      <a:gd name="T53" fmla="*/ 40 h 43"/>
                      <a:gd name="T54" fmla="*/ 34 w 43"/>
                      <a:gd name="T55" fmla="*/ 38 h 43"/>
                      <a:gd name="T56" fmla="*/ 37 w 43"/>
                      <a:gd name="T57" fmla="*/ 35 h 43"/>
                      <a:gd name="T58" fmla="*/ 40 w 43"/>
                      <a:gd name="T59" fmla="*/ 32 h 43"/>
                      <a:gd name="T60" fmla="*/ 42 w 43"/>
                      <a:gd name="T61" fmla="*/ 29 h 43"/>
                      <a:gd name="T62" fmla="*/ 43 w 43"/>
                      <a:gd name="T63" fmla="*/ 24 h 43"/>
                      <a:gd name="T64" fmla="*/ 43 w 43"/>
                      <a:gd name="T65" fmla="*/ 21 h 43"/>
                      <a:gd name="T66" fmla="*/ 40 w 43"/>
                      <a:gd name="T67" fmla="*/ 21 h 43"/>
                      <a:gd name="T68" fmla="*/ 39 w 43"/>
                      <a:gd name="T69" fmla="*/ 27 h 43"/>
                      <a:gd name="T70" fmla="*/ 35 w 43"/>
                      <a:gd name="T71" fmla="*/ 34 h 43"/>
                      <a:gd name="T72" fmla="*/ 29 w 43"/>
                      <a:gd name="T73" fmla="*/ 38 h 43"/>
                      <a:gd name="T74" fmla="*/ 22 w 43"/>
                      <a:gd name="T75" fmla="*/ 40 h 43"/>
                      <a:gd name="T76" fmla="*/ 15 w 43"/>
                      <a:gd name="T77" fmla="*/ 38 h 43"/>
                      <a:gd name="T78" fmla="*/ 9 w 43"/>
                      <a:gd name="T79" fmla="*/ 34 h 43"/>
                      <a:gd name="T80" fmla="*/ 5 w 43"/>
                      <a:gd name="T81" fmla="*/ 27 h 43"/>
                      <a:gd name="T82" fmla="*/ 3 w 43"/>
                      <a:gd name="T83" fmla="*/ 21 h 43"/>
                      <a:gd name="T84" fmla="*/ 5 w 43"/>
                      <a:gd name="T85" fmla="*/ 13 h 43"/>
                      <a:gd name="T86" fmla="*/ 9 w 43"/>
                      <a:gd name="T87" fmla="*/ 7 h 43"/>
                      <a:gd name="T88" fmla="*/ 15 w 43"/>
                      <a:gd name="T89" fmla="*/ 4 h 43"/>
                      <a:gd name="T90" fmla="*/ 22 w 43"/>
                      <a:gd name="T91" fmla="*/ 3 h 43"/>
                      <a:gd name="T92" fmla="*/ 29 w 43"/>
                      <a:gd name="T93" fmla="*/ 4 h 43"/>
                      <a:gd name="T94" fmla="*/ 35 w 43"/>
                      <a:gd name="T95" fmla="*/ 7 h 43"/>
                      <a:gd name="T96" fmla="*/ 39 w 43"/>
                      <a:gd name="T97" fmla="*/ 13 h 43"/>
                      <a:gd name="T98" fmla="*/ 40 w 43"/>
                      <a:gd name="T99" fmla="*/ 21 h 43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3"/>
                      <a:gd name="T151" fmla="*/ 0 h 43"/>
                      <a:gd name="T152" fmla="*/ 43 w 43"/>
                      <a:gd name="T153" fmla="*/ 43 h 43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3" h="43">
                        <a:moveTo>
                          <a:pt x="43" y="21"/>
                        </a:moveTo>
                        <a:lnTo>
                          <a:pt x="43" y="17"/>
                        </a:lnTo>
                        <a:lnTo>
                          <a:pt x="42" y="12"/>
                        </a:lnTo>
                        <a:lnTo>
                          <a:pt x="40" y="9"/>
                        </a:lnTo>
                        <a:lnTo>
                          <a:pt x="37" y="6"/>
                        </a:lnTo>
                        <a:lnTo>
                          <a:pt x="34" y="3"/>
                        </a:lnTo>
                        <a:lnTo>
                          <a:pt x="31" y="1"/>
                        </a:lnTo>
                        <a:lnTo>
                          <a:pt x="26" y="0"/>
                        </a:lnTo>
                        <a:lnTo>
                          <a:pt x="22" y="0"/>
                        </a:lnTo>
                        <a:lnTo>
                          <a:pt x="18" y="0"/>
                        </a:lnTo>
                        <a:lnTo>
                          <a:pt x="14" y="1"/>
                        </a:lnTo>
                        <a:lnTo>
                          <a:pt x="11" y="3"/>
                        </a:lnTo>
                        <a:lnTo>
                          <a:pt x="6" y="6"/>
                        </a:lnTo>
                        <a:lnTo>
                          <a:pt x="5" y="9"/>
                        </a:lnTo>
                        <a:lnTo>
                          <a:pt x="1" y="12"/>
                        </a:lnTo>
                        <a:lnTo>
                          <a:pt x="1" y="17"/>
                        </a:lnTo>
                        <a:lnTo>
                          <a:pt x="0" y="21"/>
                        </a:lnTo>
                        <a:lnTo>
                          <a:pt x="1" y="24"/>
                        </a:lnTo>
                        <a:lnTo>
                          <a:pt x="1" y="29"/>
                        </a:lnTo>
                        <a:lnTo>
                          <a:pt x="5" y="32"/>
                        </a:lnTo>
                        <a:lnTo>
                          <a:pt x="6" y="35"/>
                        </a:lnTo>
                        <a:lnTo>
                          <a:pt x="11" y="38"/>
                        </a:lnTo>
                        <a:lnTo>
                          <a:pt x="14" y="40"/>
                        </a:lnTo>
                        <a:lnTo>
                          <a:pt x="18" y="41"/>
                        </a:lnTo>
                        <a:lnTo>
                          <a:pt x="22" y="43"/>
                        </a:lnTo>
                        <a:lnTo>
                          <a:pt x="26" y="41"/>
                        </a:lnTo>
                        <a:lnTo>
                          <a:pt x="31" y="40"/>
                        </a:lnTo>
                        <a:lnTo>
                          <a:pt x="34" y="38"/>
                        </a:lnTo>
                        <a:lnTo>
                          <a:pt x="37" y="35"/>
                        </a:lnTo>
                        <a:lnTo>
                          <a:pt x="40" y="32"/>
                        </a:lnTo>
                        <a:lnTo>
                          <a:pt x="42" y="29"/>
                        </a:lnTo>
                        <a:lnTo>
                          <a:pt x="43" y="24"/>
                        </a:lnTo>
                        <a:lnTo>
                          <a:pt x="43" y="21"/>
                        </a:lnTo>
                        <a:close/>
                        <a:moveTo>
                          <a:pt x="40" y="21"/>
                        </a:moveTo>
                        <a:lnTo>
                          <a:pt x="39" y="27"/>
                        </a:lnTo>
                        <a:lnTo>
                          <a:pt x="35" y="34"/>
                        </a:lnTo>
                        <a:lnTo>
                          <a:pt x="29" y="38"/>
                        </a:lnTo>
                        <a:lnTo>
                          <a:pt x="22" y="40"/>
                        </a:lnTo>
                        <a:lnTo>
                          <a:pt x="15" y="38"/>
                        </a:lnTo>
                        <a:lnTo>
                          <a:pt x="9" y="34"/>
                        </a:lnTo>
                        <a:lnTo>
                          <a:pt x="5" y="27"/>
                        </a:lnTo>
                        <a:lnTo>
                          <a:pt x="3" y="21"/>
                        </a:lnTo>
                        <a:lnTo>
                          <a:pt x="5" y="13"/>
                        </a:lnTo>
                        <a:lnTo>
                          <a:pt x="9" y="7"/>
                        </a:lnTo>
                        <a:lnTo>
                          <a:pt x="15" y="4"/>
                        </a:lnTo>
                        <a:lnTo>
                          <a:pt x="22" y="3"/>
                        </a:lnTo>
                        <a:lnTo>
                          <a:pt x="29" y="4"/>
                        </a:lnTo>
                        <a:lnTo>
                          <a:pt x="35" y="7"/>
                        </a:lnTo>
                        <a:lnTo>
                          <a:pt x="39" y="13"/>
                        </a:lnTo>
                        <a:lnTo>
                          <a:pt x="40" y="21"/>
                        </a:lnTo>
                        <a:close/>
                      </a:path>
                    </a:pathLst>
                  </a:custGeom>
                  <a:solidFill>
                    <a:srgbClr val="B5B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4" name="Freeform 262">
                    <a:extLst>
                      <a:ext uri="{FF2B5EF4-FFF2-40B4-BE49-F238E27FC236}">
                        <a16:creationId xmlns:a16="http://schemas.microsoft.com/office/drawing/2014/main" id="{7AD6926C-239E-7D4F-ACE2-F2C55FFB157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10" y="1227"/>
                    <a:ext cx="41" cy="40"/>
                  </a:xfrm>
                  <a:custGeom>
                    <a:avLst/>
                    <a:gdLst>
                      <a:gd name="T0" fmla="*/ 41 w 41"/>
                      <a:gd name="T1" fmla="*/ 20 h 40"/>
                      <a:gd name="T2" fmla="*/ 39 w 41"/>
                      <a:gd name="T3" fmla="*/ 11 h 40"/>
                      <a:gd name="T4" fmla="*/ 36 w 41"/>
                      <a:gd name="T5" fmla="*/ 5 h 40"/>
                      <a:gd name="T6" fmla="*/ 28 w 41"/>
                      <a:gd name="T7" fmla="*/ 2 h 40"/>
                      <a:gd name="T8" fmla="*/ 21 w 41"/>
                      <a:gd name="T9" fmla="*/ 0 h 40"/>
                      <a:gd name="T10" fmla="*/ 13 w 41"/>
                      <a:gd name="T11" fmla="*/ 2 h 40"/>
                      <a:gd name="T12" fmla="*/ 7 w 41"/>
                      <a:gd name="T13" fmla="*/ 5 h 40"/>
                      <a:gd name="T14" fmla="*/ 2 w 41"/>
                      <a:gd name="T15" fmla="*/ 11 h 40"/>
                      <a:gd name="T16" fmla="*/ 0 w 41"/>
                      <a:gd name="T17" fmla="*/ 20 h 40"/>
                      <a:gd name="T18" fmla="*/ 2 w 41"/>
                      <a:gd name="T19" fmla="*/ 28 h 40"/>
                      <a:gd name="T20" fmla="*/ 7 w 41"/>
                      <a:gd name="T21" fmla="*/ 34 h 40"/>
                      <a:gd name="T22" fmla="*/ 13 w 41"/>
                      <a:gd name="T23" fmla="*/ 39 h 40"/>
                      <a:gd name="T24" fmla="*/ 21 w 41"/>
                      <a:gd name="T25" fmla="*/ 40 h 40"/>
                      <a:gd name="T26" fmla="*/ 28 w 41"/>
                      <a:gd name="T27" fmla="*/ 39 h 40"/>
                      <a:gd name="T28" fmla="*/ 36 w 41"/>
                      <a:gd name="T29" fmla="*/ 34 h 40"/>
                      <a:gd name="T30" fmla="*/ 39 w 41"/>
                      <a:gd name="T31" fmla="*/ 28 h 40"/>
                      <a:gd name="T32" fmla="*/ 41 w 41"/>
                      <a:gd name="T33" fmla="*/ 20 h 40"/>
                      <a:gd name="T34" fmla="*/ 38 w 41"/>
                      <a:gd name="T35" fmla="*/ 20 h 40"/>
                      <a:gd name="T36" fmla="*/ 36 w 41"/>
                      <a:gd name="T37" fmla="*/ 26 h 40"/>
                      <a:gd name="T38" fmla="*/ 33 w 41"/>
                      <a:gd name="T39" fmla="*/ 31 h 40"/>
                      <a:gd name="T40" fmla="*/ 28 w 41"/>
                      <a:gd name="T41" fmla="*/ 36 h 40"/>
                      <a:gd name="T42" fmla="*/ 21 w 41"/>
                      <a:gd name="T43" fmla="*/ 37 h 40"/>
                      <a:gd name="T44" fmla="*/ 14 w 41"/>
                      <a:gd name="T45" fmla="*/ 36 h 40"/>
                      <a:gd name="T46" fmla="*/ 10 w 41"/>
                      <a:gd name="T47" fmla="*/ 31 h 40"/>
                      <a:gd name="T48" fmla="*/ 5 w 41"/>
                      <a:gd name="T49" fmla="*/ 26 h 40"/>
                      <a:gd name="T50" fmla="*/ 4 w 41"/>
                      <a:gd name="T51" fmla="*/ 20 h 40"/>
                      <a:gd name="T52" fmla="*/ 5 w 41"/>
                      <a:gd name="T53" fmla="*/ 12 h 40"/>
                      <a:gd name="T54" fmla="*/ 10 w 41"/>
                      <a:gd name="T55" fmla="*/ 8 h 40"/>
                      <a:gd name="T56" fmla="*/ 14 w 41"/>
                      <a:gd name="T57" fmla="*/ 3 h 40"/>
                      <a:gd name="T58" fmla="*/ 21 w 41"/>
                      <a:gd name="T59" fmla="*/ 3 h 40"/>
                      <a:gd name="T60" fmla="*/ 28 w 41"/>
                      <a:gd name="T61" fmla="*/ 3 h 40"/>
                      <a:gd name="T62" fmla="*/ 33 w 41"/>
                      <a:gd name="T63" fmla="*/ 8 h 40"/>
                      <a:gd name="T64" fmla="*/ 36 w 41"/>
                      <a:gd name="T65" fmla="*/ 12 h 40"/>
                      <a:gd name="T66" fmla="*/ 38 w 41"/>
                      <a:gd name="T67" fmla="*/ 20 h 4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1"/>
                      <a:gd name="T103" fmla="*/ 0 h 40"/>
                      <a:gd name="T104" fmla="*/ 41 w 41"/>
                      <a:gd name="T105" fmla="*/ 40 h 4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1" h="40">
                        <a:moveTo>
                          <a:pt x="41" y="20"/>
                        </a:moveTo>
                        <a:lnTo>
                          <a:pt x="39" y="11"/>
                        </a:lnTo>
                        <a:lnTo>
                          <a:pt x="36" y="5"/>
                        </a:lnTo>
                        <a:lnTo>
                          <a:pt x="28" y="2"/>
                        </a:lnTo>
                        <a:lnTo>
                          <a:pt x="21" y="0"/>
                        </a:lnTo>
                        <a:lnTo>
                          <a:pt x="13" y="2"/>
                        </a:lnTo>
                        <a:lnTo>
                          <a:pt x="7" y="5"/>
                        </a:lnTo>
                        <a:lnTo>
                          <a:pt x="2" y="11"/>
                        </a:lnTo>
                        <a:lnTo>
                          <a:pt x="0" y="20"/>
                        </a:lnTo>
                        <a:lnTo>
                          <a:pt x="2" y="28"/>
                        </a:lnTo>
                        <a:lnTo>
                          <a:pt x="7" y="34"/>
                        </a:lnTo>
                        <a:lnTo>
                          <a:pt x="13" y="39"/>
                        </a:lnTo>
                        <a:lnTo>
                          <a:pt x="21" y="40"/>
                        </a:lnTo>
                        <a:lnTo>
                          <a:pt x="28" y="39"/>
                        </a:lnTo>
                        <a:lnTo>
                          <a:pt x="36" y="34"/>
                        </a:lnTo>
                        <a:lnTo>
                          <a:pt x="39" y="28"/>
                        </a:lnTo>
                        <a:lnTo>
                          <a:pt x="41" y="20"/>
                        </a:lnTo>
                        <a:close/>
                        <a:moveTo>
                          <a:pt x="38" y="20"/>
                        </a:moveTo>
                        <a:lnTo>
                          <a:pt x="36" y="26"/>
                        </a:lnTo>
                        <a:lnTo>
                          <a:pt x="33" y="31"/>
                        </a:lnTo>
                        <a:lnTo>
                          <a:pt x="28" y="36"/>
                        </a:lnTo>
                        <a:lnTo>
                          <a:pt x="21" y="37"/>
                        </a:lnTo>
                        <a:lnTo>
                          <a:pt x="14" y="36"/>
                        </a:lnTo>
                        <a:lnTo>
                          <a:pt x="10" y="31"/>
                        </a:lnTo>
                        <a:lnTo>
                          <a:pt x="5" y="26"/>
                        </a:lnTo>
                        <a:lnTo>
                          <a:pt x="4" y="20"/>
                        </a:lnTo>
                        <a:lnTo>
                          <a:pt x="5" y="12"/>
                        </a:lnTo>
                        <a:lnTo>
                          <a:pt x="10" y="8"/>
                        </a:lnTo>
                        <a:lnTo>
                          <a:pt x="14" y="3"/>
                        </a:lnTo>
                        <a:lnTo>
                          <a:pt x="21" y="3"/>
                        </a:lnTo>
                        <a:lnTo>
                          <a:pt x="28" y="3"/>
                        </a:lnTo>
                        <a:lnTo>
                          <a:pt x="33" y="8"/>
                        </a:lnTo>
                        <a:lnTo>
                          <a:pt x="36" y="12"/>
                        </a:lnTo>
                        <a:lnTo>
                          <a:pt x="38" y="20"/>
                        </a:lnTo>
                        <a:close/>
                      </a:path>
                    </a:pathLst>
                  </a:custGeom>
                  <a:solidFill>
                    <a:srgbClr val="B9C2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5" name="Freeform 263">
                    <a:extLst>
                      <a:ext uri="{FF2B5EF4-FFF2-40B4-BE49-F238E27FC236}">
                        <a16:creationId xmlns:a16="http://schemas.microsoft.com/office/drawing/2014/main" id="{E9C5754F-62B3-D94F-AA2A-B18F7D14826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12" y="1229"/>
                    <a:ext cx="37" cy="37"/>
                  </a:xfrm>
                  <a:custGeom>
                    <a:avLst/>
                    <a:gdLst>
                      <a:gd name="T0" fmla="*/ 37 w 37"/>
                      <a:gd name="T1" fmla="*/ 18 h 37"/>
                      <a:gd name="T2" fmla="*/ 36 w 37"/>
                      <a:gd name="T3" fmla="*/ 10 h 37"/>
                      <a:gd name="T4" fmla="*/ 32 w 37"/>
                      <a:gd name="T5" fmla="*/ 4 h 37"/>
                      <a:gd name="T6" fmla="*/ 26 w 37"/>
                      <a:gd name="T7" fmla="*/ 1 h 37"/>
                      <a:gd name="T8" fmla="*/ 19 w 37"/>
                      <a:gd name="T9" fmla="*/ 0 h 37"/>
                      <a:gd name="T10" fmla="*/ 12 w 37"/>
                      <a:gd name="T11" fmla="*/ 1 h 37"/>
                      <a:gd name="T12" fmla="*/ 6 w 37"/>
                      <a:gd name="T13" fmla="*/ 4 h 37"/>
                      <a:gd name="T14" fmla="*/ 2 w 37"/>
                      <a:gd name="T15" fmla="*/ 10 h 37"/>
                      <a:gd name="T16" fmla="*/ 0 w 37"/>
                      <a:gd name="T17" fmla="*/ 18 h 37"/>
                      <a:gd name="T18" fmla="*/ 2 w 37"/>
                      <a:gd name="T19" fmla="*/ 24 h 37"/>
                      <a:gd name="T20" fmla="*/ 6 w 37"/>
                      <a:gd name="T21" fmla="*/ 31 h 37"/>
                      <a:gd name="T22" fmla="*/ 12 w 37"/>
                      <a:gd name="T23" fmla="*/ 35 h 37"/>
                      <a:gd name="T24" fmla="*/ 19 w 37"/>
                      <a:gd name="T25" fmla="*/ 37 h 37"/>
                      <a:gd name="T26" fmla="*/ 26 w 37"/>
                      <a:gd name="T27" fmla="*/ 35 h 37"/>
                      <a:gd name="T28" fmla="*/ 32 w 37"/>
                      <a:gd name="T29" fmla="*/ 31 h 37"/>
                      <a:gd name="T30" fmla="*/ 36 w 37"/>
                      <a:gd name="T31" fmla="*/ 24 h 37"/>
                      <a:gd name="T32" fmla="*/ 37 w 37"/>
                      <a:gd name="T33" fmla="*/ 18 h 37"/>
                      <a:gd name="T34" fmla="*/ 34 w 37"/>
                      <a:gd name="T35" fmla="*/ 18 h 37"/>
                      <a:gd name="T36" fmla="*/ 34 w 37"/>
                      <a:gd name="T37" fmla="*/ 23 h 37"/>
                      <a:gd name="T38" fmla="*/ 29 w 37"/>
                      <a:gd name="T39" fmla="*/ 29 h 37"/>
                      <a:gd name="T40" fmla="*/ 25 w 37"/>
                      <a:gd name="T41" fmla="*/ 32 h 37"/>
                      <a:gd name="T42" fmla="*/ 19 w 37"/>
                      <a:gd name="T43" fmla="*/ 34 h 37"/>
                      <a:gd name="T44" fmla="*/ 12 w 37"/>
                      <a:gd name="T45" fmla="*/ 32 h 37"/>
                      <a:gd name="T46" fmla="*/ 8 w 37"/>
                      <a:gd name="T47" fmla="*/ 29 h 37"/>
                      <a:gd name="T48" fmla="*/ 5 w 37"/>
                      <a:gd name="T49" fmla="*/ 23 h 37"/>
                      <a:gd name="T50" fmla="*/ 3 w 37"/>
                      <a:gd name="T51" fmla="*/ 18 h 37"/>
                      <a:gd name="T52" fmla="*/ 5 w 37"/>
                      <a:gd name="T53" fmla="*/ 12 h 37"/>
                      <a:gd name="T54" fmla="*/ 8 w 37"/>
                      <a:gd name="T55" fmla="*/ 6 h 37"/>
                      <a:gd name="T56" fmla="*/ 12 w 37"/>
                      <a:gd name="T57" fmla="*/ 3 h 37"/>
                      <a:gd name="T58" fmla="*/ 19 w 37"/>
                      <a:gd name="T59" fmla="*/ 3 h 37"/>
                      <a:gd name="T60" fmla="*/ 25 w 37"/>
                      <a:gd name="T61" fmla="*/ 3 h 37"/>
                      <a:gd name="T62" fmla="*/ 29 w 37"/>
                      <a:gd name="T63" fmla="*/ 6 h 37"/>
                      <a:gd name="T64" fmla="*/ 34 w 37"/>
                      <a:gd name="T65" fmla="*/ 12 h 37"/>
                      <a:gd name="T66" fmla="*/ 34 w 37"/>
                      <a:gd name="T67" fmla="*/ 18 h 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7"/>
                      <a:gd name="T104" fmla="*/ 37 w 37"/>
                      <a:gd name="T105" fmla="*/ 37 h 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7">
                        <a:moveTo>
                          <a:pt x="37" y="18"/>
                        </a:moveTo>
                        <a:lnTo>
                          <a:pt x="36" y="10"/>
                        </a:lnTo>
                        <a:lnTo>
                          <a:pt x="32" y="4"/>
                        </a:lnTo>
                        <a:lnTo>
                          <a:pt x="26" y="1"/>
                        </a:lnTo>
                        <a:lnTo>
                          <a:pt x="19" y="0"/>
                        </a:lnTo>
                        <a:lnTo>
                          <a:pt x="12" y="1"/>
                        </a:lnTo>
                        <a:lnTo>
                          <a:pt x="6" y="4"/>
                        </a:lnTo>
                        <a:lnTo>
                          <a:pt x="2" y="10"/>
                        </a:lnTo>
                        <a:lnTo>
                          <a:pt x="0" y="18"/>
                        </a:lnTo>
                        <a:lnTo>
                          <a:pt x="2" y="24"/>
                        </a:lnTo>
                        <a:lnTo>
                          <a:pt x="6" y="31"/>
                        </a:lnTo>
                        <a:lnTo>
                          <a:pt x="12" y="35"/>
                        </a:lnTo>
                        <a:lnTo>
                          <a:pt x="19" y="37"/>
                        </a:lnTo>
                        <a:lnTo>
                          <a:pt x="26" y="35"/>
                        </a:lnTo>
                        <a:lnTo>
                          <a:pt x="32" y="31"/>
                        </a:lnTo>
                        <a:lnTo>
                          <a:pt x="36" y="24"/>
                        </a:lnTo>
                        <a:lnTo>
                          <a:pt x="37" y="18"/>
                        </a:lnTo>
                        <a:close/>
                        <a:moveTo>
                          <a:pt x="34" y="18"/>
                        </a:moveTo>
                        <a:lnTo>
                          <a:pt x="34" y="23"/>
                        </a:lnTo>
                        <a:lnTo>
                          <a:pt x="29" y="29"/>
                        </a:lnTo>
                        <a:lnTo>
                          <a:pt x="25" y="32"/>
                        </a:lnTo>
                        <a:lnTo>
                          <a:pt x="19" y="34"/>
                        </a:lnTo>
                        <a:lnTo>
                          <a:pt x="12" y="32"/>
                        </a:lnTo>
                        <a:lnTo>
                          <a:pt x="8" y="29"/>
                        </a:lnTo>
                        <a:lnTo>
                          <a:pt x="5" y="23"/>
                        </a:lnTo>
                        <a:lnTo>
                          <a:pt x="3" y="18"/>
                        </a:lnTo>
                        <a:lnTo>
                          <a:pt x="5" y="12"/>
                        </a:lnTo>
                        <a:lnTo>
                          <a:pt x="8" y="6"/>
                        </a:lnTo>
                        <a:lnTo>
                          <a:pt x="12" y="3"/>
                        </a:lnTo>
                        <a:lnTo>
                          <a:pt x="19" y="3"/>
                        </a:lnTo>
                        <a:lnTo>
                          <a:pt x="25" y="3"/>
                        </a:lnTo>
                        <a:lnTo>
                          <a:pt x="29" y="6"/>
                        </a:lnTo>
                        <a:lnTo>
                          <a:pt x="34" y="12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solidFill>
                    <a:srgbClr val="C0C9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6" name="Freeform 264">
                    <a:extLst>
                      <a:ext uri="{FF2B5EF4-FFF2-40B4-BE49-F238E27FC236}">
                        <a16:creationId xmlns:a16="http://schemas.microsoft.com/office/drawing/2014/main" id="{55C32775-879A-F54E-B54B-207B8EB0115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14" y="1230"/>
                    <a:ext cx="34" cy="34"/>
                  </a:xfrm>
                  <a:custGeom>
                    <a:avLst/>
                    <a:gdLst>
                      <a:gd name="T0" fmla="*/ 34 w 34"/>
                      <a:gd name="T1" fmla="*/ 17 h 34"/>
                      <a:gd name="T2" fmla="*/ 32 w 34"/>
                      <a:gd name="T3" fmla="*/ 9 h 34"/>
                      <a:gd name="T4" fmla="*/ 29 w 34"/>
                      <a:gd name="T5" fmla="*/ 5 h 34"/>
                      <a:gd name="T6" fmla="*/ 24 w 34"/>
                      <a:gd name="T7" fmla="*/ 0 h 34"/>
                      <a:gd name="T8" fmla="*/ 17 w 34"/>
                      <a:gd name="T9" fmla="*/ 0 h 34"/>
                      <a:gd name="T10" fmla="*/ 10 w 34"/>
                      <a:gd name="T11" fmla="*/ 0 h 34"/>
                      <a:gd name="T12" fmla="*/ 6 w 34"/>
                      <a:gd name="T13" fmla="*/ 5 h 34"/>
                      <a:gd name="T14" fmla="*/ 1 w 34"/>
                      <a:gd name="T15" fmla="*/ 9 h 34"/>
                      <a:gd name="T16" fmla="*/ 0 w 34"/>
                      <a:gd name="T17" fmla="*/ 17 h 34"/>
                      <a:gd name="T18" fmla="*/ 1 w 34"/>
                      <a:gd name="T19" fmla="*/ 23 h 34"/>
                      <a:gd name="T20" fmla="*/ 6 w 34"/>
                      <a:gd name="T21" fmla="*/ 28 h 34"/>
                      <a:gd name="T22" fmla="*/ 10 w 34"/>
                      <a:gd name="T23" fmla="*/ 33 h 34"/>
                      <a:gd name="T24" fmla="*/ 17 w 34"/>
                      <a:gd name="T25" fmla="*/ 34 h 34"/>
                      <a:gd name="T26" fmla="*/ 24 w 34"/>
                      <a:gd name="T27" fmla="*/ 33 h 34"/>
                      <a:gd name="T28" fmla="*/ 29 w 34"/>
                      <a:gd name="T29" fmla="*/ 28 h 34"/>
                      <a:gd name="T30" fmla="*/ 32 w 34"/>
                      <a:gd name="T31" fmla="*/ 23 h 34"/>
                      <a:gd name="T32" fmla="*/ 34 w 34"/>
                      <a:gd name="T33" fmla="*/ 17 h 34"/>
                      <a:gd name="T34" fmla="*/ 30 w 34"/>
                      <a:gd name="T35" fmla="*/ 17 h 34"/>
                      <a:gd name="T36" fmla="*/ 30 w 34"/>
                      <a:gd name="T37" fmla="*/ 22 h 34"/>
                      <a:gd name="T38" fmla="*/ 27 w 34"/>
                      <a:gd name="T39" fmla="*/ 26 h 34"/>
                      <a:gd name="T40" fmla="*/ 23 w 34"/>
                      <a:gd name="T41" fmla="*/ 30 h 34"/>
                      <a:gd name="T42" fmla="*/ 17 w 34"/>
                      <a:gd name="T43" fmla="*/ 31 h 34"/>
                      <a:gd name="T44" fmla="*/ 12 w 34"/>
                      <a:gd name="T45" fmla="*/ 30 h 34"/>
                      <a:gd name="T46" fmla="*/ 7 w 34"/>
                      <a:gd name="T47" fmla="*/ 26 h 34"/>
                      <a:gd name="T48" fmla="*/ 4 w 34"/>
                      <a:gd name="T49" fmla="*/ 22 h 34"/>
                      <a:gd name="T50" fmla="*/ 3 w 34"/>
                      <a:gd name="T51" fmla="*/ 17 h 34"/>
                      <a:gd name="T52" fmla="*/ 4 w 34"/>
                      <a:gd name="T53" fmla="*/ 11 h 34"/>
                      <a:gd name="T54" fmla="*/ 7 w 34"/>
                      <a:gd name="T55" fmla="*/ 6 h 34"/>
                      <a:gd name="T56" fmla="*/ 12 w 34"/>
                      <a:gd name="T57" fmla="*/ 3 h 34"/>
                      <a:gd name="T58" fmla="*/ 17 w 34"/>
                      <a:gd name="T59" fmla="*/ 3 h 34"/>
                      <a:gd name="T60" fmla="*/ 23 w 34"/>
                      <a:gd name="T61" fmla="*/ 3 h 34"/>
                      <a:gd name="T62" fmla="*/ 27 w 34"/>
                      <a:gd name="T63" fmla="*/ 6 h 34"/>
                      <a:gd name="T64" fmla="*/ 30 w 34"/>
                      <a:gd name="T65" fmla="*/ 11 h 34"/>
                      <a:gd name="T66" fmla="*/ 30 w 34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4"/>
                      <a:gd name="T103" fmla="*/ 0 h 34"/>
                      <a:gd name="T104" fmla="*/ 34 w 34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4" h="34">
                        <a:moveTo>
                          <a:pt x="34" y="17"/>
                        </a:moveTo>
                        <a:lnTo>
                          <a:pt x="32" y="9"/>
                        </a:lnTo>
                        <a:lnTo>
                          <a:pt x="29" y="5"/>
                        </a:lnTo>
                        <a:lnTo>
                          <a:pt x="24" y="0"/>
                        </a:lnTo>
                        <a:lnTo>
                          <a:pt x="17" y="0"/>
                        </a:lnTo>
                        <a:lnTo>
                          <a:pt x="10" y="0"/>
                        </a:lnTo>
                        <a:lnTo>
                          <a:pt x="6" y="5"/>
                        </a:lnTo>
                        <a:lnTo>
                          <a:pt x="1" y="9"/>
                        </a:lnTo>
                        <a:lnTo>
                          <a:pt x="0" y="17"/>
                        </a:lnTo>
                        <a:lnTo>
                          <a:pt x="1" y="23"/>
                        </a:lnTo>
                        <a:lnTo>
                          <a:pt x="6" y="28"/>
                        </a:lnTo>
                        <a:lnTo>
                          <a:pt x="10" y="33"/>
                        </a:lnTo>
                        <a:lnTo>
                          <a:pt x="17" y="34"/>
                        </a:lnTo>
                        <a:lnTo>
                          <a:pt x="24" y="33"/>
                        </a:lnTo>
                        <a:lnTo>
                          <a:pt x="29" y="28"/>
                        </a:lnTo>
                        <a:lnTo>
                          <a:pt x="32" y="23"/>
                        </a:lnTo>
                        <a:lnTo>
                          <a:pt x="34" y="17"/>
                        </a:lnTo>
                        <a:close/>
                        <a:moveTo>
                          <a:pt x="30" y="17"/>
                        </a:moveTo>
                        <a:lnTo>
                          <a:pt x="30" y="22"/>
                        </a:lnTo>
                        <a:lnTo>
                          <a:pt x="27" y="26"/>
                        </a:lnTo>
                        <a:lnTo>
                          <a:pt x="23" y="30"/>
                        </a:lnTo>
                        <a:lnTo>
                          <a:pt x="17" y="31"/>
                        </a:lnTo>
                        <a:lnTo>
                          <a:pt x="12" y="30"/>
                        </a:lnTo>
                        <a:lnTo>
                          <a:pt x="7" y="26"/>
                        </a:lnTo>
                        <a:lnTo>
                          <a:pt x="4" y="22"/>
                        </a:lnTo>
                        <a:lnTo>
                          <a:pt x="3" y="17"/>
                        </a:lnTo>
                        <a:lnTo>
                          <a:pt x="4" y="11"/>
                        </a:lnTo>
                        <a:lnTo>
                          <a:pt x="7" y="6"/>
                        </a:lnTo>
                        <a:lnTo>
                          <a:pt x="12" y="3"/>
                        </a:lnTo>
                        <a:lnTo>
                          <a:pt x="17" y="3"/>
                        </a:lnTo>
                        <a:lnTo>
                          <a:pt x="23" y="3"/>
                        </a:lnTo>
                        <a:lnTo>
                          <a:pt x="27" y="6"/>
                        </a:lnTo>
                        <a:lnTo>
                          <a:pt x="30" y="11"/>
                        </a:lnTo>
                        <a:lnTo>
                          <a:pt x="30" y="17"/>
                        </a:lnTo>
                        <a:close/>
                      </a:path>
                    </a:pathLst>
                  </a:custGeom>
                  <a:solidFill>
                    <a:srgbClr val="C4CC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7" name="Freeform 265">
                    <a:extLst>
                      <a:ext uri="{FF2B5EF4-FFF2-40B4-BE49-F238E27FC236}">
                        <a16:creationId xmlns:a16="http://schemas.microsoft.com/office/drawing/2014/main" id="{CA3E0D36-F35E-9242-8584-8B0E1B0E599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15" y="1232"/>
                    <a:ext cx="31" cy="31"/>
                  </a:xfrm>
                  <a:custGeom>
                    <a:avLst/>
                    <a:gdLst>
                      <a:gd name="T0" fmla="*/ 31 w 31"/>
                      <a:gd name="T1" fmla="*/ 15 h 31"/>
                      <a:gd name="T2" fmla="*/ 31 w 31"/>
                      <a:gd name="T3" fmla="*/ 9 h 31"/>
                      <a:gd name="T4" fmla="*/ 26 w 31"/>
                      <a:gd name="T5" fmla="*/ 3 h 31"/>
                      <a:gd name="T6" fmla="*/ 22 w 31"/>
                      <a:gd name="T7" fmla="*/ 0 h 31"/>
                      <a:gd name="T8" fmla="*/ 16 w 31"/>
                      <a:gd name="T9" fmla="*/ 0 h 31"/>
                      <a:gd name="T10" fmla="*/ 9 w 31"/>
                      <a:gd name="T11" fmla="*/ 0 h 31"/>
                      <a:gd name="T12" fmla="*/ 5 w 31"/>
                      <a:gd name="T13" fmla="*/ 3 h 31"/>
                      <a:gd name="T14" fmla="*/ 2 w 31"/>
                      <a:gd name="T15" fmla="*/ 9 h 31"/>
                      <a:gd name="T16" fmla="*/ 0 w 31"/>
                      <a:gd name="T17" fmla="*/ 15 h 31"/>
                      <a:gd name="T18" fmla="*/ 2 w 31"/>
                      <a:gd name="T19" fmla="*/ 20 h 31"/>
                      <a:gd name="T20" fmla="*/ 5 w 31"/>
                      <a:gd name="T21" fmla="*/ 26 h 31"/>
                      <a:gd name="T22" fmla="*/ 9 w 31"/>
                      <a:gd name="T23" fmla="*/ 29 h 31"/>
                      <a:gd name="T24" fmla="*/ 16 w 31"/>
                      <a:gd name="T25" fmla="*/ 31 h 31"/>
                      <a:gd name="T26" fmla="*/ 22 w 31"/>
                      <a:gd name="T27" fmla="*/ 29 h 31"/>
                      <a:gd name="T28" fmla="*/ 26 w 31"/>
                      <a:gd name="T29" fmla="*/ 26 h 31"/>
                      <a:gd name="T30" fmla="*/ 31 w 31"/>
                      <a:gd name="T31" fmla="*/ 20 h 31"/>
                      <a:gd name="T32" fmla="*/ 31 w 31"/>
                      <a:gd name="T33" fmla="*/ 15 h 31"/>
                      <a:gd name="T34" fmla="*/ 28 w 31"/>
                      <a:gd name="T35" fmla="*/ 15 h 31"/>
                      <a:gd name="T36" fmla="*/ 28 w 31"/>
                      <a:gd name="T37" fmla="*/ 20 h 31"/>
                      <a:gd name="T38" fmla="*/ 25 w 31"/>
                      <a:gd name="T39" fmla="*/ 23 h 31"/>
                      <a:gd name="T40" fmla="*/ 20 w 31"/>
                      <a:gd name="T41" fmla="*/ 26 h 31"/>
                      <a:gd name="T42" fmla="*/ 16 w 31"/>
                      <a:gd name="T43" fmla="*/ 28 h 31"/>
                      <a:gd name="T44" fmla="*/ 11 w 31"/>
                      <a:gd name="T45" fmla="*/ 26 h 31"/>
                      <a:gd name="T46" fmla="*/ 8 w 31"/>
                      <a:gd name="T47" fmla="*/ 23 h 31"/>
                      <a:gd name="T48" fmla="*/ 5 w 31"/>
                      <a:gd name="T49" fmla="*/ 20 h 31"/>
                      <a:gd name="T50" fmla="*/ 3 w 31"/>
                      <a:gd name="T51" fmla="*/ 15 h 31"/>
                      <a:gd name="T52" fmla="*/ 5 w 31"/>
                      <a:gd name="T53" fmla="*/ 9 h 31"/>
                      <a:gd name="T54" fmla="*/ 8 w 31"/>
                      <a:gd name="T55" fmla="*/ 6 h 31"/>
                      <a:gd name="T56" fmla="*/ 11 w 31"/>
                      <a:gd name="T57" fmla="*/ 3 h 31"/>
                      <a:gd name="T58" fmla="*/ 16 w 31"/>
                      <a:gd name="T59" fmla="*/ 3 h 31"/>
                      <a:gd name="T60" fmla="*/ 20 w 31"/>
                      <a:gd name="T61" fmla="*/ 3 h 31"/>
                      <a:gd name="T62" fmla="*/ 25 w 31"/>
                      <a:gd name="T63" fmla="*/ 6 h 31"/>
                      <a:gd name="T64" fmla="*/ 28 w 31"/>
                      <a:gd name="T65" fmla="*/ 9 h 31"/>
                      <a:gd name="T66" fmla="*/ 28 w 31"/>
                      <a:gd name="T67" fmla="*/ 15 h 3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1"/>
                      <a:gd name="T103" fmla="*/ 0 h 31"/>
                      <a:gd name="T104" fmla="*/ 31 w 31"/>
                      <a:gd name="T105" fmla="*/ 31 h 3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1" h="31">
                        <a:moveTo>
                          <a:pt x="31" y="15"/>
                        </a:moveTo>
                        <a:lnTo>
                          <a:pt x="31" y="9"/>
                        </a:lnTo>
                        <a:lnTo>
                          <a:pt x="26" y="3"/>
                        </a:lnTo>
                        <a:lnTo>
                          <a:pt x="22" y="0"/>
                        </a:lnTo>
                        <a:lnTo>
                          <a:pt x="16" y="0"/>
                        </a:lnTo>
                        <a:lnTo>
                          <a:pt x="9" y="0"/>
                        </a:lnTo>
                        <a:lnTo>
                          <a:pt x="5" y="3"/>
                        </a:lnTo>
                        <a:lnTo>
                          <a:pt x="2" y="9"/>
                        </a:lnTo>
                        <a:lnTo>
                          <a:pt x="0" y="15"/>
                        </a:lnTo>
                        <a:lnTo>
                          <a:pt x="2" y="20"/>
                        </a:lnTo>
                        <a:lnTo>
                          <a:pt x="5" y="26"/>
                        </a:lnTo>
                        <a:lnTo>
                          <a:pt x="9" y="29"/>
                        </a:lnTo>
                        <a:lnTo>
                          <a:pt x="16" y="31"/>
                        </a:lnTo>
                        <a:lnTo>
                          <a:pt x="22" y="29"/>
                        </a:lnTo>
                        <a:lnTo>
                          <a:pt x="26" y="26"/>
                        </a:lnTo>
                        <a:lnTo>
                          <a:pt x="31" y="20"/>
                        </a:lnTo>
                        <a:lnTo>
                          <a:pt x="31" y="15"/>
                        </a:lnTo>
                        <a:close/>
                        <a:moveTo>
                          <a:pt x="28" y="15"/>
                        </a:moveTo>
                        <a:lnTo>
                          <a:pt x="28" y="20"/>
                        </a:lnTo>
                        <a:lnTo>
                          <a:pt x="25" y="23"/>
                        </a:lnTo>
                        <a:lnTo>
                          <a:pt x="20" y="26"/>
                        </a:lnTo>
                        <a:lnTo>
                          <a:pt x="16" y="28"/>
                        </a:lnTo>
                        <a:lnTo>
                          <a:pt x="11" y="26"/>
                        </a:lnTo>
                        <a:lnTo>
                          <a:pt x="8" y="23"/>
                        </a:lnTo>
                        <a:lnTo>
                          <a:pt x="5" y="20"/>
                        </a:lnTo>
                        <a:lnTo>
                          <a:pt x="3" y="15"/>
                        </a:lnTo>
                        <a:lnTo>
                          <a:pt x="5" y="9"/>
                        </a:lnTo>
                        <a:lnTo>
                          <a:pt x="8" y="6"/>
                        </a:lnTo>
                        <a:lnTo>
                          <a:pt x="11" y="3"/>
                        </a:lnTo>
                        <a:lnTo>
                          <a:pt x="16" y="3"/>
                        </a:lnTo>
                        <a:lnTo>
                          <a:pt x="20" y="3"/>
                        </a:lnTo>
                        <a:lnTo>
                          <a:pt x="25" y="6"/>
                        </a:lnTo>
                        <a:lnTo>
                          <a:pt x="28" y="9"/>
                        </a:lnTo>
                        <a:lnTo>
                          <a:pt x="28" y="15"/>
                        </a:lnTo>
                        <a:close/>
                      </a:path>
                    </a:pathLst>
                  </a:custGeom>
                  <a:solidFill>
                    <a:srgbClr val="C8D0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8" name="Freeform 266">
                    <a:extLst>
                      <a:ext uri="{FF2B5EF4-FFF2-40B4-BE49-F238E27FC236}">
                        <a16:creationId xmlns:a16="http://schemas.microsoft.com/office/drawing/2014/main" id="{65A1358F-DD69-AA4C-B863-B09449C7599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17" y="1233"/>
                    <a:ext cx="27" cy="28"/>
                  </a:xfrm>
                  <a:custGeom>
                    <a:avLst/>
                    <a:gdLst>
                      <a:gd name="T0" fmla="*/ 27 w 27"/>
                      <a:gd name="T1" fmla="*/ 14 h 28"/>
                      <a:gd name="T2" fmla="*/ 27 w 27"/>
                      <a:gd name="T3" fmla="*/ 8 h 28"/>
                      <a:gd name="T4" fmla="*/ 24 w 27"/>
                      <a:gd name="T5" fmla="*/ 3 h 28"/>
                      <a:gd name="T6" fmla="*/ 20 w 27"/>
                      <a:gd name="T7" fmla="*/ 0 h 28"/>
                      <a:gd name="T8" fmla="*/ 14 w 27"/>
                      <a:gd name="T9" fmla="*/ 0 h 28"/>
                      <a:gd name="T10" fmla="*/ 9 w 27"/>
                      <a:gd name="T11" fmla="*/ 0 h 28"/>
                      <a:gd name="T12" fmla="*/ 4 w 27"/>
                      <a:gd name="T13" fmla="*/ 3 h 28"/>
                      <a:gd name="T14" fmla="*/ 1 w 27"/>
                      <a:gd name="T15" fmla="*/ 8 h 28"/>
                      <a:gd name="T16" fmla="*/ 0 w 27"/>
                      <a:gd name="T17" fmla="*/ 14 h 28"/>
                      <a:gd name="T18" fmla="*/ 1 w 27"/>
                      <a:gd name="T19" fmla="*/ 19 h 28"/>
                      <a:gd name="T20" fmla="*/ 4 w 27"/>
                      <a:gd name="T21" fmla="*/ 23 h 28"/>
                      <a:gd name="T22" fmla="*/ 9 w 27"/>
                      <a:gd name="T23" fmla="*/ 27 h 28"/>
                      <a:gd name="T24" fmla="*/ 14 w 27"/>
                      <a:gd name="T25" fmla="*/ 28 h 28"/>
                      <a:gd name="T26" fmla="*/ 20 w 27"/>
                      <a:gd name="T27" fmla="*/ 27 h 28"/>
                      <a:gd name="T28" fmla="*/ 24 w 27"/>
                      <a:gd name="T29" fmla="*/ 23 h 28"/>
                      <a:gd name="T30" fmla="*/ 27 w 27"/>
                      <a:gd name="T31" fmla="*/ 19 h 28"/>
                      <a:gd name="T32" fmla="*/ 27 w 27"/>
                      <a:gd name="T33" fmla="*/ 14 h 28"/>
                      <a:gd name="T34" fmla="*/ 24 w 27"/>
                      <a:gd name="T35" fmla="*/ 14 h 28"/>
                      <a:gd name="T36" fmla="*/ 24 w 27"/>
                      <a:gd name="T37" fmla="*/ 17 h 28"/>
                      <a:gd name="T38" fmla="*/ 21 w 27"/>
                      <a:gd name="T39" fmla="*/ 20 h 28"/>
                      <a:gd name="T40" fmla="*/ 18 w 27"/>
                      <a:gd name="T41" fmla="*/ 23 h 28"/>
                      <a:gd name="T42" fmla="*/ 14 w 27"/>
                      <a:gd name="T43" fmla="*/ 25 h 28"/>
                      <a:gd name="T44" fmla="*/ 10 w 27"/>
                      <a:gd name="T45" fmla="*/ 23 h 28"/>
                      <a:gd name="T46" fmla="*/ 6 w 27"/>
                      <a:gd name="T47" fmla="*/ 20 h 28"/>
                      <a:gd name="T48" fmla="*/ 4 w 27"/>
                      <a:gd name="T49" fmla="*/ 17 h 28"/>
                      <a:gd name="T50" fmla="*/ 3 w 27"/>
                      <a:gd name="T51" fmla="*/ 14 h 28"/>
                      <a:gd name="T52" fmla="*/ 4 w 27"/>
                      <a:gd name="T53" fmla="*/ 10 h 28"/>
                      <a:gd name="T54" fmla="*/ 6 w 27"/>
                      <a:gd name="T55" fmla="*/ 6 h 28"/>
                      <a:gd name="T56" fmla="*/ 10 w 27"/>
                      <a:gd name="T57" fmla="*/ 3 h 28"/>
                      <a:gd name="T58" fmla="*/ 14 w 27"/>
                      <a:gd name="T59" fmla="*/ 3 h 28"/>
                      <a:gd name="T60" fmla="*/ 18 w 27"/>
                      <a:gd name="T61" fmla="*/ 3 h 28"/>
                      <a:gd name="T62" fmla="*/ 21 w 27"/>
                      <a:gd name="T63" fmla="*/ 6 h 28"/>
                      <a:gd name="T64" fmla="*/ 24 w 27"/>
                      <a:gd name="T65" fmla="*/ 10 h 28"/>
                      <a:gd name="T66" fmla="*/ 24 w 27"/>
                      <a:gd name="T67" fmla="*/ 14 h 2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7"/>
                      <a:gd name="T103" fmla="*/ 0 h 28"/>
                      <a:gd name="T104" fmla="*/ 27 w 27"/>
                      <a:gd name="T105" fmla="*/ 28 h 2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7" h="28">
                        <a:moveTo>
                          <a:pt x="27" y="14"/>
                        </a:moveTo>
                        <a:lnTo>
                          <a:pt x="27" y="8"/>
                        </a:lnTo>
                        <a:lnTo>
                          <a:pt x="24" y="3"/>
                        </a:lnTo>
                        <a:lnTo>
                          <a:pt x="20" y="0"/>
                        </a:lnTo>
                        <a:lnTo>
                          <a:pt x="14" y="0"/>
                        </a:lnTo>
                        <a:lnTo>
                          <a:pt x="9" y="0"/>
                        </a:lnTo>
                        <a:lnTo>
                          <a:pt x="4" y="3"/>
                        </a:lnTo>
                        <a:lnTo>
                          <a:pt x="1" y="8"/>
                        </a:lnTo>
                        <a:lnTo>
                          <a:pt x="0" y="14"/>
                        </a:lnTo>
                        <a:lnTo>
                          <a:pt x="1" y="19"/>
                        </a:lnTo>
                        <a:lnTo>
                          <a:pt x="4" y="23"/>
                        </a:lnTo>
                        <a:lnTo>
                          <a:pt x="9" y="27"/>
                        </a:lnTo>
                        <a:lnTo>
                          <a:pt x="14" y="28"/>
                        </a:lnTo>
                        <a:lnTo>
                          <a:pt x="20" y="27"/>
                        </a:lnTo>
                        <a:lnTo>
                          <a:pt x="24" y="23"/>
                        </a:lnTo>
                        <a:lnTo>
                          <a:pt x="27" y="19"/>
                        </a:lnTo>
                        <a:lnTo>
                          <a:pt x="27" y="14"/>
                        </a:lnTo>
                        <a:close/>
                        <a:moveTo>
                          <a:pt x="24" y="14"/>
                        </a:moveTo>
                        <a:lnTo>
                          <a:pt x="24" y="17"/>
                        </a:lnTo>
                        <a:lnTo>
                          <a:pt x="21" y="20"/>
                        </a:lnTo>
                        <a:lnTo>
                          <a:pt x="18" y="23"/>
                        </a:lnTo>
                        <a:lnTo>
                          <a:pt x="14" y="25"/>
                        </a:lnTo>
                        <a:lnTo>
                          <a:pt x="10" y="23"/>
                        </a:lnTo>
                        <a:lnTo>
                          <a:pt x="6" y="20"/>
                        </a:lnTo>
                        <a:lnTo>
                          <a:pt x="4" y="17"/>
                        </a:lnTo>
                        <a:lnTo>
                          <a:pt x="3" y="14"/>
                        </a:lnTo>
                        <a:lnTo>
                          <a:pt x="4" y="10"/>
                        </a:lnTo>
                        <a:lnTo>
                          <a:pt x="6" y="6"/>
                        </a:lnTo>
                        <a:lnTo>
                          <a:pt x="10" y="3"/>
                        </a:lnTo>
                        <a:lnTo>
                          <a:pt x="14" y="3"/>
                        </a:lnTo>
                        <a:lnTo>
                          <a:pt x="18" y="3"/>
                        </a:lnTo>
                        <a:lnTo>
                          <a:pt x="21" y="6"/>
                        </a:lnTo>
                        <a:lnTo>
                          <a:pt x="24" y="10"/>
                        </a:lnTo>
                        <a:lnTo>
                          <a:pt x="24" y="14"/>
                        </a:lnTo>
                        <a:close/>
                      </a:path>
                    </a:pathLst>
                  </a:custGeom>
                  <a:solidFill>
                    <a:srgbClr val="CBD3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9" name="Freeform 267">
                    <a:extLst>
                      <a:ext uri="{FF2B5EF4-FFF2-40B4-BE49-F238E27FC236}">
                        <a16:creationId xmlns:a16="http://schemas.microsoft.com/office/drawing/2014/main" id="{9B428999-D13A-AE40-9AAD-29A0D42EF1E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18" y="1235"/>
                    <a:ext cx="25" cy="25"/>
                  </a:xfrm>
                  <a:custGeom>
                    <a:avLst/>
                    <a:gdLst>
                      <a:gd name="T0" fmla="*/ 25 w 25"/>
                      <a:gd name="T1" fmla="*/ 12 h 25"/>
                      <a:gd name="T2" fmla="*/ 25 w 25"/>
                      <a:gd name="T3" fmla="*/ 6 h 25"/>
                      <a:gd name="T4" fmla="*/ 22 w 25"/>
                      <a:gd name="T5" fmla="*/ 3 h 25"/>
                      <a:gd name="T6" fmla="*/ 17 w 25"/>
                      <a:gd name="T7" fmla="*/ 0 h 25"/>
                      <a:gd name="T8" fmla="*/ 13 w 25"/>
                      <a:gd name="T9" fmla="*/ 0 h 25"/>
                      <a:gd name="T10" fmla="*/ 8 w 25"/>
                      <a:gd name="T11" fmla="*/ 0 h 25"/>
                      <a:gd name="T12" fmla="*/ 5 w 25"/>
                      <a:gd name="T13" fmla="*/ 3 h 25"/>
                      <a:gd name="T14" fmla="*/ 2 w 25"/>
                      <a:gd name="T15" fmla="*/ 6 h 25"/>
                      <a:gd name="T16" fmla="*/ 0 w 25"/>
                      <a:gd name="T17" fmla="*/ 12 h 25"/>
                      <a:gd name="T18" fmla="*/ 2 w 25"/>
                      <a:gd name="T19" fmla="*/ 17 h 25"/>
                      <a:gd name="T20" fmla="*/ 5 w 25"/>
                      <a:gd name="T21" fmla="*/ 20 h 25"/>
                      <a:gd name="T22" fmla="*/ 8 w 25"/>
                      <a:gd name="T23" fmla="*/ 23 h 25"/>
                      <a:gd name="T24" fmla="*/ 13 w 25"/>
                      <a:gd name="T25" fmla="*/ 25 h 25"/>
                      <a:gd name="T26" fmla="*/ 17 w 25"/>
                      <a:gd name="T27" fmla="*/ 23 h 25"/>
                      <a:gd name="T28" fmla="*/ 22 w 25"/>
                      <a:gd name="T29" fmla="*/ 20 h 25"/>
                      <a:gd name="T30" fmla="*/ 25 w 25"/>
                      <a:gd name="T31" fmla="*/ 17 h 25"/>
                      <a:gd name="T32" fmla="*/ 25 w 25"/>
                      <a:gd name="T33" fmla="*/ 12 h 25"/>
                      <a:gd name="T34" fmla="*/ 22 w 25"/>
                      <a:gd name="T35" fmla="*/ 12 h 25"/>
                      <a:gd name="T36" fmla="*/ 22 w 25"/>
                      <a:gd name="T37" fmla="*/ 15 h 25"/>
                      <a:gd name="T38" fmla="*/ 20 w 25"/>
                      <a:gd name="T39" fmla="*/ 18 h 25"/>
                      <a:gd name="T40" fmla="*/ 17 w 25"/>
                      <a:gd name="T41" fmla="*/ 20 h 25"/>
                      <a:gd name="T42" fmla="*/ 13 w 25"/>
                      <a:gd name="T43" fmla="*/ 21 h 25"/>
                      <a:gd name="T44" fmla="*/ 9 w 25"/>
                      <a:gd name="T45" fmla="*/ 20 h 25"/>
                      <a:gd name="T46" fmla="*/ 6 w 25"/>
                      <a:gd name="T47" fmla="*/ 18 h 25"/>
                      <a:gd name="T48" fmla="*/ 5 w 25"/>
                      <a:gd name="T49" fmla="*/ 15 h 25"/>
                      <a:gd name="T50" fmla="*/ 3 w 25"/>
                      <a:gd name="T51" fmla="*/ 12 h 25"/>
                      <a:gd name="T52" fmla="*/ 5 w 25"/>
                      <a:gd name="T53" fmla="*/ 8 h 25"/>
                      <a:gd name="T54" fmla="*/ 6 w 25"/>
                      <a:gd name="T55" fmla="*/ 4 h 25"/>
                      <a:gd name="T56" fmla="*/ 9 w 25"/>
                      <a:gd name="T57" fmla="*/ 3 h 25"/>
                      <a:gd name="T58" fmla="*/ 13 w 25"/>
                      <a:gd name="T59" fmla="*/ 3 h 25"/>
                      <a:gd name="T60" fmla="*/ 17 w 25"/>
                      <a:gd name="T61" fmla="*/ 3 h 25"/>
                      <a:gd name="T62" fmla="*/ 20 w 25"/>
                      <a:gd name="T63" fmla="*/ 4 h 25"/>
                      <a:gd name="T64" fmla="*/ 22 w 25"/>
                      <a:gd name="T65" fmla="*/ 8 h 25"/>
                      <a:gd name="T66" fmla="*/ 22 w 25"/>
                      <a:gd name="T67" fmla="*/ 12 h 2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5"/>
                      <a:gd name="T103" fmla="*/ 0 h 25"/>
                      <a:gd name="T104" fmla="*/ 25 w 25"/>
                      <a:gd name="T105" fmla="*/ 25 h 2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5" h="25">
                        <a:moveTo>
                          <a:pt x="25" y="12"/>
                        </a:moveTo>
                        <a:lnTo>
                          <a:pt x="25" y="6"/>
                        </a:lnTo>
                        <a:lnTo>
                          <a:pt x="22" y="3"/>
                        </a:lnTo>
                        <a:lnTo>
                          <a:pt x="17" y="0"/>
                        </a:lnTo>
                        <a:lnTo>
                          <a:pt x="13" y="0"/>
                        </a:lnTo>
                        <a:lnTo>
                          <a:pt x="8" y="0"/>
                        </a:lnTo>
                        <a:lnTo>
                          <a:pt x="5" y="3"/>
                        </a:lnTo>
                        <a:lnTo>
                          <a:pt x="2" y="6"/>
                        </a:lnTo>
                        <a:lnTo>
                          <a:pt x="0" y="12"/>
                        </a:lnTo>
                        <a:lnTo>
                          <a:pt x="2" y="17"/>
                        </a:lnTo>
                        <a:lnTo>
                          <a:pt x="5" y="20"/>
                        </a:lnTo>
                        <a:lnTo>
                          <a:pt x="8" y="23"/>
                        </a:lnTo>
                        <a:lnTo>
                          <a:pt x="13" y="25"/>
                        </a:lnTo>
                        <a:lnTo>
                          <a:pt x="17" y="23"/>
                        </a:lnTo>
                        <a:lnTo>
                          <a:pt x="22" y="20"/>
                        </a:lnTo>
                        <a:lnTo>
                          <a:pt x="25" y="17"/>
                        </a:lnTo>
                        <a:lnTo>
                          <a:pt x="25" y="12"/>
                        </a:lnTo>
                        <a:close/>
                        <a:moveTo>
                          <a:pt x="22" y="12"/>
                        </a:moveTo>
                        <a:lnTo>
                          <a:pt x="22" y="15"/>
                        </a:lnTo>
                        <a:lnTo>
                          <a:pt x="20" y="18"/>
                        </a:lnTo>
                        <a:lnTo>
                          <a:pt x="17" y="20"/>
                        </a:lnTo>
                        <a:lnTo>
                          <a:pt x="13" y="21"/>
                        </a:lnTo>
                        <a:lnTo>
                          <a:pt x="9" y="20"/>
                        </a:lnTo>
                        <a:lnTo>
                          <a:pt x="6" y="18"/>
                        </a:lnTo>
                        <a:lnTo>
                          <a:pt x="5" y="15"/>
                        </a:lnTo>
                        <a:lnTo>
                          <a:pt x="3" y="12"/>
                        </a:lnTo>
                        <a:lnTo>
                          <a:pt x="5" y="8"/>
                        </a:lnTo>
                        <a:lnTo>
                          <a:pt x="6" y="4"/>
                        </a:lnTo>
                        <a:lnTo>
                          <a:pt x="9" y="3"/>
                        </a:lnTo>
                        <a:lnTo>
                          <a:pt x="13" y="3"/>
                        </a:lnTo>
                        <a:lnTo>
                          <a:pt x="17" y="3"/>
                        </a:lnTo>
                        <a:lnTo>
                          <a:pt x="20" y="4"/>
                        </a:lnTo>
                        <a:lnTo>
                          <a:pt x="22" y="8"/>
                        </a:lnTo>
                        <a:lnTo>
                          <a:pt x="22" y="12"/>
                        </a:lnTo>
                        <a:close/>
                      </a:path>
                    </a:pathLst>
                  </a:custGeom>
                  <a:solidFill>
                    <a:srgbClr val="D4DA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0" name="Freeform 268">
                    <a:extLst>
                      <a:ext uri="{FF2B5EF4-FFF2-40B4-BE49-F238E27FC236}">
                        <a16:creationId xmlns:a16="http://schemas.microsoft.com/office/drawing/2014/main" id="{CDB2D1DD-3464-9C4C-8EF5-6949616E5B8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20" y="1236"/>
                    <a:ext cx="21" cy="22"/>
                  </a:xfrm>
                  <a:custGeom>
                    <a:avLst/>
                    <a:gdLst>
                      <a:gd name="T0" fmla="*/ 21 w 21"/>
                      <a:gd name="T1" fmla="*/ 11 h 22"/>
                      <a:gd name="T2" fmla="*/ 21 w 21"/>
                      <a:gd name="T3" fmla="*/ 7 h 22"/>
                      <a:gd name="T4" fmla="*/ 18 w 21"/>
                      <a:gd name="T5" fmla="*/ 3 h 22"/>
                      <a:gd name="T6" fmla="*/ 15 w 21"/>
                      <a:gd name="T7" fmla="*/ 0 h 22"/>
                      <a:gd name="T8" fmla="*/ 11 w 21"/>
                      <a:gd name="T9" fmla="*/ 0 h 22"/>
                      <a:gd name="T10" fmla="*/ 7 w 21"/>
                      <a:gd name="T11" fmla="*/ 0 h 22"/>
                      <a:gd name="T12" fmla="*/ 3 w 21"/>
                      <a:gd name="T13" fmla="*/ 3 h 22"/>
                      <a:gd name="T14" fmla="*/ 1 w 21"/>
                      <a:gd name="T15" fmla="*/ 7 h 22"/>
                      <a:gd name="T16" fmla="*/ 0 w 21"/>
                      <a:gd name="T17" fmla="*/ 11 h 22"/>
                      <a:gd name="T18" fmla="*/ 1 w 21"/>
                      <a:gd name="T19" fmla="*/ 14 h 22"/>
                      <a:gd name="T20" fmla="*/ 3 w 21"/>
                      <a:gd name="T21" fmla="*/ 17 h 22"/>
                      <a:gd name="T22" fmla="*/ 7 w 21"/>
                      <a:gd name="T23" fmla="*/ 20 h 22"/>
                      <a:gd name="T24" fmla="*/ 11 w 21"/>
                      <a:gd name="T25" fmla="*/ 22 h 22"/>
                      <a:gd name="T26" fmla="*/ 15 w 21"/>
                      <a:gd name="T27" fmla="*/ 20 h 22"/>
                      <a:gd name="T28" fmla="*/ 18 w 21"/>
                      <a:gd name="T29" fmla="*/ 17 h 22"/>
                      <a:gd name="T30" fmla="*/ 21 w 21"/>
                      <a:gd name="T31" fmla="*/ 14 h 22"/>
                      <a:gd name="T32" fmla="*/ 21 w 21"/>
                      <a:gd name="T33" fmla="*/ 11 h 22"/>
                      <a:gd name="T34" fmla="*/ 18 w 21"/>
                      <a:gd name="T35" fmla="*/ 11 h 22"/>
                      <a:gd name="T36" fmla="*/ 18 w 21"/>
                      <a:gd name="T37" fmla="*/ 13 h 22"/>
                      <a:gd name="T38" fmla="*/ 17 w 21"/>
                      <a:gd name="T39" fmla="*/ 16 h 22"/>
                      <a:gd name="T40" fmla="*/ 14 w 21"/>
                      <a:gd name="T41" fmla="*/ 17 h 22"/>
                      <a:gd name="T42" fmla="*/ 11 w 21"/>
                      <a:gd name="T43" fmla="*/ 19 h 22"/>
                      <a:gd name="T44" fmla="*/ 7 w 21"/>
                      <a:gd name="T45" fmla="*/ 17 h 22"/>
                      <a:gd name="T46" fmla="*/ 6 w 21"/>
                      <a:gd name="T47" fmla="*/ 16 h 22"/>
                      <a:gd name="T48" fmla="*/ 4 w 21"/>
                      <a:gd name="T49" fmla="*/ 13 h 22"/>
                      <a:gd name="T50" fmla="*/ 3 w 21"/>
                      <a:gd name="T51" fmla="*/ 11 h 22"/>
                      <a:gd name="T52" fmla="*/ 4 w 21"/>
                      <a:gd name="T53" fmla="*/ 8 h 22"/>
                      <a:gd name="T54" fmla="*/ 6 w 21"/>
                      <a:gd name="T55" fmla="*/ 5 h 22"/>
                      <a:gd name="T56" fmla="*/ 7 w 21"/>
                      <a:gd name="T57" fmla="*/ 3 h 22"/>
                      <a:gd name="T58" fmla="*/ 11 w 21"/>
                      <a:gd name="T59" fmla="*/ 3 h 22"/>
                      <a:gd name="T60" fmla="*/ 14 w 21"/>
                      <a:gd name="T61" fmla="*/ 3 h 22"/>
                      <a:gd name="T62" fmla="*/ 17 w 21"/>
                      <a:gd name="T63" fmla="*/ 5 h 22"/>
                      <a:gd name="T64" fmla="*/ 18 w 21"/>
                      <a:gd name="T65" fmla="*/ 8 h 22"/>
                      <a:gd name="T66" fmla="*/ 18 w 21"/>
                      <a:gd name="T67" fmla="*/ 11 h 2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1"/>
                      <a:gd name="T103" fmla="*/ 0 h 22"/>
                      <a:gd name="T104" fmla="*/ 21 w 21"/>
                      <a:gd name="T105" fmla="*/ 22 h 22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1" h="22">
                        <a:moveTo>
                          <a:pt x="21" y="11"/>
                        </a:moveTo>
                        <a:lnTo>
                          <a:pt x="21" y="7"/>
                        </a:lnTo>
                        <a:lnTo>
                          <a:pt x="18" y="3"/>
                        </a:lnTo>
                        <a:lnTo>
                          <a:pt x="15" y="0"/>
                        </a:lnTo>
                        <a:lnTo>
                          <a:pt x="11" y="0"/>
                        </a:lnTo>
                        <a:lnTo>
                          <a:pt x="7" y="0"/>
                        </a:lnTo>
                        <a:lnTo>
                          <a:pt x="3" y="3"/>
                        </a:lnTo>
                        <a:lnTo>
                          <a:pt x="1" y="7"/>
                        </a:lnTo>
                        <a:lnTo>
                          <a:pt x="0" y="11"/>
                        </a:lnTo>
                        <a:lnTo>
                          <a:pt x="1" y="14"/>
                        </a:lnTo>
                        <a:lnTo>
                          <a:pt x="3" y="17"/>
                        </a:lnTo>
                        <a:lnTo>
                          <a:pt x="7" y="20"/>
                        </a:lnTo>
                        <a:lnTo>
                          <a:pt x="11" y="22"/>
                        </a:lnTo>
                        <a:lnTo>
                          <a:pt x="15" y="20"/>
                        </a:lnTo>
                        <a:lnTo>
                          <a:pt x="18" y="17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close/>
                        <a:moveTo>
                          <a:pt x="18" y="11"/>
                        </a:moveTo>
                        <a:lnTo>
                          <a:pt x="18" y="13"/>
                        </a:lnTo>
                        <a:lnTo>
                          <a:pt x="17" y="16"/>
                        </a:lnTo>
                        <a:lnTo>
                          <a:pt x="14" y="17"/>
                        </a:lnTo>
                        <a:lnTo>
                          <a:pt x="11" y="19"/>
                        </a:lnTo>
                        <a:lnTo>
                          <a:pt x="7" y="17"/>
                        </a:lnTo>
                        <a:lnTo>
                          <a:pt x="6" y="16"/>
                        </a:lnTo>
                        <a:lnTo>
                          <a:pt x="4" y="13"/>
                        </a:lnTo>
                        <a:lnTo>
                          <a:pt x="3" y="11"/>
                        </a:lnTo>
                        <a:lnTo>
                          <a:pt x="4" y="8"/>
                        </a:lnTo>
                        <a:lnTo>
                          <a:pt x="6" y="5"/>
                        </a:lnTo>
                        <a:lnTo>
                          <a:pt x="7" y="3"/>
                        </a:lnTo>
                        <a:lnTo>
                          <a:pt x="11" y="3"/>
                        </a:lnTo>
                        <a:lnTo>
                          <a:pt x="14" y="3"/>
                        </a:lnTo>
                        <a:lnTo>
                          <a:pt x="17" y="5"/>
                        </a:lnTo>
                        <a:lnTo>
                          <a:pt x="18" y="8"/>
                        </a:lnTo>
                        <a:lnTo>
                          <a:pt x="18" y="11"/>
                        </a:lnTo>
                        <a:close/>
                      </a:path>
                    </a:pathLst>
                  </a:custGeom>
                  <a:solidFill>
                    <a:srgbClr val="D8DE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1" name="Freeform 269">
                    <a:extLst>
                      <a:ext uri="{FF2B5EF4-FFF2-40B4-BE49-F238E27FC236}">
                        <a16:creationId xmlns:a16="http://schemas.microsoft.com/office/drawing/2014/main" id="{57277538-0CCF-9D40-9D46-9DDAC15BB88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21" y="1238"/>
                    <a:ext cx="19" cy="18"/>
                  </a:xfrm>
                  <a:custGeom>
                    <a:avLst/>
                    <a:gdLst>
                      <a:gd name="T0" fmla="*/ 19 w 19"/>
                      <a:gd name="T1" fmla="*/ 9 h 18"/>
                      <a:gd name="T2" fmla="*/ 19 w 19"/>
                      <a:gd name="T3" fmla="*/ 5 h 18"/>
                      <a:gd name="T4" fmla="*/ 17 w 19"/>
                      <a:gd name="T5" fmla="*/ 1 h 18"/>
                      <a:gd name="T6" fmla="*/ 14 w 19"/>
                      <a:gd name="T7" fmla="*/ 0 h 18"/>
                      <a:gd name="T8" fmla="*/ 10 w 19"/>
                      <a:gd name="T9" fmla="*/ 0 h 18"/>
                      <a:gd name="T10" fmla="*/ 6 w 19"/>
                      <a:gd name="T11" fmla="*/ 0 h 18"/>
                      <a:gd name="T12" fmla="*/ 3 w 19"/>
                      <a:gd name="T13" fmla="*/ 1 h 18"/>
                      <a:gd name="T14" fmla="*/ 2 w 19"/>
                      <a:gd name="T15" fmla="*/ 5 h 18"/>
                      <a:gd name="T16" fmla="*/ 0 w 19"/>
                      <a:gd name="T17" fmla="*/ 9 h 18"/>
                      <a:gd name="T18" fmla="*/ 2 w 19"/>
                      <a:gd name="T19" fmla="*/ 12 h 18"/>
                      <a:gd name="T20" fmla="*/ 3 w 19"/>
                      <a:gd name="T21" fmla="*/ 15 h 18"/>
                      <a:gd name="T22" fmla="*/ 6 w 19"/>
                      <a:gd name="T23" fmla="*/ 17 h 18"/>
                      <a:gd name="T24" fmla="*/ 10 w 19"/>
                      <a:gd name="T25" fmla="*/ 18 h 18"/>
                      <a:gd name="T26" fmla="*/ 14 w 19"/>
                      <a:gd name="T27" fmla="*/ 17 h 18"/>
                      <a:gd name="T28" fmla="*/ 17 w 19"/>
                      <a:gd name="T29" fmla="*/ 15 h 18"/>
                      <a:gd name="T30" fmla="*/ 19 w 19"/>
                      <a:gd name="T31" fmla="*/ 12 h 18"/>
                      <a:gd name="T32" fmla="*/ 19 w 19"/>
                      <a:gd name="T33" fmla="*/ 9 h 18"/>
                      <a:gd name="T34" fmla="*/ 16 w 19"/>
                      <a:gd name="T35" fmla="*/ 9 h 18"/>
                      <a:gd name="T36" fmla="*/ 16 w 19"/>
                      <a:gd name="T37" fmla="*/ 11 h 18"/>
                      <a:gd name="T38" fmla="*/ 14 w 19"/>
                      <a:gd name="T39" fmla="*/ 12 h 18"/>
                      <a:gd name="T40" fmla="*/ 13 w 19"/>
                      <a:gd name="T41" fmla="*/ 14 h 18"/>
                      <a:gd name="T42" fmla="*/ 10 w 19"/>
                      <a:gd name="T43" fmla="*/ 15 h 18"/>
                      <a:gd name="T44" fmla="*/ 8 w 19"/>
                      <a:gd name="T45" fmla="*/ 14 h 18"/>
                      <a:gd name="T46" fmla="*/ 6 w 19"/>
                      <a:gd name="T47" fmla="*/ 12 h 18"/>
                      <a:gd name="T48" fmla="*/ 5 w 19"/>
                      <a:gd name="T49" fmla="*/ 11 h 18"/>
                      <a:gd name="T50" fmla="*/ 3 w 19"/>
                      <a:gd name="T51" fmla="*/ 9 h 18"/>
                      <a:gd name="T52" fmla="*/ 5 w 19"/>
                      <a:gd name="T53" fmla="*/ 6 h 18"/>
                      <a:gd name="T54" fmla="*/ 6 w 19"/>
                      <a:gd name="T55" fmla="*/ 5 h 18"/>
                      <a:gd name="T56" fmla="*/ 8 w 19"/>
                      <a:gd name="T57" fmla="*/ 3 h 18"/>
                      <a:gd name="T58" fmla="*/ 10 w 19"/>
                      <a:gd name="T59" fmla="*/ 3 h 18"/>
                      <a:gd name="T60" fmla="*/ 13 w 19"/>
                      <a:gd name="T61" fmla="*/ 3 h 18"/>
                      <a:gd name="T62" fmla="*/ 14 w 19"/>
                      <a:gd name="T63" fmla="*/ 5 h 18"/>
                      <a:gd name="T64" fmla="*/ 16 w 19"/>
                      <a:gd name="T65" fmla="*/ 6 h 18"/>
                      <a:gd name="T66" fmla="*/ 16 w 19"/>
                      <a:gd name="T67" fmla="*/ 9 h 1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9"/>
                      <a:gd name="T103" fmla="*/ 0 h 18"/>
                      <a:gd name="T104" fmla="*/ 19 w 19"/>
                      <a:gd name="T105" fmla="*/ 18 h 1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9" h="18">
                        <a:moveTo>
                          <a:pt x="19" y="9"/>
                        </a:moveTo>
                        <a:lnTo>
                          <a:pt x="19" y="5"/>
                        </a:lnTo>
                        <a:lnTo>
                          <a:pt x="17" y="1"/>
                        </a:lnTo>
                        <a:lnTo>
                          <a:pt x="14" y="0"/>
                        </a:lnTo>
                        <a:lnTo>
                          <a:pt x="10" y="0"/>
                        </a:lnTo>
                        <a:lnTo>
                          <a:pt x="6" y="0"/>
                        </a:lnTo>
                        <a:lnTo>
                          <a:pt x="3" y="1"/>
                        </a:lnTo>
                        <a:lnTo>
                          <a:pt x="2" y="5"/>
                        </a:lnTo>
                        <a:lnTo>
                          <a:pt x="0" y="9"/>
                        </a:lnTo>
                        <a:lnTo>
                          <a:pt x="2" y="12"/>
                        </a:lnTo>
                        <a:lnTo>
                          <a:pt x="3" y="15"/>
                        </a:lnTo>
                        <a:lnTo>
                          <a:pt x="6" y="17"/>
                        </a:lnTo>
                        <a:lnTo>
                          <a:pt x="10" y="18"/>
                        </a:lnTo>
                        <a:lnTo>
                          <a:pt x="14" y="17"/>
                        </a:lnTo>
                        <a:lnTo>
                          <a:pt x="17" y="15"/>
                        </a:lnTo>
                        <a:lnTo>
                          <a:pt x="19" y="12"/>
                        </a:lnTo>
                        <a:lnTo>
                          <a:pt x="19" y="9"/>
                        </a:lnTo>
                        <a:close/>
                        <a:moveTo>
                          <a:pt x="16" y="9"/>
                        </a:moveTo>
                        <a:lnTo>
                          <a:pt x="16" y="11"/>
                        </a:lnTo>
                        <a:lnTo>
                          <a:pt x="14" y="12"/>
                        </a:lnTo>
                        <a:lnTo>
                          <a:pt x="13" y="14"/>
                        </a:lnTo>
                        <a:lnTo>
                          <a:pt x="10" y="15"/>
                        </a:lnTo>
                        <a:lnTo>
                          <a:pt x="8" y="14"/>
                        </a:lnTo>
                        <a:lnTo>
                          <a:pt x="6" y="12"/>
                        </a:lnTo>
                        <a:lnTo>
                          <a:pt x="5" y="11"/>
                        </a:lnTo>
                        <a:lnTo>
                          <a:pt x="3" y="9"/>
                        </a:lnTo>
                        <a:lnTo>
                          <a:pt x="5" y="6"/>
                        </a:lnTo>
                        <a:lnTo>
                          <a:pt x="6" y="5"/>
                        </a:lnTo>
                        <a:lnTo>
                          <a:pt x="8" y="3"/>
                        </a:lnTo>
                        <a:lnTo>
                          <a:pt x="10" y="3"/>
                        </a:lnTo>
                        <a:lnTo>
                          <a:pt x="13" y="3"/>
                        </a:lnTo>
                        <a:lnTo>
                          <a:pt x="14" y="5"/>
                        </a:lnTo>
                        <a:lnTo>
                          <a:pt x="16" y="6"/>
                        </a:lnTo>
                        <a:lnTo>
                          <a:pt x="16" y="9"/>
                        </a:lnTo>
                        <a:close/>
                      </a:path>
                    </a:pathLst>
                  </a:custGeom>
                  <a:solidFill>
                    <a:srgbClr val="DCE1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2" name="Freeform 270">
                    <a:extLst>
                      <a:ext uri="{FF2B5EF4-FFF2-40B4-BE49-F238E27FC236}">
                        <a16:creationId xmlns:a16="http://schemas.microsoft.com/office/drawing/2014/main" id="{CB44CBE7-C6B6-394E-9E98-C53D53B4CF8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23" y="1239"/>
                    <a:ext cx="15" cy="16"/>
                  </a:xfrm>
                  <a:custGeom>
                    <a:avLst/>
                    <a:gdLst>
                      <a:gd name="T0" fmla="*/ 15 w 15"/>
                      <a:gd name="T1" fmla="*/ 8 h 16"/>
                      <a:gd name="T2" fmla="*/ 15 w 15"/>
                      <a:gd name="T3" fmla="*/ 5 h 16"/>
                      <a:gd name="T4" fmla="*/ 14 w 15"/>
                      <a:gd name="T5" fmla="*/ 2 h 16"/>
                      <a:gd name="T6" fmla="*/ 11 w 15"/>
                      <a:gd name="T7" fmla="*/ 0 h 16"/>
                      <a:gd name="T8" fmla="*/ 8 w 15"/>
                      <a:gd name="T9" fmla="*/ 0 h 16"/>
                      <a:gd name="T10" fmla="*/ 4 w 15"/>
                      <a:gd name="T11" fmla="*/ 0 h 16"/>
                      <a:gd name="T12" fmla="*/ 3 w 15"/>
                      <a:gd name="T13" fmla="*/ 2 h 16"/>
                      <a:gd name="T14" fmla="*/ 1 w 15"/>
                      <a:gd name="T15" fmla="*/ 5 h 16"/>
                      <a:gd name="T16" fmla="*/ 0 w 15"/>
                      <a:gd name="T17" fmla="*/ 8 h 16"/>
                      <a:gd name="T18" fmla="*/ 1 w 15"/>
                      <a:gd name="T19" fmla="*/ 10 h 16"/>
                      <a:gd name="T20" fmla="*/ 3 w 15"/>
                      <a:gd name="T21" fmla="*/ 13 h 16"/>
                      <a:gd name="T22" fmla="*/ 4 w 15"/>
                      <a:gd name="T23" fmla="*/ 14 h 16"/>
                      <a:gd name="T24" fmla="*/ 8 w 15"/>
                      <a:gd name="T25" fmla="*/ 16 h 16"/>
                      <a:gd name="T26" fmla="*/ 11 w 15"/>
                      <a:gd name="T27" fmla="*/ 14 h 16"/>
                      <a:gd name="T28" fmla="*/ 14 w 15"/>
                      <a:gd name="T29" fmla="*/ 13 h 16"/>
                      <a:gd name="T30" fmla="*/ 15 w 15"/>
                      <a:gd name="T31" fmla="*/ 10 h 16"/>
                      <a:gd name="T32" fmla="*/ 15 w 15"/>
                      <a:gd name="T33" fmla="*/ 8 h 16"/>
                      <a:gd name="T34" fmla="*/ 12 w 15"/>
                      <a:gd name="T35" fmla="*/ 8 h 16"/>
                      <a:gd name="T36" fmla="*/ 11 w 15"/>
                      <a:gd name="T37" fmla="*/ 11 h 16"/>
                      <a:gd name="T38" fmla="*/ 8 w 15"/>
                      <a:gd name="T39" fmla="*/ 13 h 16"/>
                      <a:gd name="T40" fmla="*/ 4 w 15"/>
                      <a:gd name="T41" fmla="*/ 11 h 16"/>
                      <a:gd name="T42" fmla="*/ 3 w 15"/>
                      <a:gd name="T43" fmla="*/ 8 h 16"/>
                      <a:gd name="T44" fmla="*/ 4 w 15"/>
                      <a:gd name="T45" fmla="*/ 4 h 16"/>
                      <a:gd name="T46" fmla="*/ 8 w 15"/>
                      <a:gd name="T47" fmla="*/ 4 h 16"/>
                      <a:gd name="T48" fmla="*/ 11 w 15"/>
                      <a:gd name="T49" fmla="*/ 4 h 16"/>
                      <a:gd name="T50" fmla="*/ 12 w 15"/>
                      <a:gd name="T51" fmla="*/ 8 h 1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5"/>
                      <a:gd name="T79" fmla="*/ 0 h 16"/>
                      <a:gd name="T80" fmla="*/ 15 w 15"/>
                      <a:gd name="T81" fmla="*/ 16 h 1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5" h="16">
                        <a:moveTo>
                          <a:pt x="15" y="8"/>
                        </a:moveTo>
                        <a:lnTo>
                          <a:pt x="15" y="5"/>
                        </a:lnTo>
                        <a:lnTo>
                          <a:pt x="14" y="2"/>
                        </a:lnTo>
                        <a:lnTo>
                          <a:pt x="11" y="0"/>
                        </a:lnTo>
                        <a:lnTo>
                          <a:pt x="8" y="0"/>
                        </a:lnTo>
                        <a:lnTo>
                          <a:pt x="4" y="0"/>
                        </a:lnTo>
                        <a:lnTo>
                          <a:pt x="3" y="2"/>
                        </a:lnTo>
                        <a:lnTo>
                          <a:pt x="1" y="5"/>
                        </a:lnTo>
                        <a:lnTo>
                          <a:pt x="0" y="8"/>
                        </a:lnTo>
                        <a:lnTo>
                          <a:pt x="1" y="10"/>
                        </a:lnTo>
                        <a:lnTo>
                          <a:pt x="3" y="13"/>
                        </a:lnTo>
                        <a:lnTo>
                          <a:pt x="4" y="14"/>
                        </a:lnTo>
                        <a:lnTo>
                          <a:pt x="8" y="16"/>
                        </a:lnTo>
                        <a:lnTo>
                          <a:pt x="11" y="14"/>
                        </a:lnTo>
                        <a:lnTo>
                          <a:pt x="14" y="13"/>
                        </a:lnTo>
                        <a:lnTo>
                          <a:pt x="15" y="10"/>
                        </a:lnTo>
                        <a:lnTo>
                          <a:pt x="15" y="8"/>
                        </a:lnTo>
                        <a:close/>
                        <a:moveTo>
                          <a:pt x="12" y="8"/>
                        </a:move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4" y="11"/>
                        </a:lnTo>
                        <a:lnTo>
                          <a:pt x="3" y="8"/>
                        </a:lnTo>
                        <a:lnTo>
                          <a:pt x="4" y="4"/>
                        </a:lnTo>
                        <a:lnTo>
                          <a:pt x="8" y="4"/>
                        </a:lnTo>
                        <a:lnTo>
                          <a:pt x="11" y="4"/>
                        </a:lnTo>
                        <a:lnTo>
                          <a:pt x="12" y="8"/>
                        </a:lnTo>
                        <a:close/>
                      </a:path>
                    </a:pathLst>
                  </a:custGeom>
                  <a:solidFill>
                    <a:srgbClr val="E0E4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3" name="Freeform 271">
                    <a:extLst>
                      <a:ext uri="{FF2B5EF4-FFF2-40B4-BE49-F238E27FC236}">
                        <a16:creationId xmlns:a16="http://schemas.microsoft.com/office/drawing/2014/main" id="{3CF15960-56B2-324C-86FC-57C99331DEC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24" y="1241"/>
                    <a:ext cx="13" cy="12"/>
                  </a:xfrm>
                  <a:custGeom>
                    <a:avLst/>
                    <a:gdLst>
                      <a:gd name="T0" fmla="*/ 13 w 13"/>
                      <a:gd name="T1" fmla="*/ 6 h 12"/>
                      <a:gd name="T2" fmla="*/ 13 w 13"/>
                      <a:gd name="T3" fmla="*/ 3 h 12"/>
                      <a:gd name="T4" fmla="*/ 11 w 13"/>
                      <a:gd name="T5" fmla="*/ 2 h 12"/>
                      <a:gd name="T6" fmla="*/ 10 w 13"/>
                      <a:gd name="T7" fmla="*/ 0 h 12"/>
                      <a:gd name="T8" fmla="*/ 7 w 13"/>
                      <a:gd name="T9" fmla="*/ 0 h 12"/>
                      <a:gd name="T10" fmla="*/ 5 w 13"/>
                      <a:gd name="T11" fmla="*/ 0 h 12"/>
                      <a:gd name="T12" fmla="*/ 3 w 13"/>
                      <a:gd name="T13" fmla="*/ 2 h 12"/>
                      <a:gd name="T14" fmla="*/ 2 w 13"/>
                      <a:gd name="T15" fmla="*/ 3 h 12"/>
                      <a:gd name="T16" fmla="*/ 0 w 13"/>
                      <a:gd name="T17" fmla="*/ 6 h 12"/>
                      <a:gd name="T18" fmla="*/ 2 w 13"/>
                      <a:gd name="T19" fmla="*/ 8 h 12"/>
                      <a:gd name="T20" fmla="*/ 3 w 13"/>
                      <a:gd name="T21" fmla="*/ 9 h 12"/>
                      <a:gd name="T22" fmla="*/ 5 w 13"/>
                      <a:gd name="T23" fmla="*/ 11 h 12"/>
                      <a:gd name="T24" fmla="*/ 7 w 13"/>
                      <a:gd name="T25" fmla="*/ 12 h 12"/>
                      <a:gd name="T26" fmla="*/ 10 w 13"/>
                      <a:gd name="T27" fmla="*/ 11 h 12"/>
                      <a:gd name="T28" fmla="*/ 11 w 13"/>
                      <a:gd name="T29" fmla="*/ 9 h 12"/>
                      <a:gd name="T30" fmla="*/ 13 w 13"/>
                      <a:gd name="T31" fmla="*/ 8 h 12"/>
                      <a:gd name="T32" fmla="*/ 13 w 13"/>
                      <a:gd name="T33" fmla="*/ 6 h 12"/>
                      <a:gd name="T34" fmla="*/ 10 w 13"/>
                      <a:gd name="T35" fmla="*/ 6 h 12"/>
                      <a:gd name="T36" fmla="*/ 10 w 13"/>
                      <a:gd name="T37" fmla="*/ 8 h 12"/>
                      <a:gd name="T38" fmla="*/ 7 w 13"/>
                      <a:gd name="T39" fmla="*/ 9 h 12"/>
                      <a:gd name="T40" fmla="*/ 5 w 13"/>
                      <a:gd name="T41" fmla="*/ 8 h 12"/>
                      <a:gd name="T42" fmla="*/ 3 w 13"/>
                      <a:gd name="T43" fmla="*/ 6 h 12"/>
                      <a:gd name="T44" fmla="*/ 5 w 13"/>
                      <a:gd name="T45" fmla="*/ 3 h 12"/>
                      <a:gd name="T46" fmla="*/ 7 w 13"/>
                      <a:gd name="T47" fmla="*/ 3 h 12"/>
                      <a:gd name="T48" fmla="*/ 10 w 13"/>
                      <a:gd name="T49" fmla="*/ 3 h 12"/>
                      <a:gd name="T50" fmla="*/ 10 w 13"/>
                      <a:gd name="T51" fmla="*/ 6 h 12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3"/>
                      <a:gd name="T79" fmla="*/ 0 h 12"/>
                      <a:gd name="T80" fmla="*/ 13 w 13"/>
                      <a:gd name="T81" fmla="*/ 12 h 12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3" h="12">
                        <a:moveTo>
                          <a:pt x="13" y="6"/>
                        </a:moveTo>
                        <a:lnTo>
                          <a:pt x="13" y="3"/>
                        </a:lnTo>
                        <a:lnTo>
                          <a:pt x="11" y="2"/>
                        </a:lnTo>
                        <a:lnTo>
                          <a:pt x="10" y="0"/>
                        </a:lnTo>
                        <a:lnTo>
                          <a:pt x="7" y="0"/>
                        </a:lnTo>
                        <a:lnTo>
                          <a:pt x="5" y="0"/>
                        </a:lnTo>
                        <a:lnTo>
                          <a:pt x="3" y="2"/>
                        </a:lnTo>
                        <a:lnTo>
                          <a:pt x="2" y="3"/>
                        </a:lnTo>
                        <a:lnTo>
                          <a:pt x="0" y="6"/>
                        </a:lnTo>
                        <a:lnTo>
                          <a:pt x="2" y="8"/>
                        </a:lnTo>
                        <a:lnTo>
                          <a:pt x="3" y="9"/>
                        </a:lnTo>
                        <a:lnTo>
                          <a:pt x="5" y="11"/>
                        </a:lnTo>
                        <a:lnTo>
                          <a:pt x="7" y="12"/>
                        </a:lnTo>
                        <a:lnTo>
                          <a:pt x="10" y="11"/>
                        </a:lnTo>
                        <a:lnTo>
                          <a:pt x="11" y="9"/>
                        </a:lnTo>
                        <a:lnTo>
                          <a:pt x="13" y="8"/>
                        </a:lnTo>
                        <a:lnTo>
                          <a:pt x="13" y="6"/>
                        </a:lnTo>
                        <a:close/>
                        <a:moveTo>
                          <a:pt x="10" y="6"/>
                        </a:moveTo>
                        <a:lnTo>
                          <a:pt x="10" y="8"/>
                        </a:lnTo>
                        <a:lnTo>
                          <a:pt x="7" y="9"/>
                        </a:lnTo>
                        <a:lnTo>
                          <a:pt x="5" y="8"/>
                        </a:lnTo>
                        <a:lnTo>
                          <a:pt x="3" y="6"/>
                        </a:lnTo>
                        <a:lnTo>
                          <a:pt x="5" y="3"/>
                        </a:lnTo>
                        <a:lnTo>
                          <a:pt x="7" y="3"/>
                        </a:lnTo>
                        <a:lnTo>
                          <a:pt x="10" y="3"/>
                        </a:lnTo>
                        <a:lnTo>
                          <a:pt x="10" y="6"/>
                        </a:lnTo>
                        <a:close/>
                      </a:path>
                    </a:pathLst>
                  </a:custGeom>
                  <a:solidFill>
                    <a:srgbClr val="E9EB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4" name="Freeform 272">
                    <a:extLst>
                      <a:ext uri="{FF2B5EF4-FFF2-40B4-BE49-F238E27FC236}">
                        <a16:creationId xmlns:a16="http://schemas.microsoft.com/office/drawing/2014/main" id="{62C73CD3-6279-A34C-8822-05ADDD7169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6" y="1243"/>
                    <a:ext cx="9" cy="9"/>
                  </a:xfrm>
                  <a:custGeom>
                    <a:avLst/>
                    <a:gdLst>
                      <a:gd name="T0" fmla="*/ 9 w 9"/>
                      <a:gd name="T1" fmla="*/ 4 h 9"/>
                      <a:gd name="T2" fmla="*/ 8 w 9"/>
                      <a:gd name="T3" fmla="*/ 0 h 9"/>
                      <a:gd name="T4" fmla="*/ 5 w 9"/>
                      <a:gd name="T5" fmla="*/ 0 h 9"/>
                      <a:gd name="T6" fmla="*/ 1 w 9"/>
                      <a:gd name="T7" fmla="*/ 0 h 9"/>
                      <a:gd name="T8" fmla="*/ 0 w 9"/>
                      <a:gd name="T9" fmla="*/ 4 h 9"/>
                      <a:gd name="T10" fmla="*/ 1 w 9"/>
                      <a:gd name="T11" fmla="*/ 7 h 9"/>
                      <a:gd name="T12" fmla="*/ 5 w 9"/>
                      <a:gd name="T13" fmla="*/ 9 h 9"/>
                      <a:gd name="T14" fmla="*/ 8 w 9"/>
                      <a:gd name="T15" fmla="*/ 7 h 9"/>
                      <a:gd name="T16" fmla="*/ 9 w 9"/>
                      <a:gd name="T17" fmla="*/ 4 h 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9"/>
                      <a:gd name="T28" fmla="*/ 0 h 9"/>
                      <a:gd name="T29" fmla="*/ 9 w 9"/>
                      <a:gd name="T30" fmla="*/ 9 h 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9" h="9">
                        <a:moveTo>
                          <a:pt x="9" y="4"/>
                        </a:moveTo>
                        <a:lnTo>
                          <a:pt x="8" y="0"/>
                        </a:lnTo>
                        <a:lnTo>
                          <a:pt x="5" y="0"/>
                        </a:lnTo>
                        <a:lnTo>
                          <a:pt x="1" y="0"/>
                        </a:lnTo>
                        <a:lnTo>
                          <a:pt x="0" y="4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8" y="7"/>
                        </a:lnTo>
                        <a:lnTo>
                          <a:pt x="9" y="4"/>
                        </a:lnTo>
                        <a:close/>
                      </a:path>
                    </a:pathLst>
                  </a:custGeom>
                  <a:solidFill>
                    <a:srgbClr val="EEE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5" name="Freeform 273">
                    <a:extLst>
                      <a:ext uri="{FF2B5EF4-FFF2-40B4-BE49-F238E27FC236}">
                        <a16:creationId xmlns:a16="http://schemas.microsoft.com/office/drawing/2014/main" id="{1459DE73-2D2D-9645-B231-7B9E56653E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7" y="1244"/>
                    <a:ext cx="7" cy="6"/>
                  </a:xfrm>
                  <a:custGeom>
                    <a:avLst/>
                    <a:gdLst>
                      <a:gd name="T0" fmla="*/ 7 w 7"/>
                      <a:gd name="T1" fmla="*/ 3 h 6"/>
                      <a:gd name="T2" fmla="*/ 7 w 7"/>
                      <a:gd name="T3" fmla="*/ 0 h 6"/>
                      <a:gd name="T4" fmla="*/ 4 w 7"/>
                      <a:gd name="T5" fmla="*/ 0 h 6"/>
                      <a:gd name="T6" fmla="*/ 2 w 7"/>
                      <a:gd name="T7" fmla="*/ 0 h 6"/>
                      <a:gd name="T8" fmla="*/ 0 w 7"/>
                      <a:gd name="T9" fmla="*/ 3 h 6"/>
                      <a:gd name="T10" fmla="*/ 2 w 7"/>
                      <a:gd name="T11" fmla="*/ 5 h 6"/>
                      <a:gd name="T12" fmla="*/ 4 w 7"/>
                      <a:gd name="T13" fmla="*/ 6 h 6"/>
                      <a:gd name="T14" fmla="*/ 7 w 7"/>
                      <a:gd name="T15" fmla="*/ 5 h 6"/>
                      <a:gd name="T16" fmla="*/ 7 w 7"/>
                      <a:gd name="T17" fmla="*/ 3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7"/>
                      <a:gd name="T28" fmla="*/ 0 h 6"/>
                      <a:gd name="T29" fmla="*/ 7 w 7"/>
                      <a:gd name="T30" fmla="*/ 6 h 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7" h="6">
                        <a:moveTo>
                          <a:pt x="7" y="3"/>
                        </a:moveTo>
                        <a:lnTo>
                          <a:pt x="7" y="0"/>
                        </a:lnTo>
                        <a:lnTo>
                          <a:pt x="4" y="0"/>
                        </a:lnTo>
                        <a:lnTo>
                          <a:pt x="2" y="0"/>
                        </a:lnTo>
                        <a:lnTo>
                          <a:pt x="0" y="3"/>
                        </a:lnTo>
                        <a:lnTo>
                          <a:pt x="2" y="5"/>
                        </a:lnTo>
                        <a:lnTo>
                          <a:pt x="4" y="6"/>
                        </a:lnTo>
                        <a:lnTo>
                          <a:pt x="7" y="5"/>
                        </a:lnTo>
                        <a:lnTo>
                          <a:pt x="7" y="3"/>
                        </a:lnTo>
                        <a:close/>
                      </a:path>
                    </a:pathLst>
                  </a:custGeom>
                  <a:solidFill>
                    <a:srgbClr val="F2F3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6" name="Freeform 274">
                    <a:extLst>
                      <a:ext uri="{FF2B5EF4-FFF2-40B4-BE49-F238E27FC236}">
                        <a16:creationId xmlns:a16="http://schemas.microsoft.com/office/drawing/2014/main" id="{F81D56D3-A776-F142-986C-354E6DE725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9" y="1246"/>
                    <a:ext cx="3" cy="3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3 w 3"/>
                      <a:gd name="T3" fmla="*/ 0 h 3"/>
                      <a:gd name="T4" fmla="*/ 2 w 3"/>
                      <a:gd name="T5" fmla="*/ 0 h 3"/>
                      <a:gd name="T6" fmla="*/ 2 w 3"/>
                      <a:gd name="T7" fmla="*/ 0 h 3"/>
                      <a:gd name="T8" fmla="*/ 0 w 3"/>
                      <a:gd name="T9" fmla="*/ 1 h 3"/>
                      <a:gd name="T10" fmla="*/ 2 w 3"/>
                      <a:gd name="T11" fmla="*/ 1 h 3"/>
                      <a:gd name="T12" fmla="*/ 2 w 3"/>
                      <a:gd name="T13" fmla="*/ 3 h 3"/>
                      <a:gd name="T14" fmla="*/ 3 w 3"/>
                      <a:gd name="T15" fmla="*/ 1 h 3"/>
                      <a:gd name="T16" fmla="*/ 3 w 3"/>
                      <a:gd name="T17" fmla="*/ 1 h 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"/>
                      <a:gd name="T28" fmla="*/ 0 h 3"/>
                      <a:gd name="T29" fmla="*/ 3 w 3"/>
                      <a:gd name="T30" fmla="*/ 3 h 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" h="3">
                        <a:moveTo>
                          <a:pt x="3" y="1"/>
                        </a:move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1"/>
                        </a:lnTo>
                        <a:lnTo>
                          <a:pt x="2" y="3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7" name="Freeform 275">
                    <a:extLst>
                      <a:ext uri="{FF2B5EF4-FFF2-40B4-BE49-F238E27FC236}">
                        <a16:creationId xmlns:a16="http://schemas.microsoft.com/office/drawing/2014/main" id="{25267B4C-DECE-0142-A093-AB8A0D00DB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7" y="1205"/>
                    <a:ext cx="128" cy="124"/>
                  </a:xfrm>
                  <a:custGeom>
                    <a:avLst/>
                    <a:gdLst>
                      <a:gd name="T0" fmla="*/ 64 w 128"/>
                      <a:gd name="T1" fmla="*/ 0 h 124"/>
                      <a:gd name="T2" fmla="*/ 77 w 128"/>
                      <a:gd name="T3" fmla="*/ 2 h 124"/>
                      <a:gd name="T4" fmla="*/ 89 w 128"/>
                      <a:gd name="T5" fmla="*/ 5 h 124"/>
                      <a:gd name="T6" fmla="*/ 100 w 128"/>
                      <a:gd name="T7" fmla="*/ 11 h 124"/>
                      <a:gd name="T8" fmla="*/ 109 w 128"/>
                      <a:gd name="T9" fmla="*/ 19 h 124"/>
                      <a:gd name="T10" fmla="*/ 117 w 128"/>
                      <a:gd name="T11" fmla="*/ 28 h 124"/>
                      <a:gd name="T12" fmla="*/ 123 w 128"/>
                      <a:gd name="T13" fmla="*/ 39 h 124"/>
                      <a:gd name="T14" fmla="*/ 126 w 128"/>
                      <a:gd name="T15" fmla="*/ 50 h 124"/>
                      <a:gd name="T16" fmla="*/ 128 w 128"/>
                      <a:gd name="T17" fmla="*/ 62 h 124"/>
                      <a:gd name="T18" fmla="*/ 126 w 128"/>
                      <a:gd name="T19" fmla="*/ 75 h 124"/>
                      <a:gd name="T20" fmla="*/ 123 w 128"/>
                      <a:gd name="T21" fmla="*/ 87 h 124"/>
                      <a:gd name="T22" fmla="*/ 117 w 128"/>
                      <a:gd name="T23" fmla="*/ 96 h 124"/>
                      <a:gd name="T24" fmla="*/ 109 w 128"/>
                      <a:gd name="T25" fmla="*/ 106 h 124"/>
                      <a:gd name="T26" fmla="*/ 100 w 128"/>
                      <a:gd name="T27" fmla="*/ 113 h 124"/>
                      <a:gd name="T28" fmla="*/ 89 w 128"/>
                      <a:gd name="T29" fmla="*/ 119 h 124"/>
                      <a:gd name="T30" fmla="*/ 77 w 128"/>
                      <a:gd name="T31" fmla="*/ 123 h 124"/>
                      <a:gd name="T32" fmla="*/ 64 w 128"/>
                      <a:gd name="T33" fmla="*/ 124 h 124"/>
                      <a:gd name="T34" fmla="*/ 51 w 128"/>
                      <a:gd name="T35" fmla="*/ 123 h 124"/>
                      <a:gd name="T36" fmla="*/ 38 w 128"/>
                      <a:gd name="T37" fmla="*/ 119 h 124"/>
                      <a:gd name="T38" fmla="*/ 27 w 128"/>
                      <a:gd name="T39" fmla="*/ 113 h 124"/>
                      <a:gd name="T40" fmla="*/ 18 w 128"/>
                      <a:gd name="T41" fmla="*/ 106 h 124"/>
                      <a:gd name="T42" fmla="*/ 10 w 128"/>
                      <a:gd name="T43" fmla="*/ 96 h 124"/>
                      <a:gd name="T44" fmla="*/ 4 w 128"/>
                      <a:gd name="T45" fmla="*/ 87 h 124"/>
                      <a:gd name="T46" fmla="*/ 1 w 128"/>
                      <a:gd name="T47" fmla="*/ 75 h 124"/>
                      <a:gd name="T48" fmla="*/ 0 w 128"/>
                      <a:gd name="T49" fmla="*/ 62 h 124"/>
                      <a:gd name="T50" fmla="*/ 1 w 128"/>
                      <a:gd name="T51" fmla="*/ 50 h 124"/>
                      <a:gd name="T52" fmla="*/ 4 w 128"/>
                      <a:gd name="T53" fmla="*/ 39 h 124"/>
                      <a:gd name="T54" fmla="*/ 10 w 128"/>
                      <a:gd name="T55" fmla="*/ 28 h 124"/>
                      <a:gd name="T56" fmla="*/ 18 w 128"/>
                      <a:gd name="T57" fmla="*/ 19 h 124"/>
                      <a:gd name="T58" fmla="*/ 27 w 128"/>
                      <a:gd name="T59" fmla="*/ 11 h 124"/>
                      <a:gd name="T60" fmla="*/ 38 w 128"/>
                      <a:gd name="T61" fmla="*/ 5 h 124"/>
                      <a:gd name="T62" fmla="*/ 51 w 128"/>
                      <a:gd name="T63" fmla="*/ 2 h 124"/>
                      <a:gd name="T64" fmla="*/ 64 w 128"/>
                      <a:gd name="T65" fmla="*/ 0 h 12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8"/>
                      <a:gd name="T100" fmla="*/ 0 h 124"/>
                      <a:gd name="T101" fmla="*/ 128 w 128"/>
                      <a:gd name="T102" fmla="*/ 124 h 12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8" h="124">
                        <a:moveTo>
                          <a:pt x="64" y="0"/>
                        </a:moveTo>
                        <a:lnTo>
                          <a:pt x="77" y="2"/>
                        </a:lnTo>
                        <a:lnTo>
                          <a:pt x="89" y="5"/>
                        </a:lnTo>
                        <a:lnTo>
                          <a:pt x="100" y="11"/>
                        </a:lnTo>
                        <a:lnTo>
                          <a:pt x="109" y="19"/>
                        </a:lnTo>
                        <a:lnTo>
                          <a:pt x="117" y="28"/>
                        </a:lnTo>
                        <a:lnTo>
                          <a:pt x="123" y="39"/>
                        </a:lnTo>
                        <a:lnTo>
                          <a:pt x="126" y="50"/>
                        </a:lnTo>
                        <a:lnTo>
                          <a:pt x="128" y="62"/>
                        </a:lnTo>
                        <a:lnTo>
                          <a:pt x="126" y="75"/>
                        </a:lnTo>
                        <a:lnTo>
                          <a:pt x="123" y="87"/>
                        </a:lnTo>
                        <a:lnTo>
                          <a:pt x="117" y="96"/>
                        </a:lnTo>
                        <a:lnTo>
                          <a:pt x="109" y="106"/>
                        </a:lnTo>
                        <a:lnTo>
                          <a:pt x="100" y="113"/>
                        </a:lnTo>
                        <a:lnTo>
                          <a:pt x="89" y="119"/>
                        </a:lnTo>
                        <a:lnTo>
                          <a:pt x="77" y="123"/>
                        </a:lnTo>
                        <a:lnTo>
                          <a:pt x="64" y="124"/>
                        </a:lnTo>
                        <a:lnTo>
                          <a:pt x="51" y="123"/>
                        </a:lnTo>
                        <a:lnTo>
                          <a:pt x="38" y="119"/>
                        </a:lnTo>
                        <a:lnTo>
                          <a:pt x="27" y="113"/>
                        </a:lnTo>
                        <a:lnTo>
                          <a:pt x="18" y="106"/>
                        </a:lnTo>
                        <a:lnTo>
                          <a:pt x="10" y="96"/>
                        </a:lnTo>
                        <a:lnTo>
                          <a:pt x="4" y="87"/>
                        </a:lnTo>
                        <a:lnTo>
                          <a:pt x="1" y="75"/>
                        </a:lnTo>
                        <a:lnTo>
                          <a:pt x="0" y="62"/>
                        </a:lnTo>
                        <a:lnTo>
                          <a:pt x="1" y="50"/>
                        </a:lnTo>
                        <a:lnTo>
                          <a:pt x="4" y="39"/>
                        </a:lnTo>
                        <a:lnTo>
                          <a:pt x="10" y="28"/>
                        </a:lnTo>
                        <a:lnTo>
                          <a:pt x="18" y="19"/>
                        </a:lnTo>
                        <a:lnTo>
                          <a:pt x="27" y="11"/>
                        </a:lnTo>
                        <a:lnTo>
                          <a:pt x="38" y="5"/>
                        </a:lnTo>
                        <a:lnTo>
                          <a:pt x="51" y="2"/>
                        </a:lnTo>
                        <a:lnTo>
                          <a:pt x="64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8" name="Freeform 276">
                    <a:extLst>
                      <a:ext uri="{FF2B5EF4-FFF2-40B4-BE49-F238E27FC236}">
                        <a16:creationId xmlns:a16="http://schemas.microsoft.com/office/drawing/2014/main" id="{B6AF5947-7EDD-FA49-8605-0EF9840C37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5" y="1205"/>
                    <a:ext cx="17" cy="28"/>
                  </a:xfrm>
                  <a:custGeom>
                    <a:avLst/>
                    <a:gdLst>
                      <a:gd name="T0" fmla="*/ 17 w 17"/>
                      <a:gd name="T1" fmla="*/ 0 h 28"/>
                      <a:gd name="T2" fmla="*/ 14 w 17"/>
                      <a:gd name="T3" fmla="*/ 8 h 28"/>
                      <a:gd name="T4" fmla="*/ 11 w 17"/>
                      <a:gd name="T5" fmla="*/ 16 h 28"/>
                      <a:gd name="T6" fmla="*/ 5 w 17"/>
                      <a:gd name="T7" fmla="*/ 22 h 28"/>
                      <a:gd name="T8" fmla="*/ 0 w 17"/>
                      <a:gd name="T9" fmla="*/ 28 h 28"/>
                      <a:gd name="T10" fmla="*/ 10 w 17"/>
                      <a:gd name="T11" fmla="*/ 14 h 28"/>
                      <a:gd name="T12" fmla="*/ 17 w 17"/>
                      <a:gd name="T13" fmla="*/ 0 h 2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"/>
                      <a:gd name="T22" fmla="*/ 0 h 28"/>
                      <a:gd name="T23" fmla="*/ 17 w 17"/>
                      <a:gd name="T24" fmla="*/ 28 h 2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" h="28">
                        <a:moveTo>
                          <a:pt x="17" y="0"/>
                        </a:moveTo>
                        <a:lnTo>
                          <a:pt x="14" y="8"/>
                        </a:lnTo>
                        <a:lnTo>
                          <a:pt x="11" y="16"/>
                        </a:lnTo>
                        <a:lnTo>
                          <a:pt x="5" y="22"/>
                        </a:lnTo>
                        <a:lnTo>
                          <a:pt x="0" y="28"/>
                        </a:lnTo>
                        <a:lnTo>
                          <a:pt x="10" y="14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2E3C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9" name="Freeform 277">
                    <a:extLst>
                      <a:ext uri="{FF2B5EF4-FFF2-40B4-BE49-F238E27FC236}">
                        <a16:creationId xmlns:a16="http://schemas.microsoft.com/office/drawing/2014/main" id="{B87630CB-C34C-C541-8460-A3516F9E6C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6" y="1195"/>
                    <a:ext cx="28" cy="46"/>
                  </a:xfrm>
                  <a:custGeom>
                    <a:avLst/>
                    <a:gdLst>
                      <a:gd name="T0" fmla="*/ 28 w 28"/>
                      <a:gd name="T1" fmla="*/ 0 h 46"/>
                      <a:gd name="T2" fmla="*/ 28 w 28"/>
                      <a:gd name="T3" fmla="*/ 7 h 46"/>
                      <a:gd name="T4" fmla="*/ 25 w 28"/>
                      <a:gd name="T5" fmla="*/ 14 h 46"/>
                      <a:gd name="T6" fmla="*/ 23 w 28"/>
                      <a:gd name="T7" fmla="*/ 20 h 46"/>
                      <a:gd name="T8" fmla="*/ 20 w 28"/>
                      <a:gd name="T9" fmla="*/ 26 h 46"/>
                      <a:gd name="T10" fmla="*/ 11 w 28"/>
                      <a:gd name="T11" fmla="*/ 37 h 46"/>
                      <a:gd name="T12" fmla="*/ 0 w 28"/>
                      <a:gd name="T13" fmla="*/ 46 h 46"/>
                      <a:gd name="T14" fmla="*/ 9 w 28"/>
                      <a:gd name="T15" fmla="*/ 35 h 46"/>
                      <a:gd name="T16" fmla="*/ 17 w 28"/>
                      <a:gd name="T17" fmla="*/ 24 h 46"/>
                      <a:gd name="T18" fmla="*/ 23 w 28"/>
                      <a:gd name="T19" fmla="*/ 12 h 46"/>
                      <a:gd name="T20" fmla="*/ 28 w 28"/>
                      <a:gd name="T21" fmla="*/ 0 h 4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8"/>
                      <a:gd name="T34" fmla="*/ 0 h 46"/>
                      <a:gd name="T35" fmla="*/ 28 w 28"/>
                      <a:gd name="T36" fmla="*/ 46 h 4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8" h="46">
                        <a:moveTo>
                          <a:pt x="28" y="0"/>
                        </a:moveTo>
                        <a:lnTo>
                          <a:pt x="28" y="7"/>
                        </a:lnTo>
                        <a:lnTo>
                          <a:pt x="25" y="14"/>
                        </a:lnTo>
                        <a:lnTo>
                          <a:pt x="23" y="20"/>
                        </a:lnTo>
                        <a:lnTo>
                          <a:pt x="20" y="26"/>
                        </a:lnTo>
                        <a:lnTo>
                          <a:pt x="11" y="37"/>
                        </a:lnTo>
                        <a:lnTo>
                          <a:pt x="0" y="46"/>
                        </a:lnTo>
                        <a:lnTo>
                          <a:pt x="9" y="35"/>
                        </a:lnTo>
                        <a:lnTo>
                          <a:pt x="17" y="24"/>
                        </a:lnTo>
                        <a:lnTo>
                          <a:pt x="23" y="12"/>
                        </a:lnTo>
                        <a:lnTo>
                          <a:pt x="28" y="0"/>
                        </a:lnTo>
                        <a:close/>
                      </a:path>
                    </a:pathLst>
                  </a:custGeom>
                  <a:solidFill>
                    <a:srgbClr val="2E3C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0" name="Freeform 278">
                    <a:extLst>
                      <a:ext uri="{FF2B5EF4-FFF2-40B4-BE49-F238E27FC236}">
                        <a16:creationId xmlns:a16="http://schemas.microsoft.com/office/drawing/2014/main" id="{40C03505-CAA6-8941-88FC-E507443783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38" y="1187"/>
                    <a:ext cx="37" cy="57"/>
                  </a:xfrm>
                  <a:custGeom>
                    <a:avLst/>
                    <a:gdLst>
                      <a:gd name="T0" fmla="*/ 17 w 37"/>
                      <a:gd name="T1" fmla="*/ 46 h 57"/>
                      <a:gd name="T2" fmla="*/ 27 w 37"/>
                      <a:gd name="T3" fmla="*/ 32 h 57"/>
                      <a:gd name="T4" fmla="*/ 34 w 37"/>
                      <a:gd name="T5" fmla="*/ 18 h 57"/>
                      <a:gd name="T6" fmla="*/ 36 w 37"/>
                      <a:gd name="T7" fmla="*/ 11 h 57"/>
                      <a:gd name="T8" fmla="*/ 37 w 37"/>
                      <a:gd name="T9" fmla="*/ 1 h 57"/>
                      <a:gd name="T10" fmla="*/ 37 w 37"/>
                      <a:gd name="T11" fmla="*/ 1 h 57"/>
                      <a:gd name="T12" fmla="*/ 37 w 37"/>
                      <a:gd name="T13" fmla="*/ 0 h 57"/>
                      <a:gd name="T14" fmla="*/ 34 w 37"/>
                      <a:gd name="T15" fmla="*/ 9 h 57"/>
                      <a:gd name="T16" fmla="*/ 31 w 37"/>
                      <a:gd name="T17" fmla="*/ 17 h 57"/>
                      <a:gd name="T18" fmla="*/ 28 w 37"/>
                      <a:gd name="T19" fmla="*/ 25 h 57"/>
                      <a:gd name="T20" fmla="*/ 23 w 37"/>
                      <a:gd name="T21" fmla="*/ 32 h 57"/>
                      <a:gd name="T22" fmla="*/ 13 w 37"/>
                      <a:gd name="T23" fmla="*/ 46 h 57"/>
                      <a:gd name="T24" fmla="*/ 0 w 37"/>
                      <a:gd name="T25" fmla="*/ 57 h 57"/>
                      <a:gd name="T26" fmla="*/ 10 w 37"/>
                      <a:gd name="T27" fmla="*/ 52 h 57"/>
                      <a:gd name="T28" fmla="*/ 17 w 37"/>
                      <a:gd name="T29" fmla="*/ 46 h 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7"/>
                      <a:gd name="T46" fmla="*/ 0 h 57"/>
                      <a:gd name="T47" fmla="*/ 37 w 37"/>
                      <a:gd name="T48" fmla="*/ 57 h 57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7" h="57">
                        <a:moveTo>
                          <a:pt x="17" y="46"/>
                        </a:moveTo>
                        <a:lnTo>
                          <a:pt x="27" y="32"/>
                        </a:lnTo>
                        <a:lnTo>
                          <a:pt x="34" y="18"/>
                        </a:lnTo>
                        <a:lnTo>
                          <a:pt x="36" y="11"/>
                        </a:lnTo>
                        <a:lnTo>
                          <a:pt x="37" y="1"/>
                        </a:lnTo>
                        <a:lnTo>
                          <a:pt x="37" y="0"/>
                        </a:lnTo>
                        <a:lnTo>
                          <a:pt x="34" y="9"/>
                        </a:lnTo>
                        <a:lnTo>
                          <a:pt x="31" y="17"/>
                        </a:lnTo>
                        <a:lnTo>
                          <a:pt x="28" y="25"/>
                        </a:lnTo>
                        <a:lnTo>
                          <a:pt x="23" y="32"/>
                        </a:lnTo>
                        <a:lnTo>
                          <a:pt x="13" y="46"/>
                        </a:lnTo>
                        <a:lnTo>
                          <a:pt x="0" y="57"/>
                        </a:lnTo>
                        <a:lnTo>
                          <a:pt x="10" y="52"/>
                        </a:lnTo>
                        <a:lnTo>
                          <a:pt x="17" y="46"/>
                        </a:lnTo>
                        <a:close/>
                      </a:path>
                    </a:pathLst>
                  </a:custGeom>
                  <a:solidFill>
                    <a:srgbClr val="2E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1" name="Freeform 279">
                    <a:extLst>
                      <a:ext uri="{FF2B5EF4-FFF2-40B4-BE49-F238E27FC236}">
                        <a16:creationId xmlns:a16="http://schemas.microsoft.com/office/drawing/2014/main" id="{56C5F9EA-1C09-B243-8E99-71BB548A8A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32" y="1181"/>
                    <a:ext cx="43" cy="66"/>
                  </a:xfrm>
                  <a:custGeom>
                    <a:avLst/>
                    <a:gdLst>
                      <a:gd name="T0" fmla="*/ 14 w 43"/>
                      <a:gd name="T1" fmla="*/ 60 h 66"/>
                      <a:gd name="T2" fmla="*/ 23 w 43"/>
                      <a:gd name="T3" fmla="*/ 49 h 66"/>
                      <a:gd name="T4" fmla="*/ 31 w 43"/>
                      <a:gd name="T5" fmla="*/ 38 h 66"/>
                      <a:gd name="T6" fmla="*/ 37 w 43"/>
                      <a:gd name="T7" fmla="*/ 26 h 66"/>
                      <a:gd name="T8" fmla="*/ 42 w 43"/>
                      <a:gd name="T9" fmla="*/ 14 h 66"/>
                      <a:gd name="T10" fmla="*/ 42 w 43"/>
                      <a:gd name="T11" fmla="*/ 10 h 66"/>
                      <a:gd name="T12" fmla="*/ 43 w 43"/>
                      <a:gd name="T13" fmla="*/ 7 h 66"/>
                      <a:gd name="T14" fmla="*/ 42 w 43"/>
                      <a:gd name="T15" fmla="*/ 4 h 66"/>
                      <a:gd name="T16" fmla="*/ 42 w 43"/>
                      <a:gd name="T17" fmla="*/ 0 h 66"/>
                      <a:gd name="T18" fmla="*/ 40 w 43"/>
                      <a:gd name="T19" fmla="*/ 10 h 66"/>
                      <a:gd name="T20" fmla="*/ 37 w 43"/>
                      <a:gd name="T21" fmla="*/ 20 h 66"/>
                      <a:gd name="T22" fmla="*/ 33 w 43"/>
                      <a:gd name="T23" fmla="*/ 29 h 66"/>
                      <a:gd name="T24" fmla="*/ 28 w 43"/>
                      <a:gd name="T25" fmla="*/ 38 h 66"/>
                      <a:gd name="T26" fmla="*/ 22 w 43"/>
                      <a:gd name="T27" fmla="*/ 46 h 66"/>
                      <a:gd name="T28" fmla="*/ 16 w 43"/>
                      <a:gd name="T29" fmla="*/ 54 h 66"/>
                      <a:gd name="T30" fmla="*/ 8 w 43"/>
                      <a:gd name="T31" fmla="*/ 60 h 66"/>
                      <a:gd name="T32" fmla="*/ 0 w 43"/>
                      <a:gd name="T33" fmla="*/ 66 h 66"/>
                      <a:gd name="T34" fmla="*/ 8 w 43"/>
                      <a:gd name="T35" fmla="*/ 63 h 66"/>
                      <a:gd name="T36" fmla="*/ 14 w 43"/>
                      <a:gd name="T37" fmla="*/ 60 h 6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3"/>
                      <a:gd name="T58" fmla="*/ 0 h 66"/>
                      <a:gd name="T59" fmla="*/ 43 w 43"/>
                      <a:gd name="T60" fmla="*/ 66 h 6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3" h="66">
                        <a:moveTo>
                          <a:pt x="14" y="60"/>
                        </a:moveTo>
                        <a:lnTo>
                          <a:pt x="23" y="49"/>
                        </a:lnTo>
                        <a:lnTo>
                          <a:pt x="31" y="38"/>
                        </a:lnTo>
                        <a:lnTo>
                          <a:pt x="37" y="26"/>
                        </a:lnTo>
                        <a:lnTo>
                          <a:pt x="42" y="14"/>
                        </a:lnTo>
                        <a:lnTo>
                          <a:pt x="42" y="10"/>
                        </a:lnTo>
                        <a:lnTo>
                          <a:pt x="43" y="7"/>
                        </a:lnTo>
                        <a:lnTo>
                          <a:pt x="42" y="4"/>
                        </a:lnTo>
                        <a:lnTo>
                          <a:pt x="42" y="0"/>
                        </a:lnTo>
                        <a:lnTo>
                          <a:pt x="40" y="10"/>
                        </a:lnTo>
                        <a:lnTo>
                          <a:pt x="37" y="20"/>
                        </a:lnTo>
                        <a:lnTo>
                          <a:pt x="33" y="29"/>
                        </a:lnTo>
                        <a:lnTo>
                          <a:pt x="28" y="38"/>
                        </a:lnTo>
                        <a:lnTo>
                          <a:pt x="22" y="46"/>
                        </a:lnTo>
                        <a:lnTo>
                          <a:pt x="16" y="54"/>
                        </a:lnTo>
                        <a:lnTo>
                          <a:pt x="8" y="60"/>
                        </a:lnTo>
                        <a:lnTo>
                          <a:pt x="0" y="66"/>
                        </a:lnTo>
                        <a:lnTo>
                          <a:pt x="8" y="63"/>
                        </a:lnTo>
                        <a:lnTo>
                          <a:pt x="14" y="60"/>
                        </a:lnTo>
                        <a:close/>
                      </a:path>
                    </a:pathLst>
                  </a:custGeom>
                  <a:solidFill>
                    <a:srgbClr val="30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2" name="Freeform 280">
                    <a:extLst>
                      <a:ext uri="{FF2B5EF4-FFF2-40B4-BE49-F238E27FC236}">
                        <a16:creationId xmlns:a16="http://schemas.microsoft.com/office/drawing/2014/main" id="{A58AD162-E5C3-AB4B-AE62-10B3D61E4F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6" y="1176"/>
                    <a:ext cx="49" cy="73"/>
                  </a:xfrm>
                  <a:custGeom>
                    <a:avLst/>
                    <a:gdLst>
                      <a:gd name="T0" fmla="*/ 12 w 49"/>
                      <a:gd name="T1" fmla="*/ 68 h 73"/>
                      <a:gd name="T2" fmla="*/ 25 w 49"/>
                      <a:gd name="T3" fmla="*/ 57 h 73"/>
                      <a:gd name="T4" fmla="*/ 35 w 49"/>
                      <a:gd name="T5" fmla="*/ 43 h 73"/>
                      <a:gd name="T6" fmla="*/ 40 w 49"/>
                      <a:gd name="T7" fmla="*/ 36 h 73"/>
                      <a:gd name="T8" fmla="*/ 43 w 49"/>
                      <a:gd name="T9" fmla="*/ 28 h 73"/>
                      <a:gd name="T10" fmla="*/ 46 w 49"/>
                      <a:gd name="T11" fmla="*/ 20 h 73"/>
                      <a:gd name="T12" fmla="*/ 49 w 49"/>
                      <a:gd name="T13" fmla="*/ 11 h 73"/>
                      <a:gd name="T14" fmla="*/ 48 w 49"/>
                      <a:gd name="T15" fmla="*/ 5 h 73"/>
                      <a:gd name="T16" fmla="*/ 48 w 49"/>
                      <a:gd name="T17" fmla="*/ 0 h 73"/>
                      <a:gd name="T18" fmla="*/ 45 w 49"/>
                      <a:gd name="T19" fmla="*/ 11 h 73"/>
                      <a:gd name="T20" fmla="*/ 42 w 49"/>
                      <a:gd name="T21" fmla="*/ 22 h 73"/>
                      <a:gd name="T22" fmla="*/ 39 w 49"/>
                      <a:gd name="T23" fmla="*/ 33 h 73"/>
                      <a:gd name="T24" fmla="*/ 32 w 49"/>
                      <a:gd name="T25" fmla="*/ 42 h 73"/>
                      <a:gd name="T26" fmla="*/ 26 w 49"/>
                      <a:gd name="T27" fmla="*/ 51 h 73"/>
                      <a:gd name="T28" fmla="*/ 18 w 49"/>
                      <a:gd name="T29" fmla="*/ 60 h 73"/>
                      <a:gd name="T30" fmla="*/ 9 w 49"/>
                      <a:gd name="T31" fmla="*/ 67 h 73"/>
                      <a:gd name="T32" fmla="*/ 0 w 49"/>
                      <a:gd name="T33" fmla="*/ 73 h 73"/>
                      <a:gd name="T34" fmla="*/ 6 w 49"/>
                      <a:gd name="T35" fmla="*/ 71 h 73"/>
                      <a:gd name="T36" fmla="*/ 12 w 49"/>
                      <a:gd name="T37" fmla="*/ 68 h 7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9"/>
                      <a:gd name="T58" fmla="*/ 0 h 73"/>
                      <a:gd name="T59" fmla="*/ 49 w 49"/>
                      <a:gd name="T60" fmla="*/ 73 h 73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9" h="73">
                        <a:moveTo>
                          <a:pt x="12" y="68"/>
                        </a:moveTo>
                        <a:lnTo>
                          <a:pt x="25" y="57"/>
                        </a:lnTo>
                        <a:lnTo>
                          <a:pt x="35" y="43"/>
                        </a:lnTo>
                        <a:lnTo>
                          <a:pt x="40" y="36"/>
                        </a:lnTo>
                        <a:lnTo>
                          <a:pt x="43" y="28"/>
                        </a:lnTo>
                        <a:lnTo>
                          <a:pt x="46" y="20"/>
                        </a:lnTo>
                        <a:lnTo>
                          <a:pt x="49" y="11"/>
                        </a:lnTo>
                        <a:lnTo>
                          <a:pt x="48" y="5"/>
                        </a:lnTo>
                        <a:lnTo>
                          <a:pt x="48" y="0"/>
                        </a:lnTo>
                        <a:lnTo>
                          <a:pt x="45" y="11"/>
                        </a:lnTo>
                        <a:lnTo>
                          <a:pt x="42" y="22"/>
                        </a:lnTo>
                        <a:lnTo>
                          <a:pt x="39" y="33"/>
                        </a:lnTo>
                        <a:lnTo>
                          <a:pt x="32" y="42"/>
                        </a:lnTo>
                        <a:lnTo>
                          <a:pt x="26" y="51"/>
                        </a:lnTo>
                        <a:lnTo>
                          <a:pt x="18" y="60"/>
                        </a:lnTo>
                        <a:lnTo>
                          <a:pt x="9" y="67"/>
                        </a:lnTo>
                        <a:lnTo>
                          <a:pt x="0" y="73"/>
                        </a:lnTo>
                        <a:lnTo>
                          <a:pt x="6" y="71"/>
                        </a:lnTo>
                        <a:lnTo>
                          <a:pt x="12" y="68"/>
                        </a:lnTo>
                        <a:close/>
                      </a:path>
                    </a:pathLst>
                  </a:custGeom>
                  <a:solidFill>
                    <a:srgbClr val="313E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3" name="Freeform 281">
                    <a:extLst>
                      <a:ext uri="{FF2B5EF4-FFF2-40B4-BE49-F238E27FC236}">
                        <a16:creationId xmlns:a16="http://schemas.microsoft.com/office/drawing/2014/main" id="{63F1D1EE-A244-B84B-A0DB-D5057602FE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1" y="1171"/>
                    <a:ext cx="53" cy="79"/>
                  </a:xfrm>
                  <a:custGeom>
                    <a:avLst/>
                    <a:gdLst>
                      <a:gd name="T0" fmla="*/ 11 w 53"/>
                      <a:gd name="T1" fmla="*/ 76 h 79"/>
                      <a:gd name="T2" fmla="*/ 19 w 53"/>
                      <a:gd name="T3" fmla="*/ 70 h 79"/>
                      <a:gd name="T4" fmla="*/ 27 w 53"/>
                      <a:gd name="T5" fmla="*/ 64 h 79"/>
                      <a:gd name="T6" fmla="*/ 33 w 53"/>
                      <a:gd name="T7" fmla="*/ 56 h 79"/>
                      <a:gd name="T8" fmla="*/ 39 w 53"/>
                      <a:gd name="T9" fmla="*/ 48 h 79"/>
                      <a:gd name="T10" fmla="*/ 44 w 53"/>
                      <a:gd name="T11" fmla="*/ 39 h 79"/>
                      <a:gd name="T12" fmla="*/ 48 w 53"/>
                      <a:gd name="T13" fmla="*/ 30 h 79"/>
                      <a:gd name="T14" fmla="*/ 51 w 53"/>
                      <a:gd name="T15" fmla="*/ 20 h 79"/>
                      <a:gd name="T16" fmla="*/ 53 w 53"/>
                      <a:gd name="T17" fmla="*/ 10 h 79"/>
                      <a:gd name="T18" fmla="*/ 53 w 53"/>
                      <a:gd name="T19" fmla="*/ 5 h 79"/>
                      <a:gd name="T20" fmla="*/ 51 w 53"/>
                      <a:gd name="T21" fmla="*/ 0 h 79"/>
                      <a:gd name="T22" fmla="*/ 50 w 53"/>
                      <a:gd name="T23" fmla="*/ 13 h 79"/>
                      <a:gd name="T24" fmla="*/ 47 w 53"/>
                      <a:gd name="T25" fmla="*/ 25 h 79"/>
                      <a:gd name="T26" fmla="*/ 42 w 53"/>
                      <a:gd name="T27" fmla="*/ 36 h 79"/>
                      <a:gd name="T28" fmla="*/ 36 w 53"/>
                      <a:gd name="T29" fmla="*/ 47 h 79"/>
                      <a:gd name="T30" fmla="*/ 28 w 53"/>
                      <a:gd name="T31" fmla="*/ 56 h 79"/>
                      <a:gd name="T32" fmla="*/ 20 w 53"/>
                      <a:gd name="T33" fmla="*/ 65 h 79"/>
                      <a:gd name="T34" fmla="*/ 11 w 53"/>
                      <a:gd name="T35" fmla="*/ 73 h 79"/>
                      <a:gd name="T36" fmla="*/ 0 w 53"/>
                      <a:gd name="T37" fmla="*/ 79 h 79"/>
                      <a:gd name="T38" fmla="*/ 5 w 53"/>
                      <a:gd name="T39" fmla="*/ 78 h 79"/>
                      <a:gd name="T40" fmla="*/ 11 w 53"/>
                      <a:gd name="T41" fmla="*/ 76 h 7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3"/>
                      <a:gd name="T64" fmla="*/ 0 h 79"/>
                      <a:gd name="T65" fmla="*/ 53 w 53"/>
                      <a:gd name="T66" fmla="*/ 79 h 7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3" h="79">
                        <a:moveTo>
                          <a:pt x="11" y="76"/>
                        </a:moveTo>
                        <a:lnTo>
                          <a:pt x="19" y="70"/>
                        </a:lnTo>
                        <a:lnTo>
                          <a:pt x="27" y="64"/>
                        </a:lnTo>
                        <a:lnTo>
                          <a:pt x="33" y="56"/>
                        </a:lnTo>
                        <a:lnTo>
                          <a:pt x="39" y="48"/>
                        </a:lnTo>
                        <a:lnTo>
                          <a:pt x="44" y="39"/>
                        </a:lnTo>
                        <a:lnTo>
                          <a:pt x="48" y="30"/>
                        </a:lnTo>
                        <a:lnTo>
                          <a:pt x="51" y="20"/>
                        </a:lnTo>
                        <a:lnTo>
                          <a:pt x="53" y="10"/>
                        </a:lnTo>
                        <a:lnTo>
                          <a:pt x="53" y="5"/>
                        </a:lnTo>
                        <a:lnTo>
                          <a:pt x="51" y="0"/>
                        </a:lnTo>
                        <a:lnTo>
                          <a:pt x="50" y="13"/>
                        </a:lnTo>
                        <a:lnTo>
                          <a:pt x="47" y="25"/>
                        </a:lnTo>
                        <a:lnTo>
                          <a:pt x="42" y="36"/>
                        </a:lnTo>
                        <a:lnTo>
                          <a:pt x="36" y="47"/>
                        </a:lnTo>
                        <a:lnTo>
                          <a:pt x="28" y="56"/>
                        </a:lnTo>
                        <a:lnTo>
                          <a:pt x="20" y="65"/>
                        </a:lnTo>
                        <a:lnTo>
                          <a:pt x="11" y="73"/>
                        </a:lnTo>
                        <a:lnTo>
                          <a:pt x="0" y="79"/>
                        </a:lnTo>
                        <a:lnTo>
                          <a:pt x="5" y="78"/>
                        </a:lnTo>
                        <a:lnTo>
                          <a:pt x="11" y="76"/>
                        </a:lnTo>
                        <a:close/>
                      </a:path>
                    </a:pathLst>
                  </a:custGeom>
                  <a:solidFill>
                    <a:srgbClr val="323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4" name="Freeform 282">
                    <a:extLst>
                      <a:ext uri="{FF2B5EF4-FFF2-40B4-BE49-F238E27FC236}">
                        <a16:creationId xmlns:a16="http://schemas.microsoft.com/office/drawing/2014/main" id="{5C6E1D80-7DD6-8241-A4E1-F67B344AE8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7" y="1167"/>
                    <a:ext cx="57" cy="83"/>
                  </a:xfrm>
                  <a:custGeom>
                    <a:avLst/>
                    <a:gdLst>
                      <a:gd name="T0" fmla="*/ 9 w 57"/>
                      <a:gd name="T1" fmla="*/ 82 h 83"/>
                      <a:gd name="T2" fmla="*/ 18 w 57"/>
                      <a:gd name="T3" fmla="*/ 76 h 83"/>
                      <a:gd name="T4" fmla="*/ 27 w 57"/>
                      <a:gd name="T5" fmla="*/ 69 h 83"/>
                      <a:gd name="T6" fmla="*/ 35 w 57"/>
                      <a:gd name="T7" fmla="*/ 60 h 83"/>
                      <a:gd name="T8" fmla="*/ 41 w 57"/>
                      <a:gd name="T9" fmla="*/ 51 h 83"/>
                      <a:gd name="T10" fmla="*/ 48 w 57"/>
                      <a:gd name="T11" fmla="*/ 42 h 83"/>
                      <a:gd name="T12" fmla="*/ 51 w 57"/>
                      <a:gd name="T13" fmla="*/ 31 h 83"/>
                      <a:gd name="T14" fmla="*/ 54 w 57"/>
                      <a:gd name="T15" fmla="*/ 20 h 83"/>
                      <a:gd name="T16" fmla="*/ 57 w 57"/>
                      <a:gd name="T17" fmla="*/ 9 h 83"/>
                      <a:gd name="T18" fmla="*/ 55 w 57"/>
                      <a:gd name="T19" fmla="*/ 4 h 83"/>
                      <a:gd name="T20" fmla="*/ 54 w 57"/>
                      <a:gd name="T21" fmla="*/ 0 h 83"/>
                      <a:gd name="T22" fmla="*/ 54 w 57"/>
                      <a:gd name="T23" fmla="*/ 0 h 83"/>
                      <a:gd name="T24" fmla="*/ 54 w 57"/>
                      <a:gd name="T25" fmla="*/ 1 h 83"/>
                      <a:gd name="T26" fmla="*/ 52 w 57"/>
                      <a:gd name="T27" fmla="*/ 15 h 83"/>
                      <a:gd name="T28" fmla="*/ 49 w 57"/>
                      <a:gd name="T29" fmla="*/ 28 h 83"/>
                      <a:gd name="T30" fmla="*/ 44 w 57"/>
                      <a:gd name="T31" fmla="*/ 40 h 83"/>
                      <a:gd name="T32" fmla="*/ 38 w 57"/>
                      <a:gd name="T33" fmla="*/ 51 h 83"/>
                      <a:gd name="T34" fmla="*/ 31 w 57"/>
                      <a:gd name="T35" fmla="*/ 62 h 83"/>
                      <a:gd name="T36" fmla="*/ 21 w 57"/>
                      <a:gd name="T37" fmla="*/ 69 h 83"/>
                      <a:gd name="T38" fmla="*/ 10 w 57"/>
                      <a:gd name="T39" fmla="*/ 77 h 83"/>
                      <a:gd name="T40" fmla="*/ 0 w 57"/>
                      <a:gd name="T41" fmla="*/ 83 h 83"/>
                      <a:gd name="T42" fmla="*/ 4 w 57"/>
                      <a:gd name="T43" fmla="*/ 83 h 83"/>
                      <a:gd name="T44" fmla="*/ 9 w 57"/>
                      <a:gd name="T45" fmla="*/ 82 h 8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7"/>
                      <a:gd name="T70" fmla="*/ 0 h 83"/>
                      <a:gd name="T71" fmla="*/ 57 w 57"/>
                      <a:gd name="T72" fmla="*/ 83 h 8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7" h="83">
                        <a:moveTo>
                          <a:pt x="9" y="82"/>
                        </a:moveTo>
                        <a:lnTo>
                          <a:pt x="18" y="76"/>
                        </a:lnTo>
                        <a:lnTo>
                          <a:pt x="27" y="69"/>
                        </a:lnTo>
                        <a:lnTo>
                          <a:pt x="35" y="60"/>
                        </a:lnTo>
                        <a:lnTo>
                          <a:pt x="41" y="51"/>
                        </a:lnTo>
                        <a:lnTo>
                          <a:pt x="48" y="42"/>
                        </a:lnTo>
                        <a:lnTo>
                          <a:pt x="51" y="31"/>
                        </a:lnTo>
                        <a:lnTo>
                          <a:pt x="54" y="20"/>
                        </a:lnTo>
                        <a:lnTo>
                          <a:pt x="57" y="9"/>
                        </a:lnTo>
                        <a:lnTo>
                          <a:pt x="55" y="4"/>
                        </a:lnTo>
                        <a:lnTo>
                          <a:pt x="54" y="0"/>
                        </a:lnTo>
                        <a:lnTo>
                          <a:pt x="54" y="1"/>
                        </a:lnTo>
                        <a:lnTo>
                          <a:pt x="52" y="15"/>
                        </a:lnTo>
                        <a:lnTo>
                          <a:pt x="49" y="28"/>
                        </a:lnTo>
                        <a:lnTo>
                          <a:pt x="44" y="40"/>
                        </a:lnTo>
                        <a:lnTo>
                          <a:pt x="38" y="51"/>
                        </a:lnTo>
                        <a:lnTo>
                          <a:pt x="31" y="62"/>
                        </a:lnTo>
                        <a:lnTo>
                          <a:pt x="21" y="69"/>
                        </a:lnTo>
                        <a:lnTo>
                          <a:pt x="10" y="77"/>
                        </a:lnTo>
                        <a:lnTo>
                          <a:pt x="0" y="83"/>
                        </a:lnTo>
                        <a:lnTo>
                          <a:pt x="4" y="83"/>
                        </a:lnTo>
                        <a:lnTo>
                          <a:pt x="9" y="82"/>
                        </a:lnTo>
                        <a:close/>
                      </a:path>
                    </a:pathLst>
                  </a:custGeom>
                  <a:solidFill>
                    <a:srgbClr val="333F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5" name="Freeform 283">
                    <a:extLst>
                      <a:ext uri="{FF2B5EF4-FFF2-40B4-BE49-F238E27FC236}">
                        <a16:creationId xmlns:a16="http://schemas.microsoft.com/office/drawing/2014/main" id="{C315D618-F5F7-F342-83BC-F8C5B37394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2" y="1164"/>
                    <a:ext cx="60" cy="86"/>
                  </a:xfrm>
                  <a:custGeom>
                    <a:avLst/>
                    <a:gdLst>
                      <a:gd name="T0" fmla="*/ 9 w 60"/>
                      <a:gd name="T1" fmla="*/ 86 h 86"/>
                      <a:gd name="T2" fmla="*/ 20 w 60"/>
                      <a:gd name="T3" fmla="*/ 80 h 86"/>
                      <a:gd name="T4" fmla="*/ 29 w 60"/>
                      <a:gd name="T5" fmla="*/ 72 h 86"/>
                      <a:gd name="T6" fmla="*/ 37 w 60"/>
                      <a:gd name="T7" fmla="*/ 63 h 86"/>
                      <a:gd name="T8" fmla="*/ 45 w 60"/>
                      <a:gd name="T9" fmla="*/ 54 h 86"/>
                      <a:gd name="T10" fmla="*/ 51 w 60"/>
                      <a:gd name="T11" fmla="*/ 43 h 86"/>
                      <a:gd name="T12" fmla="*/ 56 w 60"/>
                      <a:gd name="T13" fmla="*/ 32 h 86"/>
                      <a:gd name="T14" fmla="*/ 59 w 60"/>
                      <a:gd name="T15" fmla="*/ 20 h 86"/>
                      <a:gd name="T16" fmla="*/ 60 w 60"/>
                      <a:gd name="T17" fmla="*/ 7 h 86"/>
                      <a:gd name="T18" fmla="*/ 59 w 60"/>
                      <a:gd name="T19" fmla="*/ 3 h 86"/>
                      <a:gd name="T20" fmla="*/ 57 w 60"/>
                      <a:gd name="T21" fmla="*/ 0 h 86"/>
                      <a:gd name="T22" fmla="*/ 57 w 60"/>
                      <a:gd name="T23" fmla="*/ 1 h 86"/>
                      <a:gd name="T24" fmla="*/ 57 w 60"/>
                      <a:gd name="T25" fmla="*/ 4 h 86"/>
                      <a:gd name="T26" fmla="*/ 56 w 60"/>
                      <a:gd name="T27" fmla="*/ 18 h 86"/>
                      <a:gd name="T28" fmla="*/ 53 w 60"/>
                      <a:gd name="T29" fmla="*/ 31 h 86"/>
                      <a:gd name="T30" fmla="*/ 48 w 60"/>
                      <a:gd name="T31" fmla="*/ 43 h 86"/>
                      <a:gd name="T32" fmla="*/ 40 w 60"/>
                      <a:gd name="T33" fmla="*/ 55 h 86"/>
                      <a:gd name="T34" fmla="*/ 32 w 60"/>
                      <a:gd name="T35" fmla="*/ 65 h 86"/>
                      <a:gd name="T36" fmla="*/ 22 w 60"/>
                      <a:gd name="T37" fmla="*/ 74 h 86"/>
                      <a:gd name="T38" fmla="*/ 11 w 60"/>
                      <a:gd name="T39" fmla="*/ 82 h 86"/>
                      <a:gd name="T40" fmla="*/ 0 w 60"/>
                      <a:gd name="T41" fmla="*/ 86 h 86"/>
                      <a:gd name="T42" fmla="*/ 5 w 60"/>
                      <a:gd name="T43" fmla="*/ 86 h 86"/>
                      <a:gd name="T44" fmla="*/ 9 w 60"/>
                      <a:gd name="T45" fmla="*/ 86 h 8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0"/>
                      <a:gd name="T70" fmla="*/ 0 h 86"/>
                      <a:gd name="T71" fmla="*/ 60 w 60"/>
                      <a:gd name="T72" fmla="*/ 86 h 8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0" h="86">
                        <a:moveTo>
                          <a:pt x="9" y="86"/>
                        </a:moveTo>
                        <a:lnTo>
                          <a:pt x="20" y="80"/>
                        </a:lnTo>
                        <a:lnTo>
                          <a:pt x="29" y="72"/>
                        </a:lnTo>
                        <a:lnTo>
                          <a:pt x="37" y="63"/>
                        </a:lnTo>
                        <a:lnTo>
                          <a:pt x="45" y="54"/>
                        </a:lnTo>
                        <a:lnTo>
                          <a:pt x="51" y="43"/>
                        </a:lnTo>
                        <a:lnTo>
                          <a:pt x="56" y="32"/>
                        </a:lnTo>
                        <a:lnTo>
                          <a:pt x="59" y="20"/>
                        </a:lnTo>
                        <a:lnTo>
                          <a:pt x="60" y="7"/>
                        </a:lnTo>
                        <a:lnTo>
                          <a:pt x="59" y="3"/>
                        </a:lnTo>
                        <a:lnTo>
                          <a:pt x="57" y="0"/>
                        </a:lnTo>
                        <a:lnTo>
                          <a:pt x="57" y="1"/>
                        </a:lnTo>
                        <a:lnTo>
                          <a:pt x="57" y="4"/>
                        </a:lnTo>
                        <a:lnTo>
                          <a:pt x="56" y="18"/>
                        </a:lnTo>
                        <a:lnTo>
                          <a:pt x="53" y="31"/>
                        </a:lnTo>
                        <a:lnTo>
                          <a:pt x="48" y="43"/>
                        </a:lnTo>
                        <a:lnTo>
                          <a:pt x="40" y="55"/>
                        </a:lnTo>
                        <a:lnTo>
                          <a:pt x="32" y="65"/>
                        </a:lnTo>
                        <a:lnTo>
                          <a:pt x="22" y="74"/>
                        </a:lnTo>
                        <a:lnTo>
                          <a:pt x="11" y="82"/>
                        </a:lnTo>
                        <a:lnTo>
                          <a:pt x="0" y="86"/>
                        </a:lnTo>
                        <a:lnTo>
                          <a:pt x="5" y="86"/>
                        </a:lnTo>
                        <a:lnTo>
                          <a:pt x="9" y="86"/>
                        </a:lnTo>
                        <a:close/>
                      </a:path>
                    </a:pathLst>
                  </a:custGeom>
                  <a:solidFill>
                    <a:srgbClr val="3440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 284">
                    <a:extLst>
                      <a:ext uri="{FF2B5EF4-FFF2-40B4-BE49-F238E27FC236}">
                        <a16:creationId xmlns:a16="http://schemas.microsoft.com/office/drawing/2014/main" id="{108E7783-DA1D-5D48-96C5-AE398D00A2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7" y="1159"/>
                    <a:ext cx="64" cy="91"/>
                  </a:xfrm>
                  <a:custGeom>
                    <a:avLst/>
                    <a:gdLst>
                      <a:gd name="T0" fmla="*/ 64 w 64"/>
                      <a:gd name="T1" fmla="*/ 9 h 91"/>
                      <a:gd name="T2" fmla="*/ 64 w 64"/>
                      <a:gd name="T3" fmla="*/ 8 h 91"/>
                      <a:gd name="T4" fmla="*/ 64 w 64"/>
                      <a:gd name="T5" fmla="*/ 8 h 91"/>
                      <a:gd name="T6" fmla="*/ 62 w 64"/>
                      <a:gd name="T7" fmla="*/ 5 h 91"/>
                      <a:gd name="T8" fmla="*/ 59 w 64"/>
                      <a:gd name="T9" fmla="*/ 0 h 91"/>
                      <a:gd name="T10" fmla="*/ 61 w 64"/>
                      <a:gd name="T11" fmla="*/ 5 h 91"/>
                      <a:gd name="T12" fmla="*/ 61 w 64"/>
                      <a:gd name="T13" fmla="*/ 9 h 91"/>
                      <a:gd name="T14" fmla="*/ 59 w 64"/>
                      <a:gd name="T15" fmla="*/ 23 h 91"/>
                      <a:gd name="T16" fmla="*/ 56 w 64"/>
                      <a:gd name="T17" fmla="*/ 37 h 91"/>
                      <a:gd name="T18" fmla="*/ 50 w 64"/>
                      <a:gd name="T19" fmla="*/ 50 h 91"/>
                      <a:gd name="T20" fmla="*/ 44 w 64"/>
                      <a:gd name="T21" fmla="*/ 60 h 91"/>
                      <a:gd name="T22" fmla="*/ 34 w 64"/>
                      <a:gd name="T23" fmla="*/ 71 h 91"/>
                      <a:gd name="T24" fmla="*/ 24 w 64"/>
                      <a:gd name="T25" fmla="*/ 79 h 91"/>
                      <a:gd name="T26" fmla="*/ 13 w 64"/>
                      <a:gd name="T27" fmla="*/ 87 h 91"/>
                      <a:gd name="T28" fmla="*/ 0 w 64"/>
                      <a:gd name="T29" fmla="*/ 91 h 91"/>
                      <a:gd name="T30" fmla="*/ 2 w 64"/>
                      <a:gd name="T31" fmla="*/ 91 h 91"/>
                      <a:gd name="T32" fmla="*/ 3 w 64"/>
                      <a:gd name="T33" fmla="*/ 91 h 91"/>
                      <a:gd name="T34" fmla="*/ 7 w 64"/>
                      <a:gd name="T35" fmla="*/ 91 h 91"/>
                      <a:gd name="T36" fmla="*/ 10 w 64"/>
                      <a:gd name="T37" fmla="*/ 91 h 91"/>
                      <a:gd name="T38" fmla="*/ 20 w 64"/>
                      <a:gd name="T39" fmla="*/ 85 h 91"/>
                      <a:gd name="T40" fmla="*/ 31 w 64"/>
                      <a:gd name="T41" fmla="*/ 77 h 91"/>
                      <a:gd name="T42" fmla="*/ 41 w 64"/>
                      <a:gd name="T43" fmla="*/ 70 h 91"/>
                      <a:gd name="T44" fmla="*/ 48 w 64"/>
                      <a:gd name="T45" fmla="*/ 59 h 91"/>
                      <a:gd name="T46" fmla="*/ 54 w 64"/>
                      <a:gd name="T47" fmla="*/ 48 h 91"/>
                      <a:gd name="T48" fmla="*/ 59 w 64"/>
                      <a:gd name="T49" fmla="*/ 36 h 91"/>
                      <a:gd name="T50" fmla="*/ 62 w 64"/>
                      <a:gd name="T51" fmla="*/ 23 h 91"/>
                      <a:gd name="T52" fmla="*/ 64 w 64"/>
                      <a:gd name="T53" fmla="*/ 9 h 91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4"/>
                      <a:gd name="T82" fmla="*/ 0 h 91"/>
                      <a:gd name="T83" fmla="*/ 64 w 64"/>
                      <a:gd name="T84" fmla="*/ 91 h 91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4" h="91">
                        <a:moveTo>
                          <a:pt x="64" y="9"/>
                        </a:moveTo>
                        <a:lnTo>
                          <a:pt x="64" y="8"/>
                        </a:lnTo>
                        <a:lnTo>
                          <a:pt x="62" y="5"/>
                        </a:lnTo>
                        <a:lnTo>
                          <a:pt x="59" y="0"/>
                        </a:lnTo>
                        <a:lnTo>
                          <a:pt x="61" y="5"/>
                        </a:lnTo>
                        <a:lnTo>
                          <a:pt x="61" y="9"/>
                        </a:lnTo>
                        <a:lnTo>
                          <a:pt x="59" y="23"/>
                        </a:lnTo>
                        <a:lnTo>
                          <a:pt x="56" y="37"/>
                        </a:lnTo>
                        <a:lnTo>
                          <a:pt x="50" y="50"/>
                        </a:lnTo>
                        <a:lnTo>
                          <a:pt x="44" y="60"/>
                        </a:lnTo>
                        <a:lnTo>
                          <a:pt x="34" y="71"/>
                        </a:lnTo>
                        <a:lnTo>
                          <a:pt x="24" y="79"/>
                        </a:lnTo>
                        <a:lnTo>
                          <a:pt x="13" y="87"/>
                        </a:lnTo>
                        <a:lnTo>
                          <a:pt x="0" y="91"/>
                        </a:lnTo>
                        <a:lnTo>
                          <a:pt x="2" y="91"/>
                        </a:lnTo>
                        <a:lnTo>
                          <a:pt x="3" y="91"/>
                        </a:lnTo>
                        <a:lnTo>
                          <a:pt x="7" y="91"/>
                        </a:lnTo>
                        <a:lnTo>
                          <a:pt x="10" y="91"/>
                        </a:lnTo>
                        <a:lnTo>
                          <a:pt x="20" y="85"/>
                        </a:lnTo>
                        <a:lnTo>
                          <a:pt x="31" y="77"/>
                        </a:lnTo>
                        <a:lnTo>
                          <a:pt x="41" y="70"/>
                        </a:lnTo>
                        <a:lnTo>
                          <a:pt x="48" y="59"/>
                        </a:lnTo>
                        <a:lnTo>
                          <a:pt x="54" y="48"/>
                        </a:lnTo>
                        <a:lnTo>
                          <a:pt x="59" y="36"/>
                        </a:lnTo>
                        <a:lnTo>
                          <a:pt x="62" y="23"/>
                        </a:lnTo>
                        <a:lnTo>
                          <a:pt x="64" y="9"/>
                        </a:lnTo>
                        <a:close/>
                      </a:path>
                    </a:pathLst>
                  </a:custGeom>
                  <a:solidFill>
                    <a:srgbClr val="3442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7" name="Freeform 285">
                    <a:extLst>
                      <a:ext uri="{FF2B5EF4-FFF2-40B4-BE49-F238E27FC236}">
                        <a16:creationId xmlns:a16="http://schemas.microsoft.com/office/drawing/2014/main" id="{CC62EFB8-31AC-8541-8C4D-4E227F4FB1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3" y="1156"/>
                    <a:ext cx="66" cy="94"/>
                  </a:xfrm>
                  <a:custGeom>
                    <a:avLst/>
                    <a:gdLst>
                      <a:gd name="T0" fmla="*/ 66 w 66"/>
                      <a:gd name="T1" fmla="*/ 12 h 94"/>
                      <a:gd name="T2" fmla="*/ 66 w 66"/>
                      <a:gd name="T3" fmla="*/ 9 h 94"/>
                      <a:gd name="T4" fmla="*/ 66 w 66"/>
                      <a:gd name="T5" fmla="*/ 8 h 94"/>
                      <a:gd name="T6" fmla="*/ 63 w 66"/>
                      <a:gd name="T7" fmla="*/ 3 h 94"/>
                      <a:gd name="T8" fmla="*/ 62 w 66"/>
                      <a:gd name="T9" fmla="*/ 0 h 94"/>
                      <a:gd name="T10" fmla="*/ 63 w 66"/>
                      <a:gd name="T11" fmla="*/ 6 h 94"/>
                      <a:gd name="T12" fmla="*/ 63 w 66"/>
                      <a:gd name="T13" fmla="*/ 12 h 94"/>
                      <a:gd name="T14" fmla="*/ 62 w 66"/>
                      <a:gd name="T15" fmla="*/ 26 h 94"/>
                      <a:gd name="T16" fmla="*/ 58 w 66"/>
                      <a:gd name="T17" fmla="*/ 40 h 94"/>
                      <a:gd name="T18" fmla="*/ 52 w 66"/>
                      <a:gd name="T19" fmla="*/ 53 h 94"/>
                      <a:gd name="T20" fmla="*/ 45 w 66"/>
                      <a:gd name="T21" fmla="*/ 65 h 94"/>
                      <a:gd name="T22" fmla="*/ 35 w 66"/>
                      <a:gd name="T23" fmla="*/ 74 h 94"/>
                      <a:gd name="T24" fmla="*/ 24 w 66"/>
                      <a:gd name="T25" fmla="*/ 83 h 94"/>
                      <a:gd name="T26" fmla="*/ 12 w 66"/>
                      <a:gd name="T27" fmla="*/ 90 h 94"/>
                      <a:gd name="T28" fmla="*/ 0 w 66"/>
                      <a:gd name="T29" fmla="*/ 94 h 94"/>
                      <a:gd name="T30" fmla="*/ 3 w 66"/>
                      <a:gd name="T31" fmla="*/ 94 h 94"/>
                      <a:gd name="T32" fmla="*/ 7 w 66"/>
                      <a:gd name="T33" fmla="*/ 94 h 94"/>
                      <a:gd name="T34" fmla="*/ 7 w 66"/>
                      <a:gd name="T35" fmla="*/ 94 h 94"/>
                      <a:gd name="T36" fmla="*/ 9 w 66"/>
                      <a:gd name="T37" fmla="*/ 94 h 94"/>
                      <a:gd name="T38" fmla="*/ 20 w 66"/>
                      <a:gd name="T39" fmla="*/ 90 h 94"/>
                      <a:gd name="T40" fmla="*/ 31 w 66"/>
                      <a:gd name="T41" fmla="*/ 82 h 94"/>
                      <a:gd name="T42" fmla="*/ 41 w 66"/>
                      <a:gd name="T43" fmla="*/ 73 h 94"/>
                      <a:gd name="T44" fmla="*/ 49 w 66"/>
                      <a:gd name="T45" fmla="*/ 63 h 94"/>
                      <a:gd name="T46" fmla="*/ 57 w 66"/>
                      <a:gd name="T47" fmla="*/ 51 h 94"/>
                      <a:gd name="T48" fmla="*/ 62 w 66"/>
                      <a:gd name="T49" fmla="*/ 39 h 94"/>
                      <a:gd name="T50" fmla="*/ 65 w 66"/>
                      <a:gd name="T51" fmla="*/ 26 h 94"/>
                      <a:gd name="T52" fmla="*/ 66 w 66"/>
                      <a:gd name="T53" fmla="*/ 12 h 9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6"/>
                      <a:gd name="T82" fmla="*/ 0 h 94"/>
                      <a:gd name="T83" fmla="*/ 66 w 66"/>
                      <a:gd name="T84" fmla="*/ 94 h 9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6" h="94">
                        <a:moveTo>
                          <a:pt x="66" y="12"/>
                        </a:moveTo>
                        <a:lnTo>
                          <a:pt x="66" y="9"/>
                        </a:lnTo>
                        <a:lnTo>
                          <a:pt x="66" y="8"/>
                        </a:lnTo>
                        <a:lnTo>
                          <a:pt x="63" y="3"/>
                        </a:lnTo>
                        <a:lnTo>
                          <a:pt x="62" y="0"/>
                        </a:lnTo>
                        <a:lnTo>
                          <a:pt x="63" y="6"/>
                        </a:lnTo>
                        <a:lnTo>
                          <a:pt x="63" y="12"/>
                        </a:lnTo>
                        <a:lnTo>
                          <a:pt x="62" y="26"/>
                        </a:lnTo>
                        <a:lnTo>
                          <a:pt x="58" y="40"/>
                        </a:lnTo>
                        <a:lnTo>
                          <a:pt x="52" y="53"/>
                        </a:lnTo>
                        <a:lnTo>
                          <a:pt x="45" y="65"/>
                        </a:lnTo>
                        <a:lnTo>
                          <a:pt x="35" y="74"/>
                        </a:lnTo>
                        <a:lnTo>
                          <a:pt x="24" y="83"/>
                        </a:lnTo>
                        <a:lnTo>
                          <a:pt x="12" y="90"/>
                        </a:lnTo>
                        <a:lnTo>
                          <a:pt x="0" y="94"/>
                        </a:lnTo>
                        <a:lnTo>
                          <a:pt x="3" y="94"/>
                        </a:lnTo>
                        <a:lnTo>
                          <a:pt x="7" y="94"/>
                        </a:lnTo>
                        <a:lnTo>
                          <a:pt x="9" y="94"/>
                        </a:lnTo>
                        <a:lnTo>
                          <a:pt x="20" y="90"/>
                        </a:lnTo>
                        <a:lnTo>
                          <a:pt x="31" y="82"/>
                        </a:lnTo>
                        <a:lnTo>
                          <a:pt x="41" y="73"/>
                        </a:lnTo>
                        <a:lnTo>
                          <a:pt x="49" y="63"/>
                        </a:lnTo>
                        <a:lnTo>
                          <a:pt x="57" y="51"/>
                        </a:lnTo>
                        <a:lnTo>
                          <a:pt x="62" y="39"/>
                        </a:lnTo>
                        <a:lnTo>
                          <a:pt x="65" y="26"/>
                        </a:lnTo>
                        <a:lnTo>
                          <a:pt x="66" y="12"/>
                        </a:lnTo>
                        <a:close/>
                      </a:path>
                    </a:pathLst>
                  </a:custGeom>
                  <a:solidFill>
                    <a:srgbClr val="3443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8" name="Freeform 286">
                    <a:extLst>
                      <a:ext uri="{FF2B5EF4-FFF2-40B4-BE49-F238E27FC236}">
                        <a16:creationId xmlns:a16="http://schemas.microsoft.com/office/drawing/2014/main" id="{22D1B87D-04F2-3948-B7C2-4F31A2BAD5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8" y="1154"/>
                    <a:ext cx="70" cy="96"/>
                  </a:xfrm>
                  <a:custGeom>
                    <a:avLst/>
                    <a:gdLst>
                      <a:gd name="T0" fmla="*/ 70 w 70"/>
                      <a:gd name="T1" fmla="*/ 14 h 96"/>
                      <a:gd name="T2" fmla="*/ 70 w 70"/>
                      <a:gd name="T3" fmla="*/ 10 h 96"/>
                      <a:gd name="T4" fmla="*/ 68 w 70"/>
                      <a:gd name="T5" fmla="*/ 5 h 96"/>
                      <a:gd name="T6" fmla="*/ 67 w 70"/>
                      <a:gd name="T7" fmla="*/ 2 h 96"/>
                      <a:gd name="T8" fmla="*/ 65 w 70"/>
                      <a:gd name="T9" fmla="*/ 0 h 96"/>
                      <a:gd name="T10" fmla="*/ 67 w 70"/>
                      <a:gd name="T11" fmla="*/ 7 h 96"/>
                      <a:gd name="T12" fmla="*/ 67 w 70"/>
                      <a:gd name="T13" fmla="*/ 14 h 96"/>
                      <a:gd name="T14" fmla="*/ 65 w 70"/>
                      <a:gd name="T15" fmla="*/ 28 h 96"/>
                      <a:gd name="T16" fmla="*/ 60 w 70"/>
                      <a:gd name="T17" fmla="*/ 42 h 96"/>
                      <a:gd name="T18" fmla="*/ 56 w 70"/>
                      <a:gd name="T19" fmla="*/ 56 h 96"/>
                      <a:gd name="T20" fmla="*/ 48 w 70"/>
                      <a:gd name="T21" fmla="*/ 67 h 96"/>
                      <a:gd name="T22" fmla="*/ 37 w 70"/>
                      <a:gd name="T23" fmla="*/ 76 h 96"/>
                      <a:gd name="T24" fmla="*/ 26 w 70"/>
                      <a:gd name="T25" fmla="*/ 85 h 96"/>
                      <a:gd name="T26" fmla="*/ 14 w 70"/>
                      <a:gd name="T27" fmla="*/ 92 h 96"/>
                      <a:gd name="T28" fmla="*/ 0 w 70"/>
                      <a:gd name="T29" fmla="*/ 96 h 96"/>
                      <a:gd name="T30" fmla="*/ 5 w 70"/>
                      <a:gd name="T31" fmla="*/ 96 h 96"/>
                      <a:gd name="T32" fmla="*/ 9 w 70"/>
                      <a:gd name="T33" fmla="*/ 96 h 96"/>
                      <a:gd name="T34" fmla="*/ 22 w 70"/>
                      <a:gd name="T35" fmla="*/ 92 h 96"/>
                      <a:gd name="T36" fmla="*/ 33 w 70"/>
                      <a:gd name="T37" fmla="*/ 84 h 96"/>
                      <a:gd name="T38" fmla="*/ 43 w 70"/>
                      <a:gd name="T39" fmla="*/ 76 h 96"/>
                      <a:gd name="T40" fmla="*/ 53 w 70"/>
                      <a:gd name="T41" fmla="*/ 65 h 96"/>
                      <a:gd name="T42" fmla="*/ 59 w 70"/>
                      <a:gd name="T43" fmla="*/ 55 h 96"/>
                      <a:gd name="T44" fmla="*/ 65 w 70"/>
                      <a:gd name="T45" fmla="*/ 42 h 96"/>
                      <a:gd name="T46" fmla="*/ 68 w 70"/>
                      <a:gd name="T47" fmla="*/ 28 h 96"/>
                      <a:gd name="T48" fmla="*/ 70 w 70"/>
                      <a:gd name="T49" fmla="*/ 14 h 9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0"/>
                      <a:gd name="T76" fmla="*/ 0 h 96"/>
                      <a:gd name="T77" fmla="*/ 70 w 70"/>
                      <a:gd name="T78" fmla="*/ 96 h 9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0" h="96">
                        <a:moveTo>
                          <a:pt x="70" y="14"/>
                        </a:moveTo>
                        <a:lnTo>
                          <a:pt x="70" y="10"/>
                        </a:lnTo>
                        <a:lnTo>
                          <a:pt x="68" y="5"/>
                        </a:lnTo>
                        <a:lnTo>
                          <a:pt x="67" y="2"/>
                        </a:lnTo>
                        <a:lnTo>
                          <a:pt x="65" y="0"/>
                        </a:lnTo>
                        <a:lnTo>
                          <a:pt x="67" y="7"/>
                        </a:lnTo>
                        <a:lnTo>
                          <a:pt x="67" y="14"/>
                        </a:lnTo>
                        <a:lnTo>
                          <a:pt x="65" y="28"/>
                        </a:lnTo>
                        <a:lnTo>
                          <a:pt x="60" y="42"/>
                        </a:lnTo>
                        <a:lnTo>
                          <a:pt x="56" y="56"/>
                        </a:lnTo>
                        <a:lnTo>
                          <a:pt x="48" y="67"/>
                        </a:lnTo>
                        <a:lnTo>
                          <a:pt x="37" y="76"/>
                        </a:lnTo>
                        <a:lnTo>
                          <a:pt x="26" y="85"/>
                        </a:lnTo>
                        <a:lnTo>
                          <a:pt x="14" y="92"/>
                        </a:lnTo>
                        <a:lnTo>
                          <a:pt x="0" y="96"/>
                        </a:lnTo>
                        <a:lnTo>
                          <a:pt x="5" y="96"/>
                        </a:lnTo>
                        <a:lnTo>
                          <a:pt x="9" y="96"/>
                        </a:lnTo>
                        <a:lnTo>
                          <a:pt x="22" y="92"/>
                        </a:lnTo>
                        <a:lnTo>
                          <a:pt x="33" y="84"/>
                        </a:lnTo>
                        <a:lnTo>
                          <a:pt x="43" y="76"/>
                        </a:lnTo>
                        <a:lnTo>
                          <a:pt x="53" y="65"/>
                        </a:lnTo>
                        <a:lnTo>
                          <a:pt x="59" y="55"/>
                        </a:lnTo>
                        <a:lnTo>
                          <a:pt x="65" y="42"/>
                        </a:lnTo>
                        <a:lnTo>
                          <a:pt x="68" y="28"/>
                        </a:lnTo>
                        <a:lnTo>
                          <a:pt x="70" y="14"/>
                        </a:lnTo>
                        <a:close/>
                      </a:path>
                    </a:pathLst>
                  </a:custGeom>
                  <a:solidFill>
                    <a:srgbClr val="3444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9" name="Freeform 287">
                    <a:extLst>
                      <a:ext uri="{FF2B5EF4-FFF2-40B4-BE49-F238E27FC236}">
                        <a16:creationId xmlns:a16="http://schemas.microsoft.com/office/drawing/2014/main" id="{01B2C1C7-33AC-BA41-8597-C1802D81E0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5" y="1151"/>
                    <a:ext cx="71" cy="99"/>
                  </a:xfrm>
                  <a:custGeom>
                    <a:avLst/>
                    <a:gdLst>
                      <a:gd name="T0" fmla="*/ 71 w 71"/>
                      <a:gd name="T1" fmla="*/ 17 h 99"/>
                      <a:gd name="T2" fmla="*/ 71 w 71"/>
                      <a:gd name="T3" fmla="*/ 11 h 99"/>
                      <a:gd name="T4" fmla="*/ 70 w 71"/>
                      <a:gd name="T5" fmla="*/ 5 h 99"/>
                      <a:gd name="T6" fmla="*/ 68 w 71"/>
                      <a:gd name="T7" fmla="*/ 3 h 99"/>
                      <a:gd name="T8" fmla="*/ 66 w 71"/>
                      <a:gd name="T9" fmla="*/ 0 h 99"/>
                      <a:gd name="T10" fmla="*/ 66 w 71"/>
                      <a:gd name="T11" fmla="*/ 8 h 99"/>
                      <a:gd name="T12" fmla="*/ 68 w 71"/>
                      <a:gd name="T13" fmla="*/ 17 h 99"/>
                      <a:gd name="T14" fmla="*/ 66 w 71"/>
                      <a:gd name="T15" fmla="*/ 33 h 99"/>
                      <a:gd name="T16" fmla="*/ 62 w 71"/>
                      <a:gd name="T17" fmla="*/ 47 h 99"/>
                      <a:gd name="T18" fmla="*/ 56 w 71"/>
                      <a:gd name="T19" fmla="*/ 59 h 99"/>
                      <a:gd name="T20" fmla="*/ 48 w 71"/>
                      <a:gd name="T21" fmla="*/ 70 h 99"/>
                      <a:gd name="T22" fmla="*/ 39 w 71"/>
                      <a:gd name="T23" fmla="*/ 81 h 99"/>
                      <a:gd name="T24" fmla="*/ 26 w 71"/>
                      <a:gd name="T25" fmla="*/ 88 h 99"/>
                      <a:gd name="T26" fmla="*/ 14 w 71"/>
                      <a:gd name="T27" fmla="*/ 95 h 99"/>
                      <a:gd name="T28" fmla="*/ 0 w 71"/>
                      <a:gd name="T29" fmla="*/ 98 h 99"/>
                      <a:gd name="T30" fmla="*/ 3 w 71"/>
                      <a:gd name="T31" fmla="*/ 99 h 99"/>
                      <a:gd name="T32" fmla="*/ 8 w 71"/>
                      <a:gd name="T33" fmla="*/ 99 h 99"/>
                      <a:gd name="T34" fmla="*/ 20 w 71"/>
                      <a:gd name="T35" fmla="*/ 95 h 99"/>
                      <a:gd name="T36" fmla="*/ 32 w 71"/>
                      <a:gd name="T37" fmla="*/ 88 h 99"/>
                      <a:gd name="T38" fmla="*/ 43 w 71"/>
                      <a:gd name="T39" fmla="*/ 79 h 99"/>
                      <a:gd name="T40" fmla="*/ 53 w 71"/>
                      <a:gd name="T41" fmla="*/ 70 h 99"/>
                      <a:gd name="T42" fmla="*/ 60 w 71"/>
                      <a:gd name="T43" fmla="*/ 58 h 99"/>
                      <a:gd name="T44" fmla="*/ 66 w 71"/>
                      <a:gd name="T45" fmla="*/ 45 h 99"/>
                      <a:gd name="T46" fmla="*/ 70 w 71"/>
                      <a:gd name="T47" fmla="*/ 31 h 99"/>
                      <a:gd name="T48" fmla="*/ 71 w 71"/>
                      <a:gd name="T49" fmla="*/ 17 h 99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99"/>
                      <a:gd name="T77" fmla="*/ 71 w 71"/>
                      <a:gd name="T78" fmla="*/ 99 h 99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99">
                        <a:moveTo>
                          <a:pt x="71" y="17"/>
                        </a:moveTo>
                        <a:lnTo>
                          <a:pt x="71" y="11"/>
                        </a:lnTo>
                        <a:lnTo>
                          <a:pt x="70" y="5"/>
                        </a:lnTo>
                        <a:lnTo>
                          <a:pt x="68" y="3"/>
                        </a:lnTo>
                        <a:lnTo>
                          <a:pt x="66" y="0"/>
                        </a:lnTo>
                        <a:lnTo>
                          <a:pt x="66" y="8"/>
                        </a:lnTo>
                        <a:lnTo>
                          <a:pt x="68" y="17"/>
                        </a:lnTo>
                        <a:lnTo>
                          <a:pt x="66" y="33"/>
                        </a:lnTo>
                        <a:lnTo>
                          <a:pt x="62" y="47"/>
                        </a:lnTo>
                        <a:lnTo>
                          <a:pt x="56" y="59"/>
                        </a:lnTo>
                        <a:lnTo>
                          <a:pt x="48" y="70"/>
                        </a:lnTo>
                        <a:lnTo>
                          <a:pt x="39" y="81"/>
                        </a:lnTo>
                        <a:lnTo>
                          <a:pt x="26" y="88"/>
                        </a:lnTo>
                        <a:lnTo>
                          <a:pt x="14" y="95"/>
                        </a:lnTo>
                        <a:lnTo>
                          <a:pt x="0" y="98"/>
                        </a:lnTo>
                        <a:lnTo>
                          <a:pt x="3" y="99"/>
                        </a:lnTo>
                        <a:lnTo>
                          <a:pt x="8" y="99"/>
                        </a:lnTo>
                        <a:lnTo>
                          <a:pt x="20" y="95"/>
                        </a:lnTo>
                        <a:lnTo>
                          <a:pt x="32" y="88"/>
                        </a:lnTo>
                        <a:lnTo>
                          <a:pt x="43" y="79"/>
                        </a:lnTo>
                        <a:lnTo>
                          <a:pt x="53" y="70"/>
                        </a:lnTo>
                        <a:lnTo>
                          <a:pt x="60" y="58"/>
                        </a:lnTo>
                        <a:lnTo>
                          <a:pt x="66" y="45"/>
                        </a:lnTo>
                        <a:lnTo>
                          <a:pt x="70" y="31"/>
                        </a:lnTo>
                        <a:lnTo>
                          <a:pt x="71" y="17"/>
                        </a:lnTo>
                        <a:close/>
                      </a:path>
                    </a:pathLst>
                  </a:custGeom>
                  <a:solidFill>
                    <a:srgbClr val="34478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0" name="Freeform 288">
                    <a:extLst>
                      <a:ext uri="{FF2B5EF4-FFF2-40B4-BE49-F238E27FC236}">
                        <a16:creationId xmlns:a16="http://schemas.microsoft.com/office/drawing/2014/main" id="{988DA009-AF98-7043-841B-F0B55AED95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0" y="1148"/>
                    <a:ext cx="75" cy="102"/>
                  </a:xfrm>
                  <a:custGeom>
                    <a:avLst/>
                    <a:gdLst>
                      <a:gd name="T0" fmla="*/ 75 w 75"/>
                      <a:gd name="T1" fmla="*/ 20 h 102"/>
                      <a:gd name="T2" fmla="*/ 75 w 75"/>
                      <a:gd name="T3" fmla="*/ 13 h 102"/>
                      <a:gd name="T4" fmla="*/ 73 w 75"/>
                      <a:gd name="T5" fmla="*/ 6 h 102"/>
                      <a:gd name="T6" fmla="*/ 71 w 75"/>
                      <a:gd name="T7" fmla="*/ 3 h 102"/>
                      <a:gd name="T8" fmla="*/ 68 w 75"/>
                      <a:gd name="T9" fmla="*/ 0 h 102"/>
                      <a:gd name="T10" fmla="*/ 70 w 75"/>
                      <a:gd name="T11" fmla="*/ 9 h 102"/>
                      <a:gd name="T12" fmla="*/ 71 w 75"/>
                      <a:gd name="T13" fmla="*/ 20 h 102"/>
                      <a:gd name="T14" fmla="*/ 70 w 75"/>
                      <a:gd name="T15" fmla="*/ 36 h 102"/>
                      <a:gd name="T16" fmla="*/ 65 w 75"/>
                      <a:gd name="T17" fmla="*/ 50 h 102"/>
                      <a:gd name="T18" fmla="*/ 59 w 75"/>
                      <a:gd name="T19" fmla="*/ 62 h 102"/>
                      <a:gd name="T20" fmla="*/ 51 w 75"/>
                      <a:gd name="T21" fmla="*/ 73 h 102"/>
                      <a:gd name="T22" fmla="*/ 41 w 75"/>
                      <a:gd name="T23" fmla="*/ 84 h 102"/>
                      <a:gd name="T24" fmla="*/ 28 w 75"/>
                      <a:gd name="T25" fmla="*/ 91 h 102"/>
                      <a:gd name="T26" fmla="*/ 16 w 75"/>
                      <a:gd name="T27" fmla="*/ 96 h 102"/>
                      <a:gd name="T28" fmla="*/ 0 w 75"/>
                      <a:gd name="T29" fmla="*/ 99 h 102"/>
                      <a:gd name="T30" fmla="*/ 5 w 75"/>
                      <a:gd name="T31" fmla="*/ 101 h 102"/>
                      <a:gd name="T32" fmla="*/ 8 w 75"/>
                      <a:gd name="T33" fmla="*/ 102 h 102"/>
                      <a:gd name="T34" fmla="*/ 22 w 75"/>
                      <a:gd name="T35" fmla="*/ 98 h 102"/>
                      <a:gd name="T36" fmla="*/ 34 w 75"/>
                      <a:gd name="T37" fmla="*/ 91 h 102"/>
                      <a:gd name="T38" fmla="*/ 45 w 75"/>
                      <a:gd name="T39" fmla="*/ 82 h 102"/>
                      <a:gd name="T40" fmla="*/ 56 w 75"/>
                      <a:gd name="T41" fmla="*/ 73 h 102"/>
                      <a:gd name="T42" fmla="*/ 64 w 75"/>
                      <a:gd name="T43" fmla="*/ 62 h 102"/>
                      <a:gd name="T44" fmla="*/ 68 w 75"/>
                      <a:gd name="T45" fmla="*/ 48 h 102"/>
                      <a:gd name="T46" fmla="*/ 73 w 75"/>
                      <a:gd name="T47" fmla="*/ 34 h 102"/>
                      <a:gd name="T48" fmla="*/ 75 w 75"/>
                      <a:gd name="T49" fmla="*/ 20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5"/>
                      <a:gd name="T76" fmla="*/ 0 h 102"/>
                      <a:gd name="T77" fmla="*/ 75 w 75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5" h="102">
                        <a:moveTo>
                          <a:pt x="75" y="20"/>
                        </a:moveTo>
                        <a:lnTo>
                          <a:pt x="75" y="13"/>
                        </a:lnTo>
                        <a:lnTo>
                          <a:pt x="73" y="6"/>
                        </a:lnTo>
                        <a:lnTo>
                          <a:pt x="71" y="3"/>
                        </a:lnTo>
                        <a:lnTo>
                          <a:pt x="68" y="0"/>
                        </a:lnTo>
                        <a:lnTo>
                          <a:pt x="70" y="9"/>
                        </a:lnTo>
                        <a:lnTo>
                          <a:pt x="71" y="20"/>
                        </a:lnTo>
                        <a:lnTo>
                          <a:pt x="70" y="36"/>
                        </a:lnTo>
                        <a:lnTo>
                          <a:pt x="65" y="50"/>
                        </a:lnTo>
                        <a:lnTo>
                          <a:pt x="59" y="62"/>
                        </a:lnTo>
                        <a:lnTo>
                          <a:pt x="51" y="73"/>
                        </a:lnTo>
                        <a:lnTo>
                          <a:pt x="41" y="84"/>
                        </a:lnTo>
                        <a:lnTo>
                          <a:pt x="28" y="91"/>
                        </a:lnTo>
                        <a:lnTo>
                          <a:pt x="16" y="96"/>
                        </a:lnTo>
                        <a:lnTo>
                          <a:pt x="0" y="99"/>
                        </a:lnTo>
                        <a:lnTo>
                          <a:pt x="5" y="101"/>
                        </a:lnTo>
                        <a:lnTo>
                          <a:pt x="8" y="102"/>
                        </a:lnTo>
                        <a:lnTo>
                          <a:pt x="22" y="98"/>
                        </a:lnTo>
                        <a:lnTo>
                          <a:pt x="34" y="91"/>
                        </a:lnTo>
                        <a:lnTo>
                          <a:pt x="45" y="82"/>
                        </a:lnTo>
                        <a:lnTo>
                          <a:pt x="56" y="73"/>
                        </a:lnTo>
                        <a:lnTo>
                          <a:pt x="64" y="62"/>
                        </a:lnTo>
                        <a:lnTo>
                          <a:pt x="68" y="48"/>
                        </a:lnTo>
                        <a:lnTo>
                          <a:pt x="73" y="34"/>
                        </a:lnTo>
                        <a:lnTo>
                          <a:pt x="75" y="20"/>
                        </a:lnTo>
                        <a:close/>
                      </a:path>
                    </a:pathLst>
                  </a:custGeom>
                  <a:solidFill>
                    <a:srgbClr val="3448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1" name="Freeform 289">
                    <a:extLst>
                      <a:ext uri="{FF2B5EF4-FFF2-40B4-BE49-F238E27FC236}">
                        <a16:creationId xmlns:a16="http://schemas.microsoft.com/office/drawing/2014/main" id="{027831EB-0947-2A49-89ED-10FC198C44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7" y="1147"/>
                    <a:ext cx="76" cy="102"/>
                  </a:xfrm>
                  <a:custGeom>
                    <a:avLst/>
                    <a:gdLst>
                      <a:gd name="T0" fmla="*/ 76 w 76"/>
                      <a:gd name="T1" fmla="*/ 21 h 102"/>
                      <a:gd name="T2" fmla="*/ 74 w 76"/>
                      <a:gd name="T3" fmla="*/ 12 h 102"/>
                      <a:gd name="T4" fmla="*/ 74 w 76"/>
                      <a:gd name="T5" fmla="*/ 4 h 102"/>
                      <a:gd name="T6" fmla="*/ 71 w 76"/>
                      <a:gd name="T7" fmla="*/ 1 h 102"/>
                      <a:gd name="T8" fmla="*/ 70 w 76"/>
                      <a:gd name="T9" fmla="*/ 0 h 102"/>
                      <a:gd name="T10" fmla="*/ 71 w 76"/>
                      <a:gd name="T11" fmla="*/ 10 h 102"/>
                      <a:gd name="T12" fmla="*/ 73 w 76"/>
                      <a:gd name="T13" fmla="*/ 21 h 102"/>
                      <a:gd name="T14" fmla="*/ 71 w 76"/>
                      <a:gd name="T15" fmla="*/ 37 h 102"/>
                      <a:gd name="T16" fmla="*/ 67 w 76"/>
                      <a:gd name="T17" fmla="*/ 51 h 102"/>
                      <a:gd name="T18" fmla="*/ 61 w 76"/>
                      <a:gd name="T19" fmla="*/ 63 h 102"/>
                      <a:gd name="T20" fmla="*/ 51 w 76"/>
                      <a:gd name="T21" fmla="*/ 75 h 102"/>
                      <a:gd name="T22" fmla="*/ 40 w 76"/>
                      <a:gd name="T23" fmla="*/ 85 h 102"/>
                      <a:gd name="T24" fmla="*/ 28 w 76"/>
                      <a:gd name="T25" fmla="*/ 92 h 102"/>
                      <a:gd name="T26" fmla="*/ 16 w 76"/>
                      <a:gd name="T27" fmla="*/ 97 h 102"/>
                      <a:gd name="T28" fmla="*/ 0 w 76"/>
                      <a:gd name="T29" fmla="*/ 100 h 102"/>
                      <a:gd name="T30" fmla="*/ 3 w 76"/>
                      <a:gd name="T31" fmla="*/ 100 h 102"/>
                      <a:gd name="T32" fmla="*/ 8 w 76"/>
                      <a:gd name="T33" fmla="*/ 102 h 102"/>
                      <a:gd name="T34" fmla="*/ 22 w 76"/>
                      <a:gd name="T35" fmla="*/ 99 h 102"/>
                      <a:gd name="T36" fmla="*/ 34 w 76"/>
                      <a:gd name="T37" fmla="*/ 92 h 102"/>
                      <a:gd name="T38" fmla="*/ 47 w 76"/>
                      <a:gd name="T39" fmla="*/ 85 h 102"/>
                      <a:gd name="T40" fmla="*/ 56 w 76"/>
                      <a:gd name="T41" fmla="*/ 74 h 102"/>
                      <a:gd name="T42" fmla="*/ 64 w 76"/>
                      <a:gd name="T43" fmla="*/ 63 h 102"/>
                      <a:gd name="T44" fmla="*/ 70 w 76"/>
                      <a:gd name="T45" fmla="*/ 51 h 102"/>
                      <a:gd name="T46" fmla="*/ 74 w 76"/>
                      <a:gd name="T47" fmla="*/ 37 h 102"/>
                      <a:gd name="T48" fmla="*/ 76 w 76"/>
                      <a:gd name="T49" fmla="*/ 21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6"/>
                      <a:gd name="T76" fmla="*/ 0 h 102"/>
                      <a:gd name="T77" fmla="*/ 76 w 76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6" h="102">
                        <a:moveTo>
                          <a:pt x="76" y="21"/>
                        </a:moveTo>
                        <a:lnTo>
                          <a:pt x="74" y="12"/>
                        </a:lnTo>
                        <a:lnTo>
                          <a:pt x="74" y="4"/>
                        </a:lnTo>
                        <a:lnTo>
                          <a:pt x="71" y="1"/>
                        </a:lnTo>
                        <a:lnTo>
                          <a:pt x="70" y="0"/>
                        </a:lnTo>
                        <a:lnTo>
                          <a:pt x="71" y="10"/>
                        </a:lnTo>
                        <a:lnTo>
                          <a:pt x="73" y="21"/>
                        </a:lnTo>
                        <a:lnTo>
                          <a:pt x="71" y="37"/>
                        </a:lnTo>
                        <a:lnTo>
                          <a:pt x="67" y="51"/>
                        </a:lnTo>
                        <a:lnTo>
                          <a:pt x="61" y="63"/>
                        </a:lnTo>
                        <a:lnTo>
                          <a:pt x="51" y="75"/>
                        </a:lnTo>
                        <a:lnTo>
                          <a:pt x="40" y="85"/>
                        </a:lnTo>
                        <a:lnTo>
                          <a:pt x="28" y="92"/>
                        </a:lnTo>
                        <a:lnTo>
                          <a:pt x="16" y="97"/>
                        </a:lnTo>
                        <a:lnTo>
                          <a:pt x="0" y="100"/>
                        </a:lnTo>
                        <a:lnTo>
                          <a:pt x="3" y="100"/>
                        </a:lnTo>
                        <a:lnTo>
                          <a:pt x="8" y="102"/>
                        </a:lnTo>
                        <a:lnTo>
                          <a:pt x="22" y="99"/>
                        </a:lnTo>
                        <a:lnTo>
                          <a:pt x="34" y="92"/>
                        </a:lnTo>
                        <a:lnTo>
                          <a:pt x="47" y="85"/>
                        </a:lnTo>
                        <a:lnTo>
                          <a:pt x="56" y="74"/>
                        </a:lnTo>
                        <a:lnTo>
                          <a:pt x="64" y="63"/>
                        </a:lnTo>
                        <a:lnTo>
                          <a:pt x="70" y="51"/>
                        </a:lnTo>
                        <a:lnTo>
                          <a:pt x="74" y="37"/>
                        </a:lnTo>
                        <a:lnTo>
                          <a:pt x="76" y="21"/>
                        </a:lnTo>
                        <a:close/>
                      </a:path>
                    </a:pathLst>
                  </a:custGeom>
                  <a:solidFill>
                    <a:srgbClr val="3449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 290">
                    <a:extLst>
                      <a:ext uri="{FF2B5EF4-FFF2-40B4-BE49-F238E27FC236}">
                        <a16:creationId xmlns:a16="http://schemas.microsoft.com/office/drawing/2014/main" id="{28FED887-513F-F443-B2CF-12EC9E54A5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4" y="1144"/>
                    <a:ext cx="77" cy="103"/>
                  </a:xfrm>
                  <a:custGeom>
                    <a:avLst/>
                    <a:gdLst>
                      <a:gd name="T0" fmla="*/ 77 w 77"/>
                      <a:gd name="T1" fmla="*/ 24 h 103"/>
                      <a:gd name="T2" fmla="*/ 76 w 77"/>
                      <a:gd name="T3" fmla="*/ 13 h 103"/>
                      <a:gd name="T4" fmla="*/ 74 w 77"/>
                      <a:gd name="T5" fmla="*/ 4 h 103"/>
                      <a:gd name="T6" fmla="*/ 73 w 77"/>
                      <a:gd name="T7" fmla="*/ 3 h 103"/>
                      <a:gd name="T8" fmla="*/ 70 w 77"/>
                      <a:gd name="T9" fmla="*/ 0 h 103"/>
                      <a:gd name="T10" fmla="*/ 73 w 77"/>
                      <a:gd name="T11" fmla="*/ 12 h 103"/>
                      <a:gd name="T12" fmla="*/ 74 w 77"/>
                      <a:gd name="T13" fmla="*/ 24 h 103"/>
                      <a:gd name="T14" fmla="*/ 73 w 77"/>
                      <a:gd name="T15" fmla="*/ 40 h 103"/>
                      <a:gd name="T16" fmla="*/ 68 w 77"/>
                      <a:gd name="T17" fmla="*/ 54 h 103"/>
                      <a:gd name="T18" fmla="*/ 62 w 77"/>
                      <a:gd name="T19" fmla="*/ 66 h 103"/>
                      <a:gd name="T20" fmla="*/ 53 w 77"/>
                      <a:gd name="T21" fmla="*/ 78 h 103"/>
                      <a:gd name="T22" fmla="*/ 42 w 77"/>
                      <a:gd name="T23" fmla="*/ 88 h 103"/>
                      <a:gd name="T24" fmla="*/ 30 w 77"/>
                      <a:gd name="T25" fmla="*/ 94 h 103"/>
                      <a:gd name="T26" fmla="*/ 16 w 77"/>
                      <a:gd name="T27" fmla="*/ 99 h 103"/>
                      <a:gd name="T28" fmla="*/ 0 w 77"/>
                      <a:gd name="T29" fmla="*/ 102 h 103"/>
                      <a:gd name="T30" fmla="*/ 3 w 77"/>
                      <a:gd name="T31" fmla="*/ 103 h 103"/>
                      <a:gd name="T32" fmla="*/ 6 w 77"/>
                      <a:gd name="T33" fmla="*/ 103 h 103"/>
                      <a:gd name="T34" fmla="*/ 22 w 77"/>
                      <a:gd name="T35" fmla="*/ 100 h 103"/>
                      <a:gd name="T36" fmla="*/ 34 w 77"/>
                      <a:gd name="T37" fmla="*/ 95 h 103"/>
                      <a:gd name="T38" fmla="*/ 47 w 77"/>
                      <a:gd name="T39" fmla="*/ 88 h 103"/>
                      <a:gd name="T40" fmla="*/ 57 w 77"/>
                      <a:gd name="T41" fmla="*/ 77 h 103"/>
                      <a:gd name="T42" fmla="*/ 65 w 77"/>
                      <a:gd name="T43" fmla="*/ 66 h 103"/>
                      <a:gd name="T44" fmla="*/ 71 w 77"/>
                      <a:gd name="T45" fmla="*/ 54 h 103"/>
                      <a:gd name="T46" fmla="*/ 76 w 77"/>
                      <a:gd name="T47" fmla="*/ 40 h 103"/>
                      <a:gd name="T48" fmla="*/ 77 w 77"/>
                      <a:gd name="T49" fmla="*/ 24 h 1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7"/>
                      <a:gd name="T76" fmla="*/ 0 h 103"/>
                      <a:gd name="T77" fmla="*/ 77 w 77"/>
                      <a:gd name="T78" fmla="*/ 103 h 1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7" h="103">
                        <a:moveTo>
                          <a:pt x="77" y="24"/>
                        </a:moveTo>
                        <a:lnTo>
                          <a:pt x="76" y="13"/>
                        </a:lnTo>
                        <a:lnTo>
                          <a:pt x="74" y="4"/>
                        </a:lnTo>
                        <a:lnTo>
                          <a:pt x="73" y="3"/>
                        </a:lnTo>
                        <a:lnTo>
                          <a:pt x="70" y="0"/>
                        </a:lnTo>
                        <a:lnTo>
                          <a:pt x="73" y="12"/>
                        </a:lnTo>
                        <a:lnTo>
                          <a:pt x="74" y="24"/>
                        </a:lnTo>
                        <a:lnTo>
                          <a:pt x="73" y="40"/>
                        </a:lnTo>
                        <a:lnTo>
                          <a:pt x="68" y="54"/>
                        </a:lnTo>
                        <a:lnTo>
                          <a:pt x="62" y="66"/>
                        </a:lnTo>
                        <a:lnTo>
                          <a:pt x="53" y="78"/>
                        </a:lnTo>
                        <a:lnTo>
                          <a:pt x="42" y="88"/>
                        </a:lnTo>
                        <a:lnTo>
                          <a:pt x="30" y="94"/>
                        </a:lnTo>
                        <a:lnTo>
                          <a:pt x="16" y="99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3"/>
                        </a:lnTo>
                        <a:lnTo>
                          <a:pt x="22" y="100"/>
                        </a:lnTo>
                        <a:lnTo>
                          <a:pt x="34" y="95"/>
                        </a:lnTo>
                        <a:lnTo>
                          <a:pt x="47" y="88"/>
                        </a:lnTo>
                        <a:lnTo>
                          <a:pt x="57" y="77"/>
                        </a:lnTo>
                        <a:lnTo>
                          <a:pt x="65" y="66"/>
                        </a:lnTo>
                        <a:lnTo>
                          <a:pt x="71" y="54"/>
                        </a:lnTo>
                        <a:lnTo>
                          <a:pt x="76" y="40"/>
                        </a:lnTo>
                        <a:lnTo>
                          <a:pt x="77" y="24"/>
                        </a:lnTo>
                        <a:close/>
                      </a:path>
                    </a:pathLst>
                  </a:custGeom>
                  <a:solidFill>
                    <a:srgbClr val="354A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 291">
                    <a:extLst>
                      <a:ext uri="{FF2B5EF4-FFF2-40B4-BE49-F238E27FC236}">
                        <a16:creationId xmlns:a16="http://schemas.microsoft.com/office/drawing/2014/main" id="{B8E3E563-0684-7F44-AE3F-1233B11044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1" y="1142"/>
                    <a:ext cx="79" cy="105"/>
                  </a:xfrm>
                  <a:custGeom>
                    <a:avLst/>
                    <a:gdLst>
                      <a:gd name="T0" fmla="*/ 79 w 79"/>
                      <a:gd name="T1" fmla="*/ 26 h 105"/>
                      <a:gd name="T2" fmla="*/ 77 w 79"/>
                      <a:gd name="T3" fmla="*/ 15 h 105"/>
                      <a:gd name="T4" fmla="*/ 76 w 79"/>
                      <a:gd name="T5" fmla="*/ 5 h 105"/>
                      <a:gd name="T6" fmla="*/ 73 w 79"/>
                      <a:gd name="T7" fmla="*/ 2 h 105"/>
                      <a:gd name="T8" fmla="*/ 71 w 79"/>
                      <a:gd name="T9" fmla="*/ 0 h 105"/>
                      <a:gd name="T10" fmla="*/ 74 w 79"/>
                      <a:gd name="T11" fmla="*/ 12 h 105"/>
                      <a:gd name="T12" fmla="*/ 76 w 79"/>
                      <a:gd name="T13" fmla="*/ 26 h 105"/>
                      <a:gd name="T14" fmla="*/ 74 w 79"/>
                      <a:gd name="T15" fmla="*/ 42 h 105"/>
                      <a:gd name="T16" fmla="*/ 70 w 79"/>
                      <a:gd name="T17" fmla="*/ 56 h 105"/>
                      <a:gd name="T18" fmla="*/ 62 w 79"/>
                      <a:gd name="T19" fmla="*/ 68 h 105"/>
                      <a:gd name="T20" fmla="*/ 53 w 79"/>
                      <a:gd name="T21" fmla="*/ 80 h 105"/>
                      <a:gd name="T22" fmla="*/ 42 w 79"/>
                      <a:gd name="T23" fmla="*/ 90 h 105"/>
                      <a:gd name="T24" fmla="*/ 29 w 79"/>
                      <a:gd name="T25" fmla="*/ 96 h 105"/>
                      <a:gd name="T26" fmla="*/ 16 w 79"/>
                      <a:gd name="T27" fmla="*/ 101 h 105"/>
                      <a:gd name="T28" fmla="*/ 0 w 79"/>
                      <a:gd name="T29" fmla="*/ 102 h 105"/>
                      <a:gd name="T30" fmla="*/ 0 w 79"/>
                      <a:gd name="T31" fmla="*/ 102 h 105"/>
                      <a:gd name="T32" fmla="*/ 0 w 79"/>
                      <a:gd name="T33" fmla="*/ 102 h 105"/>
                      <a:gd name="T34" fmla="*/ 3 w 79"/>
                      <a:gd name="T35" fmla="*/ 104 h 105"/>
                      <a:gd name="T36" fmla="*/ 6 w 79"/>
                      <a:gd name="T37" fmla="*/ 105 h 105"/>
                      <a:gd name="T38" fmla="*/ 20 w 79"/>
                      <a:gd name="T39" fmla="*/ 102 h 105"/>
                      <a:gd name="T40" fmla="*/ 34 w 79"/>
                      <a:gd name="T41" fmla="*/ 97 h 105"/>
                      <a:gd name="T42" fmla="*/ 46 w 79"/>
                      <a:gd name="T43" fmla="*/ 90 h 105"/>
                      <a:gd name="T44" fmla="*/ 57 w 79"/>
                      <a:gd name="T45" fmla="*/ 80 h 105"/>
                      <a:gd name="T46" fmla="*/ 67 w 79"/>
                      <a:gd name="T47" fmla="*/ 68 h 105"/>
                      <a:gd name="T48" fmla="*/ 73 w 79"/>
                      <a:gd name="T49" fmla="*/ 56 h 105"/>
                      <a:gd name="T50" fmla="*/ 77 w 79"/>
                      <a:gd name="T51" fmla="*/ 42 h 105"/>
                      <a:gd name="T52" fmla="*/ 79 w 79"/>
                      <a:gd name="T53" fmla="*/ 26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9"/>
                      <a:gd name="T82" fmla="*/ 0 h 105"/>
                      <a:gd name="T83" fmla="*/ 79 w 79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9" h="105">
                        <a:moveTo>
                          <a:pt x="79" y="26"/>
                        </a:moveTo>
                        <a:lnTo>
                          <a:pt x="77" y="15"/>
                        </a:lnTo>
                        <a:lnTo>
                          <a:pt x="76" y="5"/>
                        </a:lnTo>
                        <a:lnTo>
                          <a:pt x="73" y="2"/>
                        </a:lnTo>
                        <a:lnTo>
                          <a:pt x="71" y="0"/>
                        </a:lnTo>
                        <a:lnTo>
                          <a:pt x="74" y="12"/>
                        </a:lnTo>
                        <a:lnTo>
                          <a:pt x="76" y="26"/>
                        </a:lnTo>
                        <a:lnTo>
                          <a:pt x="74" y="42"/>
                        </a:lnTo>
                        <a:lnTo>
                          <a:pt x="70" y="56"/>
                        </a:lnTo>
                        <a:lnTo>
                          <a:pt x="62" y="68"/>
                        </a:lnTo>
                        <a:lnTo>
                          <a:pt x="53" y="80"/>
                        </a:lnTo>
                        <a:lnTo>
                          <a:pt x="42" y="90"/>
                        </a:lnTo>
                        <a:lnTo>
                          <a:pt x="29" y="96"/>
                        </a:lnTo>
                        <a:lnTo>
                          <a:pt x="16" y="101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5"/>
                        </a:lnTo>
                        <a:lnTo>
                          <a:pt x="20" y="102"/>
                        </a:lnTo>
                        <a:lnTo>
                          <a:pt x="34" y="97"/>
                        </a:lnTo>
                        <a:lnTo>
                          <a:pt x="46" y="90"/>
                        </a:lnTo>
                        <a:lnTo>
                          <a:pt x="57" y="80"/>
                        </a:lnTo>
                        <a:lnTo>
                          <a:pt x="67" y="68"/>
                        </a:lnTo>
                        <a:lnTo>
                          <a:pt x="73" y="56"/>
                        </a:lnTo>
                        <a:lnTo>
                          <a:pt x="77" y="42"/>
                        </a:lnTo>
                        <a:lnTo>
                          <a:pt x="79" y="26"/>
                        </a:lnTo>
                        <a:close/>
                      </a:path>
                    </a:pathLst>
                  </a:custGeom>
                  <a:solidFill>
                    <a:srgbClr val="364B9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 292">
                    <a:extLst>
                      <a:ext uri="{FF2B5EF4-FFF2-40B4-BE49-F238E27FC236}">
                        <a16:creationId xmlns:a16="http://schemas.microsoft.com/office/drawing/2014/main" id="{38E5FDDD-781E-2843-A35B-AB01CF0382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8" y="1140"/>
                    <a:ext cx="80" cy="106"/>
                  </a:xfrm>
                  <a:custGeom>
                    <a:avLst/>
                    <a:gdLst>
                      <a:gd name="T0" fmla="*/ 80 w 80"/>
                      <a:gd name="T1" fmla="*/ 28 h 106"/>
                      <a:gd name="T2" fmla="*/ 79 w 80"/>
                      <a:gd name="T3" fmla="*/ 16 h 106"/>
                      <a:gd name="T4" fmla="*/ 76 w 80"/>
                      <a:gd name="T5" fmla="*/ 4 h 106"/>
                      <a:gd name="T6" fmla="*/ 74 w 80"/>
                      <a:gd name="T7" fmla="*/ 2 h 106"/>
                      <a:gd name="T8" fmla="*/ 71 w 80"/>
                      <a:gd name="T9" fmla="*/ 0 h 106"/>
                      <a:gd name="T10" fmla="*/ 76 w 80"/>
                      <a:gd name="T11" fmla="*/ 14 h 106"/>
                      <a:gd name="T12" fmla="*/ 77 w 80"/>
                      <a:gd name="T13" fmla="*/ 28 h 106"/>
                      <a:gd name="T14" fmla="*/ 76 w 80"/>
                      <a:gd name="T15" fmla="*/ 44 h 106"/>
                      <a:gd name="T16" fmla="*/ 71 w 80"/>
                      <a:gd name="T17" fmla="*/ 58 h 106"/>
                      <a:gd name="T18" fmla="*/ 65 w 80"/>
                      <a:gd name="T19" fmla="*/ 70 h 106"/>
                      <a:gd name="T20" fmla="*/ 56 w 80"/>
                      <a:gd name="T21" fmla="*/ 81 h 106"/>
                      <a:gd name="T22" fmla="*/ 45 w 80"/>
                      <a:gd name="T23" fmla="*/ 90 h 106"/>
                      <a:gd name="T24" fmla="*/ 31 w 80"/>
                      <a:gd name="T25" fmla="*/ 96 h 106"/>
                      <a:gd name="T26" fmla="*/ 17 w 80"/>
                      <a:gd name="T27" fmla="*/ 101 h 106"/>
                      <a:gd name="T28" fmla="*/ 3 w 80"/>
                      <a:gd name="T29" fmla="*/ 103 h 106"/>
                      <a:gd name="T30" fmla="*/ 2 w 80"/>
                      <a:gd name="T31" fmla="*/ 103 h 106"/>
                      <a:gd name="T32" fmla="*/ 0 w 80"/>
                      <a:gd name="T33" fmla="*/ 103 h 106"/>
                      <a:gd name="T34" fmla="*/ 3 w 80"/>
                      <a:gd name="T35" fmla="*/ 104 h 106"/>
                      <a:gd name="T36" fmla="*/ 6 w 80"/>
                      <a:gd name="T37" fmla="*/ 106 h 106"/>
                      <a:gd name="T38" fmla="*/ 22 w 80"/>
                      <a:gd name="T39" fmla="*/ 103 h 106"/>
                      <a:gd name="T40" fmla="*/ 36 w 80"/>
                      <a:gd name="T41" fmla="*/ 98 h 106"/>
                      <a:gd name="T42" fmla="*/ 48 w 80"/>
                      <a:gd name="T43" fmla="*/ 92 h 106"/>
                      <a:gd name="T44" fmla="*/ 59 w 80"/>
                      <a:gd name="T45" fmla="*/ 82 h 106"/>
                      <a:gd name="T46" fmla="*/ 68 w 80"/>
                      <a:gd name="T47" fmla="*/ 70 h 106"/>
                      <a:gd name="T48" fmla="*/ 74 w 80"/>
                      <a:gd name="T49" fmla="*/ 58 h 106"/>
                      <a:gd name="T50" fmla="*/ 79 w 80"/>
                      <a:gd name="T51" fmla="*/ 44 h 106"/>
                      <a:gd name="T52" fmla="*/ 80 w 80"/>
                      <a:gd name="T53" fmla="*/ 28 h 10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0"/>
                      <a:gd name="T82" fmla="*/ 0 h 106"/>
                      <a:gd name="T83" fmla="*/ 80 w 80"/>
                      <a:gd name="T84" fmla="*/ 106 h 106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0" h="106">
                        <a:moveTo>
                          <a:pt x="80" y="28"/>
                        </a:moveTo>
                        <a:lnTo>
                          <a:pt x="79" y="16"/>
                        </a:lnTo>
                        <a:lnTo>
                          <a:pt x="76" y="4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6" y="14"/>
                        </a:lnTo>
                        <a:lnTo>
                          <a:pt x="77" y="28"/>
                        </a:lnTo>
                        <a:lnTo>
                          <a:pt x="76" y="44"/>
                        </a:lnTo>
                        <a:lnTo>
                          <a:pt x="71" y="58"/>
                        </a:lnTo>
                        <a:lnTo>
                          <a:pt x="65" y="70"/>
                        </a:lnTo>
                        <a:lnTo>
                          <a:pt x="56" y="81"/>
                        </a:lnTo>
                        <a:lnTo>
                          <a:pt x="45" y="90"/>
                        </a:lnTo>
                        <a:lnTo>
                          <a:pt x="31" y="96"/>
                        </a:lnTo>
                        <a:lnTo>
                          <a:pt x="17" y="101"/>
                        </a:lnTo>
                        <a:lnTo>
                          <a:pt x="3" y="103"/>
                        </a:lnTo>
                        <a:lnTo>
                          <a:pt x="2" y="103"/>
                        </a:lnTo>
                        <a:lnTo>
                          <a:pt x="0" y="103"/>
                        </a:lnTo>
                        <a:lnTo>
                          <a:pt x="3" y="104"/>
                        </a:lnTo>
                        <a:lnTo>
                          <a:pt x="6" y="106"/>
                        </a:lnTo>
                        <a:lnTo>
                          <a:pt x="22" y="103"/>
                        </a:lnTo>
                        <a:lnTo>
                          <a:pt x="36" y="98"/>
                        </a:lnTo>
                        <a:lnTo>
                          <a:pt x="48" y="92"/>
                        </a:lnTo>
                        <a:lnTo>
                          <a:pt x="59" y="82"/>
                        </a:lnTo>
                        <a:lnTo>
                          <a:pt x="68" y="70"/>
                        </a:lnTo>
                        <a:lnTo>
                          <a:pt x="74" y="58"/>
                        </a:lnTo>
                        <a:lnTo>
                          <a:pt x="79" y="44"/>
                        </a:lnTo>
                        <a:lnTo>
                          <a:pt x="80" y="28"/>
                        </a:lnTo>
                        <a:close/>
                      </a:path>
                    </a:pathLst>
                  </a:custGeom>
                  <a:solidFill>
                    <a:srgbClr val="374C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5" name="Freeform 293">
                    <a:extLst>
                      <a:ext uri="{FF2B5EF4-FFF2-40B4-BE49-F238E27FC236}">
                        <a16:creationId xmlns:a16="http://schemas.microsoft.com/office/drawing/2014/main" id="{76984397-E16B-AF42-B444-9C31D293A3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5" y="1139"/>
                    <a:ext cx="82" cy="105"/>
                  </a:xfrm>
                  <a:custGeom>
                    <a:avLst/>
                    <a:gdLst>
                      <a:gd name="T0" fmla="*/ 82 w 82"/>
                      <a:gd name="T1" fmla="*/ 29 h 105"/>
                      <a:gd name="T2" fmla="*/ 80 w 82"/>
                      <a:gd name="T3" fmla="*/ 15 h 105"/>
                      <a:gd name="T4" fmla="*/ 77 w 82"/>
                      <a:gd name="T5" fmla="*/ 3 h 105"/>
                      <a:gd name="T6" fmla="*/ 74 w 82"/>
                      <a:gd name="T7" fmla="*/ 1 h 105"/>
                      <a:gd name="T8" fmla="*/ 73 w 82"/>
                      <a:gd name="T9" fmla="*/ 0 h 105"/>
                      <a:gd name="T10" fmla="*/ 74 w 82"/>
                      <a:gd name="T11" fmla="*/ 6 h 105"/>
                      <a:gd name="T12" fmla="*/ 77 w 82"/>
                      <a:gd name="T13" fmla="*/ 14 h 105"/>
                      <a:gd name="T14" fmla="*/ 77 w 82"/>
                      <a:gd name="T15" fmla="*/ 22 h 105"/>
                      <a:gd name="T16" fmla="*/ 79 w 82"/>
                      <a:gd name="T17" fmla="*/ 29 h 105"/>
                      <a:gd name="T18" fmla="*/ 77 w 82"/>
                      <a:gd name="T19" fmla="*/ 43 h 105"/>
                      <a:gd name="T20" fmla="*/ 73 w 82"/>
                      <a:gd name="T21" fmla="*/ 57 h 105"/>
                      <a:gd name="T22" fmla="*/ 66 w 82"/>
                      <a:gd name="T23" fmla="*/ 70 h 105"/>
                      <a:gd name="T24" fmla="*/ 57 w 82"/>
                      <a:gd name="T25" fmla="*/ 80 h 105"/>
                      <a:gd name="T26" fmla="*/ 46 w 82"/>
                      <a:gd name="T27" fmla="*/ 90 h 105"/>
                      <a:gd name="T28" fmla="*/ 34 w 82"/>
                      <a:gd name="T29" fmla="*/ 96 h 105"/>
                      <a:gd name="T30" fmla="*/ 20 w 82"/>
                      <a:gd name="T31" fmla="*/ 100 h 105"/>
                      <a:gd name="T32" fmla="*/ 6 w 82"/>
                      <a:gd name="T33" fmla="*/ 102 h 105"/>
                      <a:gd name="T34" fmla="*/ 3 w 82"/>
                      <a:gd name="T35" fmla="*/ 102 h 105"/>
                      <a:gd name="T36" fmla="*/ 0 w 82"/>
                      <a:gd name="T37" fmla="*/ 102 h 105"/>
                      <a:gd name="T38" fmla="*/ 3 w 82"/>
                      <a:gd name="T39" fmla="*/ 104 h 105"/>
                      <a:gd name="T40" fmla="*/ 6 w 82"/>
                      <a:gd name="T41" fmla="*/ 105 h 105"/>
                      <a:gd name="T42" fmla="*/ 6 w 82"/>
                      <a:gd name="T43" fmla="*/ 105 h 105"/>
                      <a:gd name="T44" fmla="*/ 6 w 82"/>
                      <a:gd name="T45" fmla="*/ 105 h 105"/>
                      <a:gd name="T46" fmla="*/ 22 w 82"/>
                      <a:gd name="T47" fmla="*/ 104 h 105"/>
                      <a:gd name="T48" fmla="*/ 35 w 82"/>
                      <a:gd name="T49" fmla="*/ 99 h 105"/>
                      <a:gd name="T50" fmla="*/ 48 w 82"/>
                      <a:gd name="T51" fmla="*/ 93 h 105"/>
                      <a:gd name="T52" fmla="*/ 59 w 82"/>
                      <a:gd name="T53" fmla="*/ 83 h 105"/>
                      <a:gd name="T54" fmla="*/ 68 w 82"/>
                      <a:gd name="T55" fmla="*/ 71 h 105"/>
                      <a:gd name="T56" fmla="*/ 76 w 82"/>
                      <a:gd name="T57" fmla="*/ 59 h 105"/>
                      <a:gd name="T58" fmla="*/ 80 w 82"/>
                      <a:gd name="T59" fmla="*/ 45 h 105"/>
                      <a:gd name="T60" fmla="*/ 82 w 82"/>
                      <a:gd name="T61" fmla="*/ 29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2"/>
                      <a:gd name="T94" fmla="*/ 0 h 105"/>
                      <a:gd name="T95" fmla="*/ 82 w 82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2" h="105">
                        <a:moveTo>
                          <a:pt x="82" y="29"/>
                        </a:moveTo>
                        <a:lnTo>
                          <a:pt x="80" y="15"/>
                        </a:lnTo>
                        <a:lnTo>
                          <a:pt x="77" y="3"/>
                        </a:lnTo>
                        <a:lnTo>
                          <a:pt x="74" y="1"/>
                        </a:lnTo>
                        <a:lnTo>
                          <a:pt x="73" y="0"/>
                        </a:lnTo>
                        <a:lnTo>
                          <a:pt x="74" y="6"/>
                        </a:lnTo>
                        <a:lnTo>
                          <a:pt x="77" y="14"/>
                        </a:lnTo>
                        <a:lnTo>
                          <a:pt x="77" y="22"/>
                        </a:lnTo>
                        <a:lnTo>
                          <a:pt x="79" y="29"/>
                        </a:lnTo>
                        <a:lnTo>
                          <a:pt x="77" y="43"/>
                        </a:lnTo>
                        <a:lnTo>
                          <a:pt x="73" y="57"/>
                        </a:lnTo>
                        <a:lnTo>
                          <a:pt x="66" y="70"/>
                        </a:lnTo>
                        <a:lnTo>
                          <a:pt x="57" y="80"/>
                        </a:lnTo>
                        <a:lnTo>
                          <a:pt x="46" y="90"/>
                        </a:lnTo>
                        <a:lnTo>
                          <a:pt x="34" y="96"/>
                        </a:lnTo>
                        <a:lnTo>
                          <a:pt x="20" y="100"/>
                        </a:lnTo>
                        <a:lnTo>
                          <a:pt x="6" y="102"/>
                        </a:lnTo>
                        <a:lnTo>
                          <a:pt x="3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5"/>
                        </a:lnTo>
                        <a:lnTo>
                          <a:pt x="22" y="104"/>
                        </a:lnTo>
                        <a:lnTo>
                          <a:pt x="35" y="99"/>
                        </a:lnTo>
                        <a:lnTo>
                          <a:pt x="48" y="93"/>
                        </a:lnTo>
                        <a:lnTo>
                          <a:pt x="59" y="83"/>
                        </a:lnTo>
                        <a:lnTo>
                          <a:pt x="68" y="71"/>
                        </a:lnTo>
                        <a:lnTo>
                          <a:pt x="76" y="59"/>
                        </a:lnTo>
                        <a:lnTo>
                          <a:pt x="80" y="45"/>
                        </a:lnTo>
                        <a:lnTo>
                          <a:pt x="82" y="29"/>
                        </a:lnTo>
                        <a:close/>
                      </a:path>
                    </a:pathLst>
                  </a:custGeom>
                  <a:solidFill>
                    <a:srgbClr val="384D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6" name="Freeform 294">
                    <a:extLst>
                      <a:ext uri="{FF2B5EF4-FFF2-40B4-BE49-F238E27FC236}">
                        <a16:creationId xmlns:a16="http://schemas.microsoft.com/office/drawing/2014/main" id="{24EBB229-478B-3941-9A4A-AE8C6B77E6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2" y="1137"/>
                    <a:ext cx="83" cy="106"/>
                  </a:xfrm>
                  <a:custGeom>
                    <a:avLst/>
                    <a:gdLst>
                      <a:gd name="T0" fmla="*/ 83 w 83"/>
                      <a:gd name="T1" fmla="*/ 31 h 106"/>
                      <a:gd name="T2" fmla="*/ 82 w 83"/>
                      <a:gd name="T3" fmla="*/ 17 h 106"/>
                      <a:gd name="T4" fmla="*/ 77 w 83"/>
                      <a:gd name="T5" fmla="*/ 3 h 106"/>
                      <a:gd name="T6" fmla="*/ 76 w 83"/>
                      <a:gd name="T7" fmla="*/ 2 h 106"/>
                      <a:gd name="T8" fmla="*/ 72 w 83"/>
                      <a:gd name="T9" fmla="*/ 0 h 106"/>
                      <a:gd name="T10" fmla="*/ 76 w 83"/>
                      <a:gd name="T11" fmla="*/ 7 h 106"/>
                      <a:gd name="T12" fmla="*/ 79 w 83"/>
                      <a:gd name="T13" fmla="*/ 14 h 106"/>
                      <a:gd name="T14" fmla="*/ 79 w 83"/>
                      <a:gd name="T15" fmla="*/ 24 h 106"/>
                      <a:gd name="T16" fmla="*/ 80 w 83"/>
                      <a:gd name="T17" fmla="*/ 31 h 106"/>
                      <a:gd name="T18" fmla="*/ 79 w 83"/>
                      <a:gd name="T19" fmla="*/ 45 h 106"/>
                      <a:gd name="T20" fmla="*/ 74 w 83"/>
                      <a:gd name="T21" fmla="*/ 59 h 106"/>
                      <a:gd name="T22" fmla="*/ 68 w 83"/>
                      <a:gd name="T23" fmla="*/ 72 h 106"/>
                      <a:gd name="T24" fmla="*/ 59 w 83"/>
                      <a:gd name="T25" fmla="*/ 81 h 106"/>
                      <a:gd name="T26" fmla="*/ 48 w 83"/>
                      <a:gd name="T27" fmla="*/ 90 h 106"/>
                      <a:gd name="T28" fmla="*/ 37 w 83"/>
                      <a:gd name="T29" fmla="*/ 96 h 106"/>
                      <a:gd name="T30" fmla="*/ 23 w 83"/>
                      <a:gd name="T31" fmla="*/ 101 h 106"/>
                      <a:gd name="T32" fmla="*/ 9 w 83"/>
                      <a:gd name="T33" fmla="*/ 102 h 106"/>
                      <a:gd name="T34" fmla="*/ 4 w 83"/>
                      <a:gd name="T35" fmla="*/ 102 h 106"/>
                      <a:gd name="T36" fmla="*/ 0 w 83"/>
                      <a:gd name="T37" fmla="*/ 102 h 106"/>
                      <a:gd name="T38" fmla="*/ 3 w 83"/>
                      <a:gd name="T39" fmla="*/ 104 h 106"/>
                      <a:gd name="T40" fmla="*/ 6 w 83"/>
                      <a:gd name="T41" fmla="*/ 106 h 106"/>
                      <a:gd name="T42" fmla="*/ 8 w 83"/>
                      <a:gd name="T43" fmla="*/ 106 h 106"/>
                      <a:gd name="T44" fmla="*/ 9 w 83"/>
                      <a:gd name="T45" fmla="*/ 106 h 106"/>
                      <a:gd name="T46" fmla="*/ 23 w 83"/>
                      <a:gd name="T47" fmla="*/ 104 h 106"/>
                      <a:gd name="T48" fmla="*/ 37 w 83"/>
                      <a:gd name="T49" fmla="*/ 99 h 106"/>
                      <a:gd name="T50" fmla="*/ 51 w 83"/>
                      <a:gd name="T51" fmla="*/ 93 h 106"/>
                      <a:gd name="T52" fmla="*/ 62 w 83"/>
                      <a:gd name="T53" fmla="*/ 84 h 106"/>
                      <a:gd name="T54" fmla="*/ 71 w 83"/>
                      <a:gd name="T55" fmla="*/ 73 h 106"/>
                      <a:gd name="T56" fmla="*/ 77 w 83"/>
                      <a:gd name="T57" fmla="*/ 61 h 106"/>
                      <a:gd name="T58" fmla="*/ 82 w 83"/>
                      <a:gd name="T59" fmla="*/ 47 h 106"/>
                      <a:gd name="T60" fmla="*/ 83 w 83"/>
                      <a:gd name="T61" fmla="*/ 31 h 10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3"/>
                      <a:gd name="T94" fmla="*/ 0 h 106"/>
                      <a:gd name="T95" fmla="*/ 83 w 83"/>
                      <a:gd name="T96" fmla="*/ 106 h 10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3" h="106">
                        <a:moveTo>
                          <a:pt x="83" y="31"/>
                        </a:moveTo>
                        <a:lnTo>
                          <a:pt x="82" y="17"/>
                        </a:lnTo>
                        <a:lnTo>
                          <a:pt x="77" y="3"/>
                        </a:lnTo>
                        <a:lnTo>
                          <a:pt x="76" y="2"/>
                        </a:lnTo>
                        <a:lnTo>
                          <a:pt x="72" y="0"/>
                        </a:lnTo>
                        <a:lnTo>
                          <a:pt x="76" y="7"/>
                        </a:lnTo>
                        <a:lnTo>
                          <a:pt x="79" y="14"/>
                        </a:lnTo>
                        <a:lnTo>
                          <a:pt x="79" y="24"/>
                        </a:lnTo>
                        <a:lnTo>
                          <a:pt x="80" y="31"/>
                        </a:lnTo>
                        <a:lnTo>
                          <a:pt x="79" y="45"/>
                        </a:lnTo>
                        <a:lnTo>
                          <a:pt x="74" y="59"/>
                        </a:lnTo>
                        <a:lnTo>
                          <a:pt x="68" y="72"/>
                        </a:lnTo>
                        <a:lnTo>
                          <a:pt x="59" y="81"/>
                        </a:lnTo>
                        <a:lnTo>
                          <a:pt x="48" y="90"/>
                        </a:lnTo>
                        <a:lnTo>
                          <a:pt x="37" y="96"/>
                        </a:lnTo>
                        <a:lnTo>
                          <a:pt x="23" y="101"/>
                        </a:lnTo>
                        <a:lnTo>
                          <a:pt x="9" y="102"/>
                        </a:lnTo>
                        <a:lnTo>
                          <a:pt x="4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6"/>
                        </a:lnTo>
                        <a:lnTo>
                          <a:pt x="8" y="106"/>
                        </a:lnTo>
                        <a:lnTo>
                          <a:pt x="9" y="106"/>
                        </a:lnTo>
                        <a:lnTo>
                          <a:pt x="23" y="104"/>
                        </a:lnTo>
                        <a:lnTo>
                          <a:pt x="37" y="99"/>
                        </a:lnTo>
                        <a:lnTo>
                          <a:pt x="51" y="93"/>
                        </a:lnTo>
                        <a:lnTo>
                          <a:pt x="62" y="84"/>
                        </a:lnTo>
                        <a:lnTo>
                          <a:pt x="71" y="73"/>
                        </a:lnTo>
                        <a:lnTo>
                          <a:pt x="77" y="61"/>
                        </a:lnTo>
                        <a:lnTo>
                          <a:pt x="82" y="47"/>
                        </a:lnTo>
                        <a:lnTo>
                          <a:pt x="83" y="31"/>
                        </a:lnTo>
                        <a:close/>
                      </a:path>
                    </a:pathLst>
                  </a:custGeom>
                  <a:solidFill>
                    <a:srgbClr val="3A4E9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7" name="Freeform 295">
                    <a:extLst>
                      <a:ext uri="{FF2B5EF4-FFF2-40B4-BE49-F238E27FC236}">
                        <a16:creationId xmlns:a16="http://schemas.microsoft.com/office/drawing/2014/main" id="{83B9A764-D925-7D4E-AAF0-FFD47A696E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0" y="1136"/>
                    <a:ext cx="84" cy="105"/>
                  </a:xfrm>
                  <a:custGeom>
                    <a:avLst/>
                    <a:gdLst>
                      <a:gd name="T0" fmla="*/ 84 w 84"/>
                      <a:gd name="T1" fmla="*/ 32 h 105"/>
                      <a:gd name="T2" fmla="*/ 82 w 84"/>
                      <a:gd name="T3" fmla="*/ 25 h 105"/>
                      <a:gd name="T4" fmla="*/ 82 w 84"/>
                      <a:gd name="T5" fmla="*/ 17 h 105"/>
                      <a:gd name="T6" fmla="*/ 79 w 84"/>
                      <a:gd name="T7" fmla="*/ 9 h 105"/>
                      <a:gd name="T8" fmla="*/ 78 w 84"/>
                      <a:gd name="T9" fmla="*/ 3 h 105"/>
                      <a:gd name="T10" fmla="*/ 74 w 84"/>
                      <a:gd name="T11" fmla="*/ 1 h 105"/>
                      <a:gd name="T12" fmla="*/ 71 w 84"/>
                      <a:gd name="T13" fmla="*/ 0 h 105"/>
                      <a:gd name="T14" fmla="*/ 76 w 84"/>
                      <a:gd name="T15" fmla="*/ 8 h 105"/>
                      <a:gd name="T16" fmla="*/ 78 w 84"/>
                      <a:gd name="T17" fmla="*/ 15 h 105"/>
                      <a:gd name="T18" fmla="*/ 79 w 84"/>
                      <a:gd name="T19" fmla="*/ 23 h 105"/>
                      <a:gd name="T20" fmla="*/ 81 w 84"/>
                      <a:gd name="T21" fmla="*/ 32 h 105"/>
                      <a:gd name="T22" fmla="*/ 79 w 84"/>
                      <a:gd name="T23" fmla="*/ 46 h 105"/>
                      <a:gd name="T24" fmla="*/ 74 w 84"/>
                      <a:gd name="T25" fmla="*/ 59 h 105"/>
                      <a:gd name="T26" fmla="*/ 68 w 84"/>
                      <a:gd name="T27" fmla="*/ 71 h 105"/>
                      <a:gd name="T28" fmla="*/ 61 w 84"/>
                      <a:gd name="T29" fmla="*/ 82 h 105"/>
                      <a:gd name="T30" fmla="*/ 50 w 84"/>
                      <a:gd name="T31" fmla="*/ 90 h 105"/>
                      <a:gd name="T32" fmla="*/ 37 w 84"/>
                      <a:gd name="T33" fmla="*/ 96 h 105"/>
                      <a:gd name="T34" fmla="*/ 25 w 84"/>
                      <a:gd name="T35" fmla="*/ 100 h 105"/>
                      <a:gd name="T36" fmla="*/ 11 w 84"/>
                      <a:gd name="T37" fmla="*/ 102 h 105"/>
                      <a:gd name="T38" fmla="*/ 5 w 84"/>
                      <a:gd name="T39" fmla="*/ 102 h 105"/>
                      <a:gd name="T40" fmla="*/ 0 w 84"/>
                      <a:gd name="T41" fmla="*/ 100 h 105"/>
                      <a:gd name="T42" fmla="*/ 2 w 84"/>
                      <a:gd name="T43" fmla="*/ 103 h 105"/>
                      <a:gd name="T44" fmla="*/ 5 w 84"/>
                      <a:gd name="T45" fmla="*/ 105 h 105"/>
                      <a:gd name="T46" fmla="*/ 8 w 84"/>
                      <a:gd name="T47" fmla="*/ 105 h 105"/>
                      <a:gd name="T48" fmla="*/ 11 w 84"/>
                      <a:gd name="T49" fmla="*/ 105 h 105"/>
                      <a:gd name="T50" fmla="*/ 25 w 84"/>
                      <a:gd name="T51" fmla="*/ 103 h 105"/>
                      <a:gd name="T52" fmla="*/ 39 w 84"/>
                      <a:gd name="T53" fmla="*/ 99 h 105"/>
                      <a:gd name="T54" fmla="*/ 51 w 84"/>
                      <a:gd name="T55" fmla="*/ 93 h 105"/>
                      <a:gd name="T56" fmla="*/ 62 w 84"/>
                      <a:gd name="T57" fmla="*/ 83 h 105"/>
                      <a:gd name="T58" fmla="*/ 71 w 84"/>
                      <a:gd name="T59" fmla="*/ 73 h 105"/>
                      <a:gd name="T60" fmla="*/ 78 w 84"/>
                      <a:gd name="T61" fmla="*/ 60 h 105"/>
                      <a:gd name="T62" fmla="*/ 82 w 84"/>
                      <a:gd name="T63" fmla="*/ 46 h 105"/>
                      <a:gd name="T64" fmla="*/ 84 w 84"/>
                      <a:gd name="T65" fmla="*/ 32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4"/>
                      <a:gd name="T100" fmla="*/ 0 h 105"/>
                      <a:gd name="T101" fmla="*/ 84 w 84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4" h="105">
                        <a:moveTo>
                          <a:pt x="84" y="32"/>
                        </a:moveTo>
                        <a:lnTo>
                          <a:pt x="82" y="25"/>
                        </a:lnTo>
                        <a:lnTo>
                          <a:pt x="82" y="17"/>
                        </a:lnTo>
                        <a:lnTo>
                          <a:pt x="79" y="9"/>
                        </a:lnTo>
                        <a:lnTo>
                          <a:pt x="78" y="3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6" y="8"/>
                        </a:lnTo>
                        <a:lnTo>
                          <a:pt x="78" y="15"/>
                        </a:lnTo>
                        <a:lnTo>
                          <a:pt x="79" y="23"/>
                        </a:lnTo>
                        <a:lnTo>
                          <a:pt x="81" y="32"/>
                        </a:lnTo>
                        <a:lnTo>
                          <a:pt x="79" y="46"/>
                        </a:lnTo>
                        <a:lnTo>
                          <a:pt x="74" y="59"/>
                        </a:lnTo>
                        <a:lnTo>
                          <a:pt x="68" y="71"/>
                        </a:lnTo>
                        <a:lnTo>
                          <a:pt x="61" y="82"/>
                        </a:lnTo>
                        <a:lnTo>
                          <a:pt x="50" y="90"/>
                        </a:lnTo>
                        <a:lnTo>
                          <a:pt x="37" y="96"/>
                        </a:lnTo>
                        <a:lnTo>
                          <a:pt x="25" y="100"/>
                        </a:lnTo>
                        <a:lnTo>
                          <a:pt x="11" y="102"/>
                        </a:lnTo>
                        <a:lnTo>
                          <a:pt x="5" y="102"/>
                        </a:lnTo>
                        <a:lnTo>
                          <a:pt x="0" y="100"/>
                        </a:lnTo>
                        <a:lnTo>
                          <a:pt x="2" y="103"/>
                        </a:lnTo>
                        <a:lnTo>
                          <a:pt x="5" y="105"/>
                        </a:lnTo>
                        <a:lnTo>
                          <a:pt x="8" y="105"/>
                        </a:lnTo>
                        <a:lnTo>
                          <a:pt x="11" y="105"/>
                        </a:lnTo>
                        <a:lnTo>
                          <a:pt x="25" y="103"/>
                        </a:lnTo>
                        <a:lnTo>
                          <a:pt x="39" y="99"/>
                        </a:lnTo>
                        <a:lnTo>
                          <a:pt x="51" y="93"/>
                        </a:lnTo>
                        <a:lnTo>
                          <a:pt x="62" y="83"/>
                        </a:lnTo>
                        <a:lnTo>
                          <a:pt x="71" y="73"/>
                        </a:lnTo>
                        <a:lnTo>
                          <a:pt x="78" y="60"/>
                        </a:lnTo>
                        <a:lnTo>
                          <a:pt x="82" y="46"/>
                        </a:lnTo>
                        <a:lnTo>
                          <a:pt x="84" y="32"/>
                        </a:lnTo>
                        <a:close/>
                      </a:path>
                    </a:pathLst>
                  </a:custGeom>
                  <a:solidFill>
                    <a:srgbClr val="3B4F9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8" name="Freeform 296">
                    <a:extLst>
                      <a:ext uri="{FF2B5EF4-FFF2-40B4-BE49-F238E27FC236}">
                        <a16:creationId xmlns:a16="http://schemas.microsoft.com/office/drawing/2014/main" id="{8445306D-A5F8-E44C-8691-62985F84E5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7" y="1134"/>
                    <a:ext cx="85" cy="105"/>
                  </a:xfrm>
                  <a:custGeom>
                    <a:avLst/>
                    <a:gdLst>
                      <a:gd name="T0" fmla="*/ 85 w 85"/>
                      <a:gd name="T1" fmla="*/ 34 h 105"/>
                      <a:gd name="T2" fmla="*/ 84 w 85"/>
                      <a:gd name="T3" fmla="*/ 27 h 105"/>
                      <a:gd name="T4" fmla="*/ 84 w 85"/>
                      <a:gd name="T5" fmla="*/ 17 h 105"/>
                      <a:gd name="T6" fmla="*/ 81 w 85"/>
                      <a:gd name="T7" fmla="*/ 10 h 105"/>
                      <a:gd name="T8" fmla="*/ 77 w 85"/>
                      <a:gd name="T9" fmla="*/ 3 h 105"/>
                      <a:gd name="T10" fmla="*/ 74 w 85"/>
                      <a:gd name="T11" fmla="*/ 2 h 105"/>
                      <a:gd name="T12" fmla="*/ 73 w 85"/>
                      <a:gd name="T13" fmla="*/ 0 h 105"/>
                      <a:gd name="T14" fmla="*/ 76 w 85"/>
                      <a:gd name="T15" fmla="*/ 8 h 105"/>
                      <a:gd name="T16" fmla="*/ 79 w 85"/>
                      <a:gd name="T17" fmla="*/ 16 h 105"/>
                      <a:gd name="T18" fmla="*/ 81 w 85"/>
                      <a:gd name="T19" fmla="*/ 25 h 105"/>
                      <a:gd name="T20" fmla="*/ 82 w 85"/>
                      <a:gd name="T21" fmla="*/ 34 h 105"/>
                      <a:gd name="T22" fmla="*/ 81 w 85"/>
                      <a:gd name="T23" fmla="*/ 48 h 105"/>
                      <a:gd name="T24" fmla="*/ 76 w 85"/>
                      <a:gd name="T25" fmla="*/ 61 h 105"/>
                      <a:gd name="T26" fmla="*/ 70 w 85"/>
                      <a:gd name="T27" fmla="*/ 71 h 105"/>
                      <a:gd name="T28" fmla="*/ 62 w 85"/>
                      <a:gd name="T29" fmla="*/ 82 h 105"/>
                      <a:gd name="T30" fmla="*/ 51 w 85"/>
                      <a:gd name="T31" fmla="*/ 90 h 105"/>
                      <a:gd name="T32" fmla="*/ 40 w 85"/>
                      <a:gd name="T33" fmla="*/ 96 h 105"/>
                      <a:gd name="T34" fmla="*/ 28 w 85"/>
                      <a:gd name="T35" fmla="*/ 101 h 105"/>
                      <a:gd name="T36" fmla="*/ 14 w 85"/>
                      <a:gd name="T37" fmla="*/ 102 h 105"/>
                      <a:gd name="T38" fmla="*/ 6 w 85"/>
                      <a:gd name="T39" fmla="*/ 102 h 105"/>
                      <a:gd name="T40" fmla="*/ 0 w 85"/>
                      <a:gd name="T41" fmla="*/ 101 h 105"/>
                      <a:gd name="T42" fmla="*/ 3 w 85"/>
                      <a:gd name="T43" fmla="*/ 102 h 105"/>
                      <a:gd name="T44" fmla="*/ 5 w 85"/>
                      <a:gd name="T45" fmla="*/ 105 h 105"/>
                      <a:gd name="T46" fmla="*/ 9 w 85"/>
                      <a:gd name="T47" fmla="*/ 105 h 105"/>
                      <a:gd name="T48" fmla="*/ 14 w 85"/>
                      <a:gd name="T49" fmla="*/ 105 h 105"/>
                      <a:gd name="T50" fmla="*/ 28 w 85"/>
                      <a:gd name="T51" fmla="*/ 104 h 105"/>
                      <a:gd name="T52" fmla="*/ 42 w 85"/>
                      <a:gd name="T53" fmla="*/ 99 h 105"/>
                      <a:gd name="T54" fmla="*/ 53 w 85"/>
                      <a:gd name="T55" fmla="*/ 93 h 105"/>
                      <a:gd name="T56" fmla="*/ 64 w 85"/>
                      <a:gd name="T57" fmla="*/ 84 h 105"/>
                      <a:gd name="T58" fmla="*/ 73 w 85"/>
                      <a:gd name="T59" fmla="*/ 75 h 105"/>
                      <a:gd name="T60" fmla="*/ 79 w 85"/>
                      <a:gd name="T61" fmla="*/ 62 h 105"/>
                      <a:gd name="T62" fmla="*/ 84 w 85"/>
                      <a:gd name="T63" fmla="*/ 48 h 105"/>
                      <a:gd name="T64" fmla="*/ 85 w 85"/>
                      <a:gd name="T65" fmla="*/ 34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4"/>
                        </a:moveTo>
                        <a:lnTo>
                          <a:pt x="84" y="27"/>
                        </a:lnTo>
                        <a:lnTo>
                          <a:pt x="84" y="17"/>
                        </a:lnTo>
                        <a:lnTo>
                          <a:pt x="81" y="10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3" y="0"/>
                        </a:lnTo>
                        <a:lnTo>
                          <a:pt x="76" y="8"/>
                        </a:lnTo>
                        <a:lnTo>
                          <a:pt x="79" y="16"/>
                        </a:lnTo>
                        <a:lnTo>
                          <a:pt x="81" y="25"/>
                        </a:lnTo>
                        <a:lnTo>
                          <a:pt x="82" y="34"/>
                        </a:lnTo>
                        <a:lnTo>
                          <a:pt x="81" y="48"/>
                        </a:lnTo>
                        <a:lnTo>
                          <a:pt x="76" y="61"/>
                        </a:lnTo>
                        <a:lnTo>
                          <a:pt x="70" y="71"/>
                        </a:lnTo>
                        <a:lnTo>
                          <a:pt x="62" y="82"/>
                        </a:lnTo>
                        <a:lnTo>
                          <a:pt x="51" y="90"/>
                        </a:lnTo>
                        <a:lnTo>
                          <a:pt x="40" y="96"/>
                        </a:lnTo>
                        <a:lnTo>
                          <a:pt x="28" y="101"/>
                        </a:lnTo>
                        <a:lnTo>
                          <a:pt x="14" y="102"/>
                        </a:lnTo>
                        <a:lnTo>
                          <a:pt x="6" y="102"/>
                        </a:lnTo>
                        <a:lnTo>
                          <a:pt x="0" y="101"/>
                        </a:lnTo>
                        <a:lnTo>
                          <a:pt x="3" y="102"/>
                        </a:lnTo>
                        <a:lnTo>
                          <a:pt x="5" y="105"/>
                        </a:lnTo>
                        <a:lnTo>
                          <a:pt x="9" y="105"/>
                        </a:lnTo>
                        <a:lnTo>
                          <a:pt x="14" y="105"/>
                        </a:lnTo>
                        <a:lnTo>
                          <a:pt x="28" y="104"/>
                        </a:lnTo>
                        <a:lnTo>
                          <a:pt x="42" y="99"/>
                        </a:lnTo>
                        <a:lnTo>
                          <a:pt x="53" y="93"/>
                        </a:lnTo>
                        <a:lnTo>
                          <a:pt x="64" y="84"/>
                        </a:lnTo>
                        <a:lnTo>
                          <a:pt x="73" y="75"/>
                        </a:lnTo>
                        <a:lnTo>
                          <a:pt x="79" y="62"/>
                        </a:lnTo>
                        <a:lnTo>
                          <a:pt x="84" y="48"/>
                        </a:lnTo>
                        <a:lnTo>
                          <a:pt x="85" y="34"/>
                        </a:lnTo>
                        <a:close/>
                      </a:path>
                    </a:pathLst>
                  </a:custGeom>
                  <a:solidFill>
                    <a:srgbClr val="3D52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9" name="Freeform 297">
                    <a:extLst>
                      <a:ext uri="{FF2B5EF4-FFF2-40B4-BE49-F238E27FC236}">
                        <a16:creationId xmlns:a16="http://schemas.microsoft.com/office/drawing/2014/main" id="{B141B55C-C8D6-564D-BA59-BEED0C7F7F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4" y="1133"/>
                    <a:ext cx="87" cy="105"/>
                  </a:xfrm>
                  <a:custGeom>
                    <a:avLst/>
                    <a:gdLst>
                      <a:gd name="T0" fmla="*/ 87 w 87"/>
                      <a:gd name="T1" fmla="*/ 35 h 105"/>
                      <a:gd name="T2" fmla="*/ 85 w 87"/>
                      <a:gd name="T3" fmla="*/ 26 h 105"/>
                      <a:gd name="T4" fmla="*/ 84 w 87"/>
                      <a:gd name="T5" fmla="*/ 18 h 105"/>
                      <a:gd name="T6" fmla="*/ 82 w 87"/>
                      <a:gd name="T7" fmla="*/ 11 h 105"/>
                      <a:gd name="T8" fmla="*/ 77 w 87"/>
                      <a:gd name="T9" fmla="*/ 3 h 105"/>
                      <a:gd name="T10" fmla="*/ 76 w 87"/>
                      <a:gd name="T11" fmla="*/ 1 h 105"/>
                      <a:gd name="T12" fmla="*/ 73 w 87"/>
                      <a:gd name="T13" fmla="*/ 0 h 105"/>
                      <a:gd name="T14" fmla="*/ 77 w 87"/>
                      <a:gd name="T15" fmla="*/ 7 h 105"/>
                      <a:gd name="T16" fmla="*/ 80 w 87"/>
                      <a:gd name="T17" fmla="*/ 17 h 105"/>
                      <a:gd name="T18" fmla="*/ 82 w 87"/>
                      <a:gd name="T19" fmla="*/ 26 h 105"/>
                      <a:gd name="T20" fmla="*/ 84 w 87"/>
                      <a:gd name="T21" fmla="*/ 35 h 105"/>
                      <a:gd name="T22" fmla="*/ 82 w 87"/>
                      <a:gd name="T23" fmla="*/ 49 h 105"/>
                      <a:gd name="T24" fmla="*/ 77 w 87"/>
                      <a:gd name="T25" fmla="*/ 62 h 105"/>
                      <a:gd name="T26" fmla="*/ 71 w 87"/>
                      <a:gd name="T27" fmla="*/ 72 h 105"/>
                      <a:gd name="T28" fmla="*/ 63 w 87"/>
                      <a:gd name="T29" fmla="*/ 82 h 105"/>
                      <a:gd name="T30" fmla="*/ 54 w 87"/>
                      <a:gd name="T31" fmla="*/ 91 h 105"/>
                      <a:gd name="T32" fmla="*/ 42 w 87"/>
                      <a:gd name="T33" fmla="*/ 96 h 105"/>
                      <a:gd name="T34" fmla="*/ 29 w 87"/>
                      <a:gd name="T35" fmla="*/ 100 h 105"/>
                      <a:gd name="T36" fmla="*/ 17 w 87"/>
                      <a:gd name="T37" fmla="*/ 102 h 105"/>
                      <a:gd name="T38" fmla="*/ 9 w 87"/>
                      <a:gd name="T39" fmla="*/ 102 h 105"/>
                      <a:gd name="T40" fmla="*/ 0 w 87"/>
                      <a:gd name="T41" fmla="*/ 100 h 105"/>
                      <a:gd name="T42" fmla="*/ 3 w 87"/>
                      <a:gd name="T43" fmla="*/ 102 h 105"/>
                      <a:gd name="T44" fmla="*/ 6 w 87"/>
                      <a:gd name="T45" fmla="*/ 103 h 105"/>
                      <a:gd name="T46" fmla="*/ 11 w 87"/>
                      <a:gd name="T47" fmla="*/ 105 h 105"/>
                      <a:gd name="T48" fmla="*/ 17 w 87"/>
                      <a:gd name="T49" fmla="*/ 105 h 105"/>
                      <a:gd name="T50" fmla="*/ 31 w 87"/>
                      <a:gd name="T51" fmla="*/ 103 h 105"/>
                      <a:gd name="T52" fmla="*/ 43 w 87"/>
                      <a:gd name="T53" fmla="*/ 99 h 105"/>
                      <a:gd name="T54" fmla="*/ 56 w 87"/>
                      <a:gd name="T55" fmla="*/ 93 h 105"/>
                      <a:gd name="T56" fmla="*/ 67 w 87"/>
                      <a:gd name="T57" fmla="*/ 85 h 105"/>
                      <a:gd name="T58" fmla="*/ 74 w 87"/>
                      <a:gd name="T59" fmla="*/ 74 h 105"/>
                      <a:gd name="T60" fmla="*/ 80 w 87"/>
                      <a:gd name="T61" fmla="*/ 62 h 105"/>
                      <a:gd name="T62" fmla="*/ 85 w 87"/>
                      <a:gd name="T63" fmla="*/ 49 h 105"/>
                      <a:gd name="T64" fmla="*/ 87 w 87"/>
                      <a:gd name="T65" fmla="*/ 35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5"/>
                      <a:gd name="T101" fmla="*/ 87 w 87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5">
                        <a:moveTo>
                          <a:pt x="87" y="35"/>
                        </a:moveTo>
                        <a:lnTo>
                          <a:pt x="85" y="26"/>
                        </a:lnTo>
                        <a:lnTo>
                          <a:pt x="84" y="18"/>
                        </a:lnTo>
                        <a:lnTo>
                          <a:pt x="82" y="11"/>
                        </a:lnTo>
                        <a:lnTo>
                          <a:pt x="77" y="3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77" y="7"/>
                        </a:lnTo>
                        <a:lnTo>
                          <a:pt x="80" y="17"/>
                        </a:lnTo>
                        <a:lnTo>
                          <a:pt x="82" y="26"/>
                        </a:lnTo>
                        <a:lnTo>
                          <a:pt x="84" y="35"/>
                        </a:lnTo>
                        <a:lnTo>
                          <a:pt x="82" y="49"/>
                        </a:lnTo>
                        <a:lnTo>
                          <a:pt x="77" y="62"/>
                        </a:lnTo>
                        <a:lnTo>
                          <a:pt x="71" y="72"/>
                        </a:lnTo>
                        <a:lnTo>
                          <a:pt x="63" y="82"/>
                        </a:lnTo>
                        <a:lnTo>
                          <a:pt x="54" y="91"/>
                        </a:lnTo>
                        <a:lnTo>
                          <a:pt x="42" y="96"/>
                        </a:lnTo>
                        <a:lnTo>
                          <a:pt x="29" y="100"/>
                        </a:lnTo>
                        <a:lnTo>
                          <a:pt x="17" y="102"/>
                        </a:lnTo>
                        <a:lnTo>
                          <a:pt x="9" y="102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6" y="103"/>
                        </a:lnTo>
                        <a:lnTo>
                          <a:pt x="11" y="105"/>
                        </a:lnTo>
                        <a:lnTo>
                          <a:pt x="17" y="105"/>
                        </a:lnTo>
                        <a:lnTo>
                          <a:pt x="31" y="103"/>
                        </a:lnTo>
                        <a:lnTo>
                          <a:pt x="43" y="99"/>
                        </a:lnTo>
                        <a:lnTo>
                          <a:pt x="56" y="93"/>
                        </a:lnTo>
                        <a:lnTo>
                          <a:pt x="67" y="85"/>
                        </a:lnTo>
                        <a:lnTo>
                          <a:pt x="74" y="74"/>
                        </a:lnTo>
                        <a:lnTo>
                          <a:pt x="80" y="62"/>
                        </a:lnTo>
                        <a:lnTo>
                          <a:pt x="85" y="49"/>
                        </a:lnTo>
                        <a:lnTo>
                          <a:pt x="87" y="35"/>
                        </a:lnTo>
                        <a:close/>
                      </a:path>
                    </a:pathLst>
                  </a:custGeom>
                  <a:solidFill>
                    <a:srgbClr val="3F53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0" name="Freeform 298">
                    <a:extLst>
                      <a:ext uri="{FF2B5EF4-FFF2-40B4-BE49-F238E27FC236}">
                        <a16:creationId xmlns:a16="http://schemas.microsoft.com/office/drawing/2014/main" id="{C55EF07B-78E3-614A-8994-F025EE0848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3" y="1133"/>
                    <a:ext cx="86" cy="103"/>
                  </a:xfrm>
                  <a:custGeom>
                    <a:avLst/>
                    <a:gdLst>
                      <a:gd name="T0" fmla="*/ 86 w 86"/>
                      <a:gd name="T1" fmla="*/ 35 h 103"/>
                      <a:gd name="T2" fmla="*/ 85 w 86"/>
                      <a:gd name="T3" fmla="*/ 26 h 103"/>
                      <a:gd name="T4" fmla="*/ 83 w 86"/>
                      <a:gd name="T5" fmla="*/ 17 h 103"/>
                      <a:gd name="T6" fmla="*/ 80 w 86"/>
                      <a:gd name="T7" fmla="*/ 9 h 103"/>
                      <a:gd name="T8" fmla="*/ 77 w 86"/>
                      <a:gd name="T9" fmla="*/ 1 h 103"/>
                      <a:gd name="T10" fmla="*/ 74 w 86"/>
                      <a:gd name="T11" fmla="*/ 0 h 103"/>
                      <a:gd name="T12" fmla="*/ 72 w 86"/>
                      <a:gd name="T13" fmla="*/ 0 h 103"/>
                      <a:gd name="T14" fmla="*/ 77 w 86"/>
                      <a:gd name="T15" fmla="*/ 7 h 103"/>
                      <a:gd name="T16" fmla="*/ 80 w 86"/>
                      <a:gd name="T17" fmla="*/ 15 h 103"/>
                      <a:gd name="T18" fmla="*/ 81 w 86"/>
                      <a:gd name="T19" fmla="*/ 26 h 103"/>
                      <a:gd name="T20" fmla="*/ 83 w 86"/>
                      <a:gd name="T21" fmla="*/ 35 h 103"/>
                      <a:gd name="T22" fmla="*/ 81 w 86"/>
                      <a:gd name="T23" fmla="*/ 48 h 103"/>
                      <a:gd name="T24" fmla="*/ 77 w 86"/>
                      <a:gd name="T25" fmla="*/ 60 h 103"/>
                      <a:gd name="T26" fmla="*/ 72 w 86"/>
                      <a:gd name="T27" fmla="*/ 71 h 103"/>
                      <a:gd name="T28" fmla="*/ 63 w 86"/>
                      <a:gd name="T29" fmla="*/ 82 h 103"/>
                      <a:gd name="T30" fmla="*/ 54 w 86"/>
                      <a:gd name="T31" fmla="*/ 89 h 103"/>
                      <a:gd name="T32" fmla="*/ 43 w 86"/>
                      <a:gd name="T33" fmla="*/ 96 h 103"/>
                      <a:gd name="T34" fmla="*/ 30 w 86"/>
                      <a:gd name="T35" fmla="*/ 99 h 103"/>
                      <a:gd name="T36" fmla="*/ 18 w 86"/>
                      <a:gd name="T37" fmla="*/ 100 h 103"/>
                      <a:gd name="T38" fmla="*/ 9 w 86"/>
                      <a:gd name="T39" fmla="*/ 99 h 103"/>
                      <a:gd name="T40" fmla="*/ 0 w 86"/>
                      <a:gd name="T41" fmla="*/ 97 h 103"/>
                      <a:gd name="T42" fmla="*/ 1 w 86"/>
                      <a:gd name="T43" fmla="*/ 100 h 103"/>
                      <a:gd name="T44" fmla="*/ 4 w 86"/>
                      <a:gd name="T45" fmla="*/ 102 h 103"/>
                      <a:gd name="T46" fmla="*/ 10 w 86"/>
                      <a:gd name="T47" fmla="*/ 103 h 103"/>
                      <a:gd name="T48" fmla="*/ 18 w 86"/>
                      <a:gd name="T49" fmla="*/ 103 h 103"/>
                      <a:gd name="T50" fmla="*/ 32 w 86"/>
                      <a:gd name="T51" fmla="*/ 102 h 103"/>
                      <a:gd name="T52" fmla="*/ 44 w 86"/>
                      <a:gd name="T53" fmla="*/ 97 h 103"/>
                      <a:gd name="T54" fmla="*/ 55 w 86"/>
                      <a:gd name="T55" fmla="*/ 91 h 103"/>
                      <a:gd name="T56" fmla="*/ 66 w 86"/>
                      <a:gd name="T57" fmla="*/ 83 h 103"/>
                      <a:gd name="T58" fmla="*/ 74 w 86"/>
                      <a:gd name="T59" fmla="*/ 72 h 103"/>
                      <a:gd name="T60" fmla="*/ 80 w 86"/>
                      <a:gd name="T61" fmla="*/ 62 h 103"/>
                      <a:gd name="T62" fmla="*/ 85 w 86"/>
                      <a:gd name="T63" fmla="*/ 49 h 103"/>
                      <a:gd name="T64" fmla="*/ 86 w 86"/>
                      <a:gd name="T65" fmla="*/ 35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3"/>
                      <a:gd name="T101" fmla="*/ 86 w 86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3">
                        <a:moveTo>
                          <a:pt x="86" y="35"/>
                        </a:moveTo>
                        <a:lnTo>
                          <a:pt x="85" y="26"/>
                        </a:lnTo>
                        <a:lnTo>
                          <a:pt x="83" y="17"/>
                        </a:lnTo>
                        <a:lnTo>
                          <a:pt x="80" y="9"/>
                        </a:lnTo>
                        <a:lnTo>
                          <a:pt x="77" y="1"/>
                        </a:lnTo>
                        <a:lnTo>
                          <a:pt x="74" y="0"/>
                        </a:lnTo>
                        <a:lnTo>
                          <a:pt x="72" y="0"/>
                        </a:lnTo>
                        <a:lnTo>
                          <a:pt x="77" y="7"/>
                        </a:lnTo>
                        <a:lnTo>
                          <a:pt x="80" y="15"/>
                        </a:lnTo>
                        <a:lnTo>
                          <a:pt x="81" y="26"/>
                        </a:lnTo>
                        <a:lnTo>
                          <a:pt x="83" y="35"/>
                        </a:lnTo>
                        <a:lnTo>
                          <a:pt x="81" y="48"/>
                        </a:lnTo>
                        <a:lnTo>
                          <a:pt x="77" y="60"/>
                        </a:lnTo>
                        <a:lnTo>
                          <a:pt x="72" y="71"/>
                        </a:lnTo>
                        <a:lnTo>
                          <a:pt x="63" y="82"/>
                        </a:lnTo>
                        <a:lnTo>
                          <a:pt x="54" y="89"/>
                        </a:lnTo>
                        <a:lnTo>
                          <a:pt x="43" y="96"/>
                        </a:lnTo>
                        <a:lnTo>
                          <a:pt x="30" y="99"/>
                        </a:lnTo>
                        <a:lnTo>
                          <a:pt x="18" y="100"/>
                        </a:lnTo>
                        <a:lnTo>
                          <a:pt x="9" y="99"/>
                        </a:lnTo>
                        <a:lnTo>
                          <a:pt x="0" y="97"/>
                        </a:lnTo>
                        <a:lnTo>
                          <a:pt x="1" y="100"/>
                        </a:lnTo>
                        <a:lnTo>
                          <a:pt x="4" y="102"/>
                        </a:lnTo>
                        <a:lnTo>
                          <a:pt x="10" y="103"/>
                        </a:lnTo>
                        <a:lnTo>
                          <a:pt x="18" y="103"/>
                        </a:lnTo>
                        <a:lnTo>
                          <a:pt x="32" y="102"/>
                        </a:lnTo>
                        <a:lnTo>
                          <a:pt x="44" y="97"/>
                        </a:lnTo>
                        <a:lnTo>
                          <a:pt x="55" y="91"/>
                        </a:lnTo>
                        <a:lnTo>
                          <a:pt x="66" y="83"/>
                        </a:lnTo>
                        <a:lnTo>
                          <a:pt x="74" y="72"/>
                        </a:lnTo>
                        <a:lnTo>
                          <a:pt x="80" y="62"/>
                        </a:lnTo>
                        <a:lnTo>
                          <a:pt x="85" y="49"/>
                        </a:lnTo>
                        <a:lnTo>
                          <a:pt x="86" y="35"/>
                        </a:lnTo>
                        <a:close/>
                      </a:path>
                    </a:pathLst>
                  </a:custGeom>
                  <a:solidFill>
                    <a:srgbClr val="405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1" name="Freeform 299">
                    <a:extLst>
                      <a:ext uri="{FF2B5EF4-FFF2-40B4-BE49-F238E27FC236}">
                        <a16:creationId xmlns:a16="http://schemas.microsoft.com/office/drawing/2014/main" id="{A936C803-4B35-7F46-8092-D593548BAB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1" y="1131"/>
                    <a:ext cx="87" cy="104"/>
                  </a:xfrm>
                  <a:custGeom>
                    <a:avLst/>
                    <a:gdLst>
                      <a:gd name="T0" fmla="*/ 87 w 87"/>
                      <a:gd name="T1" fmla="*/ 37 h 104"/>
                      <a:gd name="T2" fmla="*/ 85 w 87"/>
                      <a:gd name="T3" fmla="*/ 28 h 104"/>
                      <a:gd name="T4" fmla="*/ 83 w 87"/>
                      <a:gd name="T5" fmla="*/ 19 h 104"/>
                      <a:gd name="T6" fmla="*/ 80 w 87"/>
                      <a:gd name="T7" fmla="*/ 9 h 104"/>
                      <a:gd name="T8" fmla="*/ 76 w 87"/>
                      <a:gd name="T9" fmla="*/ 2 h 104"/>
                      <a:gd name="T10" fmla="*/ 74 w 87"/>
                      <a:gd name="T11" fmla="*/ 2 h 104"/>
                      <a:gd name="T12" fmla="*/ 71 w 87"/>
                      <a:gd name="T13" fmla="*/ 0 h 104"/>
                      <a:gd name="T14" fmla="*/ 76 w 87"/>
                      <a:gd name="T15" fmla="*/ 8 h 104"/>
                      <a:gd name="T16" fmla="*/ 80 w 87"/>
                      <a:gd name="T17" fmla="*/ 17 h 104"/>
                      <a:gd name="T18" fmla="*/ 82 w 87"/>
                      <a:gd name="T19" fmla="*/ 26 h 104"/>
                      <a:gd name="T20" fmla="*/ 83 w 87"/>
                      <a:gd name="T21" fmla="*/ 37 h 104"/>
                      <a:gd name="T22" fmla="*/ 82 w 87"/>
                      <a:gd name="T23" fmla="*/ 50 h 104"/>
                      <a:gd name="T24" fmla="*/ 79 w 87"/>
                      <a:gd name="T25" fmla="*/ 62 h 104"/>
                      <a:gd name="T26" fmla="*/ 73 w 87"/>
                      <a:gd name="T27" fmla="*/ 73 h 104"/>
                      <a:gd name="T28" fmla="*/ 65 w 87"/>
                      <a:gd name="T29" fmla="*/ 82 h 104"/>
                      <a:gd name="T30" fmla="*/ 56 w 87"/>
                      <a:gd name="T31" fmla="*/ 90 h 104"/>
                      <a:gd name="T32" fmla="*/ 45 w 87"/>
                      <a:gd name="T33" fmla="*/ 96 h 104"/>
                      <a:gd name="T34" fmla="*/ 32 w 87"/>
                      <a:gd name="T35" fmla="*/ 99 h 104"/>
                      <a:gd name="T36" fmla="*/ 20 w 87"/>
                      <a:gd name="T37" fmla="*/ 101 h 104"/>
                      <a:gd name="T38" fmla="*/ 9 w 87"/>
                      <a:gd name="T39" fmla="*/ 99 h 104"/>
                      <a:gd name="T40" fmla="*/ 0 w 87"/>
                      <a:gd name="T41" fmla="*/ 98 h 104"/>
                      <a:gd name="T42" fmla="*/ 2 w 87"/>
                      <a:gd name="T43" fmla="*/ 99 h 104"/>
                      <a:gd name="T44" fmla="*/ 3 w 87"/>
                      <a:gd name="T45" fmla="*/ 102 h 104"/>
                      <a:gd name="T46" fmla="*/ 12 w 87"/>
                      <a:gd name="T47" fmla="*/ 104 h 104"/>
                      <a:gd name="T48" fmla="*/ 20 w 87"/>
                      <a:gd name="T49" fmla="*/ 104 h 104"/>
                      <a:gd name="T50" fmla="*/ 32 w 87"/>
                      <a:gd name="T51" fmla="*/ 102 h 104"/>
                      <a:gd name="T52" fmla="*/ 45 w 87"/>
                      <a:gd name="T53" fmla="*/ 98 h 104"/>
                      <a:gd name="T54" fmla="*/ 57 w 87"/>
                      <a:gd name="T55" fmla="*/ 93 h 104"/>
                      <a:gd name="T56" fmla="*/ 66 w 87"/>
                      <a:gd name="T57" fmla="*/ 84 h 104"/>
                      <a:gd name="T58" fmla="*/ 74 w 87"/>
                      <a:gd name="T59" fmla="*/ 74 h 104"/>
                      <a:gd name="T60" fmla="*/ 80 w 87"/>
                      <a:gd name="T61" fmla="*/ 64 h 104"/>
                      <a:gd name="T62" fmla="*/ 85 w 87"/>
                      <a:gd name="T63" fmla="*/ 51 h 104"/>
                      <a:gd name="T64" fmla="*/ 87 w 87"/>
                      <a:gd name="T65" fmla="*/ 37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4"/>
                      <a:gd name="T101" fmla="*/ 87 w 87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4">
                        <a:moveTo>
                          <a:pt x="87" y="37"/>
                        </a:moveTo>
                        <a:lnTo>
                          <a:pt x="85" y="28"/>
                        </a:lnTo>
                        <a:lnTo>
                          <a:pt x="83" y="19"/>
                        </a:lnTo>
                        <a:lnTo>
                          <a:pt x="80" y="9"/>
                        </a:lnTo>
                        <a:lnTo>
                          <a:pt x="76" y="2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6" y="8"/>
                        </a:lnTo>
                        <a:lnTo>
                          <a:pt x="80" y="17"/>
                        </a:lnTo>
                        <a:lnTo>
                          <a:pt x="82" y="26"/>
                        </a:lnTo>
                        <a:lnTo>
                          <a:pt x="83" y="37"/>
                        </a:lnTo>
                        <a:lnTo>
                          <a:pt x="82" y="50"/>
                        </a:lnTo>
                        <a:lnTo>
                          <a:pt x="79" y="62"/>
                        </a:lnTo>
                        <a:lnTo>
                          <a:pt x="73" y="73"/>
                        </a:lnTo>
                        <a:lnTo>
                          <a:pt x="65" y="82"/>
                        </a:lnTo>
                        <a:lnTo>
                          <a:pt x="56" y="90"/>
                        </a:lnTo>
                        <a:lnTo>
                          <a:pt x="45" y="96"/>
                        </a:lnTo>
                        <a:lnTo>
                          <a:pt x="32" y="99"/>
                        </a:lnTo>
                        <a:lnTo>
                          <a:pt x="20" y="101"/>
                        </a:lnTo>
                        <a:lnTo>
                          <a:pt x="9" y="99"/>
                        </a:lnTo>
                        <a:lnTo>
                          <a:pt x="0" y="98"/>
                        </a:lnTo>
                        <a:lnTo>
                          <a:pt x="2" y="99"/>
                        </a:lnTo>
                        <a:lnTo>
                          <a:pt x="3" y="102"/>
                        </a:lnTo>
                        <a:lnTo>
                          <a:pt x="12" y="104"/>
                        </a:lnTo>
                        <a:lnTo>
                          <a:pt x="20" y="104"/>
                        </a:lnTo>
                        <a:lnTo>
                          <a:pt x="32" y="102"/>
                        </a:lnTo>
                        <a:lnTo>
                          <a:pt x="45" y="98"/>
                        </a:lnTo>
                        <a:lnTo>
                          <a:pt x="57" y="93"/>
                        </a:lnTo>
                        <a:lnTo>
                          <a:pt x="66" y="84"/>
                        </a:lnTo>
                        <a:lnTo>
                          <a:pt x="74" y="74"/>
                        </a:lnTo>
                        <a:lnTo>
                          <a:pt x="80" y="64"/>
                        </a:lnTo>
                        <a:lnTo>
                          <a:pt x="85" y="51"/>
                        </a:lnTo>
                        <a:lnTo>
                          <a:pt x="87" y="37"/>
                        </a:lnTo>
                        <a:close/>
                      </a:path>
                    </a:pathLst>
                  </a:custGeom>
                  <a:solidFill>
                    <a:srgbClr val="4256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2" name="Freeform 300">
                    <a:extLst>
                      <a:ext uri="{FF2B5EF4-FFF2-40B4-BE49-F238E27FC236}">
                        <a16:creationId xmlns:a16="http://schemas.microsoft.com/office/drawing/2014/main" id="{EE3ADF87-9D33-9646-9CD5-3CE42F73A9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9" y="1130"/>
                    <a:ext cx="87" cy="103"/>
                  </a:xfrm>
                  <a:custGeom>
                    <a:avLst/>
                    <a:gdLst>
                      <a:gd name="T0" fmla="*/ 87 w 87"/>
                      <a:gd name="T1" fmla="*/ 38 h 103"/>
                      <a:gd name="T2" fmla="*/ 85 w 87"/>
                      <a:gd name="T3" fmla="*/ 29 h 103"/>
                      <a:gd name="T4" fmla="*/ 84 w 87"/>
                      <a:gd name="T5" fmla="*/ 18 h 103"/>
                      <a:gd name="T6" fmla="*/ 81 w 87"/>
                      <a:gd name="T7" fmla="*/ 10 h 103"/>
                      <a:gd name="T8" fmla="*/ 76 w 87"/>
                      <a:gd name="T9" fmla="*/ 3 h 103"/>
                      <a:gd name="T10" fmla="*/ 73 w 87"/>
                      <a:gd name="T11" fmla="*/ 1 h 103"/>
                      <a:gd name="T12" fmla="*/ 70 w 87"/>
                      <a:gd name="T13" fmla="*/ 0 h 103"/>
                      <a:gd name="T14" fmla="*/ 76 w 87"/>
                      <a:gd name="T15" fmla="*/ 9 h 103"/>
                      <a:gd name="T16" fmla="*/ 81 w 87"/>
                      <a:gd name="T17" fmla="*/ 18 h 103"/>
                      <a:gd name="T18" fmla="*/ 82 w 87"/>
                      <a:gd name="T19" fmla="*/ 27 h 103"/>
                      <a:gd name="T20" fmla="*/ 84 w 87"/>
                      <a:gd name="T21" fmla="*/ 38 h 103"/>
                      <a:gd name="T22" fmla="*/ 82 w 87"/>
                      <a:gd name="T23" fmla="*/ 51 h 103"/>
                      <a:gd name="T24" fmla="*/ 79 w 87"/>
                      <a:gd name="T25" fmla="*/ 61 h 103"/>
                      <a:gd name="T26" fmla="*/ 73 w 87"/>
                      <a:gd name="T27" fmla="*/ 72 h 103"/>
                      <a:gd name="T28" fmla="*/ 65 w 87"/>
                      <a:gd name="T29" fmla="*/ 82 h 103"/>
                      <a:gd name="T30" fmla="*/ 56 w 87"/>
                      <a:gd name="T31" fmla="*/ 89 h 103"/>
                      <a:gd name="T32" fmla="*/ 45 w 87"/>
                      <a:gd name="T33" fmla="*/ 96 h 103"/>
                      <a:gd name="T34" fmla="*/ 34 w 87"/>
                      <a:gd name="T35" fmla="*/ 99 h 103"/>
                      <a:gd name="T36" fmla="*/ 22 w 87"/>
                      <a:gd name="T37" fmla="*/ 100 h 103"/>
                      <a:gd name="T38" fmla="*/ 10 w 87"/>
                      <a:gd name="T39" fmla="*/ 99 h 103"/>
                      <a:gd name="T40" fmla="*/ 0 w 87"/>
                      <a:gd name="T41" fmla="*/ 96 h 103"/>
                      <a:gd name="T42" fmla="*/ 2 w 87"/>
                      <a:gd name="T43" fmla="*/ 99 h 103"/>
                      <a:gd name="T44" fmla="*/ 4 w 87"/>
                      <a:gd name="T45" fmla="*/ 100 h 103"/>
                      <a:gd name="T46" fmla="*/ 13 w 87"/>
                      <a:gd name="T47" fmla="*/ 102 h 103"/>
                      <a:gd name="T48" fmla="*/ 22 w 87"/>
                      <a:gd name="T49" fmla="*/ 103 h 103"/>
                      <a:gd name="T50" fmla="*/ 34 w 87"/>
                      <a:gd name="T51" fmla="*/ 102 h 103"/>
                      <a:gd name="T52" fmla="*/ 47 w 87"/>
                      <a:gd name="T53" fmla="*/ 99 h 103"/>
                      <a:gd name="T54" fmla="*/ 58 w 87"/>
                      <a:gd name="T55" fmla="*/ 92 h 103"/>
                      <a:gd name="T56" fmla="*/ 67 w 87"/>
                      <a:gd name="T57" fmla="*/ 85 h 103"/>
                      <a:gd name="T58" fmla="*/ 76 w 87"/>
                      <a:gd name="T59" fmla="*/ 74 h 103"/>
                      <a:gd name="T60" fmla="*/ 81 w 87"/>
                      <a:gd name="T61" fmla="*/ 63 h 103"/>
                      <a:gd name="T62" fmla="*/ 85 w 87"/>
                      <a:gd name="T63" fmla="*/ 51 h 103"/>
                      <a:gd name="T64" fmla="*/ 87 w 87"/>
                      <a:gd name="T65" fmla="*/ 38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3"/>
                      <a:gd name="T101" fmla="*/ 87 w 87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3">
                        <a:moveTo>
                          <a:pt x="87" y="38"/>
                        </a:moveTo>
                        <a:lnTo>
                          <a:pt x="85" y="29"/>
                        </a:lnTo>
                        <a:lnTo>
                          <a:pt x="84" y="18"/>
                        </a:lnTo>
                        <a:lnTo>
                          <a:pt x="81" y="10"/>
                        </a:lnTo>
                        <a:lnTo>
                          <a:pt x="76" y="3"/>
                        </a:lnTo>
                        <a:lnTo>
                          <a:pt x="73" y="1"/>
                        </a:lnTo>
                        <a:lnTo>
                          <a:pt x="70" y="0"/>
                        </a:lnTo>
                        <a:lnTo>
                          <a:pt x="76" y="9"/>
                        </a:lnTo>
                        <a:lnTo>
                          <a:pt x="81" y="18"/>
                        </a:lnTo>
                        <a:lnTo>
                          <a:pt x="82" y="27"/>
                        </a:lnTo>
                        <a:lnTo>
                          <a:pt x="84" y="38"/>
                        </a:lnTo>
                        <a:lnTo>
                          <a:pt x="82" y="51"/>
                        </a:lnTo>
                        <a:lnTo>
                          <a:pt x="79" y="61"/>
                        </a:lnTo>
                        <a:lnTo>
                          <a:pt x="73" y="72"/>
                        </a:lnTo>
                        <a:lnTo>
                          <a:pt x="65" y="82"/>
                        </a:lnTo>
                        <a:lnTo>
                          <a:pt x="56" y="89"/>
                        </a:lnTo>
                        <a:lnTo>
                          <a:pt x="45" y="96"/>
                        </a:lnTo>
                        <a:lnTo>
                          <a:pt x="34" y="99"/>
                        </a:lnTo>
                        <a:lnTo>
                          <a:pt x="22" y="100"/>
                        </a:lnTo>
                        <a:lnTo>
                          <a:pt x="10" y="99"/>
                        </a:lnTo>
                        <a:lnTo>
                          <a:pt x="0" y="96"/>
                        </a:lnTo>
                        <a:lnTo>
                          <a:pt x="2" y="99"/>
                        </a:lnTo>
                        <a:lnTo>
                          <a:pt x="4" y="100"/>
                        </a:lnTo>
                        <a:lnTo>
                          <a:pt x="13" y="102"/>
                        </a:lnTo>
                        <a:lnTo>
                          <a:pt x="22" y="103"/>
                        </a:lnTo>
                        <a:lnTo>
                          <a:pt x="34" y="102"/>
                        </a:lnTo>
                        <a:lnTo>
                          <a:pt x="47" y="99"/>
                        </a:lnTo>
                        <a:lnTo>
                          <a:pt x="58" y="92"/>
                        </a:lnTo>
                        <a:lnTo>
                          <a:pt x="67" y="85"/>
                        </a:lnTo>
                        <a:lnTo>
                          <a:pt x="76" y="74"/>
                        </a:lnTo>
                        <a:lnTo>
                          <a:pt x="81" y="63"/>
                        </a:lnTo>
                        <a:lnTo>
                          <a:pt x="85" y="51"/>
                        </a:lnTo>
                        <a:lnTo>
                          <a:pt x="87" y="38"/>
                        </a:lnTo>
                        <a:close/>
                      </a:path>
                    </a:pathLst>
                  </a:custGeom>
                  <a:solidFill>
                    <a:srgbClr val="465A9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3" name="Freeform 301">
                    <a:extLst>
                      <a:ext uri="{FF2B5EF4-FFF2-40B4-BE49-F238E27FC236}">
                        <a16:creationId xmlns:a16="http://schemas.microsoft.com/office/drawing/2014/main" id="{32EE2101-A1C8-1642-8B71-9EBC2AD0C3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6" y="1130"/>
                    <a:ext cx="88" cy="102"/>
                  </a:xfrm>
                  <a:custGeom>
                    <a:avLst/>
                    <a:gdLst>
                      <a:gd name="T0" fmla="*/ 88 w 88"/>
                      <a:gd name="T1" fmla="*/ 38 h 102"/>
                      <a:gd name="T2" fmla="*/ 87 w 88"/>
                      <a:gd name="T3" fmla="*/ 27 h 102"/>
                      <a:gd name="T4" fmla="*/ 85 w 88"/>
                      <a:gd name="T5" fmla="*/ 18 h 102"/>
                      <a:gd name="T6" fmla="*/ 81 w 88"/>
                      <a:gd name="T7" fmla="*/ 9 h 102"/>
                      <a:gd name="T8" fmla="*/ 76 w 88"/>
                      <a:gd name="T9" fmla="*/ 1 h 102"/>
                      <a:gd name="T10" fmla="*/ 73 w 88"/>
                      <a:gd name="T11" fmla="*/ 0 h 102"/>
                      <a:gd name="T12" fmla="*/ 71 w 88"/>
                      <a:gd name="T13" fmla="*/ 0 h 102"/>
                      <a:gd name="T14" fmla="*/ 76 w 88"/>
                      <a:gd name="T15" fmla="*/ 7 h 102"/>
                      <a:gd name="T16" fmla="*/ 81 w 88"/>
                      <a:gd name="T17" fmla="*/ 17 h 102"/>
                      <a:gd name="T18" fmla="*/ 84 w 88"/>
                      <a:gd name="T19" fmla="*/ 27 h 102"/>
                      <a:gd name="T20" fmla="*/ 85 w 88"/>
                      <a:gd name="T21" fmla="*/ 38 h 102"/>
                      <a:gd name="T22" fmla="*/ 84 w 88"/>
                      <a:gd name="T23" fmla="*/ 51 h 102"/>
                      <a:gd name="T24" fmla="*/ 81 w 88"/>
                      <a:gd name="T25" fmla="*/ 61 h 102"/>
                      <a:gd name="T26" fmla="*/ 75 w 88"/>
                      <a:gd name="T27" fmla="*/ 72 h 102"/>
                      <a:gd name="T28" fmla="*/ 67 w 88"/>
                      <a:gd name="T29" fmla="*/ 80 h 102"/>
                      <a:gd name="T30" fmla="*/ 59 w 88"/>
                      <a:gd name="T31" fmla="*/ 88 h 102"/>
                      <a:gd name="T32" fmla="*/ 48 w 88"/>
                      <a:gd name="T33" fmla="*/ 94 h 102"/>
                      <a:gd name="T34" fmla="*/ 37 w 88"/>
                      <a:gd name="T35" fmla="*/ 97 h 102"/>
                      <a:gd name="T36" fmla="*/ 25 w 88"/>
                      <a:gd name="T37" fmla="*/ 99 h 102"/>
                      <a:gd name="T38" fmla="*/ 13 w 88"/>
                      <a:gd name="T39" fmla="*/ 97 h 102"/>
                      <a:gd name="T40" fmla="*/ 0 w 88"/>
                      <a:gd name="T41" fmla="*/ 94 h 102"/>
                      <a:gd name="T42" fmla="*/ 3 w 88"/>
                      <a:gd name="T43" fmla="*/ 96 h 102"/>
                      <a:gd name="T44" fmla="*/ 5 w 88"/>
                      <a:gd name="T45" fmla="*/ 99 h 102"/>
                      <a:gd name="T46" fmla="*/ 14 w 88"/>
                      <a:gd name="T47" fmla="*/ 100 h 102"/>
                      <a:gd name="T48" fmla="*/ 25 w 88"/>
                      <a:gd name="T49" fmla="*/ 102 h 102"/>
                      <a:gd name="T50" fmla="*/ 37 w 88"/>
                      <a:gd name="T51" fmla="*/ 100 h 102"/>
                      <a:gd name="T52" fmla="*/ 50 w 88"/>
                      <a:gd name="T53" fmla="*/ 97 h 102"/>
                      <a:gd name="T54" fmla="*/ 61 w 88"/>
                      <a:gd name="T55" fmla="*/ 91 h 102"/>
                      <a:gd name="T56" fmla="*/ 70 w 88"/>
                      <a:gd name="T57" fmla="*/ 83 h 102"/>
                      <a:gd name="T58" fmla="*/ 78 w 88"/>
                      <a:gd name="T59" fmla="*/ 74 h 102"/>
                      <a:gd name="T60" fmla="*/ 84 w 88"/>
                      <a:gd name="T61" fmla="*/ 63 h 102"/>
                      <a:gd name="T62" fmla="*/ 87 w 88"/>
                      <a:gd name="T63" fmla="*/ 51 h 102"/>
                      <a:gd name="T64" fmla="*/ 88 w 88"/>
                      <a:gd name="T65" fmla="*/ 38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2"/>
                      <a:gd name="T101" fmla="*/ 88 w 88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2">
                        <a:moveTo>
                          <a:pt x="88" y="38"/>
                        </a:moveTo>
                        <a:lnTo>
                          <a:pt x="87" y="27"/>
                        </a:lnTo>
                        <a:lnTo>
                          <a:pt x="85" y="18"/>
                        </a:lnTo>
                        <a:lnTo>
                          <a:pt x="81" y="9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71" y="0"/>
                        </a:lnTo>
                        <a:lnTo>
                          <a:pt x="76" y="7"/>
                        </a:lnTo>
                        <a:lnTo>
                          <a:pt x="81" y="17"/>
                        </a:lnTo>
                        <a:lnTo>
                          <a:pt x="84" y="27"/>
                        </a:lnTo>
                        <a:lnTo>
                          <a:pt x="85" y="38"/>
                        </a:lnTo>
                        <a:lnTo>
                          <a:pt x="84" y="51"/>
                        </a:lnTo>
                        <a:lnTo>
                          <a:pt x="81" y="61"/>
                        </a:lnTo>
                        <a:lnTo>
                          <a:pt x="75" y="72"/>
                        </a:lnTo>
                        <a:lnTo>
                          <a:pt x="67" y="80"/>
                        </a:lnTo>
                        <a:lnTo>
                          <a:pt x="59" y="88"/>
                        </a:lnTo>
                        <a:lnTo>
                          <a:pt x="48" y="94"/>
                        </a:lnTo>
                        <a:lnTo>
                          <a:pt x="37" y="97"/>
                        </a:lnTo>
                        <a:lnTo>
                          <a:pt x="25" y="99"/>
                        </a:lnTo>
                        <a:lnTo>
                          <a:pt x="13" y="97"/>
                        </a:lnTo>
                        <a:lnTo>
                          <a:pt x="0" y="94"/>
                        </a:lnTo>
                        <a:lnTo>
                          <a:pt x="3" y="96"/>
                        </a:lnTo>
                        <a:lnTo>
                          <a:pt x="5" y="99"/>
                        </a:lnTo>
                        <a:lnTo>
                          <a:pt x="14" y="100"/>
                        </a:lnTo>
                        <a:lnTo>
                          <a:pt x="25" y="102"/>
                        </a:lnTo>
                        <a:lnTo>
                          <a:pt x="37" y="100"/>
                        </a:lnTo>
                        <a:lnTo>
                          <a:pt x="50" y="97"/>
                        </a:lnTo>
                        <a:lnTo>
                          <a:pt x="61" y="91"/>
                        </a:lnTo>
                        <a:lnTo>
                          <a:pt x="70" y="83"/>
                        </a:lnTo>
                        <a:lnTo>
                          <a:pt x="78" y="74"/>
                        </a:lnTo>
                        <a:lnTo>
                          <a:pt x="84" y="63"/>
                        </a:lnTo>
                        <a:lnTo>
                          <a:pt x="87" y="51"/>
                        </a:lnTo>
                        <a:lnTo>
                          <a:pt x="88" y="38"/>
                        </a:lnTo>
                        <a:close/>
                      </a:path>
                    </a:pathLst>
                  </a:custGeom>
                  <a:solidFill>
                    <a:srgbClr val="485D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4" name="Freeform 302">
                    <a:extLst>
                      <a:ext uri="{FF2B5EF4-FFF2-40B4-BE49-F238E27FC236}">
                        <a16:creationId xmlns:a16="http://schemas.microsoft.com/office/drawing/2014/main" id="{3A172D3F-C775-A540-9081-EDFB5E419C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5" y="1130"/>
                    <a:ext cx="88" cy="100"/>
                  </a:xfrm>
                  <a:custGeom>
                    <a:avLst/>
                    <a:gdLst>
                      <a:gd name="T0" fmla="*/ 88 w 88"/>
                      <a:gd name="T1" fmla="*/ 38 h 100"/>
                      <a:gd name="T2" fmla="*/ 86 w 88"/>
                      <a:gd name="T3" fmla="*/ 27 h 100"/>
                      <a:gd name="T4" fmla="*/ 85 w 88"/>
                      <a:gd name="T5" fmla="*/ 18 h 100"/>
                      <a:gd name="T6" fmla="*/ 80 w 88"/>
                      <a:gd name="T7" fmla="*/ 9 h 100"/>
                      <a:gd name="T8" fmla="*/ 74 w 88"/>
                      <a:gd name="T9" fmla="*/ 0 h 100"/>
                      <a:gd name="T10" fmla="*/ 72 w 88"/>
                      <a:gd name="T11" fmla="*/ 0 h 100"/>
                      <a:gd name="T12" fmla="*/ 69 w 88"/>
                      <a:gd name="T13" fmla="*/ 0 h 100"/>
                      <a:gd name="T14" fmla="*/ 76 w 88"/>
                      <a:gd name="T15" fmla="*/ 7 h 100"/>
                      <a:gd name="T16" fmla="*/ 80 w 88"/>
                      <a:gd name="T17" fmla="*/ 17 h 100"/>
                      <a:gd name="T18" fmla="*/ 83 w 88"/>
                      <a:gd name="T19" fmla="*/ 27 h 100"/>
                      <a:gd name="T20" fmla="*/ 85 w 88"/>
                      <a:gd name="T21" fmla="*/ 38 h 100"/>
                      <a:gd name="T22" fmla="*/ 83 w 88"/>
                      <a:gd name="T23" fmla="*/ 51 h 100"/>
                      <a:gd name="T24" fmla="*/ 80 w 88"/>
                      <a:gd name="T25" fmla="*/ 61 h 100"/>
                      <a:gd name="T26" fmla="*/ 74 w 88"/>
                      <a:gd name="T27" fmla="*/ 71 h 100"/>
                      <a:gd name="T28" fmla="*/ 68 w 88"/>
                      <a:gd name="T29" fmla="*/ 80 h 100"/>
                      <a:gd name="T30" fmla="*/ 59 w 88"/>
                      <a:gd name="T31" fmla="*/ 86 h 100"/>
                      <a:gd name="T32" fmla="*/ 49 w 88"/>
                      <a:gd name="T33" fmla="*/ 92 h 100"/>
                      <a:gd name="T34" fmla="*/ 37 w 88"/>
                      <a:gd name="T35" fmla="*/ 96 h 100"/>
                      <a:gd name="T36" fmla="*/ 26 w 88"/>
                      <a:gd name="T37" fmla="*/ 97 h 100"/>
                      <a:gd name="T38" fmla="*/ 12 w 88"/>
                      <a:gd name="T39" fmla="*/ 96 h 100"/>
                      <a:gd name="T40" fmla="*/ 0 w 88"/>
                      <a:gd name="T41" fmla="*/ 91 h 100"/>
                      <a:gd name="T42" fmla="*/ 1 w 88"/>
                      <a:gd name="T43" fmla="*/ 94 h 100"/>
                      <a:gd name="T44" fmla="*/ 4 w 88"/>
                      <a:gd name="T45" fmla="*/ 96 h 100"/>
                      <a:gd name="T46" fmla="*/ 14 w 88"/>
                      <a:gd name="T47" fmla="*/ 99 h 100"/>
                      <a:gd name="T48" fmla="*/ 26 w 88"/>
                      <a:gd name="T49" fmla="*/ 100 h 100"/>
                      <a:gd name="T50" fmla="*/ 38 w 88"/>
                      <a:gd name="T51" fmla="*/ 99 h 100"/>
                      <a:gd name="T52" fmla="*/ 49 w 88"/>
                      <a:gd name="T53" fmla="*/ 96 h 100"/>
                      <a:gd name="T54" fmla="*/ 60 w 88"/>
                      <a:gd name="T55" fmla="*/ 89 h 100"/>
                      <a:gd name="T56" fmla="*/ 69 w 88"/>
                      <a:gd name="T57" fmla="*/ 82 h 100"/>
                      <a:gd name="T58" fmla="*/ 77 w 88"/>
                      <a:gd name="T59" fmla="*/ 72 h 100"/>
                      <a:gd name="T60" fmla="*/ 83 w 88"/>
                      <a:gd name="T61" fmla="*/ 61 h 100"/>
                      <a:gd name="T62" fmla="*/ 86 w 88"/>
                      <a:gd name="T63" fmla="*/ 51 h 100"/>
                      <a:gd name="T64" fmla="*/ 88 w 88"/>
                      <a:gd name="T65" fmla="*/ 38 h 1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0"/>
                      <a:gd name="T101" fmla="*/ 88 w 88"/>
                      <a:gd name="T102" fmla="*/ 100 h 10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0">
                        <a:moveTo>
                          <a:pt x="88" y="38"/>
                        </a:moveTo>
                        <a:lnTo>
                          <a:pt x="86" y="27"/>
                        </a:lnTo>
                        <a:lnTo>
                          <a:pt x="85" y="18"/>
                        </a:lnTo>
                        <a:lnTo>
                          <a:pt x="80" y="9"/>
                        </a:lnTo>
                        <a:lnTo>
                          <a:pt x="74" y="0"/>
                        </a:lnTo>
                        <a:lnTo>
                          <a:pt x="72" y="0"/>
                        </a:lnTo>
                        <a:lnTo>
                          <a:pt x="69" y="0"/>
                        </a:lnTo>
                        <a:lnTo>
                          <a:pt x="76" y="7"/>
                        </a:lnTo>
                        <a:lnTo>
                          <a:pt x="80" y="17"/>
                        </a:lnTo>
                        <a:lnTo>
                          <a:pt x="83" y="27"/>
                        </a:lnTo>
                        <a:lnTo>
                          <a:pt x="85" y="38"/>
                        </a:lnTo>
                        <a:lnTo>
                          <a:pt x="83" y="51"/>
                        </a:lnTo>
                        <a:lnTo>
                          <a:pt x="80" y="61"/>
                        </a:lnTo>
                        <a:lnTo>
                          <a:pt x="74" y="71"/>
                        </a:lnTo>
                        <a:lnTo>
                          <a:pt x="68" y="80"/>
                        </a:lnTo>
                        <a:lnTo>
                          <a:pt x="59" y="86"/>
                        </a:lnTo>
                        <a:lnTo>
                          <a:pt x="49" y="92"/>
                        </a:lnTo>
                        <a:lnTo>
                          <a:pt x="37" y="96"/>
                        </a:lnTo>
                        <a:lnTo>
                          <a:pt x="26" y="97"/>
                        </a:lnTo>
                        <a:lnTo>
                          <a:pt x="12" y="96"/>
                        </a:lnTo>
                        <a:lnTo>
                          <a:pt x="0" y="91"/>
                        </a:lnTo>
                        <a:lnTo>
                          <a:pt x="1" y="94"/>
                        </a:lnTo>
                        <a:lnTo>
                          <a:pt x="4" y="96"/>
                        </a:lnTo>
                        <a:lnTo>
                          <a:pt x="14" y="99"/>
                        </a:lnTo>
                        <a:lnTo>
                          <a:pt x="26" y="100"/>
                        </a:lnTo>
                        <a:lnTo>
                          <a:pt x="38" y="99"/>
                        </a:lnTo>
                        <a:lnTo>
                          <a:pt x="49" y="96"/>
                        </a:lnTo>
                        <a:lnTo>
                          <a:pt x="60" y="89"/>
                        </a:lnTo>
                        <a:lnTo>
                          <a:pt x="69" y="82"/>
                        </a:lnTo>
                        <a:lnTo>
                          <a:pt x="77" y="72"/>
                        </a:lnTo>
                        <a:lnTo>
                          <a:pt x="83" y="61"/>
                        </a:lnTo>
                        <a:lnTo>
                          <a:pt x="86" y="51"/>
                        </a:lnTo>
                        <a:lnTo>
                          <a:pt x="88" y="38"/>
                        </a:lnTo>
                        <a:close/>
                      </a:path>
                    </a:pathLst>
                  </a:custGeom>
                  <a:solidFill>
                    <a:srgbClr val="4A5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5" name="Freeform 303">
                    <a:extLst>
                      <a:ext uri="{FF2B5EF4-FFF2-40B4-BE49-F238E27FC236}">
                        <a16:creationId xmlns:a16="http://schemas.microsoft.com/office/drawing/2014/main" id="{E45B7A5C-B9F7-914F-96A8-9279C07505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3" y="1128"/>
                    <a:ext cx="88" cy="101"/>
                  </a:xfrm>
                  <a:custGeom>
                    <a:avLst/>
                    <a:gdLst>
                      <a:gd name="T0" fmla="*/ 88 w 88"/>
                      <a:gd name="T1" fmla="*/ 40 h 101"/>
                      <a:gd name="T2" fmla="*/ 87 w 88"/>
                      <a:gd name="T3" fmla="*/ 29 h 101"/>
                      <a:gd name="T4" fmla="*/ 84 w 88"/>
                      <a:gd name="T5" fmla="*/ 19 h 101"/>
                      <a:gd name="T6" fmla="*/ 79 w 88"/>
                      <a:gd name="T7" fmla="*/ 9 h 101"/>
                      <a:gd name="T8" fmla="*/ 74 w 88"/>
                      <a:gd name="T9" fmla="*/ 2 h 101"/>
                      <a:gd name="T10" fmla="*/ 71 w 88"/>
                      <a:gd name="T11" fmla="*/ 2 h 101"/>
                      <a:gd name="T12" fmla="*/ 68 w 88"/>
                      <a:gd name="T13" fmla="*/ 0 h 101"/>
                      <a:gd name="T14" fmla="*/ 76 w 88"/>
                      <a:gd name="T15" fmla="*/ 9 h 101"/>
                      <a:gd name="T16" fmla="*/ 81 w 88"/>
                      <a:gd name="T17" fmla="*/ 19 h 101"/>
                      <a:gd name="T18" fmla="*/ 84 w 88"/>
                      <a:gd name="T19" fmla="*/ 29 h 101"/>
                      <a:gd name="T20" fmla="*/ 85 w 88"/>
                      <a:gd name="T21" fmla="*/ 40 h 101"/>
                      <a:gd name="T22" fmla="*/ 84 w 88"/>
                      <a:gd name="T23" fmla="*/ 51 h 101"/>
                      <a:gd name="T24" fmla="*/ 81 w 88"/>
                      <a:gd name="T25" fmla="*/ 62 h 101"/>
                      <a:gd name="T26" fmla="*/ 74 w 88"/>
                      <a:gd name="T27" fmla="*/ 73 h 101"/>
                      <a:gd name="T28" fmla="*/ 68 w 88"/>
                      <a:gd name="T29" fmla="*/ 81 h 101"/>
                      <a:gd name="T30" fmla="*/ 59 w 88"/>
                      <a:gd name="T31" fmla="*/ 88 h 101"/>
                      <a:gd name="T32" fmla="*/ 50 w 88"/>
                      <a:gd name="T33" fmla="*/ 93 h 101"/>
                      <a:gd name="T34" fmla="*/ 39 w 88"/>
                      <a:gd name="T35" fmla="*/ 96 h 101"/>
                      <a:gd name="T36" fmla="*/ 28 w 88"/>
                      <a:gd name="T37" fmla="*/ 98 h 101"/>
                      <a:gd name="T38" fmla="*/ 20 w 88"/>
                      <a:gd name="T39" fmla="*/ 98 h 101"/>
                      <a:gd name="T40" fmla="*/ 14 w 88"/>
                      <a:gd name="T41" fmla="*/ 96 h 101"/>
                      <a:gd name="T42" fmla="*/ 6 w 88"/>
                      <a:gd name="T43" fmla="*/ 93 h 101"/>
                      <a:gd name="T44" fmla="*/ 0 w 88"/>
                      <a:gd name="T45" fmla="*/ 91 h 101"/>
                      <a:gd name="T46" fmla="*/ 2 w 88"/>
                      <a:gd name="T47" fmla="*/ 93 h 101"/>
                      <a:gd name="T48" fmla="*/ 3 w 88"/>
                      <a:gd name="T49" fmla="*/ 96 h 101"/>
                      <a:gd name="T50" fmla="*/ 16 w 88"/>
                      <a:gd name="T51" fmla="*/ 99 h 101"/>
                      <a:gd name="T52" fmla="*/ 28 w 88"/>
                      <a:gd name="T53" fmla="*/ 101 h 101"/>
                      <a:gd name="T54" fmla="*/ 40 w 88"/>
                      <a:gd name="T55" fmla="*/ 99 h 101"/>
                      <a:gd name="T56" fmla="*/ 51 w 88"/>
                      <a:gd name="T57" fmla="*/ 96 h 101"/>
                      <a:gd name="T58" fmla="*/ 62 w 88"/>
                      <a:gd name="T59" fmla="*/ 90 h 101"/>
                      <a:gd name="T60" fmla="*/ 70 w 88"/>
                      <a:gd name="T61" fmla="*/ 82 h 101"/>
                      <a:gd name="T62" fmla="*/ 78 w 88"/>
                      <a:gd name="T63" fmla="*/ 74 h 101"/>
                      <a:gd name="T64" fmla="*/ 84 w 88"/>
                      <a:gd name="T65" fmla="*/ 63 h 101"/>
                      <a:gd name="T66" fmla="*/ 87 w 88"/>
                      <a:gd name="T67" fmla="*/ 53 h 101"/>
                      <a:gd name="T68" fmla="*/ 88 w 88"/>
                      <a:gd name="T69" fmla="*/ 40 h 10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8"/>
                      <a:gd name="T106" fmla="*/ 0 h 101"/>
                      <a:gd name="T107" fmla="*/ 88 w 88"/>
                      <a:gd name="T108" fmla="*/ 101 h 101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8" h="101">
                        <a:moveTo>
                          <a:pt x="88" y="40"/>
                        </a:moveTo>
                        <a:lnTo>
                          <a:pt x="87" y="29"/>
                        </a:lnTo>
                        <a:lnTo>
                          <a:pt x="84" y="19"/>
                        </a:lnTo>
                        <a:lnTo>
                          <a:pt x="79" y="9"/>
                        </a:lnTo>
                        <a:lnTo>
                          <a:pt x="74" y="2"/>
                        </a:lnTo>
                        <a:lnTo>
                          <a:pt x="71" y="2"/>
                        </a:lnTo>
                        <a:lnTo>
                          <a:pt x="68" y="0"/>
                        </a:lnTo>
                        <a:lnTo>
                          <a:pt x="76" y="9"/>
                        </a:lnTo>
                        <a:lnTo>
                          <a:pt x="81" y="19"/>
                        </a:lnTo>
                        <a:lnTo>
                          <a:pt x="84" y="29"/>
                        </a:lnTo>
                        <a:lnTo>
                          <a:pt x="85" y="40"/>
                        </a:lnTo>
                        <a:lnTo>
                          <a:pt x="84" y="51"/>
                        </a:lnTo>
                        <a:lnTo>
                          <a:pt x="81" y="62"/>
                        </a:lnTo>
                        <a:lnTo>
                          <a:pt x="74" y="73"/>
                        </a:lnTo>
                        <a:lnTo>
                          <a:pt x="68" y="81"/>
                        </a:lnTo>
                        <a:lnTo>
                          <a:pt x="59" y="88"/>
                        </a:lnTo>
                        <a:lnTo>
                          <a:pt x="50" y="93"/>
                        </a:lnTo>
                        <a:lnTo>
                          <a:pt x="39" y="96"/>
                        </a:lnTo>
                        <a:lnTo>
                          <a:pt x="28" y="98"/>
                        </a:lnTo>
                        <a:lnTo>
                          <a:pt x="20" y="98"/>
                        </a:lnTo>
                        <a:lnTo>
                          <a:pt x="14" y="96"/>
                        </a:lnTo>
                        <a:lnTo>
                          <a:pt x="6" y="93"/>
                        </a:lnTo>
                        <a:lnTo>
                          <a:pt x="0" y="91"/>
                        </a:lnTo>
                        <a:lnTo>
                          <a:pt x="2" y="93"/>
                        </a:lnTo>
                        <a:lnTo>
                          <a:pt x="3" y="96"/>
                        </a:lnTo>
                        <a:lnTo>
                          <a:pt x="16" y="99"/>
                        </a:lnTo>
                        <a:lnTo>
                          <a:pt x="28" y="101"/>
                        </a:lnTo>
                        <a:lnTo>
                          <a:pt x="40" y="99"/>
                        </a:lnTo>
                        <a:lnTo>
                          <a:pt x="51" y="96"/>
                        </a:lnTo>
                        <a:lnTo>
                          <a:pt x="62" y="90"/>
                        </a:lnTo>
                        <a:lnTo>
                          <a:pt x="70" y="82"/>
                        </a:lnTo>
                        <a:lnTo>
                          <a:pt x="78" y="74"/>
                        </a:lnTo>
                        <a:lnTo>
                          <a:pt x="84" y="63"/>
                        </a:lnTo>
                        <a:lnTo>
                          <a:pt x="87" y="53"/>
                        </a:lnTo>
                        <a:lnTo>
                          <a:pt x="88" y="40"/>
                        </a:lnTo>
                        <a:close/>
                      </a:path>
                    </a:pathLst>
                  </a:custGeom>
                  <a:solidFill>
                    <a:srgbClr val="4D61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6" name="Freeform 304">
                    <a:extLst>
                      <a:ext uri="{FF2B5EF4-FFF2-40B4-BE49-F238E27FC236}">
                        <a16:creationId xmlns:a16="http://schemas.microsoft.com/office/drawing/2014/main" id="{C2E25076-7290-7046-A517-4FE00E5470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2" y="1128"/>
                    <a:ext cx="88" cy="99"/>
                  </a:xfrm>
                  <a:custGeom>
                    <a:avLst/>
                    <a:gdLst>
                      <a:gd name="T0" fmla="*/ 88 w 88"/>
                      <a:gd name="T1" fmla="*/ 40 h 99"/>
                      <a:gd name="T2" fmla="*/ 86 w 88"/>
                      <a:gd name="T3" fmla="*/ 29 h 99"/>
                      <a:gd name="T4" fmla="*/ 83 w 88"/>
                      <a:gd name="T5" fmla="*/ 19 h 99"/>
                      <a:gd name="T6" fmla="*/ 79 w 88"/>
                      <a:gd name="T7" fmla="*/ 9 h 99"/>
                      <a:gd name="T8" fmla="*/ 72 w 88"/>
                      <a:gd name="T9" fmla="*/ 2 h 99"/>
                      <a:gd name="T10" fmla="*/ 69 w 88"/>
                      <a:gd name="T11" fmla="*/ 0 h 99"/>
                      <a:gd name="T12" fmla="*/ 68 w 88"/>
                      <a:gd name="T13" fmla="*/ 0 h 99"/>
                      <a:gd name="T14" fmla="*/ 74 w 88"/>
                      <a:gd name="T15" fmla="*/ 8 h 99"/>
                      <a:gd name="T16" fmla="*/ 80 w 88"/>
                      <a:gd name="T17" fmla="*/ 19 h 99"/>
                      <a:gd name="T18" fmla="*/ 83 w 88"/>
                      <a:gd name="T19" fmla="*/ 28 h 99"/>
                      <a:gd name="T20" fmla="*/ 85 w 88"/>
                      <a:gd name="T21" fmla="*/ 40 h 99"/>
                      <a:gd name="T22" fmla="*/ 83 w 88"/>
                      <a:gd name="T23" fmla="*/ 51 h 99"/>
                      <a:gd name="T24" fmla="*/ 80 w 88"/>
                      <a:gd name="T25" fmla="*/ 62 h 99"/>
                      <a:gd name="T26" fmla="*/ 75 w 88"/>
                      <a:gd name="T27" fmla="*/ 71 h 99"/>
                      <a:gd name="T28" fmla="*/ 68 w 88"/>
                      <a:gd name="T29" fmla="*/ 79 h 99"/>
                      <a:gd name="T30" fmla="*/ 60 w 88"/>
                      <a:gd name="T31" fmla="*/ 87 h 99"/>
                      <a:gd name="T32" fmla="*/ 51 w 88"/>
                      <a:gd name="T33" fmla="*/ 91 h 99"/>
                      <a:gd name="T34" fmla="*/ 40 w 88"/>
                      <a:gd name="T35" fmla="*/ 94 h 99"/>
                      <a:gd name="T36" fmla="*/ 29 w 88"/>
                      <a:gd name="T37" fmla="*/ 96 h 99"/>
                      <a:gd name="T38" fmla="*/ 21 w 88"/>
                      <a:gd name="T39" fmla="*/ 96 h 99"/>
                      <a:gd name="T40" fmla="*/ 14 w 88"/>
                      <a:gd name="T41" fmla="*/ 94 h 99"/>
                      <a:gd name="T42" fmla="*/ 7 w 88"/>
                      <a:gd name="T43" fmla="*/ 91 h 99"/>
                      <a:gd name="T44" fmla="*/ 0 w 88"/>
                      <a:gd name="T45" fmla="*/ 88 h 99"/>
                      <a:gd name="T46" fmla="*/ 1 w 88"/>
                      <a:gd name="T47" fmla="*/ 91 h 99"/>
                      <a:gd name="T48" fmla="*/ 3 w 88"/>
                      <a:gd name="T49" fmla="*/ 93 h 99"/>
                      <a:gd name="T50" fmla="*/ 15 w 88"/>
                      <a:gd name="T51" fmla="*/ 98 h 99"/>
                      <a:gd name="T52" fmla="*/ 29 w 88"/>
                      <a:gd name="T53" fmla="*/ 99 h 99"/>
                      <a:gd name="T54" fmla="*/ 40 w 88"/>
                      <a:gd name="T55" fmla="*/ 98 h 99"/>
                      <a:gd name="T56" fmla="*/ 52 w 88"/>
                      <a:gd name="T57" fmla="*/ 94 h 99"/>
                      <a:gd name="T58" fmla="*/ 62 w 88"/>
                      <a:gd name="T59" fmla="*/ 88 h 99"/>
                      <a:gd name="T60" fmla="*/ 71 w 88"/>
                      <a:gd name="T61" fmla="*/ 82 h 99"/>
                      <a:gd name="T62" fmla="*/ 77 w 88"/>
                      <a:gd name="T63" fmla="*/ 73 h 99"/>
                      <a:gd name="T64" fmla="*/ 83 w 88"/>
                      <a:gd name="T65" fmla="*/ 63 h 99"/>
                      <a:gd name="T66" fmla="*/ 86 w 88"/>
                      <a:gd name="T67" fmla="*/ 53 h 99"/>
                      <a:gd name="T68" fmla="*/ 88 w 88"/>
                      <a:gd name="T69" fmla="*/ 40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8"/>
                      <a:gd name="T106" fmla="*/ 0 h 99"/>
                      <a:gd name="T107" fmla="*/ 88 w 88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8" h="99">
                        <a:moveTo>
                          <a:pt x="88" y="40"/>
                        </a:moveTo>
                        <a:lnTo>
                          <a:pt x="86" y="29"/>
                        </a:lnTo>
                        <a:lnTo>
                          <a:pt x="83" y="19"/>
                        </a:lnTo>
                        <a:lnTo>
                          <a:pt x="79" y="9"/>
                        </a:lnTo>
                        <a:lnTo>
                          <a:pt x="72" y="2"/>
                        </a:lnTo>
                        <a:lnTo>
                          <a:pt x="69" y="0"/>
                        </a:lnTo>
                        <a:lnTo>
                          <a:pt x="68" y="0"/>
                        </a:lnTo>
                        <a:lnTo>
                          <a:pt x="74" y="8"/>
                        </a:lnTo>
                        <a:lnTo>
                          <a:pt x="80" y="19"/>
                        </a:lnTo>
                        <a:lnTo>
                          <a:pt x="83" y="28"/>
                        </a:lnTo>
                        <a:lnTo>
                          <a:pt x="85" y="40"/>
                        </a:lnTo>
                        <a:lnTo>
                          <a:pt x="83" y="51"/>
                        </a:lnTo>
                        <a:lnTo>
                          <a:pt x="80" y="62"/>
                        </a:lnTo>
                        <a:lnTo>
                          <a:pt x="75" y="71"/>
                        </a:lnTo>
                        <a:lnTo>
                          <a:pt x="68" y="79"/>
                        </a:lnTo>
                        <a:lnTo>
                          <a:pt x="60" y="87"/>
                        </a:lnTo>
                        <a:lnTo>
                          <a:pt x="51" y="91"/>
                        </a:lnTo>
                        <a:lnTo>
                          <a:pt x="40" y="94"/>
                        </a:lnTo>
                        <a:lnTo>
                          <a:pt x="29" y="96"/>
                        </a:lnTo>
                        <a:lnTo>
                          <a:pt x="21" y="96"/>
                        </a:lnTo>
                        <a:lnTo>
                          <a:pt x="14" y="94"/>
                        </a:lnTo>
                        <a:lnTo>
                          <a:pt x="7" y="91"/>
                        </a:lnTo>
                        <a:lnTo>
                          <a:pt x="0" y="88"/>
                        </a:lnTo>
                        <a:lnTo>
                          <a:pt x="1" y="91"/>
                        </a:lnTo>
                        <a:lnTo>
                          <a:pt x="3" y="93"/>
                        </a:lnTo>
                        <a:lnTo>
                          <a:pt x="15" y="98"/>
                        </a:lnTo>
                        <a:lnTo>
                          <a:pt x="29" y="99"/>
                        </a:lnTo>
                        <a:lnTo>
                          <a:pt x="40" y="98"/>
                        </a:lnTo>
                        <a:lnTo>
                          <a:pt x="52" y="94"/>
                        </a:lnTo>
                        <a:lnTo>
                          <a:pt x="62" y="88"/>
                        </a:lnTo>
                        <a:lnTo>
                          <a:pt x="71" y="82"/>
                        </a:lnTo>
                        <a:lnTo>
                          <a:pt x="77" y="73"/>
                        </a:lnTo>
                        <a:lnTo>
                          <a:pt x="83" y="63"/>
                        </a:lnTo>
                        <a:lnTo>
                          <a:pt x="86" y="53"/>
                        </a:lnTo>
                        <a:lnTo>
                          <a:pt x="88" y="40"/>
                        </a:lnTo>
                        <a:close/>
                      </a:path>
                    </a:pathLst>
                  </a:custGeom>
                  <a:solidFill>
                    <a:srgbClr val="5265A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" name="Freeform 305">
                    <a:extLst>
                      <a:ext uri="{FF2B5EF4-FFF2-40B4-BE49-F238E27FC236}">
                        <a16:creationId xmlns:a16="http://schemas.microsoft.com/office/drawing/2014/main" id="{28A28733-C53A-A941-B889-429B87ACED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2" y="1128"/>
                    <a:ext cx="86" cy="98"/>
                  </a:xfrm>
                  <a:custGeom>
                    <a:avLst/>
                    <a:gdLst>
                      <a:gd name="T0" fmla="*/ 86 w 86"/>
                      <a:gd name="T1" fmla="*/ 40 h 98"/>
                      <a:gd name="T2" fmla="*/ 85 w 86"/>
                      <a:gd name="T3" fmla="*/ 29 h 98"/>
                      <a:gd name="T4" fmla="*/ 82 w 86"/>
                      <a:gd name="T5" fmla="*/ 19 h 98"/>
                      <a:gd name="T6" fmla="*/ 77 w 86"/>
                      <a:gd name="T7" fmla="*/ 9 h 98"/>
                      <a:gd name="T8" fmla="*/ 69 w 86"/>
                      <a:gd name="T9" fmla="*/ 0 h 98"/>
                      <a:gd name="T10" fmla="*/ 68 w 86"/>
                      <a:gd name="T11" fmla="*/ 0 h 98"/>
                      <a:gd name="T12" fmla="*/ 65 w 86"/>
                      <a:gd name="T13" fmla="*/ 0 h 98"/>
                      <a:gd name="T14" fmla="*/ 72 w 86"/>
                      <a:gd name="T15" fmla="*/ 8 h 98"/>
                      <a:gd name="T16" fmla="*/ 79 w 86"/>
                      <a:gd name="T17" fmla="*/ 17 h 98"/>
                      <a:gd name="T18" fmla="*/ 82 w 86"/>
                      <a:gd name="T19" fmla="*/ 28 h 98"/>
                      <a:gd name="T20" fmla="*/ 83 w 86"/>
                      <a:gd name="T21" fmla="*/ 40 h 98"/>
                      <a:gd name="T22" fmla="*/ 82 w 86"/>
                      <a:gd name="T23" fmla="*/ 51 h 98"/>
                      <a:gd name="T24" fmla="*/ 79 w 86"/>
                      <a:gd name="T25" fmla="*/ 62 h 98"/>
                      <a:gd name="T26" fmla="*/ 74 w 86"/>
                      <a:gd name="T27" fmla="*/ 70 h 98"/>
                      <a:gd name="T28" fmla="*/ 66 w 86"/>
                      <a:gd name="T29" fmla="*/ 79 h 98"/>
                      <a:gd name="T30" fmla="*/ 58 w 86"/>
                      <a:gd name="T31" fmla="*/ 85 h 98"/>
                      <a:gd name="T32" fmla="*/ 49 w 86"/>
                      <a:gd name="T33" fmla="*/ 90 h 98"/>
                      <a:gd name="T34" fmla="*/ 40 w 86"/>
                      <a:gd name="T35" fmla="*/ 93 h 98"/>
                      <a:gd name="T36" fmla="*/ 29 w 86"/>
                      <a:gd name="T37" fmla="*/ 94 h 98"/>
                      <a:gd name="T38" fmla="*/ 21 w 86"/>
                      <a:gd name="T39" fmla="*/ 93 h 98"/>
                      <a:gd name="T40" fmla="*/ 14 w 86"/>
                      <a:gd name="T41" fmla="*/ 91 h 98"/>
                      <a:gd name="T42" fmla="*/ 6 w 86"/>
                      <a:gd name="T43" fmla="*/ 90 h 98"/>
                      <a:gd name="T44" fmla="*/ 0 w 86"/>
                      <a:gd name="T45" fmla="*/ 85 h 98"/>
                      <a:gd name="T46" fmla="*/ 0 w 86"/>
                      <a:gd name="T47" fmla="*/ 88 h 98"/>
                      <a:gd name="T48" fmla="*/ 1 w 86"/>
                      <a:gd name="T49" fmla="*/ 91 h 98"/>
                      <a:gd name="T50" fmla="*/ 7 w 86"/>
                      <a:gd name="T51" fmla="*/ 93 h 98"/>
                      <a:gd name="T52" fmla="*/ 15 w 86"/>
                      <a:gd name="T53" fmla="*/ 96 h 98"/>
                      <a:gd name="T54" fmla="*/ 21 w 86"/>
                      <a:gd name="T55" fmla="*/ 98 h 98"/>
                      <a:gd name="T56" fmla="*/ 29 w 86"/>
                      <a:gd name="T57" fmla="*/ 98 h 98"/>
                      <a:gd name="T58" fmla="*/ 40 w 86"/>
                      <a:gd name="T59" fmla="*/ 96 h 98"/>
                      <a:gd name="T60" fmla="*/ 51 w 86"/>
                      <a:gd name="T61" fmla="*/ 93 h 98"/>
                      <a:gd name="T62" fmla="*/ 60 w 86"/>
                      <a:gd name="T63" fmla="*/ 88 h 98"/>
                      <a:gd name="T64" fmla="*/ 69 w 86"/>
                      <a:gd name="T65" fmla="*/ 81 h 98"/>
                      <a:gd name="T66" fmla="*/ 75 w 86"/>
                      <a:gd name="T67" fmla="*/ 73 h 98"/>
                      <a:gd name="T68" fmla="*/ 82 w 86"/>
                      <a:gd name="T69" fmla="*/ 62 h 98"/>
                      <a:gd name="T70" fmla="*/ 85 w 86"/>
                      <a:gd name="T71" fmla="*/ 51 h 98"/>
                      <a:gd name="T72" fmla="*/ 86 w 86"/>
                      <a:gd name="T73" fmla="*/ 40 h 98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6"/>
                      <a:gd name="T112" fmla="*/ 0 h 98"/>
                      <a:gd name="T113" fmla="*/ 86 w 86"/>
                      <a:gd name="T114" fmla="*/ 98 h 98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6" h="98">
                        <a:moveTo>
                          <a:pt x="86" y="40"/>
                        </a:moveTo>
                        <a:lnTo>
                          <a:pt x="85" y="29"/>
                        </a:lnTo>
                        <a:lnTo>
                          <a:pt x="82" y="19"/>
                        </a:lnTo>
                        <a:lnTo>
                          <a:pt x="77" y="9"/>
                        </a:lnTo>
                        <a:lnTo>
                          <a:pt x="69" y="0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72" y="8"/>
                        </a:lnTo>
                        <a:lnTo>
                          <a:pt x="79" y="17"/>
                        </a:lnTo>
                        <a:lnTo>
                          <a:pt x="82" y="28"/>
                        </a:lnTo>
                        <a:lnTo>
                          <a:pt x="83" y="40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4" y="70"/>
                        </a:lnTo>
                        <a:lnTo>
                          <a:pt x="66" y="79"/>
                        </a:lnTo>
                        <a:lnTo>
                          <a:pt x="58" y="85"/>
                        </a:lnTo>
                        <a:lnTo>
                          <a:pt x="49" y="90"/>
                        </a:lnTo>
                        <a:lnTo>
                          <a:pt x="40" y="93"/>
                        </a:lnTo>
                        <a:lnTo>
                          <a:pt x="29" y="94"/>
                        </a:lnTo>
                        <a:lnTo>
                          <a:pt x="21" y="93"/>
                        </a:lnTo>
                        <a:lnTo>
                          <a:pt x="14" y="91"/>
                        </a:lnTo>
                        <a:lnTo>
                          <a:pt x="6" y="90"/>
                        </a:lnTo>
                        <a:lnTo>
                          <a:pt x="0" y="85"/>
                        </a:lnTo>
                        <a:lnTo>
                          <a:pt x="0" y="88"/>
                        </a:lnTo>
                        <a:lnTo>
                          <a:pt x="1" y="91"/>
                        </a:lnTo>
                        <a:lnTo>
                          <a:pt x="7" y="93"/>
                        </a:lnTo>
                        <a:lnTo>
                          <a:pt x="15" y="96"/>
                        </a:lnTo>
                        <a:lnTo>
                          <a:pt x="21" y="98"/>
                        </a:lnTo>
                        <a:lnTo>
                          <a:pt x="29" y="98"/>
                        </a:lnTo>
                        <a:lnTo>
                          <a:pt x="40" y="96"/>
                        </a:lnTo>
                        <a:lnTo>
                          <a:pt x="51" y="93"/>
                        </a:lnTo>
                        <a:lnTo>
                          <a:pt x="60" y="88"/>
                        </a:lnTo>
                        <a:lnTo>
                          <a:pt x="69" y="81"/>
                        </a:lnTo>
                        <a:lnTo>
                          <a:pt x="75" y="73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5567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8" name="Freeform 306">
                    <a:extLst>
                      <a:ext uri="{FF2B5EF4-FFF2-40B4-BE49-F238E27FC236}">
                        <a16:creationId xmlns:a16="http://schemas.microsoft.com/office/drawing/2014/main" id="{E8E13AD0-881E-9341-AFED-A93D91E78B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0" y="1128"/>
                    <a:ext cx="87" cy="96"/>
                  </a:xfrm>
                  <a:custGeom>
                    <a:avLst/>
                    <a:gdLst>
                      <a:gd name="T0" fmla="*/ 87 w 87"/>
                      <a:gd name="T1" fmla="*/ 40 h 96"/>
                      <a:gd name="T2" fmla="*/ 85 w 87"/>
                      <a:gd name="T3" fmla="*/ 28 h 96"/>
                      <a:gd name="T4" fmla="*/ 82 w 87"/>
                      <a:gd name="T5" fmla="*/ 19 h 96"/>
                      <a:gd name="T6" fmla="*/ 76 w 87"/>
                      <a:gd name="T7" fmla="*/ 8 h 96"/>
                      <a:gd name="T8" fmla="*/ 70 w 87"/>
                      <a:gd name="T9" fmla="*/ 0 h 96"/>
                      <a:gd name="T10" fmla="*/ 67 w 87"/>
                      <a:gd name="T11" fmla="*/ 0 h 96"/>
                      <a:gd name="T12" fmla="*/ 64 w 87"/>
                      <a:gd name="T13" fmla="*/ 0 h 96"/>
                      <a:gd name="T14" fmla="*/ 71 w 87"/>
                      <a:gd name="T15" fmla="*/ 8 h 96"/>
                      <a:gd name="T16" fmla="*/ 77 w 87"/>
                      <a:gd name="T17" fmla="*/ 17 h 96"/>
                      <a:gd name="T18" fmla="*/ 82 w 87"/>
                      <a:gd name="T19" fmla="*/ 28 h 96"/>
                      <a:gd name="T20" fmla="*/ 84 w 87"/>
                      <a:gd name="T21" fmla="*/ 40 h 96"/>
                      <a:gd name="T22" fmla="*/ 82 w 87"/>
                      <a:gd name="T23" fmla="*/ 51 h 96"/>
                      <a:gd name="T24" fmla="*/ 79 w 87"/>
                      <a:gd name="T25" fmla="*/ 60 h 96"/>
                      <a:gd name="T26" fmla="*/ 74 w 87"/>
                      <a:gd name="T27" fmla="*/ 70 h 96"/>
                      <a:gd name="T28" fmla="*/ 68 w 87"/>
                      <a:gd name="T29" fmla="*/ 77 h 96"/>
                      <a:gd name="T30" fmla="*/ 60 w 87"/>
                      <a:gd name="T31" fmla="*/ 84 h 96"/>
                      <a:gd name="T32" fmla="*/ 51 w 87"/>
                      <a:gd name="T33" fmla="*/ 88 h 96"/>
                      <a:gd name="T34" fmla="*/ 42 w 87"/>
                      <a:gd name="T35" fmla="*/ 91 h 96"/>
                      <a:gd name="T36" fmla="*/ 31 w 87"/>
                      <a:gd name="T37" fmla="*/ 93 h 96"/>
                      <a:gd name="T38" fmla="*/ 22 w 87"/>
                      <a:gd name="T39" fmla="*/ 91 h 96"/>
                      <a:gd name="T40" fmla="*/ 14 w 87"/>
                      <a:gd name="T41" fmla="*/ 90 h 96"/>
                      <a:gd name="T42" fmla="*/ 6 w 87"/>
                      <a:gd name="T43" fmla="*/ 87 h 96"/>
                      <a:gd name="T44" fmla="*/ 0 w 87"/>
                      <a:gd name="T45" fmla="*/ 84 h 96"/>
                      <a:gd name="T46" fmla="*/ 2 w 87"/>
                      <a:gd name="T47" fmla="*/ 85 h 96"/>
                      <a:gd name="T48" fmla="*/ 2 w 87"/>
                      <a:gd name="T49" fmla="*/ 88 h 96"/>
                      <a:gd name="T50" fmla="*/ 9 w 87"/>
                      <a:gd name="T51" fmla="*/ 91 h 96"/>
                      <a:gd name="T52" fmla="*/ 16 w 87"/>
                      <a:gd name="T53" fmla="*/ 94 h 96"/>
                      <a:gd name="T54" fmla="*/ 23 w 87"/>
                      <a:gd name="T55" fmla="*/ 96 h 96"/>
                      <a:gd name="T56" fmla="*/ 31 w 87"/>
                      <a:gd name="T57" fmla="*/ 96 h 96"/>
                      <a:gd name="T58" fmla="*/ 42 w 87"/>
                      <a:gd name="T59" fmla="*/ 94 h 96"/>
                      <a:gd name="T60" fmla="*/ 53 w 87"/>
                      <a:gd name="T61" fmla="*/ 91 h 96"/>
                      <a:gd name="T62" fmla="*/ 62 w 87"/>
                      <a:gd name="T63" fmla="*/ 87 h 96"/>
                      <a:gd name="T64" fmla="*/ 70 w 87"/>
                      <a:gd name="T65" fmla="*/ 79 h 96"/>
                      <a:gd name="T66" fmla="*/ 77 w 87"/>
                      <a:gd name="T67" fmla="*/ 71 h 96"/>
                      <a:gd name="T68" fmla="*/ 82 w 87"/>
                      <a:gd name="T69" fmla="*/ 62 h 96"/>
                      <a:gd name="T70" fmla="*/ 85 w 87"/>
                      <a:gd name="T71" fmla="*/ 51 h 96"/>
                      <a:gd name="T72" fmla="*/ 87 w 87"/>
                      <a:gd name="T73" fmla="*/ 40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6"/>
                      <a:gd name="T113" fmla="*/ 87 w 87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6">
                        <a:moveTo>
                          <a:pt x="87" y="40"/>
                        </a:moveTo>
                        <a:lnTo>
                          <a:pt x="85" y="28"/>
                        </a:lnTo>
                        <a:lnTo>
                          <a:pt x="82" y="19"/>
                        </a:lnTo>
                        <a:lnTo>
                          <a:pt x="76" y="8"/>
                        </a:lnTo>
                        <a:lnTo>
                          <a:pt x="70" y="0"/>
                        </a:lnTo>
                        <a:lnTo>
                          <a:pt x="67" y="0"/>
                        </a:lnTo>
                        <a:lnTo>
                          <a:pt x="64" y="0"/>
                        </a:lnTo>
                        <a:lnTo>
                          <a:pt x="71" y="8"/>
                        </a:lnTo>
                        <a:lnTo>
                          <a:pt x="77" y="17"/>
                        </a:lnTo>
                        <a:lnTo>
                          <a:pt x="82" y="28"/>
                        </a:lnTo>
                        <a:lnTo>
                          <a:pt x="84" y="40"/>
                        </a:lnTo>
                        <a:lnTo>
                          <a:pt x="82" y="51"/>
                        </a:lnTo>
                        <a:lnTo>
                          <a:pt x="79" y="60"/>
                        </a:lnTo>
                        <a:lnTo>
                          <a:pt x="74" y="70"/>
                        </a:lnTo>
                        <a:lnTo>
                          <a:pt x="68" y="77"/>
                        </a:lnTo>
                        <a:lnTo>
                          <a:pt x="60" y="84"/>
                        </a:lnTo>
                        <a:lnTo>
                          <a:pt x="51" y="88"/>
                        </a:lnTo>
                        <a:lnTo>
                          <a:pt x="42" y="91"/>
                        </a:lnTo>
                        <a:lnTo>
                          <a:pt x="31" y="93"/>
                        </a:lnTo>
                        <a:lnTo>
                          <a:pt x="22" y="91"/>
                        </a:lnTo>
                        <a:lnTo>
                          <a:pt x="14" y="90"/>
                        </a:lnTo>
                        <a:lnTo>
                          <a:pt x="6" y="87"/>
                        </a:lnTo>
                        <a:lnTo>
                          <a:pt x="0" y="84"/>
                        </a:lnTo>
                        <a:lnTo>
                          <a:pt x="2" y="85"/>
                        </a:lnTo>
                        <a:lnTo>
                          <a:pt x="2" y="88"/>
                        </a:lnTo>
                        <a:lnTo>
                          <a:pt x="9" y="91"/>
                        </a:lnTo>
                        <a:lnTo>
                          <a:pt x="16" y="94"/>
                        </a:lnTo>
                        <a:lnTo>
                          <a:pt x="23" y="96"/>
                        </a:lnTo>
                        <a:lnTo>
                          <a:pt x="31" y="96"/>
                        </a:lnTo>
                        <a:lnTo>
                          <a:pt x="42" y="94"/>
                        </a:lnTo>
                        <a:lnTo>
                          <a:pt x="53" y="91"/>
                        </a:lnTo>
                        <a:lnTo>
                          <a:pt x="62" y="87"/>
                        </a:lnTo>
                        <a:lnTo>
                          <a:pt x="70" y="79"/>
                        </a:lnTo>
                        <a:lnTo>
                          <a:pt x="77" y="71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586AA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9" name="Freeform 307">
                    <a:extLst>
                      <a:ext uri="{FF2B5EF4-FFF2-40B4-BE49-F238E27FC236}">
                        <a16:creationId xmlns:a16="http://schemas.microsoft.com/office/drawing/2014/main" id="{15E85380-5366-634F-8633-D7E567FCC3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9" y="1128"/>
                    <a:ext cx="86" cy="94"/>
                  </a:xfrm>
                  <a:custGeom>
                    <a:avLst/>
                    <a:gdLst>
                      <a:gd name="T0" fmla="*/ 86 w 86"/>
                      <a:gd name="T1" fmla="*/ 40 h 94"/>
                      <a:gd name="T2" fmla="*/ 85 w 86"/>
                      <a:gd name="T3" fmla="*/ 28 h 94"/>
                      <a:gd name="T4" fmla="*/ 82 w 86"/>
                      <a:gd name="T5" fmla="*/ 17 h 94"/>
                      <a:gd name="T6" fmla="*/ 75 w 86"/>
                      <a:gd name="T7" fmla="*/ 8 h 94"/>
                      <a:gd name="T8" fmla="*/ 68 w 86"/>
                      <a:gd name="T9" fmla="*/ 0 h 94"/>
                      <a:gd name="T10" fmla="*/ 65 w 86"/>
                      <a:gd name="T11" fmla="*/ 0 h 94"/>
                      <a:gd name="T12" fmla="*/ 63 w 86"/>
                      <a:gd name="T13" fmla="*/ 0 h 94"/>
                      <a:gd name="T14" fmla="*/ 71 w 86"/>
                      <a:gd name="T15" fmla="*/ 8 h 94"/>
                      <a:gd name="T16" fmla="*/ 77 w 86"/>
                      <a:gd name="T17" fmla="*/ 17 h 94"/>
                      <a:gd name="T18" fmla="*/ 82 w 86"/>
                      <a:gd name="T19" fmla="*/ 28 h 94"/>
                      <a:gd name="T20" fmla="*/ 83 w 86"/>
                      <a:gd name="T21" fmla="*/ 40 h 94"/>
                      <a:gd name="T22" fmla="*/ 82 w 86"/>
                      <a:gd name="T23" fmla="*/ 51 h 94"/>
                      <a:gd name="T24" fmla="*/ 78 w 86"/>
                      <a:gd name="T25" fmla="*/ 60 h 94"/>
                      <a:gd name="T26" fmla="*/ 74 w 86"/>
                      <a:gd name="T27" fmla="*/ 68 h 94"/>
                      <a:gd name="T28" fmla="*/ 68 w 86"/>
                      <a:gd name="T29" fmla="*/ 76 h 94"/>
                      <a:gd name="T30" fmla="*/ 60 w 86"/>
                      <a:gd name="T31" fmla="*/ 82 h 94"/>
                      <a:gd name="T32" fmla="*/ 52 w 86"/>
                      <a:gd name="T33" fmla="*/ 87 h 94"/>
                      <a:gd name="T34" fmla="*/ 41 w 86"/>
                      <a:gd name="T35" fmla="*/ 90 h 94"/>
                      <a:gd name="T36" fmla="*/ 32 w 86"/>
                      <a:gd name="T37" fmla="*/ 91 h 94"/>
                      <a:gd name="T38" fmla="*/ 23 w 86"/>
                      <a:gd name="T39" fmla="*/ 90 h 94"/>
                      <a:gd name="T40" fmla="*/ 15 w 86"/>
                      <a:gd name="T41" fmla="*/ 88 h 94"/>
                      <a:gd name="T42" fmla="*/ 7 w 86"/>
                      <a:gd name="T43" fmla="*/ 85 h 94"/>
                      <a:gd name="T44" fmla="*/ 0 w 86"/>
                      <a:gd name="T45" fmla="*/ 81 h 94"/>
                      <a:gd name="T46" fmla="*/ 1 w 86"/>
                      <a:gd name="T47" fmla="*/ 84 h 94"/>
                      <a:gd name="T48" fmla="*/ 3 w 86"/>
                      <a:gd name="T49" fmla="*/ 85 h 94"/>
                      <a:gd name="T50" fmla="*/ 9 w 86"/>
                      <a:gd name="T51" fmla="*/ 90 h 94"/>
                      <a:gd name="T52" fmla="*/ 17 w 86"/>
                      <a:gd name="T53" fmla="*/ 91 h 94"/>
                      <a:gd name="T54" fmla="*/ 24 w 86"/>
                      <a:gd name="T55" fmla="*/ 93 h 94"/>
                      <a:gd name="T56" fmla="*/ 32 w 86"/>
                      <a:gd name="T57" fmla="*/ 94 h 94"/>
                      <a:gd name="T58" fmla="*/ 43 w 86"/>
                      <a:gd name="T59" fmla="*/ 93 h 94"/>
                      <a:gd name="T60" fmla="*/ 52 w 86"/>
                      <a:gd name="T61" fmla="*/ 90 h 94"/>
                      <a:gd name="T62" fmla="*/ 61 w 86"/>
                      <a:gd name="T63" fmla="*/ 85 h 94"/>
                      <a:gd name="T64" fmla="*/ 69 w 86"/>
                      <a:gd name="T65" fmla="*/ 79 h 94"/>
                      <a:gd name="T66" fmla="*/ 77 w 86"/>
                      <a:gd name="T67" fmla="*/ 70 h 94"/>
                      <a:gd name="T68" fmla="*/ 82 w 86"/>
                      <a:gd name="T69" fmla="*/ 62 h 94"/>
                      <a:gd name="T70" fmla="*/ 85 w 86"/>
                      <a:gd name="T71" fmla="*/ 51 h 94"/>
                      <a:gd name="T72" fmla="*/ 86 w 86"/>
                      <a:gd name="T73" fmla="*/ 40 h 9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6"/>
                      <a:gd name="T112" fmla="*/ 0 h 94"/>
                      <a:gd name="T113" fmla="*/ 86 w 86"/>
                      <a:gd name="T114" fmla="*/ 94 h 9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6" h="94">
                        <a:moveTo>
                          <a:pt x="86" y="40"/>
                        </a:moveTo>
                        <a:lnTo>
                          <a:pt x="85" y="28"/>
                        </a:lnTo>
                        <a:lnTo>
                          <a:pt x="82" y="17"/>
                        </a:lnTo>
                        <a:lnTo>
                          <a:pt x="75" y="8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63" y="0"/>
                        </a:lnTo>
                        <a:lnTo>
                          <a:pt x="71" y="8"/>
                        </a:lnTo>
                        <a:lnTo>
                          <a:pt x="77" y="17"/>
                        </a:lnTo>
                        <a:lnTo>
                          <a:pt x="82" y="28"/>
                        </a:lnTo>
                        <a:lnTo>
                          <a:pt x="83" y="40"/>
                        </a:lnTo>
                        <a:lnTo>
                          <a:pt x="82" y="51"/>
                        </a:lnTo>
                        <a:lnTo>
                          <a:pt x="78" y="60"/>
                        </a:lnTo>
                        <a:lnTo>
                          <a:pt x="74" y="68"/>
                        </a:lnTo>
                        <a:lnTo>
                          <a:pt x="68" y="76"/>
                        </a:lnTo>
                        <a:lnTo>
                          <a:pt x="60" y="82"/>
                        </a:lnTo>
                        <a:lnTo>
                          <a:pt x="52" y="87"/>
                        </a:lnTo>
                        <a:lnTo>
                          <a:pt x="41" y="90"/>
                        </a:lnTo>
                        <a:lnTo>
                          <a:pt x="32" y="91"/>
                        </a:lnTo>
                        <a:lnTo>
                          <a:pt x="23" y="90"/>
                        </a:lnTo>
                        <a:lnTo>
                          <a:pt x="15" y="88"/>
                        </a:lnTo>
                        <a:lnTo>
                          <a:pt x="7" y="85"/>
                        </a:lnTo>
                        <a:lnTo>
                          <a:pt x="0" y="81"/>
                        </a:lnTo>
                        <a:lnTo>
                          <a:pt x="1" y="84"/>
                        </a:lnTo>
                        <a:lnTo>
                          <a:pt x="3" y="85"/>
                        </a:lnTo>
                        <a:lnTo>
                          <a:pt x="9" y="90"/>
                        </a:lnTo>
                        <a:lnTo>
                          <a:pt x="17" y="91"/>
                        </a:lnTo>
                        <a:lnTo>
                          <a:pt x="24" y="93"/>
                        </a:lnTo>
                        <a:lnTo>
                          <a:pt x="32" y="94"/>
                        </a:lnTo>
                        <a:lnTo>
                          <a:pt x="43" y="93"/>
                        </a:lnTo>
                        <a:lnTo>
                          <a:pt x="52" y="90"/>
                        </a:lnTo>
                        <a:lnTo>
                          <a:pt x="61" y="85"/>
                        </a:lnTo>
                        <a:lnTo>
                          <a:pt x="69" y="79"/>
                        </a:lnTo>
                        <a:lnTo>
                          <a:pt x="77" y="70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5A6C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" name="Freeform 308">
                    <a:extLst>
                      <a:ext uri="{FF2B5EF4-FFF2-40B4-BE49-F238E27FC236}">
                        <a16:creationId xmlns:a16="http://schemas.microsoft.com/office/drawing/2014/main" id="{F28A0876-355C-0042-8B30-CBEFB2B107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9" y="1128"/>
                    <a:ext cx="85" cy="93"/>
                  </a:xfrm>
                  <a:custGeom>
                    <a:avLst/>
                    <a:gdLst>
                      <a:gd name="T0" fmla="*/ 85 w 85"/>
                      <a:gd name="T1" fmla="*/ 40 h 93"/>
                      <a:gd name="T2" fmla="*/ 83 w 85"/>
                      <a:gd name="T3" fmla="*/ 28 h 93"/>
                      <a:gd name="T4" fmla="*/ 78 w 85"/>
                      <a:gd name="T5" fmla="*/ 17 h 93"/>
                      <a:gd name="T6" fmla="*/ 72 w 85"/>
                      <a:gd name="T7" fmla="*/ 8 h 93"/>
                      <a:gd name="T8" fmla="*/ 65 w 85"/>
                      <a:gd name="T9" fmla="*/ 0 h 93"/>
                      <a:gd name="T10" fmla="*/ 63 w 85"/>
                      <a:gd name="T11" fmla="*/ 0 h 93"/>
                      <a:gd name="T12" fmla="*/ 61 w 85"/>
                      <a:gd name="T13" fmla="*/ 0 h 93"/>
                      <a:gd name="T14" fmla="*/ 60 w 85"/>
                      <a:gd name="T15" fmla="*/ 0 h 93"/>
                      <a:gd name="T16" fmla="*/ 60 w 85"/>
                      <a:gd name="T17" fmla="*/ 0 h 93"/>
                      <a:gd name="T18" fmla="*/ 69 w 85"/>
                      <a:gd name="T19" fmla="*/ 8 h 93"/>
                      <a:gd name="T20" fmla="*/ 75 w 85"/>
                      <a:gd name="T21" fmla="*/ 17 h 93"/>
                      <a:gd name="T22" fmla="*/ 80 w 85"/>
                      <a:gd name="T23" fmla="*/ 28 h 93"/>
                      <a:gd name="T24" fmla="*/ 82 w 85"/>
                      <a:gd name="T25" fmla="*/ 40 h 93"/>
                      <a:gd name="T26" fmla="*/ 80 w 85"/>
                      <a:gd name="T27" fmla="*/ 50 h 93"/>
                      <a:gd name="T28" fmla="*/ 77 w 85"/>
                      <a:gd name="T29" fmla="*/ 59 h 93"/>
                      <a:gd name="T30" fmla="*/ 72 w 85"/>
                      <a:gd name="T31" fmla="*/ 68 h 93"/>
                      <a:gd name="T32" fmla="*/ 66 w 85"/>
                      <a:gd name="T33" fmla="*/ 76 h 93"/>
                      <a:gd name="T34" fmla="*/ 60 w 85"/>
                      <a:gd name="T35" fmla="*/ 81 h 93"/>
                      <a:gd name="T36" fmla="*/ 51 w 85"/>
                      <a:gd name="T37" fmla="*/ 85 h 93"/>
                      <a:gd name="T38" fmla="*/ 41 w 85"/>
                      <a:gd name="T39" fmla="*/ 88 h 93"/>
                      <a:gd name="T40" fmla="*/ 32 w 85"/>
                      <a:gd name="T41" fmla="*/ 90 h 93"/>
                      <a:gd name="T42" fmla="*/ 23 w 85"/>
                      <a:gd name="T43" fmla="*/ 88 h 93"/>
                      <a:gd name="T44" fmla="*/ 14 w 85"/>
                      <a:gd name="T45" fmla="*/ 87 h 93"/>
                      <a:gd name="T46" fmla="*/ 6 w 85"/>
                      <a:gd name="T47" fmla="*/ 82 h 93"/>
                      <a:gd name="T48" fmla="*/ 0 w 85"/>
                      <a:gd name="T49" fmla="*/ 77 h 93"/>
                      <a:gd name="T50" fmla="*/ 0 w 85"/>
                      <a:gd name="T51" fmla="*/ 81 h 93"/>
                      <a:gd name="T52" fmla="*/ 1 w 85"/>
                      <a:gd name="T53" fmla="*/ 84 h 93"/>
                      <a:gd name="T54" fmla="*/ 7 w 85"/>
                      <a:gd name="T55" fmla="*/ 87 h 93"/>
                      <a:gd name="T56" fmla="*/ 15 w 85"/>
                      <a:gd name="T57" fmla="*/ 90 h 93"/>
                      <a:gd name="T58" fmla="*/ 23 w 85"/>
                      <a:gd name="T59" fmla="*/ 91 h 93"/>
                      <a:gd name="T60" fmla="*/ 32 w 85"/>
                      <a:gd name="T61" fmla="*/ 93 h 93"/>
                      <a:gd name="T62" fmla="*/ 43 w 85"/>
                      <a:gd name="T63" fmla="*/ 91 h 93"/>
                      <a:gd name="T64" fmla="*/ 52 w 85"/>
                      <a:gd name="T65" fmla="*/ 88 h 93"/>
                      <a:gd name="T66" fmla="*/ 61 w 85"/>
                      <a:gd name="T67" fmla="*/ 84 h 93"/>
                      <a:gd name="T68" fmla="*/ 69 w 85"/>
                      <a:gd name="T69" fmla="*/ 77 h 93"/>
                      <a:gd name="T70" fmla="*/ 75 w 85"/>
                      <a:gd name="T71" fmla="*/ 70 h 93"/>
                      <a:gd name="T72" fmla="*/ 80 w 85"/>
                      <a:gd name="T73" fmla="*/ 60 h 93"/>
                      <a:gd name="T74" fmla="*/ 83 w 85"/>
                      <a:gd name="T75" fmla="*/ 51 h 93"/>
                      <a:gd name="T76" fmla="*/ 85 w 85"/>
                      <a:gd name="T77" fmla="*/ 40 h 93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3"/>
                      <a:gd name="T119" fmla="*/ 85 w 85"/>
                      <a:gd name="T120" fmla="*/ 93 h 93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3">
                        <a:moveTo>
                          <a:pt x="85" y="40"/>
                        </a:moveTo>
                        <a:lnTo>
                          <a:pt x="83" y="28"/>
                        </a:lnTo>
                        <a:lnTo>
                          <a:pt x="78" y="17"/>
                        </a:lnTo>
                        <a:lnTo>
                          <a:pt x="72" y="8"/>
                        </a:lnTo>
                        <a:lnTo>
                          <a:pt x="65" y="0"/>
                        </a:lnTo>
                        <a:lnTo>
                          <a:pt x="63" y="0"/>
                        </a:lnTo>
                        <a:lnTo>
                          <a:pt x="61" y="0"/>
                        </a:lnTo>
                        <a:lnTo>
                          <a:pt x="60" y="0"/>
                        </a:lnTo>
                        <a:lnTo>
                          <a:pt x="69" y="8"/>
                        </a:lnTo>
                        <a:lnTo>
                          <a:pt x="75" y="17"/>
                        </a:lnTo>
                        <a:lnTo>
                          <a:pt x="80" y="28"/>
                        </a:lnTo>
                        <a:lnTo>
                          <a:pt x="82" y="40"/>
                        </a:lnTo>
                        <a:lnTo>
                          <a:pt x="80" y="50"/>
                        </a:lnTo>
                        <a:lnTo>
                          <a:pt x="77" y="59"/>
                        </a:lnTo>
                        <a:lnTo>
                          <a:pt x="72" y="68"/>
                        </a:lnTo>
                        <a:lnTo>
                          <a:pt x="66" y="76"/>
                        </a:lnTo>
                        <a:lnTo>
                          <a:pt x="60" y="81"/>
                        </a:lnTo>
                        <a:lnTo>
                          <a:pt x="51" y="85"/>
                        </a:lnTo>
                        <a:lnTo>
                          <a:pt x="41" y="88"/>
                        </a:lnTo>
                        <a:lnTo>
                          <a:pt x="32" y="90"/>
                        </a:lnTo>
                        <a:lnTo>
                          <a:pt x="23" y="88"/>
                        </a:lnTo>
                        <a:lnTo>
                          <a:pt x="14" y="87"/>
                        </a:lnTo>
                        <a:lnTo>
                          <a:pt x="6" y="82"/>
                        </a:lnTo>
                        <a:lnTo>
                          <a:pt x="0" y="77"/>
                        </a:lnTo>
                        <a:lnTo>
                          <a:pt x="0" y="81"/>
                        </a:lnTo>
                        <a:lnTo>
                          <a:pt x="1" y="84"/>
                        </a:lnTo>
                        <a:lnTo>
                          <a:pt x="7" y="87"/>
                        </a:lnTo>
                        <a:lnTo>
                          <a:pt x="15" y="90"/>
                        </a:lnTo>
                        <a:lnTo>
                          <a:pt x="23" y="91"/>
                        </a:lnTo>
                        <a:lnTo>
                          <a:pt x="32" y="93"/>
                        </a:lnTo>
                        <a:lnTo>
                          <a:pt x="43" y="91"/>
                        </a:lnTo>
                        <a:lnTo>
                          <a:pt x="52" y="88"/>
                        </a:lnTo>
                        <a:lnTo>
                          <a:pt x="61" y="84"/>
                        </a:lnTo>
                        <a:lnTo>
                          <a:pt x="69" y="77"/>
                        </a:lnTo>
                        <a:lnTo>
                          <a:pt x="75" y="70"/>
                        </a:lnTo>
                        <a:lnTo>
                          <a:pt x="80" y="60"/>
                        </a:lnTo>
                        <a:lnTo>
                          <a:pt x="83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5F70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" name="Freeform 309">
                    <a:extLst>
                      <a:ext uri="{FF2B5EF4-FFF2-40B4-BE49-F238E27FC236}">
                        <a16:creationId xmlns:a16="http://schemas.microsoft.com/office/drawing/2014/main" id="{0620EC2A-9B69-394F-AA13-A68BE19D70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7" y="1128"/>
                    <a:ext cx="85" cy="91"/>
                  </a:xfrm>
                  <a:custGeom>
                    <a:avLst/>
                    <a:gdLst>
                      <a:gd name="T0" fmla="*/ 85 w 85"/>
                      <a:gd name="T1" fmla="*/ 40 h 91"/>
                      <a:gd name="T2" fmla="*/ 84 w 85"/>
                      <a:gd name="T3" fmla="*/ 28 h 91"/>
                      <a:gd name="T4" fmla="*/ 79 w 85"/>
                      <a:gd name="T5" fmla="*/ 17 h 91"/>
                      <a:gd name="T6" fmla="*/ 73 w 85"/>
                      <a:gd name="T7" fmla="*/ 8 h 91"/>
                      <a:gd name="T8" fmla="*/ 65 w 85"/>
                      <a:gd name="T9" fmla="*/ 0 h 91"/>
                      <a:gd name="T10" fmla="*/ 63 w 85"/>
                      <a:gd name="T11" fmla="*/ 0 h 91"/>
                      <a:gd name="T12" fmla="*/ 63 w 85"/>
                      <a:gd name="T13" fmla="*/ 0 h 91"/>
                      <a:gd name="T14" fmla="*/ 62 w 85"/>
                      <a:gd name="T15" fmla="*/ 0 h 91"/>
                      <a:gd name="T16" fmla="*/ 59 w 85"/>
                      <a:gd name="T17" fmla="*/ 0 h 91"/>
                      <a:gd name="T18" fmla="*/ 68 w 85"/>
                      <a:gd name="T19" fmla="*/ 8 h 91"/>
                      <a:gd name="T20" fmla="*/ 76 w 85"/>
                      <a:gd name="T21" fmla="*/ 17 h 91"/>
                      <a:gd name="T22" fmla="*/ 77 w 85"/>
                      <a:gd name="T23" fmla="*/ 22 h 91"/>
                      <a:gd name="T24" fmla="*/ 80 w 85"/>
                      <a:gd name="T25" fmla="*/ 28 h 91"/>
                      <a:gd name="T26" fmla="*/ 80 w 85"/>
                      <a:gd name="T27" fmla="*/ 34 h 91"/>
                      <a:gd name="T28" fmla="*/ 82 w 85"/>
                      <a:gd name="T29" fmla="*/ 40 h 91"/>
                      <a:gd name="T30" fmla="*/ 80 w 85"/>
                      <a:gd name="T31" fmla="*/ 50 h 91"/>
                      <a:gd name="T32" fmla="*/ 77 w 85"/>
                      <a:gd name="T33" fmla="*/ 59 h 91"/>
                      <a:gd name="T34" fmla="*/ 73 w 85"/>
                      <a:gd name="T35" fmla="*/ 67 h 91"/>
                      <a:gd name="T36" fmla="*/ 68 w 85"/>
                      <a:gd name="T37" fmla="*/ 74 h 91"/>
                      <a:gd name="T38" fmla="*/ 60 w 85"/>
                      <a:gd name="T39" fmla="*/ 81 h 91"/>
                      <a:gd name="T40" fmla="*/ 53 w 85"/>
                      <a:gd name="T41" fmla="*/ 84 h 91"/>
                      <a:gd name="T42" fmla="*/ 43 w 85"/>
                      <a:gd name="T43" fmla="*/ 87 h 91"/>
                      <a:gd name="T44" fmla="*/ 34 w 85"/>
                      <a:gd name="T45" fmla="*/ 88 h 91"/>
                      <a:gd name="T46" fmla="*/ 25 w 85"/>
                      <a:gd name="T47" fmla="*/ 87 h 91"/>
                      <a:gd name="T48" fmla="*/ 16 w 85"/>
                      <a:gd name="T49" fmla="*/ 85 h 91"/>
                      <a:gd name="T50" fmla="*/ 8 w 85"/>
                      <a:gd name="T51" fmla="*/ 81 h 91"/>
                      <a:gd name="T52" fmla="*/ 0 w 85"/>
                      <a:gd name="T53" fmla="*/ 74 h 91"/>
                      <a:gd name="T54" fmla="*/ 2 w 85"/>
                      <a:gd name="T55" fmla="*/ 77 h 91"/>
                      <a:gd name="T56" fmla="*/ 2 w 85"/>
                      <a:gd name="T57" fmla="*/ 81 h 91"/>
                      <a:gd name="T58" fmla="*/ 9 w 85"/>
                      <a:gd name="T59" fmla="*/ 85 h 91"/>
                      <a:gd name="T60" fmla="*/ 17 w 85"/>
                      <a:gd name="T61" fmla="*/ 88 h 91"/>
                      <a:gd name="T62" fmla="*/ 25 w 85"/>
                      <a:gd name="T63" fmla="*/ 90 h 91"/>
                      <a:gd name="T64" fmla="*/ 34 w 85"/>
                      <a:gd name="T65" fmla="*/ 91 h 91"/>
                      <a:gd name="T66" fmla="*/ 43 w 85"/>
                      <a:gd name="T67" fmla="*/ 90 h 91"/>
                      <a:gd name="T68" fmla="*/ 54 w 85"/>
                      <a:gd name="T69" fmla="*/ 87 h 91"/>
                      <a:gd name="T70" fmla="*/ 62 w 85"/>
                      <a:gd name="T71" fmla="*/ 82 h 91"/>
                      <a:gd name="T72" fmla="*/ 70 w 85"/>
                      <a:gd name="T73" fmla="*/ 76 h 91"/>
                      <a:gd name="T74" fmla="*/ 76 w 85"/>
                      <a:gd name="T75" fmla="*/ 68 h 91"/>
                      <a:gd name="T76" fmla="*/ 80 w 85"/>
                      <a:gd name="T77" fmla="*/ 60 h 91"/>
                      <a:gd name="T78" fmla="*/ 84 w 85"/>
                      <a:gd name="T79" fmla="*/ 51 h 91"/>
                      <a:gd name="T80" fmla="*/ 85 w 85"/>
                      <a:gd name="T81" fmla="*/ 40 h 91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5"/>
                      <a:gd name="T124" fmla="*/ 0 h 91"/>
                      <a:gd name="T125" fmla="*/ 85 w 85"/>
                      <a:gd name="T126" fmla="*/ 91 h 91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5" h="91">
                        <a:moveTo>
                          <a:pt x="85" y="40"/>
                        </a:moveTo>
                        <a:lnTo>
                          <a:pt x="84" y="28"/>
                        </a:lnTo>
                        <a:lnTo>
                          <a:pt x="79" y="17"/>
                        </a:lnTo>
                        <a:lnTo>
                          <a:pt x="73" y="8"/>
                        </a:lnTo>
                        <a:lnTo>
                          <a:pt x="65" y="0"/>
                        </a:lnTo>
                        <a:lnTo>
                          <a:pt x="63" y="0"/>
                        </a:lnTo>
                        <a:lnTo>
                          <a:pt x="62" y="0"/>
                        </a:lnTo>
                        <a:lnTo>
                          <a:pt x="59" y="0"/>
                        </a:lnTo>
                        <a:lnTo>
                          <a:pt x="68" y="8"/>
                        </a:lnTo>
                        <a:lnTo>
                          <a:pt x="76" y="17"/>
                        </a:lnTo>
                        <a:lnTo>
                          <a:pt x="77" y="22"/>
                        </a:lnTo>
                        <a:lnTo>
                          <a:pt x="80" y="28"/>
                        </a:lnTo>
                        <a:lnTo>
                          <a:pt x="80" y="34"/>
                        </a:lnTo>
                        <a:lnTo>
                          <a:pt x="82" y="40"/>
                        </a:lnTo>
                        <a:lnTo>
                          <a:pt x="80" y="50"/>
                        </a:lnTo>
                        <a:lnTo>
                          <a:pt x="77" y="59"/>
                        </a:lnTo>
                        <a:lnTo>
                          <a:pt x="73" y="67"/>
                        </a:lnTo>
                        <a:lnTo>
                          <a:pt x="68" y="74"/>
                        </a:lnTo>
                        <a:lnTo>
                          <a:pt x="60" y="81"/>
                        </a:lnTo>
                        <a:lnTo>
                          <a:pt x="53" y="84"/>
                        </a:lnTo>
                        <a:lnTo>
                          <a:pt x="43" y="87"/>
                        </a:lnTo>
                        <a:lnTo>
                          <a:pt x="34" y="88"/>
                        </a:lnTo>
                        <a:lnTo>
                          <a:pt x="25" y="87"/>
                        </a:lnTo>
                        <a:lnTo>
                          <a:pt x="16" y="85"/>
                        </a:lnTo>
                        <a:lnTo>
                          <a:pt x="8" y="81"/>
                        </a:lnTo>
                        <a:lnTo>
                          <a:pt x="0" y="74"/>
                        </a:lnTo>
                        <a:lnTo>
                          <a:pt x="2" y="77"/>
                        </a:lnTo>
                        <a:lnTo>
                          <a:pt x="2" y="81"/>
                        </a:lnTo>
                        <a:lnTo>
                          <a:pt x="9" y="85"/>
                        </a:lnTo>
                        <a:lnTo>
                          <a:pt x="17" y="88"/>
                        </a:lnTo>
                        <a:lnTo>
                          <a:pt x="25" y="90"/>
                        </a:lnTo>
                        <a:lnTo>
                          <a:pt x="34" y="91"/>
                        </a:lnTo>
                        <a:lnTo>
                          <a:pt x="43" y="90"/>
                        </a:lnTo>
                        <a:lnTo>
                          <a:pt x="54" y="87"/>
                        </a:lnTo>
                        <a:lnTo>
                          <a:pt x="62" y="82"/>
                        </a:lnTo>
                        <a:lnTo>
                          <a:pt x="70" y="76"/>
                        </a:lnTo>
                        <a:lnTo>
                          <a:pt x="76" y="68"/>
                        </a:lnTo>
                        <a:lnTo>
                          <a:pt x="80" y="60"/>
                        </a:lnTo>
                        <a:lnTo>
                          <a:pt x="84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6272A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" name="Freeform 310">
                    <a:extLst>
                      <a:ext uri="{FF2B5EF4-FFF2-40B4-BE49-F238E27FC236}">
                        <a16:creationId xmlns:a16="http://schemas.microsoft.com/office/drawing/2014/main" id="{79CF59F7-3C2A-F649-968D-647783632E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7" y="1128"/>
                    <a:ext cx="84" cy="90"/>
                  </a:xfrm>
                  <a:custGeom>
                    <a:avLst/>
                    <a:gdLst>
                      <a:gd name="T0" fmla="*/ 84 w 84"/>
                      <a:gd name="T1" fmla="*/ 40 h 90"/>
                      <a:gd name="T2" fmla="*/ 82 w 84"/>
                      <a:gd name="T3" fmla="*/ 28 h 90"/>
                      <a:gd name="T4" fmla="*/ 77 w 84"/>
                      <a:gd name="T5" fmla="*/ 17 h 90"/>
                      <a:gd name="T6" fmla="*/ 71 w 84"/>
                      <a:gd name="T7" fmla="*/ 8 h 90"/>
                      <a:gd name="T8" fmla="*/ 62 w 84"/>
                      <a:gd name="T9" fmla="*/ 0 h 90"/>
                      <a:gd name="T10" fmla="*/ 59 w 84"/>
                      <a:gd name="T11" fmla="*/ 0 h 90"/>
                      <a:gd name="T12" fmla="*/ 57 w 84"/>
                      <a:gd name="T13" fmla="*/ 0 h 90"/>
                      <a:gd name="T14" fmla="*/ 62 w 84"/>
                      <a:gd name="T15" fmla="*/ 3 h 90"/>
                      <a:gd name="T16" fmla="*/ 67 w 84"/>
                      <a:gd name="T17" fmla="*/ 6 h 90"/>
                      <a:gd name="T18" fmla="*/ 70 w 84"/>
                      <a:gd name="T19" fmla="*/ 11 h 90"/>
                      <a:gd name="T20" fmla="*/ 74 w 84"/>
                      <a:gd name="T21" fmla="*/ 17 h 90"/>
                      <a:gd name="T22" fmla="*/ 76 w 84"/>
                      <a:gd name="T23" fmla="*/ 22 h 90"/>
                      <a:gd name="T24" fmla="*/ 79 w 84"/>
                      <a:gd name="T25" fmla="*/ 28 h 90"/>
                      <a:gd name="T26" fmla="*/ 79 w 84"/>
                      <a:gd name="T27" fmla="*/ 34 h 90"/>
                      <a:gd name="T28" fmla="*/ 80 w 84"/>
                      <a:gd name="T29" fmla="*/ 40 h 90"/>
                      <a:gd name="T30" fmla="*/ 79 w 84"/>
                      <a:gd name="T31" fmla="*/ 50 h 90"/>
                      <a:gd name="T32" fmla="*/ 76 w 84"/>
                      <a:gd name="T33" fmla="*/ 59 h 90"/>
                      <a:gd name="T34" fmla="*/ 73 w 84"/>
                      <a:gd name="T35" fmla="*/ 67 h 90"/>
                      <a:gd name="T36" fmla="*/ 67 w 84"/>
                      <a:gd name="T37" fmla="*/ 73 h 90"/>
                      <a:gd name="T38" fmla="*/ 60 w 84"/>
                      <a:gd name="T39" fmla="*/ 79 h 90"/>
                      <a:gd name="T40" fmla="*/ 51 w 84"/>
                      <a:gd name="T41" fmla="*/ 84 h 90"/>
                      <a:gd name="T42" fmla="*/ 43 w 84"/>
                      <a:gd name="T43" fmla="*/ 85 h 90"/>
                      <a:gd name="T44" fmla="*/ 34 w 84"/>
                      <a:gd name="T45" fmla="*/ 87 h 90"/>
                      <a:gd name="T46" fmla="*/ 23 w 84"/>
                      <a:gd name="T47" fmla="*/ 85 h 90"/>
                      <a:gd name="T48" fmla="*/ 16 w 84"/>
                      <a:gd name="T49" fmla="*/ 82 h 90"/>
                      <a:gd name="T50" fmla="*/ 6 w 84"/>
                      <a:gd name="T51" fmla="*/ 77 h 90"/>
                      <a:gd name="T52" fmla="*/ 0 w 84"/>
                      <a:gd name="T53" fmla="*/ 71 h 90"/>
                      <a:gd name="T54" fmla="*/ 0 w 84"/>
                      <a:gd name="T55" fmla="*/ 74 h 90"/>
                      <a:gd name="T56" fmla="*/ 2 w 84"/>
                      <a:gd name="T57" fmla="*/ 77 h 90"/>
                      <a:gd name="T58" fmla="*/ 8 w 84"/>
                      <a:gd name="T59" fmla="*/ 82 h 90"/>
                      <a:gd name="T60" fmla="*/ 16 w 84"/>
                      <a:gd name="T61" fmla="*/ 87 h 90"/>
                      <a:gd name="T62" fmla="*/ 25 w 84"/>
                      <a:gd name="T63" fmla="*/ 88 h 90"/>
                      <a:gd name="T64" fmla="*/ 34 w 84"/>
                      <a:gd name="T65" fmla="*/ 90 h 90"/>
                      <a:gd name="T66" fmla="*/ 43 w 84"/>
                      <a:gd name="T67" fmla="*/ 88 h 90"/>
                      <a:gd name="T68" fmla="*/ 53 w 84"/>
                      <a:gd name="T69" fmla="*/ 85 h 90"/>
                      <a:gd name="T70" fmla="*/ 62 w 84"/>
                      <a:gd name="T71" fmla="*/ 81 h 90"/>
                      <a:gd name="T72" fmla="*/ 68 w 84"/>
                      <a:gd name="T73" fmla="*/ 76 h 90"/>
                      <a:gd name="T74" fmla="*/ 74 w 84"/>
                      <a:gd name="T75" fmla="*/ 68 h 90"/>
                      <a:gd name="T76" fmla="*/ 79 w 84"/>
                      <a:gd name="T77" fmla="*/ 59 h 90"/>
                      <a:gd name="T78" fmla="*/ 82 w 84"/>
                      <a:gd name="T79" fmla="*/ 50 h 90"/>
                      <a:gd name="T80" fmla="*/ 84 w 84"/>
                      <a:gd name="T81" fmla="*/ 40 h 90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4"/>
                      <a:gd name="T124" fmla="*/ 0 h 90"/>
                      <a:gd name="T125" fmla="*/ 84 w 84"/>
                      <a:gd name="T126" fmla="*/ 90 h 90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4" h="90">
                        <a:moveTo>
                          <a:pt x="84" y="40"/>
                        </a:moveTo>
                        <a:lnTo>
                          <a:pt x="82" y="28"/>
                        </a:lnTo>
                        <a:lnTo>
                          <a:pt x="77" y="17"/>
                        </a:lnTo>
                        <a:lnTo>
                          <a:pt x="71" y="8"/>
                        </a:lnTo>
                        <a:lnTo>
                          <a:pt x="62" y="0"/>
                        </a:lnTo>
                        <a:lnTo>
                          <a:pt x="59" y="0"/>
                        </a:lnTo>
                        <a:lnTo>
                          <a:pt x="57" y="0"/>
                        </a:lnTo>
                        <a:lnTo>
                          <a:pt x="62" y="3"/>
                        </a:lnTo>
                        <a:lnTo>
                          <a:pt x="67" y="6"/>
                        </a:lnTo>
                        <a:lnTo>
                          <a:pt x="70" y="11"/>
                        </a:lnTo>
                        <a:lnTo>
                          <a:pt x="74" y="17"/>
                        </a:lnTo>
                        <a:lnTo>
                          <a:pt x="76" y="22"/>
                        </a:lnTo>
                        <a:lnTo>
                          <a:pt x="79" y="28"/>
                        </a:lnTo>
                        <a:lnTo>
                          <a:pt x="79" y="34"/>
                        </a:lnTo>
                        <a:lnTo>
                          <a:pt x="80" y="40"/>
                        </a:lnTo>
                        <a:lnTo>
                          <a:pt x="79" y="50"/>
                        </a:lnTo>
                        <a:lnTo>
                          <a:pt x="76" y="59"/>
                        </a:lnTo>
                        <a:lnTo>
                          <a:pt x="73" y="67"/>
                        </a:lnTo>
                        <a:lnTo>
                          <a:pt x="67" y="73"/>
                        </a:lnTo>
                        <a:lnTo>
                          <a:pt x="60" y="79"/>
                        </a:lnTo>
                        <a:lnTo>
                          <a:pt x="51" y="84"/>
                        </a:lnTo>
                        <a:lnTo>
                          <a:pt x="43" y="85"/>
                        </a:lnTo>
                        <a:lnTo>
                          <a:pt x="34" y="87"/>
                        </a:lnTo>
                        <a:lnTo>
                          <a:pt x="23" y="85"/>
                        </a:lnTo>
                        <a:lnTo>
                          <a:pt x="16" y="82"/>
                        </a:lnTo>
                        <a:lnTo>
                          <a:pt x="6" y="77"/>
                        </a:lnTo>
                        <a:lnTo>
                          <a:pt x="0" y="71"/>
                        </a:lnTo>
                        <a:lnTo>
                          <a:pt x="0" y="74"/>
                        </a:lnTo>
                        <a:lnTo>
                          <a:pt x="2" y="77"/>
                        </a:lnTo>
                        <a:lnTo>
                          <a:pt x="8" y="82"/>
                        </a:lnTo>
                        <a:lnTo>
                          <a:pt x="16" y="87"/>
                        </a:lnTo>
                        <a:lnTo>
                          <a:pt x="25" y="88"/>
                        </a:lnTo>
                        <a:lnTo>
                          <a:pt x="34" y="90"/>
                        </a:lnTo>
                        <a:lnTo>
                          <a:pt x="43" y="88"/>
                        </a:lnTo>
                        <a:lnTo>
                          <a:pt x="53" y="85"/>
                        </a:lnTo>
                        <a:lnTo>
                          <a:pt x="62" y="81"/>
                        </a:lnTo>
                        <a:lnTo>
                          <a:pt x="68" y="76"/>
                        </a:lnTo>
                        <a:lnTo>
                          <a:pt x="74" y="68"/>
                        </a:lnTo>
                        <a:lnTo>
                          <a:pt x="79" y="59"/>
                        </a:lnTo>
                        <a:lnTo>
                          <a:pt x="82" y="50"/>
                        </a:lnTo>
                        <a:lnTo>
                          <a:pt x="84" y="40"/>
                        </a:lnTo>
                        <a:close/>
                      </a:path>
                    </a:pathLst>
                  </a:custGeom>
                  <a:solidFill>
                    <a:srgbClr val="6574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3" name="Freeform 311">
                    <a:extLst>
                      <a:ext uri="{FF2B5EF4-FFF2-40B4-BE49-F238E27FC236}">
                        <a16:creationId xmlns:a16="http://schemas.microsoft.com/office/drawing/2014/main" id="{9CAE86E2-EE7E-7E4D-BA45-3B41823E34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7" y="1128"/>
                    <a:ext cx="82" cy="88"/>
                  </a:xfrm>
                  <a:custGeom>
                    <a:avLst/>
                    <a:gdLst>
                      <a:gd name="T0" fmla="*/ 82 w 82"/>
                      <a:gd name="T1" fmla="*/ 40 h 88"/>
                      <a:gd name="T2" fmla="*/ 80 w 82"/>
                      <a:gd name="T3" fmla="*/ 34 h 88"/>
                      <a:gd name="T4" fmla="*/ 80 w 82"/>
                      <a:gd name="T5" fmla="*/ 28 h 88"/>
                      <a:gd name="T6" fmla="*/ 77 w 82"/>
                      <a:gd name="T7" fmla="*/ 22 h 88"/>
                      <a:gd name="T8" fmla="*/ 76 w 82"/>
                      <a:gd name="T9" fmla="*/ 17 h 88"/>
                      <a:gd name="T10" fmla="*/ 68 w 82"/>
                      <a:gd name="T11" fmla="*/ 8 h 88"/>
                      <a:gd name="T12" fmla="*/ 59 w 82"/>
                      <a:gd name="T13" fmla="*/ 0 h 88"/>
                      <a:gd name="T14" fmla="*/ 56 w 82"/>
                      <a:gd name="T15" fmla="*/ 0 h 88"/>
                      <a:gd name="T16" fmla="*/ 54 w 82"/>
                      <a:gd name="T17" fmla="*/ 0 h 88"/>
                      <a:gd name="T18" fmla="*/ 59 w 82"/>
                      <a:gd name="T19" fmla="*/ 3 h 88"/>
                      <a:gd name="T20" fmla="*/ 63 w 82"/>
                      <a:gd name="T21" fmla="*/ 6 h 88"/>
                      <a:gd name="T22" fmla="*/ 68 w 82"/>
                      <a:gd name="T23" fmla="*/ 11 h 88"/>
                      <a:gd name="T24" fmla="*/ 71 w 82"/>
                      <a:gd name="T25" fmla="*/ 17 h 88"/>
                      <a:gd name="T26" fmla="*/ 74 w 82"/>
                      <a:gd name="T27" fmla="*/ 22 h 88"/>
                      <a:gd name="T28" fmla="*/ 77 w 82"/>
                      <a:gd name="T29" fmla="*/ 28 h 88"/>
                      <a:gd name="T30" fmla="*/ 77 w 82"/>
                      <a:gd name="T31" fmla="*/ 34 h 88"/>
                      <a:gd name="T32" fmla="*/ 79 w 82"/>
                      <a:gd name="T33" fmla="*/ 40 h 88"/>
                      <a:gd name="T34" fmla="*/ 77 w 82"/>
                      <a:gd name="T35" fmla="*/ 50 h 88"/>
                      <a:gd name="T36" fmla="*/ 74 w 82"/>
                      <a:gd name="T37" fmla="*/ 57 h 88"/>
                      <a:gd name="T38" fmla="*/ 71 w 82"/>
                      <a:gd name="T39" fmla="*/ 65 h 88"/>
                      <a:gd name="T40" fmla="*/ 65 w 82"/>
                      <a:gd name="T41" fmla="*/ 71 h 88"/>
                      <a:gd name="T42" fmla="*/ 59 w 82"/>
                      <a:gd name="T43" fmla="*/ 77 h 88"/>
                      <a:gd name="T44" fmla="*/ 51 w 82"/>
                      <a:gd name="T45" fmla="*/ 82 h 88"/>
                      <a:gd name="T46" fmla="*/ 43 w 82"/>
                      <a:gd name="T47" fmla="*/ 84 h 88"/>
                      <a:gd name="T48" fmla="*/ 34 w 82"/>
                      <a:gd name="T49" fmla="*/ 85 h 88"/>
                      <a:gd name="T50" fmla="*/ 23 w 82"/>
                      <a:gd name="T51" fmla="*/ 84 h 88"/>
                      <a:gd name="T52" fmla="*/ 14 w 82"/>
                      <a:gd name="T53" fmla="*/ 81 h 88"/>
                      <a:gd name="T54" fmla="*/ 6 w 82"/>
                      <a:gd name="T55" fmla="*/ 76 h 88"/>
                      <a:gd name="T56" fmla="*/ 0 w 82"/>
                      <a:gd name="T57" fmla="*/ 70 h 88"/>
                      <a:gd name="T58" fmla="*/ 0 w 82"/>
                      <a:gd name="T59" fmla="*/ 71 h 88"/>
                      <a:gd name="T60" fmla="*/ 0 w 82"/>
                      <a:gd name="T61" fmla="*/ 74 h 88"/>
                      <a:gd name="T62" fmla="*/ 8 w 82"/>
                      <a:gd name="T63" fmla="*/ 81 h 88"/>
                      <a:gd name="T64" fmla="*/ 16 w 82"/>
                      <a:gd name="T65" fmla="*/ 85 h 88"/>
                      <a:gd name="T66" fmla="*/ 25 w 82"/>
                      <a:gd name="T67" fmla="*/ 87 h 88"/>
                      <a:gd name="T68" fmla="*/ 34 w 82"/>
                      <a:gd name="T69" fmla="*/ 88 h 88"/>
                      <a:gd name="T70" fmla="*/ 43 w 82"/>
                      <a:gd name="T71" fmla="*/ 87 h 88"/>
                      <a:gd name="T72" fmla="*/ 53 w 82"/>
                      <a:gd name="T73" fmla="*/ 84 h 88"/>
                      <a:gd name="T74" fmla="*/ 60 w 82"/>
                      <a:gd name="T75" fmla="*/ 81 h 88"/>
                      <a:gd name="T76" fmla="*/ 68 w 82"/>
                      <a:gd name="T77" fmla="*/ 74 h 88"/>
                      <a:gd name="T78" fmla="*/ 73 w 82"/>
                      <a:gd name="T79" fmla="*/ 67 h 88"/>
                      <a:gd name="T80" fmla="*/ 77 w 82"/>
                      <a:gd name="T81" fmla="*/ 59 h 88"/>
                      <a:gd name="T82" fmla="*/ 80 w 82"/>
                      <a:gd name="T83" fmla="*/ 50 h 88"/>
                      <a:gd name="T84" fmla="*/ 82 w 82"/>
                      <a:gd name="T85" fmla="*/ 40 h 88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2"/>
                      <a:gd name="T130" fmla="*/ 0 h 88"/>
                      <a:gd name="T131" fmla="*/ 82 w 82"/>
                      <a:gd name="T132" fmla="*/ 88 h 88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2" h="88">
                        <a:moveTo>
                          <a:pt x="82" y="40"/>
                        </a:moveTo>
                        <a:lnTo>
                          <a:pt x="80" y="34"/>
                        </a:lnTo>
                        <a:lnTo>
                          <a:pt x="80" y="28"/>
                        </a:lnTo>
                        <a:lnTo>
                          <a:pt x="77" y="22"/>
                        </a:lnTo>
                        <a:lnTo>
                          <a:pt x="76" y="17"/>
                        </a:lnTo>
                        <a:lnTo>
                          <a:pt x="68" y="8"/>
                        </a:lnTo>
                        <a:lnTo>
                          <a:pt x="59" y="0"/>
                        </a:lnTo>
                        <a:lnTo>
                          <a:pt x="56" y="0"/>
                        </a:lnTo>
                        <a:lnTo>
                          <a:pt x="54" y="0"/>
                        </a:lnTo>
                        <a:lnTo>
                          <a:pt x="59" y="3"/>
                        </a:lnTo>
                        <a:lnTo>
                          <a:pt x="63" y="6"/>
                        </a:lnTo>
                        <a:lnTo>
                          <a:pt x="68" y="11"/>
                        </a:lnTo>
                        <a:lnTo>
                          <a:pt x="71" y="17"/>
                        </a:lnTo>
                        <a:lnTo>
                          <a:pt x="74" y="22"/>
                        </a:lnTo>
                        <a:lnTo>
                          <a:pt x="77" y="28"/>
                        </a:lnTo>
                        <a:lnTo>
                          <a:pt x="77" y="34"/>
                        </a:lnTo>
                        <a:lnTo>
                          <a:pt x="79" y="40"/>
                        </a:lnTo>
                        <a:lnTo>
                          <a:pt x="77" y="50"/>
                        </a:lnTo>
                        <a:lnTo>
                          <a:pt x="74" y="57"/>
                        </a:lnTo>
                        <a:lnTo>
                          <a:pt x="71" y="65"/>
                        </a:lnTo>
                        <a:lnTo>
                          <a:pt x="65" y="71"/>
                        </a:lnTo>
                        <a:lnTo>
                          <a:pt x="59" y="77"/>
                        </a:lnTo>
                        <a:lnTo>
                          <a:pt x="51" y="82"/>
                        </a:lnTo>
                        <a:lnTo>
                          <a:pt x="43" y="84"/>
                        </a:lnTo>
                        <a:lnTo>
                          <a:pt x="34" y="85"/>
                        </a:lnTo>
                        <a:lnTo>
                          <a:pt x="23" y="84"/>
                        </a:lnTo>
                        <a:lnTo>
                          <a:pt x="14" y="81"/>
                        </a:lnTo>
                        <a:lnTo>
                          <a:pt x="6" y="76"/>
                        </a:lnTo>
                        <a:lnTo>
                          <a:pt x="0" y="70"/>
                        </a:lnTo>
                        <a:lnTo>
                          <a:pt x="0" y="71"/>
                        </a:lnTo>
                        <a:lnTo>
                          <a:pt x="0" y="74"/>
                        </a:lnTo>
                        <a:lnTo>
                          <a:pt x="8" y="81"/>
                        </a:lnTo>
                        <a:lnTo>
                          <a:pt x="16" y="85"/>
                        </a:lnTo>
                        <a:lnTo>
                          <a:pt x="25" y="87"/>
                        </a:lnTo>
                        <a:lnTo>
                          <a:pt x="34" y="88"/>
                        </a:lnTo>
                        <a:lnTo>
                          <a:pt x="43" y="87"/>
                        </a:lnTo>
                        <a:lnTo>
                          <a:pt x="53" y="84"/>
                        </a:lnTo>
                        <a:lnTo>
                          <a:pt x="60" y="81"/>
                        </a:lnTo>
                        <a:lnTo>
                          <a:pt x="68" y="74"/>
                        </a:lnTo>
                        <a:lnTo>
                          <a:pt x="73" y="67"/>
                        </a:lnTo>
                        <a:lnTo>
                          <a:pt x="77" y="59"/>
                        </a:lnTo>
                        <a:lnTo>
                          <a:pt x="80" y="50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6776B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" name="Freeform 312">
                    <a:extLst>
                      <a:ext uri="{FF2B5EF4-FFF2-40B4-BE49-F238E27FC236}">
                        <a16:creationId xmlns:a16="http://schemas.microsoft.com/office/drawing/2014/main" id="{FE8A8212-0E2D-4447-8D2B-CC940A907D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6" y="1128"/>
                    <a:ext cx="81" cy="87"/>
                  </a:xfrm>
                  <a:custGeom>
                    <a:avLst/>
                    <a:gdLst>
                      <a:gd name="T0" fmla="*/ 81 w 81"/>
                      <a:gd name="T1" fmla="*/ 40 h 87"/>
                      <a:gd name="T2" fmla="*/ 80 w 81"/>
                      <a:gd name="T3" fmla="*/ 34 h 87"/>
                      <a:gd name="T4" fmla="*/ 80 w 81"/>
                      <a:gd name="T5" fmla="*/ 28 h 87"/>
                      <a:gd name="T6" fmla="*/ 77 w 81"/>
                      <a:gd name="T7" fmla="*/ 22 h 87"/>
                      <a:gd name="T8" fmla="*/ 75 w 81"/>
                      <a:gd name="T9" fmla="*/ 17 h 87"/>
                      <a:gd name="T10" fmla="*/ 71 w 81"/>
                      <a:gd name="T11" fmla="*/ 11 h 87"/>
                      <a:gd name="T12" fmla="*/ 68 w 81"/>
                      <a:gd name="T13" fmla="*/ 6 h 87"/>
                      <a:gd name="T14" fmla="*/ 63 w 81"/>
                      <a:gd name="T15" fmla="*/ 3 h 87"/>
                      <a:gd name="T16" fmla="*/ 58 w 81"/>
                      <a:gd name="T17" fmla="*/ 0 h 87"/>
                      <a:gd name="T18" fmla="*/ 55 w 81"/>
                      <a:gd name="T19" fmla="*/ 0 h 87"/>
                      <a:gd name="T20" fmla="*/ 52 w 81"/>
                      <a:gd name="T21" fmla="*/ 0 h 87"/>
                      <a:gd name="T22" fmla="*/ 58 w 81"/>
                      <a:gd name="T23" fmla="*/ 3 h 87"/>
                      <a:gd name="T24" fmla="*/ 63 w 81"/>
                      <a:gd name="T25" fmla="*/ 8 h 87"/>
                      <a:gd name="T26" fmla="*/ 68 w 81"/>
                      <a:gd name="T27" fmla="*/ 11 h 87"/>
                      <a:gd name="T28" fmla="*/ 71 w 81"/>
                      <a:gd name="T29" fmla="*/ 16 h 87"/>
                      <a:gd name="T30" fmla="*/ 74 w 81"/>
                      <a:gd name="T31" fmla="*/ 22 h 87"/>
                      <a:gd name="T32" fmla="*/ 77 w 81"/>
                      <a:gd name="T33" fmla="*/ 28 h 87"/>
                      <a:gd name="T34" fmla="*/ 77 w 81"/>
                      <a:gd name="T35" fmla="*/ 34 h 87"/>
                      <a:gd name="T36" fmla="*/ 78 w 81"/>
                      <a:gd name="T37" fmla="*/ 40 h 87"/>
                      <a:gd name="T38" fmla="*/ 77 w 81"/>
                      <a:gd name="T39" fmla="*/ 50 h 87"/>
                      <a:gd name="T40" fmla="*/ 75 w 81"/>
                      <a:gd name="T41" fmla="*/ 57 h 87"/>
                      <a:gd name="T42" fmla="*/ 71 w 81"/>
                      <a:gd name="T43" fmla="*/ 65 h 87"/>
                      <a:gd name="T44" fmla="*/ 66 w 81"/>
                      <a:gd name="T45" fmla="*/ 71 h 87"/>
                      <a:gd name="T46" fmla="*/ 58 w 81"/>
                      <a:gd name="T47" fmla="*/ 76 h 87"/>
                      <a:gd name="T48" fmla="*/ 52 w 81"/>
                      <a:gd name="T49" fmla="*/ 81 h 87"/>
                      <a:gd name="T50" fmla="*/ 43 w 81"/>
                      <a:gd name="T51" fmla="*/ 82 h 87"/>
                      <a:gd name="T52" fmla="*/ 35 w 81"/>
                      <a:gd name="T53" fmla="*/ 84 h 87"/>
                      <a:gd name="T54" fmla="*/ 24 w 81"/>
                      <a:gd name="T55" fmla="*/ 82 h 87"/>
                      <a:gd name="T56" fmla="*/ 15 w 81"/>
                      <a:gd name="T57" fmla="*/ 79 h 87"/>
                      <a:gd name="T58" fmla="*/ 7 w 81"/>
                      <a:gd name="T59" fmla="*/ 73 h 87"/>
                      <a:gd name="T60" fmla="*/ 0 w 81"/>
                      <a:gd name="T61" fmla="*/ 67 h 87"/>
                      <a:gd name="T62" fmla="*/ 1 w 81"/>
                      <a:gd name="T63" fmla="*/ 70 h 87"/>
                      <a:gd name="T64" fmla="*/ 1 w 81"/>
                      <a:gd name="T65" fmla="*/ 71 h 87"/>
                      <a:gd name="T66" fmla="*/ 7 w 81"/>
                      <a:gd name="T67" fmla="*/ 77 h 87"/>
                      <a:gd name="T68" fmla="*/ 17 w 81"/>
                      <a:gd name="T69" fmla="*/ 82 h 87"/>
                      <a:gd name="T70" fmla="*/ 24 w 81"/>
                      <a:gd name="T71" fmla="*/ 85 h 87"/>
                      <a:gd name="T72" fmla="*/ 35 w 81"/>
                      <a:gd name="T73" fmla="*/ 87 h 87"/>
                      <a:gd name="T74" fmla="*/ 44 w 81"/>
                      <a:gd name="T75" fmla="*/ 85 h 87"/>
                      <a:gd name="T76" fmla="*/ 52 w 81"/>
                      <a:gd name="T77" fmla="*/ 84 h 87"/>
                      <a:gd name="T78" fmla="*/ 61 w 81"/>
                      <a:gd name="T79" fmla="*/ 79 h 87"/>
                      <a:gd name="T80" fmla="*/ 68 w 81"/>
                      <a:gd name="T81" fmla="*/ 73 h 87"/>
                      <a:gd name="T82" fmla="*/ 74 w 81"/>
                      <a:gd name="T83" fmla="*/ 67 h 87"/>
                      <a:gd name="T84" fmla="*/ 77 w 81"/>
                      <a:gd name="T85" fmla="*/ 59 h 87"/>
                      <a:gd name="T86" fmla="*/ 80 w 81"/>
                      <a:gd name="T87" fmla="*/ 50 h 87"/>
                      <a:gd name="T88" fmla="*/ 81 w 81"/>
                      <a:gd name="T89" fmla="*/ 40 h 8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1"/>
                      <a:gd name="T136" fmla="*/ 0 h 87"/>
                      <a:gd name="T137" fmla="*/ 81 w 81"/>
                      <a:gd name="T138" fmla="*/ 87 h 8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1" h="87">
                        <a:moveTo>
                          <a:pt x="81" y="40"/>
                        </a:moveTo>
                        <a:lnTo>
                          <a:pt x="80" y="34"/>
                        </a:lnTo>
                        <a:lnTo>
                          <a:pt x="80" y="28"/>
                        </a:lnTo>
                        <a:lnTo>
                          <a:pt x="77" y="22"/>
                        </a:lnTo>
                        <a:lnTo>
                          <a:pt x="75" y="17"/>
                        </a:lnTo>
                        <a:lnTo>
                          <a:pt x="71" y="11"/>
                        </a:lnTo>
                        <a:lnTo>
                          <a:pt x="68" y="6"/>
                        </a:lnTo>
                        <a:lnTo>
                          <a:pt x="63" y="3"/>
                        </a:lnTo>
                        <a:lnTo>
                          <a:pt x="58" y="0"/>
                        </a:lnTo>
                        <a:lnTo>
                          <a:pt x="55" y="0"/>
                        </a:lnTo>
                        <a:lnTo>
                          <a:pt x="52" y="0"/>
                        </a:lnTo>
                        <a:lnTo>
                          <a:pt x="58" y="3"/>
                        </a:lnTo>
                        <a:lnTo>
                          <a:pt x="63" y="8"/>
                        </a:lnTo>
                        <a:lnTo>
                          <a:pt x="68" y="11"/>
                        </a:lnTo>
                        <a:lnTo>
                          <a:pt x="71" y="16"/>
                        </a:lnTo>
                        <a:lnTo>
                          <a:pt x="74" y="22"/>
                        </a:lnTo>
                        <a:lnTo>
                          <a:pt x="77" y="28"/>
                        </a:lnTo>
                        <a:lnTo>
                          <a:pt x="77" y="34"/>
                        </a:lnTo>
                        <a:lnTo>
                          <a:pt x="78" y="40"/>
                        </a:lnTo>
                        <a:lnTo>
                          <a:pt x="77" y="50"/>
                        </a:lnTo>
                        <a:lnTo>
                          <a:pt x="75" y="57"/>
                        </a:lnTo>
                        <a:lnTo>
                          <a:pt x="71" y="65"/>
                        </a:lnTo>
                        <a:lnTo>
                          <a:pt x="66" y="71"/>
                        </a:lnTo>
                        <a:lnTo>
                          <a:pt x="58" y="76"/>
                        </a:lnTo>
                        <a:lnTo>
                          <a:pt x="52" y="81"/>
                        </a:lnTo>
                        <a:lnTo>
                          <a:pt x="43" y="82"/>
                        </a:lnTo>
                        <a:lnTo>
                          <a:pt x="35" y="84"/>
                        </a:lnTo>
                        <a:lnTo>
                          <a:pt x="24" y="82"/>
                        </a:lnTo>
                        <a:lnTo>
                          <a:pt x="15" y="79"/>
                        </a:lnTo>
                        <a:lnTo>
                          <a:pt x="7" y="73"/>
                        </a:lnTo>
                        <a:lnTo>
                          <a:pt x="0" y="67"/>
                        </a:lnTo>
                        <a:lnTo>
                          <a:pt x="1" y="70"/>
                        </a:lnTo>
                        <a:lnTo>
                          <a:pt x="1" y="71"/>
                        </a:lnTo>
                        <a:lnTo>
                          <a:pt x="7" y="77"/>
                        </a:lnTo>
                        <a:lnTo>
                          <a:pt x="17" y="82"/>
                        </a:lnTo>
                        <a:lnTo>
                          <a:pt x="24" y="85"/>
                        </a:lnTo>
                        <a:lnTo>
                          <a:pt x="35" y="87"/>
                        </a:lnTo>
                        <a:lnTo>
                          <a:pt x="44" y="85"/>
                        </a:lnTo>
                        <a:lnTo>
                          <a:pt x="52" y="84"/>
                        </a:lnTo>
                        <a:lnTo>
                          <a:pt x="61" y="79"/>
                        </a:lnTo>
                        <a:lnTo>
                          <a:pt x="68" y="73"/>
                        </a:lnTo>
                        <a:lnTo>
                          <a:pt x="74" y="67"/>
                        </a:lnTo>
                        <a:lnTo>
                          <a:pt x="77" y="59"/>
                        </a:lnTo>
                        <a:lnTo>
                          <a:pt x="80" y="50"/>
                        </a:lnTo>
                        <a:lnTo>
                          <a:pt x="81" y="40"/>
                        </a:lnTo>
                        <a:close/>
                      </a:path>
                    </a:pathLst>
                  </a:custGeom>
                  <a:solidFill>
                    <a:srgbClr val="6A79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" name="Freeform 313">
                    <a:extLst>
                      <a:ext uri="{FF2B5EF4-FFF2-40B4-BE49-F238E27FC236}">
                        <a16:creationId xmlns:a16="http://schemas.microsoft.com/office/drawing/2014/main" id="{C0574D2D-42F2-0A4E-B590-30D36EB854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6" y="1128"/>
                    <a:ext cx="80" cy="85"/>
                  </a:xfrm>
                  <a:custGeom>
                    <a:avLst/>
                    <a:gdLst>
                      <a:gd name="T0" fmla="*/ 80 w 80"/>
                      <a:gd name="T1" fmla="*/ 40 h 85"/>
                      <a:gd name="T2" fmla="*/ 78 w 80"/>
                      <a:gd name="T3" fmla="*/ 34 h 85"/>
                      <a:gd name="T4" fmla="*/ 78 w 80"/>
                      <a:gd name="T5" fmla="*/ 28 h 85"/>
                      <a:gd name="T6" fmla="*/ 75 w 80"/>
                      <a:gd name="T7" fmla="*/ 22 h 85"/>
                      <a:gd name="T8" fmla="*/ 72 w 80"/>
                      <a:gd name="T9" fmla="*/ 17 h 85"/>
                      <a:gd name="T10" fmla="*/ 69 w 80"/>
                      <a:gd name="T11" fmla="*/ 11 h 85"/>
                      <a:gd name="T12" fmla="*/ 64 w 80"/>
                      <a:gd name="T13" fmla="*/ 6 h 85"/>
                      <a:gd name="T14" fmla="*/ 60 w 80"/>
                      <a:gd name="T15" fmla="*/ 3 h 85"/>
                      <a:gd name="T16" fmla="*/ 55 w 80"/>
                      <a:gd name="T17" fmla="*/ 0 h 85"/>
                      <a:gd name="T18" fmla="*/ 52 w 80"/>
                      <a:gd name="T19" fmla="*/ 0 h 85"/>
                      <a:gd name="T20" fmla="*/ 49 w 80"/>
                      <a:gd name="T21" fmla="*/ 2 h 85"/>
                      <a:gd name="T22" fmla="*/ 55 w 80"/>
                      <a:gd name="T23" fmla="*/ 3 h 85"/>
                      <a:gd name="T24" fmla="*/ 60 w 80"/>
                      <a:gd name="T25" fmla="*/ 8 h 85"/>
                      <a:gd name="T26" fmla="*/ 64 w 80"/>
                      <a:gd name="T27" fmla="*/ 11 h 85"/>
                      <a:gd name="T28" fmla="*/ 69 w 80"/>
                      <a:gd name="T29" fmla="*/ 16 h 85"/>
                      <a:gd name="T30" fmla="*/ 72 w 80"/>
                      <a:gd name="T31" fmla="*/ 22 h 85"/>
                      <a:gd name="T32" fmla="*/ 74 w 80"/>
                      <a:gd name="T33" fmla="*/ 28 h 85"/>
                      <a:gd name="T34" fmla="*/ 75 w 80"/>
                      <a:gd name="T35" fmla="*/ 34 h 85"/>
                      <a:gd name="T36" fmla="*/ 77 w 80"/>
                      <a:gd name="T37" fmla="*/ 40 h 85"/>
                      <a:gd name="T38" fmla="*/ 75 w 80"/>
                      <a:gd name="T39" fmla="*/ 48 h 85"/>
                      <a:gd name="T40" fmla="*/ 74 w 80"/>
                      <a:gd name="T41" fmla="*/ 56 h 85"/>
                      <a:gd name="T42" fmla="*/ 69 w 80"/>
                      <a:gd name="T43" fmla="*/ 63 h 85"/>
                      <a:gd name="T44" fmla="*/ 64 w 80"/>
                      <a:gd name="T45" fmla="*/ 70 h 85"/>
                      <a:gd name="T46" fmla="*/ 58 w 80"/>
                      <a:gd name="T47" fmla="*/ 74 h 85"/>
                      <a:gd name="T48" fmla="*/ 51 w 80"/>
                      <a:gd name="T49" fmla="*/ 79 h 85"/>
                      <a:gd name="T50" fmla="*/ 43 w 80"/>
                      <a:gd name="T51" fmla="*/ 81 h 85"/>
                      <a:gd name="T52" fmla="*/ 35 w 80"/>
                      <a:gd name="T53" fmla="*/ 82 h 85"/>
                      <a:gd name="T54" fmla="*/ 24 w 80"/>
                      <a:gd name="T55" fmla="*/ 81 h 85"/>
                      <a:gd name="T56" fmla="*/ 15 w 80"/>
                      <a:gd name="T57" fmla="*/ 77 h 85"/>
                      <a:gd name="T58" fmla="*/ 7 w 80"/>
                      <a:gd name="T59" fmla="*/ 71 h 85"/>
                      <a:gd name="T60" fmla="*/ 0 w 80"/>
                      <a:gd name="T61" fmla="*/ 63 h 85"/>
                      <a:gd name="T62" fmla="*/ 0 w 80"/>
                      <a:gd name="T63" fmla="*/ 67 h 85"/>
                      <a:gd name="T64" fmla="*/ 1 w 80"/>
                      <a:gd name="T65" fmla="*/ 70 h 85"/>
                      <a:gd name="T66" fmla="*/ 7 w 80"/>
                      <a:gd name="T67" fmla="*/ 76 h 85"/>
                      <a:gd name="T68" fmla="*/ 15 w 80"/>
                      <a:gd name="T69" fmla="*/ 81 h 85"/>
                      <a:gd name="T70" fmla="*/ 24 w 80"/>
                      <a:gd name="T71" fmla="*/ 84 h 85"/>
                      <a:gd name="T72" fmla="*/ 35 w 80"/>
                      <a:gd name="T73" fmla="*/ 85 h 85"/>
                      <a:gd name="T74" fmla="*/ 44 w 80"/>
                      <a:gd name="T75" fmla="*/ 84 h 85"/>
                      <a:gd name="T76" fmla="*/ 52 w 80"/>
                      <a:gd name="T77" fmla="*/ 82 h 85"/>
                      <a:gd name="T78" fmla="*/ 60 w 80"/>
                      <a:gd name="T79" fmla="*/ 77 h 85"/>
                      <a:gd name="T80" fmla="*/ 66 w 80"/>
                      <a:gd name="T81" fmla="*/ 71 h 85"/>
                      <a:gd name="T82" fmla="*/ 72 w 80"/>
                      <a:gd name="T83" fmla="*/ 65 h 85"/>
                      <a:gd name="T84" fmla="*/ 75 w 80"/>
                      <a:gd name="T85" fmla="*/ 57 h 85"/>
                      <a:gd name="T86" fmla="*/ 78 w 80"/>
                      <a:gd name="T87" fmla="*/ 50 h 85"/>
                      <a:gd name="T88" fmla="*/ 80 w 80"/>
                      <a:gd name="T89" fmla="*/ 40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0"/>
                      <a:gd name="T136" fmla="*/ 0 h 85"/>
                      <a:gd name="T137" fmla="*/ 80 w 80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0" h="85">
                        <a:moveTo>
                          <a:pt x="80" y="40"/>
                        </a:moveTo>
                        <a:lnTo>
                          <a:pt x="78" y="34"/>
                        </a:lnTo>
                        <a:lnTo>
                          <a:pt x="78" y="28"/>
                        </a:lnTo>
                        <a:lnTo>
                          <a:pt x="75" y="22"/>
                        </a:lnTo>
                        <a:lnTo>
                          <a:pt x="72" y="17"/>
                        </a:lnTo>
                        <a:lnTo>
                          <a:pt x="69" y="11"/>
                        </a:lnTo>
                        <a:lnTo>
                          <a:pt x="64" y="6"/>
                        </a:lnTo>
                        <a:lnTo>
                          <a:pt x="60" y="3"/>
                        </a:lnTo>
                        <a:lnTo>
                          <a:pt x="55" y="0"/>
                        </a:lnTo>
                        <a:lnTo>
                          <a:pt x="52" y="0"/>
                        </a:lnTo>
                        <a:lnTo>
                          <a:pt x="49" y="2"/>
                        </a:lnTo>
                        <a:lnTo>
                          <a:pt x="55" y="3"/>
                        </a:lnTo>
                        <a:lnTo>
                          <a:pt x="60" y="8"/>
                        </a:lnTo>
                        <a:lnTo>
                          <a:pt x="64" y="11"/>
                        </a:lnTo>
                        <a:lnTo>
                          <a:pt x="69" y="16"/>
                        </a:lnTo>
                        <a:lnTo>
                          <a:pt x="72" y="22"/>
                        </a:lnTo>
                        <a:lnTo>
                          <a:pt x="74" y="28"/>
                        </a:lnTo>
                        <a:lnTo>
                          <a:pt x="75" y="34"/>
                        </a:lnTo>
                        <a:lnTo>
                          <a:pt x="77" y="40"/>
                        </a:lnTo>
                        <a:lnTo>
                          <a:pt x="75" y="48"/>
                        </a:lnTo>
                        <a:lnTo>
                          <a:pt x="74" y="56"/>
                        </a:lnTo>
                        <a:lnTo>
                          <a:pt x="69" y="63"/>
                        </a:lnTo>
                        <a:lnTo>
                          <a:pt x="64" y="70"/>
                        </a:lnTo>
                        <a:lnTo>
                          <a:pt x="58" y="74"/>
                        </a:lnTo>
                        <a:lnTo>
                          <a:pt x="51" y="79"/>
                        </a:lnTo>
                        <a:lnTo>
                          <a:pt x="43" y="81"/>
                        </a:lnTo>
                        <a:lnTo>
                          <a:pt x="35" y="82"/>
                        </a:lnTo>
                        <a:lnTo>
                          <a:pt x="24" y="81"/>
                        </a:lnTo>
                        <a:lnTo>
                          <a:pt x="15" y="77"/>
                        </a:lnTo>
                        <a:lnTo>
                          <a:pt x="7" y="71"/>
                        </a:lnTo>
                        <a:lnTo>
                          <a:pt x="0" y="63"/>
                        </a:lnTo>
                        <a:lnTo>
                          <a:pt x="0" y="67"/>
                        </a:lnTo>
                        <a:lnTo>
                          <a:pt x="1" y="70"/>
                        </a:lnTo>
                        <a:lnTo>
                          <a:pt x="7" y="76"/>
                        </a:lnTo>
                        <a:lnTo>
                          <a:pt x="15" y="81"/>
                        </a:lnTo>
                        <a:lnTo>
                          <a:pt x="24" y="84"/>
                        </a:lnTo>
                        <a:lnTo>
                          <a:pt x="35" y="85"/>
                        </a:lnTo>
                        <a:lnTo>
                          <a:pt x="44" y="84"/>
                        </a:lnTo>
                        <a:lnTo>
                          <a:pt x="52" y="82"/>
                        </a:lnTo>
                        <a:lnTo>
                          <a:pt x="60" y="77"/>
                        </a:lnTo>
                        <a:lnTo>
                          <a:pt x="66" y="71"/>
                        </a:lnTo>
                        <a:lnTo>
                          <a:pt x="72" y="65"/>
                        </a:lnTo>
                        <a:lnTo>
                          <a:pt x="75" y="57"/>
                        </a:lnTo>
                        <a:lnTo>
                          <a:pt x="78" y="50"/>
                        </a:lnTo>
                        <a:lnTo>
                          <a:pt x="80" y="40"/>
                        </a:lnTo>
                        <a:close/>
                      </a:path>
                    </a:pathLst>
                  </a:custGeom>
                  <a:solidFill>
                    <a:srgbClr val="717F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" name="Freeform 314">
                    <a:extLst>
                      <a:ext uri="{FF2B5EF4-FFF2-40B4-BE49-F238E27FC236}">
                        <a16:creationId xmlns:a16="http://schemas.microsoft.com/office/drawing/2014/main" id="{1A7201B7-B443-8B41-BDE7-41D1146632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6" y="1128"/>
                    <a:ext cx="78" cy="84"/>
                  </a:xfrm>
                  <a:custGeom>
                    <a:avLst/>
                    <a:gdLst>
                      <a:gd name="T0" fmla="*/ 78 w 78"/>
                      <a:gd name="T1" fmla="*/ 40 h 84"/>
                      <a:gd name="T2" fmla="*/ 77 w 78"/>
                      <a:gd name="T3" fmla="*/ 34 h 84"/>
                      <a:gd name="T4" fmla="*/ 77 w 78"/>
                      <a:gd name="T5" fmla="*/ 28 h 84"/>
                      <a:gd name="T6" fmla="*/ 74 w 78"/>
                      <a:gd name="T7" fmla="*/ 22 h 84"/>
                      <a:gd name="T8" fmla="*/ 71 w 78"/>
                      <a:gd name="T9" fmla="*/ 16 h 84"/>
                      <a:gd name="T10" fmla="*/ 68 w 78"/>
                      <a:gd name="T11" fmla="*/ 11 h 84"/>
                      <a:gd name="T12" fmla="*/ 63 w 78"/>
                      <a:gd name="T13" fmla="*/ 8 h 84"/>
                      <a:gd name="T14" fmla="*/ 58 w 78"/>
                      <a:gd name="T15" fmla="*/ 3 h 84"/>
                      <a:gd name="T16" fmla="*/ 52 w 78"/>
                      <a:gd name="T17" fmla="*/ 0 h 84"/>
                      <a:gd name="T18" fmla="*/ 49 w 78"/>
                      <a:gd name="T19" fmla="*/ 2 h 84"/>
                      <a:gd name="T20" fmla="*/ 47 w 78"/>
                      <a:gd name="T21" fmla="*/ 2 h 84"/>
                      <a:gd name="T22" fmla="*/ 52 w 78"/>
                      <a:gd name="T23" fmla="*/ 5 h 84"/>
                      <a:gd name="T24" fmla="*/ 58 w 78"/>
                      <a:gd name="T25" fmla="*/ 8 h 84"/>
                      <a:gd name="T26" fmla="*/ 63 w 78"/>
                      <a:gd name="T27" fmla="*/ 11 h 84"/>
                      <a:gd name="T28" fmla="*/ 68 w 78"/>
                      <a:gd name="T29" fmla="*/ 16 h 84"/>
                      <a:gd name="T30" fmla="*/ 71 w 78"/>
                      <a:gd name="T31" fmla="*/ 22 h 84"/>
                      <a:gd name="T32" fmla="*/ 72 w 78"/>
                      <a:gd name="T33" fmla="*/ 28 h 84"/>
                      <a:gd name="T34" fmla="*/ 74 w 78"/>
                      <a:gd name="T35" fmla="*/ 34 h 84"/>
                      <a:gd name="T36" fmla="*/ 75 w 78"/>
                      <a:gd name="T37" fmla="*/ 40 h 84"/>
                      <a:gd name="T38" fmla="*/ 74 w 78"/>
                      <a:gd name="T39" fmla="*/ 48 h 84"/>
                      <a:gd name="T40" fmla="*/ 72 w 78"/>
                      <a:gd name="T41" fmla="*/ 56 h 84"/>
                      <a:gd name="T42" fmla="*/ 68 w 78"/>
                      <a:gd name="T43" fmla="*/ 62 h 84"/>
                      <a:gd name="T44" fmla="*/ 63 w 78"/>
                      <a:gd name="T45" fmla="*/ 68 h 84"/>
                      <a:gd name="T46" fmla="*/ 57 w 78"/>
                      <a:gd name="T47" fmla="*/ 73 h 84"/>
                      <a:gd name="T48" fmla="*/ 51 w 78"/>
                      <a:gd name="T49" fmla="*/ 77 h 84"/>
                      <a:gd name="T50" fmla="*/ 43 w 78"/>
                      <a:gd name="T51" fmla="*/ 79 h 84"/>
                      <a:gd name="T52" fmla="*/ 35 w 78"/>
                      <a:gd name="T53" fmla="*/ 81 h 84"/>
                      <a:gd name="T54" fmla="*/ 24 w 78"/>
                      <a:gd name="T55" fmla="*/ 79 h 84"/>
                      <a:gd name="T56" fmla="*/ 15 w 78"/>
                      <a:gd name="T57" fmla="*/ 74 h 84"/>
                      <a:gd name="T58" fmla="*/ 6 w 78"/>
                      <a:gd name="T59" fmla="*/ 68 h 84"/>
                      <a:gd name="T60" fmla="*/ 0 w 78"/>
                      <a:gd name="T61" fmla="*/ 60 h 84"/>
                      <a:gd name="T62" fmla="*/ 0 w 78"/>
                      <a:gd name="T63" fmla="*/ 60 h 84"/>
                      <a:gd name="T64" fmla="*/ 0 w 78"/>
                      <a:gd name="T65" fmla="*/ 60 h 84"/>
                      <a:gd name="T66" fmla="*/ 0 w 78"/>
                      <a:gd name="T67" fmla="*/ 63 h 84"/>
                      <a:gd name="T68" fmla="*/ 0 w 78"/>
                      <a:gd name="T69" fmla="*/ 67 h 84"/>
                      <a:gd name="T70" fmla="*/ 7 w 78"/>
                      <a:gd name="T71" fmla="*/ 73 h 84"/>
                      <a:gd name="T72" fmla="*/ 15 w 78"/>
                      <a:gd name="T73" fmla="*/ 79 h 84"/>
                      <a:gd name="T74" fmla="*/ 24 w 78"/>
                      <a:gd name="T75" fmla="*/ 82 h 84"/>
                      <a:gd name="T76" fmla="*/ 35 w 78"/>
                      <a:gd name="T77" fmla="*/ 84 h 84"/>
                      <a:gd name="T78" fmla="*/ 43 w 78"/>
                      <a:gd name="T79" fmla="*/ 82 h 84"/>
                      <a:gd name="T80" fmla="*/ 52 w 78"/>
                      <a:gd name="T81" fmla="*/ 81 h 84"/>
                      <a:gd name="T82" fmla="*/ 58 w 78"/>
                      <a:gd name="T83" fmla="*/ 76 h 84"/>
                      <a:gd name="T84" fmla="*/ 66 w 78"/>
                      <a:gd name="T85" fmla="*/ 71 h 84"/>
                      <a:gd name="T86" fmla="*/ 71 w 78"/>
                      <a:gd name="T87" fmla="*/ 65 h 84"/>
                      <a:gd name="T88" fmla="*/ 75 w 78"/>
                      <a:gd name="T89" fmla="*/ 57 h 84"/>
                      <a:gd name="T90" fmla="*/ 77 w 78"/>
                      <a:gd name="T91" fmla="*/ 50 h 84"/>
                      <a:gd name="T92" fmla="*/ 78 w 78"/>
                      <a:gd name="T93" fmla="*/ 40 h 84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8"/>
                      <a:gd name="T142" fmla="*/ 0 h 84"/>
                      <a:gd name="T143" fmla="*/ 78 w 78"/>
                      <a:gd name="T144" fmla="*/ 84 h 84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8" h="84">
                        <a:moveTo>
                          <a:pt x="78" y="40"/>
                        </a:moveTo>
                        <a:lnTo>
                          <a:pt x="77" y="34"/>
                        </a:lnTo>
                        <a:lnTo>
                          <a:pt x="77" y="28"/>
                        </a:lnTo>
                        <a:lnTo>
                          <a:pt x="74" y="22"/>
                        </a:lnTo>
                        <a:lnTo>
                          <a:pt x="71" y="16"/>
                        </a:lnTo>
                        <a:lnTo>
                          <a:pt x="68" y="11"/>
                        </a:lnTo>
                        <a:lnTo>
                          <a:pt x="63" y="8"/>
                        </a:lnTo>
                        <a:lnTo>
                          <a:pt x="58" y="3"/>
                        </a:lnTo>
                        <a:lnTo>
                          <a:pt x="52" y="0"/>
                        </a:lnTo>
                        <a:lnTo>
                          <a:pt x="49" y="2"/>
                        </a:lnTo>
                        <a:lnTo>
                          <a:pt x="47" y="2"/>
                        </a:lnTo>
                        <a:lnTo>
                          <a:pt x="52" y="5"/>
                        </a:lnTo>
                        <a:lnTo>
                          <a:pt x="58" y="8"/>
                        </a:lnTo>
                        <a:lnTo>
                          <a:pt x="63" y="11"/>
                        </a:lnTo>
                        <a:lnTo>
                          <a:pt x="68" y="16"/>
                        </a:lnTo>
                        <a:lnTo>
                          <a:pt x="71" y="22"/>
                        </a:lnTo>
                        <a:lnTo>
                          <a:pt x="72" y="28"/>
                        </a:lnTo>
                        <a:lnTo>
                          <a:pt x="74" y="34"/>
                        </a:lnTo>
                        <a:lnTo>
                          <a:pt x="75" y="40"/>
                        </a:lnTo>
                        <a:lnTo>
                          <a:pt x="74" y="48"/>
                        </a:lnTo>
                        <a:lnTo>
                          <a:pt x="72" y="56"/>
                        </a:lnTo>
                        <a:lnTo>
                          <a:pt x="68" y="62"/>
                        </a:lnTo>
                        <a:lnTo>
                          <a:pt x="63" y="68"/>
                        </a:lnTo>
                        <a:lnTo>
                          <a:pt x="57" y="73"/>
                        </a:lnTo>
                        <a:lnTo>
                          <a:pt x="51" y="77"/>
                        </a:lnTo>
                        <a:lnTo>
                          <a:pt x="43" y="79"/>
                        </a:lnTo>
                        <a:lnTo>
                          <a:pt x="35" y="81"/>
                        </a:lnTo>
                        <a:lnTo>
                          <a:pt x="24" y="79"/>
                        </a:lnTo>
                        <a:lnTo>
                          <a:pt x="15" y="74"/>
                        </a:lnTo>
                        <a:lnTo>
                          <a:pt x="6" y="68"/>
                        </a:lnTo>
                        <a:lnTo>
                          <a:pt x="0" y="60"/>
                        </a:lnTo>
                        <a:lnTo>
                          <a:pt x="0" y="63"/>
                        </a:lnTo>
                        <a:lnTo>
                          <a:pt x="0" y="67"/>
                        </a:lnTo>
                        <a:lnTo>
                          <a:pt x="7" y="73"/>
                        </a:lnTo>
                        <a:lnTo>
                          <a:pt x="15" y="79"/>
                        </a:lnTo>
                        <a:lnTo>
                          <a:pt x="24" y="82"/>
                        </a:lnTo>
                        <a:lnTo>
                          <a:pt x="35" y="84"/>
                        </a:lnTo>
                        <a:lnTo>
                          <a:pt x="43" y="82"/>
                        </a:lnTo>
                        <a:lnTo>
                          <a:pt x="52" y="81"/>
                        </a:lnTo>
                        <a:lnTo>
                          <a:pt x="58" y="76"/>
                        </a:lnTo>
                        <a:lnTo>
                          <a:pt x="66" y="71"/>
                        </a:lnTo>
                        <a:lnTo>
                          <a:pt x="71" y="65"/>
                        </a:lnTo>
                        <a:lnTo>
                          <a:pt x="75" y="57"/>
                        </a:lnTo>
                        <a:lnTo>
                          <a:pt x="77" y="50"/>
                        </a:lnTo>
                        <a:lnTo>
                          <a:pt x="78" y="40"/>
                        </a:lnTo>
                        <a:close/>
                      </a:path>
                    </a:pathLst>
                  </a:custGeom>
                  <a:solidFill>
                    <a:srgbClr val="7582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" name="Freeform 315">
                    <a:extLst>
                      <a:ext uri="{FF2B5EF4-FFF2-40B4-BE49-F238E27FC236}">
                        <a16:creationId xmlns:a16="http://schemas.microsoft.com/office/drawing/2014/main" id="{AE3B515F-7A16-E24E-94DE-1EE515180E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6" y="1130"/>
                    <a:ext cx="77" cy="80"/>
                  </a:xfrm>
                  <a:custGeom>
                    <a:avLst/>
                    <a:gdLst>
                      <a:gd name="T0" fmla="*/ 77 w 77"/>
                      <a:gd name="T1" fmla="*/ 38 h 80"/>
                      <a:gd name="T2" fmla="*/ 75 w 77"/>
                      <a:gd name="T3" fmla="*/ 32 h 80"/>
                      <a:gd name="T4" fmla="*/ 74 w 77"/>
                      <a:gd name="T5" fmla="*/ 26 h 80"/>
                      <a:gd name="T6" fmla="*/ 72 w 77"/>
                      <a:gd name="T7" fmla="*/ 20 h 80"/>
                      <a:gd name="T8" fmla="*/ 69 w 77"/>
                      <a:gd name="T9" fmla="*/ 14 h 80"/>
                      <a:gd name="T10" fmla="*/ 64 w 77"/>
                      <a:gd name="T11" fmla="*/ 9 h 80"/>
                      <a:gd name="T12" fmla="*/ 60 w 77"/>
                      <a:gd name="T13" fmla="*/ 6 h 80"/>
                      <a:gd name="T14" fmla="*/ 55 w 77"/>
                      <a:gd name="T15" fmla="*/ 1 h 80"/>
                      <a:gd name="T16" fmla="*/ 49 w 77"/>
                      <a:gd name="T17" fmla="*/ 0 h 80"/>
                      <a:gd name="T18" fmla="*/ 46 w 77"/>
                      <a:gd name="T19" fmla="*/ 0 h 80"/>
                      <a:gd name="T20" fmla="*/ 44 w 77"/>
                      <a:gd name="T21" fmla="*/ 1 h 80"/>
                      <a:gd name="T22" fmla="*/ 51 w 77"/>
                      <a:gd name="T23" fmla="*/ 3 h 80"/>
                      <a:gd name="T24" fmla="*/ 55 w 77"/>
                      <a:gd name="T25" fmla="*/ 6 h 80"/>
                      <a:gd name="T26" fmla="*/ 61 w 77"/>
                      <a:gd name="T27" fmla="*/ 9 h 80"/>
                      <a:gd name="T28" fmla="*/ 64 w 77"/>
                      <a:gd name="T29" fmla="*/ 14 h 80"/>
                      <a:gd name="T30" fmla="*/ 69 w 77"/>
                      <a:gd name="T31" fmla="*/ 20 h 80"/>
                      <a:gd name="T32" fmla="*/ 71 w 77"/>
                      <a:gd name="T33" fmla="*/ 26 h 80"/>
                      <a:gd name="T34" fmla="*/ 72 w 77"/>
                      <a:gd name="T35" fmla="*/ 32 h 80"/>
                      <a:gd name="T36" fmla="*/ 74 w 77"/>
                      <a:gd name="T37" fmla="*/ 38 h 80"/>
                      <a:gd name="T38" fmla="*/ 72 w 77"/>
                      <a:gd name="T39" fmla="*/ 46 h 80"/>
                      <a:gd name="T40" fmla="*/ 71 w 77"/>
                      <a:gd name="T41" fmla="*/ 54 h 80"/>
                      <a:gd name="T42" fmla="*/ 66 w 77"/>
                      <a:gd name="T43" fmla="*/ 60 h 80"/>
                      <a:gd name="T44" fmla="*/ 61 w 77"/>
                      <a:gd name="T45" fmla="*/ 66 h 80"/>
                      <a:gd name="T46" fmla="*/ 57 w 77"/>
                      <a:gd name="T47" fmla="*/ 71 h 80"/>
                      <a:gd name="T48" fmla="*/ 49 w 77"/>
                      <a:gd name="T49" fmla="*/ 74 h 80"/>
                      <a:gd name="T50" fmla="*/ 43 w 77"/>
                      <a:gd name="T51" fmla="*/ 75 h 80"/>
                      <a:gd name="T52" fmla="*/ 35 w 77"/>
                      <a:gd name="T53" fmla="*/ 77 h 80"/>
                      <a:gd name="T54" fmla="*/ 24 w 77"/>
                      <a:gd name="T55" fmla="*/ 75 h 80"/>
                      <a:gd name="T56" fmla="*/ 13 w 77"/>
                      <a:gd name="T57" fmla="*/ 71 h 80"/>
                      <a:gd name="T58" fmla="*/ 6 w 77"/>
                      <a:gd name="T59" fmla="*/ 65 h 80"/>
                      <a:gd name="T60" fmla="*/ 0 w 77"/>
                      <a:gd name="T61" fmla="*/ 55 h 80"/>
                      <a:gd name="T62" fmla="*/ 0 w 77"/>
                      <a:gd name="T63" fmla="*/ 57 h 80"/>
                      <a:gd name="T64" fmla="*/ 0 w 77"/>
                      <a:gd name="T65" fmla="*/ 58 h 80"/>
                      <a:gd name="T66" fmla="*/ 0 w 77"/>
                      <a:gd name="T67" fmla="*/ 60 h 80"/>
                      <a:gd name="T68" fmla="*/ 0 w 77"/>
                      <a:gd name="T69" fmla="*/ 61 h 80"/>
                      <a:gd name="T70" fmla="*/ 7 w 77"/>
                      <a:gd name="T71" fmla="*/ 69 h 80"/>
                      <a:gd name="T72" fmla="*/ 15 w 77"/>
                      <a:gd name="T73" fmla="*/ 75 h 80"/>
                      <a:gd name="T74" fmla="*/ 24 w 77"/>
                      <a:gd name="T75" fmla="*/ 79 h 80"/>
                      <a:gd name="T76" fmla="*/ 35 w 77"/>
                      <a:gd name="T77" fmla="*/ 80 h 80"/>
                      <a:gd name="T78" fmla="*/ 43 w 77"/>
                      <a:gd name="T79" fmla="*/ 79 h 80"/>
                      <a:gd name="T80" fmla="*/ 51 w 77"/>
                      <a:gd name="T81" fmla="*/ 77 h 80"/>
                      <a:gd name="T82" fmla="*/ 58 w 77"/>
                      <a:gd name="T83" fmla="*/ 72 h 80"/>
                      <a:gd name="T84" fmla="*/ 64 w 77"/>
                      <a:gd name="T85" fmla="*/ 68 h 80"/>
                      <a:gd name="T86" fmla="*/ 69 w 77"/>
                      <a:gd name="T87" fmla="*/ 61 h 80"/>
                      <a:gd name="T88" fmla="*/ 74 w 77"/>
                      <a:gd name="T89" fmla="*/ 54 h 80"/>
                      <a:gd name="T90" fmla="*/ 75 w 77"/>
                      <a:gd name="T91" fmla="*/ 46 h 80"/>
                      <a:gd name="T92" fmla="*/ 77 w 77"/>
                      <a:gd name="T93" fmla="*/ 38 h 80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7"/>
                      <a:gd name="T142" fmla="*/ 0 h 80"/>
                      <a:gd name="T143" fmla="*/ 77 w 77"/>
                      <a:gd name="T144" fmla="*/ 80 h 80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7" h="80">
                        <a:moveTo>
                          <a:pt x="77" y="38"/>
                        </a:moveTo>
                        <a:lnTo>
                          <a:pt x="75" y="32"/>
                        </a:lnTo>
                        <a:lnTo>
                          <a:pt x="74" y="26"/>
                        </a:lnTo>
                        <a:lnTo>
                          <a:pt x="72" y="20"/>
                        </a:lnTo>
                        <a:lnTo>
                          <a:pt x="69" y="14"/>
                        </a:lnTo>
                        <a:lnTo>
                          <a:pt x="64" y="9"/>
                        </a:lnTo>
                        <a:lnTo>
                          <a:pt x="60" y="6"/>
                        </a:lnTo>
                        <a:lnTo>
                          <a:pt x="55" y="1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4" y="1"/>
                        </a:lnTo>
                        <a:lnTo>
                          <a:pt x="51" y="3"/>
                        </a:lnTo>
                        <a:lnTo>
                          <a:pt x="55" y="6"/>
                        </a:lnTo>
                        <a:lnTo>
                          <a:pt x="61" y="9"/>
                        </a:lnTo>
                        <a:lnTo>
                          <a:pt x="64" y="14"/>
                        </a:lnTo>
                        <a:lnTo>
                          <a:pt x="69" y="20"/>
                        </a:lnTo>
                        <a:lnTo>
                          <a:pt x="71" y="26"/>
                        </a:lnTo>
                        <a:lnTo>
                          <a:pt x="72" y="32"/>
                        </a:lnTo>
                        <a:lnTo>
                          <a:pt x="74" y="38"/>
                        </a:lnTo>
                        <a:lnTo>
                          <a:pt x="72" y="46"/>
                        </a:lnTo>
                        <a:lnTo>
                          <a:pt x="71" y="54"/>
                        </a:lnTo>
                        <a:lnTo>
                          <a:pt x="66" y="60"/>
                        </a:lnTo>
                        <a:lnTo>
                          <a:pt x="61" y="66"/>
                        </a:lnTo>
                        <a:lnTo>
                          <a:pt x="57" y="71"/>
                        </a:lnTo>
                        <a:lnTo>
                          <a:pt x="49" y="74"/>
                        </a:lnTo>
                        <a:lnTo>
                          <a:pt x="43" y="75"/>
                        </a:lnTo>
                        <a:lnTo>
                          <a:pt x="35" y="77"/>
                        </a:lnTo>
                        <a:lnTo>
                          <a:pt x="24" y="75"/>
                        </a:lnTo>
                        <a:lnTo>
                          <a:pt x="13" y="71"/>
                        </a:lnTo>
                        <a:lnTo>
                          <a:pt x="6" y="65"/>
                        </a:lnTo>
                        <a:lnTo>
                          <a:pt x="0" y="55"/>
                        </a:lnTo>
                        <a:lnTo>
                          <a:pt x="0" y="57"/>
                        </a:lnTo>
                        <a:lnTo>
                          <a:pt x="0" y="58"/>
                        </a:lnTo>
                        <a:lnTo>
                          <a:pt x="0" y="60"/>
                        </a:lnTo>
                        <a:lnTo>
                          <a:pt x="0" y="61"/>
                        </a:lnTo>
                        <a:lnTo>
                          <a:pt x="7" y="69"/>
                        </a:lnTo>
                        <a:lnTo>
                          <a:pt x="15" y="75"/>
                        </a:lnTo>
                        <a:lnTo>
                          <a:pt x="24" y="79"/>
                        </a:lnTo>
                        <a:lnTo>
                          <a:pt x="35" y="80"/>
                        </a:lnTo>
                        <a:lnTo>
                          <a:pt x="43" y="79"/>
                        </a:lnTo>
                        <a:lnTo>
                          <a:pt x="51" y="77"/>
                        </a:lnTo>
                        <a:lnTo>
                          <a:pt x="58" y="72"/>
                        </a:lnTo>
                        <a:lnTo>
                          <a:pt x="64" y="68"/>
                        </a:lnTo>
                        <a:lnTo>
                          <a:pt x="69" y="61"/>
                        </a:lnTo>
                        <a:lnTo>
                          <a:pt x="74" y="54"/>
                        </a:lnTo>
                        <a:lnTo>
                          <a:pt x="75" y="46"/>
                        </a:lnTo>
                        <a:lnTo>
                          <a:pt x="77" y="38"/>
                        </a:lnTo>
                        <a:close/>
                      </a:path>
                    </a:pathLst>
                  </a:custGeom>
                  <a:solidFill>
                    <a:srgbClr val="7986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" name="Freeform 316">
                    <a:extLst>
                      <a:ext uri="{FF2B5EF4-FFF2-40B4-BE49-F238E27FC236}">
                        <a16:creationId xmlns:a16="http://schemas.microsoft.com/office/drawing/2014/main" id="{17F2BCB5-61B7-6A4F-8349-D26874D1A6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6" y="1130"/>
                    <a:ext cx="75" cy="79"/>
                  </a:xfrm>
                  <a:custGeom>
                    <a:avLst/>
                    <a:gdLst>
                      <a:gd name="T0" fmla="*/ 75 w 75"/>
                      <a:gd name="T1" fmla="*/ 38 h 79"/>
                      <a:gd name="T2" fmla="*/ 74 w 75"/>
                      <a:gd name="T3" fmla="*/ 32 h 79"/>
                      <a:gd name="T4" fmla="*/ 72 w 75"/>
                      <a:gd name="T5" fmla="*/ 26 h 79"/>
                      <a:gd name="T6" fmla="*/ 71 w 75"/>
                      <a:gd name="T7" fmla="*/ 20 h 79"/>
                      <a:gd name="T8" fmla="*/ 68 w 75"/>
                      <a:gd name="T9" fmla="*/ 14 h 79"/>
                      <a:gd name="T10" fmla="*/ 63 w 75"/>
                      <a:gd name="T11" fmla="*/ 9 h 79"/>
                      <a:gd name="T12" fmla="*/ 58 w 75"/>
                      <a:gd name="T13" fmla="*/ 6 h 79"/>
                      <a:gd name="T14" fmla="*/ 52 w 75"/>
                      <a:gd name="T15" fmla="*/ 3 h 79"/>
                      <a:gd name="T16" fmla="*/ 47 w 75"/>
                      <a:gd name="T17" fmla="*/ 0 h 79"/>
                      <a:gd name="T18" fmla="*/ 44 w 75"/>
                      <a:gd name="T19" fmla="*/ 1 h 79"/>
                      <a:gd name="T20" fmla="*/ 41 w 75"/>
                      <a:gd name="T21" fmla="*/ 1 h 79"/>
                      <a:gd name="T22" fmla="*/ 47 w 75"/>
                      <a:gd name="T23" fmla="*/ 3 h 79"/>
                      <a:gd name="T24" fmla="*/ 54 w 75"/>
                      <a:gd name="T25" fmla="*/ 6 h 79"/>
                      <a:gd name="T26" fmla="*/ 58 w 75"/>
                      <a:gd name="T27" fmla="*/ 10 h 79"/>
                      <a:gd name="T28" fmla="*/ 63 w 75"/>
                      <a:gd name="T29" fmla="*/ 14 h 79"/>
                      <a:gd name="T30" fmla="*/ 66 w 75"/>
                      <a:gd name="T31" fmla="*/ 20 h 79"/>
                      <a:gd name="T32" fmla="*/ 69 w 75"/>
                      <a:gd name="T33" fmla="*/ 26 h 79"/>
                      <a:gd name="T34" fmla="*/ 71 w 75"/>
                      <a:gd name="T35" fmla="*/ 32 h 79"/>
                      <a:gd name="T36" fmla="*/ 72 w 75"/>
                      <a:gd name="T37" fmla="*/ 38 h 79"/>
                      <a:gd name="T38" fmla="*/ 71 w 75"/>
                      <a:gd name="T39" fmla="*/ 46 h 79"/>
                      <a:gd name="T40" fmla="*/ 69 w 75"/>
                      <a:gd name="T41" fmla="*/ 52 h 79"/>
                      <a:gd name="T42" fmla="*/ 66 w 75"/>
                      <a:gd name="T43" fmla="*/ 58 h 79"/>
                      <a:gd name="T44" fmla="*/ 61 w 75"/>
                      <a:gd name="T45" fmla="*/ 65 h 79"/>
                      <a:gd name="T46" fmla="*/ 55 w 75"/>
                      <a:gd name="T47" fmla="*/ 69 h 79"/>
                      <a:gd name="T48" fmla="*/ 49 w 75"/>
                      <a:gd name="T49" fmla="*/ 72 h 79"/>
                      <a:gd name="T50" fmla="*/ 43 w 75"/>
                      <a:gd name="T51" fmla="*/ 74 h 79"/>
                      <a:gd name="T52" fmla="*/ 35 w 75"/>
                      <a:gd name="T53" fmla="*/ 75 h 79"/>
                      <a:gd name="T54" fmla="*/ 29 w 75"/>
                      <a:gd name="T55" fmla="*/ 75 h 79"/>
                      <a:gd name="T56" fmla="*/ 24 w 75"/>
                      <a:gd name="T57" fmla="*/ 74 h 79"/>
                      <a:gd name="T58" fmla="*/ 18 w 75"/>
                      <a:gd name="T59" fmla="*/ 71 h 79"/>
                      <a:gd name="T60" fmla="*/ 13 w 75"/>
                      <a:gd name="T61" fmla="*/ 69 h 79"/>
                      <a:gd name="T62" fmla="*/ 10 w 75"/>
                      <a:gd name="T63" fmla="*/ 66 h 79"/>
                      <a:gd name="T64" fmla="*/ 6 w 75"/>
                      <a:gd name="T65" fmla="*/ 61 h 79"/>
                      <a:gd name="T66" fmla="*/ 3 w 75"/>
                      <a:gd name="T67" fmla="*/ 57 h 79"/>
                      <a:gd name="T68" fmla="*/ 1 w 75"/>
                      <a:gd name="T69" fmla="*/ 52 h 79"/>
                      <a:gd name="T70" fmla="*/ 0 w 75"/>
                      <a:gd name="T71" fmla="*/ 55 h 79"/>
                      <a:gd name="T72" fmla="*/ 0 w 75"/>
                      <a:gd name="T73" fmla="*/ 58 h 79"/>
                      <a:gd name="T74" fmla="*/ 6 w 75"/>
                      <a:gd name="T75" fmla="*/ 66 h 79"/>
                      <a:gd name="T76" fmla="*/ 15 w 75"/>
                      <a:gd name="T77" fmla="*/ 72 h 79"/>
                      <a:gd name="T78" fmla="*/ 24 w 75"/>
                      <a:gd name="T79" fmla="*/ 77 h 79"/>
                      <a:gd name="T80" fmla="*/ 35 w 75"/>
                      <a:gd name="T81" fmla="*/ 79 h 79"/>
                      <a:gd name="T82" fmla="*/ 43 w 75"/>
                      <a:gd name="T83" fmla="*/ 77 h 79"/>
                      <a:gd name="T84" fmla="*/ 51 w 75"/>
                      <a:gd name="T85" fmla="*/ 75 h 79"/>
                      <a:gd name="T86" fmla="*/ 57 w 75"/>
                      <a:gd name="T87" fmla="*/ 71 h 79"/>
                      <a:gd name="T88" fmla="*/ 63 w 75"/>
                      <a:gd name="T89" fmla="*/ 66 h 79"/>
                      <a:gd name="T90" fmla="*/ 68 w 75"/>
                      <a:gd name="T91" fmla="*/ 60 h 79"/>
                      <a:gd name="T92" fmla="*/ 72 w 75"/>
                      <a:gd name="T93" fmla="*/ 54 h 79"/>
                      <a:gd name="T94" fmla="*/ 74 w 75"/>
                      <a:gd name="T95" fmla="*/ 46 h 79"/>
                      <a:gd name="T96" fmla="*/ 75 w 75"/>
                      <a:gd name="T97" fmla="*/ 38 h 7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5"/>
                      <a:gd name="T148" fmla="*/ 0 h 79"/>
                      <a:gd name="T149" fmla="*/ 75 w 75"/>
                      <a:gd name="T150" fmla="*/ 79 h 79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5" h="79">
                        <a:moveTo>
                          <a:pt x="75" y="38"/>
                        </a:moveTo>
                        <a:lnTo>
                          <a:pt x="74" y="32"/>
                        </a:lnTo>
                        <a:lnTo>
                          <a:pt x="72" y="26"/>
                        </a:lnTo>
                        <a:lnTo>
                          <a:pt x="71" y="20"/>
                        </a:lnTo>
                        <a:lnTo>
                          <a:pt x="68" y="14"/>
                        </a:lnTo>
                        <a:lnTo>
                          <a:pt x="63" y="9"/>
                        </a:lnTo>
                        <a:lnTo>
                          <a:pt x="58" y="6"/>
                        </a:lnTo>
                        <a:lnTo>
                          <a:pt x="52" y="3"/>
                        </a:lnTo>
                        <a:lnTo>
                          <a:pt x="47" y="0"/>
                        </a:lnTo>
                        <a:lnTo>
                          <a:pt x="44" y="1"/>
                        </a:lnTo>
                        <a:lnTo>
                          <a:pt x="41" y="1"/>
                        </a:lnTo>
                        <a:lnTo>
                          <a:pt x="47" y="3"/>
                        </a:lnTo>
                        <a:lnTo>
                          <a:pt x="54" y="6"/>
                        </a:lnTo>
                        <a:lnTo>
                          <a:pt x="58" y="10"/>
                        </a:lnTo>
                        <a:lnTo>
                          <a:pt x="63" y="14"/>
                        </a:lnTo>
                        <a:lnTo>
                          <a:pt x="66" y="20"/>
                        </a:lnTo>
                        <a:lnTo>
                          <a:pt x="69" y="26"/>
                        </a:lnTo>
                        <a:lnTo>
                          <a:pt x="71" y="32"/>
                        </a:lnTo>
                        <a:lnTo>
                          <a:pt x="72" y="38"/>
                        </a:lnTo>
                        <a:lnTo>
                          <a:pt x="71" y="46"/>
                        </a:lnTo>
                        <a:lnTo>
                          <a:pt x="69" y="52"/>
                        </a:lnTo>
                        <a:lnTo>
                          <a:pt x="66" y="58"/>
                        </a:lnTo>
                        <a:lnTo>
                          <a:pt x="61" y="65"/>
                        </a:lnTo>
                        <a:lnTo>
                          <a:pt x="55" y="69"/>
                        </a:lnTo>
                        <a:lnTo>
                          <a:pt x="49" y="72"/>
                        </a:lnTo>
                        <a:lnTo>
                          <a:pt x="43" y="74"/>
                        </a:lnTo>
                        <a:lnTo>
                          <a:pt x="35" y="75"/>
                        </a:lnTo>
                        <a:lnTo>
                          <a:pt x="29" y="75"/>
                        </a:lnTo>
                        <a:lnTo>
                          <a:pt x="24" y="74"/>
                        </a:lnTo>
                        <a:lnTo>
                          <a:pt x="18" y="71"/>
                        </a:lnTo>
                        <a:lnTo>
                          <a:pt x="13" y="69"/>
                        </a:lnTo>
                        <a:lnTo>
                          <a:pt x="10" y="66"/>
                        </a:lnTo>
                        <a:lnTo>
                          <a:pt x="6" y="61"/>
                        </a:lnTo>
                        <a:lnTo>
                          <a:pt x="3" y="57"/>
                        </a:lnTo>
                        <a:lnTo>
                          <a:pt x="1" y="52"/>
                        </a:lnTo>
                        <a:lnTo>
                          <a:pt x="0" y="55"/>
                        </a:lnTo>
                        <a:lnTo>
                          <a:pt x="0" y="58"/>
                        </a:lnTo>
                        <a:lnTo>
                          <a:pt x="6" y="66"/>
                        </a:lnTo>
                        <a:lnTo>
                          <a:pt x="15" y="72"/>
                        </a:lnTo>
                        <a:lnTo>
                          <a:pt x="24" y="77"/>
                        </a:lnTo>
                        <a:lnTo>
                          <a:pt x="35" y="79"/>
                        </a:lnTo>
                        <a:lnTo>
                          <a:pt x="43" y="77"/>
                        </a:lnTo>
                        <a:lnTo>
                          <a:pt x="51" y="75"/>
                        </a:lnTo>
                        <a:lnTo>
                          <a:pt x="57" y="71"/>
                        </a:lnTo>
                        <a:lnTo>
                          <a:pt x="63" y="66"/>
                        </a:lnTo>
                        <a:lnTo>
                          <a:pt x="68" y="60"/>
                        </a:lnTo>
                        <a:lnTo>
                          <a:pt x="72" y="54"/>
                        </a:lnTo>
                        <a:lnTo>
                          <a:pt x="74" y="46"/>
                        </a:lnTo>
                        <a:lnTo>
                          <a:pt x="75" y="38"/>
                        </a:lnTo>
                        <a:close/>
                      </a:path>
                    </a:pathLst>
                  </a:custGeom>
                  <a:solidFill>
                    <a:srgbClr val="7D89B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9" name="Freeform 317">
                    <a:extLst>
                      <a:ext uri="{FF2B5EF4-FFF2-40B4-BE49-F238E27FC236}">
                        <a16:creationId xmlns:a16="http://schemas.microsoft.com/office/drawing/2014/main" id="{54CA26E4-2BBA-934B-8794-E5B0D171DA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6" y="1131"/>
                    <a:ext cx="74" cy="76"/>
                  </a:xfrm>
                  <a:custGeom>
                    <a:avLst/>
                    <a:gdLst>
                      <a:gd name="T0" fmla="*/ 74 w 74"/>
                      <a:gd name="T1" fmla="*/ 37 h 76"/>
                      <a:gd name="T2" fmla="*/ 72 w 74"/>
                      <a:gd name="T3" fmla="*/ 31 h 76"/>
                      <a:gd name="T4" fmla="*/ 71 w 74"/>
                      <a:gd name="T5" fmla="*/ 25 h 76"/>
                      <a:gd name="T6" fmla="*/ 69 w 74"/>
                      <a:gd name="T7" fmla="*/ 19 h 76"/>
                      <a:gd name="T8" fmla="*/ 64 w 74"/>
                      <a:gd name="T9" fmla="*/ 13 h 76"/>
                      <a:gd name="T10" fmla="*/ 61 w 74"/>
                      <a:gd name="T11" fmla="*/ 8 h 76"/>
                      <a:gd name="T12" fmla="*/ 55 w 74"/>
                      <a:gd name="T13" fmla="*/ 5 h 76"/>
                      <a:gd name="T14" fmla="*/ 51 w 74"/>
                      <a:gd name="T15" fmla="*/ 2 h 76"/>
                      <a:gd name="T16" fmla="*/ 44 w 74"/>
                      <a:gd name="T17" fmla="*/ 0 h 76"/>
                      <a:gd name="T18" fmla="*/ 41 w 74"/>
                      <a:gd name="T19" fmla="*/ 0 h 76"/>
                      <a:gd name="T20" fmla="*/ 38 w 74"/>
                      <a:gd name="T21" fmla="*/ 2 h 76"/>
                      <a:gd name="T22" fmla="*/ 44 w 74"/>
                      <a:gd name="T23" fmla="*/ 3 h 76"/>
                      <a:gd name="T24" fmla="*/ 51 w 74"/>
                      <a:gd name="T25" fmla="*/ 5 h 76"/>
                      <a:gd name="T26" fmla="*/ 57 w 74"/>
                      <a:gd name="T27" fmla="*/ 9 h 76"/>
                      <a:gd name="T28" fmla="*/ 61 w 74"/>
                      <a:gd name="T29" fmla="*/ 13 h 76"/>
                      <a:gd name="T30" fmla="*/ 64 w 74"/>
                      <a:gd name="T31" fmla="*/ 19 h 76"/>
                      <a:gd name="T32" fmla="*/ 68 w 74"/>
                      <a:gd name="T33" fmla="*/ 23 h 76"/>
                      <a:gd name="T34" fmla="*/ 69 w 74"/>
                      <a:gd name="T35" fmla="*/ 31 h 76"/>
                      <a:gd name="T36" fmla="*/ 71 w 74"/>
                      <a:gd name="T37" fmla="*/ 37 h 76"/>
                      <a:gd name="T38" fmla="*/ 69 w 74"/>
                      <a:gd name="T39" fmla="*/ 45 h 76"/>
                      <a:gd name="T40" fmla="*/ 68 w 74"/>
                      <a:gd name="T41" fmla="*/ 51 h 76"/>
                      <a:gd name="T42" fmla="*/ 64 w 74"/>
                      <a:gd name="T43" fmla="*/ 57 h 76"/>
                      <a:gd name="T44" fmla="*/ 60 w 74"/>
                      <a:gd name="T45" fmla="*/ 62 h 76"/>
                      <a:gd name="T46" fmla="*/ 55 w 74"/>
                      <a:gd name="T47" fmla="*/ 67 h 76"/>
                      <a:gd name="T48" fmla="*/ 49 w 74"/>
                      <a:gd name="T49" fmla="*/ 70 h 76"/>
                      <a:gd name="T50" fmla="*/ 41 w 74"/>
                      <a:gd name="T51" fmla="*/ 71 h 76"/>
                      <a:gd name="T52" fmla="*/ 35 w 74"/>
                      <a:gd name="T53" fmla="*/ 73 h 76"/>
                      <a:gd name="T54" fmla="*/ 29 w 74"/>
                      <a:gd name="T55" fmla="*/ 73 h 76"/>
                      <a:gd name="T56" fmla="*/ 23 w 74"/>
                      <a:gd name="T57" fmla="*/ 71 h 76"/>
                      <a:gd name="T58" fmla="*/ 18 w 74"/>
                      <a:gd name="T59" fmla="*/ 68 h 76"/>
                      <a:gd name="T60" fmla="*/ 13 w 74"/>
                      <a:gd name="T61" fmla="*/ 65 h 76"/>
                      <a:gd name="T62" fmla="*/ 9 w 74"/>
                      <a:gd name="T63" fmla="*/ 62 h 76"/>
                      <a:gd name="T64" fmla="*/ 6 w 74"/>
                      <a:gd name="T65" fmla="*/ 57 h 76"/>
                      <a:gd name="T66" fmla="*/ 3 w 74"/>
                      <a:gd name="T67" fmla="*/ 53 h 76"/>
                      <a:gd name="T68" fmla="*/ 1 w 74"/>
                      <a:gd name="T69" fmla="*/ 48 h 76"/>
                      <a:gd name="T70" fmla="*/ 1 w 74"/>
                      <a:gd name="T71" fmla="*/ 51 h 76"/>
                      <a:gd name="T72" fmla="*/ 0 w 74"/>
                      <a:gd name="T73" fmla="*/ 54 h 76"/>
                      <a:gd name="T74" fmla="*/ 6 w 74"/>
                      <a:gd name="T75" fmla="*/ 64 h 76"/>
                      <a:gd name="T76" fmla="*/ 13 w 74"/>
                      <a:gd name="T77" fmla="*/ 70 h 76"/>
                      <a:gd name="T78" fmla="*/ 24 w 74"/>
                      <a:gd name="T79" fmla="*/ 74 h 76"/>
                      <a:gd name="T80" fmla="*/ 35 w 74"/>
                      <a:gd name="T81" fmla="*/ 76 h 76"/>
                      <a:gd name="T82" fmla="*/ 43 w 74"/>
                      <a:gd name="T83" fmla="*/ 74 h 76"/>
                      <a:gd name="T84" fmla="*/ 49 w 74"/>
                      <a:gd name="T85" fmla="*/ 73 h 76"/>
                      <a:gd name="T86" fmla="*/ 57 w 74"/>
                      <a:gd name="T87" fmla="*/ 70 h 76"/>
                      <a:gd name="T88" fmla="*/ 61 w 74"/>
                      <a:gd name="T89" fmla="*/ 65 h 76"/>
                      <a:gd name="T90" fmla="*/ 66 w 74"/>
                      <a:gd name="T91" fmla="*/ 59 h 76"/>
                      <a:gd name="T92" fmla="*/ 71 w 74"/>
                      <a:gd name="T93" fmla="*/ 53 h 76"/>
                      <a:gd name="T94" fmla="*/ 72 w 74"/>
                      <a:gd name="T95" fmla="*/ 45 h 76"/>
                      <a:gd name="T96" fmla="*/ 74 w 74"/>
                      <a:gd name="T97" fmla="*/ 37 h 7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4"/>
                      <a:gd name="T148" fmla="*/ 0 h 76"/>
                      <a:gd name="T149" fmla="*/ 74 w 74"/>
                      <a:gd name="T150" fmla="*/ 76 h 7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4" h="76">
                        <a:moveTo>
                          <a:pt x="74" y="37"/>
                        </a:moveTo>
                        <a:lnTo>
                          <a:pt x="72" y="31"/>
                        </a:lnTo>
                        <a:lnTo>
                          <a:pt x="71" y="25"/>
                        </a:lnTo>
                        <a:lnTo>
                          <a:pt x="69" y="19"/>
                        </a:lnTo>
                        <a:lnTo>
                          <a:pt x="64" y="13"/>
                        </a:lnTo>
                        <a:lnTo>
                          <a:pt x="61" y="8"/>
                        </a:lnTo>
                        <a:lnTo>
                          <a:pt x="55" y="5"/>
                        </a:lnTo>
                        <a:lnTo>
                          <a:pt x="51" y="2"/>
                        </a:lnTo>
                        <a:lnTo>
                          <a:pt x="44" y="0"/>
                        </a:lnTo>
                        <a:lnTo>
                          <a:pt x="41" y="0"/>
                        </a:lnTo>
                        <a:lnTo>
                          <a:pt x="38" y="2"/>
                        </a:lnTo>
                        <a:lnTo>
                          <a:pt x="44" y="3"/>
                        </a:lnTo>
                        <a:lnTo>
                          <a:pt x="51" y="5"/>
                        </a:lnTo>
                        <a:lnTo>
                          <a:pt x="57" y="9"/>
                        </a:lnTo>
                        <a:lnTo>
                          <a:pt x="61" y="13"/>
                        </a:lnTo>
                        <a:lnTo>
                          <a:pt x="64" y="19"/>
                        </a:lnTo>
                        <a:lnTo>
                          <a:pt x="68" y="23"/>
                        </a:lnTo>
                        <a:lnTo>
                          <a:pt x="69" y="31"/>
                        </a:lnTo>
                        <a:lnTo>
                          <a:pt x="71" y="37"/>
                        </a:lnTo>
                        <a:lnTo>
                          <a:pt x="69" y="45"/>
                        </a:lnTo>
                        <a:lnTo>
                          <a:pt x="68" y="51"/>
                        </a:lnTo>
                        <a:lnTo>
                          <a:pt x="64" y="57"/>
                        </a:lnTo>
                        <a:lnTo>
                          <a:pt x="60" y="62"/>
                        </a:lnTo>
                        <a:lnTo>
                          <a:pt x="55" y="67"/>
                        </a:lnTo>
                        <a:lnTo>
                          <a:pt x="49" y="70"/>
                        </a:lnTo>
                        <a:lnTo>
                          <a:pt x="41" y="71"/>
                        </a:lnTo>
                        <a:lnTo>
                          <a:pt x="35" y="73"/>
                        </a:lnTo>
                        <a:lnTo>
                          <a:pt x="29" y="73"/>
                        </a:lnTo>
                        <a:lnTo>
                          <a:pt x="23" y="71"/>
                        </a:lnTo>
                        <a:lnTo>
                          <a:pt x="18" y="68"/>
                        </a:lnTo>
                        <a:lnTo>
                          <a:pt x="13" y="65"/>
                        </a:lnTo>
                        <a:lnTo>
                          <a:pt x="9" y="62"/>
                        </a:lnTo>
                        <a:lnTo>
                          <a:pt x="6" y="57"/>
                        </a:lnTo>
                        <a:lnTo>
                          <a:pt x="3" y="53"/>
                        </a:lnTo>
                        <a:lnTo>
                          <a:pt x="1" y="48"/>
                        </a:lnTo>
                        <a:lnTo>
                          <a:pt x="1" y="51"/>
                        </a:lnTo>
                        <a:lnTo>
                          <a:pt x="0" y="54"/>
                        </a:lnTo>
                        <a:lnTo>
                          <a:pt x="6" y="64"/>
                        </a:lnTo>
                        <a:lnTo>
                          <a:pt x="13" y="70"/>
                        </a:lnTo>
                        <a:lnTo>
                          <a:pt x="24" y="74"/>
                        </a:lnTo>
                        <a:lnTo>
                          <a:pt x="35" y="76"/>
                        </a:lnTo>
                        <a:lnTo>
                          <a:pt x="43" y="74"/>
                        </a:lnTo>
                        <a:lnTo>
                          <a:pt x="49" y="73"/>
                        </a:lnTo>
                        <a:lnTo>
                          <a:pt x="57" y="70"/>
                        </a:lnTo>
                        <a:lnTo>
                          <a:pt x="61" y="65"/>
                        </a:lnTo>
                        <a:lnTo>
                          <a:pt x="66" y="59"/>
                        </a:lnTo>
                        <a:lnTo>
                          <a:pt x="71" y="53"/>
                        </a:lnTo>
                        <a:lnTo>
                          <a:pt x="72" y="45"/>
                        </a:lnTo>
                        <a:lnTo>
                          <a:pt x="74" y="37"/>
                        </a:lnTo>
                        <a:close/>
                      </a:path>
                    </a:pathLst>
                  </a:custGeom>
                  <a:solidFill>
                    <a:srgbClr val="8490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0" name="Freeform 318">
                    <a:extLst>
                      <a:ext uri="{FF2B5EF4-FFF2-40B4-BE49-F238E27FC236}">
                        <a16:creationId xmlns:a16="http://schemas.microsoft.com/office/drawing/2014/main" id="{B90A454A-8585-4047-B484-BF76A5061E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7" y="1131"/>
                    <a:ext cx="71" cy="74"/>
                  </a:xfrm>
                  <a:custGeom>
                    <a:avLst/>
                    <a:gdLst>
                      <a:gd name="T0" fmla="*/ 71 w 71"/>
                      <a:gd name="T1" fmla="*/ 37 h 74"/>
                      <a:gd name="T2" fmla="*/ 70 w 71"/>
                      <a:gd name="T3" fmla="*/ 31 h 74"/>
                      <a:gd name="T4" fmla="*/ 68 w 71"/>
                      <a:gd name="T5" fmla="*/ 25 h 74"/>
                      <a:gd name="T6" fmla="*/ 65 w 71"/>
                      <a:gd name="T7" fmla="*/ 19 h 74"/>
                      <a:gd name="T8" fmla="*/ 62 w 71"/>
                      <a:gd name="T9" fmla="*/ 13 h 74"/>
                      <a:gd name="T10" fmla="*/ 57 w 71"/>
                      <a:gd name="T11" fmla="*/ 9 h 74"/>
                      <a:gd name="T12" fmla="*/ 53 w 71"/>
                      <a:gd name="T13" fmla="*/ 5 h 74"/>
                      <a:gd name="T14" fmla="*/ 46 w 71"/>
                      <a:gd name="T15" fmla="*/ 2 h 74"/>
                      <a:gd name="T16" fmla="*/ 40 w 71"/>
                      <a:gd name="T17" fmla="*/ 0 h 74"/>
                      <a:gd name="T18" fmla="*/ 37 w 71"/>
                      <a:gd name="T19" fmla="*/ 2 h 74"/>
                      <a:gd name="T20" fmla="*/ 34 w 71"/>
                      <a:gd name="T21" fmla="*/ 3 h 74"/>
                      <a:gd name="T22" fmla="*/ 40 w 71"/>
                      <a:gd name="T23" fmla="*/ 3 h 74"/>
                      <a:gd name="T24" fmla="*/ 48 w 71"/>
                      <a:gd name="T25" fmla="*/ 6 h 74"/>
                      <a:gd name="T26" fmla="*/ 53 w 71"/>
                      <a:gd name="T27" fmla="*/ 9 h 74"/>
                      <a:gd name="T28" fmla="*/ 57 w 71"/>
                      <a:gd name="T29" fmla="*/ 13 h 74"/>
                      <a:gd name="T30" fmla="*/ 62 w 71"/>
                      <a:gd name="T31" fmla="*/ 19 h 74"/>
                      <a:gd name="T32" fmla="*/ 65 w 71"/>
                      <a:gd name="T33" fmla="*/ 23 h 74"/>
                      <a:gd name="T34" fmla="*/ 67 w 71"/>
                      <a:gd name="T35" fmla="*/ 31 h 74"/>
                      <a:gd name="T36" fmla="*/ 68 w 71"/>
                      <a:gd name="T37" fmla="*/ 37 h 74"/>
                      <a:gd name="T38" fmla="*/ 67 w 71"/>
                      <a:gd name="T39" fmla="*/ 43 h 74"/>
                      <a:gd name="T40" fmla="*/ 65 w 71"/>
                      <a:gd name="T41" fmla="*/ 50 h 74"/>
                      <a:gd name="T42" fmla="*/ 62 w 71"/>
                      <a:gd name="T43" fmla="*/ 56 h 74"/>
                      <a:gd name="T44" fmla="*/ 57 w 71"/>
                      <a:gd name="T45" fmla="*/ 60 h 74"/>
                      <a:gd name="T46" fmla="*/ 53 w 71"/>
                      <a:gd name="T47" fmla="*/ 65 h 74"/>
                      <a:gd name="T48" fmla="*/ 46 w 71"/>
                      <a:gd name="T49" fmla="*/ 68 h 74"/>
                      <a:gd name="T50" fmla="*/ 40 w 71"/>
                      <a:gd name="T51" fmla="*/ 70 h 74"/>
                      <a:gd name="T52" fmla="*/ 34 w 71"/>
                      <a:gd name="T53" fmla="*/ 71 h 74"/>
                      <a:gd name="T54" fmla="*/ 28 w 71"/>
                      <a:gd name="T55" fmla="*/ 71 h 74"/>
                      <a:gd name="T56" fmla="*/ 22 w 71"/>
                      <a:gd name="T57" fmla="*/ 70 h 74"/>
                      <a:gd name="T58" fmla="*/ 17 w 71"/>
                      <a:gd name="T59" fmla="*/ 67 h 74"/>
                      <a:gd name="T60" fmla="*/ 12 w 71"/>
                      <a:gd name="T61" fmla="*/ 64 h 74"/>
                      <a:gd name="T62" fmla="*/ 8 w 71"/>
                      <a:gd name="T63" fmla="*/ 59 h 74"/>
                      <a:gd name="T64" fmla="*/ 5 w 71"/>
                      <a:gd name="T65" fmla="*/ 56 h 74"/>
                      <a:gd name="T66" fmla="*/ 2 w 71"/>
                      <a:gd name="T67" fmla="*/ 50 h 74"/>
                      <a:gd name="T68" fmla="*/ 0 w 71"/>
                      <a:gd name="T69" fmla="*/ 45 h 74"/>
                      <a:gd name="T70" fmla="*/ 0 w 71"/>
                      <a:gd name="T71" fmla="*/ 48 h 74"/>
                      <a:gd name="T72" fmla="*/ 0 w 71"/>
                      <a:gd name="T73" fmla="*/ 51 h 74"/>
                      <a:gd name="T74" fmla="*/ 2 w 71"/>
                      <a:gd name="T75" fmla="*/ 56 h 74"/>
                      <a:gd name="T76" fmla="*/ 5 w 71"/>
                      <a:gd name="T77" fmla="*/ 60 h 74"/>
                      <a:gd name="T78" fmla="*/ 9 w 71"/>
                      <a:gd name="T79" fmla="*/ 65 h 74"/>
                      <a:gd name="T80" fmla="*/ 12 w 71"/>
                      <a:gd name="T81" fmla="*/ 68 h 74"/>
                      <a:gd name="T82" fmla="*/ 17 w 71"/>
                      <a:gd name="T83" fmla="*/ 70 h 74"/>
                      <a:gd name="T84" fmla="*/ 23 w 71"/>
                      <a:gd name="T85" fmla="*/ 73 h 74"/>
                      <a:gd name="T86" fmla="*/ 28 w 71"/>
                      <a:gd name="T87" fmla="*/ 74 h 74"/>
                      <a:gd name="T88" fmla="*/ 34 w 71"/>
                      <a:gd name="T89" fmla="*/ 74 h 74"/>
                      <a:gd name="T90" fmla="*/ 42 w 71"/>
                      <a:gd name="T91" fmla="*/ 73 h 74"/>
                      <a:gd name="T92" fmla="*/ 48 w 71"/>
                      <a:gd name="T93" fmla="*/ 71 h 74"/>
                      <a:gd name="T94" fmla="*/ 54 w 71"/>
                      <a:gd name="T95" fmla="*/ 68 h 74"/>
                      <a:gd name="T96" fmla="*/ 60 w 71"/>
                      <a:gd name="T97" fmla="*/ 64 h 74"/>
                      <a:gd name="T98" fmla="*/ 65 w 71"/>
                      <a:gd name="T99" fmla="*/ 57 h 74"/>
                      <a:gd name="T100" fmla="*/ 68 w 71"/>
                      <a:gd name="T101" fmla="*/ 51 h 74"/>
                      <a:gd name="T102" fmla="*/ 70 w 71"/>
                      <a:gd name="T103" fmla="*/ 45 h 74"/>
                      <a:gd name="T104" fmla="*/ 71 w 71"/>
                      <a:gd name="T105" fmla="*/ 37 h 74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1"/>
                      <a:gd name="T160" fmla="*/ 0 h 74"/>
                      <a:gd name="T161" fmla="*/ 71 w 71"/>
                      <a:gd name="T162" fmla="*/ 74 h 74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1" h="74">
                        <a:moveTo>
                          <a:pt x="71" y="37"/>
                        </a:moveTo>
                        <a:lnTo>
                          <a:pt x="70" y="31"/>
                        </a:lnTo>
                        <a:lnTo>
                          <a:pt x="68" y="25"/>
                        </a:lnTo>
                        <a:lnTo>
                          <a:pt x="65" y="19"/>
                        </a:lnTo>
                        <a:lnTo>
                          <a:pt x="62" y="13"/>
                        </a:lnTo>
                        <a:lnTo>
                          <a:pt x="57" y="9"/>
                        </a:lnTo>
                        <a:lnTo>
                          <a:pt x="53" y="5"/>
                        </a:lnTo>
                        <a:lnTo>
                          <a:pt x="46" y="2"/>
                        </a:lnTo>
                        <a:lnTo>
                          <a:pt x="40" y="0"/>
                        </a:lnTo>
                        <a:lnTo>
                          <a:pt x="37" y="2"/>
                        </a:lnTo>
                        <a:lnTo>
                          <a:pt x="34" y="3"/>
                        </a:lnTo>
                        <a:lnTo>
                          <a:pt x="40" y="3"/>
                        </a:lnTo>
                        <a:lnTo>
                          <a:pt x="48" y="6"/>
                        </a:lnTo>
                        <a:lnTo>
                          <a:pt x="53" y="9"/>
                        </a:lnTo>
                        <a:lnTo>
                          <a:pt x="57" y="13"/>
                        </a:lnTo>
                        <a:lnTo>
                          <a:pt x="62" y="19"/>
                        </a:lnTo>
                        <a:lnTo>
                          <a:pt x="65" y="23"/>
                        </a:lnTo>
                        <a:lnTo>
                          <a:pt x="67" y="31"/>
                        </a:lnTo>
                        <a:lnTo>
                          <a:pt x="68" y="37"/>
                        </a:lnTo>
                        <a:lnTo>
                          <a:pt x="67" y="43"/>
                        </a:lnTo>
                        <a:lnTo>
                          <a:pt x="65" y="50"/>
                        </a:lnTo>
                        <a:lnTo>
                          <a:pt x="62" y="56"/>
                        </a:lnTo>
                        <a:lnTo>
                          <a:pt x="57" y="60"/>
                        </a:lnTo>
                        <a:lnTo>
                          <a:pt x="53" y="65"/>
                        </a:lnTo>
                        <a:lnTo>
                          <a:pt x="46" y="68"/>
                        </a:lnTo>
                        <a:lnTo>
                          <a:pt x="40" y="70"/>
                        </a:lnTo>
                        <a:lnTo>
                          <a:pt x="34" y="71"/>
                        </a:lnTo>
                        <a:lnTo>
                          <a:pt x="28" y="71"/>
                        </a:lnTo>
                        <a:lnTo>
                          <a:pt x="22" y="70"/>
                        </a:lnTo>
                        <a:lnTo>
                          <a:pt x="17" y="67"/>
                        </a:lnTo>
                        <a:lnTo>
                          <a:pt x="12" y="64"/>
                        </a:lnTo>
                        <a:lnTo>
                          <a:pt x="8" y="59"/>
                        </a:lnTo>
                        <a:lnTo>
                          <a:pt x="5" y="56"/>
                        </a:lnTo>
                        <a:lnTo>
                          <a:pt x="2" y="50"/>
                        </a:lnTo>
                        <a:lnTo>
                          <a:pt x="0" y="45"/>
                        </a:lnTo>
                        <a:lnTo>
                          <a:pt x="0" y="48"/>
                        </a:lnTo>
                        <a:lnTo>
                          <a:pt x="0" y="51"/>
                        </a:lnTo>
                        <a:lnTo>
                          <a:pt x="2" y="56"/>
                        </a:lnTo>
                        <a:lnTo>
                          <a:pt x="5" y="60"/>
                        </a:lnTo>
                        <a:lnTo>
                          <a:pt x="9" y="65"/>
                        </a:lnTo>
                        <a:lnTo>
                          <a:pt x="12" y="68"/>
                        </a:lnTo>
                        <a:lnTo>
                          <a:pt x="17" y="70"/>
                        </a:lnTo>
                        <a:lnTo>
                          <a:pt x="23" y="73"/>
                        </a:lnTo>
                        <a:lnTo>
                          <a:pt x="28" y="74"/>
                        </a:lnTo>
                        <a:lnTo>
                          <a:pt x="34" y="74"/>
                        </a:lnTo>
                        <a:lnTo>
                          <a:pt x="42" y="73"/>
                        </a:lnTo>
                        <a:lnTo>
                          <a:pt x="48" y="71"/>
                        </a:lnTo>
                        <a:lnTo>
                          <a:pt x="54" y="68"/>
                        </a:lnTo>
                        <a:lnTo>
                          <a:pt x="60" y="64"/>
                        </a:lnTo>
                        <a:lnTo>
                          <a:pt x="65" y="57"/>
                        </a:lnTo>
                        <a:lnTo>
                          <a:pt x="68" y="51"/>
                        </a:lnTo>
                        <a:lnTo>
                          <a:pt x="70" y="45"/>
                        </a:lnTo>
                        <a:lnTo>
                          <a:pt x="71" y="37"/>
                        </a:lnTo>
                        <a:close/>
                      </a:path>
                    </a:pathLst>
                  </a:custGeom>
                  <a:solidFill>
                    <a:srgbClr val="8894C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1" name="Freeform 319">
                    <a:extLst>
                      <a:ext uri="{FF2B5EF4-FFF2-40B4-BE49-F238E27FC236}">
                        <a16:creationId xmlns:a16="http://schemas.microsoft.com/office/drawing/2014/main" id="{74A5C6F2-1548-DD46-A6DF-16E7F9A060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7" y="1133"/>
                    <a:ext cx="70" cy="71"/>
                  </a:xfrm>
                  <a:custGeom>
                    <a:avLst/>
                    <a:gdLst>
                      <a:gd name="T0" fmla="*/ 70 w 70"/>
                      <a:gd name="T1" fmla="*/ 35 h 71"/>
                      <a:gd name="T2" fmla="*/ 68 w 70"/>
                      <a:gd name="T3" fmla="*/ 29 h 71"/>
                      <a:gd name="T4" fmla="*/ 67 w 70"/>
                      <a:gd name="T5" fmla="*/ 21 h 71"/>
                      <a:gd name="T6" fmla="*/ 63 w 70"/>
                      <a:gd name="T7" fmla="*/ 17 h 71"/>
                      <a:gd name="T8" fmla="*/ 60 w 70"/>
                      <a:gd name="T9" fmla="*/ 11 h 71"/>
                      <a:gd name="T10" fmla="*/ 56 w 70"/>
                      <a:gd name="T11" fmla="*/ 7 h 71"/>
                      <a:gd name="T12" fmla="*/ 50 w 70"/>
                      <a:gd name="T13" fmla="*/ 3 h 71"/>
                      <a:gd name="T14" fmla="*/ 43 w 70"/>
                      <a:gd name="T15" fmla="*/ 1 h 71"/>
                      <a:gd name="T16" fmla="*/ 37 w 70"/>
                      <a:gd name="T17" fmla="*/ 0 h 71"/>
                      <a:gd name="T18" fmla="*/ 34 w 70"/>
                      <a:gd name="T19" fmla="*/ 1 h 71"/>
                      <a:gd name="T20" fmla="*/ 31 w 70"/>
                      <a:gd name="T21" fmla="*/ 3 h 71"/>
                      <a:gd name="T22" fmla="*/ 33 w 70"/>
                      <a:gd name="T23" fmla="*/ 3 h 71"/>
                      <a:gd name="T24" fmla="*/ 34 w 70"/>
                      <a:gd name="T25" fmla="*/ 3 h 71"/>
                      <a:gd name="T26" fmla="*/ 40 w 70"/>
                      <a:gd name="T27" fmla="*/ 3 h 71"/>
                      <a:gd name="T28" fmla="*/ 46 w 70"/>
                      <a:gd name="T29" fmla="*/ 6 h 71"/>
                      <a:gd name="T30" fmla="*/ 53 w 70"/>
                      <a:gd name="T31" fmla="*/ 9 h 71"/>
                      <a:gd name="T32" fmla="*/ 57 w 70"/>
                      <a:gd name="T33" fmla="*/ 12 h 71"/>
                      <a:gd name="T34" fmla="*/ 60 w 70"/>
                      <a:gd name="T35" fmla="*/ 17 h 71"/>
                      <a:gd name="T36" fmla="*/ 63 w 70"/>
                      <a:gd name="T37" fmla="*/ 23 h 71"/>
                      <a:gd name="T38" fmla="*/ 65 w 70"/>
                      <a:gd name="T39" fmla="*/ 29 h 71"/>
                      <a:gd name="T40" fmla="*/ 67 w 70"/>
                      <a:gd name="T41" fmla="*/ 35 h 71"/>
                      <a:gd name="T42" fmla="*/ 65 w 70"/>
                      <a:gd name="T43" fmla="*/ 41 h 71"/>
                      <a:gd name="T44" fmla="*/ 63 w 70"/>
                      <a:gd name="T45" fmla="*/ 48 h 71"/>
                      <a:gd name="T46" fmla="*/ 60 w 70"/>
                      <a:gd name="T47" fmla="*/ 54 h 71"/>
                      <a:gd name="T48" fmla="*/ 57 w 70"/>
                      <a:gd name="T49" fmla="*/ 58 h 71"/>
                      <a:gd name="T50" fmla="*/ 53 w 70"/>
                      <a:gd name="T51" fmla="*/ 62 h 71"/>
                      <a:gd name="T52" fmla="*/ 46 w 70"/>
                      <a:gd name="T53" fmla="*/ 65 h 71"/>
                      <a:gd name="T54" fmla="*/ 40 w 70"/>
                      <a:gd name="T55" fmla="*/ 66 h 71"/>
                      <a:gd name="T56" fmla="*/ 34 w 70"/>
                      <a:gd name="T57" fmla="*/ 68 h 71"/>
                      <a:gd name="T58" fmla="*/ 28 w 70"/>
                      <a:gd name="T59" fmla="*/ 68 h 71"/>
                      <a:gd name="T60" fmla="*/ 22 w 70"/>
                      <a:gd name="T61" fmla="*/ 65 h 71"/>
                      <a:gd name="T62" fmla="*/ 17 w 70"/>
                      <a:gd name="T63" fmla="*/ 63 h 71"/>
                      <a:gd name="T64" fmla="*/ 12 w 70"/>
                      <a:gd name="T65" fmla="*/ 60 h 71"/>
                      <a:gd name="T66" fmla="*/ 8 w 70"/>
                      <a:gd name="T67" fmla="*/ 55 h 71"/>
                      <a:gd name="T68" fmla="*/ 5 w 70"/>
                      <a:gd name="T69" fmla="*/ 51 h 71"/>
                      <a:gd name="T70" fmla="*/ 3 w 70"/>
                      <a:gd name="T71" fmla="*/ 45 h 71"/>
                      <a:gd name="T72" fmla="*/ 2 w 70"/>
                      <a:gd name="T73" fmla="*/ 38 h 71"/>
                      <a:gd name="T74" fmla="*/ 0 w 70"/>
                      <a:gd name="T75" fmla="*/ 43 h 71"/>
                      <a:gd name="T76" fmla="*/ 0 w 70"/>
                      <a:gd name="T77" fmla="*/ 46 h 71"/>
                      <a:gd name="T78" fmla="*/ 2 w 70"/>
                      <a:gd name="T79" fmla="*/ 51 h 71"/>
                      <a:gd name="T80" fmla="*/ 5 w 70"/>
                      <a:gd name="T81" fmla="*/ 55 h 71"/>
                      <a:gd name="T82" fmla="*/ 8 w 70"/>
                      <a:gd name="T83" fmla="*/ 60 h 71"/>
                      <a:gd name="T84" fmla="*/ 12 w 70"/>
                      <a:gd name="T85" fmla="*/ 63 h 71"/>
                      <a:gd name="T86" fmla="*/ 17 w 70"/>
                      <a:gd name="T87" fmla="*/ 66 h 71"/>
                      <a:gd name="T88" fmla="*/ 22 w 70"/>
                      <a:gd name="T89" fmla="*/ 69 h 71"/>
                      <a:gd name="T90" fmla="*/ 28 w 70"/>
                      <a:gd name="T91" fmla="*/ 71 h 71"/>
                      <a:gd name="T92" fmla="*/ 34 w 70"/>
                      <a:gd name="T93" fmla="*/ 71 h 71"/>
                      <a:gd name="T94" fmla="*/ 40 w 70"/>
                      <a:gd name="T95" fmla="*/ 69 h 71"/>
                      <a:gd name="T96" fmla="*/ 48 w 70"/>
                      <a:gd name="T97" fmla="*/ 68 h 71"/>
                      <a:gd name="T98" fmla="*/ 54 w 70"/>
                      <a:gd name="T99" fmla="*/ 65 h 71"/>
                      <a:gd name="T100" fmla="*/ 59 w 70"/>
                      <a:gd name="T101" fmla="*/ 60 h 71"/>
                      <a:gd name="T102" fmla="*/ 63 w 70"/>
                      <a:gd name="T103" fmla="*/ 55 h 71"/>
                      <a:gd name="T104" fmla="*/ 67 w 70"/>
                      <a:gd name="T105" fmla="*/ 49 h 71"/>
                      <a:gd name="T106" fmla="*/ 68 w 70"/>
                      <a:gd name="T107" fmla="*/ 43 h 71"/>
                      <a:gd name="T108" fmla="*/ 70 w 70"/>
                      <a:gd name="T109" fmla="*/ 35 h 71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70"/>
                      <a:gd name="T166" fmla="*/ 0 h 71"/>
                      <a:gd name="T167" fmla="*/ 70 w 70"/>
                      <a:gd name="T168" fmla="*/ 71 h 71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70" h="71">
                        <a:moveTo>
                          <a:pt x="70" y="35"/>
                        </a:moveTo>
                        <a:lnTo>
                          <a:pt x="68" y="29"/>
                        </a:lnTo>
                        <a:lnTo>
                          <a:pt x="67" y="21"/>
                        </a:lnTo>
                        <a:lnTo>
                          <a:pt x="63" y="17"/>
                        </a:lnTo>
                        <a:lnTo>
                          <a:pt x="60" y="11"/>
                        </a:lnTo>
                        <a:lnTo>
                          <a:pt x="56" y="7"/>
                        </a:lnTo>
                        <a:lnTo>
                          <a:pt x="50" y="3"/>
                        </a:lnTo>
                        <a:lnTo>
                          <a:pt x="43" y="1"/>
                        </a:lnTo>
                        <a:lnTo>
                          <a:pt x="37" y="0"/>
                        </a:lnTo>
                        <a:lnTo>
                          <a:pt x="34" y="1"/>
                        </a:lnTo>
                        <a:lnTo>
                          <a:pt x="31" y="3"/>
                        </a:lnTo>
                        <a:lnTo>
                          <a:pt x="33" y="3"/>
                        </a:lnTo>
                        <a:lnTo>
                          <a:pt x="34" y="3"/>
                        </a:lnTo>
                        <a:lnTo>
                          <a:pt x="40" y="3"/>
                        </a:lnTo>
                        <a:lnTo>
                          <a:pt x="46" y="6"/>
                        </a:lnTo>
                        <a:lnTo>
                          <a:pt x="53" y="9"/>
                        </a:lnTo>
                        <a:lnTo>
                          <a:pt x="57" y="12"/>
                        </a:lnTo>
                        <a:lnTo>
                          <a:pt x="60" y="17"/>
                        </a:lnTo>
                        <a:lnTo>
                          <a:pt x="63" y="23"/>
                        </a:lnTo>
                        <a:lnTo>
                          <a:pt x="65" y="29"/>
                        </a:lnTo>
                        <a:lnTo>
                          <a:pt x="67" y="35"/>
                        </a:lnTo>
                        <a:lnTo>
                          <a:pt x="65" y="41"/>
                        </a:lnTo>
                        <a:lnTo>
                          <a:pt x="63" y="48"/>
                        </a:lnTo>
                        <a:lnTo>
                          <a:pt x="60" y="54"/>
                        </a:lnTo>
                        <a:lnTo>
                          <a:pt x="57" y="58"/>
                        </a:lnTo>
                        <a:lnTo>
                          <a:pt x="53" y="62"/>
                        </a:lnTo>
                        <a:lnTo>
                          <a:pt x="46" y="65"/>
                        </a:lnTo>
                        <a:lnTo>
                          <a:pt x="40" y="66"/>
                        </a:lnTo>
                        <a:lnTo>
                          <a:pt x="34" y="68"/>
                        </a:lnTo>
                        <a:lnTo>
                          <a:pt x="28" y="68"/>
                        </a:lnTo>
                        <a:lnTo>
                          <a:pt x="22" y="65"/>
                        </a:lnTo>
                        <a:lnTo>
                          <a:pt x="17" y="63"/>
                        </a:lnTo>
                        <a:lnTo>
                          <a:pt x="12" y="60"/>
                        </a:lnTo>
                        <a:lnTo>
                          <a:pt x="8" y="55"/>
                        </a:lnTo>
                        <a:lnTo>
                          <a:pt x="5" y="51"/>
                        </a:lnTo>
                        <a:lnTo>
                          <a:pt x="3" y="45"/>
                        </a:lnTo>
                        <a:lnTo>
                          <a:pt x="2" y="38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2" y="51"/>
                        </a:lnTo>
                        <a:lnTo>
                          <a:pt x="5" y="55"/>
                        </a:lnTo>
                        <a:lnTo>
                          <a:pt x="8" y="60"/>
                        </a:lnTo>
                        <a:lnTo>
                          <a:pt x="12" y="63"/>
                        </a:lnTo>
                        <a:lnTo>
                          <a:pt x="17" y="66"/>
                        </a:lnTo>
                        <a:lnTo>
                          <a:pt x="22" y="69"/>
                        </a:lnTo>
                        <a:lnTo>
                          <a:pt x="28" y="71"/>
                        </a:lnTo>
                        <a:lnTo>
                          <a:pt x="34" y="71"/>
                        </a:lnTo>
                        <a:lnTo>
                          <a:pt x="40" y="69"/>
                        </a:lnTo>
                        <a:lnTo>
                          <a:pt x="48" y="68"/>
                        </a:lnTo>
                        <a:lnTo>
                          <a:pt x="54" y="65"/>
                        </a:lnTo>
                        <a:lnTo>
                          <a:pt x="59" y="60"/>
                        </a:lnTo>
                        <a:lnTo>
                          <a:pt x="63" y="55"/>
                        </a:lnTo>
                        <a:lnTo>
                          <a:pt x="67" y="49"/>
                        </a:lnTo>
                        <a:lnTo>
                          <a:pt x="68" y="43"/>
                        </a:lnTo>
                        <a:lnTo>
                          <a:pt x="70" y="35"/>
                        </a:lnTo>
                        <a:close/>
                      </a:path>
                    </a:pathLst>
                  </a:custGeom>
                  <a:solidFill>
                    <a:srgbClr val="8B97C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2" name="Freeform 320">
                    <a:extLst>
                      <a:ext uri="{FF2B5EF4-FFF2-40B4-BE49-F238E27FC236}">
                        <a16:creationId xmlns:a16="http://schemas.microsoft.com/office/drawing/2014/main" id="{7B3B8005-1FE8-7A48-BB72-65FFDE923D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7" y="1134"/>
                    <a:ext cx="68" cy="68"/>
                  </a:xfrm>
                  <a:custGeom>
                    <a:avLst/>
                    <a:gdLst>
                      <a:gd name="T0" fmla="*/ 68 w 68"/>
                      <a:gd name="T1" fmla="*/ 34 h 68"/>
                      <a:gd name="T2" fmla="*/ 67 w 68"/>
                      <a:gd name="T3" fmla="*/ 28 h 68"/>
                      <a:gd name="T4" fmla="*/ 65 w 68"/>
                      <a:gd name="T5" fmla="*/ 20 h 68"/>
                      <a:gd name="T6" fmla="*/ 62 w 68"/>
                      <a:gd name="T7" fmla="*/ 16 h 68"/>
                      <a:gd name="T8" fmla="*/ 57 w 68"/>
                      <a:gd name="T9" fmla="*/ 10 h 68"/>
                      <a:gd name="T10" fmla="*/ 53 w 68"/>
                      <a:gd name="T11" fmla="*/ 6 h 68"/>
                      <a:gd name="T12" fmla="*/ 48 w 68"/>
                      <a:gd name="T13" fmla="*/ 3 h 68"/>
                      <a:gd name="T14" fmla="*/ 40 w 68"/>
                      <a:gd name="T15" fmla="*/ 0 h 68"/>
                      <a:gd name="T16" fmla="*/ 34 w 68"/>
                      <a:gd name="T17" fmla="*/ 0 h 68"/>
                      <a:gd name="T18" fmla="*/ 31 w 68"/>
                      <a:gd name="T19" fmla="*/ 2 h 68"/>
                      <a:gd name="T20" fmla="*/ 28 w 68"/>
                      <a:gd name="T21" fmla="*/ 3 h 68"/>
                      <a:gd name="T22" fmla="*/ 31 w 68"/>
                      <a:gd name="T23" fmla="*/ 3 h 68"/>
                      <a:gd name="T24" fmla="*/ 34 w 68"/>
                      <a:gd name="T25" fmla="*/ 3 h 68"/>
                      <a:gd name="T26" fmla="*/ 40 w 68"/>
                      <a:gd name="T27" fmla="*/ 3 h 68"/>
                      <a:gd name="T28" fmla="*/ 46 w 68"/>
                      <a:gd name="T29" fmla="*/ 6 h 68"/>
                      <a:gd name="T30" fmla="*/ 51 w 68"/>
                      <a:gd name="T31" fmla="*/ 8 h 68"/>
                      <a:gd name="T32" fmla="*/ 56 w 68"/>
                      <a:gd name="T33" fmla="*/ 13 h 68"/>
                      <a:gd name="T34" fmla="*/ 59 w 68"/>
                      <a:gd name="T35" fmla="*/ 17 h 68"/>
                      <a:gd name="T36" fmla="*/ 62 w 68"/>
                      <a:gd name="T37" fmla="*/ 22 h 68"/>
                      <a:gd name="T38" fmla="*/ 63 w 68"/>
                      <a:gd name="T39" fmla="*/ 28 h 68"/>
                      <a:gd name="T40" fmla="*/ 65 w 68"/>
                      <a:gd name="T41" fmla="*/ 34 h 68"/>
                      <a:gd name="T42" fmla="*/ 63 w 68"/>
                      <a:gd name="T43" fmla="*/ 40 h 68"/>
                      <a:gd name="T44" fmla="*/ 62 w 68"/>
                      <a:gd name="T45" fmla="*/ 47 h 68"/>
                      <a:gd name="T46" fmla="*/ 59 w 68"/>
                      <a:gd name="T47" fmla="*/ 51 h 68"/>
                      <a:gd name="T48" fmla="*/ 56 w 68"/>
                      <a:gd name="T49" fmla="*/ 56 h 68"/>
                      <a:gd name="T50" fmla="*/ 51 w 68"/>
                      <a:gd name="T51" fmla="*/ 59 h 68"/>
                      <a:gd name="T52" fmla="*/ 46 w 68"/>
                      <a:gd name="T53" fmla="*/ 62 h 68"/>
                      <a:gd name="T54" fmla="*/ 40 w 68"/>
                      <a:gd name="T55" fmla="*/ 64 h 68"/>
                      <a:gd name="T56" fmla="*/ 34 w 68"/>
                      <a:gd name="T57" fmla="*/ 65 h 68"/>
                      <a:gd name="T58" fmla="*/ 28 w 68"/>
                      <a:gd name="T59" fmla="*/ 64 h 68"/>
                      <a:gd name="T60" fmla="*/ 22 w 68"/>
                      <a:gd name="T61" fmla="*/ 62 h 68"/>
                      <a:gd name="T62" fmla="*/ 17 w 68"/>
                      <a:gd name="T63" fmla="*/ 59 h 68"/>
                      <a:gd name="T64" fmla="*/ 12 w 68"/>
                      <a:gd name="T65" fmla="*/ 56 h 68"/>
                      <a:gd name="T66" fmla="*/ 8 w 68"/>
                      <a:gd name="T67" fmla="*/ 51 h 68"/>
                      <a:gd name="T68" fmla="*/ 5 w 68"/>
                      <a:gd name="T69" fmla="*/ 47 h 68"/>
                      <a:gd name="T70" fmla="*/ 3 w 68"/>
                      <a:gd name="T71" fmla="*/ 40 h 68"/>
                      <a:gd name="T72" fmla="*/ 3 w 68"/>
                      <a:gd name="T73" fmla="*/ 34 h 68"/>
                      <a:gd name="T74" fmla="*/ 3 w 68"/>
                      <a:gd name="T75" fmla="*/ 34 h 68"/>
                      <a:gd name="T76" fmla="*/ 3 w 68"/>
                      <a:gd name="T77" fmla="*/ 34 h 68"/>
                      <a:gd name="T78" fmla="*/ 2 w 68"/>
                      <a:gd name="T79" fmla="*/ 37 h 68"/>
                      <a:gd name="T80" fmla="*/ 0 w 68"/>
                      <a:gd name="T81" fmla="*/ 42 h 68"/>
                      <a:gd name="T82" fmla="*/ 2 w 68"/>
                      <a:gd name="T83" fmla="*/ 47 h 68"/>
                      <a:gd name="T84" fmla="*/ 5 w 68"/>
                      <a:gd name="T85" fmla="*/ 53 h 68"/>
                      <a:gd name="T86" fmla="*/ 8 w 68"/>
                      <a:gd name="T87" fmla="*/ 56 h 68"/>
                      <a:gd name="T88" fmla="*/ 12 w 68"/>
                      <a:gd name="T89" fmla="*/ 61 h 68"/>
                      <a:gd name="T90" fmla="*/ 17 w 68"/>
                      <a:gd name="T91" fmla="*/ 64 h 68"/>
                      <a:gd name="T92" fmla="*/ 22 w 68"/>
                      <a:gd name="T93" fmla="*/ 67 h 68"/>
                      <a:gd name="T94" fmla="*/ 28 w 68"/>
                      <a:gd name="T95" fmla="*/ 68 h 68"/>
                      <a:gd name="T96" fmla="*/ 34 w 68"/>
                      <a:gd name="T97" fmla="*/ 68 h 68"/>
                      <a:gd name="T98" fmla="*/ 40 w 68"/>
                      <a:gd name="T99" fmla="*/ 67 h 68"/>
                      <a:gd name="T100" fmla="*/ 46 w 68"/>
                      <a:gd name="T101" fmla="*/ 65 h 68"/>
                      <a:gd name="T102" fmla="*/ 53 w 68"/>
                      <a:gd name="T103" fmla="*/ 62 h 68"/>
                      <a:gd name="T104" fmla="*/ 57 w 68"/>
                      <a:gd name="T105" fmla="*/ 57 h 68"/>
                      <a:gd name="T106" fmla="*/ 62 w 68"/>
                      <a:gd name="T107" fmla="*/ 53 h 68"/>
                      <a:gd name="T108" fmla="*/ 65 w 68"/>
                      <a:gd name="T109" fmla="*/ 47 h 68"/>
                      <a:gd name="T110" fmla="*/ 67 w 68"/>
                      <a:gd name="T111" fmla="*/ 40 h 68"/>
                      <a:gd name="T112" fmla="*/ 68 w 68"/>
                      <a:gd name="T113" fmla="*/ 34 h 6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8"/>
                      <a:gd name="T172" fmla="*/ 0 h 68"/>
                      <a:gd name="T173" fmla="*/ 68 w 68"/>
                      <a:gd name="T174" fmla="*/ 68 h 6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8" h="68">
                        <a:moveTo>
                          <a:pt x="68" y="34"/>
                        </a:moveTo>
                        <a:lnTo>
                          <a:pt x="67" y="28"/>
                        </a:lnTo>
                        <a:lnTo>
                          <a:pt x="65" y="20"/>
                        </a:lnTo>
                        <a:lnTo>
                          <a:pt x="62" y="16"/>
                        </a:lnTo>
                        <a:lnTo>
                          <a:pt x="57" y="10"/>
                        </a:lnTo>
                        <a:lnTo>
                          <a:pt x="53" y="6"/>
                        </a:lnTo>
                        <a:lnTo>
                          <a:pt x="48" y="3"/>
                        </a:lnTo>
                        <a:lnTo>
                          <a:pt x="40" y="0"/>
                        </a:lnTo>
                        <a:lnTo>
                          <a:pt x="34" y="0"/>
                        </a:lnTo>
                        <a:lnTo>
                          <a:pt x="31" y="2"/>
                        </a:lnTo>
                        <a:lnTo>
                          <a:pt x="28" y="3"/>
                        </a:lnTo>
                        <a:lnTo>
                          <a:pt x="31" y="3"/>
                        </a:lnTo>
                        <a:lnTo>
                          <a:pt x="34" y="3"/>
                        </a:lnTo>
                        <a:lnTo>
                          <a:pt x="40" y="3"/>
                        </a:lnTo>
                        <a:lnTo>
                          <a:pt x="46" y="6"/>
                        </a:lnTo>
                        <a:lnTo>
                          <a:pt x="51" y="8"/>
                        </a:lnTo>
                        <a:lnTo>
                          <a:pt x="56" y="13"/>
                        </a:lnTo>
                        <a:lnTo>
                          <a:pt x="59" y="17"/>
                        </a:lnTo>
                        <a:lnTo>
                          <a:pt x="62" y="22"/>
                        </a:lnTo>
                        <a:lnTo>
                          <a:pt x="63" y="28"/>
                        </a:lnTo>
                        <a:lnTo>
                          <a:pt x="65" y="34"/>
                        </a:lnTo>
                        <a:lnTo>
                          <a:pt x="63" y="40"/>
                        </a:lnTo>
                        <a:lnTo>
                          <a:pt x="62" y="47"/>
                        </a:lnTo>
                        <a:lnTo>
                          <a:pt x="59" y="51"/>
                        </a:lnTo>
                        <a:lnTo>
                          <a:pt x="56" y="56"/>
                        </a:lnTo>
                        <a:lnTo>
                          <a:pt x="51" y="59"/>
                        </a:lnTo>
                        <a:lnTo>
                          <a:pt x="46" y="62"/>
                        </a:lnTo>
                        <a:lnTo>
                          <a:pt x="40" y="64"/>
                        </a:lnTo>
                        <a:lnTo>
                          <a:pt x="34" y="65"/>
                        </a:lnTo>
                        <a:lnTo>
                          <a:pt x="28" y="64"/>
                        </a:lnTo>
                        <a:lnTo>
                          <a:pt x="22" y="62"/>
                        </a:lnTo>
                        <a:lnTo>
                          <a:pt x="17" y="59"/>
                        </a:lnTo>
                        <a:lnTo>
                          <a:pt x="12" y="56"/>
                        </a:lnTo>
                        <a:lnTo>
                          <a:pt x="8" y="51"/>
                        </a:lnTo>
                        <a:lnTo>
                          <a:pt x="5" y="47"/>
                        </a:lnTo>
                        <a:lnTo>
                          <a:pt x="3" y="40"/>
                        </a:lnTo>
                        <a:lnTo>
                          <a:pt x="3" y="34"/>
                        </a:lnTo>
                        <a:lnTo>
                          <a:pt x="2" y="37"/>
                        </a:lnTo>
                        <a:lnTo>
                          <a:pt x="0" y="42"/>
                        </a:lnTo>
                        <a:lnTo>
                          <a:pt x="2" y="47"/>
                        </a:lnTo>
                        <a:lnTo>
                          <a:pt x="5" y="53"/>
                        </a:lnTo>
                        <a:lnTo>
                          <a:pt x="8" y="56"/>
                        </a:lnTo>
                        <a:lnTo>
                          <a:pt x="12" y="61"/>
                        </a:lnTo>
                        <a:lnTo>
                          <a:pt x="17" y="64"/>
                        </a:lnTo>
                        <a:lnTo>
                          <a:pt x="22" y="67"/>
                        </a:lnTo>
                        <a:lnTo>
                          <a:pt x="28" y="68"/>
                        </a:lnTo>
                        <a:lnTo>
                          <a:pt x="34" y="68"/>
                        </a:lnTo>
                        <a:lnTo>
                          <a:pt x="40" y="67"/>
                        </a:lnTo>
                        <a:lnTo>
                          <a:pt x="46" y="65"/>
                        </a:lnTo>
                        <a:lnTo>
                          <a:pt x="53" y="62"/>
                        </a:lnTo>
                        <a:lnTo>
                          <a:pt x="57" y="57"/>
                        </a:lnTo>
                        <a:lnTo>
                          <a:pt x="62" y="53"/>
                        </a:lnTo>
                        <a:lnTo>
                          <a:pt x="65" y="47"/>
                        </a:lnTo>
                        <a:lnTo>
                          <a:pt x="67" y="40"/>
                        </a:lnTo>
                        <a:lnTo>
                          <a:pt x="68" y="34"/>
                        </a:lnTo>
                        <a:close/>
                      </a:path>
                    </a:pathLst>
                  </a:custGeom>
                  <a:solidFill>
                    <a:srgbClr val="909BC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3" name="Freeform 321">
                    <a:extLst>
                      <a:ext uri="{FF2B5EF4-FFF2-40B4-BE49-F238E27FC236}">
                        <a16:creationId xmlns:a16="http://schemas.microsoft.com/office/drawing/2014/main" id="{14BE9875-E2B0-DA46-ACF4-EC5EAE5E88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9" y="1136"/>
                    <a:ext cx="65" cy="65"/>
                  </a:xfrm>
                  <a:custGeom>
                    <a:avLst/>
                    <a:gdLst>
                      <a:gd name="T0" fmla="*/ 65 w 65"/>
                      <a:gd name="T1" fmla="*/ 32 h 65"/>
                      <a:gd name="T2" fmla="*/ 63 w 65"/>
                      <a:gd name="T3" fmla="*/ 26 h 65"/>
                      <a:gd name="T4" fmla="*/ 61 w 65"/>
                      <a:gd name="T5" fmla="*/ 20 h 65"/>
                      <a:gd name="T6" fmla="*/ 58 w 65"/>
                      <a:gd name="T7" fmla="*/ 14 h 65"/>
                      <a:gd name="T8" fmla="*/ 55 w 65"/>
                      <a:gd name="T9" fmla="*/ 9 h 65"/>
                      <a:gd name="T10" fmla="*/ 51 w 65"/>
                      <a:gd name="T11" fmla="*/ 6 h 65"/>
                      <a:gd name="T12" fmla="*/ 44 w 65"/>
                      <a:gd name="T13" fmla="*/ 3 h 65"/>
                      <a:gd name="T14" fmla="*/ 38 w 65"/>
                      <a:gd name="T15" fmla="*/ 0 h 65"/>
                      <a:gd name="T16" fmla="*/ 32 w 65"/>
                      <a:gd name="T17" fmla="*/ 0 h 65"/>
                      <a:gd name="T18" fmla="*/ 31 w 65"/>
                      <a:gd name="T19" fmla="*/ 0 h 65"/>
                      <a:gd name="T20" fmla="*/ 29 w 65"/>
                      <a:gd name="T21" fmla="*/ 0 h 65"/>
                      <a:gd name="T22" fmla="*/ 26 w 65"/>
                      <a:gd name="T23" fmla="*/ 1 h 65"/>
                      <a:gd name="T24" fmla="*/ 21 w 65"/>
                      <a:gd name="T25" fmla="*/ 4 h 65"/>
                      <a:gd name="T26" fmla="*/ 26 w 65"/>
                      <a:gd name="T27" fmla="*/ 3 h 65"/>
                      <a:gd name="T28" fmla="*/ 32 w 65"/>
                      <a:gd name="T29" fmla="*/ 3 h 65"/>
                      <a:gd name="T30" fmla="*/ 38 w 65"/>
                      <a:gd name="T31" fmla="*/ 3 h 65"/>
                      <a:gd name="T32" fmla="*/ 43 w 65"/>
                      <a:gd name="T33" fmla="*/ 4 h 65"/>
                      <a:gd name="T34" fmla="*/ 48 w 65"/>
                      <a:gd name="T35" fmla="*/ 8 h 65"/>
                      <a:gd name="T36" fmla="*/ 52 w 65"/>
                      <a:gd name="T37" fmla="*/ 11 h 65"/>
                      <a:gd name="T38" fmla="*/ 57 w 65"/>
                      <a:gd name="T39" fmla="*/ 15 h 65"/>
                      <a:gd name="T40" fmla="*/ 58 w 65"/>
                      <a:gd name="T41" fmla="*/ 21 h 65"/>
                      <a:gd name="T42" fmla="*/ 60 w 65"/>
                      <a:gd name="T43" fmla="*/ 26 h 65"/>
                      <a:gd name="T44" fmla="*/ 61 w 65"/>
                      <a:gd name="T45" fmla="*/ 32 h 65"/>
                      <a:gd name="T46" fmla="*/ 60 w 65"/>
                      <a:gd name="T47" fmla="*/ 38 h 65"/>
                      <a:gd name="T48" fmla="*/ 58 w 65"/>
                      <a:gd name="T49" fmla="*/ 43 h 65"/>
                      <a:gd name="T50" fmla="*/ 57 w 65"/>
                      <a:gd name="T51" fmla="*/ 49 h 65"/>
                      <a:gd name="T52" fmla="*/ 52 w 65"/>
                      <a:gd name="T53" fmla="*/ 52 h 65"/>
                      <a:gd name="T54" fmla="*/ 48 w 65"/>
                      <a:gd name="T55" fmla="*/ 57 h 65"/>
                      <a:gd name="T56" fmla="*/ 43 w 65"/>
                      <a:gd name="T57" fmla="*/ 59 h 65"/>
                      <a:gd name="T58" fmla="*/ 38 w 65"/>
                      <a:gd name="T59" fmla="*/ 62 h 65"/>
                      <a:gd name="T60" fmla="*/ 32 w 65"/>
                      <a:gd name="T61" fmla="*/ 62 h 65"/>
                      <a:gd name="T62" fmla="*/ 26 w 65"/>
                      <a:gd name="T63" fmla="*/ 62 h 65"/>
                      <a:gd name="T64" fmla="*/ 20 w 65"/>
                      <a:gd name="T65" fmla="*/ 59 h 65"/>
                      <a:gd name="T66" fmla="*/ 15 w 65"/>
                      <a:gd name="T67" fmla="*/ 57 h 65"/>
                      <a:gd name="T68" fmla="*/ 10 w 65"/>
                      <a:gd name="T69" fmla="*/ 52 h 65"/>
                      <a:gd name="T70" fmla="*/ 7 w 65"/>
                      <a:gd name="T71" fmla="*/ 49 h 65"/>
                      <a:gd name="T72" fmla="*/ 4 w 65"/>
                      <a:gd name="T73" fmla="*/ 43 h 65"/>
                      <a:gd name="T74" fmla="*/ 3 w 65"/>
                      <a:gd name="T75" fmla="*/ 38 h 65"/>
                      <a:gd name="T76" fmla="*/ 3 w 65"/>
                      <a:gd name="T77" fmla="*/ 32 h 65"/>
                      <a:gd name="T78" fmla="*/ 3 w 65"/>
                      <a:gd name="T79" fmla="*/ 29 h 65"/>
                      <a:gd name="T80" fmla="*/ 3 w 65"/>
                      <a:gd name="T81" fmla="*/ 28 h 65"/>
                      <a:gd name="T82" fmla="*/ 1 w 65"/>
                      <a:gd name="T83" fmla="*/ 32 h 65"/>
                      <a:gd name="T84" fmla="*/ 0 w 65"/>
                      <a:gd name="T85" fmla="*/ 35 h 65"/>
                      <a:gd name="T86" fmla="*/ 1 w 65"/>
                      <a:gd name="T87" fmla="*/ 42 h 65"/>
                      <a:gd name="T88" fmla="*/ 3 w 65"/>
                      <a:gd name="T89" fmla="*/ 48 h 65"/>
                      <a:gd name="T90" fmla="*/ 6 w 65"/>
                      <a:gd name="T91" fmla="*/ 52 h 65"/>
                      <a:gd name="T92" fmla="*/ 10 w 65"/>
                      <a:gd name="T93" fmla="*/ 57 h 65"/>
                      <a:gd name="T94" fmla="*/ 15 w 65"/>
                      <a:gd name="T95" fmla="*/ 60 h 65"/>
                      <a:gd name="T96" fmla="*/ 20 w 65"/>
                      <a:gd name="T97" fmla="*/ 62 h 65"/>
                      <a:gd name="T98" fmla="*/ 26 w 65"/>
                      <a:gd name="T99" fmla="*/ 65 h 65"/>
                      <a:gd name="T100" fmla="*/ 32 w 65"/>
                      <a:gd name="T101" fmla="*/ 65 h 65"/>
                      <a:gd name="T102" fmla="*/ 38 w 65"/>
                      <a:gd name="T103" fmla="*/ 63 h 65"/>
                      <a:gd name="T104" fmla="*/ 44 w 65"/>
                      <a:gd name="T105" fmla="*/ 62 h 65"/>
                      <a:gd name="T106" fmla="*/ 51 w 65"/>
                      <a:gd name="T107" fmla="*/ 59 h 65"/>
                      <a:gd name="T108" fmla="*/ 55 w 65"/>
                      <a:gd name="T109" fmla="*/ 55 h 65"/>
                      <a:gd name="T110" fmla="*/ 58 w 65"/>
                      <a:gd name="T111" fmla="*/ 51 h 65"/>
                      <a:gd name="T112" fmla="*/ 61 w 65"/>
                      <a:gd name="T113" fmla="*/ 45 h 65"/>
                      <a:gd name="T114" fmla="*/ 63 w 65"/>
                      <a:gd name="T115" fmla="*/ 38 h 65"/>
                      <a:gd name="T116" fmla="*/ 65 w 65"/>
                      <a:gd name="T117" fmla="*/ 32 h 65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5"/>
                      <a:gd name="T178" fmla="*/ 0 h 65"/>
                      <a:gd name="T179" fmla="*/ 65 w 65"/>
                      <a:gd name="T180" fmla="*/ 65 h 65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5" h="65">
                        <a:moveTo>
                          <a:pt x="65" y="32"/>
                        </a:moveTo>
                        <a:lnTo>
                          <a:pt x="63" y="26"/>
                        </a:lnTo>
                        <a:lnTo>
                          <a:pt x="61" y="20"/>
                        </a:lnTo>
                        <a:lnTo>
                          <a:pt x="58" y="14"/>
                        </a:lnTo>
                        <a:lnTo>
                          <a:pt x="55" y="9"/>
                        </a:lnTo>
                        <a:lnTo>
                          <a:pt x="51" y="6"/>
                        </a:lnTo>
                        <a:lnTo>
                          <a:pt x="44" y="3"/>
                        </a:lnTo>
                        <a:lnTo>
                          <a:pt x="38" y="0"/>
                        </a:lnTo>
                        <a:lnTo>
                          <a:pt x="32" y="0"/>
                        </a:lnTo>
                        <a:lnTo>
                          <a:pt x="31" y="0"/>
                        </a:lnTo>
                        <a:lnTo>
                          <a:pt x="29" y="0"/>
                        </a:lnTo>
                        <a:lnTo>
                          <a:pt x="26" y="1"/>
                        </a:lnTo>
                        <a:lnTo>
                          <a:pt x="21" y="4"/>
                        </a:lnTo>
                        <a:lnTo>
                          <a:pt x="26" y="3"/>
                        </a:lnTo>
                        <a:lnTo>
                          <a:pt x="32" y="3"/>
                        </a:lnTo>
                        <a:lnTo>
                          <a:pt x="38" y="3"/>
                        </a:lnTo>
                        <a:lnTo>
                          <a:pt x="43" y="4"/>
                        </a:lnTo>
                        <a:lnTo>
                          <a:pt x="48" y="8"/>
                        </a:lnTo>
                        <a:lnTo>
                          <a:pt x="52" y="11"/>
                        </a:lnTo>
                        <a:lnTo>
                          <a:pt x="57" y="15"/>
                        </a:lnTo>
                        <a:lnTo>
                          <a:pt x="58" y="21"/>
                        </a:lnTo>
                        <a:lnTo>
                          <a:pt x="60" y="26"/>
                        </a:lnTo>
                        <a:lnTo>
                          <a:pt x="61" y="32"/>
                        </a:lnTo>
                        <a:lnTo>
                          <a:pt x="60" y="38"/>
                        </a:lnTo>
                        <a:lnTo>
                          <a:pt x="58" y="43"/>
                        </a:lnTo>
                        <a:lnTo>
                          <a:pt x="57" y="49"/>
                        </a:lnTo>
                        <a:lnTo>
                          <a:pt x="52" y="52"/>
                        </a:lnTo>
                        <a:lnTo>
                          <a:pt x="48" y="57"/>
                        </a:lnTo>
                        <a:lnTo>
                          <a:pt x="43" y="59"/>
                        </a:lnTo>
                        <a:lnTo>
                          <a:pt x="38" y="62"/>
                        </a:lnTo>
                        <a:lnTo>
                          <a:pt x="32" y="62"/>
                        </a:lnTo>
                        <a:lnTo>
                          <a:pt x="26" y="62"/>
                        </a:lnTo>
                        <a:lnTo>
                          <a:pt x="20" y="59"/>
                        </a:lnTo>
                        <a:lnTo>
                          <a:pt x="15" y="57"/>
                        </a:lnTo>
                        <a:lnTo>
                          <a:pt x="10" y="52"/>
                        </a:lnTo>
                        <a:lnTo>
                          <a:pt x="7" y="49"/>
                        </a:lnTo>
                        <a:lnTo>
                          <a:pt x="4" y="43"/>
                        </a:lnTo>
                        <a:lnTo>
                          <a:pt x="3" y="38"/>
                        </a:lnTo>
                        <a:lnTo>
                          <a:pt x="3" y="32"/>
                        </a:lnTo>
                        <a:lnTo>
                          <a:pt x="3" y="29"/>
                        </a:lnTo>
                        <a:lnTo>
                          <a:pt x="3" y="28"/>
                        </a:lnTo>
                        <a:lnTo>
                          <a:pt x="1" y="32"/>
                        </a:lnTo>
                        <a:lnTo>
                          <a:pt x="0" y="35"/>
                        </a:lnTo>
                        <a:lnTo>
                          <a:pt x="1" y="42"/>
                        </a:lnTo>
                        <a:lnTo>
                          <a:pt x="3" y="48"/>
                        </a:lnTo>
                        <a:lnTo>
                          <a:pt x="6" y="52"/>
                        </a:lnTo>
                        <a:lnTo>
                          <a:pt x="10" y="57"/>
                        </a:lnTo>
                        <a:lnTo>
                          <a:pt x="15" y="60"/>
                        </a:lnTo>
                        <a:lnTo>
                          <a:pt x="20" y="62"/>
                        </a:lnTo>
                        <a:lnTo>
                          <a:pt x="26" y="65"/>
                        </a:lnTo>
                        <a:lnTo>
                          <a:pt x="32" y="65"/>
                        </a:lnTo>
                        <a:lnTo>
                          <a:pt x="38" y="63"/>
                        </a:lnTo>
                        <a:lnTo>
                          <a:pt x="44" y="62"/>
                        </a:lnTo>
                        <a:lnTo>
                          <a:pt x="51" y="59"/>
                        </a:lnTo>
                        <a:lnTo>
                          <a:pt x="55" y="55"/>
                        </a:lnTo>
                        <a:lnTo>
                          <a:pt x="58" y="51"/>
                        </a:lnTo>
                        <a:lnTo>
                          <a:pt x="61" y="45"/>
                        </a:lnTo>
                        <a:lnTo>
                          <a:pt x="63" y="38"/>
                        </a:lnTo>
                        <a:lnTo>
                          <a:pt x="65" y="32"/>
                        </a:lnTo>
                        <a:close/>
                      </a:path>
                    </a:pathLst>
                  </a:custGeom>
                  <a:solidFill>
                    <a:srgbClr val="98A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4" name="Freeform 322">
                    <a:extLst>
                      <a:ext uri="{FF2B5EF4-FFF2-40B4-BE49-F238E27FC236}">
                        <a16:creationId xmlns:a16="http://schemas.microsoft.com/office/drawing/2014/main" id="{2522F374-9132-FE40-BE61-9A4489A940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0" y="1137"/>
                    <a:ext cx="62" cy="62"/>
                  </a:xfrm>
                  <a:custGeom>
                    <a:avLst/>
                    <a:gdLst>
                      <a:gd name="T0" fmla="*/ 62 w 62"/>
                      <a:gd name="T1" fmla="*/ 31 h 62"/>
                      <a:gd name="T2" fmla="*/ 60 w 62"/>
                      <a:gd name="T3" fmla="*/ 25 h 62"/>
                      <a:gd name="T4" fmla="*/ 59 w 62"/>
                      <a:gd name="T5" fmla="*/ 19 h 62"/>
                      <a:gd name="T6" fmla="*/ 56 w 62"/>
                      <a:gd name="T7" fmla="*/ 14 h 62"/>
                      <a:gd name="T8" fmla="*/ 53 w 62"/>
                      <a:gd name="T9" fmla="*/ 10 h 62"/>
                      <a:gd name="T10" fmla="*/ 48 w 62"/>
                      <a:gd name="T11" fmla="*/ 5 h 62"/>
                      <a:gd name="T12" fmla="*/ 43 w 62"/>
                      <a:gd name="T13" fmla="*/ 3 h 62"/>
                      <a:gd name="T14" fmla="*/ 37 w 62"/>
                      <a:gd name="T15" fmla="*/ 0 h 62"/>
                      <a:gd name="T16" fmla="*/ 31 w 62"/>
                      <a:gd name="T17" fmla="*/ 0 h 62"/>
                      <a:gd name="T18" fmla="*/ 28 w 62"/>
                      <a:gd name="T19" fmla="*/ 0 h 62"/>
                      <a:gd name="T20" fmla="*/ 25 w 62"/>
                      <a:gd name="T21" fmla="*/ 0 h 62"/>
                      <a:gd name="T22" fmla="*/ 20 w 62"/>
                      <a:gd name="T23" fmla="*/ 3 h 62"/>
                      <a:gd name="T24" fmla="*/ 16 w 62"/>
                      <a:gd name="T25" fmla="*/ 8 h 62"/>
                      <a:gd name="T26" fmla="*/ 23 w 62"/>
                      <a:gd name="T27" fmla="*/ 5 h 62"/>
                      <a:gd name="T28" fmla="*/ 31 w 62"/>
                      <a:gd name="T29" fmla="*/ 3 h 62"/>
                      <a:gd name="T30" fmla="*/ 36 w 62"/>
                      <a:gd name="T31" fmla="*/ 3 h 62"/>
                      <a:gd name="T32" fmla="*/ 42 w 62"/>
                      <a:gd name="T33" fmla="*/ 5 h 62"/>
                      <a:gd name="T34" fmla="*/ 47 w 62"/>
                      <a:gd name="T35" fmla="*/ 8 h 62"/>
                      <a:gd name="T36" fmla="*/ 50 w 62"/>
                      <a:gd name="T37" fmla="*/ 11 h 62"/>
                      <a:gd name="T38" fmla="*/ 54 w 62"/>
                      <a:gd name="T39" fmla="*/ 16 h 62"/>
                      <a:gd name="T40" fmla="*/ 56 w 62"/>
                      <a:gd name="T41" fmla="*/ 20 h 62"/>
                      <a:gd name="T42" fmla="*/ 57 w 62"/>
                      <a:gd name="T43" fmla="*/ 25 h 62"/>
                      <a:gd name="T44" fmla="*/ 59 w 62"/>
                      <a:gd name="T45" fmla="*/ 31 h 62"/>
                      <a:gd name="T46" fmla="*/ 57 w 62"/>
                      <a:gd name="T47" fmla="*/ 37 h 62"/>
                      <a:gd name="T48" fmla="*/ 56 w 62"/>
                      <a:gd name="T49" fmla="*/ 42 h 62"/>
                      <a:gd name="T50" fmla="*/ 54 w 62"/>
                      <a:gd name="T51" fmla="*/ 47 h 62"/>
                      <a:gd name="T52" fmla="*/ 50 w 62"/>
                      <a:gd name="T53" fmla="*/ 51 h 62"/>
                      <a:gd name="T54" fmla="*/ 47 w 62"/>
                      <a:gd name="T55" fmla="*/ 54 h 62"/>
                      <a:gd name="T56" fmla="*/ 42 w 62"/>
                      <a:gd name="T57" fmla="*/ 56 h 62"/>
                      <a:gd name="T58" fmla="*/ 36 w 62"/>
                      <a:gd name="T59" fmla="*/ 59 h 62"/>
                      <a:gd name="T60" fmla="*/ 31 w 62"/>
                      <a:gd name="T61" fmla="*/ 59 h 62"/>
                      <a:gd name="T62" fmla="*/ 25 w 62"/>
                      <a:gd name="T63" fmla="*/ 59 h 62"/>
                      <a:gd name="T64" fmla="*/ 20 w 62"/>
                      <a:gd name="T65" fmla="*/ 56 h 62"/>
                      <a:gd name="T66" fmla="*/ 16 w 62"/>
                      <a:gd name="T67" fmla="*/ 54 h 62"/>
                      <a:gd name="T68" fmla="*/ 11 w 62"/>
                      <a:gd name="T69" fmla="*/ 51 h 62"/>
                      <a:gd name="T70" fmla="*/ 8 w 62"/>
                      <a:gd name="T71" fmla="*/ 47 h 62"/>
                      <a:gd name="T72" fmla="*/ 5 w 62"/>
                      <a:gd name="T73" fmla="*/ 42 h 62"/>
                      <a:gd name="T74" fmla="*/ 3 w 62"/>
                      <a:gd name="T75" fmla="*/ 37 h 62"/>
                      <a:gd name="T76" fmla="*/ 3 w 62"/>
                      <a:gd name="T77" fmla="*/ 31 h 62"/>
                      <a:gd name="T78" fmla="*/ 3 w 62"/>
                      <a:gd name="T79" fmla="*/ 25 h 62"/>
                      <a:gd name="T80" fmla="*/ 5 w 62"/>
                      <a:gd name="T81" fmla="*/ 20 h 62"/>
                      <a:gd name="T82" fmla="*/ 2 w 62"/>
                      <a:gd name="T83" fmla="*/ 25 h 62"/>
                      <a:gd name="T84" fmla="*/ 0 w 62"/>
                      <a:gd name="T85" fmla="*/ 31 h 62"/>
                      <a:gd name="T86" fmla="*/ 0 w 62"/>
                      <a:gd name="T87" fmla="*/ 31 h 62"/>
                      <a:gd name="T88" fmla="*/ 0 w 62"/>
                      <a:gd name="T89" fmla="*/ 31 h 62"/>
                      <a:gd name="T90" fmla="*/ 0 w 62"/>
                      <a:gd name="T91" fmla="*/ 37 h 62"/>
                      <a:gd name="T92" fmla="*/ 2 w 62"/>
                      <a:gd name="T93" fmla="*/ 44 h 62"/>
                      <a:gd name="T94" fmla="*/ 5 w 62"/>
                      <a:gd name="T95" fmla="*/ 48 h 62"/>
                      <a:gd name="T96" fmla="*/ 9 w 62"/>
                      <a:gd name="T97" fmla="*/ 53 h 62"/>
                      <a:gd name="T98" fmla="*/ 14 w 62"/>
                      <a:gd name="T99" fmla="*/ 56 h 62"/>
                      <a:gd name="T100" fmla="*/ 19 w 62"/>
                      <a:gd name="T101" fmla="*/ 59 h 62"/>
                      <a:gd name="T102" fmla="*/ 25 w 62"/>
                      <a:gd name="T103" fmla="*/ 61 h 62"/>
                      <a:gd name="T104" fmla="*/ 31 w 62"/>
                      <a:gd name="T105" fmla="*/ 62 h 62"/>
                      <a:gd name="T106" fmla="*/ 37 w 62"/>
                      <a:gd name="T107" fmla="*/ 61 h 62"/>
                      <a:gd name="T108" fmla="*/ 43 w 62"/>
                      <a:gd name="T109" fmla="*/ 59 h 62"/>
                      <a:gd name="T110" fmla="*/ 48 w 62"/>
                      <a:gd name="T111" fmla="*/ 56 h 62"/>
                      <a:gd name="T112" fmla="*/ 53 w 62"/>
                      <a:gd name="T113" fmla="*/ 53 h 62"/>
                      <a:gd name="T114" fmla="*/ 56 w 62"/>
                      <a:gd name="T115" fmla="*/ 48 h 62"/>
                      <a:gd name="T116" fmla="*/ 59 w 62"/>
                      <a:gd name="T117" fmla="*/ 44 h 62"/>
                      <a:gd name="T118" fmla="*/ 60 w 62"/>
                      <a:gd name="T119" fmla="*/ 37 h 62"/>
                      <a:gd name="T120" fmla="*/ 62 w 62"/>
                      <a:gd name="T121" fmla="*/ 31 h 6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2"/>
                      <a:gd name="T184" fmla="*/ 0 h 62"/>
                      <a:gd name="T185" fmla="*/ 62 w 62"/>
                      <a:gd name="T186" fmla="*/ 62 h 6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2" h="62">
                        <a:moveTo>
                          <a:pt x="62" y="31"/>
                        </a:moveTo>
                        <a:lnTo>
                          <a:pt x="60" y="25"/>
                        </a:lnTo>
                        <a:lnTo>
                          <a:pt x="59" y="19"/>
                        </a:lnTo>
                        <a:lnTo>
                          <a:pt x="56" y="14"/>
                        </a:lnTo>
                        <a:lnTo>
                          <a:pt x="53" y="10"/>
                        </a:lnTo>
                        <a:lnTo>
                          <a:pt x="48" y="5"/>
                        </a:lnTo>
                        <a:lnTo>
                          <a:pt x="43" y="3"/>
                        </a:lnTo>
                        <a:lnTo>
                          <a:pt x="37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5" y="0"/>
                        </a:lnTo>
                        <a:lnTo>
                          <a:pt x="20" y="3"/>
                        </a:lnTo>
                        <a:lnTo>
                          <a:pt x="16" y="8"/>
                        </a:lnTo>
                        <a:lnTo>
                          <a:pt x="23" y="5"/>
                        </a:lnTo>
                        <a:lnTo>
                          <a:pt x="31" y="3"/>
                        </a:lnTo>
                        <a:lnTo>
                          <a:pt x="36" y="3"/>
                        </a:lnTo>
                        <a:lnTo>
                          <a:pt x="42" y="5"/>
                        </a:lnTo>
                        <a:lnTo>
                          <a:pt x="47" y="8"/>
                        </a:lnTo>
                        <a:lnTo>
                          <a:pt x="50" y="11"/>
                        </a:lnTo>
                        <a:lnTo>
                          <a:pt x="54" y="16"/>
                        </a:lnTo>
                        <a:lnTo>
                          <a:pt x="56" y="20"/>
                        </a:lnTo>
                        <a:lnTo>
                          <a:pt x="57" y="25"/>
                        </a:lnTo>
                        <a:lnTo>
                          <a:pt x="59" y="31"/>
                        </a:lnTo>
                        <a:lnTo>
                          <a:pt x="57" y="37"/>
                        </a:lnTo>
                        <a:lnTo>
                          <a:pt x="56" y="42"/>
                        </a:lnTo>
                        <a:lnTo>
                          <a:pt x="54" y="47"/>
                        </a:lnTo>
                        <a:lnTo>
                          <a:pt x="50" y="51"/>
                        </a:lnTo>
                        <a:lnTo>
                          <a:pt x="47" y="54"/>
                        </a:lnTo>
                        <a:lnTo>
                          <a:pt x="42" y="56"/>
                        </a:lnTo>
                        <a:lnTo>
                          <a:pt x="36" y="59"/>
                        </a:lnTo>
                        <a:lnTo>
                          <a:pt x="31" y="59"/>
                        </a:lnTo>
                        <a:lnTo>
                          <a:pt x="25" y="59"/>
                        </a:lnTo>
                        <a:lnTo>
                          <a:pt x="20" y="56"/>
                        </a:lnTo>
                        <a:lnTo>
                          <a:pt x="16" y="54"/>
                        </a:lnTo>
                        <a:lnTo>
                          <a:pt x="11" y="51"/>
                        </a:lnTo>
                        <a:lnTo>
                          <a:pt x="8" y="47"/>
                        </a:lnTo>
                        <a:lnTo>
                          <a:pt x="5" y="42"/>
                        </a:lnTo>
                        <a:lnTo>
                          <a:pt x="3" y="37"/>
                        </a:lnTo>
                        <a:lnTo>
                          <a:pt x="3" y="31"/>
                        </a:lnTo>
                        <a:lnTo>
                          <a:pt x="3" y="25"/>
                        </a:lnTo>
                        <a:lnTo>
                          <a:pt x="5" y="20"/>
                        </a:lnTo>
                        <a:lnTo>
                          <a:pt x="2" y="25"/>
                        </a:lnTo>
                        <a:lnTo>
                          <a:pt x="0" y="31"/>
                        </a:lnTo>
                        <a:lnTo>
                          <a:pt x="0" y="37"/>
                        </a:lnTo>
                        <a:lnTo>
                          <a:pt x="2" y="44"/>
                        </a:lnTo>
                        <a:lnTo>
                          <a:pt x="5" y="48"/>
                        </a:lnTo>
                        <a:lnTo>
                          <a:pt x="9" y="53"/>
                        </a:lnTo>
                        <a:lnTo>
                          <a:pt x="14" y="56"/>
                        </a:lnTo>
                        <a:lnTo>
                          <a:pt x="19" y="59"/>
                        </a:lnTo>
                        <a:lnTo>
                          <a:pt x="25" y="61"/>
                        </a:lnTo>
                        <a:lnTo>
                          <a:pt x="31" y="62"/>
                        </a:lnTo>
                        <a:lnTo>
                          <a:pt x="37" y="61"/>
                        </a:lnTo>
                        <a:lnTo>
                          <a:pt x="43" y="59"/>
                        </a:lnTo>
                        <a:lnTo>
                          <a:pt x="48" y="56"/>
                        </a:lnTo>
                        <a:lnTo>
                          <a:pt x="53" y="53"/>
                        </a:lnTo>
                        <a:lnTo>
                          <a:pt x="56" y="48"/>
                        </a:lnTo>
                        <a:lnTo>
                          <a:pt x="59" y="44"/>
                        </a:lnTo>
                        <a:lnTo>
                          <a:pt x="60" y="37"/>
                        </a:lnTo>
                        <a:lnTo>
                          <a:pt x="62" y="31"/>
                        </a:lnTo>
                        <a:close/>
                      </a:path>
                    </a:pathLst>
                  </a:custGeom>
                  <a:solidFill>
                    <a:srgbClr val="9BA6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5" name="Freeform 323">
                    <a:extLst>
                      <a:ext uri="{FF2B5EF4-FFF2-40B4-BE49-F238E27FC236}">
                        <a16:creationId xmlns:a16="http://schemas.microsoft.com/office/drawing/2014/main" id="{CE619BBA-4EBB-954C-AE9F-464FBED18DF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52" y="1139"/>
                    <a:ext cx="58" cy="59"/>
                  </a:xfrm>
                  <a:custGeom>
                    <a:avLst/>
                    <a:gdLst>
                      <a:gd name="T0" fmla="*/ 57 w 58"/>
                      <a:gd name="T1" fmla="*/ 23 h 59"/>
                      <a:gd name="T2" fmla="*/ 54 w 58"/>
                      <a:gd name="T3" fmla="*/ 12 h 59"/>
                      <a:gd name="T4" fmla="*/ 45 w 58"/>
                      <a:gd name="T5" fmla="*/ 5 h 59"/>
                      <a:gd name="T6" fmla="*/ 35 w 58"/>
                      <a:gd name="T7" fmla="*/ 0 h 59"/>
                      <a:gd name="T8" fmla="*/ 23 w 58"/>
                      <a:gd name="T9" fmla="*/ 0 h 59"/>
                      <a:gd name="T10" fmla="*/ 14 w 58"/>
                      <a:gd name="T11" fmla="*/ 6 h 59"/>
                      <a:gd name="T12" fmla="*/ 3 w 58"/>
                      <a:gd name="T13" fmla="*/ 18 h 59"/>
                      <a:gd name="T14" fmla="*/ 0 w 58"/>
                      <a:gd name="T15" fmla="*/ 26 h 59"/>
                      <a:gd name="T16" fmla="*/ 0 w 58"/>
                      <a:gd name="T17" fmla="*/ 35 h 59"/>
                      <a:gd name="T18" fmla="*/ 4 w 58"/>
                      <a:gd name="T19" fmla="*/ 46 h 59"/>
                      <a:gd name="T20" fmla="*/ 12 w 58"/>
                      <a:gd name="T21" fmla="*/ 54 h 59"/>
                      <a:gd name="T22" fmla="*/ 23 w 58"/>
                      <a:gd name="T23" fmla="*/ 59 h 59"/>
                      <a:gd name="T24" fmla="*/ 35 w 58"/>
                      <a:gd name="T25" fmla="*/ 59 h 59"/>
                      <a:gd name="T26" fmla="*/ 45 w 58"/>
                      <a:gd name="T27" fmla="*/ 54 h 59"/>
                      <a:gd name="T28" fmla="*/ 54 w 58"/>
                      <a:gd name="T29" fmla="*/ 46 h 59"/>
                      <a:gd name="T30" fmla="*/ 57 w 58"/>
                      <a:gd name="T31" fmla="*/ 35 h 59"/>
                      <a:gd name="T32" fmla="*/ 55 w 58"/>
                      <a:gd name="T33" fmla="*/ 29 h 59"/>
                      <a:gd name="T34" fmla="*/ 52 w 58"/>
                      <a:gd name="T35" fmla="*/ 40 h 59"/>
                      <a:gd name="T36" fmla="*/ 48 w 58"/>
                      <a:gd name="T37" fmla="*/ 48 h 59"/>
                      <a:gd name="T38" fmla="*/ 38 w 58"/>
                      <a:gd name="T39" fmla="*/ 54 h 59"/>
                      <a:gd name="T40" fmla="*/ 29 w 58"/>
                      <a:gd name="T41" fmla="*/ 56 h 59"/>
                      <a:gd name="T42" fmla="*/ 18 w 58"/>
                      <a:gd name="T43" fmla="*/ 54 h 59"/>
                      <a:gd name="T44" fmla="*/ 11 w 58"/>
                      <a:gd name="T45" fmla="*/ 48 h 59"/>
                      <a:gd name="T46" fmla="*/ 4 w 58"/>
                      <a:gd name="T47" fmla="*/ 40 h 59"/>
                      <a:gd name="T48" fmla="*/ 3 w 58"/>
                      <a:gd name="T49" fmla="*/ 29 h 59"/>
                      <a:gd name="T50" fmla="*/ 4 w 58"/>
                      <a:gd name="T51" fmla="*/ 18 h 59"/>
                      <a:gd name="T52" fmla="*/ 11 w 58"/>
                      <a:gd name="T53" fmla="*/ 11 h 59"/>
                      <a:gd name="T54" fmla="*/ 18 w 58"/>
                      <a:gd name="T55" fmla="*/ 5 h 59"/>
                      <a:gd name="T56" fmla="*/ 29 w 58"/>
                      <a:gd name="T57" fmla="*/ 3 h 59"/>
                      <a:gd name="T58" fmla="*/ 38 w 58"/>
                      <a:gd name="T59" fmla="*/ 5 h 59"/>
                      <a:gd name="T60" fmla="*/ 48 w 58"/>
                      <a:gd name="T61" fmla="*/ 11 h 59"/>
                      <a:gd name="T62" fmla="*/ 52 w 58"/>
                      <a:gd name="T63" fmla="*/ 18 h 59"/>
                      <a:gd name="T64" fmla="*/ 55 w 58"/>
                      <a:gd name="T65" fmla="*/ 29 h 5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8"/>
                      <a:gd name="T100" fmla="*/ 0 h 59"/>
                      <a:gd name="T101" fmla="*/ 58 w 58"/>
                      <a:gd name="T102" fmla="*/ 59 h 5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8" h="59">
                        <a:moveTo>
                          <a:pt x="58" y="29"/>
                        </a:moveTo>
                        <a:lnTo>
                          <a:pt x="57" y="23"/>
                        </a:lnTo>
                        <a:lnTo>
                          <a:pt x="55" y="18"/>
                        </a:lnTo>
                        <a:lnTo>
                          <a:pt x="54" y="12"/>
                        </a:lnTo>
                        <a:lnTo>
                          <a:pt x="49" y="8"/>
                        </a:lnTo>
                        <a:lnTo>
                          <a:pt x="45" y="5"/>
                        </a:lnTo>
                        <a:lnTo>
                          <a:pt x="40" y="1"/>
                        </a:lnTo>
                        <a:lnTo>
                          <a:pt x="35" y="0"/>
                        </a:lnTo>
                        <a:lnTo>
                          <a:pt x="29" y="0"/>
                        </a:lnTo>
                        <a:lnTo>
                          <a:pt x="23" y="0"/>
                        </a:lnTo>
                        <a:lnTo>
                          <a:pt x="18" y="1"/>
                        </a:lnTo>
                        <a:lnTo>
                          <a:pt x="14" y="6"/>
                        </a:lnTo>
                        <a:lnTo>
                          <a:pt x="7" y="12"/>
                        </a:lnTo>
                        <a:lnTo>
                          <a:pt x="3" y="18"/>
                        </a:lnTo>
                        <a:lnTo>
                          <a:pt x="0" y="25"/>
                        </a:lnTo>
                        <a:lnTo>
                          <a:pt x="0" y="26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1" y="40"/>
                        </a:lnTo>
                        <a:lnTo>
                          <a:pt x="4" y="46"/>
                        </a:lnTo>
                        <a:lnTo>
                          <a:pt x="7" y="49"/>
                        </a:lnTo>
                        <a:lnTo>
                          <a:pt x="12" y="54"/>
                        </a:lnTo>
                        <a:lnTo>
                          <a:pt x="17" y="56"/>
                        </a:lnTo>
                        <a:lnTo>
                          <a:pt x="23" y="59"/>
                        </a:lnTo>
                        <a:lnTo>
                          <a:pt x="29" y="59"/>
                        </a:lnTo>
                        <a:lnTo>
                          <a:pt x="35" y="59"/>
                        </a:lnTo>
                        <a:lnTo>
                          <a:pt x="40" y="56"/>
                        </a:lnTo>
                        <a:lnTo>
                          <a:pt x="45" y="54"/>
                        </a:lnTo>
                        <a:lnTo>
                          <a:pt x="49" y="49"/>
                        </a:lnTo>
                        <a:lnTo>
                          <a:pt x="54" y="46"/>
                        </a:lnTo>
                        <a:lnTo>
                          <a:pt x="55" y="40"/>
                        </a:lnTo>
                        <a:lnTo>
                          <a:pt x="57" y="35"/>
                        </a:lnTo>
                        <a:lnTo>
                          <a:pt x="58" y="29"/>
                        </a:lnTo>
                        <a:close/>
                        <a:moveTo>
                          <a:pt x="55" y="29"/>
                        </a:moveTo>
                        <a:lnTo>
                          <a:pt x="54" y="34"/>
                        </a:lnTo>
                        <a:lnTo>
                          <a:pt x="52" y="40"/>
                        </a:lnTo>
                        <a:lnTo>
                          <a:pt x="51" y="43"/>
                        </a:lnTo>
                        <a:lnTo>
                          <a:pt x="48" y="48"/>
                        </a:lnTo>
                        <a:lnTo>
                          <a:pt x="43" y="51"/>
                        </a:lnTo>
                        <a:lnTo>
                          <a:pt x="38" y="54"/>
                        </a:lnTo>
                        <a:lnTo>
                          <a:pt x="34" y="56"/>
                        </a:lnTo>
                        <a:lnTo>
                          <a:pt x="29" y="56"/>
                        </a:lnTo>
                        <a:lnTo>
                          <a:pt x="23" y="56"/>
                        </a:lnTo>
                        <a:lnTo>
                          <a:pt x="18" y="54"/>
                        </a:lnTo>
                        <a:lnTo>
                          <a:pt x="14" y="51"/>
                        </a:lnTo>
                        <a:lnTo>
                          <a:pt x="11" y="48"/>
                        </a:lnTo>
                        <a:lnTo>
                          <a:pt x="7" y="43"/>
                        </a:lnTo>
                        <a:lnTo>
                          <a:pt x="4" y="40"/>
                        </a:lnTo>
                        <a:lnTo>
                          <a:pt x="3" y="34"/>
                        </a:lnTo>
                        <a:lnTo>
                          <a:pt x="3" y="29"/>
                        </a:lnTo>
                        <a:lnTo>
                          <a:pt x="3" y="23"/>
                        </a:lnTo>
                        <a:lnTo>
                          <a:pt x="4" y="18"/>
                        </a:lnTo>
                        <a:lnTo>
                          <a:pt x="7" y="14"/>
                        </a:lnTo>
                        <a:lnTo>
                          <a:pt x="11" y="11"/>
                        </a:lnTo>
                        <a:lnTo>
                          <a:pt x="14" y="8"/>
                        </a:lnTo>
                        <a:lnTo>
                          <a:pt x="18" y="5"/>
                        </a:lnTo>
                        <a:lnTo>
                          <a:pt x="23" y="3"/>
                        </a:lnTo>
                        <a:lnTo>
                          <a:pt x="29" y="3"/>
                        </a:lnTo>
                        <a:lnTo>
                          <a:pt x="34" y="3"/>
                        </a:lnTo>
                        <a:lnTo>
                          <a:pt x="38" y="5"/>
                        </a:lnTo>
                        <a:lnTo>
                          <a:pt x="43" y="8"/>
                        </a:lnTo>
                        <a:lnTo>
                          <a:pt x="48" y="11"/>
                        </a:lnTo>
                        <a:lnTo>
                          <a:pt x="51" y="14"/>
                        </a:lnTo>
                        <a:lnTo>
                          <a:pt x="52" y="18"/>
                        </a:lnTo>
                        <a:lnTo>
                          <a:pt x="54" y="23"/>
                        </a:lnTo>
                        <a:lnTo>
                          <a:pt x="55" y="29"/>
                        </a:lnTo>
                        <a:close/>
                      </a:path>
                    </a:pathLst>
                  </a:custGeom>
                  <a:solidFill>
                    <a:srgbClr val="9EAA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6" name="Freeform 324">
                    <a:extLst>
                      <a:ext uri="{FF2B5EF4-FFF2-40B4-BE49-F238E27FC236}">
                        <a16:creationId xmlns:a16="http://schemas.microsoft.com/office/drawing/2014/main" id="{FA5C9F80-0547-9640-8770-E1C31309C96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53" y="1140"/>
                    <a:ext cx="56" cy="56"/>
                  </a:xfrm>
                  <a:custGeom>
                    <a:avLst/>
                    <a:gdLst>
                      <a:gd name="T0" fmla="*/ 54 w 56"/>
                      <a:gd name="T1" fmla="*/ 22 h 56"/>
                      <a:gd name="T2" fmla="*/ 51 w 56"/>
                      <a:gd name="T3" fmla="*/ 13 h 56"/>
                      <a:gd name="T4" fmla="*/ 44 w 56"/>
                      <a:gd name="T5" fmla="*/ 5 h 56"/>
                      <a:gd name="T6" fmla="*/ 33 w 56"/>
                      <a:gd name="T7" fmla="*/ 0 h 56"/>
                      <a:gd name="T8" fmla="*/ 20 w 56"/>
                      <a:gd name="T9" fmla="*/ 2 h 56"/>
                      <a:gd name="T10" fmla="*/ 6 w 56"/>
                      <a:gd name="T11" fmla="*/ 11 h 56"/>
                      <a:gd name="T12" fmla="*/ 0 w 56"/>
                      <a:gd name="T13" fmla="*/ 22 h 56"/>
                      <a:gd name="T14" fmla="*/ 0 w 56"/>
                      <a:gd name="T15" fmla="*/ 34 h 56"/>
                      <a:gd name="T16" fmla="*/ 5 w 56"/>
                      <a:gd name="T17" fmla="*/ 44 h 56"/>
                      <a:gd name="T18" fmla="*/ 13 w 56"/>
                      <a:gd name="T19" fmla="*/ 51 h 56"/>
                      <a:gd name="T20" fmla="*/ 22 w 56"/>
                      <a:gd name="T21" fmla="*/ 56 h 56"/>
                      <a:gd name="T22" fmla="*/ 33 w 56"/>
                      <a:gd name="T23" fmla="*/ 56 h 56"/>
                      <a:gd name="T24" fmla="*/ 44 w 56"/>
                      <a:gd name="T25" fmla="*/ 51 h 56"/>
                      <a:gd name="T26" fmla="*/ 51 w 56"/>
                      <a:gd name="T27" fmla="*/ 44 h 56"/>
                      <a:gd name="T28" fmla="*/ 54 w 56"/>
                      <a:gd name="T29" fmla="*/ 34 h 56"/>
                      <a:gd name="T30" fmla="*/ 53 w 56"/>
                      <a:gd name="T31" fmla="*/ 28 h 56"/>
                      <a:gd name="T32" fmla="*/ 51 w 56"/>
                      <a:gd name="T33" fmla="*/ 38 h 56"/>
                      <a:gd name="T34" fmla="*/ 45 w 56"/>
                      <a:gd name="T35" fmla="*/ 45 h 56"/>
                      <a:gd name="T36" fmla="*/ 37 w 56"/>
                      <a:gd name="T37" fmla="*/ 51 h 56"/>
                      <a:gd name="T38" fmla="*/ 28 w 56"/>
                      <a:gd name="T39" fmla="*/ 53 h 56"/>
                      <a:gd name="T40" fmla="*/ 19 w 56"/>
                      <a:gd name="T41" fmla="*/ 51 h 56"/>
                      <a:gd name="T42" fmla="*/ 10 w 56"/>
                      <a:gd name="T43" fmla="*/ 45 h 56"/>
                      <a:gd name="T44" fmla="*/ 5 w 56"/>
                      <a:gd name="T45" fmla="*/ 38 h 56"/>
                      <a:gd name="T46" fmla="*/ 3 w 56"/>
                      <a:gd name="T47" fmla="*/ 28 h 56"/>
                      <a:gd name="T48" fmla="*/ 5 w 56"/>
                      <a:gd name="T49" fmla="*/ 19 h 56"/>
                      <a:gd name="T50" fmla="*/ 10 w 56"/>
                      <a:gd name="T51" fmla="*/ 11 h 56"/>
                      <a:gd name="T52" fmla="*/ 19 w 56"/>
                      <a:gd name="T53" fmla="*/ 5 h 56"/>
                      <a:gd name="T54" fmla="*/ 28 w 56"/>
                      <a:gd name="T55" fmla="*/ 4 h 56"/>
                      <a:gd name="T56" fmla="*/ 37 w 56"/>
                      <a:gd name="T57" fmla="*/ 5 h 56"/>
                      <a:gd name="T58" fmla="*/ 45 w 56"/>
                      <a:gd name="T59" fmla="*/ 11 h 56"/>
                      <a:gd name="T60" fmla="*/ 51 w 56"/>
                      <a:gd name="T61" fmla="*/ 19 h 56"/>
                      <a:gd name="T62" fmla="*/ 53 w 56"/>
                      <a:gd name="T63" fmla="*/ 28 h 5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6"/>
                      <a:gd name="T97" fmla="*/ 0 h 56"/>
                      <a:gd name="T98" fmla="*/ 56 w 56"/>
                      <a:gd name="T99" fmla="*/ 56 h 5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6" h="56">
                        <a:moveTo>
                          <a:pt x="56" y="28"/>
                        </a:moveTo>
                        <a:lnTo>
                          <a:pt x="54" y="22"/>
                        </a:lnTo>
                        <a:lnTo>
                          <a:pt x="53" y="17"/>
                        </a:lnTo>
                        <a:lnTo>
                          <a:pt x="51" y="13"/>
                        </a:lnTo>
                        <a:lnTo>
                          <a:pt x="47" y="8"/>
                        </a:lnTo>
                        <a:lnTo>
                          <a:pt x="44" y="5"/>
                        </a:lnTo>
                        <a:lnTo>
                          <a:pt x="39" y="2"/>
                        </a:lnTo>
                        <a:lnTo>
                          <a:pt x="33" y="0"/>
                        </a:lnTo>
                        <a:lnTo>
                          <a:pt x="28" y="0"/>
                        </a:lnTo>
                        <a:lnTo>
                          <a:pt x="20" y="2"/>
                        </a:lnTo>
                        <a:lnTo>
                          <a:pt x="13" y="5"/>
                        </a:lnTo>
                        <a:lnTo>
                          <a:pt x="6" y="11"/>
                        </a:lnTo>
                        <a:lnTo>
                          <a:pt x="2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2" y="39"/>
                        </a:lnTo>
                        <a:lnTo>
                          <a:pt x="5" y="44"/>
                        </a:lnTo>
                        <a:lnTo>
                          <a:pt x="8" y="48"/>
                        </a:lnTo>
                        <a:lnTo>
                          <a:pt x="13" y="51"/>
                        </a:lnTo>
                        <a:lnTo>
                          <a:pt x="17" y="53"/>
                        </a:lnTo>
                        <a:lnTo>
                          <a:pt x="22" y="56"/>
                        </a:lnTo>
                        <a:lnTo>
                          <a:pt x="28" y="56"/>
                        </a:lnTo>
                        <a:lnTo>
                          <a:pt x="33" y="56"/>
                        </a:lnTo>
                        <a:lnTo>
                          <a:pt x="39" y="53"/>
                        </a:lnTo>
                        <a:lnTo>
                          <a:pt x="44" y="51"/>
                        </a:lnTo>
                        <a:lnTo>
                          <a:pt x="47" y="48"/>
                        </a:lnTo>
                        <a:lnTo>
                          <a:pt x="51" y="44"/>
                        </a:lnTo>
                        <a:lnTo>
                          <a:pt x="53" y="39"/>
                        </a:lnTo>
                        <a:lnTo>
                          <a:pt x="54" y="34"/>
                        </a:lnTo>
                        <a:lnTo>
                          <a:pt x="56" y="28"/>
                        </a:lnTo>
                        <a:close/>
                        <a:moveTo>
                          <a:pt x="53" y="28"/>
                        </a:moveTo>
                        <a:lnTo>
                          <a:pt x="51" y="33"/>
                        </a:lnTo>
                        <a:lnTo>
                          <a:pt x="51" y="38"/>
                        </a:lnTo>
                        <a:lnTo>
                          <a:pt x="48" y="42"/>
                        </a:lnTo>
                        <a:lnTo>
                          <a:pt x="45" y="45"/>
                        </a:lnTo>
                        <a:lnTo>
                          <a:pt x="42" y="48"/>
                        </a:lnTo>
                        <a:lnTo>
                          <a:pt x="37" y="51"/>
                        </a:lnTo>
                        <a:lnTo>
                          <a:pt x="33" y="53"/>
                        </a:lnTo>
                        <a:lnTo>
                          <a:pt x="28" y="53"/>
                        </a:lnTo>
                        <a:lnTo>
                          <a:pt x="23" y="53"/>
                        </a:lnTo>
                        <a:lnTo>
                          <a:pt x="19" y="51"/>
                        </a:lnTo>
                        <a:lnTo>
                          <a:pt x="14" y="48"/>
                        </a:lnTo>
                        <a:lnTo>
                          <a:pt x="10" y="45"/>
                        </a:lnTo>
                        <a:lnTo>
                          <a:pt x="8" y="42"/>
                        </a:lnTo>
                        <a:lnTo>
                          <a:pt x="5" y="38"/>
                        </a:lnTo>
                        <a:lnTo>
                          <a:pt x="3" y="33"/>
                        </a:lnTo>
                        <a:lnTo>
                          <a:pt x="3" y="28"/>
                        </a:lnTo>
                        <a:lnTo>
                          <a:pt x="3" y="24"/>
                        </a:lnTo>
                        <a:lnTo>
                          <a:pt x="5" y="19"/>
                        </a:lnTo>
                        <a:lnTo>
                          <a:pt x="8" y="14"/>
                        </a:lnTo>
                        <a:lnTo>
                          <a:pt x="10" y="11"/>
                        </a:lnTo>
                        <a:lnTo>
                          <a:pt x="14" y="8"/>
                        </a:lnTo>
                        <a:lnTo>
                          <a:pt x="19" y="5"/>
                        </a:lnTo>
                        <a:lnTo>
                          <a:pt x="23" y="4"/>
                        </a:lnTo>
                        <a:lnTo>
                          <a:pt x="28" y="4"/>
                        </a:lnTo>
                        <a:lnTo>
                          <a:pt x="33" y="4"/>
                        </a:lnTo>
                        <a:lnTo>
                          <a:pt x="37" y="5"/>
                        </a:lnTo>
                        <a:lnTo>
                          <a:pt x="42" y="8"/>
                        </a:lnTo>
                        <a:lnTo>
                          <a:pt x="45" y="11"/>
                        </a:lnTo>
                        <a:lnTo>
                          <a:pt x="48" y="14"/>
                        </a:lnTo>
                        <a:lnTo>
                          <a:pt x="51" y="19"/>
                        </a:lnTo>
                        <a:lnTo>
                          <a:pt x="51" y="24"/>
                        </a:lnTo>
                        <a:lnTo>
                          <a:pt x="53" y="28"/>
                        </a:lnTo>
                        <a:close/>
                      </a:path>
                    </a:pathLst>
                  </a:custGeom>
                  <a:solidFill>
                    <a:srgbClr val="A2AD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7" name="Freeform 325">
                    <a:extLst>
                      <a:ext uri="{FF2B5EF4-FFF2-40B4-BE49-F238E27FC236}">
                        <a16:creationId xmlns:a16="http://schemas.microsoft.com/office/drawing/2014/main" id="{C400D695-48C4-C646-837B-62641D79B39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55" y="1142"/>
                    <a:ext cx="52" cy="53"/>
                  </a:xfrm>
                  <a:custGeom>
                    <a:avLst/>
                    <a:gdLst>
                      <a:gd name="T0" fmla="*/ 51 w 52"/>
                      <a:gd name="T1" fmla="*/ 20 h 53"/>
                      <a:gd name="T2" fmla="*/ 48 w 52"/>
                      <a:gd name="T3" fmla="*/ 11 h 53"/>
                      <a:gd name="T4" fmla="*/ 40 w 52"/>
                      <a:gd name="T5" fmla="*/ 5 h 53"/>
                      <a:gd name="T6" fmla="*/ 31 w 52"/>
                      <a:gd name="T7" fmla="*/ 0 h 53"/>
                      <a:gd name="T8" fmla="*/ 20 w 52"/>
                      <a:gd name="T9" fmla="*/ 0 h 53"/>
                      <a:gd name="T10" fmla="*/ 11 w 52"/>
                      <a:gd name="T11" fmla="*/ 5 h 53"/>
                      <a:gd name="T12" fmla="*/ 4 w 52"/>
                      <a:gd name="T13" fmla="*/ 11 h 53"/>
                      <a:gd name="T14" fmla="*/ 0 w 52"/>
                      <a:gd name="T15" fmla="*/ 20 h 53"/>
                      <a:gd name="T16" fmla="*/ 0 w 52"/>
                      <a:gd name="T17" fmla="*/ 31 h 53"/>
                      <a:gd name="T18" fmla="*/ 4 w 52"/>
                      <a:gd name="T19" fmla="*/ 40 h 53"/>
                      <a:gd name="T20" fmla="*/ 11 w 52"/>
                      <a:gd name="T21" fmla="*/ 48 h 53"/>
                      <a:gd name="T22" fmla="*/ 20 w 52"/>
                      <a:gd name="T23" fmla="*/ 53 h 53"/>
                      <a:gd name="T24" fmla="*/ 31 w 52"/>
                      <a:gd name="T25" fmla="*/ 53 h 53"/>
                      <a:gd name="T26" fmla="*/ 40 w 52"/>
                      <a:gd name="T27" fmla="*/ 48 h 53"/>
                      <a:gd name="T28" fmla="*/ 48 w 52"/>
                      <a:gd name="T29" fmla="*/ 40 h 53"/>
                      <a:gd name="T30" fmla="*/ 51 w 52"/>
                      <a:gd name="T31" fmla="*/ 31 h 53"/>
                      <a:gd name="T32" fmla="*/ 49 w 52"/>
                      <a:gd name="T33" fmla="*/ 26 h 53"/>
                      <a:gd name="T34" fmla="*/ 48 w 52"/>
                      <a:gd name="T35" fmla="*/ 36 h 53"/>
                      <a:gd name="T36" fmla="*/ 42 w 52"/>
                      <a:gd name="T37" fmla="*/ 43 h 53"/>
                      <a:gd name="T38" fmla="*/ 35 w 52"/>
                      <a:gd name="T39" fmla="*/ 48 h 53"/>
                      <a:gd name="T40" fmla="*/ 26 w 52"/>
                      <a:gd name="T41" fmla="*/ 49 h 53"/>
                      <a:gd name="T42" fmla="*/ 17 w 52"/>
                      <a:gd name="T43" fmla="*/ 48 h 53"/>
                      <a:gd name="T44" fmla="*/ 9 w 52"/>
                      <a:gd name="T45" fmla="*/ 43 h 53"/>
                      <a:gd name="T46" fmla="*/ 4 w 52"/>
                      <a:gd name="T47" fmla="*/ 36 h 53"/>
                      <a:gd name="T48" fmla="*/ 3 w 52"/>
                      <a:gd name="T49" fmla="*/ 26 h 53"/>
                      <a:gd name="T50" fmla="*/ 4 w 52"/>
                      <a:gd name="T51" fmla="*/ 17 h 53"/>
                      <a:gd name="T52" fmla="*/ 9 w 52"/>
                      <a:gd name="T53" fmla="*/ 9 h 53"/>
                      <a:gd name="T54" fmla="*/ 17 w 52"/>
                      <a:gd name="T55" fmla="*/ 5 h 53"/>
                      <a:gd name="T56" fmla="*/ 26 w 52"/>
                      <a:gd name="T57" fmla="*/ 3 h 53"/>
                      <a:gd name="T58" fmla="*/ 35 w 52"/>
                      <a:gd name="T59" fmla="*/ 5 h 53"/>
                      <a:gd name="T60" fmla="*/ 42 w 52"/>
                      <a:gd name="T61" fmla="*/ 9 h 53"/>
                      <a:gd name="T62" fmla="*/ 48 w 52"/>
                      <a:gd name="T63" fmla="*/ 17 h 53"/>
                      <a:gd name="T64" fmla="*/ 49 w 52"/>
                      <a:gd name="T65" fmla="*/ 26 h 5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2"/>
                      <a:gd name="T100" fmla="*/ 0 h 53"/>
                      <a:gd name="T101" fmla="*/ 52 w 52"/>
                      <a:gd name="T102" fmla="*/ 53 h 5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2" h="53">
                        <a:moveTo>
                          <a:pt x="52" y="26"/>
                        </a:moveTo>
                        <a:lnTo>
                          <a:pt x="51" y="20"/>
                        </a:lnTo>
                        <a:lnTo>
                          <a:pt x="49" y="15"/>
                        </a:lnTo>
                        <a:lnTo>
                          <a:pt x="48" y="11"/>
                        </a:lnTo>
                        <a:lnTo>
                          <a:pt x="45" y="8"/>
                        </a:lnTo>
                        <a:lnTo>
                          <a:pt x="40" y="5"/>
                        </a:lnTo>
                        <a:lnTo>
                          <a:pt x="35" y="2"/>
                        </a:lnTo>
                        <a:lnTo>
                          <a:pt x="31" y="0"/>
                        </a:lnTo>
                        <a:lnTo>
                          <a:pt x="26" y="0"/>
                        </a:lnTo>
                        <a:lnTo>
                          <a:pt x="20" y="0"/>
                        </a:lnTo>
                        <a:lnTo>
                          <a:pt x="15" y="2"/>
                        </a:lnTo>
                        <a:lnTo>
                          <a:pt x="11" y="5"/>
                        </a:lnTo>
                        <a:lnTo>
                          <a:pt x="8" y="8"/>
                        </a:lnTo>
                        <a:lnTo>
                          <a:pt x="4" y="11"/>
                        </a:lnTo>
                        <a:lnTo>
                          <a:pt x="1" y="15"/>
                        </a:lnTo>
                        <a:lnTo>
                          <a:pt x="0" y="20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1" y="37"/>
                        </a:lnTo>
                        <a:lnTo>
                          <a:pt x="4" y="40"/>
                        </a:lnTo>
                        <a:lnTo>
                          <a:pt x="8" y="45"/>
                        </a:lnTo>
                        <a:lnTo>
                          <a:pt x="11" y="48"/>
                        </a:lnTo>
                        <a:lnTo>
                          <a:pt x="15" y="51"/>
                        </a:lnTo>
                        <a:lnTo>
                          <a:pt x="20" y="53"/>
                        </a:lnTo>
                        <a:lnTo>
                          <a:pt x="26" y="53"/>
                        </a:lnTo>
                        <a:lnTo>
                          <a:pt x="31" y="53"/>
                        </a:lnTo>
                        <a:lnTo>
                          <a:pt x="35" y="51"/>
                        </a:lnTo>
                        <a:lnTo>
                          <a:pt x="40" y="48"/>
                        </a:lnTo>
                        <a:lnTo>
                          <a:pt x="45" y="45"/>
                        </a:lnTo>
                        <a:lnTo>
                          <a:pt x="48" y="40"/>
                        </a:lnTo>
                        <a:lnTo>
                          <a:pt x="49" y="37"/>
                        </a:lnTo>
                        <a:lnTo>
                          <a:pt x="51" y="31"/>
                        </a:lnTo>
                        <a:lnTo>
                          <a:pt x="52" y="26"/>
                        </a:lnTo>
                        <a:close/>
                        <a:moveTo>
                          <a:pt x="49" y="26"/>
                        </a:moveTo>
                        <a:lnTo>
                          <a:pt x="48" y="31"/>
                        </a:lnTo>
                        <a:lnTo>
                          <a:pt x="48" y="36"/>
                        </a:lnTo>
                        <a:lnTo>
                          <a:pt x="45" y="39"/>
                        </a:lnTo>
                        <a:lnTo>
                          <a:pt x="42" y="43"/>
                        </a:lnTo>
                        <a:lnTo>
                          <a:pt x="38" y="45"/>
                        </a:lnTo>
                        <a:lnTo>
                          <a:pt x="35" y="48"/>
                        </a:lnTo>
                        <a:lnTo>
                          <a:pt x="31" y="49"/>
                        </a:lnTo>
                        <a:lnTo>
                          <a:pt x="26" y="49"/>
                        </a:lnTo>
                        <a:lnTo>
                          <a:pt x="21" y="49"/>
                        </a:lnTo>
                        <a:lnTo>
                          <a:pt x="17" y="48"/>
                        </a:lnTo>
                        <a:lnTo>
                          <a:pt x="12" y="45"/>
                        </a:lnTo>
                        <a:lnTo>
                          <a:pt x="9" y="43"/>
                        </a:lnTo>
                        <a:lnTo>
                          <a:pt x="6" y="39"/>
                        </a:lnTo>
                        <a:lnTo>
                          <a:pt x="4" y="36"/>
                        </a:lnTo>
                        <a:lnTo>
                          <a:pt x="3" y="31"/>
                        </a:lnTo>
                        <a:lnTo>
                          <a:pt x="3" y="26"/>
                        </a:lnTo>
                        <a:lnTo>
                          <a:pt x="3" y="22"/>
                        </a:lnTo>
                        <a:lnTo>
                          <a:pt x="4" y="17"/>
                        </a:lnTo>
                        <a:lnTo>
                          <a:pt x="6" y="14"/>
                        </a:lnTo>
                        <a:lnTo>
                          <a:pt x="9" y="9"/>
                        </a:lnTo>
                        <a:lnTo>
                          <a:pt x="12" y="6"/>
                        </a:lnTo>
                        <a:lnTo>
                          <a:pt x="17" y="5"/>
                        </a:lnTo>
                        <a:lnTo>
                          <a:pt x="21" y="3"/>
                        </a:lnTo>
                        <a:lnTo>
                          <a:pt x="26" y="3"/>
                        </a:lnTo>
                        <a:lnTo>
                          <a:pt x="31" y="3"/>
                        </a:lnTo>
                        <a:lnTo>
                          <a:pt x="35" y="5"/>
                        </a:lnTo>
                        <a:lnTo>
                          <a:pt x="38" y="6"/>
                        </a:lnTo>
                        <a:lnTo>
                          <a:pt x="42" y="9"/>
                        </a:lnTo>
                        <a:lnTo>
                          <a:pt x="45" y="14"/>
                        </a:lnTo>
                        <a:lnTo>
                          <a:pt x="48" y="17"/>
                        </a:lnTo>
                        <a:lnTo>
                          <a:pt x="48" y="22"/>
                        </a:lnTo>
                        <a:lnTo>
                          <a:pt x="49" y="26"/>
                        </a:lnTo>
                        <a:close/>
                      </a:path>
                    </a:pathLst>
                  </a:custGeom>
                  <a:solidFill>
                    <a:srgbClr val="AAB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" name="Freeform 326">
                    <a:extLst>
                      <a:ext uri="{FF2B5EF4-FFF2-40B4-BE49-F238E27FC236}">
                        <a16:creationId xmlns:a16="http://schemas.microsoft.com/office/drawing/2014/main" id="{98A003D4-0C79-E24C-8039-2E7ED0132E2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56" y="1144"/>
                    <a:ext cx="50" cy="49"/>
                  </a:xfrm>
                  <a:custGeom>
                    <a:avLst/>
                    <a:gdLst>
                      <a:gd name="T0" fmla="*/ 48 w 50"/>
                      <a:gd name="T1" fmla="*/ 20 h 49"/>
                      <a:gd name="T2" fmla="*/ 45 w 50"/>
                      <a:gd name="T3" fmla="*/ 10 h 49"/>
                      <a:gd name="T4" fmla="*/ 39 w 50"/>
                      <a:gd name="T5" fmla="*/ 4 h 49"/>
                      <a:gd name="T6" fmla="*/ 30 w 50"/>
                      <a:gd name="T7" fmla="*/ 0 h 49"/>
                      <a:gd name="T8" fmla="*/ 20 w 50"/>
                      <a:gd name="T9" fmla="*/ 0 h 49"/>
                      <a:gd name="T10" fmla="*/ 11 w 50"/>
                      <a:gd name="T11" fmla="*/ 4 h 49"/>
                      <a:gd name="T12" fmla="*/ 5 w 50"/>
                      <a:gd name="T13" fmla="*/ 10 h 49"/>
                      <a:gd name="T14" fmla="*/ 0 w 50"/>
                      <a:gd name="T15" fmla="*/ 20 h 49"/>
                      <a:gd name="T16" fmla="*/ 0 w 50"/>
                      <a:gd name="T17" fmla="*/ 29 h 49"/>
                      <a:gd name="T18" fmla="*/ 5 w 50"/>
                      <a:gd name="T19" fmla="*/ 38 h 49"/>
                      <a:gd name="T20" fmla="*/ 11 w 50"/>
                      <a:gd name="T21" fmla="*/ 44 h 49"/>
                      <a:gd name="T22" fmla="*/ 20 w 50"/>
                      <a:gd name="T23" fmla="*/ 49 h 49"/>
                      <a:gd name="T24" fmla="*/ 30 w 50"/>
                      <a:gd name="T25" fmla="*/ 49 h 49"/>
                      <a:gd name="T26" fmla="*/ 39 w 50"/>
                      <a:gd name="T27" fmla="*/ 44 h 49"/>
                      <a:gd name="T28" fmla="*/ 45 w 50"/>
                      <a:gd name="T29" fmla="*/ 38 h 49"/>
                      <a:gd name="T30" fmla="*/ 48 w 50"/>
                      <a:gd name="T31" fmla="*/ 29 h 49"/>
                      <a:gd name="T32" fmla="*/ 47 w 50"/>
                      <a:gd name="T33" fmla="*/ 24 h 49"/>
                      <a:gd name="T34" fmla="*/ 45 w 50"/>
                      <a:gd name="T35" fmla="*/ 32 h 49"/>
                      <a:gd name="T36" fmla="*/ 41 w 50"/>
                      <a:gd name="T37" fmla="*/ 40 h 49"/>
                      <a:gd name="T38" fmla="*/ 33 w 50"/>
                      <a:gd name="T39" fmla="*/ 44 h 49"/>
                      <a:gd name="T40" fmla="*/ 25 w 50"/>
                      <a:gd name="T41" fmla="*/ 46 h 49"/>
                      <a:gd name="T42" fmla="*/ 16 w 50"/>
                      <a:gd name="T43" fmla="*/ 44 h 49"/>
                      <a:gd name="T44" fmla="*/ 10 w 50"/>
                      <a:gd name="T45" fmla="*/ 40 h 49"/>
                      <a:gd name="T46" fmla="*/ 5 w 50"/>
                      <a:gd name="T47" fmla="*/ 32 h 49"/>
                      <a:gd name="T48" fmla="*/ 3 w 50"/>
                      <a:gd name="T49" fmla="*/ 24 h 49"/>
                      <a:gd name="T50" fmla="*/ 5 w 50"/>
                      <a:gd name="T51" fmla="*/ 15 h 49"/>
                      <a:gd name="T52" fmla="*/ 10 w 50"/>
                      <a:gd name="T53" fmla="*/ 9 h 49"/>
                      <a:gd name="T54" fmla="*/ 16 w 50"/>
                      <a:gd name="T55" fmla="*/ 4 h 49"/>
                      <a:gd name="T56" fmla="*/ 25 w 50"/>
                      <a:gd name="T57" fmla="*/ 3 h 49"/>
                      <a:gd name="T58" fmla="*/ 33 w 50"/>
                      <a:gd name="T59" fmla="*/ 4 h 49"/>
                      <a:gd name="T60" fmla="*/ 41 w 50"/>
                      <a:gd name="T61" fmla="*/ 9 h 49"/>
                      <a:gd name="T62" fmla="*/ 45 w 50"/>
                      <a:gd name="T63" fmla="*/ 15 h 49"/>
                      <a:gd name="T64" fmla="*/ 47 w 50"/>
                      <a:gd name="T65" fmla="*/ 24 h 4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0"/>
                      <a:gd name="T100" fmla="*/ 0 h 49"/>
                      <a:gd name="T101" fmla="*/ 50 w 50"/>
                      <a:gd name="T102" fmla="*/ 49 h 4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0" h="49">
                        <a:moveTo>
                          <a:pt x="50" y="24"/>
                        </a:moveTo>
                        <a:lnTo>
                          <a:pt x="48" y="20"/>
                        </a:lnTo>
                        <a:lnTo>
                          <a:pt x="48" y="15"/>
                        </a:lnTo>
                        <a:lnTo>
                          <a:pt x="45" y="10"/>
                        </a:lnTo>
                        <a:lnTo>
                          <a:pt x="42" y="7"/>
                        </a:lnTo>
                        <a:lnTo>
                          <a:pt x="39" y="4"/>
                        </a:lnTo>
                        <a:lnTo>
                          <a:pt x="34" y="1"/>
                        </a:lnTo>
                        <a:lnTo>
                          <a:pt x="30" y="0"/>
                        </a:lnTo>
                        <a:lnTo>
                          <a:pt x="25" y="0"/>
                        </a:lnTo>
                        <a:lnTo>
                          <a:pt x="20" y="0"/>
                        </a:lnTo>
                        <a:lnTo>
                          <a:pt x="16" y="1"/>
                        </a:lnTo>
                        <a:lnTo>
                          <a:pt x="11" y="4"/>
                        </a:lnTo>
                        <a:lnTo>
                          <a:pt x="7" y="7"/>
                        </a:lnTo>
                        <a:lnTo>
                          <a:pt x="5" y="10"/>
                        </a:lnTo>
                        <a:lnTo>
                          <a:pt x="2" y="15"/>
                        </a:lnTo>
                        <a:lnTo>
                          <a:pt x="0" y="20"/>
                        </a:lnTo>
                        <a:lnTo>
                          <a:pt x="0" y="24"/>
                        </a:lnTo>
                        <a:lnTo>
                          <a:pt x="0" y="29"/>
                        </a:lnTo>
                        <a:lnTo>
                          <a:pt x="2" y="34"/>
                        </a:lnTo>
                        <a:lnTo>
                          <a:pt x="5" y="38"/>
                        </a:lnTo>
                        <a:lnTo>
                          <a:pt x="7" y="41"/>
                        </a:lnTo>
                        <a:lnTo>
                          <a:pt x="11" y="44"/>
                        </a:lnTo>
                        <a:lnTo>
                          <a:pt x="16" y="47"/>
                        </a:lnTo>
                        <a:lnTo>
                          <a:pt x="20" y="49"/>
                        </a:lnTo>
                        <a:lnTo>
                          <a:pt x="25" y="49"/>
                        </a:lnTo>
                        <a:lnTo>
                          <a:pt x="30" y="49"/>
                        </a:lnTo>
                        <a:lnTo>
                          <a:pt x="34" y="47"/>
                        </a:lnTo>
                        <a:lnTo>
                          <a:pt x="39" y="44"/>
                        </a:lnTo>
                        <a:lnTo>
                          <a:pt x="42" y="41"/>
                        </a:lnTo>
                        <a:lnTo>
                          <a:pt x="45" y="38"/>
                        </a:lnTo>
                        <a:lnTo>
                          <a:pt x="48" y="34"/>
                        </a:lnTo>
                        <a:lnTo>
                          <a:pt x="48" y="29"/>
                        </a:lnTo>
                        <a:lnTo>
                          <a:pt x="50" y="24"/>
                        </a:lnTo>
                        <a:close/>
                        <a:moveTo>
                          <a:pt x="47" y="24"/>
                        </a:moveTo>
                        <a:lnTo>
                          <a:pt x="45" y="29"/>
                        </a:lnTo>
                        <a:lnTo>
                          <a:pt x="45" y="32"/>
                        </a:lnTo>
                        <a:lnTo>
                          <a:pt x="42" y="37"/>
                        </a:lnTo>
                        <a:lnTo>
                          <a:pt x="41" y="40"/>
                        </a:lnTo>
                        <a:lnTo>
                          <a:pt x="37" y="43"/>
                        </a:lnTo>
                        <a:lnTo>
                          <a:pt x="33" y="44"/>
                        </a:lnTo>
                        <a:lnTo>
                          <a:pt x="30" y="46"/>
                        </a:lnTo>
                        <a:lnTo>
                          <a:pt x="25" y="46"/>
                        </a:lnTo>
                        <a:lnTo>
                          <a:pt x="20" y="46"/>
                        </a:lnTo>
                        <a:lnTo>
                          <a:pt x="16" y="44"/>
                        </a:lnTo>
                        <a:lnTo>
                          <a:pt x="13" y="43"/>
                        </a:lnTo>
                        <a:lnTo>
                          <a:pt x="10" y="40"/>
                        </a:lnTo>
                        <a:lnTo>
                          <a:pt x="7" y="37"/>
                        </a:lnTo>
                        <a:lnTo>
                          <a:pt x="5" y="32"/>
                        </a:lnTo>
                        <a:lnTo>
                          <a:pt x="3" y="29"/>
                        </a:lnTo>
                        <a:lnTo>
                          <a:pt x="3" y="24"/>
                        </a:lnTo>
                        <a:lnTo>
                          <a:pt x="3" y="20"/>
                        </a:lnTo>
                        <a:lnTo>
                          <a:pt x="5" y="15"/>
                        </a:lnTo>
                        <a:lnTo>
                          <a:pt x="7" y="12"/>
                        </a:lnTo>
                        <a:lnTo>
                          <a:pt x="10" y="9"/>
                        </a:lnTo>
                        <a:lnTo>
                          <a:pt x="13" y="6"/>
                        </a:lnTo>
                        <a:lnTo>
                          <a:pt x="16" y="4"/>
                        </a:lnTo>
                        <a:lnTo>
                          <a:pt x="20" y="3"/>
                        </a:lnTo>
                        <a:lnTo>
                          <a:pt x="25" y="3"/>
                        </a:lnTo>
                        <a:lnTo>
                          <a:pt x="30" y="3"/>
                        </a:lnTo>
                        <a:lnTo>
                          <a:pt x="33" y="4"/>
                        </a:lnTo>
                        <a:lnTo>
                          <a:pt x="37" y="6"/>
                        </a:lnTo>
                        <a:lnTo>
                          <a:pt x="41" y="9"/>
                        </a:lnTo>
                        <a:lnTo>
                          <a:pt x="42" y="12"/>
                        </a:lnTo>
                        <a:lnTo>
                          <a:pt x="45" y="15"/>
                        </a:lnTo>
                        <a:lnTo>
                          <a:pt x="45" y="20"/>
                        </a:lnTo>
                        <a:lnTo>
                          <a:pt x="47" y="24"/>
                        </a:lnTo>
                        <a:close/>
                      </a:path>
                    </a:pathLst>
                  </a:custGeom>
                  <a:solidFill>
                    <a:srgbClr val="ADB8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9" name="Freeform 327">
                    <a:extLst>
                      <a:ext uri="{FF2B5EF4-FFF2-40B4-BE49-F238E27FC236}">
                        <a16:creationId xmlns:a16="http://schemas.microsoft.com/office/drawing/2014/main" id="{3665A049-B276-E942-B5D2-C9A409CED00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58" y="1145"/>
                    <a:ext cx="46" cy="46"/>
                  </a:xfrm>
                  <a:custGeom>
                    <a:avLst/>
                    <a:gdLst>
                      <a:gd name="T0" fmla="*/ 46 w 46"/>
                      <a:gd name="T1" fmla="*/ 23 h 46"/>
                      <a:gd name="T2" fmla="*/ 45 w 46"/>
                      <a:gd name="T3" fmla="*/ 19 h 46"/>
                      <a:gd name="T4" fmla="*/ 45 w 46"/>
                      <a:gd name="T5" fmla="*/ 14 h 46"/>
                      <a:gd name="T6" fmla="*/ 42 w 46"/>
                      <a:gd name="T7" fmla="*/ 11 h 46"/>
                      <a:gd name="T8" fmla="*/ 39 w 46"/>
                      <a:gd name="T9" fmla="*/ 6 h 46"/>
                      <a:gd name="T10" fmla="*/ 35 w 46"/>
                      <a:gd name="T11" fmla="*/ 3 h 46"/>
                      <a:gd name="T12" fmla="*/ 32 w 46"/>
                      <a:gd name="T13" fmla="*/ 2 h 46"/>
                      <a:gd name="T14" fmla="*/ 28 w 46"/>
                      <a:gd name="T15" fmla="*/ 0 h 46"/>
                      <a:gd name="T16" fmla="*/ 23 w 46"/>
                      <a:gd name="T17" fmla="*/ 0 h 46"/>
                      <a:gd name="T18" fmla="*/ 18 w 46"/>
                      <a:gd name="T19" fmla="*/ 0 h 46"/>
                      <a:gd name="T20" fmla="*/ 14 w 46"/>
                      <a:gd name="T21" fmla="*/ 2 h 46"/>
                      <a:gd name="T22" fmla="*/ 9 w 46"/>
                      <a:gd name="T23" fmla="*/ 3 h 46"/>
                      <a:gd name="T24" fmla="*/ 6 w 46"/>
                      <a:gd name="T25" fmla="*/ 6 h 46"/>
                      <a:gd name="T26" fmla="*/ 3 w 46"/>
                      <a:gd name="T27" fmla="*/ 11 h 46"/>
                      <a:gd name="T28" fmla="*/ 1 w 46"/>
                      <a:gd name="T29" fmla="*/ 14 h 46"/>
                      <a:gd name="T30" fmla="*/ 0 w 46"/>
                      <a:gd name="T31" fmla="*/ 19 h 46"/>
                      <a:gd name="T32" fmla="*/ 0 w 46"/>
                      <a:gd name="T33" fmla="*/ 23 h 46"/>
                      <a:gd name="T34" fmla="*/ 0 w 46"/>
                      <a:gd name="T35" fmla="*/ 28 h 46"/>
                      <a:gd name="T36" fmla="*/ 1 w 46"/>
                      <a:gd name="T37" fmla="*/ 33 h 46"/>
                      <a:gd name="T38" fmla="*/ 3 w 46"/>
                      <a:gd name="T39" fmla="*/ 36 h 46"/>
                      <a:gd name="T40" fmla="*/ 6 w 46"/>
                      <a:gd name="T41" fmla="*/ 40 h 46"/>
                      <a:gd name="T42" fmla="*/ 9 w 46"/>
                      <a:gd name="T43" fmla="*/ 42 h 46"/>
                      <a:gd name="T44" fmla="*/ 14 w 46"/>
                      <a:gd name="T45" fmla="*/ 45 h 46"/>
                      <a:gd name="T46" fmla="*/ 18 w 46"/>
                      <a:gd name="T47" fmla="*/ 46 h 46"/>
                      <a:gd name="T48" fmla="*/ 23 w 46"/>
                      <a:gd name="T49" fmla="*/ 46 h 46"/>
                      <a:gd name="T50" fmla="*/ 28 w 46"/>
                      <a:gd name="T51" fmla="*/ 46 h 46"/>
                      <a:gd name="T52" fmla="*/ 32 w 46"/>
                      <a:gd name="T53" fmla="*/ 45 h 46"/>
                      <a:gd name="T54" fmla="*/ 35 w 46"/>
                      <a:gd name="T55" fmla="*/ 42 h 46"/>
                      <a:gd name="T56" fmla="*/ 39 w 46"/>
                      <a:gd name="T57" fmla="*/ 40 h 46"/>
                      <a:gd name="T58" fmla="*/ 42 w 46"/>
                      <a:gd name="T59" fmla="*/ 36 h 46"/>
                      <a:gd name="T60" fmla="*/ 45 w 46"/>
                      <a:gd name="T61" fmla="*/ 33 h 46"/>
                      <a:gd name="T62" fmla="*/ 45 w 46"/>
                      <a:gd name="T63" fmla="*/ 28 h 46"/>
                      <a:gd name="T64" fmla="*/ 46 w 46"/>
                      <a:gd name="T65" fmla="*/ 23 h 46"/>
                      <a:gd name="T66" fmla="*/ 43 w 46"/>
                      <a:gd name="T67" fmla="*/ 23 h 46"/>
                      <a:gd name="T68" fmla="*/ 42 w 46"/>
                      <a:gd name="T69" fmla="*/ 31 h 46"/>
                      <a:gd name="T70" fmla="*/ 37 w 46"/>
                      <a:gd name="T71" fmla="*/ 37 h 46"/>
                      <a:gd name="T72" fmla="*/ 31 w 46"/>
                      <a:gd name="T73" fmla="*/ 42 h 46"/>
                      <a:gd name="T74" fmla="*/ 23 w 46"/>
                      <a:gd name="T75" fmla="*/ 43 h 46"/>
                      <a:gd name="T76" fmla="*/ 15 w 46"/>
                      <a:gd name="T77" fmla="*/ 42 h 46"/>
                      <a:gd name="T78" fmla="*/ 9 w 46"/>
                      <a:gd name="T79" fmla="*/ 37 h 46"/>
                      <a:gd name="T80" fmla="*/ 5 w 46"/>
                      <a:gd name="T81" fmla="*/ 31 h 46"/>
                      <a:gd name="T82" fmla="*/ 3 w 46"/>
                      <a:gd name="T83" fmla="*/ 23 h 46"/>
                      <a:gd name="T84" fmla="*/ 5 w 46"/>
                      <a:gd name="T85" fmla="*/ 16 h 46"/>
                      <a:gd name="T86" fmla="*/ 9 w 46"/>
                      <a:gd name="T87" fmla="*/ 9 h 46"/>
                      <a:gd name="T88" fmla="*/ 15 w 46"/>
                      <a:gd name="T89" fmla="*/ 5 h 46"/>
                      <a:gd name="T90" fmla="*/ 23 w 46"/>
                      <a:gd name="T91" fmla="*/ 3 h 46"/>
                      <a:gd name="T92" fmla="*/ 31 w 46"/>
                      <a:gd name="T93" fmla="*/ 5 h 46"/>
                      <a:gd name="T94" fmla="*/ 37 w 46"/>
                      <a:gd name="T95" fmla="*/ 9 h 46"/>
                      <a:gd name="T96" fmla="*/ 42 w 46"/>
                      <a:gd name="T97" fmla="*/ 16 h 46"/>
                      <a:gd name="T98" fmla="*/ 43 w 46"/>
                      <a:gd name="T99" fmla="*/ 23 h 4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6"/>
                      <a:gd name="T151" fmla="*/ 0 h 46"/>
                      <a:gd name="T152" fmla="*/ 46 w 46"/>
                      <a:gd name="T153" fmla="*/ 46 h 4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6" h="46">
                        <a:moveTo>
                          <a:pt x="46" y="23"/>
                        </a:moveTo>
                        <a:lnTo>
                          <a:pt x="45" y="19"/>
                        </a:lnTo>
                        <a:lnTo>
                          <a:pt x="45" y="14"/>
                        </a:lnTo>
                        <a:lnTo>
                          <a:pt x="42" y="11"/>
                        </a:lnTo>
                        <a:lnTo>
                          <a:pt x="39" y="6"/>
                        </a:lnTo>
                        <a:lnTo>
                          <a:pt x="35" y="3"/>
                        </a:lnTo>
                        <a:lnTo>
                          <a:pt x="32" y="2"/>
                        </a:lnTo>
                        <a:lnTo>
                          <a:pt x="28" y="0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4" y="2"/>
                        </a:lnTo>
                        <a:lnTo>
                          <a:pt x="9" y="3"/>
                        </a:lnTo>
                        <a:lnTo>
                          <a:pt x="6" y="6"/>
                        </a:lnTo>
                        <a:lnTo>
                          <a:pt x="3" y="11"/>
                        </a:lnTo>
                        <a:lnTo>
                          <a:pt x="1" y="14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8"/>
                        </a:lnTo>
                        <a:lnTo>
                          <a:pt x="1" y="33"/>
                        </a:lnTo>
                        <a:lnTo>
                          <a:pt x="3" y="36"/>
                        </a:lnTo>
                        <a:lnTo>
                          <a:pt x="6" y="40"/>
                        </a:lnTo>
                        <a:lnTo>
                          <a:pt x="9" y="42"/>
                        </a:lnTo>
                        <a:lnTo>
                          <a:pt x="14" y="45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28" y="46"/>
                        </a:lnTo>
                        <a:lnTo>
                          <a:pt x="32" y="45"/>
                        </a:lnTo>
                        <a:lnTo>
                          <a:pt x="35" y="42"/>
                        </a:lnTo>
                        <a:lnTo>
                          <a:pt x="39" y="40"/>
                        </a:lnTo>
                        <a:lnTo>
                          <a:pt x="42" y="36"/>
                        </a:lnTo>
                        <a:lnTo>
                          <a:pt x="45" y="33"/>
                        </a:lnTo>
                        <a:lnTo>
                          <a:pt x="45" y="28"/>
                        </a:lnTo>
                        <a:lnTo>
                          <a:pt x="46" y="23"/>
                        </a:lnTo>
                        <a:close/>
                        <a:moveTo>
                          <a:pt x="43" y="23"/>
                        </a:moveTo>
                        <a:lnTo>
                          <a:pt x="42" y="31"/>
                        </a:lnTo>
                        <a:lnTo>
                          <a:pt x="37" y="37"/>
                        </a:lnTo>
                        <a:lnTo>
                          <a:pt x="31" y="42"/>
                        </a:lnTo>
                        <a:lnTo>
                          <a:pt x="23" y="43"/>
                        </a:lnTo>
                        <a:lnTo>
                          <a:pt x="15" y="42"/>
                        </a:lnTo>
                        <a:lnTo>
                          <a:pt x="9" y="37"/>
                        </a:lnTo>
                        <a:lnTo>
                          <a:pt x="5" y="31"/>
                        </a:lnTo>
                        <a:lnTo>
                          <a:pt x="3" y="23"/>
                        </a:lnTo>
                        <a:lnTo>
                          <a:pt x="5" y="16"/>
                        </a:lnTo>
                        <a:lnTo>
                          <a:pt x="9" y="9"/>
                        </a:lnTo>
                        <a:lnTo>
                          <a:pt x="15" y="5"/>
                        </a:lnTo>
                        <a:lnTo>
                          <a:pt x="23" y="3"/>
                        </a:lnTo>
                        <a:lnTo>
                          <a:pt x="31" y="5"/>
                        </a:lnTo>
                        <a:lnTo>
                          <a:pt x="37" y="9"/>
                        </a:lnTo>
                        <a:lnTo>
                          <a:pt x="42" y="16"/>
                        </a:lnTo>
                        <a:lnTo>
                          <a:pt x="43" y="23"/>
                        </a:lnTo>
                        <a:close/>
                      </a:path>
                    </a:pathLst>
                  </a:custGeom>
                  <a:solidFill>
                    <a:srgbClr val="B1BB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0" name="Freeform 328">
                    <a:extLst>
                      <a:ext uri="{FF2B5EF4-FFF2-40B4-BE49-F238E27FC236}">
                        <a16:creationId xmlns:a16="http://schemas.microsoft.com/office/drawing/2014/main" id="{0F81DE9D-075C-A545-B818-A8CD6AA960C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59" y="1147"/>
                    <a:ext cx="44" cy="43"/>
                  </a:xfrm>
                  <a:custGeom>
                    <a:avLst/>
                    <a:gdLst>
                      <a:gd name="T0" fmla="*/ 44 w 44"/>
                      <a:gd name="T1" fmla="*/ 21 h 43"/>
                      <a:gd name="T2" fmla="*/ 42 w 44"/>
                      <a:gd name="T3" fmla="*/ 17 h 43"/>
                      <a:gd name="T4" fmla="*/ 42 w 44"/>
                      <a:gd name="T5" fmla="*/ 12 h 43"/>
                      <a:gd name="T6" fmla="*/ 39 w 44"/>
                      <a:gd name="T7" fmla="*/ 9 h 43"/>
                      <a:gd name="T8" fmla="*/ 38 w 44"/>
                      <a:gd name="T9" fmla="*/ 6 h 43"/>
                      <a:gd name="T10" fmla="*/ 34 w 44"/>
                      <a:gd name="T11" fmla="*/ 3 h 43"/>
                      <a:gd name="T12" fmla="*/ 30 w 44"/>
                      <a:gd name="T13" fmla="*/ 1 h 43"/>
                      <a:gd name="T14" fmla="*/ 27 w 44"/>
                      <a:gd name="T15" fmla="*/ 0 h 43"/>
                      <a:gd name="T16" fmla="*/ 22 w 44"/>
                      <a:gd name="T17" fmla="*/ 0 h 43"/>
                      <a:gd name="T18" fmla="*/ 17 w 44"/>
                      <a:gd name="T19" fmla="*/ 0 h 43"/>
                      <a:gd name="T20" fmla="*/ 13 w 44"/>
                      <a:gd name="T21" fmla="*/ 1 h 43"/>
                      <a:gd name="T22" fmla="*/ 10 w 44"/>
                      <a:gd name="T23" fmla="*/ 3 h 43"/>
                      <a:gd name="T24" fmla="*/ 7 w 44"/>
                      <a:gd name="T25" fmla="*/ 6 h 43"/>
                      <a:gd name="T26" fmla="*/ 4 w 44"/>
                      <a:gd name="T27" fmla="*/ 9 h 43"/>
                      <a:gd name="T28" fmla="*/ 2 w 44"/>
                      <a:gd name="T29" fmla="*/ 12 h 43"/>
                      <a:gd name="T30" fmla="*/ 0 w 44"/>
                      <a:gd name="T31" fmla="*/ 17 h 43"/>
                      <a:gd name="T32" fmla="*/ 0 w 44"/>
                      <a:gd name="T33" fmla="*/ 21 h 43"/>
                      <a:gd name="T34" fmla="*/ 0 w 44"/>
                      <a:gd name="T35" fmla="*/ 26 h 43"/>
                      <a:gd name="T36" fmla="*/ 2 w 44"/>
                      <a:gd name="T37" fmla="*/ 29 h 43"/>
                      <a:gd name="T38" fmla="*/ 4 w 44"/>
                      <a:gd name="T39" fmla="*/ 34 h 43"/>
                      <a:gd name="T40" fmla="*/ 7 w 44"/>
                      <a:gd name="T41" fmla="*/ 37 h 43"/>
                      <a:gd name="T42" fmla="*/ 10 w 44"/>
                      <a:gd name="T43" fmla="*/ 40 h 43"/>
                      <a:gd name="T44" fmla="*/ 13 w 44"/>
                      <a:gd name="T45" fmla="*/ 41 h 43"/>
                      <a:gd name="T46" fmla="*/ 17 w 44"/>
                      <a:gd name="T47" fmla="*/ 43 h 43"/>
                      <a:gd name="T48" fmla="*/ 22 w 44"/>
                      <a:gd name="T49" fmla="*/ 43 h 43"/>
                      <a:gd name="T50" fmla="*/ 27 w 44"/>
                      <a:gd name="T51" fmla="*/ 43 h 43"/>
                      <a:gd name="T52" fmla="*/ 30 w 44"/>
                      <a:gd name="T53" fmla="*/ 41 h 43"/>
                      <a:gd name="T54" fmla="*/ 34 w 44"/>
                      <a:gd name="T55" fmla="*/ 40 h 43"/>
                      <a:gd name="T56" fmla="*/ 38 w 44"/>
                      <a:gd name="T57" fmla="*/ 37 h 43"/>
                      <a:gd name="T58" fmla="*/ 39 w 44"/>
                      <a:gd name="T59" fmla="*/ 34 h 43"/>
                      <a:gd name="T60" fmla="*/ 42 w 44"/>
                      <a:gd name="T61" fmla="*/ 29 h 43"/>
                      <a:gd name="T62" fmla="*/ 42 w 44"/>
                      <a:gd name="T63" fmla="*/ 26 h 43"/>
                      <a:gd name="T64" fmla="*/ 44 w 44"/>
                      <a:gd name="T65" fmla="*/ 21 h 43"/>
                      <a:gd name="T66" fmla="*/ 41 w 44"/>
                      <a:gd name="T67" fmla="*/ 21 h 43"/>
                      <a:gd name="T68" fmla="*/ 39 w 44"/>
                      <a:gd name="T69" fmla="*/ 29 h 43"/>
                      <a:gd name="T70" fmla="*/ 34 w 44"/>
                      <a:gd name="T71" fmla="*/ 34 h 43"/>
                      <a:gd name="T72" fmla="*/ 28 w 44"/>
                      <a:gd name="T73" fmla="*/ 38 h 43"/>
                      <a:gd name="T74" fmla="*/ 22 w 44"/>
                      <a:gd name="T75" fmla="*/ 40 h 43"/>
                      <a:gd name="T76" fmla="*/ 14 w 44"/>
                      <a:gd name="T77" fmla="*/ 38 h 43"/>
                      <a:gd name="T78" fmla="*/ 8 w 44"/>
                      <a:gd name="T79" fmla="*/ 34 h 43"/>
                      <a:gd name="T80" fmla="*/ 5 w 44"/>
                      <a:gd name="T81" fmla="*/ 29 h 43"/>
                      <a:gd name="T82" fmla="*/ 4 w 44"/>
                      <a:gd name="T83" fmla="*/ 21 h 43"/>
                      <a:gd name="T84" fmla="*/ 5 w 44"/>
                      <a:gd name="T85" fmla="*/ 14 h 43"/>
                      <a:gd name="T86" fmla="*/ 8 w 44"/>
                      <a:gd name="T87" fmla="*/ 7 h 43"/>
                      <a:gd name="T88" fmla="*/ 14 w 44"/>
                      <a:gd name="T89" fmla="*/ 4 h 43"/>
                      <a:gd name="T90" fmla="*/ 22 w 44"/>
                      <a:gd name="T91" fmla="*/ 3 h 43"/>
                      <a:gd name="T92" fmla="*/ 28 w 44"/>
                      <a:gd name="T93" fmla="*/ 4 h 43"/>
                      <a:gd name="T94" fmla="*/ 34 w 44"/>
                      <a:gd name="T95" fmla="*/ 7 h 43"/>
                      <a:gd name="T96" fmla="*/ 39 w 44"/>
                      <a:gd name="T97" fmla="*/ 14 h 43"/>
                      <a:gd name="T98" fmla="*/ 41 w 44"/>
                      <a:gd name="T99" fmla="*/ 21 h 43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4"/>
                      <a:gd name="T151" fmla="*/ 0 h 43"/>
                      <a:gd name="T152" fmla="*/ 44 w 44"/>
                      <a:gd name="T153" fmla="*/ 43 h 43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4" h="43">
                        <a:moveTo>
                          <a:pt x="44" y="21"/>
                        </a:moveTo>
                        <a:lnTo>
                          <a:pt x="42" y="17"/>
                        </a:lnTo>
                        <a:lnTo>
                          <a:pt x="42" y="12"/>
                        </a:lnTo>
                        <a:lnTo>
                          <a:pt x="39" y="9"/>
                        </a:lnTo>
                        <a:lnTo>
                          <a:pt x="38" y="6"/>
                        </a:lnTo>
                        <a:lnTo>
                          <a:pt x="34" y="3"/>
                        </a:lnTo>
                        <a:lnTo>
                          <a:pt x="30" y="1"/>
                        </a:lnTo>
                        <a:lnTo>
                          <a:pt x="27" y="0"/>
                        </a:lnTo>
                        <a:lnTo>
                          <a:pt x="22" y="0"/>
                        </a:lnTo>
                        <a:lnTo>
                          <a:pt x="17" y="0"/>
                        </a:lnTo>
                        <a:lnTo>
                          <a:pt x="13" y="1"/>
                        </a:lnTo>
                        <a:lnTo>
                          <a:pt x="10" y="3"/>
                        </a:lnTo>
                        <a:lnTo>
                          <a:pt x="7" y="6"/>
                        </a:lnTo>
                        <a:lnTo>
                          <a:pt x="4" y="9"/>
                        </a:lnTo>
                        <a:lnTo>
                          <a:pt x="2" y="12"/>
                        </a:lnTo>
                        <a:lnTo>
                          <a:pt x="0" y="17"/>
                        </a:lnTo>
                        <a:lnTo>
                          <a:pt x="0" y="21"/>
                        </a:lnTo>
                        <a:lnTo>
                          <a:pt x="0" y="26"/>
                        </a:lnTo>
                        <a:lnTo>
                          <a:pt x="2" y="29"/>
                        </a:lnTo>
                        <a:lnTo>
                          <a:pt x="4" y="34"/>
                        </a:lnTo>
                        <a:lnTo>
                          <a:pt x="7" y="37"/>
                        </a:lnTo>
                        <a:lnTo>
                          <a:pt x="10" y="40"/>
                        </a:lnTo>
                        <a:lnTo>
                          <a:pt x="13" y="41"/>
                        </a:lnTo>
                        <a:lnTo>
                          <a:pt x="17" y="43"/>
                        </a:lnTo>
                        <a:lnTo>
                          <a:pt x="22" y="43"/>
                        </a:lnTo>
                        <a:lnTo>
                          <a:pt x="27" y="43"/>
                        </a:lnTo>
                        <a:lnTo>
                          <a:pt x="30" y="41"/>
                        </a:lnTo>
                        <a:lnTo>
                          <a:pt x="34" y="40"/>
                        </a:lnTo>
                        <a:lnTo>
                          <a:pt x="38" y="37"/>
                        </a:lnTo>
                        <a:lnTo>
                          <a:pt x="39" y="34"/>
                        </a:lnTo>
                        <a:lnTo>
                          <a:pt x="42" y="29"/>
                        </a:lnTo>
                        <a:lnTo>
                          <a:pt x="42" y="26"/>
                        </a:lnTo>
                        <a:lnTo>
                          <a:pt x="44" y="21"/>
                        </a:lnTo>
                        <a:close/>
                        <a:moveTo>
                          <a:pt x="41" y="21"/>
                        </a:moveTo>
                        <a:lnTo>
                          <a:pt x="39" y="29"/>
                        </a:lnTo>
                        <a:lnTo>
                          <a:pt x="34" y="34"/>
                        </a:lnTo>
                        <a:lnTo>
                          <a:pt x="28" y="38"/>
                        </a:lnTo>
                        <a:lnTo>
                          <a:pt x="22" y="40"/>
                        </a:lnTo>
                        <a:lnTo>
                          <a:pt x="14" y="38"/>
                        </a:lnTo>
                        <a:lnTo>
                          <a:pt x="8" y="34"/>
                        </a:lnTo>
                        <a:lnTo>
                          <a:pt x="5" y="29"/>
                        </a:lnTo>
                        <a:lnTo>
                          <a:pt x="4" y="21"/>
                        </a:lnTo>
                        <a:lnTo>
                          <a:pt x="5" y="14"/>
                        </a:lnTo>
                        <a:lnTo>
                          <a:pt x="8" y="7"/>
                        </a:lnTo>
                        <a:lnTo>
                          <a:pt x="14" y="4"/>
                        </a:lnTo>
                        <a:lnTo>
                          <a:pt x="22" y="3"/>
                        </a:lnTo>
                        <a:lnTo>
                          <a:pt x="28" y="4"/>
                        </a:lnTo>
                        <a:lnTo>
                          <a:pt x="34" y="7"/>
                        </a:lnTo>
                        <a:lnTo>
                          <a:pt x="39" y="14"/>
                        </a:lnTo>
                        <a:lnTo>
                          <a:pt x="41" y="21"/>
                        </a:lnTo>
                        <a:close/>
                      </a:path>
                    </a:pathLst>
                  </a:custGeom>
                  <a:solidFill>
                    <a:srgbClr val="B5B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1" name="Freeform 329">
                    <a:extLst>
                      <a:ext uri="{FF2B5EF4-FFF2-40B4-BE49-F238E27FC236}">
                        <a16:creationId xmlns:a16="http://schemas.microsoft.com/office/drawing/2014/main" id="{09035EE2-828B-874E-9726-E4D68052526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61" y="1148"/>
                    <a:ext cx="40" cy="40"/>
                  </a:xfrm>
                  <a:custGeom>
                    <a:avLst/>
                    <a:gdLst>
                      <a:gd name="T0" fmla="*/ 40 w 40"/>
                      <a:gd name="T1" fmla="*/ 20 h 40"/>
                      <a:gd name="T2" fmla="*/ 39 w 40"/>
                      <a:gd name="T3" fmla="*/ 13 h 40"/>
                      <a:gd name="T4" fmla="*/ 34 w 40"/>
                      <a:gd name="T5" fmla="*/ 6 h 40"/>
                      <a:gd name="T6" fmla="*/ 28 w 40"/>
                      <a:gd name="T7" fmla="*/ 2 h 40"/>
                      <a:gd name="T8" fmla="*/ 20 w 40"/>
                      <a:gd name="T9" fmla="*/ 0 h 40"/>
                      <a:gd name="T10" fmla="*/ 12 w 40"/>
                      <a:gd name="T11" fmla="*/ 2 h 40"/>
                      <a:gd name="T12" fmla="*/ 6 w 40"/>
                      <a:gd name="T13" fmla="*/ 6 h 40"/>
                      <a:gd name="T14" fmla="*/ 2 w 40"/>
                      <a:gd name="T15" fmla="*/ 13 h 40"/>
                      <a:gd name="T16" fmla="*/ 0 w 40"/>
                      <a:gd name="T17" fmla="*/ 20 h 40"/>
                      <a:gd name="T18" fmla="*/ 2 w 40"/>
                      <a:gd name="T19" fmla="*/ 28 h 40"/>
                      <a:gd name="T20" fmla="*/ 6 w 40"/>
                      <a:gd name="T21" fmla="*/ 34 h 40"/>
                      <a:gd name="T22" fmla="*/ 12 w 40"/>
                      <a:gd name="T23" fmla="*/ 39 h 40"/>
                      <a:gd name="T24" fmla="*/ 20 w 40"/>
                      <a:gd name="T25" fmla="*/ 40 h 40"/>
                      <a:gd name="T26" fmla="*/ 28 w 40"/>
                      <a:gd name="T27" fmla="*/ 39 h 40"/>
                      <a:gd name="T28" fmla="*/ 34 w 40"/>
                      <a:gd name="T29" fmla="*/ 34 h 40"/>
                      <a:gd name="T30" fmla="*/ 39 w 40"/>
                      <a:gd name="T31" fmla="*/ 28 h 40"/>
                      <a:gd name="T32" fmla="*/ 40 w 40"/>
                      <a:gd name="T33" fmla="*/ 20 h 40"/>
                      <a:gd name="T34" fmla="*/ 37 w 40"/>
                      <a:gd name="T35" fmla="*/ 20 h 40"/>
                      <a:gd name="T36" fmla="*/ 36 w 40"/>
                      <a:gd name="T37" fmla="*/ 26 h 40"/>
                      <a:gd name="T38" fmla="*/ 32 w 40"/>
                      <a:gd name="T39" fmla="*/ 33 h 40"/>
                      <a:gd name="T40" fmla="*/ 26 w 40"/>
                      <a:gd name="T41" fmla="*/ 36 h 40"/>
                      <a:gd name="T42" fmla="*/ 20 w 40"/>
                      <a:gd name="T43" fmla="*/ 37 h 40"/>
                      <a:gd name="T44" fmla="*/ 12 w 40"/>
                      <a:gd name="T45" fmla="*/ 36 h 40"/>
                      <a:gd name="T46" fmla="*/ 8 w 40"/>
                      <a:gd name="T47" fmla="*/ 33 h 40"/>
                      <a:gd name="T48" fmla="*/ 5 w 40"/>
                      <a:gd name="T49" fmla="*/ 26 h 40"/>
                      <a:gd name="T50" fmla="*/ 3 w 40"/>
                      <a:gd name="T51" fmla="*/ 20 h 40"/>
                      <a:gd name="T52" fmla="*/ 5 w 40"/>
                      <a:gd name="T53" fmla="*/ 14 h 40"/>
                      <a:gd name="T54" fmla="*/ 8 w 40"/>
                      <a:gd name="T55" fmla="*/ 8 h 40"/>
                      <a:gd name="T56" fmla="*/ 12 w 40"/>
                      <a:gd name="T57" fmla="*/ 5 h 40"/>
                      <a:gd name="T58" fmla="*/ 20 w 40"/>
                      <a:gd name="T59" fmla="*/ 3 h 40"/>
                      <a:gd name="T60" fmla="*/ 26 w 40"/>
                      <a:gd name="T61" fmla="*/ 5 h 40"/>
                      <a:gd name="T62" fmla="*/ 32 w 40"/>
                      <a:gd name="T63" fmla="*/ 8 h 40"/>
                      <a:gd name="T64" fmla="*/ 36 w 40"/>
                      <a:gd name="T65" fmla="*/ 14 h 40"/>
                      <a:gd name="T66" fmla="*/ 37 w 40"/>
                      <a:gd name="T67" fmla="*/ 20 h 4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0"/>
                      <a:gd name="T103" fmla="*/ 0 h 40"/>
                      <a:gd name="T104" fmla="*/ 40 w 40"/>
                      <a:gd name="T105" fmla="*/ 40 h 4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0" h="40">
                        <a:moveTo>
                          <a:pt x="40" y="20"/>
                        </a:moveTo>
                        <a:lnTo>
                          <a:pt x="39" y="13"/>
                        </a:lnTo>
                        <a:lnTo>
                          <a:pt x="34" y="6"/>
                        </a:lnTo>
                        <a:lnTo>
                          <a:pt x="28" y="2"/>
                        </a:lnTo>
                        <a:lnTo>
                          <a:pt x="20" y="0"/>
                        </a:lnTo>
                        <a:lnTo>
                          <a:pt x="12" y="2"/>
                        </a:lnTo>
                        <a:lnTo>
                          <a:pt x="6" y="6"/>
                        </a:lnTo>
                        <a:lnTo>
                          <a:pt x="2" y="13"/>
                        </a:lnTo>
                        <a:lnTo>
                          <a:pt x="0" y="20"/>
                        </a:lnTo>
                        <a:lnTo>
                          <a:pt x="2" y="28"/>
                        </a:lnTo>
                        <a:lnTo>
                          <a:pt x="6" y="34"/>
                        </a:lnTo>
                        <a:lnTo>
                          <a:pt x="12" y="39"/>
                        </a:lnTo>
                        <a:lnTo>
                          <a:pt x="20" y="40"/>
                        </a:lnTo>
                        <a:lnTo>
                          <a:pt x="28" y="39"/>
                        </a:lnTo>
                        <a:lnTo>
                          <a:pt x="34" y="34"/>
                        </a:lnTo>
                        <a:lnTo>
                          <a:pt x="39" y="28"/>
                        </a:lnTo>
                        <a:lnTo>
                          <a:pt x="40" y="20"/>
                        </a:lnTo>
                        <a:close/>
                        <a:moveTo>
                          <a:pt x="37" y="20"/>
                        </a:moveTo>
                        <a:lnTo>
                          <a:pt x="36" y="26"/>
                        </a:lnTo>
                        <a:lnTo>
                          <a:pt x="32" y="33"/>
                        </a:lnTo>
                        <a:lnTo>
                          <a:pt x="26" y="36"/>
                        </a:lnTo>
                        <a:lnTo>
                          <a:pt x="20" y="37"/>
                        </a:lnTo>
                        <a:lnTo>
                          <a:pt x="12" y="36"/>
                        </a:lnTo>
                        <a:lnTo>
                          <a:pt x="8" y="33"/>
                        </a:lnTo>
                        <a:lnTo>
                          <a:pt x="5" y="26"/>
                        </a:lnTo>
                        <a:lnTo>
                          <a:pt x="3" y="20"/>
                        </a:lnTo>
                        <a:lnTo>
                          <a:pt x="5" y="14"/>
                        </a:lnTo>
                        <a:lnTo>
                          <a:pt x="8" y="8"/>
                        </a:lnTo>
                        <a:lnTo>
                          <a:pt x="12" y="5"/>
                        </a:lnTo>
                        <a:lnTo>
                          <a:pt x="20" y="3"/>
                        </a:lnTo>
                        <a:lnTo>
                          <a:pt x="26" y="5"/>
                        </a:lnTo>
                        <a:lnTo>
                          <a:pt x="32" y="8"/>
                        </a:lnTo>
                        <a:lnTo>
                          <a:pt x="36" y="14"/>
                        </a:lnTo>
                        <a:lnTo>
                          <a:pt x="37" y="20"/>
                        </a:lnTo>
                        <a:close/>
                      </a:path>
                    </a:pathLst>
                  </a:custGeom>
                  <a:solidFill>
                    <a:srgbClr val="B9C2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2" name="Freeform 330">
                    <a:extLst>
                      <a:ext uri="{FF2B5EF4-FFF2-40B4-BE49-F238E27FC236}">
                        <a16:creationId xmlns:a16="http://schemas.microsoft.com/office/drawing/2014/main" id="{9354E88A-6929-D945-8CBB-EBE2B695E86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63" y="1150"/>
                    <a:ext cx="37" cy="37"/>
                  </a:xfrm>
                  <a:custGeom>
                    <a:avLst/>
                    <a:gdLst>
                      <a:gd name="T0" fmla="*/ 37 w 37"/>
                      <a:gd name="T1" fmla="*/ 18 h 37"/>
                      <a:gd name="T2" fmla="*/ 35 w 37"/>
                      <a:gd name="T3" fmla="*/ 11 h 37"/>
                      <a:gd name="T4" fmla="*/ 30 w 37"/>
                      <a:gd name="T5" fmla="*/ 4 h 37"/>
                      <a:gd name="T6" fmla="*/ 24 w 37"/>
                      <a:gd name="T7" fmla="*/ 1 h 37"/>
                      <a:gd name="T8" fmla="*/ 18 w 37"/>
                      <a:gd name="T9" fmla="*/ 0 h 37"/>
                      <a:gd name="T10" fmla="*/ 10 w 37"/>
                      <a:gd name="T11" fmla="*/ 1 h 37"/>
                      <a:gd name="T12" fmla="*/ 4 w 37"/>
                      <a:gd name="T13" fmla="*/ 4 h 37"/>
                      <a:gd name="T14" fmla="*/ 1 w 37"/>
                      <a:gd name="T15" fmla="*/ 11 h 37"/>
                      <a:gd name="T16" fmla="*/ 0 w 37"/>
                      <a:gd name="T17" fmla="*/ 18 h 37"/>
                      <a:gd name="T18" fmla="*/ 1 w 37"/>
                      <a:gd name="T19" fmla="*/ 26 h 37"/>
                      <a:gd name="T20" fmla="*/ 4 w 37"/>
                      <a:gd name="T21" fmla="*/ 31 h 37"/>
                      <a:gd name="T22" fmla="*/ 10 w 37"/>
                      <a:gd name="T23" fmla="*/ 35 h 37"/>
                      <a:gd name="T24" fmla="*/ 18 w 37"/>
                      <a:gd name="T25" fmla="*/ 37 h 37"/>
                      <a:gd name="T26" fmla="*/ 24 w 37"/>
                      <a:gd name="T27" fmla="*/ 35 h 37"/>
                      <a:gd name="T28" fmla="*/ 30 w 37"/>
                      <a:gd name="T29" fmla="*/ 31 h 37"/>
                      <a:gd name="T30" fmla="*/ 35 w 37"/>
                      <a:gd name="T31" fmla="*/ 26 h 37"/>
                      <a:gd name="T32" fmla="*/ 37 w 37"/>
                      <a:gd name="T33" fmla="*/ 18 h 37"/>
                      <a:gd name="T34" fmla="*/ 34 w 37"/>
                      <a:gd name="T35" fmla="*/ 18 h 37"/>
                      <a:gd name="T36" fmla="*/ 32 w 37"/>
                      <a:gd name="T37" fmla="*/ 24 h 37"/>
                      <a:gd name="T38" fmla="*/ 29 w 37"/>
                      <a:gd name="T39" fmla="*/ 29 h 37"/>
                      <a:gd name="T40" fmla="*/ 24 w 37"/>
                      <a:gd name="T41" fmla="*/ 32 h 37"/>
                      <a:gd name="T42" fmla="*/ 18 w 37"/>
                      <a:gd name="T43" fmla="*/ 34 h 37"/>
                      <a:gd name="T44" fmla="*/ 12 w 37"/>
                      <a:gd name="T45" fmla="*/ 32 h 37"/>
                      <a:gd name="T46" fmla="*/ 7 w 37"/>
                      <a:gd name="T47" fmla="*/ 29 h 37"/>
                      <a:gd name="T48" fmla="*/ 4 w 37"/>
                      <a:gd name="T49" fmla="*/ 24 h 37"/>
                      <a:gd name="T50" fmla="*/ 3 w 37"/>
                      <a:gd name="T51" fmla="*/ 18 h 37"/>
                      <a:gd name="T52" fmla="*/ 4 w 37"/>
                      <a:gd name="T53" fmla="*/ 12 h 37"/>
                      <a:gd name="T54" fmla="*/ 7 w 37"/>
                      <a:gd name="T55" fmla="*/ 7 h 37"/>
                      <a:gd name="T56" fmla="*/ 12 w 37"/>
                      <a:gd name="T57" fmla="*/ 4 h 37"/>
                      <a:gd name="T58" fmla="*/ 18 w 37"/>
                      <a:gd name="T59" fmla="*/ 3 h 37"/>
                      <a:gd name="T60" fmla="*/ 24 w 37"/>
                      <a:gd name="T61" fmla="*/ 4 h 37"/>
                      <a:gd name="T62" fmla="*/ 29 w 37"/>
                      <a:gd name="T63" fmla="*/ 7 h 37"/>
                      <a:gd name="T64" fmla="*/ 32 w 37"/>
                      <a:gd name="T65" fmla="*/ 12 h 37"/>
                      <a:gd name="T66" fmla="*/ 34 w 37"/>
                      <a:gd name="T67" fmla="*/ 18 h 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7"/>
                      <a:gd name="T104" fmla="*/ 37 w 37"/>
                      <a:gd name="T105" fmla="*/ 37 h 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7">
                        <a:moveTo>
                          <a:pt x="37" y="18"/>
                        </a:moveTo>
                        <a:lnTo>
                          <a:pt x="35" y="11"/>
                        </a:lnTo>
                        <a:lnTo>
                          <a:pt x="30" y="4"/>
                        </a:lnTo>
                        <a:lnTo>
                          <a:pt x="24" y="1"/>
                        </a:lnTo>
                        <a:lnTo>
                          <a:pt x="18" y="0"/>
                        </a:lnTo>
                        <a:lnTo>
                          <a:pt x="10" y="1"/>
                        </a:lnTo>
                        <a:lnTo>
                          <a:pt x="4" y="4"/>
                        </a:lnTo>
                        <a:lnTo>
                          <a:pt x="1" y="11"/>
                        </a:lnTo>
                        <a:lnTo>
                          <a:pt x="0" y="18"/>
                        </a:lnTo>
                        <a:lnTo>
                          <a:pt x="1" y="26"/>
                        </a:lnTo>
                        <a:lnTo>
                          <a:pt x="4" y="31"/>
                        </a:lnTo>
                        <a:lnTo>
                          <a:pt x="10" y="35"/>
                        </a:lnTo>
                        <a:lnTo>
                          <a:pt x="18" y="37"/>
                        </a:lnTo>
                        <a:lnTo>
                          <a:pt x="24" y="35"/>
                        </a:lnTo>
                        <a:lnTo>
                          <a:pt x="30" y="31"/>
                        </a:lnTo>
                        <a:lnTo>
                          <a:pt x="35" y="26"/>
                        </a:lnTo>
                        <a:lnTo>
                          <a:pt x="37" y="18"/>
                        </a:lnTo>
                        <a:close/>
                        <a:moveTo>
                          <a:pt x="34" y="18"/>
                        </a:moveTo>
                        <a:lnTo>
                          <a:pt x="32" y="24"/>
                        </a:lnTo>
                        <a:lnTo>
                          <a:pt x="29" y="29"/>
                        </a:lnTo>
                        <a:lnTo>
                          <a:pt x="24" y="32"/>
                        </a:lnTo>
                        <a:lnTo>
                          <a:pt x="18" y="34"/>
                        </a:lnTo>
                        <a:lnTo>
                          <a:pt x="12" y="32"/>
                        </a:lnTo>
                        <a:lnTo>
                          <a:pt x="7" y="29"/>
                        </a:lnTo>
                        <a:lnTo>
                          <a:pt x="4" y="24"/>
                        </a:lnTo>
                        <a:lnTo>
                          <a:pt x="3" y="18"/>
                        </a:lnTo>
                        <a:lnTo>
                          <a:pt x="4" y="12"/>
                        </a:lnTo>
                        <a:lnTo>
                          <a:pt x="7" y="7"/>
                        </a:lnTo>
                        <a:lnTo>
                          <a:pt x="12" y="4"/>
                        </a:lnTo>
                        <a:lnTo>
                          <a:pt x="18" y="3"/>
                        </a:lnTo>
                        <a:lnTo>
                          <a:pt x="24" y="4"/>
                        </a:lnTo>
                        <a:lnTo>
                          <a:pt x="29" y="7"/>
                        </a:lnTo>
                        <a:lnTo>
                          <a:pt x="32" y="12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solidFill>
                    <a:srgbClr val="C0C9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3" name="Freeform 331">
                    <a:extLst>
                      <a:ext uri="{FF2B5EF4-FFF2-40B4-BE49-F238E27FC236}">
                        <a16:creationId xmlns:a16="http://schemas.microsoft.com/office/drawing/2014/main" id="{172BFED3-30ED-7F4C-B609-24C451EF0B4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64" y="1151"/>
                    <a:ext cx="34" cy="34"/>
                  </a:xfrm>
                  <a:custGeom>
                    <a:avLst/>
                    <a:gdLst>
                      <a:gd name="T0" fmla="*/ 34 w 34"/>
                      <a:gd name="T1" fmla="*/ 17 h 34"/>
                      <a:gd name="T2" fmla="*/ 33 w 34"/>
                      <a:gd name="T3" fmla="*/ 11 h 34"/>
                      <a:gd name="T4" fmla="*/ 29 w 34"/>
                      <a:gd name="T5" fmla="*/ 5 h 34"/>
                      <a:gd name="T6" fmla="*/ 23 w 34"/>
                      <a:gd name="T7" fmla="*/ 2 h 34"/>
                      <a:gd name="T8" fmla="*/ 17 w 34"/>
                      <a:gd name="T9" fmla="*/ 0 h 34"/>
                      <a:gd name="T10" fmla="*/ 9 w 34"/>
                      <a:gd name="T11" fmla="*/ 2 h 34"/>
                      <a:gd name="T12" fmla="*/ 5 w 34"/>
                      <a:gd name="T13" fmla="*/ 5 h 34"/>
                      <a:gd name="T14" fmla="*/ 2 w 34"/>
                      <a:gd name="T15" fmla="*/ 11 h 34"/>
                      <a:gd name="T16" fmla="*/ 0 w 34"/>
                      <a:gd name="T17" fmla="*/ 17 h 34"/>
                      <a:gd name="T18" fmla="*/ 2 w 34"/>
                      <a:gd name="T19" fmla="*/ 23 h 34"/>
                      <a:gd name="T20" fmla="*/ 5 w 34"/>
                      <a:gd name="T21" fmla="*/ 30 h 34"/>
                      <a:gd name="T22" fmla="*/ 9 w 34"/>
                      <a:gd name="T23" fmla="*/ 33 h 34"/>
                      <a:gd name="T24" fmla="*/ 17 w 34"/>
                      <a:gd name="T25" fmla="*/ 34 h 34"/>
                      <a:gd name="T26" fmla="*/ 23 w 34"/>
                      <a:gd name="T27" fmla="*/ 33 h 34"/>
                      <a:gd name="T28" fmla="*/ 29 w 34"/>
                      <a:gd name="T29" fmla="*/ 30 h 34"/>
                      <a:gd name="T30" fmla="*/ 33 w 34"/>
                      <a:gd name="T31" fmla="*/ 23 h 34"/>
                      <a:gd name="T32" fmla="*/ 34 w 34"/>
                      <a:gd name="T33" fmla="*/ 17 h 34"/>
                      <a:gd name="T34" fmla="*/ 31 w 34"/>
                      <a:gd name="T35" fmla="*/ 17 h 34"/>
                      <a:gd name="T36" fmla="*/ 29 w 34"/>
                      <a:gd name="T37" fmla="*/ 22 h 34"/>
                      <a:gd name="T38" fmla="*/ 26 w 34"/>
                      <a:gd name="T39" fmla="*/ 27 h 34"/>
                      <a:gd name="T40" fmla="*/ 22 w 34"/>
                      <a:gd name="T41" fmla="*/ 30 h 34"/>
                      <a:gd name="T42" fmla="*/ 17 w 34"/>
                      <a:gd name="T43" fmla="*/ 31 h 34"/>
                      <a:gd name="T44" fmla="*/ 11 w 34"/>
                      <a:gd name="T45" fmla="*/ 30 h 34"/>
                      <a:gd name="T46" fmla="*/ 6 w 34"/>
                      <a:gd name="T47" fmla="*/ 27 h 34"/>
                      <a:gd name="T48" fmla="*/ 3 w 34"/>
                      <a:gd name="T49" fmla="*/ 22 h 34"/>
                      <a:gd name="T50" fmla="*/ 3 w 34"/>
                      <a:gd name="T51" fmla="*/ 17 h 34"/>
                      <a:gd name="T52" fmla="*/ 3 w 34"/>
                      <a:gd name="T53" fmla="*/ 11 h 34"/>
                      <a:gd name="T54" fmla="*/ 6 w 34"/>
                      <a:gd name="T55" fmla="*/ 8 h 34"/>
                      <a:gd name="T56" fmla="*/ 11 w 34"/>
                      <a:gd name="T57" fmla="*/ 5 h 34"/>
                      <a:gd name="T58" fmla="*/ 17 w 34"/>
                      <a:gd name="T59" fmla="*/ 3 h 34"/>
                      <a:gd name="T60" fmla="*/ 22 w 34"/>
                      <a:gd name="T61" fmla="*/ 5 h 34"/>
                      <a:gd name="T62" fmla="*/ 26 w 34"/>
                      <a:gd name="T63" fmla="*/ 8 h 34"/>
                      <a:gd name="T64" fmla="*/ 29 w 34"/>
                      <a:gd name="T65" fmla="*/ 11 h 34"/>
                      <a:gd name="T66" fmla="*/ 31 w 34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4"/>
                      <a:gd name="T103" fmla="*/ 0 h 34"/>
                      <a:gd name="T104" fmla="*/ 34 w 34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4" h="34">
                        <a:moveTo>
                          <a:pt x="34" y="17"/>
                        </a:moveTo>
                        <a:lnTo>
                          <a:pt x="33" y="11"/>
                        </a:lnTo>
                        <a:lnTo>
                          <a:pt x="29" y="5"/>
                        </a:lnTo>
                        <a:lnTo>
                          <a:pt x="23" y="2"/>
                        </a:lnTo>
                        <a:lnTo>
                          <a:pt x="17" y="0"/>
                        </a:lnTo>
                        <a:lnTo>
                          <a:pt x="9" y="2"/>
                        </a:lnTo>
                        <a:lnTo>
                          <a:pt x="5" y="5"/>
                        </a:lnTo>
                        <a:lnTo>
                          <a:pt x="2" y="11"/>
                        </a:lnTo>
                        <a:lnTo>
                          <a:pt x="0" y="17"/>
                        </a:lnTo>
                        <a:lnTo>
                          <a:pt x="2" y="23"/>
                        </a:lnTo>
                        <a:lnTo>
                          <a:pt x="5" y="30"/>
                        </a:lnTo>
                        <a:lnTo>
                          <a:pt x="9" y="33"/>
                        </a:lnTo>
                        <a:lnTo>
                          <a:pt x="17" y="34"/>
                        </a:lnTo>
                        <a:lnTo>
                          <a:pt x="23" y="33"/>
                        </a:lnTo>
                        <a:lnTo>
                          <a:pt x="29" y="30"/>
                        </a:lnTo>
                        <a:lnTo>
                          <a:pt x="33" y="23"/>
                        </a:lnTo>
                        <a:lnTo>
                          <a:pt x="34" y="17"/>
                        </a:lnTo>
                        <a:close/>
                        <a:moveTo>
                          <a:pt x="31" y="17"/>
                        </a:moveTo>
                        <a:lnTo>
                          <a:pt x="29" y="22"/>
                        </a:lnTo>
                        <a:lnTo>
                          <a:pt x="26" y="27"/>
                        </a:lnTo>
                        <a:lnTo>
                          <a:pt x="22" y="30"/>
                        </a:lnTo>
                        <a:lnTo>
                          <a:pt x="17" y="31"/>
                        </a:lnTo>
                        <a:lnTo>
                          <a:pt x="11" y="30"/>
                        </a:lnTo>
                        <a:lnTo>
                          <a:pt x="6" y="27"/>
                        </a:lnTo>
                        <a:lnTo>
                          <a:pt x="3" y="22"/>
                        </a:lnTo>
                        <a:lnTo>
                          <a:pt x="3" y="17"/>
                        </a:lnTo>
                        <a:lnTo>
                          <a:pt x="3" y="11"/>
                        </a:lnTo>
                        <a:lnTo>
                          <a:pt x="6" y="8"/>
                        </a:lnTo>
                        <a:lnTo>
                          <a:pt x="11" y="5"/>
                        </a:lnTo>
                        <a:lnTo>
                          <a:pt x="17" y="3"/>
                        </a:lnTo>
                        <a:lnTo>
                          <a:pt x="22" y="5"/>
                        </a:lnTo>
                        <a:lnTo>
                          <a:pt x="26" y="8"/>
                        </a:lnTo>
                        <a:lnTo>
                          <a:pt x="29" y="11"/>
                        </a:lnTo>
                        <a:lnTo>
                          <a:pt x="31" y="17"/>
                        </a:lnTo>
                        <a:close/>
                      </a:path>
                    </a:pathLst>
                  </a:custGeom>
                  <a:solidFill>
                    <a:srgbClr val="C4CC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4" name="Freeform 332">
                    <a:extLst>
                      <a:ext uri="{FF2B5EF4-FFF2-40B4-BE49-F238E27FC236}">
                        <a16:creationId xmlns:a16="http://schemas.microsoft.com/office/drawing/2014/main" id="{8366F811-421E-F64C-85B5-354D4140B1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66" y="1153"/>
                    <a:ext cx="31" cy="31"/>
                  </a:xfrm>
                  <a:custGeom>
                    <a:avLst/>
                    <a:gdLst>
                      <a:gd name="T0" fmla="*/ 31 w 31"/>
                      <a:gd name="T1" fmla="*/ 15 h 31"/>
                      <a:gd name="T2" fmla="*/ 29 w 31"/>
                      <a:gd name="T3" fmla="*/ 9 h 31"/>
                      <a:gd name="T4" fmla="*/ 26 w 31"/>
                      <a:gd name="T5" fmla="*/ 4 h 31"/>
                      <a:gd name="T6" fmla="*/ 21 w 31"/>
                      <a:gd name="T7" fmla="*/ 1 h 31"/>
                      <a:gd name="T8" fmla="*/ 15 w 31"/>
                      <a:gd name="T9" fmla="*/ 0 h 31"/>
                      <a:gd name="T10" fmla="*/ 9 w 31"/>
                      <a:gd name="T11" fmla="*/ 1 h 31"/>
                      <a:gd name="T12" fmla="*/ 4 w 31"/>
                      <a:gd name="T13" fmla="*/ 4 h 31"/>
                      <a:gd name="T14" fmla="*/ 1 w 31"/>
                      <a:gd name="T15" fmla="*/ 9 h 31"/>
                      <a:gd name="T16" fmla="*/ 0 w 31"/>
                      <a:gd name="T17" fmla="*/ 15 h 31"/>
                      <a:gd name="T18" fmla="*/ 1 w 31"/>
                      <a:gd name="T19" fmla="*/ 21 h 31"/>
                      <a:gd name="T20" fmla="*/ 4 w 31"/>
                      <a:gd name="T21" fmla="*/ 26 h 31"/>
                      <a:gd name="T22" fmla="*/ 9 w 31"/>
                      <a:gd name="T23" fmla="*/ 29 h 31"/>
                      <a:gd name="T24" fmla="*/ 15 w 31"/>
                      <a:gd name="T25" fmla="*/ 31 h 31"/>
                      <a:gd name="T26" fmla="*/ 21 w 31"/>
                      <a:gd name="T27" fmla="*/ 29 h 31"/>
                      <a:gd name="T28" fmla="*/ 26 w 31"/>
                      <a:gd name="T29" fmla="*/ 26 h 31"/>
                      <a:gd name="T30" fmla="*/ 29 w 31"/>
                      <a:gd name="T31" fmla="*/ 21 h 31"/>
                      <a:gd name="T32" fmla="*/ 31 w 31"/>
                      <a:gd name="T33" fmla="*/ 15 h 31"/>
                      <a:gd name="T34" fmla="*/ 27 w 31"/>
                      <a:gd name="T35" fmla="*/ 15 h 31"/>
                      <a:gd name="T36" fmla="*/ 26 w 31"/>
                      <a:gd name="T37" fmla="*/ 20 h 31"/>
                      <a:gd name="T38" fmla="*/ 23 w 31"/>
                      <a:gd name="T39" fmla="*/ 25 h 31"/>
                      <a:gd name="T40" fmla="*/ 20 w 31"/>
                      <a:gd name="T41" fmla="*/ 26 h 31"/>
                      <a:gd name="T42" fmla="*/ 15 w 31"/>
                      <a:gd name="T43" fmla="*/ 28 h 31"/>
                      <a:gd name="T44" fmla="*/ 10 w 31"/>
                      <a:gd name="T45" fmla="*/ 26 h 31"/>
                      <a:gd name="T46" fmla="*/ 6 w 31"/>
                      <a:gd name="T47" fmla="*/ 25 h 31"/>
                      <a:gd name="T48" fmla="*/ 3 w 31"/>
                      <a:gd name="T49" fmla="*/ 20 h 31"/>
                      <a:gd name="T50" fmla="*/ 3 w 31"/>
                      <a:gd name="T51" fmla="*/ 15 h 31"/>
                      <a:gd name="T52" fmla="*/ 3 w 31"/>
                      <a:gd name="T53" fmla="*/ 11 h 31"/>
                      <a:gd name="T54" fmla="*/ 6 w 31"/>
                      <a:gd name="T55" fmla="*/ 6 h 31"/>
                      <a:gd name="T56" fmla="*/ 10 w 31"/>
                      <a:gd name="T57" fmla="*/ 4 h 31"/>
                      <a:gd name="T58" fmla="*/ 15 w 31"/>
                      <a:gd name="T59" fmla="*/ 3 h 31"/>
                      <a:gd name="T60" fmla="*/ 20 w 31"/>
                      <a:gd name="T61" fmla="*/ 4 h 31"/>
                      <a:gd name="T62" fmla="*/ 23 w 31"/>
                      <a:gd name="T63" fmla="*/ 6 h 31"/>
                      <a:gd name="T64" fmla="*/ 26 w 31"/>
                      <a:gd name="T65" fmla="*/ 11 h 31"/>
                      <a:gd name="T66" fmla="*/ 27 w 31"/>
                      <a:gd name="T67" fmla="*/ 15 h 3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1"/>
                      <a:gd name="T103" fmla="*/ 0 h 31"/>
                      <a:gd name="T104" fmla="*/ 31 w 31"/>
                      <a:gd name="T105" fmla="*/ 31 h 3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1" h="31">
                        <a:moveTo>
                          <a:pt x="31" y="15"/>
                        </a:moveTo>
                        <a:lnTo>
                          <a:pt x="29" y="9"/>
                        </a:lnTo>
                        <a:lnTo>
                          <a:pt x="26" y="4"/>
                        </a:lnTo>
                        <a:lnTo>
                          <a:pt x="21" y="1"/>
                        </a:lnTo>
                        <a:lnTo>
                          <a:pt x="15" y="0"/>
                        </a:lnTo>
                        <a:lnTo>
                          <a:pt x="9" y="1"/>
                        </a:lnTo>
                        <a:lnTo>
                          <a:pt x="4" y="4"/>
                        </a:lnTo>
                        <a:lnTo>
                          <a:pt x="1" y="9"/>
                        </a:lnTo>
                        <a:lnTo>
                          <a:pt x="0" y="15"/>
                        </a:lnTo>
                        <a:lnTo>
                          <a:pt x="1" y="21"/>
                        </a:lnTo>
                        <a:lnTo>
                          <a:pt x="4" y="26"/>
                        </a:lnTo>
                        <a:lnTo>
                          <a:pt x="9" y="29"/>
                        </a:lnTo>
                        <a:lnTo>
                          <a:pt x="15" y="31"/>
                        </a:lnTo>
                        <a:lnTo>
                          <a:pt x="21" y="29"/>
                        </a:lnTo>
                        <a:lnTo>
                          <a:pt x="26" y="26"/>
                        </a:lnTo>
                        <a:lnTo>
                          <a:pt x="29" y="21"/>
                        </a:lnTo>
                        <a:lnTo>
                          <a:pt x="31" y="15"/>
                        </a:lnTo>
                        <a:close/>
                        <a:moveTo>
                          <a:pt x="27" y="15"/>
                        </a:moveTo>
                        <a:lnTo>
                          <a:pt x="26" y="20"/>
                        </a:lnTo>
                        <a:lnTo>
                          <a:pt x="23" y="25"/>
                        </a:lnTo>
                        <a:lnTo>
                          <a:pt x="20" y="26"/>
                        </a:lnTo>
                        <a:lnTo>
                          <a:pt x="15" y="28"/>
                        </a:lnTo>
                        <a:lnTo>
                          <a:pt x="10" y="26"/>
                        </a:lnTo>
                        <a:lnTo>
                          <a:pt x="6" y="25"/>
                        </a:lnTo>
                        <a:lnTo>
                          <a:pt x="3" y="20"/>
                        </a:lnTo>
                        <a:lnTo>
                          <a:pt x="3" y="15"/>
                        </a:lnTo>
                        <a:lnTo>
                          <a:pt x="3" y="11"/>
                        </a:lnTo>
                        <a:lnTo>
                          <a:pt x="6" y="6"/>
                        </a:lnTo>
                        <a:lnTo>
                          <a:pt x="10" y="4"/>
                        </a:lnTo>
                        <a:lnTo>
                          <a:pt x="15" y="3"/>
                        </a:lnTo>
                        <a:lnTo>
                          <a:pt x="20" y="4"/>
                        </a:lnTo>
                        <a:lnTo>
                          <a:pt x="23" y="6"/>
                        </a:lnTo>
                        <a:lnTo>
                          <a:pt x="26" y="11"/>
                        </a:lnTo>
                        <a:lnTo>
                          <a:pt x="27" y="15"/>
                        </a:lnTo>
                        <a:close/>
                      </a:path>
                    </a:pathLst>
                  </a:custGeom>
                  <a:solidFill>
                    <a:srgbClr val="C8D0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5" name="Freeform 333">
                    <a:extLst>
                      <a:ext uri="{FF2B5EF4-FFF2-40B4-BE49-F238E27FC236}">
                        <a16:creationId xmlns:a16="http://schemas.microsoft.com/office/drawing/2014/main" id="{B2861C57-B57F-EF42-8D89-C94734BAF87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67" y="1154"/>
                    <a:ext cx="28" cy="28"/>
                  </a:xfrm>
                  <a:custGeom>
                    <a:avLst/>
                    <a:gdLst>
                      <a:gd name="T0" fmla="*/ 28 w 28"/>
                      <a:gd name="T1" fmla="*/ 14 h 28"/>
                      <a:gd name="T2" fmla="*/ 26 w 28"/>
                      <a:gd name="T3" fmla="*/ 8 h 28"/>
                      <a:gd name="T4" fmla="*/ 23 w 28"/>
                      <a:gd name="T5" fmla="*/ 5 h 28"/>
                      <a:gd name="T6" fmla="*/ 19 w 28"/>
                      <a:gd name="T7" fmla="*/ 2 h 28"/>
                      <a:gd name="T8" fmla="*/ 14 w 28"/>
                      <a:gd name="T9" fmla="*/ 0 h 28"/>
                      <a:gd name="T10" fmla="*/ 8 w 28"/>
                      <a:gd name="T11" fmla="*/ 2 h 28"/>
                      <a:gd name="T12" fmla="*/ 3 w 28"/>
                      <a:gd name="T13" fmla="*/ 5 h 28"/>
                      <a:gd name="T14" fmla="*/ 0 w 28"/>
                      <a:gd name="T15" fmla="*/ 8 h 28"/>
                      <a:gd name="T16" fmla="*/ 0 w 28"/>
                      <a:gd name="T17" fmla="*/ 14 h 28"/>
                      <a:gd name="T18" fmla="*/ 0 w 28"/>
                      <a:gd name="T19" fmla="*/ 19 h 28"/>
                      <a:gd name="T20" fmla="*/ 3 w 28"/>
                      <a:gd name="T21" fmla="*/ 24 h 28"/>
                      <a:gd name="T22" fmla="*/ 8 w 28"/>
                      <a:gd name="T23" fmla="*/ 27 h 28"/>
                      <a:gd name="T24" fmla="*/ 14 w 28"/>
                      <a:gd name="T25" fmla="*/ 28 h 28"/>
                      <a:gd name="T26" fmla="*/ 19 w 28"/>
                      <a:gd name="T27" fmla="*/ 27 h 28"/>
                      <a:gd name="T28" fmla="*/ 23 w 28"/>
                      <a:gd name="T29" fmla="*/ 24 h 28"/>
                      <a:gd name="T30" fmla="*/ 26 w 28"/>
                      <a:gd name="T31" fmla="*/ 19 h 28"/>
                      <a:gd name="T32" fmla="*/ 28 w 28"/>
                      <a:gd name="T33" fmla="*/ 14 h 28"/>
                      <a:gd name="T34" fmla="*/ 25 w 28"/>
                      <a:gd name="T35" fmla="*/ 14 h 28"/>
                      <a:gd name="T36" fmla="*/ 23 w 28"/>
                      <a:gd name="T37" fmla="*/ 19 h 28"/>
                      <a:gd name="T38" fmla="*/ 22 w 28"/>
                      <a:gd name="T39" fmla="*/ 22 h 28"/>
                      <a:gd name="T40" fmla="*/ 17 w 28"/>
                      <a:gd name="T41" fmla="*/ 24 h 28"/>
                      <a:gd name="T42" fmla="*/ 14 w 28"/>
                      <a:gd name="T43" fmla="*/ 25 h 28"/>
                      <a:gd name="T44" fmla="*/ 9 w 28"/>
                      <a:gd name="T45" fmla="*/ 24 h 28"/>
                      <a:gd name="T46" fmla="*/ 6 w 28"/>
                      <a:gd name="T47" fmla="*/ 22 h 28"/>
                      <a:gd name="T48" fmla="*/ 3 w 28"/>
                      <a:gd name="T49" fmla="*/ 19 h 28"/>
                      <a:gd name="T50" fmla="*/ 3 w 28"/>
                      <a:gd name="T51" fmla="*/ 14 h 28"/>
                      <a:gd name="T52" fmla="*/ 3 w 28"/>
                      <a:gd name="T53" fmla="*/ 10 h 28"/>
                      <a:gd name="T54" fmla="*/ 6 w 28"/>
                      <a:gd name="T55" fmla="*/ 7 h 28"/>
                      <a:gd name="T56" fmla="*/ 9 w 28"/>
                      <a:gd name="T57" fmla="*/ 3 h 28"/>
                      <a:gd name="T58" fmla="*/ 14 w 28"/>
                      <a:gd name="T59" fmla="*/ 3 h 28"/>
                      <a:gd name="T60" fmla="*/ 17 w 28"/>
                      <a:gd name="T61" fmla="*/ 3 h 28"/>
                      <a:gd name="T62" fmla="*/ 22 w 28"/>
                      <a:gd name="T63" fmla="*/ 7 h 28"/>
                      <a:gd name="T64" fmla="*/ 23 w 28"/>
                      <a:gd name="T65" fmla="*/ 10 h 28"/>
                      <a:gd name="T66" fmla="*/ 25 w 28"/>
                      <a:gd name="T67" fmla="*/ 14 h 2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"/>
                      <a:gd name="T103" fmla="*/ 0 h 28"/>
                      <a:gd name="T104" fmla="*/ 28 w 28"/>
                      <a:gd name="T105" fmla="*/ 28 h 2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" h="28">
                        <a:moveTo>
                          <a:pt x="28" y="14"/>
                        </a:moveTo>
                        <a:lnTo>
                          <a:pt x="26" y="8"/>
                        </a:lnTo>
                        <a:lnTo>
                          <a:pt x="23" y="5"/>
                        </a:lnTo>
                        <a:lnTo>
                          <a:pt x="19" y="2"/>
                        </a:lnTo>
                        <a:lnTo>
                          <a:pt x="14" y="0"/>
                        </a:lnTo>
                        <a:lnTo>
                          <a:pt x="8" y="2"/>
                        </a:lnTo>
                        <a:lnTo>
                          <a:pt x="3" y="5"/>
                        </a:lnTo>
                        <a:lnTo>
                          <a:pt x="0" y="8"/>
                        </a:lnTo>
                        <a:lnTo>
                          <a:pt x="0" y="14"/>
                        </a:lnTo>
                        <a:lnTo>
                          <a:pt x="0" y="19"/>
                        </a:lnTo>
                        <a:lnTo>
                          <a:pt x="3" y="24"/>
                        </a:lnTo>
                        <a:lnTo>
                          <a:pt x="8" y="27"/>
                        </a:lnTo>
                        <a:lnTo>
                          <a:pt x="14" y="28"/>
                        </a:lnTo>
                        <a:lnTo>
                          <a:pt x="19" y="27"/>
                        </a:lnTo>
                        <a:lnTo>
                          <a:pt x="23" y="24"/>
                        </a:lnTo>
                        <a:lnTo>
                          <a:pt x="26" y="19"/>
                        </a:lnTo>
                        <a:lnTo>
                          <a:pt x="28" y="14"/>
                        </a:lnTo>
                        <a:close/>
                        <a:moveTo>
                          <a:pt x="25" y="14"/>
                        </a:moveTo>
                        <a:lnTo>
                          <a:pt x="23" y="19"/>
                        </a:lnTo>
                        <a:lnTo>
                          <a:pt x="22" y="22"/>
                        </a:lnTo>
                        <a:lnTo>
                          <a:pt x="17" y="24"/>
                        </a:lnTo>
                        <a:lnTo>
                          <a:pt x="14" y="25"/>
                        </a:lnTo>
                        <a:lnTo>
                          <a:pt x="9" y="24"/>
                        </a:lnTo>
                        <a:lnTo>
                          <a:pt x="6" y="22"/>
                        </a:lnTo>
                        <a:lnTo>
                          <a:pt x="3" y="19"/>
                        </a:lnTo>
                        <a:lnTo>
                          <a:pt x="3" y="14"/>
                        </a:lnTo>
                        <a:lnTo>
                          <a:pt x="3" y="10"/>
                        </a:lnTo>
                        <a:lnTo>
                          <a:pt x="6" y="7"/>
                        </a:lnTo>
                        <a:lnTo>
                          <a:pt x="9" y="3"/>
                        </a:lnTo>
                        <a:lnTo>
                          <a:pt x="14" y="3"/>
                        </a:lnTo>
                        <a:lnTo>
                          <a:pt x="17" y="3"/>
                        </a:lnTo>
                        <a:lnTo>
                          <a:pt x="22" y="7"/>
                        </a:lnTo>
                        <a:lnTo>
                          <a:pt x="23" y="10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CBD3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6" name="Freeform 334">
                    <a:extLst>
                      <a:ext uri="{FF2B5EF4-FFF2-40B4-BE49-F238E27FC236}">
                        <a16:creationId xmlns:a16="http://schemas.microsoft.com/office/drawing/2014/main" id="{64F5CE4D-484C-7045-9579-68D9C551B83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69" y="1156"/>
                    <a:ext cx="24" cy="25"/>
                  </a:xfrm>
                  <a:custGeom>
                    <a:avLst/>
                    <a:gdLst>
                      <a:gd name="T0" fmla="*/ 24 w 24"/>
                      <a:gd name="T1" fmla="*/ 12 h 25"/>
                      <a:gd name="T2" fmla="*/ 23 w 24"/>
                      <a:gd name="T3" fmla="*/ 8 h 25"/>
                      <a:gd name="T4" fmla="*/ 20 w 24"/>
                      <a:gd name="T5" fmla="*/ 3 h 25"/>
                      <a:gd name="T6" fmla="*/ 17 w 24"/>
                      <a:gd name="T7" fmla="*/ 1 h 25"/>
                      <a:gd name="T8" fmla="*/ 12 w 24"/>
                      <a:gd name="T9" fmla="*/ 0 h 25"/>
                      <a:gd name="T10" fmla="*/ 7 w 24"/>
                      <a:gd name="T11" fmla="*/ 1 h 25"/>
                      <a:gd name="T12" fmla="*/ 3 w 24"/>
                      <a:gd name="T13" fmla="*/ 3 h 25"/>
                      <a:gd name="T14" fmla="*/ 0 w 24"/>
                      <a:gd name="T15" fmla="*/ 8 h 25"/>
                      <a:gd name="T16" fmla="*/ 0 w 24"/>
                      <a:gd name="T17" fmla="*/ 12 h 25"/>
                      <a:gd name="T18" fmla="*/ 0 w 24"/>
                      <a:gd name="T19" fmla="*/ 17 h 25"/>
                      <a:gd name="T20" fmla="*/ 3 w 24"/>
                      <a:gd name="T21" fmla="*/ 22 h 25"/>
                      <a:gd name="T22" fmla="*/ 7 w 24"/>
                      <a:gd name="T23" fmla="*/ 23 h 25"/>
                      <a:gd name="T24" fmla="*/ 12 w 24"/>
                      <a:gd name="T25" fmla="*/ 25 h 25"/>
                      <a:gd name="T26" fmla="*/ 17 w 24"/>
                      <a:gd name="T27" fmla="*/ 23 h 25"/>
                      <a:gd name="T28" fmla="*/ 20 w 24"/>
                      <a:gd name="T29" fmla="*/ 22 h 25"/>
                      <a:gd name="T30" fmla="*/ 23 w 24"/>
                      <a:gd name="T31" fmla="*/ 17 h 25"/>
                      <a:gd name="T32" fmla="*/ 24 w 24"/>
                      <a:gd name="T33" fmla="*/ 12 h 25"/>
                      <a:gd name="T34" fmla="*/ 21 w 24"/>
                      <a:gd name="T35" fmla="*/ 12 h 25"/>
                      <a:gd name="T36" fmla="*/ 20 w 24"/>
                      <a:gd name="T37" fmla="*/ 15 h 25"/>
                      <a:gd name="T38" fmla="*/ 18 w 24"/>
                      <a:gd name="T39" fmla="*/ 18 h 25"/>
                      <a:gd name="T40" fmla="*/ 15 w 24"/>
                      <a:gd name="T41" fmla="*/ 20 h 25"/>
                      <a:gd name="T42" fmla="*/ 12 w 24"/>
                      <a:gd name="T43" fmla="*/ 22 h 25"/>
                      <a:gd name="T44" fmla="*/ 7 w 24"/>
                      <a:gd name="T45" fmla="*/ 20 h 25"/>
                      <a:gd name="T46" fmla="*/ 6 w 24"/>
                      <a:gd name="T47" fmla="*/ 18 h 25"/>
                      <a:gd name="T48" fmla="*/ 3 w 24"/>
                      <a:gd name="T49" fmla="*/ 15 h 25"/>
                      <a:gd name="T50" fmla="*/ 3 w 24"/>
                      <a:gd name="T51" fmla="*/ 12 h 25"/>
                      <a:gd name="T52" fmla="*/ 3 w 24"/>
                      <a:gd name="T53" fmla="*/ 9 h 25"/>
                      <a:gd name="T54" fmla="*/ 6 w 24"/>
                      <a:gd name="T55" fmla="*/ 6 h 25"/>
                      <a:gd name="T56" fmla="*/ 7 w 24"/>
                      <a:gd name="T57" fmla="*/ 3 h 25"/>
                      <a:gd name="T58" fmla="*/ 12 w 24"/>
                      <a:gd name="T59" fmla="*/ 3 h 25"/>
                      <a:gd name="T60" fmla="*/ 15 w 24"/>
                      <a:gd name="T61" fmla="*/ 3 h 25"/>
                      <a:gd name="T62" fmla="*/ 18 w 24"/>
                      <a:gd name="T63" fmla="*/ 6 h 25"/>
                      <a:gd name="T64" fmla="*/ 20 w 24"/>
                      <a:gd name="T65" fmla="*/ 9 h 25"/>
                      <a:gd name="T66" fmla="*/ 21 w 24"/>
                      <a:gd name="T67" fmla="*/ 12 h 2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4"/>
                      <a:gd name="T103" fmla="*/ 0 h 25"/>
                      <a:gd name="T104" fmla="*/ 24 w 24"/>
                      <a:gd name="T105" fmla="*/ 25 h 2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4" h="25">
                        <a:moveTo>
                          <a:pt x="24" y="12"/>
                        </a:moveTo>
                        <a:lnTo>
                          <a:pt x="23" y="8"/>
                        </a:lnTo>
                        <a:lnTo>
                          <a:pt x="20" y="3"/>
                        </a:lnTo>
                        <a:lnTo>
                          <a:pt x="17" y="1"/>
                        </a:lnTo>
                        <a:lnTo>
                          <a:pt x="12" y="0"/>
                        </a:lnTo>
                        <a:lnTo>
                          <a:pt x="7" y="1"/>
                        </a:lnTo>
                        <a:lnTo>
                          <a:pt x="3" y="3"/>
                        </a:lnTo>
                        <a:lnTo>
                          <a:pt x="0" y="8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3" y="22"/>
                        </a:lnTo>
                        <a:lnTo>
                          <a:pt x="7" y="23"/>
                        </a:lnTo>
                        <a:lnTo>
                          <a:pt x="12" y="25"/>
                        </a:lnTo>
                        <a:lnTo>
                          <a:pt x="17" y="23"/>
                        </a:lnTo>
                        <a:lnTo>
                          <a:pt x="20" y="22"/>
                        </a:lnTo>
                        <a:lnTo>
                          <a:pt x="23" y="17"/>
                        </a:lnTo>
                        <a:lnTo>
                          <a:pt x="24" y="12"/>
                        </a:lnTo>
                        <a:close/>
                        <a:moveTo>
                          <a:pt x="21" y="12"/>
                        </a:moveTo>
                        <a:lnTo>
                          <a:pt x="20" y="15"/>
                        </a:lnTo>
                        <a:lnTo>
                          <a:pt x="18" y="18"/>
                        </a:lnTo>
                        <a:lnTo>
                          <a:pt x="15" y="20"/>
                        </a:lnTo>
                        <a:lnTo>
                          <a:pt x="12" y="22"/>
                        </a:lnTo>
                        <a:lnTo>
                          <a:pt x="7" y="20"/>
                        </a:lnTo>
                        <a:lnTo>
                          <a:pt x="6" y="18"/>
                        </a:lnTo>
                        <a:lnTo>
                          <a:pt x="3" y="15"/>
                        </a:lnTo>
                        <a:lnTo>
                          <a:pt x="3" y="12"/>
                        </a:lnTo>
                        <a:lnTo>
                          <a:pt x="3" y="9"/>
                        </a:lnTo>
                        <a:lnTo>
                          <a:pt x="6" y="6"/>
                        </a:lnTo>
                        <a:lnTo>
                          <a:pt x="7" y="3"/>
                        </a:lnTo>
                        <a:lnTo>
                          <a:pt x="12" y="3"/>
                        </a:lnTo>
                        <a:lnTo>
                          <a:pt x="15" y="3"/>
                        </a:lnTo>
                        <a:lnTo>
                          <a:pt x="18" y="6"/>
                        </a:lnTo>
                        <a:lnTo>
                          <a:pt x="20" y="9"/>
                        </a:lnTo>
                        <a:lnTo>
                          <a:pt x="21" y="12"/>
                        </a:lnTo>
                        <a:close/>
                      </a:path>
                    </a:pathLst>
                  </a:custGeom>
                  <a:solidFill>
                    <a:srgbClr val="D4DA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7" name="Freeform 335">
                    <a:extLst>
                      <a:ext uri="{FF2B5EF4-FFF2-40B4-BE49-F238E27FC236}">
                        <a16:creationId xmlns:a16="http://schemas.microsoft.com/office/drawing/2014/main" id="{88D4560D-AD9E-544F-BECE-08DE442A46E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70" y="1157"/>
                    <a:ext cx="22" cy="22"/>
                  </a:xfrm>
                  <a:custGeom>
                    <a:avLst/>
                    <a:gdLst>
                      <a:gd name="T0" fmla="*/ 22 w 22"/>
                      <a:gd name="T1" fmla="*/ 11 h 22"/>
                      <a:gd name="T2" fmla="*/ 20 w 22"/>
                      <a:gd name="T3" fmla="*/ 7 h 22"/>
                      <a:gd name="T4" fmla="*/ 19 w 22"/>
                      <a:gd name="T5" fmla="*/ 4 h 22"/>
                      <a:gd name="T6" fmla="*/ 14 w 22"/>
                      <a:gd name="T7" fmla="*/ 0 h 22"/>
                      <a:gd name="T8" fmla="*/ 11 w 22"/>
                      <a:gd name="T9" fmla="*/ 0 h 22"/>
                      <a:gd name="T10" fmla="*/ 6 w 22"/>
                      <a:gd name="T11" fmla="*/ 0 h 22"/>
                      <a:gd name="T12" fmla="*/ 3 w 22"/>
                      <a:gd name="T13" fmla="*/ 4 h 22"/>
                      <a:gd name="T14" fmla="*/ 0 w 22"/>
                      <a:gd name="T15" fmla="*/ 7 h 22"/>
                      <a:gd name="T16" fmla="*/ 0 w 22"/>
                      <a:gd name="T17" fmla="*/ 11 h 22"/>
                      <a:gd name="T18" fmla="*/ 0 w 22"/>
                      <a:gd name="T19" fmla="*/ 16 h 22"/>
                      <a:gd name="T20" fmla="*/ 3 w 22"/>
                      <a:gd name="T21" fmla="*/ 19 h 22"/>
                      <a:gd name="T22" fmla="*/ 6 w 22"/>
                      <a:gd name="T23" fmla="*/ 21 h 22"/>
                      <a:gd name="T24" fmla="*/ 11 w 22"/>
                      <a:gd name="T25" fmla="*/ 22 h 22"/>
                      <a:gd name="T26" fmla="*/ 14 w 22"/>
                      <a:gd name="T27" fmla="*/ 21 h 22"/>
                      <a:gd name="T28" fmla="*/ 19 w 22"/>
                      <a:gd name="T29" fmla="*/ 19 h 22"/>
                      <a:gd name="T30" fmla="*/ 20 w 22"/>
                      <a:gd name="T31" fmla="*/ 16 h 22"/>
                      <a:gd name="T32" fmla="*/ 22 w 22"/>
                      <a:gd name="T33" fmla="*/ 11 h 22"/>
                      <a:gd name="T34" fmla="*/ 19 w 22"/>
                      <a:gd name="T35" fmla="*/ 11 h 22"/>
                      <a:gd name="T36" fmla="*/ 17 w 22"/>
                      <a:gd name="T37" fmla="*/ 14 h 22"/>
                      <a:gd name="T38" fmla="*/ 16 w 22"/>
                      <a:gd name="T39" fmla="*/ 16 h 22"/>
                      <a:gd name="T40" fmla="*/ 14 w 22"/>
                      <a:gd name="T41" fmla="*/ 19 h 22"/>
                      <a:gd name="T42" fmla="*/ 11 w 22"/>
                      <a:gd name="T43" fmla="*/ 19 h 22"/>
                      <a:gd name="T44" fmla="*/ 8 w 22"/>
                      <a:gd name="T45" fmla="*/ 19 h 22"/>
                      <a:gd name="T46" fmla="*/ 5 w 22"/>
                      <a:gd name="T47" fmla="*/ 16 h 22"/>
                      <a:gd name="T48" fmla="*/ 3 w 22"/>
                      <a:gd name="T49" fmla="*/ 14 h 22"/>
                      <a:gd name="T50" fmla="*/ 3 w 22"/>
                      <a:gd name="T51" fmla="*/ 11 h 22"/>
                      <a:gd name="T52" fmla="*/ 3 w 22"/>
                      <a:gd name="T53" fmla="*/ 8 h 22"/>
                      <a:gd name="T54" fmla="*/ 5 w 22"/>
                      <a:gd name="T55" fmla="*/ 5 h 22"/>
                      <a:gd name="T56" fmla="*/ 8 w 22"/>
                      <a:gd name="T57" fmla="*/ 4 h 22"/>
                      <a:gd name="T58" fmla="*/ 11 w 22"/>
                      <a:gd name="T59" fmla="*/ 4 h 22"/>
                      <a:gd name="T60" fmla="*/ 14 w 22"/>
                      <a:gd name="T61" fmla="*/ 4 h 22"/>
                      <a:gd name="T62" fmla="*/ 16 w 22"/>
                      <a:gd name="T63" fmla="*/ 5 h 22"/>
                      <a:gd name="T64" fmla="*/ 17 w 22"/>
                      <a:gd name="T65" fmla="*/ 8 h 22"/>
                      <a:gd name="T66" fmla="*/ 19 w 22"/>
                      <a:gd name="T67" fmla="*/ 11 h 2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2"/>
                      <a:gd name="T103" fmla="*/ 0 h 22"/>
                      <a:gd name="T104" fmla="*/ 22 w 22"/>
                      <a:gd name="T105" fmla="*/ 22 h 22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2" h="22">
                        <a:moveTo>
                          <a:pt x="22" y="11"/>
                        </a:moveTo>
                        <a:lnTo>
                          <a:pt x="20" y="7"/>
                        </a:lnTo>
                        <a:lnTo>
                          <a:pt x="19" y="4"/>
                        </a:lnTo>
                        <a:lnTo>
                          <a:pt x="14" y="0"/>
                        </a:lnTo>
                        <a:lnTo>
                          <a:pt x="11" y="0"/>
                        </a:lnTo>
                        <a:lnTo>
                          <a:pt x="6" y="0"/>
                        </a:lnTo>
                        <a:lnTo>
                          <a:pt x="3" y="4"/>
                        </a:lnTo>
                        <a:lnTo>
                          <a:pt x="0" y="7"/>
                        </a:lnTo>
                        <a:lnTo>
                          <a:pt x="0" y="11"/>
                        </a:lnTo>
                        <a:lnTo>
                          <a:pt x="0" y="16"/>
                        </a:lnTo>
                        <a:lnTo>
                          <a:pt x="3" y="19"/>
                        </a:lnTo>
                        <a:lnTo>
                          <a:pt x="6" y="21"/>
                        </a:lnTo>
                        <a:lnTo>
                          <a:pt x="11" y="22"/>
                        </a:lnTo>
                        <a:lnTo>
                          <a:pt x="14" y="21"/>
                        </a:lnTo>
                        <a:lnTo>
                          <a:pt x="19" y="19"/>
                        </a:lnTo>
                        <a:lnTo>
                          <a:pt x="20" y="16"/>
                        </a:lnTo>
                        <a:lnTo>
                          <a:pt x="22" y="11"/>
                        </a:lnTo>
                        <a:close/>
                        <a:moveTo>
                          <a:pt x="19" y="11"/>
                        </a:moveTo>
                        <a:lnTo>
                          <a:pt x="17" y="14"/>
                        </a:lnTo>
                        <a:lnTo>
                          <a:pt x="16" y="16"/>
                        </a:lnTo>
                        <a:lnTo>
                          <a:pt x="14" y="19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5" y="16"/>
                        </a:lnTo>
                        <a:lnTo>
                          <a:pt x="3" y="14"/>
                        </a:lnTo>
                        <a:lnTo>
                          <a:pt x="3" y="11"/>
                        </a:lnTo>
                        <a:lnTo>
                          <a:pt x="3" y="8"/>
                        </a:lnTo>
                        <a:lnTo>
                          <a:pt x="5" y="5"/>
                        </a:lnTo>
                        <a:lnTo>
                          <a:pt x="8" y="4"/>
                        </a:lnTo>
                        <a:lnTo>
                          <a:pt x="11" y="4"/>
                        </a:lnTo>
                        <a:lnTo>
                          <a:pt x="14" y="4"/>
                        </a:lnTo>
                        <a:lnTo>
                          <a:pt x="16" y="5"/>
                        </a:lnTo>
                        <a:lnTo>
                          <a:pt x="17" y="8"/>
                        </a:lnTo>
                        <a:lnTo>
                          <a:pt x="19" y="11"/>
                        </a:lnTo>
                        <a:close/>
                      </a:path>
                    </a:pathLst>
                  </a:custGeom>
                  <a:solidFill>
                    <a:srgbClr val="D8DE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8" name="Freeform 336">
                    <a:extLst>
                      <a:ext uri="{FF2B5EF4-FFF2-40B4-BE49-F238E27FC236}">
                        <a16:creationId xmlns:a16="http://schemas.microsoft.com/office/drawing/2014/main" id="{E04C7B53-0DC4-C24D-A2A3-A2332BEB405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72" y="1159"/>
                    <a:ext cx="18" cy="19"/>
                  </a:xfrm>
                  <a:custGeom>
                    <a:avLst/>
                    <a:gdLst>
                      <a:gd name="T0" fmla="*/ 18 w 18"/>
                      <a:gd name="T1" fmla="*/ 9 h 19"/>
                      <a:gd name="T2" fmla="*/ 17 w 18"/>
                      <a:gd name="T3" fmla="*/ 6 h 19"/>
                      <a:gd name="T4" fmla="*/ 15 w 18"/>
                      <a:gd name="T5" fmla="*/ 3 h 19"/>
                      <a:gd name="T6" fmla="*/ 12 w 18"/>
                      <a:gd name="T7" fmla="*/ 0 h 19"/>
                      <a:gd name="T8" fmla="*/ 9 w 18"/>
                      <a:gd name="T9" fmla="*/ 0 h 19"/>
                      <a:gd name="T10" fmla="*/ 4 w 18"/>
                      <a:gd name="T11" fmla="*/ 0 h 19"/>
                      <a:gd name="T12" fmla="*/ 3 w 18"/>
                      <a:gd name="T13" fmla="*/ 3 h 19"/>
                      <a:gd name="T14" fmla="*/ 0 w 18"/>
                      <a:gd name="T15" fmla="*/ 6 h 19"/>
                      <a:gd name="T16" fmla="*/ 0 w 18"/>
                      <a:gd name="T17" fmla="*/ 9 h 19"/>
                      <a:gd name="T18" fmla="*/ 0 w 18"/>
                      <a:gd name="T19" fmla="*/ 12 h 19"/>
                      <a:gd name="T20" fmla="*/ 3 w 18"/>
                      <a:gd name="T21" fmla="*/ 15 h 19"/>
                      <a:gd name="T22" fmla="*/ 4 w 18"/>
                      <a:gd name="T23" fmla="*/ 17 h 19"/>
                      <a:gd name="T24" fmla="*/ 9 w 18"/>
                      <a:gd name="T25" fmla="*/ 19 h 19"/>
                      <a:gd name="T26" fmla="*/ 12 w 18"/>
                      <a:gd name="T27" fmla="*/ 17 h 19"/>
                      <a:gd name="T28" fmla="*/ 15 w 18"/>
                      <a:gd name="T29" fmla="*/ 15 h 19"/>
                      <a:gd name="T30" fmla="*/ 17 w 18"/>
                      <a:gd name="T31" fmla="*/ 12 h 19"/>
                      <a:gd name="T32" fmla="*/ 18 w 18"/>
                      <a:gd name="T33" fmla="*/ 9 h 19"/>
                      <a:gd name="T34" fmla="*/ 15 w 18"/>
                      <a:gd name="T35" fmla="*/ 9 h 19"/>
                      <a:gd name="T36" fmla="*/ 14 w 18"/>
                      <a:gd name="T37" fmla="*/ 11 h 19"/>
                      <a:gd name="T38" fmla="*/ 14 w 18"/>
                      <a:gd name="T39" fmla="*/ 14 h 19"/>
                      <a:gd name="T40" fmla="*/ 11 w 18"/>
                      <a:gd name="T41" fmla="*/ 15 h 19"/>
                      <a:gd name="T42" fmla="*/ 9 w 18"/>
                      <a:gd name="T43" fmla="*/ 15 h 19"/>
                      <a:gd name="T44" fmla="*/ 6 w 18"/>
                      <a:gd name="T45" fmla="*/ 15 h 19"/>
                      <a:gd name="T46" fmla="*/ 4 w 18"/>
                      <a:gd name="T47" fmla="*/ 14 h 19"/>
                      <a:gd name="T48" fmla="*/ 3 w 18"/>
                      <a:gd name="T49" fmla="*/ 11 h 19"/>
                      <a:gd name="T50" fmla="*/ 3 w 18"/>
                      <a:gd name="T51" fmla="*/ 9 h 19"/>
                      <a:gd name="T52" fmla="*/ 3 w 18"/>
                      <a:gd name="T53" fmla="*/ 6 h 19"/>
                      <a:gd name="T54" fmla="*/ 4 w 18"/>
                      <a:gd name="T55" fmla="*/ 5 h 19"/>
                      <a:gd name="T56" fmla="*/ 6 w 18"/>
                      <a:gd name="T57" fmla="*/ 3 h 19"/>
                      <a:gd name="T58" fmla="*/ 9 w 18"/>
                      <a:gd name="T59" fmla="*/ 3 h 19"/>
                      <a:gd name="T60" fmla="*/ 11 w 18"/>
                      <a:gd name="T61" fmla="*/ 3 h 19"/>
                      <a:gd name="T62" fmla="*/ 14 w 18"/>
                      <a:gd name="T63" fmla="*/ 5 h 19"/>
                      <a:gd name="T64" fmla="*/ 14 w 18"/>
                      <a:gd name="T65" fmla="*/ 6 h 19"/>
                      <a:gd name="T66" fmla="*/ 15 w 18"/>
                      <a:gd name="T67" fmla="*/ 9 h 1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8"/>
                      <a:gd name="T103" fmla="*/ 0 h 19"/>
                      <a:gd name="T104" fmla="*/ 18 w 18"/>
                      <a:gd name="T105" fmla="*/ 19 h 1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8" h="19">
                        <a:moveTo>
                          <a:pt x="18" y="9"/>
                        </a:moveTo>
                        <a:lnTo>
                          <a:pt x="17" y="6"/>
                        </a:lnTo>
                        <a:lnTo>
                          <a:pt x="15" y="3"/>
                        </a:lnTo>
                        <a:lnTo>
                          <a:pt x="12" y="0"/>
                        </a:lnTo>
                        <a:lnTo>
                          <a:pt x="9" y="0"/>
                        </a:lnTo>
                        <a:lnTo>
                          <a:pt x="4" y="0"/>
                        </a:lnTo>
                        <a:lnTo>
                          <a:pt x="3" y="3"/>
                        </a:lnTo>
                        <a:lnTo>
                          <a:pt x="0" y="6"/>
                        </a:lnTo>
                        <a:lnTo>
                          <a:pt x="0" y="9"/>
                        </a:lnTo>
                        <a:lnTo>
                          <a:pt x="0" y="12"/>
                        </a:lnTo>
                        <a:lnTo>
                          <a:pt x="3" y="15"/>
                        </a:lnTo>
                        <a:lnTo>
                          <a:pt x="4" y="17"/>
                        </a:lnTo>
                        <a:lnTo>
                          <a:pt x="9" y="19"/>
                        </a:lnTo>
                        <a:lnTo>
                          <a:pt x="12" y="17"/>
                        </a:lnTo>
                        <a:lnTo>
                          <a:pt x="15" y="15"/>
                        </a:lnTo>
                        <a:lnTo>
                          <a:pt x="17" y="12"/>
                        </a:lnTo>
                        <a:lnTo>
                          <a:pt x="18" y="9"/>
                        </a:lnTo>
                        <a:close/>
                        <a:moveTo>
                          <a:pt x="15" y="9"/>
                        </a:moveTo>
                        <a:lnTo>
                          <a:pt x="14" y="11"/>
                        </a:lnTo>
                        <a:lnTo>
                          <a:pt x="14" y="14"/>
                        </a:lnTo>
                        <a:lnTo>
                          <a:pt x="11" y="15"/>
                        </a:lnTo>
                        <a:lnTo>
                          <a:pt x="9" y="15"/>
                        </a:lnTo>
                        <a:lnTo>
                          <a:pt x="6" y="15"/>
                        </a:lnTo>
                        <a:lnTo>
                          <a:pt x="4" y="14"/>
                        </a:lnTo>
                        <a:lnTo>
                          <a:pt x="3" y="11"/>
                        </a:lnTo>
                        <a:lnTo>
                          <a:pt x="3" y="9"/>
                        </a:lnTo>
                        <a:lnTo>
                          <a:pt x="3" y="6"/>
                        </a:lnTo>
                        <a:lnTo>
                          <a:pt x="4" y="5"/>
                        </a:lnTo>
                        <a:lnTo>
                          <a:pt x="6" y="3"/>
                        </a:lnTo>
                        <a:lnTo>
                          <a:pt x="9" y="3"/>
                        </a:lnTo>
                        <a:lnTo>
                          <a:pt x="11" y="3"/>
                        </a:lnTo>
                        <a:lnTo>
                          <a:pt x="14" y="5"/>
                        </a:lnTo>
                        <a:lnTo>
                          <a:pt x="14" y="6"/>
                        </a:lnTo>
                        <a:lnTo>
                          <a:pt x="15" y="9"/>
                        </a:lnTo>
                        <a:close/>
                      </a:path>
                    </a:pathLst>
                  </a:custGeom>
                  <a:solidFill>
                    <a:srgbClr val="DCE1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9" name="Freeform 337">
                    <a:extLst>
                      <a:ext uri="{FF2B5EF4-FFF2-40B4-BE49-F238E27FC236}">
                        <a16:creationId xmlns:a16="http://schemas.microsoft.com/office/drawing/2014/main" id="{157E1EC9-A7C2-2A47-8C51-7CB1657C949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73" y="1161"/>
                    <a:ext cx="16" cy="15"/>
                  </a:xfrm>
                  <a:custGeom>
                    <a:avLst/>
                    <a:gdLst>
                      <a:gd name="T0" fmla="*/ 16 w 16"/>
                      <a:gd name="T1" fmla="*/ 7 h 15"/>
                      <a:gd name="T2" fmla="*/ 14 w 16"/>
                      <a:gd name="T3" fmla="*/ 4 h 15"/>
                      <a:gd name="T4" fmla="*/ 13 w 16"/>
                      <a:gd name="T5" fmla="*/ 1 h 15"/>
                      <a:gd name="T6" fmla="*/ 11 w 16"/>
                      <a:gd name="T7" fmla="*/ 0 h 15"/>
                      <a:gd name="T8" fmla="*/ 8 w 16"/>
                      <a:gd name="T9" fmla="*/ 0 h 15"/>
                      <a:gd name="T10" fmla="*/ 5 w 16"/>
                      <a:gd name="T11" fmla="*/ 0 h 15"/>
                      <a:gd name="T12" fmla="*/ 2 w 16"/>
                      <a:gd name="T13" fmla="*/ 1 h 15"/>
                      <a:gd name="T14" fmla="*/ 0 w 16"/>
                      <a:gd name="T15" fmla="*/ 4 h 15"/>
                      <a:gd name="T16" fmla="*/ 0 w 16"/>
                      <a:gd name="T17" fmla="*/ 7 h 15"/>
                      <a:gd name="T18" fmla="*/ 0 w 16"/>
                      <a:gd name="T19" fmla="*/ 10 h 15"/>
                      <a:gd name="T20" fmla="*/ 2 w 16"/>
                      <a:gd name="T21" fmla="*/ 12 h 15"/>
                      <a:gd name="T22" fmla="*/ 5 w 16"/>
                      <a:gd name="T23" fmla="*/ 15 h 15"/>
                      <a:gd name="T24" fmla="*/ 8 w 16"/>
                      <a:gd name="T25" fmla="*/ 15 h 15"/>
                      <a:gd name="T26" fmla="*/ 11 w 16"/>
                      <a:gd name="T27" fmla="*/ 15 h 15"/>
                      <a:gd name="T28" fmla="*/ 13 w 16"/>
                      <a:gd name="T29" fmla="*/ 12 h 15"/>
                      <a:gd name="T30" fmla="*/ 14 w 16"/>
                      <a:gd name="T31" fmla="*/ 10 h 15"/>
                      <a:gd name="T32" fmla="*/ 16 w 16"/>
                      <a:gd name="T33" fmla="*/ 7 h 15"/>
                      <a:gd name="T34" fmla="*/ 13 w 16"/>
                      <a:gd name="T35" fmla="*/ 7 h 15"/>
                      <a:gd name="T36" fmla="*/ 11 w 16"/>
                      <a:gd name="T37" fmla="*/ 10 h 15"/>
                      <a:gd name="T38" fmla="*/ 8 w 16"/>
                      <a:gd name="T39" fmla="*/ 12 h 15"/>
                      <a:gd name="T40" fmla="*/ 5 w 16"/>
                      <a:gd name="T41" fmla="*/ 10 h 15"/>
                      <a:gd name="T42" fmla="*/ 3 w 16"/>
                      <a:gd name="T43" fmla="*/ 7 h 15"/>
                      <a:gd name="T44" fmla="*/ 5 w 16"/>
                      <a:gd name="T45" fmla="*/ 4 h 15"/>
                      <a:gd name="T46" fmla="*/ 8 w 16"/>
                      <a:gd name="T47" fmla="*/ 3 h 15"/>
                      <a:gd name="T48" fmla="*/ 11 w 16"/>
                      <a:gd name="T49" fmla="*/ 4 h 15"/>
                      <a:gd name="T50" fmla="*/ 13 w 16"/>
                      <a:gd name="T51" fmla="*/ 7 h 15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6"/>
                      <a:gd name="T79" fmla="*/ 0 h 15"/>
                      <a:gd name="T80" fmla="*/ 16 w 16"/>
                      <a:gd name="T81" fmla="*/ 15 h 15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6" h="15">
                        <a:moveTo>
                          <a:pt x="16" y="7"/>
                        </a:moveTo>
                        <a:lnTo>
                          <a:pt x="14" y="4"/>
                        </a:lnTo>
                        <a:lnTo>
                          <a:pt x="13" y="1"/>
                        </a:lnTo>
                        <a:lnTo>
                          <a:pt x="11" y="0"/>
                        </a:lnTo>
                        <a:lnTo>
                          <a:pt x="8" y="0"/>
                        </a:lnTo>
                        <a:lnTo>
                          <a:pt x="5" y="0"/>
                        </a:lnTo>
                        <a:lnTo>
                          <a:pt x="2" y="1"/>
                        </a:lnTo>
                        <a:lnTo>
                          <a:pt x="0" y="4"/>
                        </a:lnTo>
                        <a:lnTo>
                          <a:pt x="0" y="7"/>
                        </a:lnTo>
                        <a:lnTo>
                          <a:pt x="0" y="10"/>
                        </a:lnTo>
                        <a:lnTo>
                          <a:pt x="2" y="12"/>
                        </a:lnTo>
                        <a:lnTo>
                          <a:pt x="5" y="15"/>
                        </a:lnTo>
                        <a:lnTo>
                          <a:pt x="8" y="15"/>
                        </a:lnTo>
                        <a:lnTo>
                          <a:pt x="11" y="15"/>
                        </a:lnTo>
                        <a:lnTo>
                          <a:pt x="13" y="12"/>
                        </a:lnTo>
                        <a:lnTo>
                          <a:pt x="14" y="10"/>
                        </a:lnTo>
                        <a:lnTo>
                          <a:pt x="16" y="7"/>
                        </a:lnTo>
                        <a:close/>
                        <a:moveTo>
                          <a:pt x="13" y="7"/>
                        </a:moveTo>
                        <a:lnTo>
                          <a:pt x="11" y="10"/>
                        </a:lnTo>
                        <a:lnTo>
                          <a:pt x="8" y="12"/>
                        </a:lnTo>
                        <a:lnTo>
                          <a:pt x="5" y="10"/>
                        </a:lnTo>
                        <a:lnTo>
                          <a:pt x="3" y="7"/>
                        </a:lnTo>
                        <a:lnTo>
                          <a:pt x="5" y="4"/>
                        </a:lnTo>
                        <a:lnTo>
                          <a:pt x="8" y="3"/>
                        </a:lnTo>
                        <a:lnTo>
                          <a:pt x="11" y="4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E0E4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0" name="Freeform 338">
                    <a:extLst>
                      <a:ext uri="{FF2B5EF4-FFF2-40B4-BE49-F238E27FC236}">
                        <a16:creationId xmlns:a16="http://schemas.microsoft.com/office/drawing/2014/main" id="{2410617D-7F47-6646-81DB-F7D7B7AE7D9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75" y="1162"/>
                    <a:ext cx="12" cy="12"/>
                  </a:xfrm>
                  <a:custGeom>
                    <a:avLst/>
                    <a:gdLst>
                      <a:gd name="T0" fmla="*/ 12 w 12"/>
                      <a:gd name="T1" fmla="*/ 6 h 12"/>
                      <a:gd name="T2" fmla="*/ 11 w 12"/>
                      <a:gd name="T3" fmla="*/ 3 h 12"/>
                      <a:gd name="T4" fmla="*/ 11 w 12"/>
                      <a:gd name="T5" fmla="*/ 2 h 12"/>
                      <a:gd name="T6" fmla="*/ 8 w 12"/>
                      <a:gd name="T7" fmla="*/ 0 h 12"/>
                      <a:gd name="T8" fmla="*/ 6 w 12"/>
                      <a:gd name="T9" fmla="*/ 0 h 12"/>
                      <a:gd name="T10" fmla="*/ 3 w 12"/>
                      <a:gd name="T11" fmla="*/ 0 h 12"/>
                      <a:gd name="T12" fmla="*/ 1 w 12"/>
                      <a:gd name="T13" fmla="*/ 2 h 12"/>
                      <a:gd name="T14" fmla="*/ 0 w 12"/>
                      <a:gd name="T15" fmla="*/ 3 h 12"/>
                      <a:gd name="T16" fmla="*/ 0 w 12"/>
                      <a:gd name="T17" fmla="*/ 6 h 12"/>
                      <a:gd name="T18" fmla="*/ 0 w 12"/>
                      <a:gd name="T19" fmla="*/ 8 h 12"/>
                      <a:gd name="T20" fmla="*/ 1 w 12"/>
                      <a:gd name="T21" fmla="*/ 11 h 12"/>
                      <a:gd name="T22" fmla="*/ 3 w 12"/>
                      <a:gd name="T23" fmla="*/ 12 h 12"/>
                      <a:gd name="T24" fmla="*/ 6 w 12"/>
                      <a:gd name="T25" fmla="*/ 12 h 12"/>
                      <a:gd name="T26" fmla="*/ 8 w 12"/>
                      <a:gd name="T27" fmla="*/ 12 h 12"/>
                      <a:gd name="T28" fmla="*/ 11 w 12"/>
                      <a:gd name="T29" fmla="*/ 11 h 12"/>
                      <a:gd name="T30" fmla="*/ 11 w 12"/>
                      <a:gd name="T31" fmla="*/ 8 h 12"/>
                      <a:gd name="T32" fmla="*/ 12 w 12"/>
                      <a:gd name="T33" fmla="*/ 6 h 12"/>
                      <a:gd name="T34" fmla="*/ 9 w 12"/>
                      <a:gd name="T35" fmla="*/ 6 h 12"/>
                      <a:gd name="T36" fmla="*/ 8 w 12"/>
                      <a:gd name="T37" fmla="*/ 8 h 12"/>
                      <a:gd name="T38" fmla="*/ 6 w 12"/>
                      <a:gd name="T39" fmla="*/ 9 h 12"/>
                      <a:gd name="T40" fmla="*/ 3 w 12"/>
                      <a:gd name="T41" fmla="*/ 8 h 12"/>
                      <a:gd name="T42" fmla="*/ 3 w 12"/>
                      <a:gd name="T43" fmla="*/ 6 h 12"/>
                      <a:gd name="T44" fmla="*/ 3 w 12"/>
                      <a:gd name="T45" fmla="*/ 5 h 12"/>
                      <a:gd name="T46" fmla="*/ 6 w 12"/>
                      <a:gd name="T47" fmla="*/ 3 h 12"/>
                      <a:gd name="T48" fmla="*/ 8 w 12"/>
                      <a:gd name="T49" fmla="*/ 5 h 12"/>
                      <a:gd name="T50" fmla="*/ 9 w 12"/>
                      <a:gd name="T51" fmla="*/ 6 h 12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2"/>
                      <a:gd name="T79" fmla="*/ 0 h 12"/>
                      <a:gd name="T80" fmla="*/ 12 w 12"/>
                      <a:gd name="T81" fmla="*/ 12 h 12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2" h="12">
                        <a:moveTo>
                          <a:pt x="12" y="6"/>
                        </a:moveTo>
                        <a:lnTo>
                          <a:pt x="11" y="3"/>
                        </a:lnTo>
                        <a:lnTo>
                          <a:pt x="11" y="2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0" y="6"/>
                        </a:lnTo>
                        <a:lnTo>
                          <a:pt x="0" y="8"/>
                        </a:lnTo>
                        <a:lnTo>
                          <a:pt x="1" y="11"/>
                        </a:lnTo>
                        <a:lnTo>
                          <a:pt x="3" y="12"/>
                        </a:lnTo>
                        <a:lnTo>
                          <a:pt x="6" y="12"/>
                        </a:lnTo>
                        <a:lnTo>
                          <a:pt x="8" y="12"/>
                        </a:lnTo>
                        <a:lnTo>
                          <a:pt x="11" y="11"/>
                        </a:lnTo>
                        <a:lnTo>
                          <a:pt x="11" y="8"/>
                        </a:lnTo>
                        <a:lnTo>
                          <a:pt x="12" y="6"/>
                        </a:lnTo>
                        <a:close/>
                        <a:moveTo>
                          <a:pt x="9" y="6"/>
                        </a:moveTo>
                        <a:lnTo>
                          <a:pt x="8" y="8"/>
                        </a:lnTo>
                        <a:lnTo>
                          <a:pt x="6" y="9"/>
                        </a:lnTo>
                        <a:lnTo>
                          <a:pt x="3" y="8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6" y="3"/>
                        </a:lnTo>
                        <a:lnTo>
                          <a:pt x="8" y="5"/>
                        </a:lnTo>
                        <a:lnTo>
                          <a:pt x="9" y="6"/>
                        </a:lnTo>
                        <a:close/>
                      </a:path>
                    </a:pathLst>
                  </a:custGeom>
                  <a:solidFill>
                    <a:srgbClr val="E9EB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1" name="Freeform 339">
                    <a:extLst>
                      <a:ext uri="{FF2B5EF4-FFF2-40B4-BE49-F238E27FC236}">
                        <a16:creationId xmlns:a16="http://schemas.microsoft.com/office/drawing/2014/main" id="{70153134-B3D7-5A4F-8424-F98FA51B5A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6" y="1164"/>
                    <a:ext cx="10" cy="9"/>
                  </a:xfrm>
                  <a:custGeom>
                    <a:avLst/>
                    <a:gdLst>
                      <a:gd name="T0" fmla="*/ 10 w 10"/>
                      <a:gd name="T1" fmla="*/ 4 h 9"/>
                      <a:gd name="T2" fmla="*/ 8 w 10"/>
                      <a:gd name="T3" fmla="*/ 1 h 9"/>
                      <a:gd name="T4" fmla="*/ 5 w 10"/>
                      <a:gd name="T5" fmla="*/ 0 h 9"/>
                      <a:gd name="T6" fmla="*/ 2 w 10"/>
                      <a:gd name="T7" fmla="*/ 1 h 9"/>
                      <a:gd name="T8" fmla="*/ 0 w 10"/>
                      <a:gd name="T9" fmla="*/ 4 h 9"/>
                      <a:gd name="T10" fmla="*/ 2 w 10"/>
                      <a:gd name="T11" fmla="*/ 7 h 9"/>
                      <a:gd name="T12" fmla="*/ 5 w 10"/>
                      <a:gd name="T13" fmla="*/ 9 h 9"/>
                      <a:gd name="T14" fmla="*/ 8 w 10"/>
                      <a:gd name="T15" fmla="*/ 7 h 9"/>
                      <a:gd name="T16" fmla="*/ 10 w 10"/>
                      <a:gd name="T17" fmla="*/ 4 h 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0"/>
                      <a:gd name="T28" fmla="*/ 0 h 9"/>
                      <a:gd name="T29" fmla="*/ 10 w 10"/>
                      <a:gd name="T30" fmla="*/ 9 h 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0" h="9">
                        <a:moveTo>
                          <a:pt x="10" y="4"/>
                        </a:moveTo>
                        <a:lnTo>
                          <a:pt x="8" y="1"/>
                        </a:lnTo>
                        <a:lnTo>
                          <a:pt x="5" y="0"/>
                        </a:lnTo>
                        <a:lnTo>
                          <a:pt x="2" y="1"/>
                        </a:lnTo>
                        <a:lnTo>
                          <a:pt x="0" y="4"/>
                        </a:lnTo>
                        <a:lnTo>
                          <a:pt x="2" y="7"/>
                        </a:lnTo>
                        <a:lnTo>
                          <a:pt x="5" y="9"/>
                        </a:lnTo>
                        <a:lnTo>
                          <a:pt x="8" y="7"/>
                        </a:lnTo>
                        <a:lnTo>
                          <a:pt x="10" y="4"/>
                        </a:lnTo>
                        <a:close/>
                      </a:path>
                    </a:pathLst>
                  </a:custGeom>
                  <a:solidFill>
                    <a:srgbClr val="EEE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2" name="Freeform 340">
                    <a:extLst>
                      <a:ext uri="{FF2B5EF4-FFF2-40B4-BE49-F238E27FC236}">
                        <a16:creationId xmlns:a16="http://schemas.microsoft.com/office/drawing/2014/main" id="{4F647E75-E799-5843-938E-99DE31BA40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8" y="1165"/>
                    <a:ext cx="6" cy="6"/>
                  </a:xfrm>
                  <a:custGeom>
                    <a:avLst/>
                    <a:gdLst>
                      <a:gd name="T0" fmla="*/ 6 w 6"/>
                      <a:gd name="T1" fmla="*/ 3 h 6"/>
                      <a:gd name="T2" fmla="*/ 5 w 6"/>
                      <a:gd name="T3" fmla="*/ 2 h 6"/>
                      <a:gd name="T4" fmla="*/ 3 w 6"/>
                      <a:gd name="T5" fmla="*/ 0 h 6"/>
                      <a:gd name="T6" fmla="*/ 0 w 6"/>
                      <a:gd name="T7" fmla="*/ 2 h 6"/>
                      <a:gd name="T8" fmla="*/ 0 w 6"/>
                      <a:gd name="T9" fmla="*/ 3 h 6"/>
                      <a:gd name="T10" fmla="*/ 0 w 6"/>
                      <a:gd name="T11" fmla="*/ 5 h 6"/>
                      <a:gd name="T12" fmla="*/ 3 w 6"/>
                      <a:gd name="T13" fmla="*/ 6 h 6"/>
                      <a:gd name="T14" fmla="*/ 5 w 6"/>
                      <a:gd name="T15" fmla="*/ 5 h 6"/>
                      <a:gd name="T16" fmla="*/ 6 w 6"/>
                      <a:gd name="T17" fmla="*/ 3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"/>
                      <a:gd name="T28" fmla="*/ 0 h 6"/>
                      <a:gd name="T29" fmla="*/ 6 w 6"/>
                      <a:gd name="T30" fmla="*/ 6 h 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" h="6">
                        <a:moveTo>
                          <a:pt x="6" y="3"/>
                        </a:moveTo>
                        <a:lnTo>
                          <a:pt x="5" y="2"/>
                        </a:lnTo>
                        <a:lnTo>
                          <a:pt x="3" y="0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3" y="6"/>
                        </a:lnTo>
                        <a:lnTo>
                          <a:pt x="5" y="5"/>
                        </a:lnTo>
                        <a:lnTo>
                          <a:pt x="6" y="3"/>
                        </a:lnTo>
                        <a:close/>
                      </a:path>
                    </a:pathLst>
                  </a:custGeom>
                  <a:solidFill>
                    <a:srgbClr val="F2F3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3" name="Freeform 341">
                    <a:extLst>
                      <a:ext uri="{FF2B5EF4-FFF2-40B4-BE49-F238E27FC236}">
                        <a16:creationId xmlns:a16="http://schemas.microsoft.com/office/drawing/2014/main" id="{17EBAE2C-E3BE-5E48-8F2C-CEDE8B9567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0" y="1167"/>
                    <a:ext cx="3" cy="3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1 w 3"/>
                      <a:gd name="T3" fmla="*/ 0 h 3"/>
                      <a:gd name="T4" fmla="*/ 1 w 3"/>
                      <a:gd name="T5" fmla="*/ 0 h 3"/>
                      <a:gd name="T6" fmla="*/ 0 w 3"/>
                      <a:gd name="T7" fmla="*/ 0 h 3"/>
                      <a:gd name="T8" fmla="*/ 0 w 3"/>
                      <a:gd name="T9" fmla="*/ 1 h 3"/>
                      <a:gd name="T10" fmla="*/ 0 w 3"/>
                      <a:gd name="T11" fmla="*/ 3 h 3"/>
                      <a:gd name="T12" fmla="*/ 1 w 3"/>
                      <a:gd name="T13" fmla="*/ 3 h 3"/>
                      <a:gd name="T14" fmla="*/ 1 w 3"/>
                      <a:gd name="T15" fmla="*/ 3 h 3"/>
                      <a:gd name="T16" fmla="*/ 3 w 3"/>
                      <a:gd name="T17" fmla="*/ 1 h 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"/>
                      <a:gd name="T28" fmla="*/ 0 h 3"/>
                      <a:gd name="T29" fmla="*/ 3 w 3"/>
                      <a:gd name="T30" fmla="*/ 3 h 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" h="3">
                        <a:moveTo>
                          <a:pt x="3" y="1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1" y="3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4" name="Freeform 342">
                    <a:extLst>
                      <a:ext uri="{FF2B5EF4-FFF2-40B4-BE49-F238E27FC236}">
                        <a16:creationId xmlns:a16="http://schemas.microsoft.com/office/drawing/2014/main" id="{99746206-3D96-DD43-830E-5AA6198FE1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6" y="1128"/>
                    <a:ext cx="129" cy="122"/>
                  </a:xfrm>
                  <a:custGeom>
                    <a:avLst/>
                    <a:gdLst>
                      <a:gd name="T0" fmla="*/ 64 w 129"/>
                      <a:gd name="T1" fmla="*/ 0 h 122"/>
                      <a:gd name="T2" fmla="*/ 77 w 129"/>
                      <a:gd name="T3" fmla="*/ 0 h 122"/>
                      <a:gd name="T4" fmla="*/ 89 w 129"/>
                      <a:gd name="T5" fmla="*/ 5 h 122"/>
                      <a:gd name="T6" fmla="*/ 100 w 129"/>
                      <a:gd name="T7" fmla="*/ 9 h 122"/>
                      <a:gd name="T8" fmla="*/ 109 w 129"/>
                      <a:gd name="T9" fmla="*/ 17 h 122"/>
                      <a:gd name="T10" fmla="*/ 117 w 129"/>
                      <a:gd name="T11" fmla="*/ 26 h 122"/>
                      <a:gd name="T12" fmla="*/ 123 w 129"/>
                      <a:gd name="T13" fmla="*/ 37 h 122"/>
                      <a:gd name="T14" fmla="*/ 128 w 129"/>
                      <a:gd name="T15" fmla="*/ 48 h 122"/>
                      <a:gd name="T16" fmla="*/ 129 w 129"/>
                      <a:gd name="T17" fmla="*/ 60 h 122"/>
                      <a:gd name="T18" fmla="*/ 128 w 129"/>
                      <a:gd name="T19" fmla="*/ 73 h 122"/>
                      <a:gd name="T20" fmla="*/ 123 w 129"/>
                      <a:gd name="T21" fmla="*/ 85 h 122"/>
                      <a:gd name="T22" fmla="*/ 117 w 129"/>
                      <a:gd name="T23" fmla="*/ 96 h 122"/>
                      <a:gd name="T24" fmla="*/ 109 w 129"/>
                      <a:gd name="T25" fmla="*/ 105 h 122"/>
                      <a:gd name="T26" fmla="*/ 100 w 129"/>
                      <a:gd name="T27" fmla="*/ 113 h 122"/>
                      <a:gd name="T28" fmla="*/ 89 w 129"/>
                      <a:gd name="T29" fmla="*/ 118 h 122"/>
                      <a:gd name="T30" fmla="*/ 77 w 129"/>
                      <a:gd name="T31" fmla="*/ 122 h 122"/>
                      <a:gd name="T32" fmla="*/ 64 w 129"/>
                      <a:gd name="T33" fmla="*/ 122 h 122"/>
                      <a:gd name="T34" fmla="*/ 52 w 129"/>
                      <a:gd name="T35" fmla="*/ 122 h 122"/>
                      <a:gd name="T36" fmla="*/ 40 w 129"/>
                      <a:gd name="T37" fmla="*/ 118 h 122"/>
                      <a:gd name="T38" fmla="*/ 29 w 129"/>
                      <a:gd name="T39" fmla="*/ 113 h 122"/>
                      <a:gd name="T40" fmla="*/ 20 w 129"/>
                      <a:gd name="T41" fmla="*/ 105 h 122"/>
                      <a:gd name="T42" fmla="*/ 10 w 129"/>
                      <a:gd name="T43" fmla="*/ 96 h 122"/>
                      <a:gd name="T44" fmla="*/ 6 w 129"/>
                      <a:gd name="T45" fmla="*/ 85 h 122"/>
                      <a:gd name="T46" fmla="*/ 1 w 129"/>
                      <a:gd name="T47" fmla="*/ 73 h 122"/>
                      <a:gd name="T48" fmla="*/ 0 w 129"/>
                      <a:gd name="T49" fmla="*/ 60 h 122"/>
                      <a:gd name="T50" fmla="*/ 1 w 129"/>
                      <a:gd name="T51" fmla="*/ 48 h 122"/>
                      <a:gd name="T52" fmla="*/ 6 w 129"/>
                      <a:gd name="T53" fmla="*/ 37 h 122"/>
                      <a:gd name="T54" fmla="*/ 10 w 129"/>
                      <a:gd name="T55" fmla="*/ 26 h 122"/>
                      <a:gd name="T56" fmla="*/ 20 w 129"/>
                      <a:gd name="T57" fmla="*/ 17 h 122"/>
                      <a:gd name="T58" fmla="*/ 29 w 129"/>
                      <a:gd name="T59" fmla="*/ 9 h 122"/>
                      <a:gd name="T60" fmla="*/ 40 w 129"/>
                      <a:gd name="T61" fmla="*/ 5 h 122"/>
                      <a:gd name="T62" fmla="*/ 52 w 129"/>
                      <a:gd name="T63" fmla="*/ 0 h 122"/>
                      <a:gd name="T64" fmla="*/ 64 w 129"/>
                      <a:gd name="T65" fmla="*/ 0 h 12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9"/>
                      <a:gd name="T100" fmla="*/ 0 h 122"/>
                      <a:gd name="T101" fmla="*/ 129 w 129"/>
                      <a:gd name="T102" fmla="*/ 122 h 12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9" h="122">
                        <a:moveTo>
                          <a:pt x="64" y="0"/>
                        </a:moveTo>
                        <a:lnTo>
                          <a:pt x="77" y="0"/>
                        </a:lnTo>
                        <a:lnTo>
                          <a:pt x="89" y="5"/>
                        </a:lnTo>
                        <a:lnTo>
                          <a:pt x="100" y="9"/>
                        </a:lnTo>
                        <a:lnTo>
                          <a:pt x="109" y="17"/>
                        </a:lnTo>
                        <a:lnTo>
                          <a:pt x="117" y="26"/>
                        </a:lnTo>
                        <a:lnTo>
                          <a:pt x="123" y="37"/>
                        </a:lnTo>
                        <a:lnTo>
                          <a:pt x="128" y="48"/>
                        </a:lnTo>
                        <a:lnTo>
                          <a:pt x="129" y="60"/>
                        </a:lnTo>
                        <a:lnTo>
                          <a:pt x="128" y="73"/>
                        </a:lnTo>
                        <a:lnTo>
                          <a:pt x="123" y="85"/>
                        </a:lnTo>
                        <a:lnTo>
                          <a:pt x="117" y="96"/>
                        </a:lnTo>
                        <a:lnTo>
                          <a:pt x="109" y="105"/>
                        </a:lnTo>
                        <a:lnTo>
                          <a:pt x="100" y="113"/>
                        </a:lnTo>
                        <a:lnTo>
                          <a:pt x="89" y="118"/>
                        </a:lnTo>
                        <a:lnTo>
                          <a:pt x="77" y="122"/>
                        </a:lnTo>
                        <a:lnTo>
                          <a:pt x="64" y="122"/>
                        </a:lnTo>
                        <a:lnTo>
                          <a:pt x="52" y="122"/>
                        </a:lnTo>
                        <a:lnTo>
                          <a:pt x="40" y="118"/>
                        </a:lnTo>
                        <a:lnTo>
                          <a:pt x="29" y="113"/>
                        </a:lnTo>
                        <a:lnTo>
                          <a:pt x="20" y="105"/>
                        </a:lnTo>
                        <a:lnTo>
                          <a:pt x="10" y="96"/>
                        </a:lnTo>
                        <a:lnTo>
                          <a:pt x="6" y="85"/>
                        </a:lnTo>
                        <a:lnTo>
                          <a:pt x="1" y="73"/>
                        </a:lnTo>
                        <a:lnTo>
                          <a:pt x="0" y="60"/>
                        </a:lnTo>
                        <a:lnTo>
                          <a:pt x="1" y="48"/>
                        </a:lnTo>
                        <a:lnTo>
                          <a:pt x="6" y="37"/>
                        </a:lnTo>
                        <a:lnTo>
                          <a:pt x="10" y="26"/>
                        </a:lnTo>
                        <a:lnTo>
                          <a:pt x="20" y="17"/>
                        </a:lnTo>
                        <a:lnTo>
                          <a:pt x="29" y="9"/>
                        </a:lnTo>
                        <a:lnTo>
                          <a:pt x="40" y="5"/>
                        </a:lnTo>
                        <a:lnTo>
                          <a:pt x="52" y="0"/>
                        </a:lnTo>
                        <a:lnTo>
                          <a:pt x="64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5" name="Freeform 343">
                    <a:extLst>
                      <a:ext uri="{FF2B5EF4-FFF2-40B4-BE49-F238E27FC236}">
                        <a16:creationId xmlns:a16="http://schemas.microsoft.com/office/drawing/2014/main" id="{287A9FE4-1867-3241-B8B4-26272C7866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6" y="1496"/>
                    <a:ext cx="128" cy="124"/>
                  </a:xfrm>
                  <a:custGeom>
                    <a:avLst/>
                    <a:gdLst>
                      <a:gd name="T0" fmla="*/ 65 w 128"/>
                      <a:gd name="T1" fmla="*/ 0 h 124"/>
                      <a:gd name="T2" fmla="*/ 77 w 128"/>
                      <a:gd name="T3" fmla="*/ 2 h 124"/>
                      <a:gd name="T4" fmla="*/ 89 w 128"/>
                      <a:gd name="T5" fmla="*/ 5 h 124"/>
                      <a:gd name="T6" fmla="*/ 100 w 128"/>
                      <a:gd name="T7" fmla="*/ 11 h 124"/>
                      <a:gd name="T8" fmla="*/ 110 w 128"/>
                      <a:gd name="T9" fmla="*/ 17 h 124"/>
                      <a:gd name="T10" fmla="*/ 117 w 128"/>
                      <a:gd name="T11" fmla="*/ 26 h 124"/>
                      <a:gd name="T12" fmla="*/ 123 w 128"/>
                      <a:gd name="T13" fmla="*/ 37 h 124"/>
                      <a:gd name="T14" fmla="*/ 128 w 128"/>
                      <a:gd name="T15" fmla="*/ 50 h 124"/>
                      <a:gd name="T16" fmla="*/ 128 w 128"/>
                      <a:gd name="T17" fmla="*/ 62 h 124"/>
                      <a:gd name="T18" fmla="*/ 128 w 128"/>
                      <a:gd name="T19" fmla="*/ 74 h 124"/>
                      <a:gd name="T20" fmla="*/ 123 w 128"/>
                      <a:gd name="T21" fmla="*/ 85 h 124"/>
                      <a:gd name="T22" fmla="*/ 117 w 128"/>
                      <a:gd name="T23" fmla="*/ 96 h 124"/>
                      <a:gd name="T24" fmla="*/ 110 w 128"/>
                      <a:gd name="T25" fmla="*/ 105 h 124"/>
                      <a:gd name="T26" fmla="*/ 100 w 128"/>
                      <a:gd name="T27" fmla="*/ 113 h 124"/>
                      <a:gd name="T28" fmla="*/ 89 w 128"/>
                      <a:gd name="T29" fmla="*/ 118 h 124"/>
                      <a:gd name="T30" fmla="*/ 77 w 128"/>
                      <a:gd name="T31" fmla="*/ 122 h 124"/>
                      <a:gd name="T32" fmla="*/ 65 w 128"/>
                      <a:gd name="T33" fmla="*/ 124 h 124"/>
                      <a:gd name="T34" fmla="*/ 51 w 128"/>
                      <a:gd name="T35" fmla="*/ 122 h 124"/>
                      <a:gd name="T36" fmla="*/ 40 w 128"/>
                      <a:gd name="T37" fmla="*/ 118 h 124"/>
                      <a:gd name="T38" fmla="*/ 29 w 128"/>
                      <a:gd name="T39" fmla="*/ 113 h 124"/>
                      <a:gd name="T40" fmla="*/ 18 w 128"/>
                      <a:gd name="T41" fmla="*/ 105 h 124"/>
                      <a:gd name="T42" fmla="*/ 11 w 128"/>
                      <a:gd name="T43" fmla="*/ 96 h 124"/>
                      <a:gd name="T44" fmla="*/ 5 w 128"/>
                      <a:gd name="T45" fmla="*/ 85 h 124"/>
                      <a:gd name="T46" fmla="*/ 1 w 128"/>
                      <a:gd name="T47" fmla="*/ 74 h 124"/>
                      <a:gd name="T48" fmla="*/ 0 w 128"/>
                      <a:gd name="T49" fmla="*/ 62 h 124"/>
                      <a:gd name="T50" fmla="*/ 1 w 128"/>
                      <a:gd name="T51" fmla="*/ 50 h 124"/>
                      <a:gd name="T52" fmla="*/ 5 w 128"/>
                      <a:gd name="T53" fmla="*/ 37 h 124"/>
                      <a:gd name="T54" fmla="*/ 11 w 128"/>
                      <a:gd name="T55" fmla="*/ 26 h 124"/>
                      <a:gd name="T56" fmla="*/ 18 w 128"/>
                      <a:gd name="T57" fmla="*/ 17 h 124"/>
                      <a:gd name="T58" fmla="*/ 29 w 128"/>
                      <a:gd name="T59" fmla="*/ 11 h 124"/>
                      <a:gd name="T60" fmla="*/ 40 w 128"/>
                      <a:gd name="T61" fmla="*/ 5 h 124"/>
                      <a:gd name="T62" fmla="*/ 51 w 128"/>
                      <a:gd name="T63" fmla="*/ 2 h 124"/>
                      <a:gd name="T64" fmla="*/ 65 w 128"/>
                      <a:gd name="T65" fmla="*/ 0 h 12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8"/>
                      <a:gd name="T100" fmla="*/ 0 h 124"/>
                      <a:gd name="T101" fmla="*/ 128 w 128"/>
                      <a:gd name="T102" fmla="*/ 124 h 12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8" h="124">
                        <a:moveTo>
                          <a:pt x="65" y="0"/>
                        </a:moveTo>
                        <a:lnTo>
                          <a:pt x="77" y="2"/>
                        </a:lnTo>
                        <a:lnTo>
                          <a:pt x="89" y="5"/>
                        </a:lnTo>
                        <a:lnTo>
                          <a:pt x="100" y="11"/>
                        </a:lnTo>
                        <a:lnTo>
                          <a:pt x="110" y="17"/>
                        </a:lnTo>
                        <a:lnTo>
                          <a:pt x="117" y="26"/>
                        </a:lnTo>
                        <a:lnTo>
                          <a:pt x="123" y="37"/>
                        </a:lnTo>
                        <a:lnTo>
                          <a:pt x="128" y="50"/>
                        </a:lnTo>
                        <a:lnTo>
                          <a:pt x="128" y="62"/>
                        </a:lnTo>
                        <a:lnTo>
                          <a:pt x="128" y="74"/>
                        </a:lnTo>
                        <a:lnTo>
                          <a:pt x="123" y="85"/>
                        </a:lnTo>
                        <a:lnTo>
                          <a:pt x="117" y="96"/>
                        </a:lnTo>
                        <a:lnTo>
                          <a:pt x="110" y="105"/>
                        </a:lnTo>
                        <a:lnTo>
                          <a:pt x="100" y="113"/>
                        </a:lnTo>
                        <a:lnTo>
                          <a:pt x="89" y="118"/>
                        </a:lnTo>
                        <a:lnTo>
                          <a:pt x="77" y="122"/>
                        </a:lnTo>
                        <a:lnTo>
                          <a:pt x="65" y="124"/>
                        </a:lnTo>
                        <a:lnTo>
                          <a:pt x="51" y="122"/>
                        </a:lnTo>
                        <a:lnTo>
                          <a:pt x="40" y="118"/>
                        </a:lnTo>
                        <a:lnTo>
                          <a:pt x="29" y="113"/>
                        </a:lnTo>
                        <a:lnTo>
                          <a:pt x="18" y="105"/>
                        </a:lnTo>
                        <a:lnTo>
                          <a:pt x="11" y="96"/>
                        </a:lnTo>
                        <a:lnTo>
                          <a:pt x="5" y="85"/>
                        </a:lnTo>
                        <a:lnTo>
                          <a:pt x="1" y="74"/>
                        </a:lnTo>
                        <a:lnTo>
                          <a:pt x="0" y="62"/>
                        </a:lnTo>
                        <a:lnTo>
                          <a:pt x="1" y="50"/>
                        </a:lnTo>
                        <a:lnTo>
                          <a:pt x="5" y="37"/>
                        </a:lnTo>
                        <a:lnTo>
                          <a:pt x="11" y="26"/>
                        </a:lnTo>
                        <a:lnTo>
                          <a:pt x="18" y="17"/>
                        </a:lnTo>
                        <a:lnTo>
                          <a:pt x="29" y="11"/>
                        </a:lnTo>
                        <a:lnTo>
                          <a:pt x="40" y="5"/>
                        </a:lnTo>
                        <a:lnTo>
                          <a:pt x="51" y="2"/>
                        </a:lnTo>
                        <a:lnTo>
                          <a:pt x="65" y="0"/>
                        </a:lnTo>
                        <a:close/>
                      </a:path>
                    </a:pathLst>
                  </a:custGeom>
                  <a:solidFill>
                    <a:srgbClr val="0093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6" name="Freeform 344">
                    <a:extLst>
                      <a:ext uri="{FF2B5EF4-FFF2-40B4-BE49-F238E27FC236}">
                        <a16:creationId xmlns:a16="http://schemas.microsoft.com/office/drawing/2014/main" id="{4B3D6A4C-6985-064C-BEEB-148901B3F4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6" y="1496"/>
                    <a:ext cx="128" cy="124"/>
                  </a:xfrm>
                  <a:custGeom>
                    <a:avLst/>
                    <a:gdLst>
                      <a:gd name="T0" fmla="*/ 65 w 128"/>
                      <a:gd name="T1" fmla="*/ 0 h 124"/>
                      <a:gd name="T2" fmla="*/ 77 w 128"/>
                      <a:gd name="T3" fmla="*/ 2 h 124"/>
                      <a:gd name="T4" fmla="*/ 89 w 128"/>
                      <a:gd name="T5" fmla="*/ 5 h 124"/>
                      <a:gd name="T6" fmla="*/ 100 w 128"/>
                      <a:gd name="T7" fmla="*/ 11 h 124"/>
                      <a:gd name="T8" fmla="*/ 110 w 128"/>
                      <a:gd name="T9" fmla="*/ 17 h 124"/>
                      <a:gd name="T10" fmla="*/ 117 w 128"/>
                      <a:gd name="T11" fmla="*/ 26 h 124"/>
                      <a:gd name="T12" fmla="*/ 123 w 128"/>
                      <a:gd name="T13" fmla="*/ 37 h 124"/>
                      <a:gd name="T14" fmla="*/ 128 w 128"/>
                      <a:gd name="T15" fmla="*/ 50 h 124"/>
                      <a:gd name="T16" fmla="*/ 128 w 128"/>
                      <a:gd name="T17" fmla="*/ 62 h 124"/>
                      <a:gd name="T18" fmla="*/ 128 w 128"/>
                      <a:gd name="T19" fmla="*/ 74 h 124"/>
                      <a:gd name="T20" fmla="*/ 123 w 128"/>
                      <a:gd name="T21" fmla="*/ 85 h 124"/>
                      <a:gd name="T22" fmla="*/ 117 w 128"/>
                      <a:gd name="T23" fmla="*/ 96 h 124"/>
                      <a:gd name="T24" fmla="*/ 110 w 128"/>
                      <a:gd name="T25" fmla="*/ 105 h 124"/>
                      <a:gd name="T26" fmla="*/ 100 w 128"/>
                      <a:gd name="T27" fmla="*/ 113 h 124"/>
                      <a:gd name="T28" fmla="*/ 89 w 128"/>
                      <a:gd name="T29" fmla="*/ 118 h 124"/>
                      <a:gd name="T30" fmla="*/ 77 w 128"/>
                      <a:gd name="T31" fmla="*/ 122 h 124"/>
                      <a:gd name="T32" fmla="*/ 65 w 128"/>
                      <a:gd name="T33" fmla="*/ 124 h 124"/>
                      <a:gd name="T34" fmla="*/ 51 w 128"/>
                      <a:gd name="T35" fmla="*/ 122 h 124"/>
                      <a:gd name="T36" fmla="*/ 40 w 128"/>
                      <a:gd name="T37" fmla="*/ 118 h 124"/>
                      <a:gd name="T38" fmla="*/ 29 w 128"/>
                      <a:gd name="T39" fmla="*/ 113 h 124"/>
                      <a:gd name="T40" fmla="*/ 18 w 128"/>
                      <a:gd name="T41" fmla="*/ 105 h 124"/>
                      <a:gd name="T42" fmla="*/ 11 w 128"/>
                      <a:gd name="T43" fmla="*/ 96 h 124"/>
                      <a:gd name="T44" fmla="*/ 5 w 128"/>
                      <a:gd name="T45" fmla="*/ 85 h 124"/>
                      <a:gd name="T46" fmla="*/ 1 w 128"/>
                      <a:gd name="T47" fmla="*/ 74 h 124"/>
                      <a:gd name="T48" fmla="*/ 0 w 128"/>
                      <a:gd name="T49" fmla="*/ 62 h 124"/>
                      <a:gd name="T50" fmla="*/ 1 w 128"/>
                      <a:gd name="T51" fmla="*/ 50 h 124"/>
                      <a:gd name="T52" fmla="*/ 5 w 128"/>
                      <a:gd name="T53" fmla="*/ 37 h 124"/>
                      <a:gd name="T54" fmla="*/ 11 w 128"/>
                      <a:gd name="T55" fmla="*/ 26 h 124"/>
                      <a:gd name="T56" fmla="*/ 18 w 128"/>
                      <a:gd name="T57" fmla="*/ 17 h 124"/>
                      <a:gd name="T58" fmla="*/ 29 w 128"/>
                      <a:gd name="T59" fmla="*/ 11 h 124"/>
                      <a:gd name="T60" fmla="*/ 40 w 128"/>
                      <a:gd name="T61" fmla="*/ 5 h 124"/>
                      <a:gd name="T62" fmla="*/ 51 w 128"/>
                      <a:gd name="T63" fmla="*/ 2 h 124"/>
                      <a:gd name="T64" fmla="*/ 65 w 128"/>
                      <a:gd name="T65" fmla="*/ 0 h 12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8"/>
                      <a:gd name="T100" fmla="*/ 0 h 124"/>
                      <a:gd name="T101" fmla="*/ 128 w 128"/>
                      <a:gd name="T102" fmla="*/ 124 h 12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8" h="124">
                        <a:moveTo>
                          <a:pt x="65" y="0"/>
                        </a:moveTo>
                        <a:lnTo>
                          <a:pt x="77" y="2"/>
                        </a:lnTo>
                        <a:lnTo>
                          <a:pt x="89" y="5"/>
                        </a:lnTo>
                        <a:lnTo>
                          <a:pt x="100" y="11"/>
                        </a:lnTo>
                        <a:lnTo>
                          <a:pt x="110" y="17"/>
                        </a:lnTo>
                        <a:lnTo>
                          <a:pt x="117" y="26"/>
                        </a:lnTo>
                        <a:lnTo>
                          <a:pt x="123" y="37"/>
                        </a:lnTo>
                        <a:lnTo>
                          <a:pt x="128" y="50"/>
                        </a:lnTo>
                        <a:lnTo>
                          <a:pt x="128" y="62"/>
                        </a:lnTo>
                        <a:lnTo>
                          <a:pt x="128" y="74"/>
                        </a:lnTo>
                        <a:lnTo>
                          <a:pt x="123" y="85"/>
                        </a:lnTo>
                        <a:lnTo>
                          <a:pt x="117" y="96"/>
                        </a:lnTo>
                        <a:lnTo>
                          <a:pt x="110" y="105"/>
                        </a:lnTo>
                        <a:lnTo>
                          <a:pt x="100" y="113"/>
                        </a:lnTo>
                        <a:lnTo>
                          <a:pt x="89" y="118"/>
                        </a:lnTo>
                        <a:lnTo>
                          <a:pt x="77" y="122"/>
                        </a:lnTo>
                        <a:lnTo>
                          <a:pt x="65" y="124"/>
                        </a:lnTo>
                        <a:lnTo>
                          <a:pt x="51" y="122"/>
                        </a:lnTo>
                        <a:lnTo>
                          <a:pt x="40" y="118"/>
                        </a:lnTo>
                        <a:lnTo>
                          <a:pt x="29" y="113"/>
                        </a:lnTo>
                        <a:lnTo>
                          <a:pt x="18" y="105"/>
                        </a:lnTo>
                        <a:lnTo>
                          <a:pt x="11" y="96"/>
                        </a:lnTo>
                        <a:lnTo>
                          <a:pt x="5" y="85"/>
                        </a:lnTo>
                        <a:lnTo>
                          <a:pt x="1" y="74"/>
                        </a:lnTo>
                        <a:lnTo>
                          <a:pt x="0" y="62"/>
                        </a:lnTo>
                        <a:lnTo>
                          <a:pt x="1" y="50"/>
                        </a:lnTo>
                        <a:lnTo>
                          <a:pt x="5" y="37"/>
                        </a:lnTo>
                        <a:lnTo>
                          <a:pt x="11" y="26"/>
                        </a:lnTo>
                        <a:lnTo>
                          <a:pt x="18" y="17"/>
                        </a:lnTo>
                        <a:lnTo>
                          <a:pt x="29" y="11"/>
                        </a:lnTo>
                        <a:lnTo>
                          <a:pt x="40" y="5"/>
                        </a:lnTo>
                        <a:lnTo>
                          <a:pt x="51" y="2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7" name="Freeform 345">
                    <a:extLst>
                      <a:ext uri="{FF2B5EF4-FFF2-40B4-BE49-F238E27FC236}">
                        <a16:creationId xmlns:a16="http://schemas.microsoft.com/office/drawing/2014/main" id="{DBA771DF-21FD-8841-B5EA-45973B7CBD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22" y="1379"/>
                    <a:ext cx="18" cy="29"/>
                  </a:xfrm>
                  <a:custGeom>
                    <a:avLst/>
                    <a:gdLst>
                      <a:gd name="T0" fmla="*/ 18 w 18"/>
                      <a:gd name="T1" fmla="*/ 0 h 29"/>
                      <a:gd name="T2" fmla="*/ 15 w 18"/>
                      <a:gd name="T3" fmla="*/ 7 h 29"/>
                      <a:gd name="T4" fmla="*/ 10 w 18"/>
                      <a:gd name="T5" fmla="*/ 15 h 29"/>
                      <a:gd name="T6" fmla="*/ 6 w 18"/>
                      <a:gd name="T7" fmla="*/ 23 h 29"/>
                      <a:gd name="T8" fmla="*/ 0 w 18"/>
                      <a:gd name="T9" fmla="*/ 29 h 29"/>
                      <a:gd name="T10" fmla="*/ 10 w 18"/>
                      <a:gd name="T11" fmla="*/ 15 h 29"/>
                      <a:gd name="T12" fmla="*/ 18 w 18"/>
                      <a:gd name="T13" fmla="*/ 0 h 2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8"/>
                      <a:gd name="T22" fmla="*/ 0 h 29"/>
                      <a:gd name="T23" fmla="*/ 18 w 18"/>
                      <a:gd name="T24" fmla="*/ 29 h 2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8" h="29">
                        <a:moveTo>
                          <a:pt x="18" y="0"/>
                        </a:moveTo>
                        <a:lnTo>
                          <a:pt x="15" y="7"/>
                        </a:lnTo>
                        <a:lnTo>
                          <a:pt x="10" y="15"/>
                        </a:lnTo>
                        <a:lnTo>
                          <a:pt x="6" y="23"/>
                        </a:lnTo>
                        <a:lnTo>
                          <a:pt x="0" y="29"/>
                        </a:lnTo>
                        <a:lnTo>
                          <a:pt x="10" y="15"/>
                        </a:lnTo>
                        <a:lnTo>
                          <a:pt x="18" y="0"/>
                        </a:lnTo>
                        <a:close/>
                      </a:path>
                    </a:pathLst>
                  </a:custGeom>
                  <a:solidFill>
                    <a:srgbClr val="2E3C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" name="Freeform 346">
                    <a:extLst>
                      <a:ext uri="{FF2B5EF4-FFF2-40B4-BE49-F238E27FC236}">
                        <a16:creationId xmlns:a16="http://schemas.microsoft.com/office/drawing/2014/main" id="{79BB9068-B857-0D4E-B3FD-DA01BB746F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14" y="1368"/>
                    <a:ext cx="28" cy="46"/>
                  </a:xfrm>
                  <a:custGeom>
                    <a:avLst/>
                    <a:gdLst>
                      <a:gd name="T0" fmla="*/ 28 w 28"/>
                      <a:gd name="T1" fmla="*/ 0 h 46"/>
                      <a:gd name="T2" fmla="*/ 26 w 28"/>
                      <a:gd name="T3" fmla="*/ 8 h 46"/>
                      <a:gd name="T4" fmla="*/ 25 w 28"/>
                      <a:gd name="T5" fmla="*/ 14 h 46"/>
                      <a:gd name="T6" fmla="*/ 22 w 28"/>
                      <a:gd name="T7" fmla="*/ 20 h 46"/>
                      <a:gd name="T8" fmla="*/ 18 w 28"/>
                      <a:gd name="T9" fmla="*/ 26 h 46"/>
                      <a:gd name="T10" fmla="*/ 11 w 28"/>
                      <a:gd name="T11" fmla="*/ 37 h 46"/>
                      <a:gd name="T12" fmla="*/ 0 w 28"/>
                      <a:gd name="T13" fmla="*/ 46 h 46"/>
                      <a:gd name="T14" fmla="*/ 9 w 28"/>
                      <a:gd name="T15" fmla="*/ 37 h 46"/>
                      <a:gd name="T16" fmla="*/ 17 w 28"/>
                      <a:gd name="T17" fmla="*/ 26 h 46"/>
                      <a:gd name="T18" fmla="*/ 23 w 28"/>
                      <a:gd name="T19" fmla="*/ 14 h 46"/>
                      <a:gd name="T20" fmla="*/ 28 w 28"/>
                      <a:gd name="T21" fmla="*/ 0 h 4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8"/>
                      <a:gd name="T34" fmla="*/ 0 h 46"/>
                      <a:gd name="T35" fmla="*/ 28 w 28"/>
                      <a:gd name="T36" fmla="*/ 46 h 4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8" h="46">
                        <a:moveTo>
                          <a:pt x="28" y="0"/>
                        </a:moveTo>
                        <a:lnTo>
                          <a:pt x="26" y="8"/>
                        </a:lnTo>
                        <a:lnTo>
                          <a:pt x="25" y="14"/>
                        </a:lnTo>
                        <a:lnTo>
                          <a:pt x="22" y="20"/>
                        </a:lnTo>
                        <a:lnTo>
                          <a:pt x="18" y="26"/>
                        </a:lnTo>
                        <a:lnTo>
                          <a:pt x="11" y="37"/>
                        </a:lnTo>
                        <a:lnTo>
                          <a:pt x="0" y="46"/>
                        </a:lnTo>
                        <a:lnTo>
                          <a:pt x="9" y="37"/>
                        </a:lnTo>
                        <a:lnTo>
                          <a:pt x="17" y="26"/>
                        </a:lnTo>
                        <a:lnTo>
                          <a:pt x="23" y="14"/>
                        </a:lnTo>
                        <a:lnTo>
                          <a:pt x="28" y="0"/>
                        </a:lnTo>
                        <a:close/>
                      </a:path>
                    </a:pathLst>
                  </a:custGeom>
                  <a:solidFill>
                    <a:srgbClr val="2E3C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" name="Freeform 347">
                    <a:extLst>
                      <a:ext uri="{FF2B5EF4-FFF2-40B4-BE49-F238E27FC236}">
                        <a16:creationId xmlns:a16="http://schemas.microsoft.com/office/drawing/2014/main" id="{BDAE9C11-FE64-F24C-BC5B-AD267BC141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6" y="1360"/>
                    <a:ext cx="36" cy="59"/>
                  </a:xfrm>
                  <a:custGeom>
                    <a:avLst/>
                    <a:gdLst>
                      <a:gd name="T0" fmla="*/ 16 w 36"/>
                      <a:gd name="T1" fmla="*/ 48 h 59"/>
                      <a:gd name="T2" fmla="*/ 26 w 36"/>
                      <a:gd name="T3" fmla="*/ 34 h 59"/>
                      <a:gd name="T4" fmla="*/ 34 w 36"/>
                      <a:gd name="T5" fmla="*/ 19 h 59"/>
                      <a:gd name="T6" fmla="*/ 36 w 36"/>
                      <a:gd name="T7" fmla="*/ 11 h 59"/>
                      <a:gd name="T8" fmla="*/ 36 w 36"/>
                      <a:gd name="T9" fmla="*/ 3 h 59"/>
                      <a:gd name="T10" fmla="*/ 36 w 36"/>
                      <a:gd name="T11" fmla="*/ 2 h 59"/>
                      <a:gd name="T12" fmla="*/ 36 w 36"/>
                      <a:gd name="T13" fmla="*/ 0 h 59"/>
                      <a:gd name="T14" fmla="*/ 34 w 36"/>
                      <a:gd name="T15" fmla="*/ 9 h 59"/>
                      <a:gd name="T16" fmla="*/ 31 w 36"/>
                      <a:gd name="T17" fmla="*/ 17 h 59"/>
                      <a:gd name="T18" fmla="*/ 28 w 36"/>
                      <a:gd name="T19" fmla="*/ 26 h 59"/>
                      <a:gd name="T20" fmla="*/ 23 w 36"/>
                      <a:gd name="T21" fmla="*/ 33 h 59"/>
                      <a:gd name="T22" fmla="*/ 13 w 36"/>
                      <a:gd name="T23" fmla="*/ 46 h 59"/>
                      <a:gd name="T24" fmla="*/ 0 w 36"/>
                      <a:gd name="T25" fmla="*/ 59 h 59"/>
                      <a:gd name="T26" fmla="*/ 8 w 36"/>
                      <a:gd name="T27" fmla="*/ 54 h 59"/>
                      <a:gd name="T28" fmla="*/ 16 w 36"/>
                      <a:gd name="T29" fmla="*/ 48 h 59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6"/>
                      <a:gd name="T46" fmla="*/ 0 h 59"/>
                      <a:gd name="T47" fmla="*/ 36 w 36"/>
                      <a:gd name="T48" fmla="*/ 59 h 59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6" h="59">
                        <a:moveTo>
                          <a:pt x="16" y="48"/>
                        </a:moveTo>
                        <a:lnTo>
                          <a:pt x="26" y="34"/>
                        </a:lnTo>
                        <a:lnTo>
                          <a:pt x="34" y="19"/>
                        </a:lnTo>
                        <a:lnTo>
                          <a:pt x="36" y="11"/>
                        </a:lnTo>
                        <a:lnTo>
                          <a:pt x="36" y="3"/>
                        </a:lnTo>
                        <a:lnTo>
                          <a:pt x="36" y="2"/>
                        </a:lnTo>
                        <a:lnTo>
                          <a:pt x="36" y="0"/>
                        </a:lnTo>
                        <a:lnTo>
                          <a:pt x="34" y="9"/>
                        </a:lnTo>
                        <a:lnTo>
                          <a:pt x="31" y="17"/>
                        </a:lnTo>
                        <a:lnTo>
                          <a:pt x="28" y="26"/>
                        </a:lnTo>
                        <a:lnTo>
                          <a:pt x="23" y="33"/>
                        </a:lnTo>
                        <a:lnTo>
                          <a:pt x="13" y="46"/>
                        </a:lnTo>
                        <a:lnTo>
                          <a:pt x="0" y="59"/>
                        </a:lnTo>
                        <a:lnTo>
                          <a:pt x="8" y="54"/>
                        </a:lnTo>
                        <a:lnTo>
                          <a:pt x="16" y="48"/>
                        </a:lnTo>
                        <a:close/>
                      </a:path>
                    </a:pathLst>
                  </a:custGeom>
                  <a:solidFill>
                    <a:srgbClr val="2E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" name="Freeform 348">
                    <a:extLst>
                      <a:ext uri="{FF2B5EF4-FFF2-40B4-BE49-F238E27FC236}">
                        <a16:creationId xmlns:a16="http://schemas.microsoft.com/office/drawing/2014/main" id="{8AFB4389-9256-4C4A-A87F-AD15041258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00" y="1354"/>
                    <a:ext cx="42" cy="66"/>
                  </a:xfrm>
                  <a:custGeom>
                    <a:avLst/>
                    <a:gdLst>
                      <a:gd name="T0" fmla="*/ 14 w 42"/>
                      <a:gd name="T1" fmla="*/ 60 h 66"/>
                      <a:gd name="T2" fmla="*/ 23 w 42"/>
                      <a:gd name="T3" fmla="*/ 51 h 66"/>
                      <a:gd name="T4" fmla="*/ 31 w 42"/>
                      <a:gd name="T5" fmla="*/ 40 h 66"/>
                      <a:gd name="T6" fmla="*/ 37 w 42"/>
                      <a:gd name="T7" fmla="*/ 28 h 66"/>
                      <a:gd name="T8" fmla="*/ 42 w 42"/>
                      <a:gd name="T9" fmla="*/ 14 h 66"/>
                      <a:gd name="T10" fmla="*/ 42 w 42"/>
                      <a:gd name="T11" fmla="*/ 12 h 66"/>
                      <a:gd name="T12" fmla="*/ 42 w 42"/>
                      <a:gd name="T13" fmla="*/ 9 h 66"/>
                      <a:gd name="T14" fmla="*/ 42 w 42"/>
                      <a:gd name="T15" fmla="*/ 4 h 66"/>
                      <a:gd name="T16" fmla="*/ 42 w 42"/>
                      <a:gd name="T17" fmla="*/ 0 h 66"/>
                      <a:gd name="T18" fmla="*/ 40 w 42"/>
                      <a:gd name="T19" fmla="*/ 11 h 66"/>
                      <a:gd name="T20" fmla="*/ 37 w 42"/>
                      <a:gd name="T21" fmla="*/ 20 h 66"/>
                      <a:gd name="T22" fmla="*/ 32 w 42"/>
                      <a:gd name="T23" fmla="*/ 29 h 66"/>
                      <a:gd name="T24" fmla="*/ 28 w 42"/>
                      <a:gd name="T25" fmla="*/ 39 h 66"/>
                      <a:gd name="T26" fmla="*/ 22 w 42"/>
                      <a:gd name="T27" fmla="*/ 46 h 66"/>
                      <a:gd name="T28" fmla="*/ 15 w 42"/>
                      <a:gd name="T29" fmla="*/ 54 h 66"/>
                      <a:gd name="T30" fmla="*/ 8 w 42"/>
                      <a:gd name="T31" fmla="*/ 62 h 66"/>
                      <a:gd name="T32" fmla="*/ 0 w 42"/>
                      <a:gd name="T33" fmla="*/ 66 h 66"/>
                      <a:gd name="T34" fmla="*/ 6 w 42"/>
                      <a:gd name="T35" fmla="*/ 63 h 66"/>
                      <a:gd name="T36" fmla="*/ 14 w 42"/>
                      <a:gd name="T37" fmla="*/ 60 h 6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2"/>
                      <a:gd name="T58" fmla="*/ 0 h 66"/>
                      <a:gd name="T59" fmla="*/ 42 w 42"/>
                      <a:gd name="T60" fmla="*/ 66 h 6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2" h="66">
                        <a:moveTo>
                          <a:pt x="14" y="60"/>
                        </a:moveTo>
                        <a:lnTo>
                          <a:pt x="23" y="51"/>
                        </a:lnTo>
                        <a:lnTo>
                          <a:pt x="31" y="40"/>
                        </a:lnTo>
                        <a:lnTo>
                          <a:pt x="37" y="28"/>
                        </a:lnTo>
                        <a:lnTo>
                          <a:pt x="42" y="14"/>
                        </a:lnTo>
                        <a:lnTo>
                          <a:pt x="42" y="12"/>
                        </a:lnTo>
                        <a:lnTo>
                          <a:pt x="42" y="9"/>
                        </a:lnTo>
                        <a:lnTo>
                          <a:pt x="42" y="4"/>
                        </a:lnTo>
                        <a:lnTo>
                          <a:pt x="42" y="0"/>
                        </a:lnTo>
                        <a:lnTo>
                          <a:pt x="40" y="11"/>
                        </a:lnTo>
                        <a:lnTo>
                          <a:pt x="37" y="20"/>
                        </a:lnTo>
                        <a:lnTo>
                          <a:pt x="32" y="29"/>
                        </a:lnTo>
                        <a:lnTo>
                          <a:pt x="28" y="39"/>
                        </a:lnTo>
                        <a:lnTo>
                          <a:pt x="22" y="46"/>
                        </a:lnTo>
                        <a:lnTo>
                          <a:pt x="15" y="54"/>
                        </a:lnTo>
                        <a:lnTo>
                          <a:pt x="8" y="62"/>
                        </a:lnTo>
                        <a:lnTo>
                          <a:pt x="0" y="66"/>
                        </a:lnTo>
                        <a:lnTo>
                          <a:pt x="6" y="63"/>
                        </a:lnTo>
                        <a:lnTo>
                          <a:pt x="14" y="60"/>
                        </a:lnTo>
                        <a:close/>
                      </a:path>
                    </a:pathLst>
                  </a:custGeom>
                  <a:solidFill>
                    <a:srgbClr val="30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1" name="Freeform 349">
                    <a:extLst>
                      <a:ext uri="{FF2B5EF4-FFF2-40B4-BE49-F238E27FC236}">
                        <a16:creationId xmlns:a16="http://schemas.microsoft.com/office/drawing/2014/main" id="{B47E4F74-5AA7-B84D-8E08-95DAB47E14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94" y="1349"/>
                    <a:ext cx="48" cy="73"/>
                  </a:xfrm>
                  <a:custGeom>
                    <a:avLst/>
                    <a:gdLst>
                      <a:gd name="T0" fmla="*/ 12 w 48"/>
                      <a:gd name="T1" fmla="*/ 70 h 73"/>
                      <a:gd name="T2" fmla="*/ 25 w 48"/>
                      <a:gd name="T3" fmla="*/ 57 h 73"/>
                      <a:gd name="T4" fmla="*/ 35 w 48"/>
                      <a:gd name="T5" fmla="*/ 44 h 73"/>
                      <a:gd name="T6" fmla="*/ 40 w 48"/>
                      <a:gd name="T7" fmla="*/ 37 h 73"/>
                      <a:gd name="T8" fmla="*/ 43 w 48"/>
                      <a:gd name="T9" fmla="*/ 28 h 73"/>
                      <a:gd name="T10" fmla="*/ 46 w 48"/>
                      <a:gd name="T11" fmla="*/ 20 h 73"/>
                      <a:gd name="T12" fmla="*/ 48 w 48"/>
                      <a:gd name="T13" fmla="*/ 11 h 73"/>
                      <a:gd name="T14" fmla="*/ 48 w 48"/>
                      <a:gd name="T15" fmla="*/ 6 h 73"/>
                      <a:gd name="T16" fmla="*/ 46 w 48"/>
                      <a:gd name="T17" fmla="*/ 0 h 73"/>
                      <a:gd name="T18" fmla="*/ 45 w 48"/>
                      <a:gd name="T19" fmla="*/ 13 h 73"/>
                      <a:gd name="T20" fmla="*/ 42 w 48"/>
                      <a:gd name="T21" fmla="*/ 23 h 73"/>
                      <a:gd name="T22" fmla="*/ 37 w 48"/>
                      <a:gd name="T23" fmla="*/ 33 h 73"/>
                      <a:gd name="T24" fmla="*/ 32 w 48"/>
                      <a:gd name="T25" fmla="*/ 44 h 73"/>
                      <a:gd name="T26" fmla="*/ 26 w 48"/>
                      <a:gd name="T27" fmla="*/ 53 h 73"/>
                      <a:gd name="T28" fmla="*/ 18 w 48"/>
                      <a:gd name="T29" fmla="*/ 61 h 73"/>
                      <a:gd name="T30" fmla="*/ 9 w 48"/>
                      <a:gd name="T31" fmla="*/ 68 h 73"/>
                      <a:gd name="T32" fmla="*/ 0 w 48"/>
                      <a:gd name="T33" fmla="*/ 73 h 73"/>
                      <a:gd name="T34" fmla="*/ 6 w 48"/>
                      <a:gd name="T35" fmla="*/ 71 h 73"/>
                      <a:gd name="T36" fmla="*/ 12 w 48"/>
                      <a:gd name="T37" fmla="*/ 70 h 7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8"/>
                      <a:gd name="T58" fmla="*/ 0 h 73"/>
                      <a:gd name="T59" fmla="*/ 48 w 48"/>
                      <a:gd name="T60" fmla="*/ 73 h 73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8" h="73">
                        <a:moveTo>
                          <a:pt x="12" y="70"/>
                        </a:moveTo>
                        <a:lnTo>
                          <a:pt x="25" y="57"/>
                        </a:lnTo>
                        <a:lnTo>
                          <a:pt x="35" y="44"/>
                        </a:lnTo>
                        <a:lnTo>
                          <a:pt x="40" y="37"/>
                        </a:lnTo>
                        <a:lnTo>
                          <a:pt x="43" y="28"/>
                        </a:lnTo>
                        <a:lnTo>
                          <a:pt x="46" y="20"/>
                        </a:lnTo>
                        <a:lnTo>
                          <a:pt x="48" y="11"/>
                        </a:lnTo>
                        <a:lnTo>
                          <a:pt x="48" y="6"/>
                        </a:lnTo>
                        <a:lnTo>
                          <a:pt x="46" y="0"/>
                        </a:lnTo>
                        <a:lnTo>
                          <a:pt x="45" y="13"/>
                        </a:lnTo>
                        <a:lnTo>
                          <a:pt x="42" y="23"/>
                        </a:lnTo>
                        <a:lnTo>
                          <a:pt x="37" y="33"/>
                        </a:lnTo>
                        <a:lnTo>
                          <a:pt x="32" y="44"/>
                        </a:lnTo>
                        <a:lnTo>
                          <a:pt x="26" y="53"/>
                        </a:lnTo>
                        <a:lnTo>
                          <a:pt x="18" y="61"/>
                        </a:lnTo>
                        <a:lnTo>
                          <a:pt x="9" y="68"/>
                        </a:lnTo>
                        <a:lnTo>
                          <a:pt x="0" y="73"/>
                        </a:lnTo>
                        <a:lnTo>
                          <a:pt x="6" y="71"/>
                        </a:lnTo>
                        <a:lnTo>
                          <a:pt x="12" y="70"/>
                        </a:lnTo>
                        <a:close/>
                      </a:path>
                    </a:pathLst>
                  </a:custGeom>
                  <a:solidFill>
                    <a:srgbClr val="313E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2" name="Freeform 350">
                    <a:extLst>
                      <a:ext uri="{FF2B5EF4-FFF2-40B4-BE49-F238E27FC236}">
                        <a16:creationId xmlns:a16="http://schemas.microsoft.com/office/drawing/2014/main" id="{A73CF697-4AF4-C643-9E89-805B318D49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9" y="1345"/>
                    <a:ext cx="53" cy="78"/>
                  </a:xfrm>
                  <a:custGeom>
                    <a:avLst/>
                    <a:gdLst>
                      <a:gd name="T0" fmla="*/ 11 w 53"/>
                      <a:gd name="T1" fmla="*/ 75 h 78"/>
                      <a:gd name="T2" fmla="*/ 19 w 53"/>
                      <a:gd name="T3" fmla="*/ 71 h 78"/>
                      <a:gd name="T4" fmla="*/ 26 w 53"/>
                      <a:gd name="T5" fmla="*/ 63 h 78"/>
                      <a:gd name="T6" fmla="*/ 33 w 53"/>
                      <a:gd name="T7" fmla="*/ 55 h 78"/>
                      <a:gd name="T8" fmla="*/ 39 w 53"/>
                      <a:gd name="T9" fmla="*/ 48 h 78"/>
                      <a:gd name="T10" fmla="*/ 43 w 53"/>
                      <a:gd name="T11" fmla="*/ 38 h 78"/>
                      <a:gd name="T12" fmla="*/ 48 w 53"/>
                      <a:gd name="T13" fmla="*/ 29 h 78"/>
                      <a:gd name="T14" fmla="*/ 51 w 53"/>
                      <a:gd name="T15" fmla="*/ 20 h 78"/>
                      <a:gd name="T16" fmla="*/ 53 w 53"/>
                      <a:gd name="T17" fmla="*/ 9 h 78"/>
                      <a:gd name="T18" fmla="*/ 51 w 53"/>
                      <a:gd name="T19" fmla="*/ 4 h 78"/>
                      <a:gd name="T20" fmla="*/ 50 w 53"/>
                      <a:gd name="T21" fmla="*/ 0 h 78"/>
                      <a:gd name="T22" fmla="*/ 50 w 53"/>
                      <a:gd name="T23" fmla="*/ 12 h 78"/>
                      <a:gd name="T24" fmla="*/ 47 w 53"/>
                      <a:gd name="T25" fmla="*/ 24 h 78"/>
                      <a:gd name="T26" fmla="*/ 42 w 53"/>
                      <a:gd name="T27" fmla="*/ 37 h 78"/>
                      <a:gd name="T28" fmla="*/ 36 w 53"/>
                      <a:gd name="T29" fmla="*/ 48 h 78"/>
                      <a:gd name="T30" fmla="*/ 28 w 53"/>
                      <a:gd name="T31" fmla="*/ 57 h 78"/>
                      <a:gd name="T32" fmla="*/ 20 w 53"/>
                      <a:gd name="T33" fmla="*/ 65 h 78"/>
                      <a:gd name="T34" fmla="*/ 9 w 53"/>
                      <a:gd name="T35" fmla="*/ 72 h 78"/>
                      <a:gd name="T36" fmla="*/ 0 w 53"/>
                      <a:gd name="T37" fmla="*/ 78 h 78"/>
                      <a:gd name="T38" fmla="*/ 5 w 53"/>
                      <a:gd name="T39" fmla="*/ 77 h 78"/>
                      <a:gd name="T40" fmla="*/ 11 w 53"/>
                      <a:gd name="T41" fmla="*/ 75 h 78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3"/>
                      <a:gd name="T64" fmla="*/ 0 h 78"/>
                      <a:gd name="T65" fmla="*/ 53 w 53"/>
                      <a:gd name="T66" fmla="*/ 78 h 78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3" h="78">
                        <a:moveTo>
                          <a:pt x="11" y="75"/>
                        </a:moveTo>
                        <a:lnTo>
                          <a:pt x="19" y="71"/>
                        </a:lnTo>
                        <a:lnTo>
                          <a:pt x="26" y="63"/>
                        </a:lnTo>
                        <a:lnTo>
                          <a:pt x="33" y="55"/>
                        </a:lnTo>
                        <a:lnTo>
                          <a:pt x="39" y="48"/>
                        </a:lnTo>
                        <a:lnTo>
                          <a:pt x="43" y="38"/>
                        </a:lnTo>
                        <a:lnTo>
                          <a:pt x="48" y="29"/>
                        </a:lnTo>
                        <a:lnTo>
                          <a:pt x="51" y="20"/>
                        </a:lnTo>
                        <a:lnTo>
                          <a:pt x="53" y="9"/>
                        </a:lnTo>
                        <a:lnTo>
                          <a:pt x="51" y="4"/>
                        </a:lnTo>
                        <a:lnTo>
                          <a:pt x="50" y="0"/>
                        </a:lnTo>
                        <a:lnTo>
                          <a:pt x="50" y="12"/>
                        </a:lnTo>
                        <a:lnTo>
                          <a:pt x="47" y="24"/>
                        </a:lnTo>
                        <a:lnTo>
                          <a:pt x="42" y="37"/>
                        </a:lnTo>
                        <a:lnTo>
                          <a:pt x="36" y="48"/>
                        </a:lnTo>
                        <a:lnTo>
                          <a:pt x="28" y="57"/>
                        </a:lnTo>
                        <a:lnTo>
                          <a:pt x="20" y="65"/>
                        </a:lnTo>
                        <a:lnTo>
                          <a:pt x="9" y="72"/>
                        </a:lnTo>
                        <a:lnTo>
                          <a:pt x="0" y="78"/>
                        </a:lnTo>
                        <a:lnTo>
                          <a:pt x="5" y="77"/>
                        </a:lnTo>
                        <a:lnTo>
                          <a:pt x="11" y="75"/>
                        </a:lnTo>
                        <a:close/>
                      </a:path>
                    </a:pathLst>
                  </a:custGeom>
                  <a:solidFill>
                    <a:srgbClr val="323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3" name="Freeform 351">
                    <a:extLst>
                      <a:ext uri="{FF2B5EF4-FFF2-40B4-BE49-F238E27FC236}">
                        <a16:creationId xmlns:a16="http://schemas.microsoft.com/office/drawing/2014/main" id="{1557A9C9-EF10-5640-9B49-E3DC4E0938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3" y="1340"/>
                    <a:ext cx="57" cy="85"/>
                  </a:xfrm>
                  <a:custGeom>
                    <a:avLst/>
                    <a:gdLst>
                      <a:gd name="T0" fmla="*/ 11 w 57"/>
                      <a:gd name="T1" fmla="*/ 82 h 85"/>
                      <a:gd name="T2" fmla="*/ 20 w 57"/>
                      <a:gd name="T3" fmla="*/ 77 h 85"/>
                      <a:gd name="T4" fmla="*/ 29 w 57"/>
                      <a:gd name="T5" fmla="*/ 70 h 85"/>
                      <a:gd name="T6" fmla="*/ 37 w 57"/>
                      <a:gd name="T7" fmla="*/ 62 h 85"/>
                      <a:gd name="T8" fmla="*/ 43 w 57"/>
                      <a:gd name="T9" fmla="*/ 53 h 85"/>
                      <a:gd name="T10" fmla="*/ 48 w 57"/>
                      <a:gd name="T11" fmla="*/ 42 h 85"/>
                      <a:gd name="T12" fmla="*/ 53 w 57"/>
                      <a:gd name="T13" fmla="*/ 32 h 85"/>
                      <a:gd name="T14" fmla="*/ 56 w 57"/>
                      <a:gd name="T15" fmla="*/ 22 h 85"/>
                      <a:gd name="T16" fmla="*/ 57 w 57"/>
                      <a:gd name="T17" fmla="*/ 9 h 85"/>
                      <a:gd name="T18" fmla="*/ 56 w 57"/>
                      <a:gd name="T19" fmla="*/ 5 h 85"/>
                      <a:gd name="T20" fmla="*/ 54 w 57"/>
                      <a:gd name="T21" fmla="*/ 0 h 85"/>
                      <a:gd name="T22" fmla="*/ 54 w 57"/>
                      <a:gd name="T23" fmla="*/ 1 h 85"/>
                      <a:gd name="T24" fmla="*/ 54 w 57"/>
                      <a:gd name="T25" fmla="*/ 1 h 85"/>
                      <a:gd name="T26" fmla="*/ 54 w 57"/>
                      <a:gd name="T27" fmla="*/ 15 h 85"/>
                      <a:gd name="T28" fmla="*/ 51 w 57"/>
                      <a:gd name="T29" fmla="*/ 28 h 85"/>
                      <a:gd name="T30" fmla="*/ 46 w 57"/>
                      <a:gd name="T31" fmla="*/ 40 h 85"/>
                      <a:gd name="T32" fmla="*/ 40 w 57"/>
                      <a:gd name="T33" fmla="*/ 53 h 85"/>
                      <a:gd name="T34" fmla="*/ 31 w 57"/>
                      <a:gd name="T35" fmla="*/ 62 h 85"/>
                      <a:gd name="T36" fmla="*/ 22 w 57"/>
                      <a:gd name="T37" fmla="*/ 71 h 85"/>
                      <a:gd name="T38" fmla="*/ 12 w 57"/>
                      <a:gd name="T39" fmla="*/ 79 h 85"/>
                      <a:gd name="T40" fmla="*/ 0 w 57"/>
                      <a:gd name="T41" fmla="*/ 85 h 85"/>
                      <a:gd name="T42" fmla="*/ 6 w 57"/>
                      <a:gd name="T43" fmla="*/ 83 h 85"/>
                      <a:gd name="T44" fmla="*/ 11 w 57"/>
                      <a:gd name="T45" fmla="*/ 82 h 85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7"/>
                      <a:gd name="T70" fmla="*/ 0 h 85"/>
                      <a:gd name="T71" fmla="*/ 57 w 57"/>
                      <a:gd name="T72" fmla="*/ 85 h 85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7" h="85">
                        <a:moveTo>
                          <a:pt x="11" y="82"/>
                        </a:moveTo>
                        <a:lnTo>
                          <a:pt x="20" y="77"/>
                        </a:lnTo>
                        <a:lnTo>
                          <a:pt x="29" y="70"/>
                        </a:lnTo>
                        <a:lnTo>
                          <a:pt x="37" y="62"/>
                        </a:lnTo>
                        <a:lnTo>
                          <a:pt x="43" y="53"/>
                        </a:lnTo>
                        <a:lnTo>
                          <a:pt x="48" y="42"/>
                        </a:lnTo>
                        <a:lnTo>
                          <a:pt x="53" y="32"/>
                        </a:lnTo>
                        <a:lnTo>
                          <a:pt x="56" y="22"/>
                        </a:lnTo>
                        <a:lnTo>
                          <a:pt x="57" y="9"/>
                        </a:lnTo>
                        <a:lnTo>
                          <a:pt x="56" y="5"/>
                        </a:lnTo>
                        <a:lnTo>
                          <a:pt x="54" y="0"/>
                        </a:lnTo>
                        <a:lnTo>
                          <a:pt x="54" y="1"/>
                        </a:lnTo>
                        <a:lnTo>
                          <a:pt x="54" y="15"/>
                        </a:lnTo>
                        <a:lnTo>
                          <a:pt x="51" y="28"/>
                        </a:lnTo>
                        <a:lnTo>
                          <a:pt x="46" y="40"/>
                        </a:lnTo>
                        <a:lnTo>
                          <a:pt x="40" y="53"/>
                        </a:lnTo>
                        <a:lnTo>
                          <a:pt x="31" y="62"/>
                        </a:lnTo>
                        <a:lnTo>
                          <a:pt x="22" y="71"/>
                        </a:lnTo>
                        <a:lnTo>
                          <a:pt x="12" y="79"/>
                        </a:lnTo>
                        <a:lnTo>
                          <a:pt x="0" y="85"/>
                        </a:lnTo>
                        <a:lnTo>
                          <a:pt x="6" y="83"/>
                        </a:lnTo>
                        <a:lnTo>
                          <a:pt x="11" y="82"/>
                        </a:lnTo>
                        <a:close/>
                      </a:path>
                    </a:pathLst>
                  </a:custGeom>
                  <a:solidFill>
                    <a:srgbClr val="333F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4" name="Freeform 352">
                    <a:extLst>
                      <a:ext uri="{FF2B5EF4-FFF2-40B4-BE49-F238E27FC236}">
                        <a16:creationId xmlns:a16="http://schemas.microsoft.com/office/drawing/2014/main" id="{1134C099-9E81-5A4C-910C-85C35D6B91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8" y="1337"/>
                    <a:ext cx="61" cy="88"/>
                  </a:xfrm>
                  <a:custGeom>
                    <a:avLst/>
                    <a:gdLst>
                      <a:gd name="T0" fmla="*/ 11 w 61"/>
                      <a:gd name="T1" fmla="*/ 86 h 88"/>
                      <a:gd name="T2" fmla="*/ 20 w 61"/>
                      <a:gd name="T3" fmla="*/ 80 h 88"/>
                      <a:gd name="T4" fmla="*/ 31 w 61"/>
                      <a:gd name="T5" fmla="*/ 73 h 88"/>
                      <a:gd name="T6" fmla="*/ 39 w 61"/>
                      <a:gd name="T7" fmla="*/ 65 h 88"/>
                      <a:gd name="T8" fmla="*/ 47 w 61"/>
                      <a:gd name="T9" fmla="*/ 56 h 88"/>
                      <a:gd name="T10" fmla="*/ 53 w 61"/>
                      <a:gd name="T11" fmla="*/ 45 h 88"/>
                      <a:gd name="T12" fmla="*/ 58 w 61"/>
                      <a:gd name="T13" fmla="*/ 32 h 88"/>
                      <a:gd name="T14" fmla="*/ 61 w 61"/>
                      <a:gd name="T15" fmla="*/ 20 h 88"/>
                      <a:gd name="T16" fmla="*/ 61 w 61"/>
                      <a:gd name="T17" fmla="*/ 8 h 88"/>
                      <a:gd name="T18" fmla="*/ 59 w 61"/>
                      <a:gd name="T19" fmla="*/ 3 h 88"/>
                      <a:gd name="T20" fmla="*/ 58 w 61"/>
                      <a:gd name="T21" fmla="*/ 0 h 88"/>
                      <a:gd name="T22" fmla="*/ 58 w 61"/>
                      <a:gd name="T23" fmla="*/ 3 h 88"/>
                      <a:gd name="T24" fmla="*/ 58 w 61"/>
                      <a:gd name="T25" fmla="*/ 4 h 88"/>
                      <a:gd name="T26" fmla="*/ 58 w 61"/>
                      <a:gd name="T27" fmla="*/ 18 h 88"/>
                      <a:gd name="T28" fmla="*/ 54 w 61"/>
                      <a:gd name="T29" fmla="*/ 32 h 88"/>
                      <a:gd name="T30" fmla="*/ 48 w 61"/>
                      <a:gd name="T31" fmla="*/ 45 h 88"/>
                      <a:gd name="T32" fmla="*/ 42 w 61"/>
                      <a:gd name="T33" fmla="*/ 56 h 88"/>
                      <a:gd name="T34" fmla="*/ 34 w 61"/>
                      <a:gd name="T35" fmla="*/ 66 h 88"/>
                      <a:gd name="T36" fmla="*/ 24 w 61"/>
                      <a:gd name="T37" fmla="*/ 74 h 88"/>
                      <a:gd name="T38" fmla="*/ 13 w 61"/>
                      <a:gd name="T39" fmla="*/ 82 h 88"/>
                      <a:gd name="T40" fmla="*/ 0 w 61"/>
                      <a:gd name="T41" fmla="*/ 88 h 88"/>
                      <a:gd name="T42" fmla="*/ 5 w 61"/>
                      <a:gd name="T43" fmla="*/ 88 h 88"/>
                      <a:gd name="T44" fmla="*/ 11 w 61"/>
                      <a:gd name="T45" fmla="*/ 86 h 8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1"/>
                      <a:gd name="T70" fmla="*/ 0 h 88"/>
                      <a:gd name="T71" fmla="*/ 61 w 61"/>
                      <a:gd name="T72" fmla="*/ 88 h 8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1" h="88">
                        <a:moveTo>
                          <a:pt x="11" y="86"/>
                        </a:moveTo>
                        <a:lnTo>
                          <a:pt x="20" y="80"/>
                        </a:lnTo>
                        <a:lnTo>
                          <a:pt x="31" y="73"/>
                        </a:lnTo>
                        <a:lnTo>
                          <a:pt x="39" y="65"/>
                        </a:lnTo>
                        <a:lnTo>
                          <a:pt x="47" y="56"/>
                        </a:lnTo>
                        <a:lnTo>
                          <a:pt x="53" y="45"/>
                        </a:lnTo>
                        <a:lnTo>
                          <a:pt x="58" y="32"/>
                        </a:lnTo>
                        <a:lnTo>
                          <a:pt x="61" y="20"/>
                        </a:lnTo>
                        <a:lnTo>
                          <a:pt x="61" y="8"/>
                        </a:lnTo>
                        <a:lnTo>
                          <a:pt x="59" y="3"/>
                        </a:lnTo>
                        <a:lnTo>
                          <a:pt x="58" y="0"/>
                        </a:lnTo>
                        <a:lnTo>
                          <a:pt x="58" y="3"/>
                        </a:lnTo>
                        <a:lnTo>
                          <a:pt x="58" y="4"/>
                        </a:lnTo>
                        <a:lnTo>
                          <a:pt x="58" y="18"/>
                        </a:lnTo>
                        <a:lnTo>
                          <a:pt x="54" y="32"/>
                        </a:lnTo>
                        <a:lnTo>
                          <a:pt x="48" y="45"/>
                        </a:lnTo>
                        <a:lnTo>
                          <a:pt x="42" y="56"/>
                        </a:lnTo>
                        <a:lnTo>
                          <a:pt x="34" y="66"/>
                        </a:lnTo>
                        <a:lnTo>
                          <a:pt x="24" y="74"/>
                        </a:lnTo>
                        <a:lnTo>
                          <a:pt x="13" y="82"/>
                        </a:ln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11" y="86"/>
                        </a:lnTo>
                        <a:close/>
                      </a:path>
                    </a:pathLst>
                  </a:custGeom>
                  <a:solidFill>
                    <a:srgbClr val="3440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5" name="Freeform 353">
                    <a:extLst>
                      <a:ext uri="{FF2B5EF4-FFF2-40B4-BE49-F238E27FC236}">
                        <a16:creationId xmlns:a16="http://schemas.microsoft.com/office/drawing/2014/main" id="{A791E048-79BF-A441-8517-700899E3F7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4" y="1334"/>
                    <a:ext cx="63" cy="91"/>
                  </a:xfrm>
                  <a:custGeom>
                    <a:avLst/>
                    <a:gdLst>
                      <a:gd name="T0" fmla="*/ 63 w 63"/>
                      <a:gd name="T1" fmla="*/ 7 h 91"/>
                      <a:gd name="T2" fmla="*/ 63 w 63"/>
                      <a:gd name="T3" fmla="*/ 7 h 91"/>
                      <a:gd name="T4" fmla="*/ 63 w 63"/>
                      <a:gd name="T5" fmla="*/ 6 h 91"/>
                      <a:gd name="T6" fmla="*/ 62 w 63"/>
                      <a:gd name="T7" fmla="*/ 3 h 91"/>
                      <a:gd name="T8" fmla="*/ 60 w 63"/>
                      <a:gd name="T9" fmla="*/ 0 h 91"/>
                      <a:gd name="T10" fmla="*/ 60 w 63"/>
                      <a:gd name="T11" fmla="*/ 3 h 91"/>
                      <a:gd name="T12" fmla="*/ 60 w 63"/>
                      <a:gd name="T13" fmla="*/ 7 h 91"/>
                      <a:gd name="T14" fmla="*/ 60 w 63"/>
                      <a:gd name="T15" fmla="*/ 21 h 91"/>
                      <a:gd name="T16" fmla="*/ 55 w 63"/>
                      <a:gd name="T17" fmla="*/ 35 h 91"/>
                      <a:gd name="T18" fmla="*/ 51 w 63"/>
                      <a:gd name="T19" fmla="*/ 48 h 91"/>
                      <a:gd name="T20" fmla="*/ 43 w 63"/>
                      <a:gd name="T21" fmla="*/ 60 h 91"/>
                      <a:gd name="T22" fmla="*/ 35 w 63"/>
                      <a:gd name="T23" fmla="*/ 69 h 91"/>
                      <a:gd name="T24" fmla="*/ 24 w 63"/>
                      <a:gd name="T25" fmla="*/ 79 h 91"/>
                      <a:gd name="T26" fmla="*/ 12 w 63"/>
                      <a:gd name="T27" fmla="*/ 85 h 91"/>
                      <a:gd name="T28" fmla="*/ 0 w 63"/>
                      <a:gd name="T29" fmla="*/ 91 h 91"/>
                      <a:gd name="T30" fmla="*/ 1 w 63"/>
                      <a:gd name="T31" fmla="*/ 91 h 91"/>
                      <a:gd name="T32" fmla="*/ 4 w 63"/>
                      <a:gd name="T33" fmla="*/ 91 h 91"/>
                      <a:gd name="T34" fmla="*/ 6 w 63"/>
                      <a:gd name="T35" fmla="*/ 91 h 91"/>
                      <a:gd name="T36" fmla="*/ 9 w 63"/>
                      <a:gd name="T37" fmla="*/ 91 h 91"/>
                      <a:gd name="T38" fmla="*/ 21 w 63"/>
                      <a:gd name="T39" fmla="*/ 85 h 91"/>
                      <a:gd name="T40" fmla="*/ 31 w 63"/>
                      <a:gd name="T41" fmla="*/ 77 h 91"/>
                      <a:gd name="T42" fmla="*/ 40 w 63"/>
                      <a:gd name="T43" fmla="*/ 68 h 91"/>
                      <a:gd name="T44" fmla="*/ 49 w 63"/>
                      <a:gd name="T45" fmla="*/ 59 h 91"/>
                      <a:gd name="T46" fmla="*/ 55 w 63"/>
                      <a:gd name="T47" fmla="*/ 46 h 91"/>
                      <a:gd name="T48" fmla="*/ 60 w 63"/>
                      <a:gd name="T49" fmla="*/ 34 h 91"/>
                      <a:gd name="T50" fmla="*/ 63 w 63"/>
                      <a:gd name="T51" fmla="*/ 21 h 91"/>
                      <a:gd name="T52" fmla="*/ 63 w 63"/>
                      <a:gd name="T53" fmla="*/ 7 h 91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3"/>
                      <a:gd name="T82" fmla="*/ 0 h 91"/>
                      <a:gd name="T83" fmla="*/ 63 w 63"/>
                      <a:gd name="T84" fmla="*/ 91 h 91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3" h="91">
                        <a:moveTo>
                          <a:pt x="63" y="7"/>
                        </a:moveTo>
                        <a:lnTo>
                          <a:pt x="63" y="7"/>
                        </a:lnTo>
                        <a:lnTo>
                          <a:pt x="63" y="6"/>
                        </a:lnTo>
                        <a:lnTo>
                          <a:pt x="62" y="3"/>
                        </a:lnTo>
                        <a:lnTo>
                          <a:pt x="60" y="0"/>
                        </a:lnTo>
                        <a:lnTo>
                          <a:pt x="60" y="3"/>
                        </a:lnTo>
                        <a:lnTo>
                          <a:pt x="60" y="7"/>
                        </a:lnTo>
                        <a:lnTo>
                          <a:pt x="60" y="21"/>
                        </a:lnTo>
                        <a:lnTo>
                          <a:pt x="55" y="35"/>
                        </a:lnTo>
                        <a:lnTo>
                          <a:pt x="51" y="48"/>
                        </a:lnTo>
                        <a:lnTo>
                          <a:pt x="43" y="60"/>
                        </a:lnTo>
                        <a:lnTo>
                          <a:pt x="35" y="69"/>
                        </a:lnTo>
                        <a:lnTo>
                          <a:pt x="24" y="79"/>
                        </a:lnTo>
                        <a:lnTo>
                          <a:pt x="12" y="85"/>
                        </a:lnTo>
                        <a:lnTo>
                          <a:pt x="0" y="91"/>
                        </a:lnTo>
                        <a:lnTo>
                          <a:pt x="1" y="91"/>
                        </a:lnTo>
                        <a:lnTo>
                          <a:pt x="4" y="91"/>
                        </a:lnTo>
                        <a:lnTo>
                          <a:pt x="6" y="91"/>
                        </a:lnTo>
                        <a:lnTo>
                          <a:pt x="9" y="91"/>
                        </a:lnTo>
                        <a:lnTo>
                          <a:pt x="21" y="85"/>
                        </a:lnTo>
                        <a:lnTo>
                          <a:pt x="31" y="77"/>
                        </a:lnTo>
                        <a:lnTo>
                          <a:pt x="40" y="68"/>
                        </a:lnTo>
                        <a:lnTo>
                          <a:pt x="49" y="59"/>
                        </a:lnTo>
                        <a:lnTo>
                          <a:pt x="55" y="46"/>
                        </a:lnTo>
                        <a:lnTo>
                          <a:pt x="60" y="34"/>
                        </a:lnTo>
                        <a:lnTo>
                          <a:pt x="63" y="21"/>
                        </a:lnTo>
                        <a:lnTo>
                          <a:pt x="63" y="7"/>
                        </a:lnTo>
                        <a:close/>
                      </a:path>
                    </a:pathLst>
                  </a:custGeom>
                  <a:solidFill>
                    <a:srgbClr val="3442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6" name="Freeform 354">
                    <a:extLst>
                      <a:ext uri="{FF2B5EF4-FFF2-40B4-BE49-F238E27FC236}">
                        <a16:creationId xmlns:a16="http://schemas.microsoft.com/office/drawing/2014/main" id="{A0E20A01-EF86-7643-9643-10289F4396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9" y="1331"/>
                    <a:ext cx="67" cy="94"/>
                  </a:xfrm>
                  <a:custGeom>
                    <a:avLst/>
                    <a:gdLst>
                      <a:gd name="T0" fmla="*/ 67 w 67"/>
                      <a:gd name="T1" fmla="*/ 10 h 94"/>
                      <a:gd name="T2" fmla="*/ 67 w 67"/>
                      <a:gd name="T3" fmla="*/ 9 h 94"/>
                      <a:gd name="T4" fmla="*/ 67 w 67"/>
                      <a:gd name="T5" fmla="*/ 6 h 94"/>
                      <a:gd name="T6" fmla="*/ 65 w 67"/>
                      <a:gd name="T7" fmla="*/ 3 h 94"/>
                      <a:gd name="T8" fmla="*/ 63 w 67"/>
                      <a:gd name="T9" fmla="*/ 0 h 94"/>
                      <a:gd name="T10" fmla="*/ 63 w 67"/>
                      <a:gd name="T11" fmla="*/ 4 h 94"/>
                      <a:gd name="T12" fmla="*/ 63 w 67"/>
                      <a:gd name="T13" fmla="*/ 10 h 94"/>
                      <a:gd name="T14" fmla="*/ 63 w 67"/>
                      <a:gd name="T15" fmla="*/ 26 h 94"/>
                      <a:gd name="T16" fmla="*/ 59 w 67"/>
                      <a:gd name="T17" fmla="*/ 38 h 94"/>
                      <a:gd name="T18" fmla="*/ 54 w 67"/>
                      <a:gd name="T19" fmla="*/ 52 h 94"/>
                      <a:gd name="T20" fmla="*/ 46 w 67"/>
                      <a:gd name="T21" fmla="*/ 63 h 94"/>
                      <a:gd name="T22" fmla="*/ 37 w 67"/>
                      <a:gd name="T23" fmla="*/ 74 h 94"/>
                      <a:gd name="T24" fmla="*/ 26 w 67"/>
                      <a:gd name="T25" fmla="*/ 82 h 94"/>
                      <a:gd name="T26" fmla="*/ 14 w 67"/>
                      <a:gd name="T27" fmla="*/ 88 h 94"/>
                      <a:gd name="T28" fmla="*/ 0 w 67"/>
                      <a:gd name="T29" fmla="*/ 92 h 94"/>
                      <a:gd name="T30" fmla="*/ 5 w 67"/>
                      <a:gd name="T31" fmla="*/ 94 h 94"/>
                      <a:gd name="T32" fmla="*/ 9 w 67"/>
                      <a:gd name="T33" fmla="*/ 94 h 94"/>
                      <a:gd name="T34" fmla="*/ 9 w 67"/>
                      <a:gd name="T35" fmla="*/ 94 h 94"/>
                      <a:gd name="T36" fmla="*/ 9 w 67"/>
                      <a:gd name="T37" fmla="*/ 94 h 94"/>
                      <a:gd name="T38" fmla="*/ 22 w 67"/>
                      <a:gd name="T39" fmla="*/ 88 h 94"/>
                      <a:gd name="T40" fmla="*/ 33 w 67"/>
                      <a:gd name="T41" fmla="*/ 80 h 94"/>
                      <a:gd name="T42" fmla="*/ 43 w 67"/>
                      <a:gd name="T43" fmla="*/ 72 h 94"/>
                      <a:gd name="T44" fmla="*/ 51 w 67"/>
                      <a:gd name="T45" fmla="*/ 62 h 94"/>
                      <a:gd name="T46" fmla="*/ 57 w 67"/>
                      <a:gd name="T47" fmla="*/ 51 h 94"/>
                      <a:gd name="T48" fmla="*/ 63 w 67"/>
                      <a:gd name="T49" fmla="*/ 38 h 94"/>
                      <a:gd name="T50" fmla="*/ 67 w 67"/>
                      <a:gd name="T51" fmla="*/ 24 h 94"/>
                      <a:gd name="T52" fmla="*/ 67 w 67"/>
                      <a:gd name="T53" fmla="*/ 10 h 9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7"/>
                      <a:gd name="T82" fmla="*/ 0 h 94"/>
                      <a:gd name="T83" fmla="*/ 67 w 67"/>
                      <a:gd name="T84" fmla="*/ 94 h 9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7" h="94">
                        <a:moveTo>
                          <a:pt x="67" y="10"/>
                        </a:moveTo>
                        <a:lnTo>
                          <a:pt x="67" y="9"/>
                        </a:lnTo>
                        <a:lnTo>
                          <a:pt x="67" y="6"/>
                        </a:lnTo>
                        <a:lnTo>
                          <a:pt x="65" y="3"/>
                        </a:lnTo>
                        <a:lnTo>
                          <a:pt x="63" y="0"/>
                        </a:lnTo>
                        <a:lnTo>
                          <a:pt x="63" y="4"/>
                        </a:lnTo>
                        <a:lnTo>
                          <a:pt x="63" y="10"/>
                        </a:lnTo>
                        <a:lnTo>
                          <a:pt x="63" y="26"/>
                        </a:lnTo>
                        <a:lnTo>
                          <a:pt x="59" y="38"/>
                        </a:lnTo>
                        <a:lnTo>
                          <a:pt x="54" y="52"/>
                        </a:lnTo>
                        <a:lnTo>
                          <a:pt x="46" y="63"/>
                        </a:lnTo>
                        <a:lnTo>
                          <a:pt x="37" y="74"/>
                        </a:lnTo>
                        <a:lnTo>
                          <a:pt x="26" y="82"/>
                        </a:lnTo>
                        <a:lnTo>
                          <a:pt x="14" y="88"/>
                        </a:lnTo>
                        <a:lnTo>
                          <a:pt x="0" y="92"/>
                        </a:lnTo>
                        <a:lnTo>
                          <a:pt x="5" y="94"/>
                        </a:lnTo>
                        <a:lnTo>
                          <a:pt x="9" y="94"/>
                        </a:lnTo>
                        <a:lnTo>
                          <a:pt x="22" y="88"/>
                        </a:lnTo>
                        <a:lnTo>
                          <a:pt x="33" y="80"/>
                        </a:lnTo>
                        <a:lnTo>
                          <a:pt x="43" y="72"/>
                        </a:lnTo>
                        <a:lnTo>
                          <a:pt x="51" y="62"/>
                        </a:lnTo>
                        <a:lnTo>
                          <a:pt x="57" y="51"/>
                        </a:lnTo>
                        <a:lnTo>
                          <a:pt x="63" y="38"/>
                        </a:lnTo>
                        <a:lnTo>
                          <a:pt x="67" y="24"/>
                        </a:lnTo>
                        <a:lnTo>
                          <a:pt x="67" y="10"/>
                        </a:lnTo>
                        <a:close/>
                      </a:path>
                    </a:pathLst>
                  </a:custGeom>
                  <a:solidFill>
                    <a:srgbClr val="3443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7" name="Freeform 355">
                    <a:extLst>
                      <a:ext uri="{FF2B5EF4-FFF2-40B4-BE49-F238E27FC236}">
                        <a16:creationId xmlns:a16="http://schemas.microsoft.com/office/drawing/2014/main" id="{86F5A4EF-9CA3-B241-A20B-13E90A67C5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6" y="1328"/>
                    <a:ext cx="68" cy="97"/>
                  </a:xfrm>
                  <a:custGeom>
                    <a:avLst/>
                    <a:gdLst>
                      <a:gd name="T0" fmla="*/ 68 w 68"/>
                      <a:gd name="T1" fmla="*/ 13 h 97"/>
                      <a:gd name="T2" fmla="*/ 68 w 68"/>
                      <a:gd name="T3" fmla="*/ 9 h 97"/>
                      <a:gd name="T4" fmla="*/ 68 w 68"/>
                      <a:gd name="T5" fmla="*/ 6 h 97"/>
                      <a:gd name="T6" fmla="*/ 66 w 68"/>
                      <a:gd name="T7" fmla="*/ 3 h 97"/>
                      <a:gd name="T8" fmla="*/ 65 w 68"/>
                      <a:gd name="T9" fmla="*/ 0 h 97"/>
                      <a:gd name="T10" fmla="*/ 65 w 68"/>
                      <a:gd name="T11" fmla="*/ 6 h 97"/>
                      <a:gd name="T12" fmla="*/ 65 w 68"/>
                      <a:gd name="T13" fmla="*/ 13 h 97"/>
                      <a:gd name="T14" fmla="*/ 65 w 68"/>
                      <a:gd name="T15" fmla="*/ 29 h 97"/>
                      <a:gd name="T16" fmla="*/ 60 w 68"/>
                      <a:gd name="T17" fmla="*/ 43 h 97"/>
                      <a:gd name="T18" fmla="*/ 54 w 68"/>
                      <a:gd name="T19" fmla="*/ 55 h 97"/>
                      <a:gd name="T20" fmla="*/ 46 w 68"/>
                      <a:gd name="T21" fmla="*/ 66 h 97"/>
                      <a:gd name="T22" fmla="*/ 37 w 68"/>
                      <a:gd name="T23" fmla="*/ 77 h 97"/>
                      <a:gd name="T24" fmla="*/ 26 w 68"/>
                      <a:gd name="T25" fmla="*/ 85 h 97"/>
                      <a:gd name="T26" fmla="*/ 14 w 68"/>
                      <a:gd name="T27" fmla="*/ 91 h 97"/>
                      <a:gd name="T28" fmla="*/ 0 w 68"/>
                      <a:gd name="T29" fmla="*/ 95 h 97"/>
                      <a:gd name="T30" fmla="*/ 5 w 68"/>
                      <a:gd name="T31" fmla="*/ 95 h 97"/>
                      <a:gd name="T32" fmla="*/ 8 w 68"/>
                      <a:gd name="T33" fmla="*/ 97 h 97"/>
                      <a:gd name="T34" fmla="*/ 20 w 68"/>
                      <a:gd name="T35" fmla="*/ 91 h 97"/>
                      <a:gd name="T36" fmla="*/ 32 w 68"/>
                      <a:gd name="T37" fmla="*/ 85 h 97"/>
                      <a:gd name="T38" fmla="*/ 43 w 68"/>
                      <a:gd name="T39" fmla="*/ 75 h 97"/>
                      <a:gd name="T40" fmla="*/ 51 w 68"/>
                      <a:gd name="T41" fmla="*/ 66 h 97"/>
                      <a:gd name="T42" fmla="*/ 59 w 68"/>
                      <a:gd name="T43" fmla="*/ 54 h 97"/>
                      <a:gd name="T44" fmla="*/ 63 w 68"/>
                      <a:gd name="T45" fmla="*/ 41 h 97"/>
                      <a:gd name="T46" fmla="*/ 68 w 68"/>
                      <a:gd name="T47" fmla="*/ 27 h 97"/>
                      <a:gd name="T48" fmla="*/ 68 w 68"/>
                      <a:gd name="T49" fmla="*/ 13 h 9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68"/>
                      <a:gd name="T76" fmla="*/ 0 h 97"/>
                      <a:gd name="T77" fmla="*/ 68 w 68"/>
                      <a:gd name="T78" fmla="*/ 97 h 9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68" h="97">
                        <a:moveTo>
                          <a:pt x="68" y="13"/>
                        </a:moveTo>
                        <a:lnTo>
                          <a:pt x="68" y="9"/>
                        </a:lnTo>
                        <a:lnTo>
                          <a:pt x="68" y="6"/>
                        </a:lnTo>
                        <a:lnTo>
                          <a:pt x="66" y="3"/>
                        </a:lnTo>
                        <a:lnTo>
                          <a:pt x="65" y="0"/>
                        </a:lnTo>
                        <a:lnTo>
                          <a:pt x="65" y="6"/>
                        </a:lnTo>
                        <a:lnTo>
                          <a:pt x="65" y="13"/>
                        </a:lnTo>
                        <a:lnTo>
                          <a:pt x="65" y="29"/>
                        </a:lnTo>
                        <a:lnTo>
                          <a:pt x="60" y="43"/>
                        </a:lnTo>
                        <a:lnTo>
                          <a:pt x="54" y="55"/>
                        </a:lnTo>
                        <a:lnTo>
                          <a:pt x="46" y="66"/>
                        </a:lnTo>
                        <a:lnTo>
                          <a:pt x="37" y="77"/>
                        </a:lnTo>
                        <a:lnTo>
                          <a:pt x="26" y="85"/>
                        </a:lnTo>
                        <a:lnTo>
                          <a:pt x="14" y="91"/>
                        </a:lnTo>
                        <a:lnTo>
                          <a:pt x="0" y="95"/>
                        </a:lnTo>
                        <a:lnTo>
                          <a:pt x="5" y="95"/>
                        </a:lnTo>
                        <a:lnTo>
                          <a:pt x="8" y="97"/>
                        </a:lnTo>
                        <a:lnTo>
                          <a:pt x="20" y="91"/>
                        </a:lnTo>
                        <a:lnTo>
                          <a:pt x="32" y="85"/>
                        </a:lnTo>
                        <a:lnTo>
                          <a:pt x="43" y="75"/>
                        </a:lnTo>
                        <a:lnTo>
                          <a:pt x="51" y="66"/>
                        </a:lnTo>
                        <a:lnTo>
                          <a:pt x="59" y="54"/>
                        </a:lnTo>
                        <a:lnTo>
                          <a:pt x="63" y="41"/>
                        </a:lnTo>
                        <a:lnTo>
                          <a:pt x="68" y="27"/>
                        </a:lnTo>
                        <a:lnTo>
                          <a:pt x="68" y="13"/>
                        </a:lnTo>
                        <a:close/>
                      </a:path>
                    </a:pathLst>
                  </a:custGeom>
                  <a:solidFill>
                    <a:srgbClr val="3444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8" name="Freeform 356">
                    <a:extLst>
                      <a:ext uri="{FF2B5EF4-FFF2-40B4-BE49-F238E27FC236}">
                        <a16:creationId xmlns:a16="http://schemas.microsoft.com/office/drawing/2014/main" id="{9C39DE7B-2B41-8445-8951-2A909C67D3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1" y="1324"/>
                    <a:ext cx="71" cy="99"/>
                  </a:xfrm>
                  <a:custGeom>
                    <a:avLst/>
                    <a:gdLst>
                      <a:gd name="T0" fmla="*/ 71 w 71"/>
                      <a:gd name="T1" fmla="*/ 17 h 99"/>
                      <a:gd name="T2" fmla="*/ 71 w 71"/>
                      <a:gd name="T3" fmla="*/ 11 h 99"/>
                      <a:gd name="T4" fmla="*/ 71 w 71"/>
                      <a:gd name="T5" fmla="*/ 7 h 99"/>
                      <a:gd name="T6" fmla="*/ 70 w 71"/>
                      <a:gd name="T7" fmla="*/ 4 h 99"/>
                      <a:gd name="T8" fmla="*/ 67 w 71"/>
                      <a:gd name="T9" fmla="*/ 0 h 99"/>
                      <a:gd name="T10" fmla="*/ 68 w 71"/>
                      <a:gd name="T11" fmla="*/ 10 h 99"/>
                      <a:gd name="T12" fmla="*/ 68 w 71"/>
                      <a:gd name="T13" fmla="*/ 17 h 99"/>
                      <a:gd name="T14" fmla="*/ 68 w 71"/>
                      <a:gd name="T15" fmla="*/ 33 h 99"/>
                      <a:gd name="T16" fmla="*/ 64 w 71"/>
                      <a:gd name="T17" fmla="*/ 47 h 99"/>
                      <a:gd name="T18" fmla="*/ 58 w 71"/>
                      <a:gd name="T19" fmla="*/ 59 h 99"/>
                      <a:gd name="T20" fmla="*/ 50 w 71"/>
                      <a:gd name="T21" fmla="*/ 72 h 99"/>
                      <a:gd name="T22" fmla="*/ 39 w 71"/>
                      <a:gd name="T23" fmla="*/ 81 h 99"/>
                      <a:gd name="T24" fmla="*/ 28 w 71"/>
                      <a:gd name="T25" fmla="*/ 89 h 99"/>
                      <a:gd name="T26" fmla="*/ 14 w 71"/>
                      <a:gd name="T27" fmla="*/ 95 h 99"/>
                      <a:gd name="T28" fmla="*/ 0 w 71"/>
                      <a:gd name="T29" fmla="*/ 98 h 99"/>
                      <a:gd name="T30" fmla="*/ 5 w 71"/>
                      <a:gd name="T31" fmla="*/ 99 h 99"/>
                      <a:gd name="T32" fmla="*/ 8 w 71"/>
                      <a:gd name="T33" fmla="*/ 99 h 99"/>
                      <a:gd name="T34" fmla="*/ 22 w 71"/>
                      <a:gd name="T35" fmla="*/ 95 h 99"/>
                      <a:gd name="T36" fmla="*/ 34 w 71"/>
                      <a:gd name="T37" fmla="*/ 89 h 99"/>
                      <a:gd name="T38" fmla="*/ 45 w 71"/>
                      <a:gd name="T39" fmla="*/ 81 h 99"/>
                      <a:gd name="T40" fmla="*/ 54 w 71"/>
                      <a:gd name="T41" fmla="*/ 70 h 99"/>
                      <a:gd name="T42" fmla="*/ 62 w 71"/>
                      <a:gd name="T43" fmla="*/ 59 h 99"/>
                      <a:gd name="T44" fmla="*/ 67 w 71"/>
                      <a:gd name="T45" fmla="*/ 45 h 99"/>
                      <a:gd name="T46" fmla="*/ 71 w 71"/>
                      <a:gd name="T47" fmla="*/ 33 h 99"/>
                      <a:gd name="T48" fmla="*/ 71 w 71"/>
                      <a:gd name="T49" fmla="*/ 17 h 99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99"/>
                      <a:gd name="T77" fmla="*/ 71 w 71"/>
                      <a:gd name="T78" fmla="*/ 99 h 99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99">
                        <a:moveTo>
                          <a:pt x="71" y="17"/>
                        </a:moveTo>
                        <a:lnTo>
                          <a:pt x="71" y="11"/>
                        </a:lnTo>
                        <a:lnTo>
                          <a:pt x="71" y="7"/>
                        </a:lnTo>
                        <a:lnTo>
                          <a:pt x="70" y="4"/>
                        </a:lnTo>
                        <a:lnTo>
                          <a:pt x="67" y="0"/>
                        </a:lnTo>
                        <a:lnTo>
                          <a:pt x="68" y="10"/>
                        </a:lnTo>
                        <a:lnTo>
                          <a:pt x="68" y="17"/>
                        </a:lnTo>
                        <a:lnTo>
                          <a:pt x="68" y="33"/>
                        </a:lnTo>
                        <a:lnTo>
                          <a:pt x="64" y="47"/>
                        </a:lnTo>
                        <a:lnTo>
                          <a:pt x="58" y="59"/>
                        </a:lnTo>
                        <a:lnTo>
                          <a:pt x="50" y="72"/>
                        </a:lnTo>
                        <a:lnTo>
                          <a:pt x="39" y="81"/>
                        </a:lnTo>
                        <a:lnTo>
                          <a:pt x="28" y="89"/>
                        </a:lnTo>
                        <a:lnTo>
                          <a:pt x="14" y="95"/>
                        </a:lnTo>
                        <a:lnTo>
                          <a:pt x="0" y="98"/>
                        </a:lnTo>
                        <a:lnTo>
                          <a:pt x="5" y="99"/>
                        </a:lnTo>
                        <a:lnTo>
                          <a:pt x="8" y="99"/>
                        </a:lnTo>
                        <a:lnTo>
                          <a:pt x="22" y="95"/>
                        </a:lnTo>
                        <a:lnTo>
                          <a:pt x="34" y="89"/>
                        </a:lnTo>
                        <a:lnTo>
                          <a:pt x="45" y="81"/>
                        </a:lnTo>
                        <a:lnTo>
                          <a:pt x="54" y="70"/>
                        </a:lnTo>
                        <a:lnTo>
                          <a:pt x="62" y="59"/>
                        </a:lnTo>
                        <a:lnTo>
                          <a:pt x="67" y="45"/>
                        </a:lnTo>
                        <a:lnTo>
                          <a:pt x="71" y="33"/>
                        </a:lnTo>
                        <a:lnTo>
                          <a:pt x="71" y="17"/>
                        </a:lnTo>
                        <a:close/>
                      </a:path>
                    </a:pathLst>
                  </a:custGeom>
                  <a:solidFill>
                    <a:srgbClr val="34478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" name="Freeform 357">
                    <a:extLst>
                      <a:ext uri="{FF2B5EF4-FFF2-40B4-BE49-F238E27FC236}">
                        <a16:creationId xmlns:a16="http://schemas.microsoft.com/office/drawing/2014/main" id="{FB0105AC-1384-3542-8F09-7E8184CDC9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8" y="1323"/>
                    <a:ext cx="73" cy="100"/>
                  </a:xfrm>
                  <a:custGeom>
                    <a:avLst/>
                    <a:gdLst>
                      <a:gd name="T0" fmla="*/ 73 w 73"/>
                      <a:gd name="T1" fmla="*/ 18 h 100"/>
                      <a:gd name="T2" fmla="*/ 73 w 73"/>
                      <a:gd name="T3" fmla="*/ 11 h 100"/>
                      <a:gd name="T4" fmla="*/ 73 w 73"/>
                      <a:gd name="T5" fmla="*/ 5 h 100"/>
                      <a:gd name="T6" fmla="*/ 70 w 73"/>
                      <a:gd name="T7" fmla="*/ 1 h 100"/>
                      <a:gd name="T8" fmla="*/ 68 w 73"/>
                      <a:gd name="T9" fmla="*/ 0 h 100"/>
                      <a:gd name="T10" fmla="*/ 70 w 73"/>
                      <a:gd name="T11" fmla="*/ 9 h 100"/>
                      <a:gd name="T12" fmla="*/ 70 w 73"/>
                      <a:gd name="T13" fmla="*/ 18 h 100"/>
                      <a:gd name="T14" fmla="*/ 70 w 73"/>
                      <a:gd name="T15" fmla="*/ 34 h 100"/>
                      <a:gd name="T16" fmla="*/ 65 w 73"/>
                      <a:gd name="T17" fmla="*/ 48 h 100"/>
                      <a:gd name="T18" fmla="*/ 59 w 73"/>
                      <a:gd name="T19" fmla="*/ 60 h 100"/>
                      <a:gd name="T20" fmla="*/ 50 w 73"/>
                      <a:gd name="T21" fmla="*/ 73 h 100"/>
                      <a:gd name="T22" fmla="*/ 40 w 73"/>
                      <a:gd name="T23" fmla="*/ 82 h 100"/>
                      <a:gd name="T24" fmla="*/ 28 w 73"/>
                      <a:gd name="T25" fmla="*/ 90 h 100"/>
                      <a:gd name="T26" fmla="*/ 14 w 73"/>
                      <a:gd name="T27" fmla="*/ 96 h 100"/>
                      <a:gd name="T28" fmla="*/ 0 w 73"/>
                      <a:gd name="T29" fmla="*/ 99 h 100"/>
                      <a:gd name="T30" fmla="*/ 3 w 73"/>
                      <a:gd name="T31" fmla="*/ 99 h 100"/>
                      <a:gd name="T32" fmla="*/ 8 w 73"/>
                      <a:gd name="T33" fmla="*/ 100 h 100"/>
                      <a:gd name="T34" fmla="*/ 22 w 73"/>
                      <a:gd name="T35" fmla="*/ 96 h 100"/>
                      <a:gd name="T36" fmla="*/ 34 w 73"/>
                      <a:gd name="T37" fmla="*/ 90 h 100"/>
                      <a:gd name="T38" fmla="*/ 45 w 73"/>
                      <a:gd name="T39" fmla="*/ 82 h 100"/>
                      <a:gd name="T40" fmla="*/ 54 w 73"/>
                      <a:gd name="T41" fmla="*/ 71 h 100"/>
                      <a:gd name="T42" fmla="*/ 62 w 73"/>
                      <a:gd name="T43" fmla="*/ 60 h 100"/>
                      <a:gd name="T44" fmla="*/ 68 w 73"/>
                      <a:gd name="T45" fmla="*/ 48 h 100"/>
                      <a:gd name="T46" fmla="*/ 73 w 73"/>
                      <a:gd name="T47" fmla="*/ 34 h 100"/>
                      <a:gd name="T48" fmla="*/ 73 w 73"/>
                      <a:gd name="T49" fmla="*/ 18 h 10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3"/>
                      <a:gd name="T76" fmla="*/ 0 h 100"/>
                      <a:gd name="T77" fmla="*/ 73 w 73"/>
                      <a:gd name="T78" fmla="*/ 100 h 10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3" h="100">
                        <a:moveTo>
                          <a:pt x="73" y="18"/>
                        </a:moveTo>
                        <a:lnTo>
                          <a:pt x="73" y="11"/>
                        </a:lnTo>
                        <a:lnTo>
                          <a:pt x="73" y="5"/>
                        </a:lnTo>
                        <a:lnTo>
                          <a:pt x="70" y="1"/>
                        </a:lnTo>
                        <a:lnTo>
                          <a:pt x="68" y="0"/>
                        </a:lnTo>
                        <a:lnTo>
                          <a:pt x="70" y="9"/>
                        </a:lnTo>
                        <a:lnTo>
                          <a:pt x="70" y="18"/>
                        </a:lnTo>
                        <a:lnTo>
                          <a:pt x="70" y="34"/>
                        </a:lnTo>
                        <a:lnTo>
                          <a:pt x="65" y="48"/>
                        </a:lnTo>
                        <a:lnTo>
                          <a:pt x="59" y="60"/>
                        </a:lnTo>
                        <a:lnTo>
                          <a:pt x="50" y="73"/>
                        </a:lnTo>
                        <a:lnTo>
                          <a:pt x="40" y="82"/>
                        </a:lnTo>
                        <a:lnTo>
                          <a:pt x="28" y="90"/>
                        </a:lnTo>
                        <a:lnTo>
                          <a:pt x="14" y="96"/>
                        </a:lnTo>
                        <a:lnTo>
                          <a:pt x="0" y="99"/>
                        </a:lnTo>
                        <a:lnTo>
                          <a:pt x="3" y="99"/>
                        </a:lnTo>
                        <a:lnTo>
                          <a:pt x="8" y="100"/>
                        </a:lnTo>
                        <a:lnTo>
                          <a:pt x="22" y="96"/>
                        </a:lnTo>
                        <a:lnTo>
                          <a:pt x="34" y="90"/>
                        </a:lnTo>
                        <a:lnTo>
                          <a:pt x="45" y="82"/>
                        </a:lnTo>
                        <a:lnTo>
                          <a:pt x="54" y="71"/>
                        </a:lnTo>
                        <a:lnTo>
                          <a:pt x="62" y="60"/>
                        </a:lnTo>
                        <a:lnTo>
                          <a:pt x="68" y="48"/>
                        </a:lnTo>
                        <a:lnTo>
                          <a:pt x="73" y="34"/>
                        </a:lnTo>
                        <a:lnTo>
                          <a:pt x="73" y="18"/>
                        </a:lnTo>
                        <a:close/>
                      </a:path>
                    </a:pathLst>
                  </a:custGeom>
                  <a:solidFill>
                    <a:srgbClr val="3448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0" name="Freeform 358">
                    <a:extLst>
                      <a:ext uri="{FF2B5EF4-FFF2-40B4-BE49-F238E27FC236}">
                        <a16:creationId xmlns:a16="http://schemas.microsoft.com/office/drawing/2014/main" id="{ABA48E74-0E36-3F45-B2B5-7096CEDE9D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5" y="1320"/>
                    <a:ext cx="74" cy="102"/>
                  </a:xfrm>
                  <a:custGeom>
                    <a:avLst/>
                    <a:gdLst>
                      <a:gd name="T0" fmla="*/ 74 w 74"/>
                      <a:gd name="T1" fmla="*/ 21 h 102"/>
                      <a:gd name="T2" fmla="*/ 74 w 74"/>
                      <a:gd name="T3" fmla="*/ 14 h 102"/>
                      <a:gd name="T4" fmla="*/ 73 w 74"/>
                      <a:gd name="T5" fmla="*/ 4 h 102"/>
                      <a:gd name="T6" fmla="*/ 71 w 74"/>
                      <a:gd name="T7" fmla="*/ 3 h 102"/>
                      <a:gd name="T8" fmla="*/ 68 w 74"/>
                      <a:gd name="T9" fmla="*/ 0 h 102"/>
                      <a:gd name="T10" fmla="*/ 71 w 74"/>
                      <a:gd name="T11" fmla="*/ 11 h 102"/>
                      <a:gd name="T12" fmla="*/ 71 w 74"/>
                      <a:gd name="T13" fmla="*/ 21 h 102"/>
                      <a:gd name="T14" fmla="*/ 70 w 74"/>
                      <a:gd name="T15" fmla="*/ 37 h 102"/>
                      <a:gd name="T16" fmla="*/ 67 w 74"/>
                      <a:gd name="T17" fmla="*/ 51 h 102"/>
                      <a:gd name="T18" fmla="*/ 60 w 74"/>
                      <a:gd name="T19" fmla="*/ 65 h 102"/>
                      <a:gd name="T20" fmla="*/ 51 w 74"/>
                      <a:gd name="T21" fmla="*/ 76 h 102"/>
                      <a:gd name="T22" fmla="*/ 40 w 74"/>
                      <a:gd name="T23" fmla="*/ 85 h 102"/>
                      <a:gd name="T24" fmla="*/ 28 w 74"/>
                      <a:gd name="T25" fmla="*/ 93 h 102"/>
                      <a:gd name="T26" fmla="*/ 14 w 74"/>
                      <a:gd name="T27" fmla="*/ 97 h 102"/>
                      <a:gd name="T28" fmla="*/ 0 w 74"/>
                      <a:gd name="T29" fmla="*/ 100 h 102"/>
                      <a:gd name="T30" fmla="*/ 3 w 74"/>
                      <a:gd name="T31" fmla="*/ 102 h 102"/>
                      <a:gd name="T32" fmla="*/ 6 w 74"/>
                      <a:gd name="T33" fmla="*/ 102 h 102"/>
                      <a:gd name="T34" fmla="*/ 20 w 74"/>
                      <a:gd name="T35" fmla="*/ 99 h 102"/>
                      <a:gd name="T36" fmla="*/ 34 w 74"/>
                      <a:gd name="T37" fmla="*/ 93 h 102"/>
                      <a:gd name="T38" fmla="*/ 45 w 74"/>
                      <a:gd name="T39" fmla="*/ 85 h 102"/>
                      <a:gd name="T40" fmla="*/ 56 w 74"/>
                      <a:gd name="T41" fmla="*/ 76 h 102"/>
                      <a:gd name="T42" fmla="*/ 64 w 74"/>
                      <a:gd name="T43" fmla="*/ 63 h 102"/>
                      <a:gd name="T44" fmla="*/ 70 w 74"/>
                      <a:gd name="T45" fmla="*/ 51 h 102"/>
                      <a:gd name="T46" fmla="*/ 74 w 74"/>
                      <a:gd name="T47" fmla="*/ 37 h 102"/>
                      <a:gd name="T48" fmla="*/ 74 w 74"/>
                      <a:gd name="T49" fmla="*/ 21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4"/>
                      <a:gd name="T76" fmla="*/ 0 h 102"/>
                      <a:gd name="T77" fmla="*/ 74 w 74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4" h="102">
                        <a:moveTo>
                          <a:pt x="74" y="21"/>
                        </a:moveTo>
                        <a:lnTo>
                          <a:pt x="74" y="14"/>
                        </a:lnTo>
                        <a:lnTo>
                          <a:pt x="73" y="4"/>
                        </a:lnTo>
                        <a:lnTo>
                          <a:pt x="71" y="3"/>
                        </a:lnTo>
                        <a:lnTo>
                          <a:pt x="68" y="0"/>
                        </a:lnTo>
                        <a:lnTo>
                          <a:pt x="71" y="11"/>
                        </a:lnTo>
                        <a:lnTo>
                          <a:pt x="71" y="21"/>
                        </a:lnTo>
                        <a:lnTo>
                          <a:pt x="70" y="37"/>
                        </a:lnTo>
                        <a:lnTo>
                          <a:pt x="67" y="51"/>
                        </a:lnTo>
                        <a:lnTo>
                          <a:pt x="60" y="65"/>
                        </a:lnTo>
                        <a:lnTo>
                          <a:pt x="51" y="76"/>
                        </a:lnTo>
                        <a:lnTo>
                          <a:pt x="40" y="85"/>
                        </a:lnTo>
                        <a:lnTo>
                          <a:pt x="28" y="93"/>
                        </a:lnTo>
                        <a:lnTo>
                          <a:pt x="14" y="97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6" y="102"/>
                        </a:lnTo>
                        <a:lnTo>
                          <a:pt x="20" y="99"/>
                        </a:lnTo>
                        <a:lnTo>
                          <a:pt x="34" y="93"/>
                        </a:lnTo>
                        <a:lnTo>
                          <a:pt x="45" y="85"/>
                        </a:lnTo>
                        <a:lnTo>
                          <a:pt x="56" y="76"/>
                        </a:lnTo>
                        <a:lnTo>
                          <a:pt x="64" y="63"/>
                        </a:lnTo>
                        <a:lnTo>
                          <a:pt x="70" y="51"/>
                        </a:lnTo>
                        <a:lnTo>
                          <a:pt x="74" y="37"/>
                        </a:lnTo>
                        <a:lnTo>
                          <a:pt x="74" y="21"/>
                        </a:lnTo>
                        <a:close/>
                      </a:path>
                    </a:pathLst>
                  </a:custGeom>
                  <a:solidFill>
                    <a:srgbClr val="3449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1" name="Freeform 359">
                    <a:extLst>
                      <a:ext uri="{FF2B5EF4-FFF2-40B4-BE49-F238E27FC236}">
                        <a16:creationId xmlns:a16="http://schemas.microsoft.com/office/drawing/2014/main" id="{87E7899D-5FB5-9145-A094-27F167B8C0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2" y="1318"/>
                    <a:ext cx="76" cy="104"/>
                  </a:xfrm>
                  <a:custGeom>
                    <a:avLst/>
                    <a:gdLst>
                      <a:gd name="T0" fmla="*/ 76 w 76"/>
                      <a:gd name="T1" fmla="*/ 23 h 104"/>
                      <a:gd name="T2" fmla="*/ 76 w 76"/>
                      <a:gd name="T3" fmla="*/ 14 h 104"/>
                      <a:gd name="T4" fmla="*/ 74 w 76"/>
                      <a:gd name="T5" fmla="*/ 5 h 104"/>
                      <a:gd name="T6" fmla="*/ 71 w 76"/>
                      <a:gd name="T7" fmla="*/ 2 h 104"/>
                      <a:gd name="T8" fmla="*/ 70 w 76"/>
                      <a:gd name="T9" fmla="*/ 0 h 104"/>
                      <a:gd name="T10" fmla="*/ 73 w 76"/>
                      <a:gd name="T11" fmla="*/ 11 h 104"/>
                      <a:gd name="T12" fmla="*/ 73 w 76"/>
                      <a:gd name="T13" fmla="*/ 23 h 104"/>
                      <a:gd name="T14" fmla="*/ 71 w 76"/>
                      <a:gd name="T15" fmla="*/ 39 h 104"/>
                      <a:gd name="T16" fmla="*/ 68 w 76"/>
                      <a:gd name="T17" fmla="*/ 53 h 104"/>
                      <a:gd name="T18" fmla="*/ 60 w 76"/>
                      <a:gd name="T19" fmla="*/ 67 h 104"/>
                      <a:gd name="T20" fmla="*/ 51 w 76"/>
                      <a:gd name="T21" fmla="*/ 78 h 104"/>
                      <a:gd name="T22" fmla="*/ 40 w 76"/>
                      <a:gd name="T23" fmla="*/ 87 h 104"/>
                      <a:gd name="T24" fmla="*/ 28 w 76"/>
                      <a:gd name="T25" fmla="*/ 95 h 104"/>
                      <a:gd name="T26" fmla="*/ 14 w 76"/>
                      <a:gd name="T27" fmla="*/ 99 h 104"/>
                      <a:gd name="T28" fmla="*/ 0 w 76"/>
                      <a:gd name="T29" fmla="*/ 101 h 104"/>
                      <a:gd name="T30" fmla="*/ 3 w 76"/>
                      <a:gd name="T31" fmla="*/ 102 h 104"/>
                      <a:gd name="T32" fmla="*/ 6 w 76"/>
                      <a:gd name="T33" fmla="*/ 104 h 104"/>
                      <a:gd name="T34" fmla="*/ 20 w 76"/>
                      <a:gd name="T35" fmla="*/ 101 h 104"/>
                      <a:gd name="T36" fmla="*/ 34 w 76"/>
                      <a:gd name="T37" fmla="*/ 95 h 104"/>
                      <a:gd name="T38" fmla="*/ 46 w 76"/>
                      <a:gd name="T39" fmla="*/ 87 h 104"/>
                      <a:gd name="T40" fmla="*/ 56 w 76"/>
                      <a:gd name="T41" fmla="*/ 78 h 104"/>
                      <a:gd name="T42" fmla="*/ 65 w 76"/>
                      <a:gd name="T43" fmla="*/ 65 h 104"/>
                      <a:gd name="T44" fmla="*/ 71 w 76"/>
                      <a:gd name="T45" fmla="*/ 53 h 104"/>
                      <a:gd name="T46" fmla="*/ 76 w 76"/>
                      <a:gd name="T47" fmla="*/ 39 h 104"/>
                      <a:gd name="T48" fmla="*/ 76 w 76"/>
                      <a:gd name="T49" fmla="*/ 23 h 10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6"/>
                      <a:gd name="T76" fmla="*/ 0 h 104"/>
                      <a:gd name="T77" fmla="*/ 76 w 76"/>
                      <a:gd name="T78" fmla="*/ 104 h 10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6" h="104">
                        <a:moveTo>
                          <a:pt x="76" y="23"/>
                        </a:moveTo>
                        <a:lnTo>
                          <a:pt x="76" y="14"/>
                        </a:lnTo>
                        <a:lnTo>
                          <a:pt x="74" y="5"/>
                        </a:lnTo>
                        <a:lnTo>
                          <a:pt x="71" y="2"/>
                        </a:lnTo>
                        <a:lnTo>
                          <a:pt x="70" y="0"/>
                        </a:lnTo>
                        <a:lnTo>
                          <a:pt x="73" y="11"/>
                        </a:lnTo>
                        <a:lnTo>
                          <a:pt x="73" y="23"/>
                        </a:lnTo>
                        <a:lnTo>
                          <a:pt x="71" y="39"/>
                        </a:lnTo>
                        <a:lnTo>
                          <a:pt x="68" y="53"/>
                        </a:lnTo>
                        <a:lnTo>
                          <a:pt x="60" y="67"/>
                        </a:lnTo>
                        <a:lnTo>
                          <a:pt x="51" y="78"/>
                        </a:lnTo>
                        <a:lnTo>
                          <a:pt x="40" y="87"/>
                        </a:lnTo>
                        <a:lnTo>
                          <a:pt x="28" y="95"/>
                        </a:lnTo>
                        <a:lnTo>
                          <a:pt x="14" y="99"/>
                        </a:lnTo>
                        <a:lnTo>
                          <a:pt x="0" y="101"/>
                        </a:lnTo>
                        <a:lnTo>
                          <a:pt x="3" y="102"/>
                        </a:lnTo>
                        <a:lnTo>
                          <a:pt x="6" y="104"/>
                        </a:lnTo>
                        <a:lnTo>
                          <a:pt x="20" y="101"/>
                        </a:lnTo>
                        <a:lnTo>
                          <a:pt x="34" y="95"/>
                        </a:lnTo>
                        <a:lnTo>
                          <a:pt x="46" y="87"/>
                        </a:lnTo>
                        <a:lnTo>
                          <a:pt x="56" y="78"/>
                        </a:lnTo>
                        <a:lnTo>
                          <a:pt x="65" y="65"/>
                        </a:lnTo>
                        <a:lnTo>
                          <a:pt x="71" y="53"/>
                        </a:lnTo>
                        <a:lnTo>
                          <a:pt x="76" y="39"/>
                        </a:lnTo>
                        <a:lnTo>
                          <a:pt x="76" y="23"/>
                        </a:lnTo>
                        <a:close/>
                      </a:path>
                    </a:pathLst>
                  </a:custGeom>
                  <a:solidFill>
                    <a:srgbClr val="354A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2" name="Freeform 360">
                    <a:extLst>
                      <a:ext uri="{FF2B5EF4-FFF2-40B4-BE49-F238E27FC236}">
                        <a16:creationId xmlns:a16="http://schemas.microsoft.com/office/drawing/2014/main" id="{98E77D47-CBFC-AD4B-AB06-36EAFA89F3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8" y="1315"/>
                    <a:ext cx="78" cy="105"/>
                  </a:xfrm>
                  <a:custGeom>
                    <a:avLst/>
                    <a:gdLst>
                      <a:gd name="T0" fmla="*/ 78 w 78"/>
                      <a:gd name="T1" fmla="*/ 26 h 105"/>
                      <a:gd name="T2" fmla="*/ 78 w 78"/>
                      <a:gd name="T3" fmla="*/ 16 h 105"/>
                      <a:gd name="T4" fmla="*/ 75 w 78"/>
                      <a:gd name="T5" fmla="*/ 5 h 105"/>
                      <a:gd name="T6" fmla="*/ 74 w 78"/>
                      <a:gd name="T7" fmla="*/ 3 h 105"/>
                      <a:gd name="T8" fmla="*/ 71 w 78"/>
                      <a:gd name="T9" fmla="*/ 0 h 105"/>
                      <a:gd name="T10" fmla="*/ 75 w 78"/>
                      <a:gd name="T11" fmla="*/ 14 h 105"/>
                      <a:gd name="T12" fmla="*/ 75 w 78"/>
                      <a:gd name="T13" fmla="*/ 26 h 105"/>
                      <a:gd name="T14" fmla="*/ 74 w 78"/>
                      <a:gd name="T15" fmla="*/ 42 h 105"/>
                      <a:gd name="T16" fmla="*/ 71 w 78"/>
                      <a:gd name="T17" fmla="*/ 56 h 105"/>
                      <a:gd name="T18" fmla="*/ 63 w 78"/>
                      <a:gd name="T19" fmla="*/ 70 h 105"/>
                      <a:gd name="T20" fmla="*/ 54 w 78"/>
                      <a:gd name="T21" fmla="*/ 81 h 105"/>
                      <a:gd name="T22" fmla="*/ 43 w 78"/>
                      <a:gd name="T23" fmla="*/ 90 h 105"/>
                      <a:gd name="T24" fmla="*/ 30 w 78"/>
                      <a:gd name="T25" fmla="*/ 96 h 105"/>
                      <a:gd name="T26" fmla="*/ 15 w 78"/>
                      <a:gd name="T27" fmla="*/ 101 h 105"/>
                      <a:gd name="T28" fmla="*/ 0 w 78"/>
                      <a:gd name="T29" fmla="*/ 102 h 105"/>
                      <a:gd name="T30" fmla="*/ 0 w 78"/>
                      <a:gd name="T31" fmla="*/ 102 h 105"/>
                      <a:gd name="T32" fmla="*/ 0 w 78"/>
                      <a:gd name="T33" fmla="*/ 102 h 105"/>
                      <a:gd name="T34" fmla="*/ 4 w 78"/>
                      <a:gd name="T35" fmla="*/ 104 h 105"/>
                      <a:gd name="T36" fmla="*/ 7 w 78"/>
                      <a:gd name="T37" fmla="*/ 105 h 105"/>
                      <a:gd name="T38" fmla="*/ 21 w 78"/>
                      <a:gd name="T39" fmla="*/ 102 h 105"/>
                      <a:gd name="T40" fmla="*/ 35 w 78"/>
                      <a:gd name="T41" fmla="*/ 98 h 105"/>
                      <a:gd name="T42" fmla="*/ 47 w 78"/>
                      <a:gd name="T43" fmla="*/ 90 h 105"/>
                      <a:gd name="T44" fmla="*/ 58 w 78"/>
                      <a:gd name="T45" fmla="*/ 81 h 105"/>
                      <a:gd name="T46" fmla="*/ 67 w 78"/>
                      <a:gd name="T47" fmla="*/ 70 h 105"/>
                      <a:gd name="T48" fmla="*/ 74 w 78"/>
                      <a:gd name="T49" fmla="*/ 56 h 105"/>
                      <a:gd name="T50" fmla="*/ 77 w 78"/>
                      <a:gd name="T51" fmla="*/ 42 h 105"/>
                      <a:gd name="T52" fmla="*/ 78 w 78"/>
                      <a:gd name="T53" fmla="*/ 26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8"/>
                      <a:gd name="T82" fmla="*/ 0 h 105"/>
                      <a:gd name="T83" fmla="*/ 78 w 78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8" h="105">
                        <a:moveTo>
                          <a:pt x="78" y="26"/>
                        </a:moveTo>
                        <a:lnTo>
                          <a:pt x="78" y="16"/>
                        </a:lnTo>
                        <a:lnTo>
                          <a:pt x="75" y="5"/>
                        </a:lnTo>
                        <a:lnTo>
                          <a:pt x="74" y="3"/>
                        </a:lnTo>
                        <a:lnTo>
                          <a:pt x="71" y="0"/>
                        </a:lnTo>
                        <a:lnTo>
                          <a:pt x="75" y="14"/>
                        </a:lnTo>
                        <a:lnTo>
                          <a:pt x="75" y="26"/>
                        </a:lnTo>
                        <a:lnTo>
                          <a:pt x="74" y="42"/>
                        </a:lnTo>
                        <a:lnTo>
                          <a:pt x="71" y="56"/>
                        </a:lnTo>
                        <a:lnTo>
                          <a:pt x="63" y="70"/>
                        </a:lnTo>
                        <a:lnTo>
                          <a:pt x="54" y="81"/>
                        </a:lnTo>
                        <a:lnTo>
                          <a:pt x="43" y="90"/>
                        </a:lnTo>
                        <a:lnTo>
                          <a:pt x="30" y="96"/>
                        </a:lnTo>
                        <a:lnTo>
                          <a:pt x="15" y="101"/>
                        </a:lnTo>
                        <a:lnTo>
                          <a:pt x="0" y="102"/>
                        </a:lnTo>
                        <a:lnTo>
                          <a:pt x="4" y="104"/>
                        </a:lnTo>
                        <a:lnTo>
                          <a:pt x="7" y="105"/>
                        </a:lnTo>
                        <a:lnTo>
                          <a:pt x="21" y="102"/>
                        </a:lnTo>
                        <a:lnTo>
                          <a:pt x="35" y="98"/>
                        </a:lnTo>
                        <a:lnTo>
                          <a:pt x="47" y="90"/>
                        </a:lnTo>
                        <a:lnTo>
                          <a:pt x="58" y="81"/>
                        </a:lnTo>
                        <a:lnTo>
                          <a:pt x="67" y="70"/>
                        </a:lnTo>
                        <a:lnTo>
                          <a:pt x="74" y="56"/>
                        </a:lnTo>
                        <a:lnTo>
                          <a:pt x="77" y="42"/>
                        </a:lnTo>
                        <a:lnTo>
                          <a:pt x="78" y="26"/>
                        </a:lnTo>
                        <a:close/>
                      </a:path>
                    </a:pathLst>
                  </a:custGeom>
                  <a:solidFill>
                    <a:srgbClr val="364B9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3" name="Freeform 361">
                    <a:extLst>
                      <a:ext uri="{FF2B5EF4-FFF2-40B4-BE49-F238E27FC236}">
                        <a16:creationId xmlns:a16="http://schemas.microsoft.com/office/drawing/2014/main" id="{4C8D535B-E4E6-614D-9F38-9E41D99049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6" y="1314"/>
                    <a:ext cx="79" cy="105"/>
                  </a:xfrm>
                  <a:custGeom>
                    <a:avLst/>
                    <a:gdLst>
                      <a:gd name="T0" fmla="*/ 79 w 79"/>
                      <a:gd name="T1" fmla="*/ 27 h 105"/>
                      <a:gd name="T2" fmla="*/ 79 w 79"/>
                      <a:gd name="T3" fmla="*/ 15 h 105"/>
                      <a:gd name="T4" fmla="*/ 76 w 79"/>
                      <a:gd name="T5" fmla="*/ 4 h 105"/>
                      <a:gd name="T6" fmla="*/ 73 w 79"/>
                      <a:gd name="T7" fmla="*/ 1 h 105"/>
                      <a:gd name="T8" fmla="*/ 71 w 79"/>
                      <a:gd name="T9" fmla="*/ 0 h 105"/>
                      <a:gd name="T10" fmla="*/ 76 w 79"/>
                      <a:gd name="T11" fmla="*/ 14 h 105"/>
                      <a:gd name="T12" fmla="*/ 76 w 79"/>
                      <a:gd name="T13" fmla="*/ 27 h 105"/>
                      <a:gd name="T14" fmla="*/ 74 w 79"/>
                      <a:gd name="T15" fmla="*/ 43 h 105"/>
                      <a:gd name="T16" fmla="*/ 71 w 79"/>
                      <a:gd name="T17" fmla="*/ 57 h 105"/>
                      <a:gd name="T18" fmla="*/ 63 w 79"/>
                      <a:gd name="T19" fmla="*/ 69 h 105"/>
                      <a:gd name="T20" fmla="*/ 54 w 79"/>
                      <a:gd name="T21" fmla="*/ 80 h 105"/>
                      <a:gd name="T22" fmla="*/ 43 w 79"/>
                      <a:gd name="T23" fmla="*/ 89 h 105"/>
                      <a:gd name="T24" fmla="*/ 31 w 79"/>
                      <a:gd name="T25" fmla="*/ 96 h 105"/>
                      <a:gd name="T26" fmla="*/ 17 w 79"/>
                      <a:gd name="T27" fmla="*/ 100 h 105"/>
                      <a:gd name="T28" fmla="*/ 2 w 79"/>
                      <a:gd name="T29" fmla="*/ 102 h 105"/>
                      <a:gd name="T30" fmla="*/ 0 w 79"/>
                      <a:gd name="T31" fmla="*/ 102 h 105"/>
                      <a:gd name="T32" fmla="*/ 0 w 79"/>
                      <a:gd name="T33" fmla="*/ 102 h 105"/>
                      <a:gd name="T34" fmla="*/ 2 w 79"/>
                      <a:gd name="T35" fmla="*/ 103 h 105"/>
                      <a:gd name="T36" fmla="*/ 6 w 79"/>
                      <a:gd name="T37" fmla="*/ 105 h 105"/>
                      <a:gd name="T38" fmla="*/ 20 w 79"/>
                      <a:gd name="T39" fmla="*/ 103 h 105"/>
                      <a:gd name="T40" fmla="*/ 34 w 79"/>
                      <a:gd name="T41" fmla="*/ 99 h 105"/>
                      <a:gd name="T42" fmla="*/ 46 w 79"/>
                      <a:gd name="T43" fmla="*/ 91 h 105"/>
                      <a:gd name="T44" fmla="*/ 57 w 79"/>
                      <a:gd name="T45" fmla="*/ 82 h 105"/>
                      <a:gd name="T46" fmla="*/ 66 w 79"/>
                      <a:gd name="T47" fmla="*/ 71 h 105"/>
                      <a:gd name="T48" fmla="*/ 74 w 79"/>
                      <a:gd name="T49" fmla="*/ 57 h 105"/>
                      <a:gd name="T50" fmla="*/ 77 w 79"/>
                      <a:gd name="T51" fmla="*/ 43 h 105"/>
                      <a:gd name="T52" fmla="*/ 79 w 79"/>
                      <a:gd name="T53" fmla="*/ 27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9"/>
                      <a:gd name="T82" fmla="*/ 0 h 105"/>
                      <a:gd name="T83" fmla="*/ 79 w 79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9" h="105">
                        <a:moveTo>
                          <a:pt x="79" y="27"/>
                        </a:moveTo>
                        <a:lnTo>
                          <a:pt x="79" y="15"/>
                        </a:lnTo>
                        <a:lnTo>
                          <a:pt x="76" y="4"/>
                        </a:lnTo>
                        <a:lnTo>
                          <a:pt x="73" y="1"/>
                        </a:lnTo>
                        <a:lnTo>
                          <a:pt x="71" y="0"/>
                        </a:lnTo>
                        <a:lnTo>
                          <a:pt x="76" y="14"/>
                        </a:lnTo>
                        <a:lnTo>
                          <a:pt x="76" y="27"/>
                        </a:lnTo>
                        <a:lnTo>
                          <a:pt x="74" y="43"/>
                        </a:lnTo>
                        <a:lnTo>
                          <a:pt x="71" y="57"/>
                        </a:lnTo>
                        <a:lnTo>
                          <a:pt x="63" y="69"/>
                        </a:lnTo>
                        <a:lnTo>
                          <a:pt x="54" y="80"/>
                        </a:lnTo>
                        <a:lnTo>
                          <a:pt x="43" y="89"/>
                        </a:lnTo>
                        <a:lnTo>
                          <a:pt x="31" y="96"/>
                        </a:lnTo>
                        <a:lnTo>
                          <a:pt x="17" y="100"/>
                        </a:lnTo>
                        <a:lnTo>
                          <a:pt x="2" y="102"/>
                        </a:lnTo>
                        <a:lnTo>
                          <a:pt x="0" y="102"/>
                        </a:lnTo>
                        <a:lnTo>
                          <a:pt x="2" y="103"/>
                        </a:lnTo>
                        <a:lnTo>
                          <a:pt x="6" y="105"/>
                        </a:lnTo>
                        <a:lnTo>
                          <a:pt x="20" y="103"/>
                        </a:lnTo>
                        <a:lnTo>
                          <a:pt x="34" y="99"/>
                        </a:lnTo>
                        <a:lnTo>
                          <a:pt x="46" y="91"/>
                        </a:lnTo>
                        <a:lnTo>
                          <a:pt x="57" y="82"/>
                        </a:lnTo>
                        <a:lnTo>
                          <a:pt x="66" y="71"/>
                        </a:lnTo>
                        <a:lnTo>
                          <a:pt x="74" y="57"/>
                        </a:lnTo>
                        <a:lnTo>
                          <a:pt x="77" y="43"/>
                        </a:lnTo>
                        <a:lnTo>
                          <a:pt x="79" y="27"/>
                        </a:lnTo>
                        <a:close/>
                      </a:path>
                    </a:pathLst>
                  </a:custGeom>
                  <a:solidFill>
                    <a:srgbClr val="374C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4" name="Freeform 362">
                    <a:extLst>
                      <a:ext uri="{FF2B5EF4-FFF2-40B4-BE49-F238E27FC236}">
                        <a16:creationId xmlns:a16="http://schemas.microsoft.com/office/drawing/2014/main" id="{AA2B2DA9-654A-9548-82FD-C19716B559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3" y="1312"/>
                    <a:ext cx="80" cy="105"/>
                  </a:xfrm>
                  <a:custGeom>
                    <a:avLst/>
                    <a:gdLst>
                      <a:gd name="T0" fmla="*/ 80 w 80"/>
                      <a:gd name="T1" fmla="*/ 29 h 105"/>
                      <a:gd name="T2" fmla="*/ 80 w 80"/>
                      <a:gd name="T3" fmla="*/ 17 h 105"/>
                      <a:gd name="T4" fmla="*/ 76 w 80"/>
                      <a:gd name="T5" fmla="*/ 3 h 105"/>
                      <a:gd name="T6" fmla="*/ 74 w 80"/>
                      <a:gd name="T7" fmla="*/ 2 h 105"/>
                      <a:gd name="T8" fmla="*/ 71 w 80"/>
                      <a:gd name="T9" fmla="*/ 0 h 105"/>
                      <a:gd name="T10" fmla="*/ 74 w 80"/>
                      <a:gd name="T11" fmla="*/ 8 h 105"/>
                      <a:gd name="T12" fmla="*/ 76 w 80"/>
                      <a:gd name="T13" fmla="*/ 14 h 105"/>
                      <a:gd name="T14" fmla="*/ 77 w 80"/>
                      <a:gd name="T15" fmla="*/ 22 h 105"/>
                      <a:gd name="T16" fmla="*/ 77 w 80"/>
                      <a:gd name="T17" fmla="*/ 29 h 105"/>
                      <a:gd name="T18" fmla="*/ 76 w 80"/>
                      <a:gd name="T19" fmla="*/ 45 h 105"/>
                      <a:gd name="T20" fmla="*/ 72 w 80"/>
                      <a:gd name="T21" fmla="*/ 59 h 105"/>
                      <a:gd name="T22" fmla="*/ 65 w 80"/>
                      <a:gd name="T23" fmla="*/ 71 h 105"/>
                      <a:gd name="T24" fmla="*/ 57 w 80"/>
                      <a:gd name="T25" fmla="*/ 81 h 105"/>
                      <a:gd name="T26" fmla="*/ 46 w 80"/>
                      <a:gd name="T27" fmla="*/ 90 h 105"/>
                      <a:gd name="T28" fmla="*/ 34 w 80"/>
                      <a:gd name="T29" fmla="*/ 98 h 105"/>
                      <a:gd name="T30" fmla="*/ 20 w 80"/>
                      <a:gd name="T31" fmla="*/ 101 h 105"/>
                      <a:gd name="T32" fmla="*/ 5 w 80"/>
                      <a:gd name="T33" fmla="*/ 102 h 105"/>
                      <a:gd name="T34" fmla="*/ 3 w 80"/>
                      <a:gd name="T35" fmla="*/ 102 h 105"/>
                      <a:gd name="T36" fmla="*/ 0 w 80"/>
                      <a:gd name="T37" fmla="*/ 102 h 105"/>
                      <a:gd name="T38" fmla="*/ 3 w 80"/>
                      <a:gd name="T39" fmla="*/ 104 h 105"/>
                      <a:gd name="T40" fmla="*/ 5 w 80"/>
                      <a:gd name="T41" fmla="*/ 105 h 105"/>
                      <a:gd name="T42" fmla="*/ 5 w 80"/>
                      <a:gd name="T43" fmla="*/ 105 h 105"/>
                      <a:gd name="T44" fmla="*/ 5 w 80"/>
                      <a:gd name="T45" fmla="*/ 105 h 105"/>
                      <a:gd name="T46" fmla="*/ 20 w 80"/>
                      <a:gd name="T47" fmla="*/ 104 h 105"/>
                      <a:gd name="T48" fmla="*/ 35 w 80"/>
                      <a:gd name="T49" fmla="*/ 99 h 105"/>
                      <a:gd name="T50" fmla="*/ 48 w 80"/>
                      <a:gd name="T51" fmla="*/ 93 h 105"/>
                      <a:gd name="T52" fmla="*/ 59 w 80"/>
                      <a:gd name="T53" fmla="*/ 84 h 105"/>
                      <a:gd name="T54" fmla="*/ 68 w 80"/>
                      <a:gd name="T55" fmla="*/ 73 h 105"/>
                      <a:gd name="T56" fmla="*/ 76 w 80"/>
                      <a:gd name="T57" fmla="*/ 59 h 105"/>
                      <a:gd name="T58" fmla="*/ 79 w 80"/>
                      <a:gd name="T59" fmla="*/ 45 h 105"/>
                      <a:gd name="T60" fmla="*/ 80 w 80"/>
                      <a:gd name="T61" fmla="*/ 29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0"/>
                      <a:gd name="T94" fmla="*/ 0 h 105"/>
                      <a:gd name="T95" fmla="*/ 80 w 80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0" h="105">
                        <a:moveTo>
                          <a:pt x="80" y="29"/>
                        </a:moveTo>
                        <a:lnTo>
                          <a:pt x="80" y="17"/>
                        </a:lnTo>
                        <a:lnTo>
                          <a:pt x="76" y="3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4" y="8"/>
                        </a:lnTo>
                        <a:lnTo>
                          <a:pt x="76" y="14"/>
                        </a:lnTo>
                        <a:lnTo>
                          <a:pt x="77" y="22"/>
                        </a:lnTo>
                        <a:lnTo>
                          <a:pt x="77" y="29"/>
                        </a:lnTo>
                        <a:lnTo>
                          <a:pt x="76" y="45"/>
                        </a:lnTo>
                        <a:lnTo>
                          <a:pt x="72" y="59"/>
                        </a:lnTo>
                        <a:lnTo>
                          <a:pt x="65" y="71"/>
                        </a:lnTo>
                        <a:lnTo>
                          <a:pt x="57" y="81"/>
                        </a:lnTo>
                        <a:lnTo>
                          <a:pt x="46" y="90"/>
                        </a:lnTo>
                        <a:lnTo>
                          <a:pt x="34" y="98"/>
                        </a:lnTo>
                        <a:lnTo>
                          <a:pt x="20" y="101"/>
                        </a:lnTo>
                        <a:lnTo>
                          <a:pt x="5" y="102"/>
                        </a:lnTo>
                        <a:lnTo>
                          <a:pt x="3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5" y="105"/>
                        </a:lnTo>
                        <a:lnTo>
                          <a:pt x="20" y="104"/>
                        </a:lnTo>
                        <a:lnTo>
                          <a:pt x="35" y="99"/>
                        </a:lnTo>
                        <a:lnTo>
                          <a:pt x="48" y="93"/>
                        </a:lnTo>
                        <a:lnTo>
                          <a:pt x="59" y="84"/>
                        </a:lnTo>
                        <a:lnTo>
                          <a:pt x="68" y="73"/>
                        </a:lnTo>
                        <a:lnTo>
                          <a:pt x="76" y="59"/>
                        </a:lnTo>
                        <a:lnTo>
                          <a:pt x="79" y="45"/>
                        </a:lnTo>
                        <a:lnTo>
                          <a:pt x="80" y="29"/>
                        </a:lnTo>
                        <a:close/>
                      </a:path>
                    </a:pathLst>
                  </a:custGeom>
                  <a:solidFill>
                    <a:srgbClr val="384D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5" name="Freeform 363">
                    <a:extLst>
                      <a:ext uri="{FF2B5EF4-FFF2-40B4-BE49-F238E27FC236}">
                        <a16:creationId xmlns:a16="http://schemas.microsoft.com/office/drawing/2014/main" id="{DFD7F9EC-878A-A444-9239-6AA9F15CF8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0" y="1311"/>
                    <a:ext cx="82" cy="105"/>
                  </a:xfrm>
                  <a:custGeom>
                    <a:avLst/>
                    <a:gdLst>
                      <a:gd name="T0" fmla="*/ 82 w 82"/>
                      <a:gd name="T1" fmla="*/ 30 h 105"/>
                      <a:gd name="T2" fmla="*/ 82 w 82"/>
                      <a:gd name="T3" fmla="*/ 17 h 105"/>
                      <a:gd name="T4" fmla="*/ 77 w 82"/>
                      <a:gd name="T5" fmla="*/ 3 h 105"/>
                      <a:gd name="T6" fmla="*/ 74 w 82"/>
                      <a:gd name="T7" fmla="*/ 1 h 105"/>
                      <a:gd name="T8" fmla="*/ 72 w 82"/>
                      <a:gd name="T9" fmla="*/ 0 h 105"/>
                      <a:gd name="T10" fmla="*/ 75 w 82"/>
                      <a:gd name="T11" fmla="*/ 7 h 105"/>
                      <a:gd name="T12" fmla="*/ 77 w 82"/>
                      <a:gd name="T13" fmla="*/ 15 h 105"/>
                      <a:gd name="T14" fmla="*/ 79 w 82"/>
                      <a:gd name="T15" fmla="*/ 23 h 105"/>
                      <a:gd name="T16" fmla="*/ 79 w 82"/>
                      <a:gd name="T17" fmla="*/ 30 h 105"/>
                      <a:gd name="T18" fmla="*/ 77 w 82"/>
                      <a:gd name="T19" fmla="*/ 46 h 105"/>
                      <a:gd name="T20" fmla="*/ 74 w 82"/>
                      <a:gd name="T21" fmla="*/ 58 h 105"/>
                      <a:gd name="T22" fmla="*/ 68 w 82"/>
                      <a:gd name="T23" fmla="*/ 71 h 105"/>
                      <a:gd name="T24" fmla="*/ 58 w 82"/>
                      <a:gd name="T25" fmla="*/ 82 h 105"/>
                      <a:gd name="T26" fmla="*/ 48 w 82"/>
                      <a:gd name="T27" fmla="*/ 89 h 105"/>
                      <a:gd name="T28" fmla="*/ 35 w 82"/>
                      <a:gd name="T29" fmla="*/ 97 h 105"/>
                      <a:gd name="T30" fmla="*/ 23 w 82"/>
                      <a:gd name="T31" fmla="*/ 100 h 105"/>
                      <a:gd name="T32" fmla="*/ 8 w 82"/>
                      <a:gd name="T33" fmla="*/ 102 h 105"/>
                      <a:gd name="T34" fmla="*/ 4 w 82"/>
                      <a:gd name="T35" fmla="*/ 102 h 105"/>
                      <a:gd name="T36" fmla="*/ 0 w 82"/>
                      <a:gd name="T37" fmla="*/ 102 h 105"/>
                      <a:gd name="T38" fmla="*/ 3 w 82"/>
                      <a:gd name="T39" fmla="*/ 103 h 105"/>
                      <a:gd name="T40" fmla="*/ 6 w 82"/>
                      <a:gd name="T41" fmla="*/ 105 h 105"/>
                      <a:gd name="T42" fmla="*/ 6 w 82"/>
                      <a:gd name="T43" fmla="*/ 105 h 105"/>
                      <a:gd name="T44" fmla="*/ 8 w 82"/>
                      <a:gd name="T45" fmla="*/ 105 h 105"/>
                      <a:gd name="T46" fmla="*/ 23 w 82"/>
                      <a:gd name="T47" fmla="*/ 103 h 105"/>
                      <a:gd name="T48" fmla="*/ 37 w 82"/>
                      <a:gd name="T49" fmla="*/ 99 h 105"/>
                      <a:gd name="T50" fmla="*/ 49 w 82"/>
                      <a:gd name="T51" fmla="*/ 92 h 105"/>
                      <a:gd name="T52" fmla="*/ 60 w 82"/>
                      <a:gd name="T53" fmla="*/ 83 h 105"/>
                      <a:gd name="T54" fmla="*/ 69 w 82"/>
                      <a:gd name="T55" fmla="*/ 72 h 105"/>
                      <a:gd name="T56" fmla="*/ 77 w 82"/>
                      <a:gd name="T57" fmla="*/ 60 h 105"/>
                      <a:gd name="T58" fmla="*/ 80 w 82"/>
                      <a:gd name="T59" fmla="*/ 46 h 105"/>
                      <a:gd name="T60" fmla="*/ 82 w 82"/>
                      <a:gd name="T61" fmla="*/ 30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2"/>
                      <a:gd name="T94" fmla="*/ 0 h 105"/>
                      <a:gd name="T95" fmla="*/ 82 w 82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2" h="105">
                        <a:moveTo>
                          <a:pt x="82" y="30"/>
                        </a:moveTo>
                        <a:lnTo>
                          <a:pt x="82" y="17"/>
                        </a:lnTo>
                        <a:lnTo>
                          <a:pt x="77" y="3"/>
                        </a:lnTo>
                        <a:lnTo>
                          <a:pt x="74" y="1"/>
                        </a:lnTo>
                        <a:lnTo>
                          <a:pt x="72" y="0"/>
                        </a:lnTo>
                        <a:lnTo>
                          <a:pt x="75" y="7"/>
                        </a:lnTo>
                        <a:lnTo>
                          <a:pt x="77" y="15"/>
                        </a:lnTo>
                        <a:lnTo>
                          <a:pt x="79" y="23"/>
                        </a:lnTo>
                        <a:lnTo>
                          <a:pt x="79" y="30"/>
                        </a:lnTo>
                        <a:lnTo>
                          <a:pt x="77" y="46"/>
                        </a:lnTo>
                        <a:lnTo>
                          <a:pt x="74" y="58"/>
                        </a:lnTo>
                        <a:lnTo>
                          <a:pt x="68" y="71"/>
                        </a:lnTo>
                        <a:lnTo>
                          <a:pt x="58" y="82"/>
                        </a:lnTo>
                        <a:lnTo>
                          <a:pt x="48" y="89"/>
                        </a:lnTo>
                        <a:lnTo>
                          <a:pt x="35" y="97"/>
                        </a:lnTo>
                        <a:lnTo>
                          <a:pt x="23" y="100"/>
                        </a:lnTo>
                        <a:lnTo>
                          <a:pt x="8" y="102"/>
                        </a:lnTo>
                        <a:lnTo>
                          <a:pt x="4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8" y="105"/>
                        </a:lnTo>
                        <a:lnTo>
                          <a:pt x="23" y="103"/>
                        </a:lnTo>
                        <a:lnTo>
                          <a:pt x="37" y="99"/>
                        </a:lnTo>
                        <a:lnTo>
                          <a:pt x="49" y="92"/>
                        </a:lnTo>
                        <a:lnTo>
                          <a:pt x="60" y="83"/>
                        </a:lnTo>
                        <a:lnTo>
                          <a:pt x="69" y="72"/>
                        </a:lnTo>
                        <a:lnTo>
                          <a:pt x="77" y="60"/>
                        </a:lnTo>
                        <a:lnTo>
                          <a:pt x="80" y="46"/>
                        </a:lnTo>
                        <a:lnTo>
                          <a:pt x="82" y="30"/>
                        </a:lnTo>
                        <a:close/>
                      </a:path>
                    </a:pathLst>
                  </a:custGeom>
                  <a:solidFill>
                    <a:srgbClr val="3A4E9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6" name="Freeform 364">
                    <a:extLst>
                      <a:ext uri="{FF2B5EF4-FFF2-40B4-BE49-F238E27FC236}">
                        <a16:creationId xmlns:a16="http://schemas.microsoft.com/office/drawing/2014/main" id="{4792F3E9-516F-7140-9F9F-007340EE2E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37" y="1309"/>
                    <a:ext cx="83" cy="105"/>
                  </a:xfrm>
                  <a:custGeom>
                    <a:avLst/>
                    <a:gdLst>
                      <a:gd name="T0" fmla="*/ 83 w 83"/>
                      <a:gd name="T1" fmla="*/ 32 h 105"/>
                      <a:gd name="T2" fmla="*/ 83 w 83"/>
                      <a:gd name="T3" fmla="*/ 25 h 105"/>
                      <a:gd name="T4" fmla="*/ 82 w 83"/>
                      <a:gd name="T5" fmla="*/ 17 h 105"/>
                      <a:gd name="T6" fmla="*/ 80 w 83"/>
                      <a:gd name="T7" fmla="*/ 11 h 105"/>
                      <a:gd name="T8" fmla="*/ 77 w 83"/>
                      <a:gd name="T9" fmla="*/ 3 h 105"/>
                      <a:gd name="T10" fmla="*/ 75 w 83"/>
                      <a:gd name="T11" fmla="*/ 2 h 105"/>
                      <a:gd name="T12" fmla="*/ 72 w 83"/>
                      <a:gd name="T13" fmla="*/ 0 h 105"/>
                      <a:gd name="T14" fmla="*/ 75 w 83"/>
                      <a:gd name="T15" fmla="*/ 8 h 105"/>
                      <a:gd name="T16" fmla="*/ 78 w 83"/>
                      <a:gd name="T17" fmla="*/ 15 h 105"/>
                      <a:gd name="T18" fmla="*/ 80 w 83"/>
                      <a:gd name="T19" fmla="*/ 25 h 105"/>
                      <a:gd name="T20" fmla="*/ 80 w 83"/>
                      <a:gd name="T21" fmla="*/ 32 h 105"/>
                      <a:gd name="T22" fmla="*/ 80 w 83"/>
                      <a:gd name="T23" fmla="*/ 46 h 105"/>
                      <a:gd name="T24" fmla="*/ 75 w 83"/>
                      <a:gd name="T25" fmla="*/ 60 h 105"/>
                      <a:gd name="T26" fmla="*/ 69 w 83"/>
                      <a:gd name="T27" fmla="*/ 71 h 105"/>
                      <a:gd name="T28" fmla="*/ 60 w 83"/>
                      <a:gd name="T29" fmla="*/ 82 h 105"/>
                      <a:gd name="T30" fmla="*/ 51 w 83"/>
                      <a:gd name="T31" fmla="*/ 91 h 105"/>
                      <a:gd name="T32" fmla="*/ 38 w 83"/>
                      <a:gd name="T33" fmla="*/ 97 h 105"/>
                      <a:gd name="T34" fmla="*/ 26 w 83"/>
                      <a:gd name="T35" fmla="*/ 101 h 105"/>
                      <a:gd name="T36" fmla="*/ 11 w 83"/>
                      <a:gd name="T37" fmla="*/ 102 h 105"/>
                      <a:gd name="T38" fmla="*/ 6 w 83"/>
                      <a:gd name="T39" fmla="*/ 102 h 105"/>
                      <a:gd name="T40" fmla="*/ 0 w 83"/>
                      <a:gd name="T41" fmla="*/ 102 h 105"/>
                      <a:gd name="T42" fmla="*/ 3 w 83"/>
                      <a:gd name="T43" fmla="*/ 104 h 105"/>
                      <a:gd name="T44" fmla="*/ 6 w 83"/>
                      <a:gd name="T45" fmla="*/ 105 h 105"/>
                      <a:gd name="T46" fmla="*/ 9 w 83"/>
                      <a:gd name="T47" fmla="*/ 105 h 105"/>
                      <a:gd name="T48" fmla="*/ 11 w 83"/>
                      <a:gd name="T49" fmla="*/ 105 h 105"/>
                      <a:gd name="T50" fmla="*/ 26 w 83"/>
                      <a:gd name="T51" fmla="*/ 104 h 105"/>
                      <a:gd name="T52" fmla="*/ 40 w 83"/>
                      <a:gd name="T53" fmla="*/ 101 h 105"/>
                      <a:gd name="T54" fmla="*/ 52 w 83"/>
                      <a:gd name="T55" fmla="*/ 93 h 105"/>
                      <a:gd name="T56" fmla="*/ 63 w 83"/>
                      <a:gd name="T57" fmla="*/ 84 h 105"/>
                      <a:gd name="T58" fmla="*/ 71 w 83"/>
                      <a:gd name="T59" fmla="*/ 74 h 105"/>
                      <a:gd name="T60" fmla="*/ 78 w 83"/>
                      <a:gd name="T61" fmla="*/ 62 h 105"/>
                      <a:gd name="T62" fmla="*/ 82 w 83"/>
                      <a:gd name="T63" fmla="*/ 48 h 105"/>
                      <a:gd name="T64" fmla="*/ 83 w 83"/>
                      <a:gd name="T65" fmla="*/ 32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3"/>
                      <a:gd name="T100" fmla="*/ 0 h 105"/>
                      <a:gd name="T101" fmla="*/ 83 w 83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3" h="105">
                        <a:moveTo>
                          <a:pt x="83" y="32"/>
                        </a:moveTo>
                        <a:lnTo>
                          <a:pt x="83" y="25"/>
                        </a:lnTo>
                        <a:lnTo>
                          <a:pt x="82" y="17"/>
                        </a:lnTo>
                        <a:lnTo>
                          <a:pt x="80" y="11"/>
                        </a:lnTo>
                        <a:lnTo>
                          <a:pt x="77" y="3"/>
                        </a:lnTo>
                        <a:lnTo>
                          <a:pt x="75" y="2"/>
                        </a:lnTo>
                        <a:lnTo>
                          <a:pt x="72" y="0"/>
                        </a:lnTo>
                        <a:lnTo>
                          <a:pt x="75" y="8"/>
                        </a:lnTo>
                        <a:lnTo>
                          <a:pt x="78" y="15"/>
                        </a:lnTo>
                        <a:lnTo>
                          <a:pt x="80" y="25"/>
                        </a:lnTo>
                        <a:lnTo>
                          <a:pt x="80" y="32"/>
                        </a:lnTo>
                        <a:lnTo>
                          <a:pt x="80" y="46"/>
                        </a:lnTo>
                        <a:lnTo>
                          <a:pt x="75" y="60"/>
                        </a:lnTo>
                        <a:lnTo>
                          <a:pt x="69" y="71"/>
                        </a:lnTo>
                        <a:lnTo>
                          <a:pt x="60" y="82"/>
                        </a:lnTo>
                        <a:lnTo>
                          <a:pt x="51" y="91"/>
                        </a:lnTo>
                        <a:lnTo>
                          <a:pt x="38" y="97"/>
                        </a:lnTo>
                        <a:lnTo>
                          <a:pt x="26" y="101"/>
                        </a:lnTo>
                        <a:lnTo>
                          <a:pt x="11" y="102"/>
                        </a:lnTo>
                        <a:lnTo>
                          <a:pt x="6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5"/>
                        </a:lnTo>
                        <a:lnTo>
                          <a:pt x="9" y="105"/>
                        </a:lnTo>
                        <a:lnTo>
                          <a:pt x="11" y="105"/>
                        </a:lnTo>
                        <a:lnTo>
                          <a:pt x="26" y="104"/>
                        </a:lnTo>
                        <a:lnTo>
                          <a:pt x="40" y="101"/>
                        </a:lnTo>
                        <a:lnTo>
                          <a:pt x="52" y="93"/>
                        </a:lnTo>
                        <a:lnTo>
                          <a:pt x="63" y="84"/>
                        </a:lnTo>
                        <a:lnTo>
                          <a:pt x="71" y="74"/>
                        </a:lnTo>
                        <a:lnTo>
                          <a:pt x="78" y="62"/>
                        </a:lnTo>
                        <a:lnTo>
                          <a:pt x="82" y="48"/>
                        </a:lnTo>
                        <a:lnTo>
                          <a:pt x="83" y="32"/>
                        </a:lnTo>
                        <a:close/>
                      </a:path>
                    </a:pathLst>
                  </a:custGeom>
                  <a:solidFill>
                    <a:srgbClr val="3B4F9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7" name="Freeform 365">
                    <a:extLst>
                      <a:ext uri="{FF2B5EF4-FFF2-40B4-BE49-F238E27FC236}">
                        <a16:creationId xmlns:a16="http://schemas.microsoft.com/office/drawing/2014/main" id="{90FB8538-ADC4-634A-8E68-B9EEA6DF6F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35" y="1307"/>
                    <a:ext cx="84" cy="106"/>
                  </a:xfrm>
                  <a:custGeom>
                    <a:avLst/>
                    <a:gdLst>
                      <a:gd name="T0" fmla="*/ 84 w 84"/>
                      <a:gd name="T1" fmla="*/ 34 h 106"/>
                      <a:gd name="T2" fmla="*/ 84 w 84"/>
                      <a:gd name="T3" fmla="*/ 27 h 106"/>
                      <a:gd name="T4" fmla="*/ 82 w 84"/>
                      <a:gd name="T5" fmla="*/ 19 h 106"/>
                      <a:gd name="T6" fmla="*/ 80 w 84"/>
                      <a:gd name="T7" fmla="*/ 11 h 106"/>
                      <a:gd name="T8" fmla="*/ 77 w 84"/>
                      <a:gd name="T9" fmla="*/ 4 h 106"/>
                      <a:gd name="T10" fmla="*/ 74 w 84"/>
                      <a:gd name="T11" fmla="*/ 2 h 106"/>
                      <a:gd name="T12" fmla="*/ 73 w 84"/>
                      <a:gd name="T13" fmla="*/ 0 h 106"/>
                      <a:gd name="T14" fmla="*/ 76 w 84"/>
                      <a:gd name="T15" fmla="*/ 8 h 106"/>
                      <a:gd name="T16" fmla="*/ 79 w 84"/>
                      <a:gd name="T17" fmla="*/ 17 h 106"/>
                      <a:gd name="T18" fmla="*/ 80 w 84"/>
                      <a:gd name="T19" fmla="*/ 25 h 106"/>
                      <a:gd name="T20" fmla="*/ 80 w 84"/>
                      <a:gd name="T21" fmla="*/ 34 h 106"/>
                      <a:gd name="T22" fmla="*/ 80 w 84"/>
                      <a:gd name="T23" fmla="*/ 48 h 106"/>
                      <a:gd name="T24" fmla="*/ 76 w 84"/>
                      <a:gd name="T25" fmla="*/ 61 h 106"/>
                      <a:gd name="T26" fmla="*/ 70 w 84"/>
                      <a:gd name="T27" fmla="*/ 73 h 106"/>
                      <a:gd name="T28" fmla="*/ 62 w 84"/>
                      <a:gd name="T29" fmla="*/ 82 h 106"/>
                      <a:gd name="T30" fmla="*/ 51 w 84"/>
                      <a:gd name="T31" fmla="*/ 92 h 106"/>
                      <a:gd name="T32" fmla="*/ 40 w 84"/>
                      <a:gd name="T33" fmla="*/ 98 h 106"/>
                      <a:gd name="T34" fmla="*/ 26 w 84"/>
                      <a:gd name="T35" fmla="*/ 101 h 106"/>
                      <a:gd name="T36" fmla="*/ 13 w 84"/>
                      <a:gd name="T37" fmla="*/ 103 h 106"/>
                      <a:gd name="T38" fmla="*/ 6 w 84"/>
                      <a:gd name="T39" fmla="*/ 103 h 106"/>
                      <a:gd name="T40" fmla="*/ 0 w 84"/>
                      <a:gd name="T41" fmla="*/ 101 h 106"/>
                      <a:gd name="T42" fmla="*/ 2 w 84"/>
                      <a:gd name="T43" fmla="*/ 104 h 106"/>
                      <a:gd name="T44" fmla="*/ 5 w 84"/>
                      <a:gd name="T45" fmla="*/ 106 h 106"/>
                      <a:gd name="T46" fmla="*/ 9 w 84"/>
                      <a:gd name="T47" fmla="*/ 106 h 106"/>
                      <a:gd name="T48" fmla="*/ 13 w 84"/>
                      <a:gd name="T49" fmla="*/ 106 h 106"/>
                      <a:gd name="T50" fmla="*/ 28 w 84"/>
                      <a:gd name="T51" fmla="*/ 104 h 106"/>
                      <a:gd name="T52" fmla="*/ 40 w 84"/>
                      <a:gd name="T53" fmla="*/ 101 h 106"/>
                      <a:gd name="T54" fmla="*/ 53 w 84"/>
                      <a:gd name="T55" fmla="*/ 93 h 106"/>
                      <a:gd name="T56" fmla="*/ 63 w 84"/>
                      <a:gd name="T57" fmla="*/ 86 h 106"/>
                      <a:gd name="T58" fmla="*/ 73 w 84"/>
                      <a:gd name="T59" fmla="*/ 75 h 106"/>
                      <a:gd name="T60" fmla="*/ 79 w 84"/>
                      <a:gd name="T61" fmla="*/ 62 h 106"/>
                      <a:gd name="T62" fmla="*/ 82 w 84"/>
                      <a:gd name="T63" fmla="*/ 50 h 106"/>
                      <a:gd name="T64" fmla="*/ 84 w 84"/>
                      <a:gd name="T65" fmla="*/ 34 h 10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4"/>
                      <a:gd name="T100" fmla="*/ 0 h 106"/>
                      <a:gd name="T101" fmla="*/ 84 w 84"/>
                      <a:gd name="T102" fmla="*/ 106 h 10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4" h="106">
                        <a:moveTo>
                          <a:pt x="84" y="34"/>
                        </a:moveTo>
                        <a:lnTo>
                          <a:pt x="84" y="27"/>
                        </a:lnTo>
                        <a:lnTo>
                          <a:pt x="82" y="19"/>
                        </a:lnTo>
                        <a:lnTo>
                          <a:pt x="80" y="11"/>
                        </a:lnTo>
                        <a:lnTo>
                          <a:pt x="77" y="4"/>
                        </a:lnTo>
                        <a:lnTo>
                          <a:pt x="74" y="2"/>
                        </a:lnTo>
                        <a:lnTo>
                          <a:pt x="73" y="0"/>
                        </a:lnTo>
                        <a:lnTo>
                          <a:pt x="76" y="8"/>
                        </a:lnTo>
                        <a:lnTo>
                          <a:pt x="79" y="17"/>
                        </a:lnTo>
                        <a:lnTo>
                          <a:pt x="80" y="25"/>
                        </a:lnTo>
                        <a:lnTo>
                          <a:pt x="80" y="34"/>
                        </a:lnTo>
                        <a:lnTo>
                          <a:pt x="80" y="48"/>
                        </a:lnTo>
                        <a:lnTo>
                          <a:pt x="76" y="61"/>
                        </a:lnTo>
                        <a:lnTo>
                          <a:pt x="70" y="73"/>
                        </a:lnTo>
                        <a:lnTo>
                          <a:pt x="62" y="82"/>
                        </a:lnTo>
                        <a:lnTo>
                          <a:pt x="51" y="92"/>
                        </a:lnTo>
                        <a:lnTo>
                          <a:pt x="40" y="98"/>
                        </a:lnTo>
                        <a:lnTo>
                          <a:pt x="26" y="101"/>
                        </a:lnTo>
                        <a:lnTo>
                          <a:pt x="13" y="103"/>
                        </a:lnTo>
                        <a:lnTo>
                          <a:pt x="6" y="103"/>
                        </a:lnTo>
                        <a:lnTo>
                          <a:pt x="0" y="101"/>
                        </a:lnTo>
                        <a:lnTo>
                          <a:pt x="2" y="104"/>
                        </a:lnTo>
                        <a:lnTo>
                          <a:pt x="5" y="106"/>
                        </a:lnTo>
                        <a:lnTo>
                          <a:pt x="9" y="106"/>
                        </a:lnTo>
                        <a:lnTo>
                          <a:pt x="13" y="106"/>
                        </a:lnTo>
                        <a:lnTo>
                          <a:pt x="28" y="104"/>
                        </a:lnTo>
                        <a:lnTo>
                          <a:pt x="40" y="101"/>
                        </a:lnTo>
                        <a:lnTo>
                          <a:pt x="53" y="93"/>
                        </a:lnTo>
                        <a:lnTo>
                          <a:pt x="63" y="86"/>
                        </a:lnTo>
                        <a:lnTo>
                          <a:pt x="73" y="75"/>
                        </a:lnTo>
                        <a:lnTo>
                          <a:pt x="79" y="62"/>
                        </a:lnTo>
                        <a:lnTo>
                          <a:pt x="82" y="50"/>
                        </a:lnTo>
                        <a:lnTo>
                          <a:pt x="84" y="34"/>
                        </a:lnTo>
                        <a:close/>
                      </a:path>
                    </a:pathLst>
                  </a:custGeom>
                  <a:solidFill>
                    <a:srgbClr val="3D52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8" name="Freeform 366">
                    <a:extLst>
                      <a:ext uri="{FF2B5EF4-FFF2-40B4-BE49-F238E27FC236}">
                        <a16:creationId xmlns:a16="http://schemas.microsoft.com/office/drawing/2014/main" id="{85115B80-AA0A-7C4D-B303-1E79E30149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32" y="1307"/>
                    <a:ext cx="85" cy="104"/>
                  </a:xfrm>
                  <a:custGeom>
                    <a:avLst/>
                    <a:gdLst>
                      <a:gd name="T0" fmla="*/ 85 w 85"/>
                      <a:gd name="T1" fmla="*/ 34 h 104"/>
                      <a:gd name="T2" fmla="*/ 85 w 85"/>
                      <a:gd name="T3" fmla="*/ 27 h 104"/>
                      <a:gd name="T4" fmla="*/ 83 w 85"/>
                      <a:gd name="T5" fmla="*/ 17 h 104"/>
                      <a:gd name="T6" fmla="*/ 80 w 85"/>
                      <a:gd name="T7" fmla="*/ 10 h 104"/>
                      <a:gd name="T8" fmla="*/ 77 w 85"/>
                      <a:gd name="T9" fmla="*/ 2 h 104"/>
                      <a:gd name="T10" fmla="*/ 76 w 85"/>
                      <a:gd name="T11" fmla="*/ 0 h 104"/>
                      <a:gd name="T12" fmla="*/ 73 w 85"/>
                      <a:gd name="T13" fmla="*/ 0 h 104"/>
                      <a:gd name="T14" fmla="*/ 77 w 85"/>
                      <a:gd name="T15" fmla="*/ 8 h 104"/>
                      <a:gd name="T16" fmla="*/ 80 w 85"/>
                      <a:gd name="T17" fmla="*/ 16 h 104"/>
                      <a:gd name="T18" fmla="*/ 82 w 85"/>
                      <a:gd name="T19" fmla="*/ 25 h 104"/>
                      <a:gd name="T20" fmla="*/ 82 w 85"/>
                      <a:gd name="T21" fmla="*/ 34 h 104"/>
                      <a:gd name="T22" fmla="*/ 82 w 85"/>
                      <a:gd name="T23" fmla="*/ 48 h 104"/>
                      <a:gd name="T24" fmla="*/ 77 w 85"/>
                      <a:gd name="T25" fmla="*/ 61 h 104"/>
                      <a:gd name="T26" fmla="*/ 71 w 85"/>
                      <a:gd name="T27" fmla="*/ 72 h 104"/>
                      <a:gd name="T28" fmla="*/ 63 w 85"/>
                      <a:gd name="T29" fmla="*/ 82 h 104"/>
                      <a:gd name="T30" fmla="*/ 53 w 85"/>
                      <a:gd name="T31" fmla="*/ 90 h 104"/>
                      <a:gd name="T32" fmla="*/ 42 w 85"/>
                      <a:gd name="T33" fmla="*/ 96 h 104"/>
                      <a:gd name="T34" fmla="*/ 29 w 85"/>
                      <a:gd name="T35" fmla="*/ 99 h 104"/>
                      <a:gd name="T36" fmla="*/ 16 w 85"/>
                      <a:gd name="T37" fmla="*/ 101 h 104"/>
                      <a:gd name="T38" fmla="*/ 8 w 85"/>
                      <a:gd name="T39" fmla="*/ 101 h 104"/>
                      <a:gd name="T40" fmla="*/ 0 w 85"/>
                      <a:gd name="T41" fmla="*/ 99 h 104"/>
                      <a:gd name="T42" fmla="*/ 3 w 85"/>
                      <a:gd name="T43" fmla="*/ 101 h 104"/>
                      <a:gd name="T44" fmla="*/ 5 w 85"/>
                      <a:gd name="T45" fmla="*/ 104 h 104"/>
                      <a:gd name="T46" fmla="*/ 11 w 85"/>
                      <a:gd name="T47" fmla="*/ 104 h 104"/>
                      <a:gd name="T48" fmla="*/ 16 w 85"/>
                      <a:gd name="T49" fmla="*/ 104 h 104"/>
                      <a:gd name="T50" fmla="*/ 31 w 85"/>
                      <a:gd name="T51" fmla="*/ 103 h 104"/>
                      <a:gd name="T52" fmla="*/ 43 w 85"/>
                      <a:gd name="T53" fmla="*/ 99 h 104"/>
                      <a:gd name="T54" fmla="*/ 56 w 85"/>
                      <a:gd name="T55" fmla="*/ 93 h 104"/>
                      <a:gd name="T56" fmla="*/ 65 w 85"/>
                      <a:gd name="T57" fmla="*/ 84 h 104"/>
                      <a:gd name="T58" fmla="*/ 74 w 85"/>
                      <a:gd name="T59" fmla="*/ 73 h 104"/>
                      <a:gd name="T60" fmla="*/ 80 w 85"/>
                      <a:gd name="T61" fmla="*/ 62 h 104"/>
                      <a:gd name="T62" fmla="*/ 85 w 85"/>
                      <a:gd name="T63" fmla="*/ 48 h 104"/>
                      <a:gd name="T64" fmla="*/ 85 w 85"/>
                      <a:gd name="T65" fmla="*/ 34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4"/>
                      <a:gd name="T101" fmla="*/ 85 w 85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4">
                        <a:moveTo>
                          <a:pt x="85" y="34"/>
                        </a:moveTo>
                        <a:lnTo>
                          <a:pt x="85" y="27"/>
                        </a:lnTo>
                        <a:lnTo>
                          <a:pt x="83" y="17"/>
                        </a:lnTo>
                        <a:lnTo>
                          <a:pt x="80" y="10"/>
                        </a:lnTo>
                        <a:lnTo>
                          <a:pt x="77" y="2"/>
                        </a:lnTo>
                        <a:lnTo>
                          <a:pt x="76" y="0"/>
                        </a:lnTo>
                        <a:lnTo>
                          <a:pt x="73" y="0"/>
                        </a:lnTo>
                        <a:lnTo>
                          <a:pt x="77" y="8"/>
                        </a:lnTo>
                        <a:lnTo>
                          <a:pt x="80" y="16"/>
                        </a:lnTo>
                        <a:lnTo>
                          <a:pt x="82" y="25"/>
                        </a:lnTo>
                        <a:lnTo>
                          <a:pt x="82" y="34"/>
                        </a:lnTo>
                        <a:lnTo>
                          <a:pt x="82" y="48"/>
                        </a:lnTo>
                        <a:lnTo>
                          <a:pt x="77" y="61"/>
                        </a:lnTo>
                        <a:lnTo>
                          <a:pt x="71" y="72"/>
                        </a:lnTo>
                        <a:lnTo>
                          <a:pt x="63" y="82"/>
                        </a:lnTo>
                        <a:lnTo>
                          <a:pt x="53" y="90"/>
                        </a:lnTo>
                        <a:lnTo>
                          <a:pt x="42" y="96"/>
                        </a:lnTo>
                        <a:lnTo>
                          <a:pt x="29" y="99"/>
                        </a:lnTo>
                        <a:lnTo>
                          <a:pt x="16" y="101"/>
                        </a:lnTo>
                        <a:lnTo>
                          <a:pt x="8" y="101"/>
                        </a:lnTo>
                        <a:lnTo>
                          <a:pt x="0" y="99"/>
                        </a:lnTo>
                        <a:lnTo>
                          <a:pt x="3" y="101"/>
                        </a:lnTo>
                        <a:lnTo>
                          <a:pt x="5" y="104"/>
                        </a:lnTo>
                        <a:lnTo>
                          <a:pt x="11" y="104"/>
                        </a:lnTo>
                        <a:lnTo>
                          <a:pt x="16" y="104"/>
                        </a:lnTo>
                        <a:lnTo>
                          <a:pt x="31" y="103"/>
                        </a:lnTo>
                        <a:lnTo>
                          <a:pt x="43" y="99"/>
                        </a:lnTo>
                        <a:lnTo>
                          <a:pt x="56" y="93"/>
                        </a:lnTo>
                        <a:lnTo>
                          <a:pt x="65" y="84"/>
                        </a:lnTo>
                        <a:lnTo>
                          <a:pt x="74" y="73"/>
                        </a:lnTo>
                        <a:lnTo>
                          <a:pt x="80" y="62"/>
                        </a:lnTo>
                        <a:lnTo>
                          <a:pt x="85" y="48"/>
                        </a:lnTo>
                        <a:lnTo>
                          <a:pt x="85" y="34"/>
                        </a:lnTo>
                        <a:close/>
                      </a:path>
                    </a:pathLst>
                  </a:custGeom>
                  <a:solidFill>
                    <a:srgbClr val="3F53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9" name="Freeform 367">
                    <a:extLst>
                      <a:ext uri="{FF2B5EF4-FFF2-40B4-BE49-F238E27FC236}">
                        <a16:creationId xmlns:a16="http://schemas.microsoft.com/office/drawing/2014/main" id="{DB955CF0-5905-964E-A668-DC329240BA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31" y="1306"/>
                    <a:ext cx="84" cy="104"/>
                  </a:xfrm>
                  <a:custGeom>
                    <a:avLst/>
                    <a:gdLst>
                      <a:gd name="T0" fmla="*/ 84 w 84"/>
                      <a:gd name="T1" fmla="*/ 35 h 104"/>
                      <a:gd name="T2" fmla="*/ 84 w 84"/>
                      <a:gd name="T3" fmla="*/ 26 h 104"/>
                      <a:gd name="T4" fmla="*/ 83 w 84"/>
                      <a:gd name="T5" fmla="*/ 18 h 104"/>
                      <a:gd name="T6" fmla="*/ 80 w 84"/>
                      <a:gd name="T7" fmla="*/ 9 h 104"/>
                      <a:gd name="T8" fmla="*/ 77 w 84"/>
                      <a:gd name="T9" fmla="*/ 1 h 104"/>
                      <a:gd name="T10" fmla="*/ 74 w 84"/>
                      <a:gd name="T11" fmla="*/ 1 h 104"/>
                      <a:gd name="T12" fmla="*/ 71 w 84"/>
                      <a:gd name="T13" fmla="*/ 0 h 104"/>
                      <a:gd name="T14" fmla="*/ 75 w 84"/>
                      <a:gd name="T15" fmla="*/ 8 h 104"/>
                      <a:gd name="T16" fmla="*/ 80 w 84"/>
                      <a:gd name="T17" fmla="*/ 17 h 104"/>
                      <a:gd name="T18" fmla="*/ 81 w 84"/>
                      <a:gd name="T19" fmla="*/ 26 h 104"/>
                      <a:gd name="T20" fmla="*/ 81 w 84"/>
                      <a:gd name="T21" fmla="*/ 35 h 104"/>
                      <a:gd name="T22" fmla="*/ 81 w 84"/>
                      <a:gd name="T23" fmla="*/ 49 h 104"/>
                      <a:gd name="T24" fmla="*/ 77 w 84"/>
                      <a:gd name="T25" fmla="*/ 62 h 104"/>
                      <a:gd name="T26" fmla="*/ 71 w 84"/>
                      <a:gd name="T27" fmla="*/ 73 h 104"/>
                      <a:gd name="T28" fmla="*/ 63 w 84"/>
                      <a:gd name="T29" fmla="*/ 82 h 104"/>
                      <a:gd name="T30" fmla="*/ 54 w 84"/>
                      <a:gd name="T31" fmla="*/ 90 h 104"/>
                      <a:gd name="T32" fmla="*/ 43 w 84"/>
                      <a:gd name="T33" fmla="*/ 96 h 104"/>
                      <a:gd name="T34" fmla="*/ 30 w 84"/>
                      <a:gd name="T35" fmla="*/ 99 h 104"/>
                      <a:gd name="T36" fmla="*/ 17 w 84"/>
                      <a:gd name="T37" fmla="*/ 100 h 104"/>
                      <a:gd name="T38" fmla="*/ 9 w 84"/>
                      <a:gd name="T39" fmla="*/ 100 h 104"/>
                      <a:gd name="T40" fmla="*/ 0 w 84"/>
                      <a:gd name="T41" fmla="*/ 99 h 104"/>
                      <a:gd name="T42" fmla="*/ 1 w 84"/>
                      <a:gd name="T43" fmla="*/ 100 h 104"/>
                      <a:gd name="T44" fmla="*/ 4 w 84"/>
                      <a:gd name="T45" fmla="*/ 102 h 104"/>
                      <a:gd name="T46" fmla="*/ 10 w 84"/>
                      <a:gd name="T47" fmla="*/ 104 h 104"/>
                      <a:gd name="T48" fmla="*/ 17 w 84"/>
                      <a:gd name="T49" fmla="*/ 104 h 104"/>
                      <a:gd name="T50" fmla="*/ 30 w 84"/>
                      <a:gd name="T51" fmla="*/ 102 h 104"/>
                      <a:gd name="T52" fmla="*/ 44 w 84"/>
                      <a:gd name="T53" fmla="*/ 99 h 104"/>
                      <a:gd name="T54" fmla="*/ 55 w 84"/>
                      <a:gd name="T55" fmla="*/ 93 h 104"/>
                      <a:gd name="T56" fmla="*/ 66 w 84"/>
                      <a:gd name="T57" fmla="*/ 83 h 104"/>
                      <a:gd name="T58" fmla="*/ 74 w 84"/>
                      <a:gd name="T59" fmla="*/ 74 h 104"/>
                      <a:gd name="T60" fmla="*/ 80 w 84"/>
                      <a:gd name="T61" fmla="*/ 62 h 104"/>
                      <a:gd name="T62" fmla="*/ 84 w 84"/>
                      <a:gd name="T63" fmla="*/ 49 h 104"/>
                      <a:gd name="T64" fmla="*/ 84 w 84"/>
                      <a:gd name="T65" fmla="*/ 35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4"/>
                      <a:gd name="T100" fmla="*/ 0 h 104"/>
                      <a:gd name="T101" fmla="*/ 84 w 84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4" h="104">
                        <a:moveTo>
                          <a:pt x="84" y="35"/>
                        </a:moveTo>
                        <a:lnTo>
                          <a:pt x="84" y="26"/>
                        </a:lnTo>
                        <a:lnTo>
                          <a:pt x="83" y="18"/>
                        </a:lnTo>
                        <a:lnTo>
                          <a:pt x="80" y="9"/>
                        </a:lnTo>
                        <a:lnTo>
                          <a:pt x="77" y="1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5" y="8"/>
                        </a:lnTo>
                        <a:lnTo>
                          <a:pt x="80" y="17"/>
                        </a:lnTo>
                        <a:lnTo>
                          <a:pt x="81" y="26"/>
                        </a:lnTo>
                        <a:lnTo>
                          <a:pt x="81" y="35"/>
                        </a:lnTo>
                        <a:lnTo>
                          <a:pt x="81" y="49"/>
                        </a:lnTo>
                        <a:lnTo>
                          <a:pt x="77" y="62"/>
                        </a:lnTo>
                        <a:lnTo>
                          <a:pt x="71" y="73"/>
                        </a:lnTo>
                        <a:lnTo>
                          <a:pt x="63" y="82"/>
                        </a:lnTo>
                        <a:lnTo>
                          <a:pt x="54" y="90"/>
                        </a:lnTo>
                        <a:lnTo>
                          <a:pt x="43" y="96"/>
                        </a:lnTo>
                        <a:lnTo>
                          <a:pt x="30" y="99"/>
                        </a:lnTo>
                        <a:lnTo>
                          <a:pt x="17" y="100"/>
                        </a:lnTo>
                        <a:lnTo>
                          <a:pt x="9" y="100"/>
                        </a:lnTo>
                        <a:lnTo>
                          <a:pt x="0" y="99"/>
                        </a:lnTo>
                        <a:lnTo>
                          <a:pt x="1" y="100"/>
                        </a:lnTo>
                        <a:lnTo>
                          <a:pt x="4" y="102"/>
                        </a:lnTo>
                        <a:lnTo>
                          <a:pt x="10" y="104"/>
                        </a:lnTo>
                        <a:lnTo>
                          <a:pt x="17" y="104"/>
                        </a:lnTo>
                        <a:lnTo>
                          <a:pt x="30" y="102"/>
                        </a:lnTo>
                        <a:lnTo>
                          <a:pt x="44" y="99"/>
                        </a:lnTo>
                        <a:lnTo>
                          <a:pt x="55" y="93"/>
                        </a:lnTo>
                        <a:lnTo>
                          <a:pt x="66" y="83"/>
                        </a:lnTo>
                        <a:lnTo>
                          <a:pt x="74" y="74"/>
                        </a:lnTo>
                        <a:lnTo>
                          <a:pt x="80" y="62"/>
                        </a:lnTo>
                        <a:lnTo>
                          <a:pt x="84" y="49"/>
                        </a:lnTo>
                        <a:lnTo>
                          <a:pt x="84" y="35"/>
                        </a:lnTo>
                        <a:close/>
                      </a:path>
                    </a:pathLst>
                  </a:custGeom>
                  <a:solidFill>
                    <a:srgbClr val="405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0" name="Freeform 368">
                    <a:extLst>
                      <a:ext uri="{FF2B5EF4-FFF2-40B4-BE49-F238E27FC236}">
                        <a16:creationId xmlns:a16="http://schemas.microsoft.com/office/drawing/2014/main" id="{1242F619-65F3-7E42-8313-D2D30AF983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7" y="1304"/>
                    <a:ext cx="87" cy="104"/>
                  </a:xfrm>
                  <a:custGeom>
                    <a:avLst/>
                    <a:gdLst>
                      <a:gd name="T0" fmla="*/ 87 w 87"/>
                      <a:gd name="T1" fmla="*/ 37 h 104"/>
                      <a:gd name="T2" fmla="*/ 87 w 87"/>
                      <a:gd name="T3" fmla="*/ 28 h 104"/>
                      <a:gd name="T4" fmla="*/ 85 w 87"/>
                      <a:gd name="T5" fmla="*/ 19 h 104"/>
                      <a:gd name="T6" fmla="*/ 82 w 87"/>
                      <a:gd name="T7" fmla="*/ 11 h 104"/>
                      <a:gd name="T8" fmla="*/ 78 w 87"/>
                      <a:gd name="T9" fmla="*/ 3 h 104"/>
                      <a:gd name="T10" fmla="*/ 75 w 87"/>
                      <a:gd name="T11" fmla="*/ 2 h 104"/>
                      <a:gd name="T12" fmla="*/ 73 w 87"/>
                      <a:gd name="T13" fmla="*/ 0 h 104"/>
                      <a:gd name="T14" fmla="*/ 78 w 87"/>
                      <a:gd name="T15" fmla="*/ 10 h 104"/>
                      <a:gd name="T16" fmla="*/ 81 w 87"/>
                      <a:gd name="T17" fmla="*/ 17 h 104"/>
                      <a:gd name="T18" fmla="*/ 84 w 87"/>
                      <a:gd name="T19" fmla="*/ 28 h 104"/>
                      <a:gd name="T20" fmla="*/ 84 w 87"/>
                      <a:gd name="T21" fmla="*/ 37 h 104"/>
                      <a:gd name="T22" fmla="*/ 84 w 87"/>
                      <a:gd name="T23" fmla="*/ 51 h 104"/>
                      <a:gd name="T24" fmla="*/ 79 w 87"/>
                      <a:gd name="T25" fmla="*/ 62 h 104"/>
                      <a:gd name="T26" fmla="*/ 73 w 87"/>
                      <a:gd name="T27" fmla="*/ 73 h 104"/>
                      <a:gd name="T28" fmla="*/ 65 w 87"/>
                      <a:gd name="T29" fmla="*/ 82 h 104"/>
                      <a:gd name="T30" fmla="*/ 56 w 87"/>
                      <a:gd name="T31" fmla="*/ 90 h 104"/>
                      <a:gd name="T32" fmla="*/ 45 w 87"/>
                      <a:gd name="T33" fmla="*/ 96 h 104"/>
                      <a:gd name="T34" fmla="*/ 34 w 87"/>
                      <a:gd name="T35" fmla="*/ 99 h 104"/>
                      <a:gd name="T36" fmla="*/ 21 w 87"/>
                      <a:gd name="T37" fmla="*/ 101 h 104"/>
                      <a:gd name="T38" fmla="*/ 11 w 87"/>
                      <a:gd name="T39" fmla="*/ 101 h 104"/>
                      <a:gd name="T40" fmla="*/ 0 w 87"/>
                      <a:gd name="T41" fmla="*/ 98 h 104"/>
                      <a:gd name="T42" fmla="*/ 4 w 87"/>
                      <a:gd name="T43" fmla="*/ 101 h 104"/>
                      <a:gd name="T44" fmla="*/ 5 w 87"/>
                      <a:gd name="T45" fmla="*/ 102 h 104"/>
                      <a:gd name="T46" fmla="*/ 13 w 87"/>
                      <a:gd name="T47" fmla="*/ 104 h 104"/>
                      <a:gd name="T48" fmla="*/ 21 w 87"/>
                      <a:gd name="T49" fmla="*/ 104 h 104"/>
                      <a:gd name="T50" fmla="*/ 34 w 87"/>
                      <a:gd name="T51" fmla="*/ 102 h 104"/>
                      <a:gd name="T52" fmla="*/ 47 w 87"/>
                      <a:gd name="T53" fmla="*/ 99 h 104"/>
                      <a:gd name="T54" fmla="*/ 58 w 87"/>
                      <a:gd name="T55" fmla="*/ 93 h 104"/>
                      <a:gd name="T56" fmla="*/ 68 w 87"/>
                      <a:gd name="T57" fmla="*/ 85 h 104"/>
                      <a:gd name="T58" fmla="*/ 76 w 87"/>
                      <a:gd name="T59" fmla="*/ 75 h 104"/>
                      <a:gd name="T60" fmla="*/ 82 w 87"/>
                      <a:gd name="T61" fmla="*/ 64 h 104"/>
                      <a:gd name="T62" fmla="*/ 87 w 87"/>
                      <a:gd name="T63" fmla="*/ 51 h 104"/>
                      <a:gd name="T64" fmla="*/ 87 w 87"/>
                      <a:gd name="T65" fmla="*/ 37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4"/>
                      <a:gd name="T101" fmla="*/ 87 w 87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4">
                        <a:moveTo>
                          <a:pt x="87" y="37"/>
                        </a:moveTo>
                        <a:lnTo>
                          <a:pt x="87" y="28"/>
                        </a:lnTo>
                        <a:lnTo>
                          <a:pt x="85" y="19"/>
                        </a:lnTo>
                        <a:lnTo>
                          <a:pt x="82" y="11"/>
                        </a:lnTo>
                        <a:lnTo>
                          <a:pt x="78" y="3"/>
                        </a:lnTo>
                        <a:lnTo>
                          <a:pt x="75" y="2"/>
                        </a:lnTo>
                        <a:lnTo>
                          <a:pt x="73" y="0"/>
                        </a:lnTo>
                        <a:lnTo>
                          <a:pt x="78" y="10"/>
                        </a:lnTo>
                        <a:lnTo>
                          <a:pt x="81" y="17"/>
                        </a:lnTo>
                        <a:lnTo>
                          <a:pt x="84" y="28"/>
                        </a:lnTo>
                        <a:lnTo>
                          <a:pt x="84" y="37"/>
                        </a:lnTo>
                        <a:lnTo>
                          <a:pt x="84" y="51"/>
                        </a:lnTo>
                        <a:lnTo>
                          <a:pt x="79" y="62"/>
                        </a:lnTo>
                        <a:lnTo>
                          <a:pt x="73" y="73"/>
                        </a:lnTo>
                        <a:lnTo>
                          <a:pt x="65" y="82"/>
                        </a:lnTo>
                        <a:lnTo>
                          <a:pt x="56" y="90"/>
                        </a:lnTo>
                        <a:lnTo>
                          <a:pt x="45" y="96"/>
                        </a:lnTo>
                        <a:lnTo>
                          <a:pt x="34" y="99"/>
                        </a:lnTo>
                        <a:lnTo>
                          <a:pt x="21" y="101"/>
                        </a:lnTo>
                        <a:lnTo>
                          <a:pt x="11" y="101"/>
                        </a:lnTo>
                        <a:lnTo>
                          <a:pt x="0" y="98"/>
                        </a:lnTo>
                        <a:lnTo>
                          <a:pt x="4" y="101"/>
                        </a:lnTo>
                        <a:lnTo>
                          <a:pt x="5" y="102"/>
                        </a:lnTo>
                        <a:lnTo>
                          <a:pt x="13" y="104"/>
                        </a:lnTo>
                        <a:lnTo>
                          <a:pt x="21" y="104"/>
                        </a:lnTo>
                        <a:lnTo>
                          <a:pt x="34" y="102"/>
                        </a:lnTo>
                        <a:lnTo>
                          <a:pt x="47" y="99"/>
                        </a:lnTo>
                        <a:lnTo>
                          <a:pt x="58" y="93"/>
                        </a:lnTo>
                        <a:lnTo>
                          <a:pt x="68" y="85"/>
                        </a:lnTo>
                        <a:lnTo>
                          <a:pt x="76" y="75"/>
                        </a:lnTo>
                        <a:lnTo>
                          <a:pt x="82" y="64"/>
                        </a:lnTo>
                        <a:lnTo>
                          <a:pt x="87" y="51"/>
                        </a:lnTo>
                        <a:lnTo>
                          <a:pt x="87" y="37"/>
                        </a:lnTo>
                        <a:close/>
                      </a:path>
                    </a:pathLst>
                  </a:custGeom>
                  <a:solidFill>
                    <a:srgbClr val="4256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" name="Freeform 369">
                    <a:extLst>
                      <a:ext uri="{FF2B5EF4-FFF2-40B4-BE49-F238E27FC236}">
                        <a16:creationId xmlns:a16="http://schemas.microsoft.com/office/drawing/2014/main" id="{19353BD9-251F-2947-ADAF-0479404DD3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6" y="1304"/>
                    <a:ext cx="86" cy="102"/>
                  </a:xfrm>
                  <a:custGeom>
                    <a:avLst/>
                    <a:gdLst>
                      <a:gd name="T0" fmla="*/ 86 w 86"/>
                      <a:gd name="T1" fmla="*/ 37 h 102"/>
                      <a:gd name="T2" fmla="*/ 86 w 86"/>
                      <a:gd name="T3" fmla="*/ 28 h 102"/>
                      <a:gd name="T4" fmla="*/ 85 w 86"/>
                      <a:gd name="T5" fmla="*/ 19 h 102"/>
                      <a:gd name="T6" fmla="*/ 80 w 86"/>
                      <a:gd name="T7" fmla="*/ 10 h 102"/>
                      <a:gd name="T8" fmla="*/ 76 w 86"/>
                      <a:gd name="T9" fmla="*/ 2 h 102"/>
                      <a:gd name="T10" fmla="*/ 74 w 86"/>
                      <a:gd name="T11" fmla="*/ 0 h 102"/>
                      <a:gd name="T12" fmla="*/ 71 w 86"/>
                      <a:gd name="T13" fmla="*/ 0 h 102"/>
                      <a:gd name="T14" fmla="*/ 77 w 86"/>
                      <a:gd name="T15" fmla="*/ 8 h 102"/>
                      <a:gd name="T16" fmla="*/ 80 w 86"/>
                      <a:gd name="T17" fmla="*/ 17 h 102"/>
                      <a:gd name="T18" fmla="*/ 83 w 86"/>
                      <a:gd name="T19" fmla="*/ 27 h 102"/>
                      <a:gd name="T20" fmla="*/ 83 w 86"/>
                      <a:gd name="T21" fmla="*/ 37 h 102"/>
                      <a:gd name="T22" fmla="*/ 83 w 86"/>
                      <a:gd name="T23" fmla="*/ 50 h 102"/>
                      <a:gd name="T24" fmla="*/ 79 w 86"/>
                      <a:gd name="T25" fmla="*/ 62 h 102"/>
                      <a:gd name="T26" fmla="*/ 74 w 86"/>
                      <a:gd name="T27" fmla="*/ 73 h 102"/>
                      <a:gd name="T28" fmla="*/ 66 w 86"/>
                      <a:gd name="T29" fmla="*/ 82 h 102"/>
                      <a:gd name="T30" fmla="*/ 57 w 86"/>
                      <a:gd name="T31" fmla="*/ 89 h 102"/>
                      <a:gd name="T32" fmla="*/ 46 w 86"/>
                      <a:gd name="T33" fmla="*/ 95 h 102"/>
                      <a:gd name="T34" fmla="*/ 35 w 86"/>
                      <a:gd name="T35" fmla="*/ 98 h 102"/>
                      <a:gd name="T36" fmla="*/ 22 w 86"/>
                      <a:gd name="T37" fmla="*/ 99 h 102"/>
                      <a:gd name="T38" fmla="*/ 11 w 86"/>
                      <a:gd name="T39" fmla="*/ 99 h 102"/>
                      <a:gd name="T40" fmla="*/ 0 w 86"/>
                      <a:gd name="T41" fmla="*/ 96 h 102"/>
                      <a:gd name="T42" fmla="*/ 1 w 86"/>
                      <a:gd name="T43" fmla="*/ 98 h 102"/>
                      <a:gd name="T44" fmla="*/ 5 w 86"/>
                      <a:gd name="T45" fmla="*/ 101 h 102"/>
                      <a:gd name="T46" fmla="*/ 14 w 86"/>
                      <a:gd name="T47" fmla="*/ 102 h 102"/>
                      <a:gd name="T48" fmla="*/ 22 w 86"/>
                      <a:gd name="T49" fmla="*/ 102 h 102"/>
                      <a:gd name="T50" fmla="*/ 35 w 86"/>
                      <a:gd name="T51" fmla="*/ 101 h 102"/>
                      <a:gd name="T52" fmla="*/ 48 w 86"/>
                      <a:gd name="T53" fmla="*/ 98 h 102"/>
                      <a:gd name="T54" fmla="*/ 59 w 86"/>
                      <a:gd name="T55" fmla="*/ 92 h 102"/>
                      <a:gd name="T56" fmla="*/ 68 w 86"/>
                      <a:gd name="T57" fmla="*/ 84 h 102"/>
                      <a:gd name="T58" fmla="*/ 76 w 86"/>
                      <a:gd name="T59" fmla="*/ 75 h 102"/>
                      <a:gd name="T60" fmla="*/ 82 w 86"/>
                      <a:gd name="T61" fmla="*/ 64 h 102"/>
                      <a:gd name="T62" fmla="*/ 86 w 86"/>
                      <a:gd name="T63" fmla="*/ 51 h 102"/>
                      <a:gd name="T64" fmla="*/ 86 w 86"/>
                      <a:gd name="T65" fmla="*/ 37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2"/>
                      <a:gd name="T101" fmla="*/ 86 w 86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2">
                        <a:moveTo>
                          <a:pt x="86" y="37"/>
                        </a:moveTo>
                        <a:lnTo>
                          <a:pt x="86" y="28"/>
                        </a:lnTo>
                        <a:lnTo>
                          <a:pt x="85" y="19"/>
                        </a:lnTo>
                        <a:lnTo>
                          <a:pt x="80" y="10"/>
                        </a:lnTo>
                        <a:lnTo>
                          <a:pt x="76" y="2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77" y="8"/>
                        </a:lnTo>
                        <a:lnTo>
                          <a:pt x="80" y="17"/>
                        </a:lnTo>
                        <a:lnTo>
                          <a:pt x="83" y="27"/>
                        </a:lnTo>
                        <a:lnTo>
                          <a:pt x="83" y="37"/>
                        </a:lnTo>
                        <a:lnTo>
                          <a:pt x="83" y="50"/>
                        </a:lnTo>
                        <a:lnTo>
                          <a:pt x="79" y="62"/>
                        </a:lnTo>
                        <a:lnTo>
                          <a:pt x="74" y="73"/>
                        </a:lnTo>
                        <a:lnTo>
                          <a:pt x="66" y="82"/>
                        </a:lnTo>
                        <a:lnTo>
                          <a:pt x="57" y="89"/>
                        </a:lnTo>
                        <a:lnTo>
                          <a:pt x="46" y="95"/>
                        </a:lnTo>
                        <a:lnTo>
                          <a:pt x="35" y="98"/>
                        </a:lnTo>
                        <a:lnTo>
                          <a:pt x="22" y="99"/>
                        </a:lnTo>
                        <a:lnTo>
                          <a:pt x="11" y="99"/>
                        </a:lnTo>
                        <a:lnTo>
                          <a:pt x="0" y="96"/>
                        </a:lnTo>
                        <a:lnTo>
                          <a:pt x="1" y="98"/>
                        </a:lnTo>
                        <a:lnTo>
                          <a:pt x="5" y="101"/>
                        </a:lnTo>
                        <a:lnTo>
                          <a:pt x="14" y="102"/>
                        </a:lnTo>
                        <a:lnTo>
                          <a:pt x="22" y="102"/>
                        </a:lnTo>
                        <a:lnTo>
                          <a:pt x="35" y="101"/>
                        </a:lnTo>
                        <a:lnTo>
                          <a:pt x="48" y="98"/>
                        </a:lnTo>
                        <a:lnTo>
                          <a:pt x="59" y="92"/>
                        </a:lnTo>
                        <a:lnTo>
                          <a:pt x="68" y="84"/>
                        </a:lnTo>
                        <a:lnTo>
                          <a:pt x="76" y="75"/>
                        </a:lnTo>
                        <a:lnTo>
                          <a:pt x="82" y="64"/>
                        </a:lnTo>
                        <a:lnTo>
                          <a:pt x="86" y="51"/>
                        </a:lnTo>
                        <a:lnTo>
                          <a:pt x="86" y="37"/>
                        </a:lnTo>
                        <a:close/>
                      </a:path>
                    </a:pathLst>
                  </a:custGeom>
                  <a:solidFill>
                    <a:srgbClr val="465A9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" name="Freeform 370">
                    <a:extLst>
                      <a:ext uri="{FF2B5EF4-FFF2-40B4-BE49-F238E27FC236}">
                        <a16:creationId xmlns:a16="http://schemas.microsoft.com/office/drawing/2014/main" id="{A38E3ABE-47A9-9B4C-AAA3-602B64FA9C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4" y="1303"/>
                    <a:ext cx="87" cy="102"/>
                  </a:xfrm>
                  <a:custGeom>
                    <a:avLst/>
                    <a:gdLst>
                      <a:gd name="T0" fmla="*/ 87 w 87"/>
                      <a:gd name="T1" fmla="*/ 38 h 102"/>
                      <a:gd name="T2" fmla="*/ 87 w 87"/>
                      <a:gd name="T3" fmla="*/ 29 h 102"/>
                      <a:gd name="T4" fmla="*/ 84 w 87"/>
                      <a:gd name="T5" fmla="*/ 18 h 102"/>
                      <a:gd name="T6" fmla="*/ 81 w 87"/>
                      <a:gd name="T7" fmla="*/ 11 h 102"/>
                      <a:gd name="T8" fmla="*/ 76 w 87"/>
                      <a:gd name="T9" fmla="*/ 1 h 102"/>
                      <a:gd name="T10" fmla="*/ 73 w 87"/>
                      <a:gd name="T11" fmla="*/ 1 h 102"/>
                      <a:gd name="T12" fmla="*/ 70 w 87"/>
                      <a:gd name="T13" fmla="*/ 0 h 102"/>
                      <a:gd name="T14" fmla="*/ 76 w 87"/>
                      <a:gd name="T15" fmla="*/ 9 h 102"/>
                      <a:gd name="T16" fmla="*/ 81 w 87"/>
                      <a:gd name="T17" fmla="*/ 18 h 102"/>
                      <a:gd name="T18" fmla="*/ 84 w 87"/>
                      <a:gd name="T19" fmla="*/ 28 h 102"/>
                      <a:gd name="T20" fmla="*/ 84 w 87"/>
                      <a:gd name="T21" fmla="*/ 38 h 102"/>
                      <a:gd name="T22" fmla="*/ 84 w 87"/>
                      <a:gd name="T23" fmla="*/ 51 h 102"/>
                      <a:gd name="T24" fmla="*/ 79 w 87"/>
                      <a:gd name="T25" fmla="*/ 62 h 102"/>
                      <a:gd name="T26" fmla="*/ 74 w 87"/>
                      <a:gd name="T27" fmla="*/ 73 h 102"/>
                      <a:gd name="T28" fmla="*/ 67 w 87"/>
                      <a:gd name="T29" fmla="*/ 82 h 102"/>
                      <a:gd name="T30" fmla="*/ 57 w 87"/>
                      <a:gd name="T31" fmla="*/ 90 h 102"/>
                      <a:gd name="T32" fmla="*/ 48 w 87"/>
                      <a:gd name="T33" fmla="*/ 94 h 102"/>
                      <a:gd name="T34" fmla="*/ 36 w 87"/>
                      <a:gd name="T35" fmla="*/ 97 h 102"/>
                      <a:gd name="T36" fmla="*/ 24 w 87"/>
                      <a:gd name="T37" fmla="*/ 99 h 102"/>
                      <a:gd name="T38" fmla="*/ 13 w 87"/>
                      <a:gd name="T39" fmla="*/ 97 h 102"/>
                      <a:gd name="T40" fmla="*/ 0 w 87"/>
                      <a:gd name="T41" fmla="*/ 94 h 102"/>
                      <a:gd name="T42" fmla="*/ 2 w 87"/>
                      <a:gd name="T43" fmla="*/ 97 h 102"/>
                      <a:gd name="T44" fmla="*/ 3 w 87"/>
                      <a:gd name="T45" fmla="*/ 99 h 102"/>
                      <a:gd name="T46" fmla="*/ 14 w 87"/>
                      <a:gd name="T47" fmla="*/ 102 h 102"/>
                      <a:gd name="T48" fmla="*/ 24 w 87"/>
                      <a:gd name="T49" fmla="*/ 102 h 102"/>
                      <a:gd name="T50" fmla="*/ 37 w 87"/>
                      <a:gd name="T51" fmla="*/ 100 h 102"/>
                      <a:gd name="T52" fmla="*/ 48 w 87"/>
                      <a:gd name="T53" fmla="*/ 97 h 102"/>
                      <a:gd name="T54" fmla="*/ 59 w 87"/>
                      <a:gd name="T55" fmla="*/ 91 h 102"/>
                      <a:gd name="T56" fmla="*/ 68 w 87"/>
                      <a:gd name="T57" fmla="*/ 83 h 102"/>
                      <a:gd name="T58" fmla="*/ 76 w 87"/>
                      <a:gd name="T59" fmla="*/ 74 h 102"/>
                      <a:gd name="T60" fmla="*/ 82 w 87"/>
                      <a:gd name="T61" fmla="*/ 63 h 102"/>
                      <a:gd name="T62" fmla="*/ 87 w 87"/>
                      <a:gd name="T63" fmla="*/ 52 h 102"/>
                      <a:gd name="T64" fmla="*/ 87 w 87"/>
                      <a:gd name="T65" fmla="*/ 38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2"/>
                      <a:gd name="T101" fmla="*/ 87 w 87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2">
                        <a:moveTo>
                          <a:pt x="87" y="38"/>
                        </a:moveTo>
                        <a:lnTo>
                          <a:pt x="87" y="29"/>
                        </a:lnTo>
                        <a:lnTo>
                          <a:pt x="84" y="18"/>
                        </a:lnTo>
                        <a:lnTo>
                          <a:pt x="81" y="11"/>
                        </a:lnTo>
                        <a:lnTo>
                          <a:pt x="76" y="1"/>
                        </a:lnTo>
                        <a:lnTo>
                          <a:pt x="73" y="1"/>
                        </a:lnTo>
                        <a:lnTo>
                          <a:pt x="70" y="0"/>
                        </a:lnTo>
                        <a:lnTo>
                          <a:pt x="76" y="9"/>
                        </a:lnTo>
                        <a:lnTo>
                          <a:pt x="81" y="18"/>
                        </a:lnTo>
                        <a:lnTo>
                          <a:pt x="84" y="28"/>
                        </a:lnTo>
                        <a:lnTo>
                          <a:pt x="84" y="38"/>
                        </a:lnTo>
                        <a:lnTo>
                          <a:pt x="84" y="51"/>
                        </a:lnTo>
                        <a:lnTo>
                          <a:pt x="79" y="62"/>
                        </a:lnTo>
                        <a:lnTo>
                          <a:pt x="74" y="73"/>
                        </a:lnTo>
                        <a:lnTo>
                          <a:pt x="67" y="82"/>
                        </a:lnTo>
                        <a:lnTo>
                          <a:pt x="57" y="90"/>
                        </a:lnTo>
                        <a:lnTo>
                          <a:pt x="48" y="94"/>
                        </a:lnTo>
                        <a:lnTo>
                          <a:pt x="36" y="97"/>
                        </a:lnTo>
                        <a:lnTo>
                          <a:pt x="24" y="99"/>
                        </a:lnTo>
                        <a:lnTo>
                          <a:pt x="13" y="97"/>
                        </a:lnTo>
                        <a:lnTo>
                          <a:pt x="0" y="94"/>
                        </a:lnTo>
                        <a:lnTo>
                          <a:pt x="2" y="97"/>
                        </a:lnTo>
                        <a:lnTo>
                          <a:pt x="3" y="99"/>
                        </a:lnTo>
                        <a:lnTo>
                          <a:pt x="14" y="102"/>
                        </a:lnTo>
                        <a:lnTo>
                          <a:pt x="24" y="102"/>
                        </a:lnTo>
                        <a:lnTo>
                          <a:pt x="37" y="100"/>
                        </a:lnTo>
                        <a:lnTo>
                          <a:pt x="48" y="97"/>
                        </a:lnTo>
                        <a:lnTo>
                          <a:pt x="59" y="91"/>
                        </a:lnTo>
                        <a:lnTo>
                          <a:pt x="68" y="83"/>
                        </a:lnTo>
                        <a:lnTo>
                          <a:pt x="76" y="74"/>
                        </a:lnTo>
                        <a:lnTo>
                          <a:pt x="82" y="63"/>
                        </a:lnTo>
                        <a:lnTo>
                          <a:pt x="87" y="52"/>
                        </a:lnTo>
                        <a:lnTo>
                          <a:pt x="87" y="38"/>
                        </a:lnTo>
                        <a:close/>
                      </a:path>
                    </a:pathLst>
                  </a:custGeom>
                  <a:solidFill>
                    <a:srgbClr val="485D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3" name="Freeform 371">
                    <a:extLst>
                      <a:ext uri="{FF2B5EF4-FFF2-40B4-BE49-F238E27FC236}">
                        <a16:creationId xmlns:a16="http://schemas.microsoft.com/office/drawing/2014/main" id="{704D2900-539E-B543-AAA5-A83A0A6DFA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3" y="1303"/>
                    <a:ext cx="86" cy="100"/>
                  </a:xfrm>
                  <a:custGeom>
                    <a:avLst/>
                    <a:gdLst>
                      <a:gd name="T0" fmla="*/ 86 w 86"/>
                      <a:gd name="T1" fmla="*/ 38 h 100"/>
                      <a:gd name="T2" fmla="*/ 86 w 86"/>
                      <a:gd name="T3" fmla="*/ 28 h 100"/>
                      <a:gd name="T4" fmla="*/ 83 w 86"/>
                      <a:gd name="T5" fmla="*/ 18 h 100"/>
                      <a:gd name="T6" fmla="*/ 80 w 86"/>
                      <a:gd name="T7" fmla="*/ 9 h 100"/>
                      <a:gd name="T8" fmla="*/ 74 w 86"/>
                      <a:gd name="T9" fmla="*/ 1 h 100"/>
                      <a:gd name="T10" fmla="*/ 71 w 86"/>
                      <a:gd name="T11" fmla="*/ 0 h 100"/>
                      <a:gd name="T12" fmla="*/ 69 w 86"/>
                      <a:gd name="T13" fmla="*/ 0 h 100"/>
                      <a:gd name="T14" fmla="*/ 75 w 86"/>
                      <a:gd name="T15" fmla="*/ 8 h 100"/>
                      <a:gd name="T16" fmla="*/ 80 w 86"/>
                      <a:gd name="T17" fmla="*/ 17 h 100"/>
                      <a:gd name="T18" fmla="*/ 83 w 86"/>
                      <a:gd name="T19" fmla="*/ 28 h 100"/>
                      <a:gd name="T20" fmla="*/ 83 w 86"/>
                      <a:gd name="T21" fmla="*/ 38 h 100"/>
                      <a:gd name="T22" fmla="*/ 83 w 86"/>
                      <a:gd name="T23" fmla="*/ 51 h 100"/>
                      <a:gd name="T24" fmla="*/ 79 w 86"/>
                      <a:gd name="T25" fmla="*/ 62 h 100"/>
                      <a:gd name="T26" fmla="*/ 74 w 86"/>
                      <a:gd name="T27" fmla="*/ 71 h 100"/>
                      <a:gd name="T28" fmla="*/ 66 w 86"/>
                      <a:gd name="T29" fmla="*/ 80 h 100"/>
                      <a:gd name="T30" fmla="*/ 58 w 86"/>
                      <a:gd name="T31" fmla="*/ 88 h 100"/>
                      <a:gd name="T32" fmla="*/ 48 w 86"/>
                      <a:gd name="T33" fmla="*/ 93 h 100"/>
                      <a:gd name="T34" fmla="*/ 37 w 86"/>
                      <a:gd name="T35" fmla="*/ 96 h 100"/>
                      <a:gd name="T36" fmla="*/ 25 w 86"/>
                      <a:gd name="T37" fmla="*/ 97 h 100"/>
                      <a:gd name="T38" fmla="*/ 12 w 86"/>
                      <a:gd name="T39" fmla="*/ 96 h 100"/>
                      <a:gd name="T40" fmla="*/ 0 w 86"/>
                      <a:gd name="T41" fmla="*/ 91 h 100"/>
                      <a:gd name="T42" fmla="*/ 1 w 86"/>
                      <a:gd name="T43" fmla="*/ 94 h 100"/>
                      <a:gd name="T44" fmla="*/ 3 w 86"/>
                      <a:gd name="T45" fmla="*/ 97 h 100"/>
                      <a:gd name="T46" fmla="*/ 14 w 86"/>
                      <a:gd name="T47" fmla="*/ 100 h 100"/>
                      <a:gd name="T48" fmla="*/ 25 w 86"/>
                      <a:gd name="T49" fmla="*/ 100 h 100"/>
                      <a:gd name="T50" fmla="*/ 38 w 86"/>
                      <a:gd name="T51" fmla="*/ 99 h 100"/>
                      <a:gd name="T52" fmla="*/ 49 w 86"/>
                      <a:gd name="T53" fmla="*/ 96 h 100"/>
                      <a:gd name="T54" fmla="*/ 60 w 86"/>
                      <a:gd name="T55" fmla="*/ 90 h 100"/>
                      <a:gd name="T56" fmla="*/ 69 w 86"/>
                      <a:gd name="T57" fmla="*/ 83 h 100"/>
                      <a:gd name="T58" fmla="*/ 77 w 86"/>
                      <a:gd name="T59" fmla="*/ 74 h 100"/>
                      <a:gd name="T60" fmla="*/ 82 w 86"/>
                      <a:gd name="T61" fmla="*/ 63 h 100"/>
                      <a:gd name="T62" fmla="*/ 86 w 86"/>
                      <a:gd name="T63" fmla="*/ 51 h 100"/>
                      <a:gd name="T64" fmla="*/ 86 w 86"/>
                      <a:gd name="T65" fmla="*/ 38 h 1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0"/>
                      <a:gd name="T101" fmla="*/ 86 w 86"/>
                      <a:gd name="T102" fmla="*/ 100 h 10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0">
                        <a:moveTo>
                          <a:pt x="86" y="38"/>
                        </a:moveTo>
                        <a:lnTo>
                          <a:pt x="86" y="28"/>
                        </a:lnTo>
                        <a:lnTo>
                          <a:pt x="83" y="18"/>
                        </a:lnTo>
                        <a:lnTo>
                          <a:pt x="80" y="9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69" y="0"/>
                        </a:lnTo>
                        <a:lnTo>
                          <a:pt x="75" y="8"/>
                        </a:lnTo>
                        <a:lnTo>
                          <a:pt x="80" y="17"/>
                        </a:lnTo>
                        <a:lnTo>
                          <a:pt x="83" y="28"/>
                        </a:lnTo>
                        <a:lnTo>
                          <a:pt x="83" y="38"/>
                        </a:lnTo>
                        <a:lnTo>
                          <a:pt x="83" y="51"/>
                        </a:lnTo>
                        <a:lnTo>
                          <a:pt x="79" y="62"/>
                        </a:lnTo>
                        <a:lnTo>
                          <a:pt x="74" y="71"/>
                        </a:lnTo>
                        <a:lnTo>
                          <a:pt x="66" y="80"/>
                        </a:lnTo>
                        <a:lnTo>
                          <a:pt x="58" y="88"/>
                        </a:lnTo>
                        <a:lnTo>
                          <a:pt x="48" y="93"/>
                        </a:lnTo>
                        <a:lnTo>
                          <a:pt x="37" y="96"/>
                        </a:lnTo>
                        <a:lnTo>
                          <a:pt x="25" y="97"/>
                        </a:lnTo>
                        <a:lnTo>
                          <a:pt x="12" y="96"/>
                        </a:lnTo>
                        <a:lnTo>
                          <a:pt x="0" y="91"/>
                        </a:lnTo>
                        <a:lnTo>
                          <a:pt x="1" y="94"/>
                        </a:lnTo>
                        <a:lnTo>
                          <a:pt x="3" y="97"/>
                        </a:lnTo>
                        <a:lnTo>
                          <a:pt x="14" y="100"/>
                        </a:lnTo>
                        <a:lnTo>
                          <a:pt x="25" y="100"/>
                        </a:lnTo>
                        <a:lnTo>
                          <a:pt x="38" y="99"/>
                        </a:lnTo>
                        <a:lnTo>
                          <a:pt x="49" y="96"/>
                        </a:lnTo>
                        <a:lnTo>
                          <a:pt x="60" y="90"/>
                        </a:lnTo>
                        <a:lnTo>
                          <a:pt x="69" y="83"/>
                        </a:lnTo>
                        <a:lnTo>
                          <a:pt x="77" y="74"/>
                        </a:lnTo>
                        <a:lnTo>
                          <a:pt x="82" y="63"/>
                        </a:lnTo>
                        <a:lnTo>
                          <a:pt x="86" y="51"/>
                        </a:lnTo>
                        <a:lnTo>
                          <a:pt x="86" y="38"/>
                        </a:lnTo>
                        <a:close/>
                      </a:path>
                    </a:pathLst>
                  </a:custGeom>
                  <a:solidFill>
                    <a:srgbClr val="4A5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4" name="Freeform 372">
                    <a:extLst>
                      <a:ext uri="{FF2B5EF4-FFF2-40B4-BE49-F238E27FC236}">
                        <a16:creationId xmlns:a16="http://schemas.microsoft.com/office/drawing/2014/main" id="{379E1375-0DC5-F64C-98B0-EF6623CB01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1" y="1303"/>
                    <a:ext cx="87" cy="99"/>
                  </a:xfrm>
                  <a:custGeom>
                    <a:avLst/>
                    <a:gdLst>
                      <a:gd name="T0" fmla="*/ 87 w 87"/>
                      <a:gd name="T1" fmla="*/ 38 h 99"/>
                      <a:gd name="T2" fmla="*/ 87 w 87"/>
                      <a:gd name="T3" fmla="*/ 28 h 99"/>
                      <a:gd name="T4" fmla="*/ 84 w 87"/>
                      <a:gd name="T5" fmla="*/ 18 h 99"/>
                      <a:gd name="T6" fmla="*/ 79 w 87"/>
                      <a:gd name="T7" fmla="*/ 9 h 99"/>
                      <a:gd name="T8" fmla="*/ 73 w 87"/>
                      <a:gd name="T9" fmla="*/ 0 h 99"/>
                      <a:gd name="T10" fmla="*/ 71 w 87"/>
                      <a:gd name="T11" fmla="*/ 0 h 99"/>
                      <a:gd name="T12" fmla="*/ 68 w 87"/>
                      <a:gd name="T13" fmla="*/ 0 h 99"/>
                      <a:gd name="T14" fmla="*/ 74 w 87"/>
                      <a:gd name="T15" fmla="*/ 8 h 99"/>
                      <a:gd name="T16" fmla="*/ 81 w 87"/>
                      <a:gd name="T17" fmla="*/ 17 h 99"/>
                      <a:gd name="T18" fmla="*/ 84 w 87"/>
                      <a:gd name="T19" fmla="*/ 28 h 99"/>
                      <a:gd name="T20" fmla="*/ 84 w 87"/>
                      <a:gd name="T21" fmla="*/ 38 h 99"/>
                      <a:gd name="T22" fmla="*/ 84 w 87"/>
                      <a:gd name="T23" fmla="*/ 51 h 99"/>
                      <a:gd name="T24" fmla="*/ 81 w 87"/>
                      <a:gd name="T25" fmla="*/ 62 h 99"/>
                      <a:gd name="T26" fmla="*/ 74 w 87"/>
                      <a:gd name="T27" fmla="*/ 71 h 99"/>
                      <a:gd name="T28" fmla="*/ 68 w 87"/>
                      <a:gd name="T29" fmla="*/ 79 h 99"/>
                      <a:gd name="T30" fmla="*/ 59 w 87"/>
                      <a:gd name="T31" fmla="*/ 86 h 99"/>
                      <a:gd name="T32" fmla="*/ 50 w 87"/>
                      <a:gd name="T33" fmla="*/ 91 h 99"/>
                      <a:gd name="T34" fmla="*/ 39 w 87"/>
                      <a:gd name="T35" fmla="*/ 94 h 99"/>
                      <a:gd name="T36" fmla="*/ 27 w 87"/>
                      <a:gd name="T37" fmla="*/ 96 h 99"/>
                      <a:gd name="T38" fmla="*/ 20 w 87"/>
                      <a:gd name="T39" fmla="*/ 96 h 99"/>
                      <a:gd name="T40" fmla="*/ 13 w 87"/>
                      <a:gd name="T41" fmla="*/ 94 h 99"/>
                      <a:gd name="T42" fmla="*/ 6 w 87"/>
                      <a:gd name="T43" fmla="*/ 93 h 99"/>
                      <a:gd name="T44" fmla="*/ 0 w 87"/>
                      <a:gd name="T45" fmla="*/ 90 h 99"/>
                      <a:gd name="T46" fmla="*/ 2 w 87"/>
                      <a:gd name="T47" fmla="*/ 93 h 99"/>
                      <a:gd name="T48" fmla="*/ 3 w 87"/>
                      <a:gd name="T49" fmla="*/ 94 h 99"/>
                      <a:gd name="T50" fmla="*/ 16 w 87"/>
                      <a:gd name="T51" fmla="*/ 97 h 99"/>
                      <a:gd name="T52" fmla="*/ 27 w 87"/>
                      <a:gd name="T53" fmla="*/ 99 h 99"/>
                      <a:gd name="T54" fmla="*/ 39 w 87"/>
                      <a:gd name="T55" fmla="*/ 97 h 99"/>
                      <a:gd name="T56" fmla="*/ 51 w 87"/>
                      <a:gd name="T57" fmla="*/ 94 h 99"/>
                      <a:gd name="T58" fmla="*/ 60 w 87"/>
                      <a:gd name="T59" fmla="*/ 90 h 99"/>
                      <a:gd name="T60" fmla="*/ 70 w 87"/>
                      <a:gd name="T61" fmla="*/ 82 h 99"/>
                      <a:gd name="T62" fmla="*/ 77 w 87"/>
                      <a:gd name="T63" fmla="*/ 73 h 99"/>
                      <a:gd name="T64" fmla="*/ 82 w 87"/>
                      <a:gd name="T65" fmla="*/ 62 h 99"/>
                      <a:gd name="T66" fmla="*/ 87 w 87"/>
                      <a:gd name="T67" fmla="*/ 51 h 99"/>
                      <a:gd name="T68" fmla="*/ 87 w 87"/>
                      <a:gd name="T69" fmla="*/ 38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7"/>
                      <a:gd name="T106" fmla="*/ 0 h 99"/>
                      <a:gd name="T107" fmla="*/ 87 w 87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7" h="99">
                        <a:moveTo>
                          <a:pt x="87" y="38"/>
                        </a:moveTo>
                        <a:lnTo>
                          <a:pt x="87" y="28"/>
                        </a:lnTo>
                        <a:lnTo>
                          <a:pt x="84" y="18"/>
                        </a:lnTo>
                        <a:lnTo>
                          <a:pt x="79" y="9"/>
                        </a:lnTo>
                        <a:lnTo>
                          <a:pt x="73" y="0"/>
                        </a:lnTo>
                        <a:lnTo>
                          <a:pt x="71" y="0"/>
                        </a:lnTo>
                        <a:lnTo>
                          <a:pt x="68" y="0"/>
                        </a:lnTo>
                        <a:lnTo>
                          <a:pt x="74" y="8"/>
                        </a:lnTo>
                        <a:lnTo>
                          <a:pt x="81" y="17"/>
                        </a:lnTo>
                        <a:lnTo>
                          <a:pt x="84" y="28"/>
                        </a:lnTo>
                        <a:lnTo>
                          <a:pt x="84" y="38"/>
                        </a:lnTo>
                        <a:lnTo>
                          <a:pt x="84" y="51"/>
                        </a:lnTo>
                        <a:lnTo>
                          <a:pt x="81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59" y="86"/>
                        </a:lnTo>
                        <a:lnTo>
                          <a:pt x="50" y="91"/>
                        </a:lnTo>
                        <a:lnTo>
                          <a:pt x="39" y="94"/>
                        </a:lnTo>
                        <a:lnTo>
                          <a:pt x="27" y="96"/>
                        </a:lnTo>
                        <a:lnTo>
                          <a:pt x="20" y="96"/>
                        </a:lnTo>
                        <a:lnTo>
                          <a:pt x="13" y="94"/>
                        </a:lnTo>
                        <a:lnTo>
                          <a:pt x="6" y="93"/>
                        </a:lnTo>
                        <a:lnTo>
                          <a:pt x="0" y="90"/>
                        </a:lnTo>
                        <a:lnTo>
                          <a:pt x="2" y="93"/>
                        </a:lnTo>
                        <a:lnTo>
                          <a:pt x="3" y="94"/>
                        </a:lnTo>
                        <a:lnTo>
                          <a:pt x="16" y="97"/>
                        </a:lnTo>
                        <a:lnTo>
                          <a:pt x="27" y="99"/>
                        </a:lnTo>
                        <a:lnTo>
                          <a:pt x="39" y="97"/>
                        </a:lnTo>
                        <a:lnTo>
                          <a:pt x="51" y="94"/>
                        </a:lnTo>
                        <a:lnTo>
                          <a:pt x="60" y="90"/>
                        </a:lnTo>
                        <a:lnTo>
                          <a:pt x="70" y="82"/>
                        </a:lnTo>
                        <a:lnTo>
                          <a:pt x="77" y="73"/>
                        </a:lnTo>
                        <a:lnTo>
                          <a:pt x="82" y="62"/>
                        </a:lnTo>
                        <a:lnTo>
                          <a:pt x="87" y="51"/>
                        </a:lnTo>
                        <a:lnTo>
                          <a:pt x="87" y="38"/>
                        </a:lnTo>
                        <a:close/>
                      </a:path>
                    </a:pathLst>
                  </a:custGeom>
                  <a:solidFill>
                    <a:srgbClr val="4D61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5" name="Freeform 373">
                    <a:extLst>
                      <a:ext uri="{FF2B5EF4-FFF2-40B4-BE49-F238E27FC236}">
                        <a16:creationId xmlns:a16="http://schemas.microsoft.com/office/drawing/2014/main" id="{B52AB0FE-5494-0F48-886E-973276AE4A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0" y="1301"/>
                    <a:ext cx="86" cy="99"/>
                  </a:xfrm>
                  <a:custGeom>
                    <a:avLst/>
                    <a:gdLst>
                      <a:gd name="T0" fmla="*/ 86 w 86"/>
                      <a:gd name="T1" fmla="*/ 40 h 99"/>
                      <a:gd name="T2" fmla="*/ 86 w 86"/>
                      <a:gd name="T3" fmla="*/ 30 h 99"/>
                      <a:gd name="T4" fmla="*/ 83 w 86"/>
                      <a:gd name="T5" fmla="*/ 19 h 99"/>
                      <a:gd name="T6" fmla="*/ 78 w 86"/>
                      <a:gd name="T7" fmla="*/ 10 h 99"/>
                      <a:gd name="T8" fmla="*/ 72 w 86"/>
                      <a:gd name="T9" fmla="*/ 2 h 99"/>
                      <a:gd name="T10" fmla="*/ 69 w 86"/>
                      <a:gd name="T11" fmla="*/ 2 h 99"/>
                      <a:gd name="T12" fmla="*/ 66 w 86"/>
                      <a:gd name="T13" fmla="*/ 0 h 99"/>
                      <a:gd name="T14" fmla="*/ 74 w 86"/>
                      <a:gd name="T15" fmla="*/ 10 h 99"/>
                      <a:gd name="T16" fmla="*/ 78 w 86"/>
                      <a:gd name="T17" fmla="*/ 19 h 99"/>
                      <a:gd name="T18" fmla="*/ 83 w 86"/>
                      <a:gd name="T19" fmla="*/ 30 h 99"/>
                      <a:gd name="T20" fmla="*/ 83 w 86"/>
                      <a:gd name="T21" fmla="*/ 40 h 99"/>
                      <a:gd name="T22" fmla="*/ 83 w 86"/>
                      <a:gd name="T23" fmla="*/ 53 h 99"/>
                      <a:gd name="T24" fmla="*/ 80 w 86"/>
                      <a:gd name="T25" fmla="*/ 62 h 99"/>
                      <a:gd name="T26" fmla="*/ 74 w 86"/>
                      <a:gd name="T27" fmla="*/ 71 h 99"/>
                      <a:gd name="T28" fmla="*/ 68 w 86"/>
                      <a:gd name="T29" fmla="*/ 81 h 99"/>
                      <a:gd name="T30" fmla="*/ 60 w 86"/>
                      <a:gd name="T31" fmla="*/ 87 h 99"/>
                      <a:gd name="T32" fmla="*/ 49 w 86"/>
                      <a:gd name="T33" fmla="*/ 92 h 99"/>
                      <a:gd name="T34" fmla="*/ 40 w 86"/>
                      <a:gd name="T35" fmla="*/ 95 h 99"/>
                      <a:gd name="T36" fmla="*/ 28 w 86"/>
                      <a:gd name="T37" fmla="*/ 96 h 99"/>
                      <a:gd name="T38" fmla="*/ 21 w 86"/>
                      <a:gd name="T39" fmla="*/ 96 h 99"/>
                      <a:gd name="T40" fmla="*/ 14 w 86"/>
                      <a:gd name="T41" fmla="*/ 95 h 99"/>
                      <a:gd name="T42" fmla="*/ 6 w 86"/>
                      <a:gd name="T43" fmla="*/ 92 h 99"/>
                      <a:gd name="T44" fmla="*/ 0 w 86"/>
                      <a:gd name="T45" fmla="*/ 88 h 99"/>
                      <a:gd name="T46" fmla="*/ 1 w 86"/>
                      <a:gd name="T47" fmla="*/ 92 h 99"/>
                      <a:gd name="T48" fmla="*/ 3 w 86"/>
                      <a:gd name="T49" fmla="*/ 95 h 99"/>
                      <a:gd name="T50" fmla="*/ 15 w 86"/>
                      <a:gd name="T51" fmla="*/ 98 h 99"/>
                      <a:gd name="T52" fmla="*/ 28 w 86"/>
                      <a:gd name="T53" fmla="*/ 99 h 99"/>
                      <a:gd name="T54" fmla="*/ 40 w 86"/>
                      <a:gd name="T55" fmla="*/ 98 h 99"/>
                      <a:gd name="T56" fmla="*/ 51 w 86"/>
                      <a:gd name="T57" fmla="*/ 95 h 99"/>
                      <a:gd name="T58" fmla="*/ 61 w 86"/>
                      <a:gd name="T59" fmla="*/ 90 h 99"/>
                      <a:gd name="T60" fmla="*/ 69 w 86"/>
                      <a:gd name="T61" fmla="*/ 82 h 99"/>
                      <a:gd name="T62" fmla="*/ 77 w 86"/>
                      <a:gd name="T63" fmla="*/ 73 h 99"/>
                      <a:gd name="T64" fmla="*/ 82 w 86"/>
                      <a:gd name="T65" fmla="*/ 64 h 99"/>
                      <a:gd name="T66" fmla="*/ 86 w 86"/>
                      <a:gd name="T67" fmla="*/ 53 h 99"/>
                      <a:gd name="T68" fmla="*/ 86 w 86"/>
                      <a:gd name="T69" fmla="*/ 40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6"/>
                      <a:gd name="T106" fmla="*/ 0 h 99"/>
                      <a:gd name="T107" fmla="*/ 86 w 86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6" h="99">
                        <a:moveTo>
                          <a:pt x="86" y="40"/>
                        </a:moveTo>
                        <a:lnTo>
                          <a:pt x="86" y="30"/>
                        </a:lnTo>
                        <a:lnTo>
                          <a:pt x="83" y="19"/>
                        </a:lnTo>
                        <a:lnTo>
                          <a:pt x="78" y="10"/>
                        </a:lnTo>
                        <a:lnTo>
                          <a:pt x="72" y="2"/>
                        </a:lnTo>
                        <a:lnTo>
                          <a:pt x="69" y="2"/>
                        </a:lnTo>
                        <a:lnTo>
                          <a:pt x="66" y="0"/>
                        </a:lnTo>
                        <a:lnTo>
                          <a:pt x="74" y="10"/>
                        </a:lnTo>
                        <a:lnTo>
                          <a:pt x="78" y="19"/>
                        </a:lnTo>
                        <a:lnTo>
                          <a:pt x="83" y="30"/>
                        </a:lnTo>
                        <a:lnTo>
                          <a:pt x="83" y="40"/>
                        </a:lnTo>
                        <a:lnTo>
                          <a:pt x="83" y="53"/>
                        </a:lnTo>
                        <a:lnTo>
                          <a:pt x="80" y="62"/>
                        </a:lnTo>
                        <a:lnTo>
                          <a:pt x="74" y="71"/>
                        </a:lnTo>
                        <a:lnTo>
                          <a:pt x="68" y="81"/>
                        </a:lnTo>
                        <a:lnTo>
                          <a:pt x="60" y="87"/>
                        </a:lnTo>
                        <a:lnTo>
                          <a:pt x="49" y="92"/>
                        </a:lnTo>
                        <a:lnTo>
                          <a:pt x="40" y="95"/>
                        </a:lnTo>
                        <a:lnTo>
                          <a:pt x="28" y="96"/>
                        </a:lnTo>
                        <a:lnTo>
                          <a:pt x="21" y="96"/>
                        </a:lnTo>
                        <a:lnTo>
                          <a:pt x="14" y="95"/>
                        </a:lnTo>
                        <a:lnTo>
                          <a:pt x="6" y="92"/>
                        </a:lnTo>
                        <a:lnTo>
                          <a:pt x="0" y="88"/>
                        </a:lnTo>
                        <a:lnTo>
                          <a:pt x="1" y="92"/>
                        </a:lnTo>
                        <a:lnTo>
                          <a:pt x="3" y="95"/>
                        </a:lnTo>
                        <a:lnTo>
                          <a:pt x="15" y="98"/>
                        </a:lnTo>
                        <a:lnTo>
                          <a:pt x="28" y="99"/>
                        </a:lnTo>
                        <a:lnTo>
                          <a:pt x="40" y="98"/>
                        </a:lnTo>
                        <a:lnTo>
                          <a:pt x="51" y="95"/>
                        </a:lnTo>
                        <a:lnTo>
                          <a:pt x="61" y="90"/>
                        </a:lnTo>
                        <a:lnTo>
                          <a:pt x="69" y="82"/>
                        </a:lnTo>
                        <a:lnTo>
                          <a:pt x="77" y="73"/>
                        </a:lnTo>
                        <a:lnTo>
                          <a:pt x="82" y="64"/>
                        </a:lnTo>
                        <a:lnTo>
                          <a:pt x="86" y="53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5265A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6" name="Freeform 374">
                    <a:extLst>
                      <a:ext uri="{FF2B5EF4-FFF2-40B4-BE49-F238E27FC236}">
                        <a16:creationId xmlns:a16="http://schemas.microsoft.com/office/drawing/2014/main" id="{C14D6D8E-A989-FA41-82D9-FC0DC1D54B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8" y="1301"/>
                    <a:ext cx="87" cy="98"/>
                  </a:xfrm>
                  <a:custGeom>
                    <a:avLst/>
                    <a:gdLst>
                      <a:gd name="T0" fmla="*/ 87 w 87"/>
                      <a:gd name="T1" fmla="*/ 40 h 98"/>
                      <a:gd name="T2" fmla="*/ 87 w 87"/>
                      <a:gd name="T3" fmla="*/ 30 h 98"/>
                      <a:gd name="T4" fmla="*/ 84 w 87"/>
                      <a:gd name="T5" fmla="*/ 19 h 98"/>
                      <a:gd name="T6" fmla="*/ 77 w 87"/>
                      <a:gd name="T7" fmla="*/ 10 h 98"/>
                      <a:gd name="T8" fmla="*/ 71 w 87"/>
                      <a:gd name="T9" fmla="*/ 2 h 98"/>
                      <a:gd name="T10" fmla="*/ 68 w 87"/>
                      <a:gd name="T11" fmla="*/ 0 h 98"/>
                      <a:gd name="T12" fmla="*/ 67 w 87"/>
                      <a:gd name="T13" fmla="*/ 0 h 98"/>
                      <a:gd name="T14" fmla="*/ 74 w 87"/>
                      <a:gd name="T15" fmla="*/ 8 h 98"/>
                      <a:gd name="T16" fmla="*/ 79 w 87"/>
                      <a:gd name="T17" fmla="*/ 19 h 98"/>
                      <a:gd name="T18" fmla="*/ 84 w 87"/>
                      <a:gd name="T19" fmla="*/ 30 h 98"/>
                      <a:gd name="T20" fmla="*/ 84 w 87"/>
                      <a:gd name="T21" fmla="*/ 40 h 98"/>
                      <a:gd name="T22" fmla="*/ 84 w 87"/>
                      <a:gd name="T23" fmla="*/ 51 h 98"/>
                      <a:gd name="T24" fmla="*/ 80 w 87"/>
                      <a:gd name="T25" fmla="*/ 62 h 98"/>
                      <a:gd name="T26" fmla="*/ 74 w 87"/>
                      <a:gd name="T27" fmla="*/ 71 h 98"/>
                      <a:gd name="T28" fmla="*/ 68 w 87"/>
                      <a:gd name="T29" fmla="*/ 79 h 98"/>
                      <a:gd name="T30" fmla="*/ 60 w 87"/>
                      <a:gd name="T31" fmla="*/ 85 h 98"/>
                      <a:gd name="T32" fmla="*/ 51 w 87"/>
                      <a:gd name="T33" fmla="*/ 90 h 98"/>
                      <a:gd name="T34" fmla="*/ 42 w 87"/>
                      <a:gd name="T35" fmla="*/ 95 h 98"/>
                      <a:gd name="T36" fmla="*/ 30 w 87"/>
                      <a:gd name="T37" fmla="*/ 95 h 98"/>
                      <a:gd name="T38" fmla="*/ 22 w 87"/>
                      <a:gd name="T39" fmla="*/ 95 h 98"/>
                      <a:gd name="T40" fmla="*/ 14 w 87"/>
                      <a:gd name="T41" fmla="*/ 93 h 98"/>
                      <a:gd name="T42" fmla="*/ 8 w 87"/>
                      <a:gd name="T43" fmla="*/ 90 h 98"/>
                      <a:gd name="T44" fmla="*/ 0 w 87"/>
                      <a:gd name="T45" fmla="*/ 87 h 98"/>
                      <a:gd name="T46" fmla="*/ 2 w 87"/>
                      <a:gd name="T47" fmla="*/ 88 h 98"/>
                      <a:gd name="T48" fmla="*/ 3 w 87"/>
                      <a:gd name="T49" fmla="*/ 92 h 98"/>
                      <a:gd name="T50" fmla="*/ 9 w 87"/>
                      <a:gd name="T51" fmla="*/ 95 h 98"/>
                      <a:gd name="T52" fmla="*/ 16 w 87"/>
                      <a:gd name="T53" fmla="*/ 96 h 98"/>
                      <a:gd name="T54" fmla="*/ 23 w 87"/>
                      <a:gd name="T55" fmla="*/ 98 h 98"/>
                      <a:gd name="T56" fmla="*/ 30 w 87"/>
                      <a:gd name="T57" fmla="*/ 98 h 98"/>
                      <a:gd name="T58" fmla="*/ 42 w 87"/>
                      <a:gd name="T59" fmla="*/ 96 h 98"/>
                      <a:gd name="T60" fmla="*/ 53 w 87"/>
                      <a:gd name="T61" fmla="*/ 93 h 98"/>
                      <a:gd name="T62" fmla="*/ 62 w 87"/>
                      <a:gd name="T63" fmla="*/ 88 h 98"/>
                      <a:gd name="T64" fmla="*/ 71 w 87"/>
                      <a:gd name="T65" fmla="*/ 81 h 98"/>
                      <a:gd name="T66" fmla="*/ 77 w 87"/>
                      <a:gd name="T67" fmla="*/ 73 h 98"/>
                      <a:gd name="T68" fmla="*/ 84 w 87"/>
                      <a:gd name="T69" fmla="*/ 64 h 98"/>
                      <a:gd name="T70" fmla="*/ 87 w 87"/>
                      <a:gd name="T71" fmla="*/ 53 h 98"/>
                      <a:gd name="T72" fmla="*/ 87 w 87"/>
                      <a:gd name="T73" fmla="*/ 40 h 98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8"/>
                      <a:gd name="T113" fmla="*/ 87 w 87"/>
                      <a:gd name="T114" fmla="*/ 98 h 98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8">
                        <a:moveTo>
                          <a:pt x="87" y="40"/>
                        </a:moveTo>
                        <a:lnTo>
                          <a:pt x="87" y="30"/>
                        </a:lnTo>
                        <a:lnTo>
                          <a:pt x="84" y="19"/>
                        </a:lnTo>
                        <a:lnTo>
                          <a:pt x="77" y="10"/>
                        </a:lnTo>
                        <a:lnTo>
                          <a:pt x="71" y="2"/>
                        </a:lnTo>
                        <a:lnTo>
                          <a:pt x="68" y="0"/>
                        </a:lnTo>
                        <a:lnTo>
                          <a:pt x="67" y="0"/>
                        </a:lnTo>
                        <a:lnTo>
                          <a:pt x="74" y="8"/>
                        </a:lnTo>
                        <a:lnTo>
                          <a:pt x="79" y="19"/>
                        </a:lnTo>
                        <a:lnTo>
                          <a:pt x="84" y="30"/>
                        </a:lnTo>
                        <a:lnTo>
                          <a:pt x="84" y="40"/>
                        </a:lnTo>
                        <a:lnTo>
                          <a:pt x="84" y="51"/>
                        </a:lnTo>
                        <a:lnTo>
                          <a:pt x="80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60" y="85"/>
                        </a:lnTo>
                        <a:lnTo>
                          <a:pt x="51" y="90"/>
                        </a:lnTo>
                        <a:lnTo>
                          <a:pt x="42" y="95"/>
                        </a:lnTo>
                        <a:lnTo>
                          <a:pt x="30" y="95"/>
                        </a:lnTo>
                        <a:lnTo>
                          <a:pt x="22" y="95"/>
                        </a:lnTo>
                        <a:lnTo>
                          <a:pt x="14" y="93"/>
                        </a:lnTo>
                        <a:lnTo>
                          <a:pt x="8" y="90"/>
                        </a:lnTo>
                        <a:lnTo>
                          <a:pt x="0" y="87"/>
                        </a:lnTo>
                        <a:lnTo>
                          <a:pt x="2" y="88"/>
                        </a:lnTo>
                        <a:lnTo>
                          <a:pt x="3" y="92"/>
                        </a:lnTo>
                        <a:lnTo>
                          <a:pt x="9" y="95"/>
                        </a:lnTo>
                        <a:lnTo>
                          <a:pt x="16" y="96"/>
                        </a:lnTo>
                        <a:lnTo>
                          <a:pt x="23" y="98"/>
                        </a:lnTo>
                        <a:lnTo>
                          <a:pt x="30" y="98"/>
                        </a:lnTo>
                        <a:lnTo>
                          <a:pt x="42" y="96"/>
                        </a:lnTo>
                        <a:lnTo>
                          <a:pt x="53" y="93"/>
                        </a:lnTo>
                        <a:lnTo>
                          <a:pt x="62" y="88"/>
                        </a:lnTo>
                        <a:lnTo>
                          <a:pt x="71" y="81"/>
                        </a:lnTo>
                        <a:lnTo>
                          <a:pt x="77" y="73"/>
                        </a:lnTo>
                        <a:lnTo>
                          <a:pt x="84" y="64"/>
                        </a:lnTo>
                        <a:lnTo>
                          <a:pt x="87" y="53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5567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7" name="Freeform 375">
                    <a:extLst>
                      <a:ext uri="{FF2B5EF4-FFF2-40B4-BE49-F238E27FC236}">
                        <a16:creationId xmlns:a16="http://schemas.microsoft.com/office/drawing/2014/main" id="{6EC186B8-5FC4-4B4B-BD73-C622AC3F11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8" y="1301"/>
                    <a:ext cx="85" cy="96"/>
                  </a:xfrm>
                  <a:custGeom>
                    <a:avLst/>
                    <a:gdLst>
                      <a:gd name="T0" fmla="*/ 85 w 85"/>
                      <a:gd name="T1" fmla="*/ 40 h 96"/>
                      <a:gd name="T2" fmla="*/ 85 w 85"/>
                      <a:gd name="T3" fmla="*/ 30 h 96"/>
                      <a:gd name="T4" fmla="*/ 80 w 85"/>
                      <a:gd name="T5" fmla="*/ 19 h 96"/>
                      <a:gd name="T6" fmla="*/ 76 w 85"/>
                      <a:gd name="T7" fmla="*/ 10 h 96"/>
                      <a:gd name="T8" fmla="*/ 68 w 85"/>
                      <a:gd name="T9" fmla="*/ 0 h 96"/>
                      <a:gd name="T10" fmla="*/ 67 w 85"/>
                      <a:gd name="T11" fmla="*/ 0 h 96"/>
                      <a:gd name="T12" fmla="*/ 63 w 85"/>
                      <a:gd name="T13" fmla="*/ 0 h 96"/>
                      <a:gd name="T14" fmla="*/ 71 w 85"/>
                      <a:gd name="T15" fmla="*/ 8 h 96"/>
                      <a:gd name="T16" fmla="*/ 77 w 85"/>
                      <a:gd name="T17" fmla="*/ 19 h 96"/>
                      <a:gd name="T18" fmla="*/ 82 w 85"/>
                      <a:gd name="T19" fmla="*/ 30 h 96"/>
                      <a:gd name="T20" fmla="*/ 82 w 85"/>
                      <a:gd name="T21" fmla="*/ 40 h 96"/>
                      <a:gd name="T22" fmla="*/ 82 w 85"/>
                      <a:gd name="T23" fmla="*/ 51 h 96"/>
                      <a:gd name="T24" fmla="*/ 79 w 85"/>
                      <a:gd name="T25" fmla="*/ 61 h 96"/>
                      <a:gd name="T26" fmla="*/ 74 w 85"/>
                      <a:gd name="T27" fmla="*/ 70 h 96"/>
                      <a:gd name="T28" fmla="*/ 67 w 85"/>
                      <a:gd name="T29" fmla="*/ 78 h 96"/>
                      <a:gd name="T30" fmla="*/ 59 w 85"/>
                      <a:gd name="T31" fmla="*/ 84 h 96"/>
                      <a:gd name="T32" fmla="*/ 51 w 85"/>
                      <a:gd name="T33" fmla="*/ 90 h 96"/>
                      <a:gd name="T34" fmla="*/ 40 w 85"/>
                      <a:gd name="T35" fmla="*/ 93 h 96"/>
                      <a:gd name="T36" fmla="*/ 30 w 85"/>
                      <a:gd name="T37" fmla="*/ 93 h 96"/>
                      <a:gd name="T38" fmla="*/ 22 w 85"/>
                      <a:gd name="T39" fmla="*/ 93 h 96"/>
                      <a:gd name="T40" fmla="*/ 14 w 85"/>
                      <a:gd name="T41" fmla="*/ 92 h 96"/>
                      <a:gd name="T42" fmla="*/ 6 w 85"/>
                      <a:gd name="T43" fmla="*/ 88 h 96"/>
                      <a:gd name="T44" fmla="*/ 0 w 85"/>
                      <a:gd name="T45" fmla="*/ 84 h 96"/>
                      <a:gd name="T46" fmla="*/ 0 w 85"/>
                      <a:gd name="T47" fmla="*/ 87 h 96"/>
                      <a:gd name="T48" fmla="*/ 2 w 85"/>
                      <a:gd name="T49" fmla="*/ 88 h 96"/>
                      <a:gd name="T50" fmla="*/ 8 w 85"/>
                      <a:gd name="T51" fmla="*/ 92 h 96"/>
                      <a:gd name="T52" fmla="*/ 16 w 85"/>
                      <a:gd name="T53" fmla="*/ 95 h 96"/>
                      <a:gd name="T54" fmla="*/ 23 w 85"/>
                      <a:gd name="T55" fmla="*/ 96 h 96"/>
                      <a:gd name="T56" fmla="*/ 30 w 85"/>
                      <a:gd name="T57" fmla="*/ 96 h 96"/>
                      <a:gd name="T58" fmla="*/ 42 w 85"/>
                      <a:gd name="T59" fmla="*/ 95 h 96"/>
                      <a:gd name="T60" fmla="*/ 51 w 85"/>
                      <a:gd name="T61" fmla="*/ 92 h 96"/>
                      <a:gd name="T62" fmla="*/ 62 w 85"/>
                      <a:gd name="T63" fmla="*/ 87 h 96"/>
                      <a:gd name="T64" fmla="*/ 70 w 85"/>
                      <a:gd name="T65" fmla="*/ 81 h 96"/>
                      <a:gd name="T66" fmla="*/ 76 w 85"/>
                      <a:gd name="T67" fmla="*/ 71 h 96"/>
                      <a:gd name="T68" fmla="*/ 82 w 85"/>
                      <a:gd name="T69" fmla="*/ 62 h 96"/>
                      <a:gd name="T70" fmla="*/ 85 w 85"/>
                      <a:gd name="T71" fmla="*/ 53 h 96"/>
                      <a:gd name="T72" fmla="*/ 85 w 85"/>
                      <a:gd name="T73" fmla="*/ 40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5"/>
                      <a:gd name="T112" fmla="*/ 0 h 96"/>
                      <a:gd name="T113" fmla="*/ 85 w 85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5" h="96">
                        <a:moveTo>
                          <a:pt x="85" y="40"/>
                        </a:moveTo>
                        <a:lnTo>
                          <a:pt x="85" y="30"/>
                        </a:lnTo>
                        <a:lnTo>
                          <a:pt x="80" y="19"/>
                        </a:lnTo>
                        <a:lnTo>
                          <a:pt x="76" y="10"/>
                        </a:lnTo>
                        <a:lnTo>
                          <a:pt x="68" y="0"/>
                        </a:lnTo>
                        <a:lnTo>
                          <a:pt x="67" y="0"/>
                        </a:lnTo>
                        <a:lnTo>
                          <a:pt x="63" y="0"/>
                        </a:lnTo>
                        <a:lnTo>
                          <a:pt x="71" y="8"/>
                        </a:lnTo>
                        <a:lnTo>
                          <a:pt x="77" y="19"/>
                        </a:lnTo>
                        <a:lnTo>
                          <a:pt x="82" y="30"/>
                        </a:lnTo>
                        <a:lnTo>
                          <a:pt x="82" y="40"/>
                        </a:lnTo>
                        <a:lnTo>
                          <a:pt x="82" y="51"/>
                        </a:lnTo>
                        <a:lnTo>
                          <a:pt x="79" y="61"/>
                        </a:lnTo>
                        <a:lnTo>
                          <a:pt x="74" y="70"/>
                        </a:lnTo>
                        <a:lnTo>
                          <a:pt x="67" y="78"/>
                        </a:lnTo>
                        <a:lnTo>
                          <a:pt x="59" y="84"/>
                        </a:lnTo>
                        <a:lnTo>
                          <a:pt x="51" y="90"/>
                        </a:lnTo>
                        <a:lnTo>
                          <a:pt x="40" y="93"/>
                        </a:lnTo>
                        <a:lnTo>
                          <a:pt x="30" y="93"/>
                        </a:lnTo>
                        <a:lnTo>
                          <a:pt x="22" y="93"/>
                        </a:lnTo>
                        <a:lnTo>
                          <a:pt x="14" y="92"/>
                        </a:lnTo>
                        <a:lnTo>
                          <a:pt x="6" y="88"/>
                        </a:lnTo>
                        <a:lnTo>
                          <a:pt x="0" y="84"/>
                        </a:lnTo>
                        <a:lnTo>
                          <a:pt x="0" y="87"/>
                        </a:lnTo>
                        <a:lnTo>
                          <a:pt x="2" y="88"/>
                        </a:lnTo>
                        <a:lnTo>
                          <a:pt x="8" y="92"/>
                        </a:lnTo>
                        <a:lnTo>
                          <a:pt x="16" y="95"/>
                        </a:lnTo>
                        <a:lnTo>
                          <a:pt x="23" y="96"/>
                        </a:lnTo>
                        <a:lnTo>
                          <a:pt x="30" y="96"/>
                        </a:lnTo>
                        <a:lnTo>
                          <a:pt x="42" y="95"/>
                        </a:lnTo>
                        <a:lnTo>
                          <a:pt x="51" y="92"/>
                        </a:lnTo>
                        <a:lnTo>
                          <a:pt x="62" y="87"/>
                        </a:lnTo>
                        <a:lnTo>
                          <a:pt x="70" y="81"/>
                        </a:lnTo>
                        <a:lnTo>
                          <a:pt x="76" y="71"/>
                        </a:lnTo>
                        <a:lnTo>
                          <a:pt x="82" y="62"/>
                        </a:lnTo>
                        <a:lnTo>
                          <a:pt x="85" y="53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586AA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8" name="Freeform 376">
                    <a:extLst>
                      <a:ext uri="{FF2B5EF4-FFF2-40B4-BE49-F238E27FC236}">
                        <a16:creationId xmlns:a16="http://schemas.microsoft.com/office/drawing/2014/main" id="{88B1E017-1918-D44B-BB61-4B42A67D6A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7" y="1301"/>
                    <a:ext cx="85" cy="95"/>
                  </a:xfrm>
                  <a:custGeom>
                    <a:avLst/>
                    <a:gdLst>
                      <a:gd name="T0" fmla="*/ 85 w 85"/>
                      <a:gd name="T1" fmla="*/ 40 h 95"/>
                      <a:gd name="T2" fmla="*/ 85 w 85"/>
                      <a:gd name="T3" fmla="*/ 30 h 95"/>
                      <a:gd name="T4" fmla="*/ 80 w 85"/>
                      <a:gd name="T5" fmla="*/ 19 h 95"/>
                      <a:gd name="T6" fmla="*/ 75 w 85"/>
                      <a:gd name="T7" fmla="*/ 8 h 95"/>
                      <a:gd name="T8" fmla="*/ 68 w 85"/>
                      <a:gd name="T9" fmla="*/ 0 h 95"/>
                      <a:gd name="T10" fmla="*/ 64 w 85"/>
                      <a:gd name="T11" fmla="*/ 0 h 95"/>
                      <a:gd name="T12" fmla="*/ 61 w 85"/>
                      <a:gd name="T13" fmla="*/ 0 h 95"/>
                      <a:gd name="T14" fmla="*/ 71 w 85"/>
                      <a:gd name="T15" fmla="*/ 8 h 95"/>
                      <a:gd name="T16" fmla="*/ 77 w 85"/>
                      <a:gd name="T17" fmla="*/ 17 h 95"/>
                      <a:gd name="T18" fmla="*/ 81 w 85"/>
                      <a:gd name="T19" fmla="*/ 28 h 95"/>
                      <a:gd name="T20" fmla="*/ 81 w 85"/>
                      <a:gd name="T21" fmla="*/ 40 h 95"/>
                      <a:gd name="T22" fmla="*/ 81 w 85"/>
                      <a:gd name="T23" fmla="*/ 51 h 95"/>
                      <a:gd name="T24" fmla="*/ 78 w 85"/>
                      <a:gd name="T25" fmla="*/ 61 h 95"/>
                      <a:gd name="T26" fmla="*/ 74 w 85"/>
                      <a:gd name="T27" fmla="*/ 70 h 95"/>
                      <a:gd name="T28" fmla="*/ 68 w 85"/>
                      <a:gd name="T29" fmla="*/ 78 h 95"/>
                      <a:gd name="T30" fmla="*/ 60 w 85"/>
                      <a:gd name="T31" fmla="*/ 84 h 95"/>
                      <a:gd name="T32" fmla="*/ 51 w 85"/>
                      <a:gd name="T33" fmla="*/ 88 h 95"/>
                      <a:gd name="T34" fmla="*/ 41 w 85"/>
                      <a:gd name="T35" fmla="*/ 92 h 95"/>
                      <a:gd name="T36" fmla="*/ 31 w 85"/>
                      <a:gd name="T37" fmla="*/ 92 h 95"/>
                      <a:gd name="T38" fmla="*/ 23 w 85"/>
                      <a:gd name="T39" fmla="*/ 92 h 95"/>
                      <a:gd name="T40" fmla="*/ 14 w 85"/>
                      <a:gd name="T41" fmla="*/ 88 h 95"/>
                      <a:gd name="T42" fmla="*/ 7 w 85"/>
                      <a:gd name="T43" fmla="*/ 85 h 95"/>
                      <a:gd name="T44" fmla="*/ 0 w 85"/>
                      <a:gd name="T45" fmla="*/ 81 h 95"/>
                      <a:gd name="T46" fmla="*/ 1 w 85"/>
                      <a:gd name="T47" fmla="*/ 84 h 95"/>
                      <a:gd name="T48" fmla="*/ 1 w 85"/>
                      <a:gd name="T49" fmla="*/ 87 h 95"/>
                      <a:gd name="T50" fmla="*/ 9 w 85"/>
                      <a:gd name="T51" fmla="*/ 90 h 95"/>
                      <a:gd name="T52" fmla="*/ 15 w 85"/>
                      <a:gd name="T53" fmla="*/ 93 h 95"/>
                      <a:gd name="T54" fmla="*/ 23 w 85"/>
                      <a:gd name="T55" fmla="*/ 95 h 95"/>
                      <a:gd name="T56" fmla="*/ 31 w 85"/>
                      <a:gd name="T57" fmla="*/ 95 h 95"/>
                      <a:gd name="T58" fmla="*/ 43 w 85"/>
                      <a:gd name="T59" fmla="*/ 95 h 95"/>
                      <a:gd name="T60" fmla="*/ 52 w 85"/>
                      <a:gd name="T61" fmla="*/ 90 h 95"/>
                      <a:gd name="T62" fmla="*/ 61 w 85"/>
                      <a:gd name="T63" fmla="*/ 85 h 95"/>
                      <a:gd name="T64" fmla="*/ 69 w 85"/>
                      <a:gd name="T65" fmla="*/ 79 h 95"/>
                      <a:gd name="T66" fmla="*/ 75 w 85"/>
                      <a:gd name="T67" fmla="*/ 71 h 95"/>
                      <a:gd name="T68" fmla="*/ 81 w 85"/>
                      <a:gd name="T69" fmla="*/ 62 h 95"/>
                      <a:gd name="T70" fmla="*/ 85 w 85"/>
                      <a:gd name="T71" fmla="*/ 51 h 95"/>
                      <a:gd name="T72" fmla="*/ 85 w 85"/>
                      <a:gd name="T73" fmla="*/ 40 h 95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5"/>
                      <a:gd name="T112" fmla="*/ 0 h 95"/>
                      <a:gd name="T113" fmla="*/ 85 w 85"/>
                      <a:gd name="T114" fmla="*/ 95 h 95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5" h="95">
                        <a:moveTo>
                          <a:pt x="85" y="40"/>
                        </a:moveTo>
                        <a:lnTo>
                          <a:pt x="85" y="30"/>
                        </a:lnTo>
                        <a:lnTo>
                          <a:pt x="80" y="19"/>
                        </a:lnTo>
                        <a:lnTo>
                          <a:pt x="75" y="8"/>
                        </a:lnTo>
                        <a:lnTo>
                          <a:pt x="68" y="0"/>
                        </a:lnTo>
                        <a:lnTo>
                          <a:pt x="64" y="0"/>
                        </a:lnTo>
                        <a:lnTo>
                          <a:pt x="61" y="0"/>
                        </a:lnTo>
                        <a:lnTo>
                          <a:pt x="71" y="8"/>
                        </a:lnTo>
                        <a:lnTo>
                          <a:pt x="77" y="17"/>
                        </a:lnTo>
                        <a:lnTo>
                          <a:pt x="81" y="28"/>
                        </a:lnTo>
                        <a:lnTo>
                          <a:pt x="81" y="40"/>
                        </a:lnTo>
                        <a:lnTo>
                          <a:pt x="81" y="51"/>
                        </a:lnTo>
                        <a:lnTo>
                          <a:pt x="78" y="61"/>
                        </a:lnTo>
                        <a:lnTo>
                          <a:pt x="74" y="70"/>
                        </a:lnTo>
                        <a:lnTo>
                          <a:pt x="68" y="78"/>
                        </a:lnTo>
                        <a:lnTo>
                          <a:pt x="60" y="84"/>
                        </a:lnTo>
                        <a:lnTo>
                          <a:pt x="51" y="88"/>
                        </a:lnTo>
                        <a:lnTo>
                          <a:pt x="41" y="92"/>
                        </a:lnTo>
                        <a:lnTo>
                          <a:pt x="31" y="92"/>
                        </a:lnTo>
                        <a:lnTo>
                          <a:pt x="23" y="92"/>
                        </a:lnTo>
                        <a:lnTo>
                          <a:pt x="14" y="88"/>
                        </a:lnTo>
                        <a:lnTo>
                          <a:pt x="7" y="85"/>
                        </a:lnTo>
                        <a:lnTo>
                          <a:pt x="0" y="81"/>
                        </a:lnTo>
                        <a:lnTo>
                          <a:pt x="1" y="84"/>
                        </a:lnTo>
                        <a:lnTo>
                          <a:pt x="1" y="87"/>
                        </a:lnTo>
                        <a:lnTo>
                          <a:pt x="9" y="90"/>
                        </a:lnTo>
                        <a:lnTo>
                          <a:pt x="15" y="93"/>
                        </a:lnTo>
                        <a:lnTo>
                          <a:pt x="23" y="95"/>
                        </a:lnTo>
                        <a:lnTo>
                          <a:pt x="31" y="95"/>
                        </a:lnTo>
                        <a:lnTo>
                          <a:pt x="43" y="95"/>
                        </a:lnTo>
                        <a:lnTo>
                          <a:pt x="52" y="90"/>
                        </a:lnTo>
                        <a:lnTo>
                          <a:pt x="61" y="85"/>
                        </a:lnTo>
                        <a:lnTo>
                          <a:pt x="69" y="79"/>
                        </a:lnTo>
                        <a:lnTo>
                          <a:pt x="75" y="71"/>
                        </a:lnTo>
                        <a:lnTo>
                          <a:pt x="81" y="62"/>
                        </a:lnTo>
                        <a:lnTo>
                          <a:pt x="85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5A6C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9" name="Freeform 377">
                    <a:extLst>
                      <a:ext uri="{FF2B5EF4-FFF2-40B4-BE49-F238E27FC236}">
                        <a16:creationId xmlns:a16="http://schemas.microsoft.com/office/drawing/2014/main" id="{C5E49E65-1097-0044-9F43-6B087734D9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5" y="1301"/>
                    <a:ext cx="85" cy="93"/>
                  </a:xfrm>
                  <a:custGeom>
                    <a:avLst/>
                    <a:gdLst>
                      <a:gd name="T0" fmla="*/ 85 w 85"/>
                      <a:gd name="T1" fmla="*/ 40 h 93"/>
                      <a:gd name="T2" fmla="*/ 85 w 85"/>
                      <a:gd name="T3" fmla="*/ 30 h 93"/>
                      <a:gd name="T4" fmla="*/ 80 w 85"/>
                      <a:gd name="T5" fmla="*/ 19 h 93"/>
                      <a:gd name="T6" fmla="*/ 74 w 85"/>
                      <a:gd name="T7" fmla="*/ 8 h 93"/>
                      <a:gd name="T8" fmla="*/ 66 w 85"/>
                      <a:gd name="T9" fmla="*/ 0 h 93"/>
                      <a:gd name="T10" fmla="*/ 65 w 85"/>
                      <a:gd name="T11" fmla="*/ 0 h 93"/>
                      <a:gd name="T12" fmla="*/ 63 w 85"/>
                      <a:gd name="T13" fmla="*/ 0 h 93"/>
                      <a:gd name="T14" fmla="*/ 62 w 85"/>
                      <a:gd name="T15" fmla="*/ 0 h 93"/>
                      <a:gd name="T16" fmla="*/ 62 w 85"/>
                      <a:gd name="T17" fmla="*/ 0 h 93"/>
                      <a:gd name="T18" fmla="*/ 70 w 85"/>
                      <a:gd name="T19" fmla="*/ 8 h 93"/>
                      <a:gd name="T20" fmla="*/ 77 w 85"/>
                      <a:gd name="T21" fmla="*/ 17 h 93"/>
                      <a:gd name="T22" fmla="*/ 80 w 85"/>
                      <a:gd name="T23" fmla="*/ 28 h 93"/>
                      <a:gd name="T24" fmla="*/ 82 w 85"/>
                      <a:gd name="T25" fmla="*/ 40 h 93"/>
                      <a:gd name="T26" fmla="*/ 82 w 85"/>
                      <a:gd name="T27" fmla="*/ 51 h 93"/>
                      <a:gd name="T28" fmla="*/ 79 w 85"/>
                      <a:gd name="T29" fmla="*/ 61 h 93"/>
                      <a:gd name="T30" fmla="*/ 74 w 85"/>
                      <a:gd name="T31" fmla="*/ 68 h 93"/>
                      <a:gd name="T32" fmla="*/ 68 w 85"/>
                      <a:gd name="T33" fmla="*/ 76 h 93"/>
                      <a:gd name="T34" fmla="*/ 60 w 85"/>
                      <a:gd name="T35" fmla="*/ 82 h 93"/>
                      <a:gd name="T36" fmla="*/ 53 w 85"/>
                      <a:gd name="T37" fmla="*/ 87 h 93"/>
                      <a:gd name="T38" fmla="*/ 43 w 85"/>
                      <a:gd name="T39" fmla="*/ 90 h 93"/>
                      <a:gd name="T40" fmla="*/ 33 w 85"/>
                      <a:gd name="T41" fmla="*/ 90 h 93"/>
                      <a:gd name="T42" fmla="*/ 25 w 85"/>
                      <a:gd name="T43" fmla="*/ 90 h 93"/>
                      <a:gd name="T44" fmla="*/ 16 w 85"/>
                      <a:gd name="T45" fmla="*/ 87 h 93"/>
                      <a:gd name="T46" fmla="*/ 8 w 85"/>
                      <a:gd name="T47" fmla="*/ 84 h 93"/>
                      <a:gd name="T48" fmla="*/ 0 w 85"/>
                      <a:gd name="T49" fmla="*/ 78 h 93"/>
                      <a:gd name="T50" fmla="*/ 2 w 85"/>
                      <a:gd name="T51" fmla="*/ 81 h 93"/>
                      <a:gd name="T52" fmla="*/ 3 w 85"/>
                      <a:gd name="T53" fmla="*/ 84 h 93"/>
                      <a:gd name="T54" fmla="*/ 9 w 85"/>
                      <a:gd name="T55" fmla="*/ 88 h 93"/>
                      <a:gd name="T56" fmla="*/ 17 w 85"/>
                      <a:gd name="T57" fmla="*/ 92 h 93"/>
                      <a:gd name="T58" fmla="*/ 25 w 85"/>
                      <a:gd name="T59" fmla="*/ 93 h 93"/>
                      <a:gd name="T60" fmla="*/ 33 w 85"/>
                      <a:gd name="T61" fmla="*/ 93 h 93"/>
                      <a:gd name="T62" fmla="*/ 43 w 85"/>
                      <a:gd name="T63" fmla="*/ 93 h 93"/>
                      <a:gd name="T64" fmla="*/ 54 w 85"/>
                      <a:gd name="T65" fmla="*/ 90 h 93"/>
                      <a:gd name="T66" fmla="*/ 62 w 85"/>
                      <a:gd name="T67" fmla="*/ 84 h 93"/>
                      <a:gd name="T68" fmla="*/ 70 w 85"/>
                      <a:gd name="T69" fmla="*/ 78 h 93"/>
                      <a:gd name="T70" fmla="*/ 77 w 85"/>
                      <a:gd name="T71" fmla="*/ 70 h 93"/>
                      <a:gd name="T72" fmla="*/ 82 w 85"/>
                      <a:gd name="T73" fmla="*/ 61 h 93"/>
                      <a:gd name="T74" fmla="*/ 85 w 85"/>
                      <a:gd name="T75" fmla="*/ 51 h 93"/>
                      <a:gd name="T76" fmla="*/ 85 w 85"/>
                      <a:gd name="T77" fmla="*/ 40 h 93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3"/>
                      <a:gd name="T119" fmla="*/ 85 w 85"/>
                      <a:gd name="T120" fmla="*/ 93 h 93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3">
                        <a:moveTo>
                          <a:pt x="85" y="40"/>
                        </a:moveTo>
                        <a:lnTo>
                          <a:pt x="85" y="30"/>
                        </a:lnTo>
                        <a:lnTo>
                          <a:pt x="80" y="19"/>
                        </a:lnTo>
                        <a:lnTo>
                          <a:pt x="74" y="8"/>
                        </a:lnTo>
                        <a:lnTo>
                          <a:pt x="66" y="0"/>
                        </a:lnTo>
                        <a:lnTo>
                          <a:pt x="65" y="0"/>
                        </a:lnTo>
                        <a:lnTo>
                          <a:pt x="63" y="0"/>
                        </a:lnTo>
                        <a:lnTo>
                          <a:pt x="62" y="0"/>
                        </a:lnTo>
                        <a:lnTo>
                          <a:pt x="70" y="8"/>
                        </a:lnTo>
                        <a:lnTo>
                          <a:pt x="77" y="17"/>
                        </a:lnTo>
                        <a:lnTo>
                          <a:pt x="80" y="28"/>
                        </a:lnTo>
                        <a:lnTo>
                          <a:pt x="82" y="40"/>
                        </a:lnTo>
                        <a:lnTo>
                          <a:pt x="82" y="51"/>
                        </a:lnTo>
                        <a:lnTo>
                          <a:pt x="79" y="61"/>
                        </a:lnTo>
                        <a:lnTo>
                          <a:pt x="74" y="68"/>
                        </a:lnTo>
                        <a:lnTo>
                          <a:pt x="68" y="76"/>
                        </a:lnTo>
                        <a:lnTo>
                          <a:pt x="60" y="82"/>
                        </a:lnTo>
                        <a:lnTo>
                          <a:pt x="53" y="87"/>
                        </a:lnTo>
                        <a:lnTo>
                          <a:pt x="43" y="90"/>
                        </a:lnTo>
                        <a:lnTo>
                          <a:pt x="33" y="90"/>
                        </a:lnTo>
                        <a:lnTo>
                          <a:pt x="25" y="90"/>
                        </a:lnTo>
                        <a:lnTo>
                          <a:pt x="16" y="87"/>
                        </a:lnTo>
                        <a:lnTo>
                          <a:pt x="8" y="84"/>
                        </a:lnTo>
                        <a:lnTo>
                          <a:pt x="0" y="78"/>
                        </a:lnTo>
                        <a:lnTo>
                          <a:pt x="2" y="81"/>
                        </a:lnTo>
                        <a:lnTo>
                          <a:pt x="3" y="84"/>
                        </a:lnTo>
                        <a:lnTo>
                          <a:pt x="9" y="88"/>
                        </a:lnTo>
                        <a:lnTo>
                          <a:pt x="17" y="92"/>
                        </a:lnTo>
                        <a:lnTo>
                          <a:pt x="25" y="93"/>
                        </a:lnTo>
                        <a:lnTo>
                          <a:pt x="33" y="93"/>
                        </a:lnTo>
                        <a:lnTo>
                          <a:pt x="43" y="93"/>
                        </a:lnTo>
                        <a:lnTo>
                          <a:pt x="54" y="90"/>
                        </a:lnTo>
                        <a:lnTo>
                          <a:pt x="62" y="84"/>
                        </a:lnTo>
                        <a:lnTo>
                          <a:pt x="70" y="78"/>
                        </a:lnTo>
                        <a:lnTo>
                          <a:pt x="77" y="70"/>
                        </a:lnTo>
                        <a:lnTo>
                          <a:pt x="82" y="61"/>
                        </a:lnTo>
                        <a:lnTo>
                          <a:pt x="85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5F70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0" name="Freeform 378">
                    <a:extLst>
                      <a:ext uri="{FF2B5EF4-FFF2-40B4-BE49-F238E27FC236}">
                        <a16:creationId xmlns:a16="http://schemas.microsoft.com/office/drawing/2014/main" id="{A6F98F38-9F47-244B-9C1F-B55941EBD0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5" y="1301"/>
                    <a:ext cx="83" cy="92"/>
                  </a:xfrm>
                  <a:custGeom>
                    <a:avLst/>
                    <a:gdLst>
                      <a:gd name="T0" fmla="*/ 83 w 83"/>
                      <a:gd name="T1" fmla="*/ 40 h 92"/>
                      <a:gd name="T2" fmla="*/ 83 w 83"/>
                      <a:gd name="T3" fmla="*/ 28 h 92"/>
                      <a:gd name="T4" fmla="*/ 79 w 83"/>
                      <a:gd name="T5" fmla="*/ 17 h 92"/>
                      <a:gd name="T6" fmla="*/ 73 w 83"/>
                      <a:gd name="T7" fmla="*/ 8 h 92"/>
                      <a:gd name="T8" fmla="*/ 63 w 83"/>
                      <a:gd name="T9" fmla="*/ 0 h 92"/>
                      <a:gd name="T10" fmla="*/ 63 w 83"/>
                      <a:gd name="T11" fmla="*/ 0 h 92"/>
                      <a:gd name="T12" fmla="*/ 63 w 83"/>
                      <a:gd name="T13" fmla="*/ 0 h 92"/>
                      <a:gd name="T14" fmla="*/ 60 w 83"/>
                      <a:gd name="T15" fmla="*/ 0 h 92"/>
                      <a:gd name="T16" fmla="*/ 59 w 83"/>
                      <a:gd name="T17" fmla="*/ 0 h 92"/>
                      <a:gd name="T18" fmla="*/ 68 w 83"/>
                      <a:gd name="T19" fmla="*/ 8 h 92"/>
                      <a:gd name="T20" fmla="*/ 74 w 83"/>
                      <a:gd name="T21" fmla="*/ 17 h 92"/>
                      <a:gd name="T22" fmla="*/ 77 w 83"/>
                      <a:gd name="T23" fmla="*/ 23 h 92"/>
                      <a:gd name="T24" fmla="*/ 79 w 83"/>
                      <a:gd name="T25" fmla="*/ 28 h 92"/>
                      <a:gd name="T26" fmla="*/ 80 w 83"/>
                      <a:gd name="T27" fmla="*/ 34 h 92"/>
                      <a:gd name="T28" fmla="*/ 80 w 83"/>
                      <a:gd name="T29" fmla="*/ 40 h 92"/>
                      <a:gd name="T30" fmla="*/ 80 w 83"/>
                      <a:gd name="T31" fmla="*/ 51 h 92"/>
                      <a:gd name="T32" fmla="*/ 77 w 83"/>
                      <a:gd name="T33" fmla="*/ 59 h 92"/>
                      <a:gd name="T34" fmla="*/ 73 w 83"/>
                      <a:gd name="T35" fmla="*/ 68 h 92"/>
                      <a:gd name="T36" fmla="*/ 66 w 83"/>
                      <a:gd name="T37" fmla="*/ 75 h 92"/>
                      <a:gd name="T38" fmla="*/ 60 w 83"/>
                      <a:gd name="T39" fmla="*/ 81 h 92"/>
                      <a:gd name="T40" fmla="*/ 53 w 83"/>
                      <a:gd name="T41" fmla="*/ 85 h 92"/>
                      <a:gd name="T42" fmla="*/ 43 w 83"/>
                      <a:gd name="T43" fmla="*/ 88 h 92"/>
                      <a:gd name="T44" fmla="*/ 33 w 83"/>
                      <a:gd name="T45" fmla="*/ 88 h 92"/>
                      <a:gd name="T46" fmla="*/ 23 w 83"/>
                      <a:gd name="T47" fmla="*/ 88 h 92"/>
                      <a:gd name="T48" fmla="*/ 16 w 83"/>
                      <a:gd name="T49" fmla="*/ 85 h 92"/>
                      <a:gd name="T50" fmla="*/ 8 w 83"/>
                      <a:gd name="T51" fmla="*/ 81 h 92"/>
                      <a:gd name="T52" fmla="*/ 0 w 83"/>
                      <a:gd name="T53" fmla="*/ 76 h 92"/>
                      <a:gd name="T54" fmla="*/ 0 w 83"/>
                      <a:gd name="T55" fmla="*/ 78 h 92"/>
                      <a:gd name="T56" fmla="*/ 2 w 83"/>
                      <a:gd name="T57" fmla="*/ 81 h 92"/>
                      <a:gd name="T58" fmla="*/ 9 w 83"/>
                      <a:gd name="T59" fmla="*/ 85 h 92"/>
                      <a:gd name="T60" fmla="*/ 16 w 83"/>
                      <a:gd name="T61" fmla="*/ 88 h 92"/>
                      <a:gd name="T62" fmla="*/ 25 w 83"/>
                      <a:gd name="T63" fmla="*/ 92 h 92"/>
                      <a:gd name="T64" fmla="*/ 33 w 83"/>
                      <a:gd name="T65" fmla="*/ 92 h 92"/>
                      <a:gd name="T66" fmla="*/ 43 w 83"/>
                      <a:gd name="T67" fmla="*/ 92 h 92"/>
                      <a:gd name="T68" fmla="*/ 53 w 83"/>
                      <a:gd name="T69" fmla="*/ 88 h 92"/>
                      <a:gd name="T70" fmla="*/ 62 w 83"/>
                      <a:gd name="T71" fmla="*/ 84 h 92"/>
                      <a:gd name="T72" fmla="*/ 70 w 83"/>
                      <a:gd name="T73" fmla="*/ 78 h 92"/>
                      <a:gd name="T74" fmla="*/ 76 w 83"/>
                      <a:gd name="T75" fmla="*/ 70 h 92"/>
                      <a:gd name="T76" fmla="*/ 80 w 83"/>
                      <a:gd name="T77" fmla="*/ 61 h 92"/>
                      <a:gd name="T78" fmla="*/ 83 w 83"/>
                      <a:gd name="T79" fmla="*/ 51 h 92"/>
                      <a:gd name="T80" fmla="*/ 83 w 83"/>
                      <a:gd name="T81" fmla="*/ 40 h 92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2"/>
                      <a:gd name="T125" fmla="*/ 83 w 83"/>
                      <a:gd name="T126" fmla="*/ 92 h 92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2">
                        <a:moveTo>
                          <a:pt x="83" y="40"/>
                        </a:moveTo>
                        <a:lnTo>
                          <a:pt x="83" y="28"/>
                        </a:lnTo>
                        <a:lnTo>
                          <a:pt x="79" y="17"/>
                        </a:lnTo>
                        <a:lnTo>
                          <a:pt x="73" y="8"/>
                        </a:lnTo>
                        <a:lnTo>
                          <a:pt x="63" y="0"/>
                        </a:lnTo>
                        <a:lnTo>
                          <a:pt x="60" y="0"/>
                        </a:lnTo>
                        <a:lnTo>
                          <a:pt x="59" y="0"/>
                        </a:lnTo>
                        <a:lnTo>
                          <a:pt x="68" y="8"/>
                        </a:lnTo>
                        <a:lnTo>
                          <a:pt x="74" y="17"/>
                        </a:lnTo>
                        <a:lnTo>
                          <a:pt x="77" y="23"/>
                        </a:lnTo>
                        <a:lnTo>
                          <a:pt x="79" y="28"/>
                        </a:lnTo>
                        <a:lnTo>
                          <a:pt x="80" y="34"/>
                        </a:lnTo>
                        <a:lnTo>
                          <a:pt x="80" y="40"/>
                        </a:lnTo>
                        <a:lnTo>
                          <a:pt x="80" y="51"/>
                        </a:lnTo>
                        <a:lnTo>
                          <a:pt x="77" y="59"/>
                        </a:lnTo>
                        <a:lnTo>
                          <a:pt x="73" y="68"/>
                        </a:lnTo>
                        <a:lnTo>
                          <a:pt x="66" y="75"/>
                        </a:lnTo>
                        <a:lnTo>
                          <a:pt x="60" y="81"/>
                        </a:lnTo>
                        <a:lnTo>
                          <a:pt x="53" y="85"/>
                        </a:lnTo>
                        <a:lnTo>
                          <a:pt x="43" y="88"/>
                        </a:lnTo>
                        <a:lnTo>
                          <a:pt x="33" y="88"/>
                        </a:lnTo>
                        <a:lnTo>
                          <a:pt x="23" y="88"/>
                        </a:lnTo>
                        <a:lnTo>
                          <a:pt x="16" y="85"/>
                        </a:lnTo>
                        <a:lnTo>
                          <a:pt x="8" y="81"/>
                        </a:lnTo>
                        <a:lnTo>
                          <a:pt x="0" y="76"/>
                        </a:lnTo>
                        <a:lnTo>
                          <a:pt x="0" y="78"/>
                        </a:lnTo>
                        <a:lnTo>
                          <a:pt x="2" y="81"/>
                        </a:lnTo>
                        <a:lnTo>
                          <a:pt x="9" y="85"/>
                        </a:lnTo>
                        <a:lnTo>
                          <a:pt x="16" y="88"/>
                        </a:lnTo>
                        <a:lnTo>
                          <a:pt x="25" y="92"/>
                        </a:lnTo>
                        <a:lnTo>
                          <a:pt x="33" y="92"/>
                        </a:lnTo>
                        <a:lnTo>
                          <a:pt x="43" y="92"/>
                        </a:lnTo>
                        <a:lnTo>
                          <a:pt x="53" y="88"/>
                        </a:lnTo>
                        <a:lnTo>
                          <a:pt x="62" y="84"/>
                        </a:lnTo>
                        <a:lnTo>
                          <a:pt x="70" y="78"/>
                        </a:lnTo>
                        <a:lnTo>
                          <a:pt x="76" y="70"/>
                        </a:lnTo>
                        <a:lnTo>
                          <a:pt x="80" y="61"/>
                        </a:lnTo>
                        <a:lnTo>
                          <a:pt x="83" y="51"/>
                        </a:lnTo>
                        <a:lnTo>
                          <a:pt x="83" y="40"/>
                        </a:lnTo>
                        <a:close/>
                      </a:path>
                    </a:pathLst>
                  </a:custGeom>
                  <a:solidFill>
                    <a:srgbClr val="6272A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1" name="Freeform 379">
                    <a:extLst>
                      <a:ext uri="{FF2B5EF4-FFF2-40B4-BE49-F238E27FC236}">
                        <a16:creationId xmlns:a16="http://schemas.microsoft.com/office/drawing/2014/main" id="{0FD3EFCF-B16C-504A-B73E-BCF9967CD9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5" y="1301"/>
                    <a:ext cx="82" cy="90"/>
                  </a:xfrm>
                  <a:custGeom>
                    <a:avLst/>
                    <a:gdLst>
                      <a:gd name="T0" fmla="*/ 82 w 82"/>
                      <a:gd name="T1" fmla="*/ 40 h 90"/>
                      <a:gd name="T2" fmla="*/ 80 w 82"/>
                      <a:gd name="T3" fmla="*/ 28 h 90"/>
                      <a:gd name="T4" fmla="*/ 77 w 82"/>
                      <a:gd name="T5" fmla="*/ 17 h 90"/>
                      <a:gd name="T6" fmla="*/ 70 w 82"/>
                      <a:gd name="T7" fmla="*/ 8 h 90"/>
                      <a:gd name="T8" fmla="*/ 62 w 82"/>
                      <a:gd name="T9" fmla="*/ 0 h 90"/>
                      <a:gd name="T10" fmla="*/ 59 w 82"/>
                      <a:gd name="T11" fmla="*/ 0 h 90"/>
                      <a:gd name="T12" fmla="*/ 56 w 82"/>
                      <a:gd name="T13" fmla="*/ 0 h 90"/>
                      <a:gd name="T14" fmla="*/ 60 w 82"/>
                      <a:gd name="T15" fmla="*/ 3 h 90"/>
                      <a:gd name="T16" fmla="*/ 65 w 82"/>
                      <a:gd name="T17" fmla="*/ 8 h 90"/>
                      <a:gd name="T18" fmla="*/ 70 w 82"/>
                      <a:gd name="T19" fmla="*/ 13 h 90"/>
                      <a:gd name="T20" fmla="*/ 73 w 82"/>
                      <a:gd name="T21" fmla="*/ 17 h 90"/>
                      <a:gd name="T22" fmla="*/ 76 w 82"/>
                      <a:gd name="T23" fmla="*/ 22 h 90"/>
                      <a:gd name="T24" fmla="*/ 77 w 82"/>
                      <a:gd name="T25" fmla="*/ 28 h 90"/>
                      <a:gd name="T26" fmla="*/ 79 w 82"/>
                      <a:gd name="T27" fmla="*/ 34 h 90"/>
                      <a:gd name="T28" fmla="*/ 79 w 82"/>
                      <a:gd name="T29" fmla="*/ 40 h 90"/>
                      <a:gd name="T30" fmla="*/ 79 w 82"/>
                      <a:gd name="T31" fmla="*/ 50 h 90"/>
                      <a:gd name="T32" fmla="*/ 76 w 82"/>
                      <a:gd name="T33" fmla="*/ 59 h 90"/>
                      <a:gd name="T34" fmla="*/ 71 w 82"/>
                      <a:gd name="T35" fmla="*/ 67 h 90"/>
                      <a:gd name="T36" fmla="*/ 66 w 82"/>
                      <a:gd name="T37" fmla="*/ 73 h 90"/>
                      <a:gd name="T38" fmla="*/ 59 w 82"/>
                      <a:gd name="T39" fmla="*/ 79 h 90"/>
                      <a:gd name="T40" fmla="*/ 51 w 82"/>
                      <a:gd name="T41" fmla="*/ 84 h 90"/>
                      <a:gd name="T42" fmla="*/ 43 w 82"/>
                      <a:gd name="T43" fmla="*/ 87 h 90"/>
                      <a:gd name="T44" fmla="*/ 33 w 82"/>
                      <a:gd name="T45" fmla="*/ 87 h 90"/>
                      <a:gd name="T46" fmla="*/ 23 w 82"/>
                      <a:gd name="T47" fmla="*/ 87 h 90"/>
                      <a:gd name="T48" fmla="*/ 14 w 82"/>
                      <a:gd name="T49" fmla="*/ 84 h 90"/>
                      <a:gd name="T50" fmla="*/ 6 w 82"/>
                      <a:gd name="T51" fmla="*/ 79 h 90"/>
                      <a:gd name="T52" fmla="*/ 0 w 82"/>
                      <a:gd name="T53" fmla="*/ 73 h 90"/>
                      <a:gd name="T54" fmla="*/ 0 w 82"/>
                      <a:gd name="T55" fmla="*/ 76 h 90"/>
                      <a:gd name="T56" fmla="*/ 0 w 82"/>
                      <a:gd name="T57" fmla="*/ 78 h 90"/>
                      <a:gd name="T58" fmla="*/ 8 w 82"/>
                      <a:gd name="T59" fmla="*/ 84 h 90"/>
                      <a:gd name="T60" fmla="*/ 16 w 82"/>
                      <a:gd name="T61" fmla="*/ 87 h 90"/>
                      <a:gd name="T62" fmla="*/ 25 w 82"/>
                      <a:gd name="T63" fmla="*/ 90 h 90"/>
                      <a:gd name="T64" fmla="*/ 33 w 82"/>
                      <a:gd name="T65" fmla="*/ 90 h 90"/>
                      <a:gd name="T66" fmla="*/ 43 w 82"/>
                      <a:gd name="T67" fmla="*/ 90 h 90"/>
                      <a:gd name="T68" fmla="*/ 53 w 82"/>
                      <a:gd name="T69" fmla="*/ 87 h 90"/>
                      <a:gd name="T70" fmla="*/ 60 w 82"/>
                      <a:gd name="T71" fmla="*/ 82 h 90"/>
                      <a:gd name="T72" fmla="*/ 68 w 82"/>
                      <a:gd name="T73" fmla="*/ 76 h 90"/>
                      <a:gd name="T74" fmla="*/ 74 w 82"/>
                      <a:gd name="T75" fmla="*/ 68 h 90"/>
                      <a:gd name="T76" fmla="*/ 79 w 82"/>
                      <a:gd name="T77" fmla="*/ 61 h 90"/>
                      <a:gd name="T78" fmla="*/ 82 w 82"/>
                      <a:gd name="T79" fmla="*/ 51 h 90"/>
                      <a:gd name="T80" fmla="*/ 82 w 82"/>
                      <a:gd name="T81" fmla="*/ 40 h 90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2"/>
                      <a:gd name="T124" fmla="*/ 0 h 90"/>
                      <a:gd name="T125" fmla="*/ 82 w 82"/>
                      <a:gd name="T126" fmla="*/ 90 h 90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2" h="90">
                        <a:moveTo>
                          <a:pt x="82" y="40"/>
                        </a:moveTo>
                        <a:lnTo>
                          <a:pt x="80" y="28"/>
                        </a:lnTo>
                        <a:lnTo>
                          <a:pt x="77" y="17"/>
                        </a:lnTo>
                        <a:lnTo>
                          <a:pt x="70" y="8"/>
                        </a:lnTo>
                        <a:lnTo>
                          <a:pt x="62" y="0"/>
                        </a:lnTo>
                        <a:lnTo>
                          <a:pt x="59" y="0"/>
                        </a:lnTo>
                        <a:lnTo>
                          <a:pt x="56" y="0"/>
                        </a:lnTo>
                        <a:lnTo>
                          <a:pt x="60" y="3"/>
                        </a:lnTo>
                        <a:lnTo>
                          <a:pt x="65" y="8"/>
                        </a:lnTo>
                        <a:lnTo>
                          <a:pt x="70" y="13"/>
                        </a:lnTo>
                        <a:lnTo>
                          <a:pt x="73" y="17"/>
                        </a:lnTo>
                        <a:lnTo>
                          <a:pt x="76" y="22"/>
                        </a:lnTo>
                        <a:lnTo>
                          <a:pt x="77" y="28"/>
                        </a:lnTo>
                        <a:lnTo>
                          <a:pt x="79" y="34"/>
                        </a:lnTo>
                        <a:lnTo>
                          <a:pt x="79" y="40"/>
                        </a:lnTo>
                        <a:lnTo>
                          <a:pt x="79" y="50"/>
                        </a:lnTo>
                        <a:lnTo>
                          <a:pt x="76" y="59"/>
                        </a:lnTo>
                        <a:lnTo>
                          <a:pt x="71" y="67"/>
                        </a:lnTo>
                        <a:lnTo>
                          <a:pt x="66" y="73"/>
                        </a:lnTo>
                        <a:lnTo>
                          <a:pt x="59" y="79"/>
                        </a:lnTo>
                        <a:lnTo>
                          <a:pt x="51" y="84"/>
                        </a:lnTo>
                        <a:lnTo>
                          <a:pt x="43" y="87"/>
                        </a:lnTo>
                        <a:lnTo>
                          <a:pt x="33" y="87"/>
                        </a:lnTo>
                        <a:lnTo>
                          <a:pt x="23" y="87"/>
                        </a:lnTo>
                        <a:lnTo>
                          <a:pt x="14" y="84"/>
                        </a:lnTo>
                        <a:lnTo>
                          <a:pt x="6" y="79"/>
                        </a:lnTo>
                        <a:lnTo>
                          <a:pt x="0" y="73"/>
                        </a:lnTo>
                        <a:lnTo>
                          <a:pt x="0" y="76"/>
                        </a:lnTo>
                        <a:lnTo>
                          <a:pt x="0" y="78"/>
                        </a:lnTo>
                        <a:lnTo>
                          <a:pt x="8" y="84"/>
                        </a:lnTo>
                        <a:lnTo>
                          <a:pt x="16" y="87"/>
                        </a:lnTo>
                        <a:lnTo>
                          <a:pt x="25" y="90"/>
                        </a:lnTo>
                        <a:lnTo>
                          <a:pt x="33" y="90"/>
                        </a:lnTo>
                        <a:lnTo>
                          <a:pt x="43" y="90"/>
                        </a:lnTo>
                        <a:lnTo>
                          <a:pt x="53" y="87"/>
                        </a:lnTo>
                        <a:lnTo>
                          <a:pt x="60" y="82"/>
                        </a:lnTo>
                        <a:lnTo>
                          <a:pt x="68" y="76"/>
                        </a:lnTo>
                        <a:lnTo>
                          <a:pt x="74" y="68"/>
                        </a:lnTo>
                        <a:lnTo>
                          <a:pt x="79" y="61"/>
                        </a:lnTo>
                        <a:lnTo>
                          <a:pt x="82" y="51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6574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2" name="Freeform 380">
                    <a:extLst>
                      <a:ext uri="{FF2B5EF4-FFF2-40B4-BE49-F238E27FC236}">
                        <a16:creationId xmlns:a16="http://schemas.microsoft.com/office/drawing/2014/main" id="{46B2CAF5-94F8-9845-82C4-8B8C69AE4A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4" y="1301"/>
                    <a:ext cx="81" cy="88"/>
                  </a:xfrm>
                  <a:custGeom>
                    <a:avLst/>
                    <a:gdLst>
                      <a:gd name="T0" fmla="*/ 81 w 81"/>
                      <a:gd name="T1" fmla="*/ 40 h 88"/>
                      <a:gd name="T2" fmla="*/ 81 w 81"/>
                      <a:gd name="T3" fmla="*/ 34 h 88"/>
                      <a:gd name="T4" fmla="*/ 80 w 81"/>
                      <a:gd name="T5" fmla="*/ 28 h 88"/>
                      <a:gd name="T6" fmla="*/ 78 w 81"/>
                      <a:gd name="T7" fmla="*/ 23 h 88"/>
                      <a:gd name="T8" fmla="*/ 75 w 81"/>
                      <a:gd name="T9" fmla="*/ 17 h 88"/>
                      <a:gd name="T10" fmla="*/ 69 w 81"/>
                      <a:gd name="T11" fmla="*/ 8 h 88"/>
                      <a:gd name="T12" fmla="*/ 60 w 81"/>
                      <a:gd name="T13" fmla="*/ 0 h 88"/>
                      <a:gd name="T14" fmla="*/ 57 w 81"/>
                      <a:gd name="T15" fmla="*/ 0 h 88"/>
                      <a:gd name="T16" fmla="*/ 54 w 81"/>
                      <a:gd name="T17" fmla="*/ 0 h 88"/>
                      <a:gd name="T18" fmla="*/ 60 w 81"/>
                      <a:gd name="T19" fmla="*/ 3 h 88"/>
                      <a:gd name="T20" fmla="*/ 64 w 81"/>
                      <a:gd name="T21" fmla="*/ 8 h 88"/>
                      <a:gd name="T22" fmla="*/ 69 w 81"/>
                      <a:gd name="T23" fmla="*/ 13 h 88"/>
                      <a:gd name="T24" fmla="*/ 72 w 81"/>
                      <a:gd name="T25" fmla="*/ 17 h 88"/>
                      <a:gd name="T26" fmla="*/ 75 w 81"/>
                      <a:gd name="T27" fmla="*/ 22 h 88"/>
                      <a:gd name="T28" fmla="*/ 77 w 81"/>
                      <a:gd name="T29" fmla="*/ 28 h 88"/>
                      <a:gd name="T30" fmla="*/ 78 w 81"/>
                      <a:gd name="T31" fmla="*/ 34 h 88"/>
                      <a:gd name="T32" fmla="*/ 78 w 81"/>
                      <a:gd name="T33" fmla="*/ 40 h 88"/>
                      <a:gd name="T34" fmla="*/ 78 w 81"/>
                      <a:gd name="T35" fmla="*/ 50 h 88"/>
                      <a:gd name="T36" fmla="*/ 75 w 81"/>
                      <a:gd name="T37" fmla="*/ 59 h 88"/>
                      <a:gd name="T38" fmla="*/ 71 w 81"/>
                      <a:gd name="T39" fmla="*/ 65 h 88"/>
                      <a:gd name="T40" fmla="*/ 66 w 81"/>
                      <a:gd name="T41" fmla="*/ 73 h 88"/>
                      <a:gd name="T42" fmla="*/ 60 w 81"/>
                      <a:gd name="T43" fmla="*/ 78 h 88"/>
                      <a:gd name="T44" fmla="*/ 52 w 81"/>
                      <a:gd name="T45" fmla="*/ 82 h 88"/>
                      <a:gd name="T46" fmla="*/ 43 w 81"/>
                      <a:gd name="T47" fmla="*/ 85 h 88"/>
                      <a:gd name="T48" fmla="*/ 34 w 81"/>
                      <a:gd name="T49" fmla="*/ 85 h 88"/>
                      <a:gd name="T50" fmla="*/ 24 w 81"/>
                      <a:gd name="T51" fmla="*/ 85 h 88"/>
                      <a:gd name="T52" fmla="*/ 15 w 81"/>
                      <a:gd name="T53" fmla="*/ 81 h 88"/>
                      <a:gd name="T54" fmla="*/ 7 w 81"/>
                      <a:gd name="T55" fmla="*/ 76 h 88"/>
                      <a:gd name="T56" fmla="*/ 0 w 81"/>
                      <a:gd name="T57" fmla="*/ 70 h 88"/>
                      <a:gd name="T58" fmla="*/ 1 w 81"/>
                      <a:gd name="T59" fmla="*/ 73 h 88"/>
                      <a:gd name="T60" fmla="*/ 1 w 81"/>
                      <a:gd name="T61" fmla="*/ 76 h 88"/>
                      <a:gd name="T62" fmla="*/ 9 w 81"/>
                      <a:gd name="T63" fmla="*/ 81 h 88"/>
                      <a:gd name="T64" fmla="*/ 17 w 81"/>
                      <a:gd name="T65" fmla="*/ 85 h 88"/>
                      <a:gd name="T66" fmla="*/ 24 w 81"/>
                      <a:gd name="T67" fmla="*/ 88 h 88"/>
                      <a:gd name="T68" fmla="*/ 34 w 81"/>
                      <a:gd name="T69" fmla="*/ 88 h 88"/>
                      <a:gd name="T70" fmla="*/ 44 w 81"/>
                      <a:gd name="T71" fmla="*/ 88 h 88"/>
                      <a:gd name="T72" fmla="*/ 54 w 81"/>
                      <a:gd name="T73" fmla="*/ 85 h 88"/>
                      <a:gd name="T74" fmla="*/ 61 w 81"/>
                      <a:gd name="T75" fmla="*/ 81 h 88"/>
                      <a:gd name="T76" fmla="*/ 67 w 81"/>
                      <a:gd name="T77" fmla="*/ 75 h 88"/>
                      <a:gd name="T78" fmla="*/ 74 w 81"/>
                      <a:gd name="T79" fmla="*/ 68 h 88"/>
                      <a:gd name="T80" fmla="*/ 78 w 81"/>
                      <a:gd name="T81" fmla="*/ 59 h 88"/>
                      <a:gd name="T82" fmla="*/ 81 w 81"/>
                      <a:gd name="T83" fmla="*/ 51 h 88"/>
                      <a:gd name="T84" fmla="*/ 81 w 81"/>
                      <a:gd name="T85" fmla="*/ 40 h 88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1"/>
                      <a:gd name="T130" fmla="*/ 0 h 88"/>
                      <a:gd name="T131" fmla="*/ 81 w 81"/>
                      <a:gd name="T132" fmla="*/ 88 h 88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1" h="88">
                        <a:moveTo>
                          <a:pt x="81" y="40"/>
                        </a:moveTo>
                        <a:lnTo>
                          <a:pt x="81" y="34"/>
                        </a:lnTo>
                        <a:lnTo>
                          <a:pt x="80" y="28"/>
                        </a:lnTo>
                        <a:lnTo>
                          <a:pt x="78" y="23"/>
                        </a:lnTo>
                        <a:lnTo>
                          <a:pt x="75" y="17"/>
                        </a:lnTo>
                        <a:lnTo>
                          <a:pt x="69" y="8"/>
                        </a:lnTo>
                        <a:lnTo>
                          <a:pt x="60" y="0"/>
                        </a:lnTo>
                        <a:lnTo>
                          <a:pt x="57" y="0"/>
                        </a:lnTo>
                        <a:lnTo>
                          <a:pt x="54" y="0"/>
                        </a:lnTo>
                        <a:lnTo>
                          <a:pt x="60" y="3"/>
                        </a:lnTo>
                        <a:lnTo>
                          <a:pt x="64" y="8"/>
                        </a:lnTo>
                        <a:lnTo>
                          <a:pt x="69" y="13"/>
                        </a:lnTo>
                        <a:lnTo>
                          <a:pt x="72" y="17"/>
                        </a:lnTo>
                        <a:lnTo>
                          <a:pt x="75" y="22"/>
                        </a:lnTo>
                        <a:lnTo>
                          <a:pt x="77" y="28"/>
                        </a:lnTo>
                        <a:lnTo>
                          <a:pt x="78" y="34"/>
                        </a:lnTo>
                        <a:lnTo>
                          <a:pt x="78" y="40"/>
                        </a:lnTo>
                        <a:lnTo>
                          <a:pt x="78" y="50"/>
                        </a:lnTo>
                        <a:lnTo>
                          <a:pt x="75" y="59"/>
                        </a:lnTo>
                        <a:lnTo>
                          <a:pt x="71" y="65"/>
                        </a:lnTo>
                        <a:lnTo>
                          <a:pt x="66" y="73"/>
                        </a:lnTo>
                        <a:lnTo>
                          <a:pt x="60" y="78"/>
                        </a:lnTo>
                        <a:lnTo>
                          <a:pt x="52" y="82"/>
                        </a:lnTo>
                        <a:lnTo>
                          <a:pt x="43" y="85"/>
                        </a:lnTo>
                        <a:lnTo>
                          <a:pt x="34" y="85"/>
                        </a:lnTo>
                        <a:lnTo>
                          <a:pt x="24" y="85"/>
                        </a:lnTo>
                        <a:lnTo>
                          <a:pt x="15" y="81"/>
                        </a:lnTo>
                        <a:lnTo>
                          <a:pt x="7" y="76"/>
                        </a:lnTo>
                        <a:lnTo>
                          <a:pt x="0" y="70"/>
                        </a:lnTo>
                        <a:lnTo>
                          <a:pt x="1" y="73"/>
                        </a:lnTo>
                        <a:lnTo>
                          <a:pt x="1" y="76"/>
                        </a:lnTo>
                        <a:lnTo>
                          <a:pt x="9" y="81"/>
                        </a:lnTo>
                        <a:lnTo>
                          <a:pt x="17" y="85"/>
                        </a:lnTo>
                        <a:lnTo>
                          <a:pt x="24" y="88"/>
                        </a:lnTo>
                        <a:lnTo>
                          <a:pt x="34" y="88"/>
                        </a:lnTo>
                        <a:lnTo>
                          <a:pt x="44" y="88"/>
                        </a:lnTo>
                        <a:lnTo>
                          <a:pt x="54" y="85"/>
                        </a:lnTo>
                        <a:lnTo>
                          <a:pt x="61" y="81"/>
                        </a:lnTo>
                        <a:lnTo>
                          <a:pt x="67" y="75"/>
                        </a:lnTo>
                        <a:lnTo>
                          <a:pt x="74" y="68"/>
                        </a:lnTo>
                        <a:lnTo>
                          <a:pt x="78" y="59"/>
                        </a:lnTo>
                        <a:lnTo>
                          <a:pt x="81" y="51"/>
                        </a:lnTo>
                        <a:lnTo>
                          <a:pt x="81" y="40"/>
                        </a:lnTo>
                        <a:close/>
                      </a:path>
                    </a:pathLst>
                  </a:custGeom>
                  <a:solidFill>
                    <a:srgbClr val="6776B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3" name="Freeform 381">
                    <a:extLst>
                      <a:ext uri="{FF2B5EF4-FFF2-40B4-BE49-F238E27FC236}">
                        <a16:creationId xmlns:a16="http://schemas.microsoft.com/office/drawing/2014/main" id="{ECFB4C4F-017F-2745-8E41-D4AC469E11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4" y="1301"/>
                    <a:ext cx="80" cy="87"/>
                  </a:xfrm>
                  <a:custGeom>
                    <a:avLst/>
                    <a:gdLst>
                      <a:gd name="T0" fmla="*/ 80 w 80"/>
                      <a:gd name="T1" fmla="*/ 40 h 87"/>
                      <a:gd name="T2" fmla="*/ 80 w 80"/>
                      <a:gd name="T3" fmla="*/ 34 h 87"/>
                      <a:gd name="T4" fmla="*/ 78 w 80"/>
                      <a:gd name="T5" fmla="*/ 28 h 87"/>
                      <a:gd name="T6" fmla="*/ 77 w 80"/>
                      <a:gd name="T7" fmla="*/ 22 h 87"/>
                      <a:gd name="T8" fmla="*/ 74 w 80"/>
                      <a:gd name="T9" fmla="*/ 17 h 87"/>
                      <a:gd name="T10" fmla="*/ 71 w 80"/>
                      <a:gd name="T11" fmla="*/ 13 h 87"/>
                      <a:gd name="T12" fmla="*/ 66 w 80"/>
                      <a:gd name="T13" fmla="*/ 8 h 87"/>
                      <a:gd name="T14" fmla="*/ 61 w 80"/>
                      <a:gd name="T15" fmla="*/ 3 h 87"/>
                      <a:gd name="T16" fmla="*/ 57 w 80"/>
                      <a:gd name="T17" fmla="*/ 0 h 87"/>
                      <a:gd name="T18" fmla="*/ 54 w 80"/>
                      <a:gd name="T19" fmla="*/ 0 h 87"/>
                      <a:gd name="T20" fmla="*/ 52 w 80"/>
                      <a:gd name="T21" fmla="*/ 2 h 87"/>
                      <a:gd name="T22" fmla="*/ 57 w 80"/>
                      <a:gd name="T23" fmla="*/ 5 h 87"/>
                      <a:gd name="T24" fmla="*/ 61 w 80"/>
                      <a:gd name="T25" fmla="*/ 8 h 87"/>
                      <a:gd name="T26" fmla="*/ 66 w 80"/>
                      <a:gd name="T27" fmla="*/ 13 h 87"/>
                      <a:gd name="T28" fmla="*/ 71 w 80"/>
                      <a:gd name="T29" fmla="*/ 17 h 87"/>
                      <a:gd name="T30" fmla="*/ 74 w 80"/>
                      <a:gd name="T31" fmla="*/ 22 h 87"/>
                      <a:gd name="T32" fmla="*/ 75 w 80"/>
                      <a:gd name="T33" fmla="*/ 28 h 87"/>
                      <a:gd name="T34" fmla="*/ 77 w 80"/>
                      <a:gd name="T35" fmla="*/ 34 h 87"/>
                      <a:gd name="T36" fmla="*/ 77 w 80"/>
                      <a:gd name="T37" fmla="*/ 40 h 87"/>
                      <a:gd name="T38" fmla="*/ 77 w 80"/>
                      <a:gd name="T39" fmla="*/ 50 h 87"/>
                      <a:gd name="T40" fmla="*/ 74 w 80"/>
                      <a:gd name="T41" fmla="*/ 57 h 87"/>
                      <a:gd name="T42" fmla="*/ 71 w 80"/>
                      <a:gd name="T43" fmla="*/ 65 h 87"/>
                      <a:gd name="T44" fmla="*/ 64 w 80"/>
                      <a:gd name="T45" fmla="*/ 71 h 87"/>
                      <a:gd name="T46" fmla="*/ 58 w 80"/>
                      <a:gd name="T47" fmla="*/ 76 h 87"/>
                      <a:gd name="T48" fmla="*/ 51 w 80"/>
                      <a:gd name="T49" fmla="*/ 81 h 87"/>
                      <a:gd name="T50" fmla="*/ 43 w 80"/>
                      <a:gd name="T51" fmla="*/ 84 h 87"/>
                      <a:gd name="T52" fmla="*/ 34 w 80"/>
                      <a:gd name="T53" fmla="*/ 84 h 87"/>
                      <a:gd name="T54" fmla="*/ 24 w 80"/>
                      <a:gd name="T55" fmla="*/ 82 h 87"/>
                      <a:gd name="T56" fmla="*/ 15 w 80"/>
                      <a:gd name="T57" fmla="*/ 79 h 87"/>
                      <a:gd name="T58" fmla="*/ 7 w 80"/>
                      <a:gd name="T59" fmla="*/ 75 h 87"/>
                      <a:gd name="T60" fmla="*/ 0 w 80"/>
                      <a:gd name="T61" fmla="*/ 67 h 87"/>
                      <a:gd name="T62" fmla="*/ 0 w 80"/>
                      <a:gd name="T63" fmla="*/ 70 h 87"/>
                      <a:gd name="T64" fmla="*/ 1 w 80"/>
                      <a:gd name="T65" fmla="*/ 73 h 87"/>
                      <a:gd name="T66" fmla="*/ 7 w 80"/>
                      <a:gd name="T67" fmla="*/ 79 h 87"/>
                      <a:gd name="T68" fmla="*/ 15 w 80"/>
                      <a:gd name="T69" fmla="*/ 84 h 87"/>
                      <a:gd name="T70" fmla="*/ 24 w 80"/>
                      <a:gd name="T71" fmla="*/ 87 h 87"/>
                      <a:gd name="T72" fmla="*/ 34 w 80"/>
                      <a:gd name="T73" fmla="*/ 87 h 87"/>
                      <a:gd name="T74" fmla="*/ 44 w 80"/>
                      <a:gd name="T75" fmla="*/ 87 h 87"/>
                      <a:gd name="T76" fmla="*/ 52 w 80"/>
                      <a:gd name="T77" fmla="*/ 84 h 87"/>
                      <a:gd name="T78" fmla="*/ 60 w 80"/>
                      <a:gd name="T79" fmla="*/ 79 h 87"/>
                      <a:gd name="T80" fmla="*/ 67 w 80"/>
                      <a:gd name="T81" fmla="*/ 73 h 87"/>
                      <a:gd name="T82" fmla="*/ 72 w 80"/>
                      <a:gd name="T83" fmla="*/ 67 h 87"/>
                      <a:gd name="T84" fmla="*/ 77 w 80"/>
                      <a:gd name="T85" fmla="*/ 59 h 87"/>
                      <a:gd name="T86" fmla="*/ 80 w 80"/>
                      <a:gd name="T87" fmla="*/ 50 h 87"/>
                      <a:gd name="T88" fmla="*/ 80 w 80"/>
                      <a:gd name="T89" fmla="*/ 40 h 8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0"/>
                      <a:gd name="T136" fmla="*/ 0 h 87"/>
                      <a:gd name="T137" fmla="*/ 80 w 80"/>
                      <a:gd name="T138" fmla="*/ 87 h 8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0" h="87">
                        <a:moveTo>
                          <a:pt x="80" y="40"/>
                        </a:moveTo>
                        <a:lnTo>
                          <a:pt x="80" y="34"/>
                        </a:lnTo>
                        <a:lnTo>
                          <a:pt x="78" y="28"/>
                        </a:lnTo>
                        <a:lnTo>
                          <a:pt x="77" y="22"/>
                        </a:lnTo>
                        <a:lnTo>
                          <a:pt x="74" y="17"/>
                        </a:lnTo>
                        <a:lnTo>
                          <a:pt x="71" y="13"/>
                        </a:lnTo>
                        <a:lnTo>
                          <a:pt x="66" y="8"/>
                        </a:lnTo>
                        <a:lnTo>
                          <a:pt x="61" y="3"/>
                        </a:lnTo>
                        <a:lnTo>
                          <a:pt x="57" y="0"/>
                        </a:lnTo>
                        <a:lnTo>
                          <a:pt x="54" y="0"/>
                        </a:lnTo>
                        <a:lnTo>
                          <a:pt x="52" y="2"/>
                        </a:lnTo>
                        <a:lnTo>
                          <a:pt x="57" y="5"/>
                        </a:lnTo>
                        <a:lnTo>
                          <a:pt x="61" y="8"/>
                        </a:lnTo>
                        <a:lnTo>
                          <a:pt x="66" y="13"/>
                        </a:lnTo>
                        <a:lnTo>
                          <a:pt x="71" y="17"/>
                        </a:lnTo>
                        <a:lnTo>
                          <a:pt x="74" y="22"/>
                        </a:lnTo>
                        <a:lnTo>
                          <a:pt x="75" y="28"/>
                        </a:lnTo>
                        <a:lnTo>
                          <a:pt x="77" y="34"/>
                        </a:lnTo>
                        <a:lnTo>
                          <a:pt x="77" y="40"/>
                        </a:lnTo>
                        <a:lnTo>
                          <a:pt x="77" y="50"/>
                        </a:lnTo>
                        <a:lnTo>
                          <a:pt x="74" y="57"/>
                        </a:lnTo>
                        <a:lnTo>
                          <a:pt x="71" y="65"/>
                        </a:lnTo>
                        <a:lnTo>
                          <a:pt x="64" y="71"/>
                        </a:lnTo>
                        <a:lnTo>
                          <a:pt x="58" y="76"/>
                        </a:lnTo>
                        <a:lnTo>
                          <a:pt x="51" y="81"/>
                        </a:lnTo>
                        <a:lnTo>
                          <a:pt x="43" y="84"/>
                        </a:lnTo>
                        <a:lnTo>
                          <a:pt x="34" y="84"/>
                        </a:lnTo>
                        <a:lnTo>
                          <a:pt x="24" y="82"/>
                        </a:lnTo>
                        <a:lnTo>
                          <a:pt x="15" y="79"/>
                        </a:lnTo>
                        <a:lnTo>
                          <a:pt x="7" y="75"/>
                        </a:lnTo>
                        <a:lnTo>
                          <a:pt x="0" y="67"/>
                        </a:lnTo>
                        <a:lnTo>
                          <a:pt x="0" y="70"/>
                        </a:lnTo>
                        <a:lnTo>
                          <a:pt x="1" y="73"/>
                        </a:lnTo>
                        <a:lnTo>
                          <a:pt x="7" y="79"/>
                        </a:lnTo>
                        <a:lnTo>
                          <a:pt x="15" y="84"/>
                        </a:lnTo>
                        <a:lnTo>
                          <a:pt x="24" y="87"/>
                        </a:lnTo>
                        <a:lnTo>
                          <a:pt x="34" y="87"/>
                        </a:lnTo>
                        <a:lnTo>
                          <a:pt x="44" y="87"/>
                        </a:lnTo>
                        <a:lnTo>
                          <a:pt x="52" y="84"/>
                        </a:lnTo>
                        <a:lnTo>
                          <a:pt x="60" y="79"/>
                        </a:lnTo>
                        <a:lnTo>
                          <a:pt x="67" y="73"/>
                        </a:lnTo>
                        <a:lnTo>
                          <a:pt x="72" y="67"/>
                        </a:lnTo>
                        <a:lnTo>
                          <a:pt x="77" y="59"/>
                        </a:lnTo>
                        <a:lnTo>
                          <a:pt x="80" y="50"/>
                        </a:lnTo>
                        <a:lnTo>
                          <a:pt x="80" y="40"/>
                        </a:lnTo>
                        <a:close/>
                      </a:path>
                    </a:pathLst>
                  </a:custGeom>
                  <a:solidFill>
                    <a:srgbClr val="6A79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4" name="Freeform 382">
                    <a:extLst>
                      <a:ext uri="{FF2B5EF4-FFF2-40B4-BE49-F238E27FC236}">
                        <a16:creationId xmlns:a16="http://schemas.microsoft.com/office/drawing/2014/main" id="{E9D6026E-7E52-9D41-B871-790E57099E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4" y="1301"/>
                    <a:ext cx="78" cy="85"/>
                  </a:xfrm>
                  <a:custGeom>
                    <a:avLst/>
                    <a:gdLst>
                      <a:gd name="T0" fmla="*/ 78 w 78"/>
                      <a:gd name="T1" fmla="*/ 40 h 85"/>
                      <a:gd name="T2" fmla="*/ 78 w 78"/>
                      <a:gd name="T3" fmla="*/ 34 h 85"/>
                      <a:gd name="T4" fmla="*/ 77 w 78"/>
                      <a:gd name="T5" fmla="*/ 28 h 85"/>
                      <a:gd name="T6" fmla="*/ 75 w 78"/>
                      <a:gd name="T7" fmla="*/ 22 h 85"/>
                      <a:gd name="T8" fmla="*/ 72 w 78"/>
                      <a:gd name="T9" fmla="*/ 17 h 85"/>
                      <a:gd name="T10" fmla="*/ 69 w 78"/>
                      <a:gd name="T11" fmla="*/ 13 h 85"/>
                      <a:gd name="T12" fmla="*/ 64 w 78"/>
                      <a:gd name="T13" fmla="*/ 8 h 85"/>
                      <a:gd name="T14" fmla="*/ 60 w 78"/>
                      <a:gd name="T15" fmla="*/ 3 h 85"/>
                      <a:gd name="T16" fmla="*/ 54 w 78"/>
                      <a:gd name="T17" fmla="*/ 0 h 85"/>
                      <a:gd name="T18" fmla="*/ 52 w 78"/>
                      <a:gd name="T19" fmla="*/ 2 h 85"/>
                      <a:gd name="T20" fmla="*/ 49 w 78"/>
                      <a:gd name="T21" fmla="*/ 2 h 85"/>
                      <a:gd name="T22" fmla="*/ 55 w 78"/>
                      <a:gd name="T23" fmla="*/ 5 h 85"/>
                      <a:gd name="T24" fmla="*/ 60 w 78"/>
                      <a:gd name="T25" fmla="*/ 8 h 85"/>
                      <a:gd name="T26" fmla="*/ 64 w 78"/>
                      <a:gd name="T27" fmla="*/ 13 h 85"/>
                      <a:gd name="T28" fmla="*/ 69 w 78"/>
                      <a:gd name="T29" fmla="*/ 17 h 85"/>
                      <a:gd name="T30" fmla="*/ 72 w 78"/>
                      <a:gd name="T31" fmla="*/ 22 h 85"/>
                      <a:gd name="T32" fmla="*/ 74 w 78"/>
                      <a:gd name="T33" fmla="*/ 28 h 85"/>
                      <a:gd name="T34" fmla="*/ 75 w 78"/>
                      <a:gd name="T35" fmla="*/ 34 h 85"/>
                      <a:gd name="T36" fmla="*/ 75 w 78"/>
                      <a:gd name="T37" fmla="*/ 40 h 85"/>
                      <a:gd name="T38" fmla="*/ 75 w 78"/>
                      <a:gd name="T39" fmla="*/ 50 h 85"/>
                      <a:gd name="T40" fmla="*/ 72 w 78"/>
                      <a:gd name="T41" fmla="*/ 57 h 85"/>
                      <a:gd name="T42" fmla="*/ 69 w 78"/>
                      <a:gd name="T43" fmla="*/ 64 h 85"/>
                      <a:gd name="T44" fmla="*/ 64 w 78"/>
                      <a:gd name="T45" fmla="*/ 70 h 85"/>
                      <a:gd name="T46" fmla="*/ 58 w 78"/>
                      <a:gd name="T47" fmla="*/ 76 h 85"/>
                      <a:gd name="T48" fmla="*/ 51 w 78"/>
                      <a:gd name="T49" fmla="*/ 79 h 85"/>
                      <a:gd name="T50" fmla="*/ 43 w 78"/>
                      <a:gd name="T51" fmla="*/ 82 h 85"/>
                      <a:gd name="T52" fmla="*/ 34 w 78"/>
                      <a:gd name="T53" fmla="*/ 82 h 85"/>
                      <a:gd name="T54" fmla="*/ 24 w 78"/>
                      <a:gd name="T55" fmla="*/ 81 h 85"/>
                      <a:gd name="T56" fmla="*/ 15 w 78"/>
                      <a:gd name="T57" fmla="*/ 78 h 85"/>
                      <a:gd name="T58" fmla="*/ 6 w 78"/>
                      <a:gd name="T59" fmla="*/ 71 h 85"/>
                      <a:gd name="T60" fmla="*/ 0 w 78"/>
                      <a:gd name="T61" fmla="*/ 64 h 85"/>
                      <a:gd name="T62" fmla="*/ 0 w 78"/>
                      <a:gd name="T63" fmla="*/ 67 h 85"/>
                      <a:gd name="T64" fmla="*/ 0 w 78"/>
                      <a:gd name="T65" fmla="*/ 70 h 85"/>
                      <a:gd name="T66" fmla="*/ 7 w 78"/>
                      <a:gd name="T67" fmla="*/ 76 h 85"/>
                      <a:gd name="T68" fmla="*/ 15 w 78"/>
                      <a:gd name="T69" fmla="*/ 81 h 85"/>
                      <a:gd name="T70" fmla="*/ 24 w 78"/>
                      <a:gd name="T71" fmla="*/ 85 h 85"/>
                      <a:gd name="T72" fmla="*/ 34 w 78"/>
                      <a:gd name="T73" fmla="*/ 85 h 85"/>
                      <a:gd name="T74" fmla="*/ 43 w 78"/>
                      <a:gd name="T75" fmla="*/ 85 h 85"/>
                      <a:gd name="T76" fmla="*/ 52 w 78"/>
                      <a:gd name="T77" fmla="*/ 82 h 85"/>
                      <a:gd name="T78" fmla="*/ 60 w 78"/>
                      <a:gd name="T79" fmla="*/ 78 h 85"/>
                      <a:gd name="T80" fmla="*/ 66 w 78"/>
                      <a:gd name="T81" fmla="*/ 73 h 85"/>
                      <a:gd name="T82" fmla="*/ 71 w 78"/>
                      <a:gd name="T83" fmla="*/ 65 h 85"/>
                      <a:gd name="T84" fmla="*/ 75 w 78"/>
                      <a:gd name="T85" fmla="*/ 59 h 85"/>
                      <a:gd name="T86" fmla="*/ 78 w 78"/>
                      <a:gd name="T87" fmla="*/ 50 h 85"/>
                      <a:gd name="T88" fmla="*/ 78 w 78"/>
                      <a:gd name="T89" fmla="*/ 40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78"/>
                      <a:gd name="T136" fmla="*/ 0 h 85"/>
                      <a:gd name="T137" fmla="*/ 78 w 78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78" h="85">
                        <a:moveTo>
                          <a:pt x="78" y="40"/>
                        </a:moveTo>
                        <a:lnTo>
                          <a:pt x="78" y="34"/>
                        </a:lnTo>
                        <a:lnTo>
                          <a:pt x="77" y="28"/>
                        </a:lnTo>
                        <a:lnTo>
                          <a:pt x="75" y="22"/>
                        </a:lnTo>
                        <a:lnTo>
                          <a:pt x="72" y="17"/>
                        </a:lnTo>
                        <a:lnTo>
                          <a:pt x="69" y="13"/>
                        </a:lnTo>
                        <a:lnTo>
                          <a:pt x="64" y="8"/>
                        </a:lnTo>
                        <a:lnTo>
                          <a:pt x="60" y="3"/>
                        </a:lnTo>
                        <a:lnTo>
                          <a:pt x="54" y="0"/>
                        </a:lnTo>
                        <a:lnTo>
                          <a:pt x="52" y="2"/>
                        </a:lnTo>
                        <a:lnTo>
                          <a:pt x="49" y="2"/>
                        </a:lnTo>
                        <a:lnTo>
                          <a:pt x="55" y="5"/>
                        </a:lnTo>
                        <a:lnTo>
                          <a:pt x="60" y="8"/>
                        </a:lnTo>
                        <a:lnTo>
                          <a:pt x="64" y="13"/>
                        </a:lnTo>
                        <a:lnTo>
                          <a:pt x="69" y="17"/>
                        </a:lnTo>
                        <a:lnTo>
                          <a:pt x="72" y="22"/>
                        </a:lnTo>
                        <a:lnTo>
                          <a:pt x="74" y="28"/>
                        </a:lnTo>
                        <a:lnTo>
                          <a:pt x="75" y="34"/>
                        </a:lnTo>
                        <a:lnTo>
                          <a:pt x="75" y="40"/>
                        </a:lnTo>
                        <a:lnTo>
                          <a:pt x="75" y="50"/>
                        </a:lnTo>
                        <a:lnTo>
                          <a:pt x="72" y="57"/>
                        </a:lnTo>
                        <a:lnTo>
                          <a:pt x="69" y="64"/>
                        </a:lnTo>
                        <a:lnTo>
                          <a:pt x="64" y="70"/>
                        </a:lnTo>
                        <a:lnTo>
                          <a:pt x="58" y="76"/>
                        </a:lnTo>
                        <a:lnTo>
                          <a:pt x="51" y="79"/>
                        </a:lnTo>
                        <a:lnTo>
                          <a:pt x="43" y="82"/>
                        </a:lnTo>
                        <a:lnTo>
                          <a:pt x="34" y="82"/>
                        </a:lnTo>
                        <a:lnTo>
                          <a:pt x="24" y="81"/>
                        </a:lnTo>
                        <a:lnTo>
                          <a:pt x="15" y="78"/>
                        </a:lnTo>
                        <a:lnTo>
                          <a:pt x="6" y="71"/>
                        </a:lnTo>
                        <a:lnTo>
                          <a:pt x="0" y="64"/>
                        </a:lnTo>
                        <a:lnTo>
                          <a:pt x="0" y="67"/>
                        </a:lnTo>
                        <a:lnTo>
                          <a:pt x="0" y="70"/>
                        </a:lnTo>
                        <a:lnTo>
                          <a:pt x="7" y="76"/>
                        </a:lnTo>
                        <a:lnTo>
                          <a:pt x="15" y="81"/>
                        </a:lnTo>
                        <a:lnTo>
                          <a:pt x="24" y="85"/>
                        </a:lnTo>
                        <a:lnTo>
                          <a:pt x="34" y="85"/>
                        </a:lnTo>
                        <a:lnTo>
                          <a:pt x="43" y="85"/>
                        </a:lnTo>
                        <a:lnTo>
                          <a:pt x="52" y="82"/>
                        </a:lnTo>
                        <a:lnTo>
                          <a:pt x="60" y="78"/>
                        </a:lnTo>
                        <a:lnTo>
                          <a:pt x="66" y="73"/>
                        </a:lnTo>
                        <a:lnTo>
                          <a:pt x="71" y="65"/>
                        </a:lnTo>
                        <a:lnTo>
                          <a:pt x="75" y="59"/>
                        </a:lnTo>
                        <a:lnTo>
                          <a:pt x="78" y="50"/>
                        </a:lnTo>
                        <a:lnTo>
                          <a:pt x="78" y="40"/>
                        </a:lnTo>
                        <a:close/>
                      </a:path>
                    </a:pathLst>
                  </a:custGeom>
                  <a:solidFill>
                    <a:srgbClr val="717F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5" name="Freeform 383">
                    <a:extLst>
                      <a:ext uri="{FF2B5EF4-FFF2-40B4-BE49-F238E27FC236}">
                        <a16:creationId xmlns:a16="http://schemas.microsoft.com/office/drawing/2014/main" id="{FDC295C5-55E3-E346-A987-20395F02E6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4" y="1303"/>
                    <a:ext cx="77" cy="82"/>
                  </a:xfrm>
                  <a:custGeom>
                    <a:avLst/>
                    <a:gdLst>
                      <a:gd name="T0" fmla="*/ 77 w 77"/>
                      <a:gd name="T1" fmla="*/ 38 h 82"/>
                      <a:gd name="T2" fmla="*/ 77 w 77"/>
                      <a:gd name="T3" fmla="*/ 32 h 82"/>
                      <a:gd name="T4" fmla="*/ 75 w 77"/>
                      <a:gd name="T5" fmla="*/ 26 h 82"/>
                      <a:gd name="T6" fmla="*/ 74 w 77"/>
                      <a:gd name="T7" fmla="*/ 20 h 82"/>
                      <a:gd name="T8" fmla="*/ 71 w 77"/>
                      <a:gd name="T9" fmla="*/ 15 h 82"/>
                      <a:gd name="T10" fmla="*/ 66 w 77"/>
                      <a:gd name="T11" fmla="*/ 11 h 82"/>
                      <a:gd name="T12" fmla="*/ 61 w 77"/>
                      <a:gd name="T13" fmla="*/ 6 h 82"/>
                      <a:gd name="T14" fmla="*/ 57 w 77"/>
                      <a:gd name="T15" fmla="*/ 3 h 82"/>
                      <a:gd name="T16" fmla="*/ 52 w 77"/>
                      <a:gd name="T17" fmla="*/ 0 h 82"/>
                      <a:gd name="T18" fmla="*/ 49 w 77"/>
                      <a:gd name="T19" fmla="*/ 0 h 82"/>
                      <a:gd name="T20" fmla="*/ 46 w 77"/>
                      <a:gd name="T21" fmla="*/ 0 h 82"/>
                      <a:gd name="T22" fmla="*/ 52 w 77"/>
                      <a:gd name="T23" fmla="*/ 3 h 82"/>
                      <a:gd name="T24" fmla="*/ 58 w 77"/>
                      <a:gd name="T25" fmla="*/ 6 h 82"/>
                      <a:gd name="T26" fmla="*/ 63 w 77"/>
                      <a:gd name="T27" fmla="*/ 11 h 82"/>
                      <a:gd name="T28" fmla="*/ 66 w 77"/>
                      <a:gd name="T29" fmla="*/ 15 h 82"/>
                      <a:gd name="T30" fmla="*/ 69 w 77"/>
                      <a:gd name="T31" fmla="*/ 20 h 82"/>
                      <a:gd name="T32" fmla="*/ 72 w 77"/>
                      <a:gd name="T33" fmla="*/ 26 h 82"/>
                      <a:gd name="T34" fmla="*/ 74 w 77"/>
                      <a:gd name="T35" fmla="*/ 32 h 82"/>
                      <a:gd name="T36" fmla="*/ 74 w 77"/>
                      <a:gd name="T37" fmla="*/ 38 h 82"/>
                      <a:gd name="T38" fmla="*/ 74 w 77"/>
                      <a:gd name="T39" fmla="*/ 46 h 82"/>
                      <a:gd name="T40" fmla="*/ 71 w 77"/>
                      <a:gd name="T41" fmla="*/ 54 h 82"/>
                      <a:gd name="T42" fmla="*/ 67 w 77"/>
                      <a:gd name="T43" fmla="*/ 62 h 82"/>
                      <a:gd name="T44" fmla="*/ 63 w 77"/>
                      <a:gd name="T45" fmla="*/ 68 h 82"/>
                      <a:gd name="T46" fmla="*/ 57 w 77"/>
                      <a:gd name="T47" fmla="*/ 73 h 82"/>
                      <a:gd name="T48" fmla="*/ 51 w 77"/>
                      <a:gd name="T49" fmla="*/ 76 h 82"/>
                      <a:gd name="T50" fmla="*/ 43 w 77"/>
                      <a:gd name="T51" fmla="*/ 79 h 82"/>
                      <a:gd name="T52" fmla="*/ 34 w 77"/>
                      <a:gd name="T53" fmla="*/ 79 h 82"/>
                      <a:gd name="T54" fmla="*/ 24 w 77"/>
                      <a:gd name="T55" fmla="*/ 77 h 82"/>
                      <a:gd name="T56" fmla="*/ 13 w 77"/>
                      <a:gd name="T57" fmla="*/ 74 h 82"/>
                      <a:gd name="T58" fmla="*/ 6 w 77"/>
                      <a:gd name="T59" fmla="*/ 68 h 82"/>
                      <a:gd name="T60" fmla="*/ 0 w 77"/>
                      <a:gd name="T61" fmla="*/ 59 h 82"/>
                      <a:gd name="T62" fmla="*/ 0 w 77"/>
                      <a:gd name="T63" fmla="*/ 60 h 82"/>
                      <a:gd name="T64" fmla="*/ 0 w 77"/>
                      <a:gd name="T65" fmla="*/ 60 h 82"/>
                      <a:gd name="T66" fmla="*/ 0 w 77"/>
                      <a:gd name="T67" fmla="*/ 62 h 82"/>
                      <a:gd name="T68" fmla="*/ 0 w 77"/>
                      <a:gd name="T69" fmla="*/ 65 h 82"/>
                      <a:gd name="T70" fmla="*/ 6 w 77"/>
                      <a:gd name="T71" fmla="*/ 73 h 82"/>
                      <a:gd name="T72" fmla="*/ 15 w 77"/>
                      <a:gd name="T73" fmla="*/ 77 h 82"/>
                      <a:gd name="T74" fmla="*/ 24 w 77"/>
                      <a:gd name="T75" fmla="*/ 80 h 82"/>
                      <a:gd name="T76" fmla="*/ 34 w 77"/>
                      <a:gd name="T77" fmla="*/ 82 h 82"/>
                      <a:gd name="T78" fmla="*/ 43 w 77"/>
                      <a:gd name="T79" fmla="*/ 82 h 82"/>
                      <a:gd name="T80" fmla="*/ 51 w 77"/>
                      <a:gd name="T81" fmla="*/ 79 h 82"/>
                      <a:gd name="T82" fmla="*/ 58 w 77"/>
                      <a:gd name="T83" fmla="*/ 74 h 82"/>
                      <a:gd name="T84" fmla="*/ 64 w 77"/>
                      <a:gd name="T85" fmla="*/ 69 h 82"/>
                      <a:gd name="T86" fmla="*/ 71 w 77"/>
                      <a:gd name="T87" fmla="*/ 63 h 82"/>
                      <a:gd name="T88" fmla="*/ 74 w 77"/>
                      <a:gd name="T89" fmla="*/ 55 h 82"/>
                      <a:gd name="T90" fmla="*/ 77 w 77"/>
                      <a:gd name="T91" fmla="*/ 48 h 82"/>
                      <a:gd name="T92" fmla="*/ 77 w 77"/>
                      <a:gd name="T93" fmla="*/ 38 h 8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7"/>
                      <a:gd name="T142" fmla="*/ 0 h 82"/>
                      <a:gd name="T143" fmla="*/ 77 w 77"/>
                      <a:gd name="T144" fmla="*/ 82 h 8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7" h="82">
                        <a:moveTo>
                          <a:pt x="77" y="38"/>
                        </a:moveTo>
                        <a:lnTo>
                          <a:pt x="77" y="32"/>
                        </a:lnTo>
                        <a:lnTo>
                          <a:pt x="75" y="26"/>
                        </a:lnTo>
                        <a:lnTo>
                          <a:pt x="74" y="20"/>
                        </a:lnTo>
                        <a:lnTo>
                          <a:pt x="71" y="15"/>
                        </a:lnTo>
                        <a:lnTo>
                          <a:pt x="66" y="11"/>
                        </a:lnTo>
                        <a:lnTo>
                          <a:pt x="61" y="6"/>
                        </a:lnTo>
                        <a:lnTo>
                          <a:pt x="57" y="3"/>
                        </a:lnTo>
                        <a:lnTo>
                          <a:pt x="52" y="0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52" y="3"/>
                        </a:lnTo>
                        <a:lnTo>
                          <a:pt x="58" y="6"/>
                        </a:lnTo>
                        <a:lnTo>
                          <a:pt x="63" y="11"/>
                        </a:lnTo>
                        <a:lnTo>
                          <a:pt x="66" y="15"/>
                        </a:lnTo>
                        <a:lnTo>
                          <a:pt x="69" y="20"/>
                        </a:lnTo>
                        <a:lnTo>
                          <a:pt x="72" y="26"/>
                        </a:lnTo>
                        <a:lnTo>
                          <a:pt x="74" y="32"/>
                        </a:lnTo>
                        <a:lnTo>
                          <a:pt x="74" y="38"/>
                        </a:lnTo>
                        <a:lnTo>
                          <a:pt x="74" y="46"/>
                        </a:lnTo>
                        <a:lnTo>
                          <a:pt x="71" y="54"/>
                        </a:lnTo>
                        <a:lnTo>
                          <a:pt x="67" y="62"/>
                        </a:lnTo>
                        <a:lnTo>
                          <a:pt x="63" y="68"/>
                        </a:lnTo>
                        <a:lnTo>
                          <a:pt x="57" y="73"/>
                        </a:lnTo>
                        <a:lnTo>
                          <a:pt x="51" y="76"/>
                        </a:lnTo>
                        <a:lnTo>
                          <a:pt x="43" y="79"/>
                        </a:lnTo>
                        <a:lnTo>
                          <a:pt x="34" y="79"/>
                        </a:lnTo>
                        <a:lnTo>
                          <a:pt x="24" y="77"/>
                        </a:lnTo>
                        <a:lnTo>
                          <a:pt x="13" y="74"/>
                        </a:lnTo>
                        <a:lnTo>
                          <a:pt x="6" y="68"/>
                        </a:lnTo>
                        <a:lnTo>
                          <a:pt x="0" y="59"/>
                        </a:lnTo>
                        <a:lnTo>
                          <a:pt x="0" y="60"/>
                        </a:lnTo>
                        <a:lnTo>
                          <a:pt x="0" y="62"/>
                        </a:lnTo>
                        <a:lnTo>
                          <a:pt x="0" y="65"/>
                        </a:lnTo>
                        <a:lnTo>
                          <a:pt x="6" y="73"/>
                        </a:lnTo>
                        <a:lnTo>
                          <a:pt x="15" y="77"/>
                        </a:lnTo>
                        <a:lnTo>
                          <a:pt x="24" y="80"/>
                        </a:lnTo>
                        <a:lnTo>
                          <a:pt x="34" y="82"/>
                        </a:lnTo>
                        <a:lnTo>
                          <a:pt x="43" y="82"/>
                        </a:lnTo>
                        <a:lnTo>
                          <a:pt x="51" y="79"/>
                        </a:lnTo>
                        <a:lnTo>
                          <a:pt x="58" y="74"/>
                        </a:lnTo>
                        <a:lnTo>
                          <a:pt x="64" y="69"/>
                        </a:lnTo>
                        <a:lnTo>
                          <a:pt x="71" y="63"/>
                        </a:lnTo>
                        <a:lnTo>
                          <a:pt x="74" y="55"/>
                        </a:lnTo>
                        <a:lnTo>
                          <a:pt x="77" y="48"/>
                        </a:lnTo>
                        <a:lnTo>
                          <a:pt x="77" y="38"/>
                        </a:lnTo>
                        <a:close/>
                      </a:path>
                    </a:pathLst>
                  </a:custGeom>
                  <a:solidFill>
                    <a:srgbClr val="7582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6" name="Freeform 384">
                    <a:extLst>
                      <a:ext uri="{FF2B5EF4-FFF2-40B4-BE49-F238E27FC236}">
                        <a16:creationId xmlns:a16="http://schemas.microsoft.com/office/drawing/2014/main" id="{40899648-DD99-5941-9434-CDCB1B4F0C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4" y="1303"/>
                    <a:ext cx="75" cy="80"/>
                  </a:xfrm>
                  <a:custGeom>
                    <a:avLst/>
                    <a:gdLst>
                      <a:gd name="T0" fmla="*/ 75 w 75"/>
                      <a:gd name="T1" fmla="*/ 38 h 80"/>
                      <a:gd name="T2" fmla="*/ 75 w 75"/>
                      <a:gd name="T3" fmla="*/ 32 h 80"/>
                      <a:gd name="T4" fmla="*/ 74 w 75"/>
                      <a:gd name="T5" fmla="*/ 26 h 80"/>
                      <a:gd name="T6" fmla="*/ 72 w 75"/>
                      <a:gd name="T7" fmla="*/ 20 h 80"/>
                      <a:gd name="T8" fmla="*/ 69 w 75"/>
                      <a:gd name="T9" fmla="*/ 15 h 80"/>
                      <a:gd name="T10" fmla="*/ 64 w 75"/>
                      <a:gd name="T11" fmla="*/ 11 h 80"/>
                      <a:gd name="T12" fmla="*/ 60 w 75"/>
                      <a:gd name="T13" fmla="*/ 6 h 80"/>
                      <a:gd name="T14" fmla="*/ 55 w 75"/>
                      <a:gd name="T15" fmla="*/ 3 h 80"/>
                      <a:gd name="T16" fmla="*/ 49 w 75"/>
                      <a:gd name="T17" fmla="*/ 0 h 80"/>
                      <a:gd name="T18" fmla="*/ 46 w 75"/>
                      <a:gd name="T19" fmla="*/ 0 h 80"/>
                      <a:gd name="T20" fmla="*/ 43 w 75"/>
                      <a:gd name="T21" fmla="*/ 1 h 80"/>
                      <a:gd name="T22" fmla="*/ 49 w 75"/>
                      <a:gd name="T23" fmla="*/ 3 h 80"/>
                      <a:gd name="T24" fmla="*/ 55 w 75"/>
                      <a:gd name="T25" fmla="*/ 6 h 80"/>
                      <a:gd name="T26" fmla="*/ 60 w 75"/>
                      <a:gd name="T27" fmla="*/ 11 h 80"/>
                      <a:gd name="T28" fmla="*/ 64 w 75"/>
                      <a:gd name="T29" fmla="*/ 15 h 80"/>
                      <a:gd name="T30" fmla="*/ 67 w 75"/>
                      <a:gd name="T31" fmla="*/ 20 h 80"/>
                      <a:gd name="T32" fmla="*/ 71 w 75"/>
                      <a:gd name="T33" fmla="*/ 26 h 80"/>
                      <a:gd name="T34" fmla="*/ 72 w 75"/>
                      <a:gd name="T35" fmla="*/ 32 h 80"/>
                      <a:gd name="T36" fmla="*/ 72 w 75"/>
                      <a:gd name="T37" fmla="*/ 38 h 80"/>
                      <a:gd name="T38" fmla="*/ 72 w 75"/>
                      <a:gd name="T39" fmla="*/ 46 h 80"/>
                      <a:gd name="T40" fmla="*/ 69 w 75"/>
                      <a:gd name="T41" fmla="*/ 54 h 80"/>
                      <a:gd name="T42" fmla="*/ 66 w 75"/>
                      <a:gd name="T43" fmla="*/ 60 h 80"/>
                      <a:gd name="T44" fmla="*/ 61 w 75"/>
                      <a:gd name="T45" fmla="*/ 66 h 80"/>
                      <a:gd name="T46" fmla="*/ 55 w 75"/>
                      <a:gd name="T47" fmla="*/ 71 h 80"/>
                      <a:gd name="T48" fmla="*/ 49 w 75"/>
                      <a:gd name="T49" fmla="*/ 74 h 80"/>
                      <a:gd name="T50" fmla="*/ 43 w 75"/>
                      <a:gd name="T51" fmla="*/ 77 h 80"/>
                      <a:gd name="T52" fmla="*/ 34 w 75"/>
                      <a:gd name="T53" fmla="*/ 77 h 80"/>
                      <a:gd name="T54" fmla="*/ 23 w 75"/>
                      <a:gd name="T55" fmla="*/ 76 h 80"/>
                      <a:gd name="T56" fmla="*/ 13 w 75"/>
                      <a:gd name="T57" fmla="*/ 71 h 80"/>
                      <a:gd name="T58" fmla="*/ 6 w 75"/>
                      <a:gd name="T59" fmla="*/ 65 h 80"/>
                      <a:gd name="T60" fmla="*/ 0 w 75"/>
                      <a:gd name="T61" fmla="*/ 55 h 80"/>
                      <a:gd name="T62" fmla="*/ 0 w 75"/>
                      <a:gd name="T63" fmla="*/ 59 h 80"/>
                      <a:gd name="T64" fmla="*/ 0 w 75"/>
                      <a:gd name="T65" fmla="*/ 60 h 80"/>
                      <a:gd name="T66" fmla="*/ 0 w 75"/>
                      <a:gd name="T67" fmla="*/ 62 h 80"/>
                      <a:gd name="T68" fmla="*/ 0 w 75"/>
                      <a:gd name="T69" fmla="*/ 62 h 80"/>
                      <a:gd name="T70" fmla="*/ 6 w 75"/>
                      <a:gd name="T71" fmla="*/ 69 h 80"/>
                      <a:gd name="T72" fmla="*/ 15 w 75"/>
                      <a:gd name="T73" fmla="*/ 76 h 80"/>
                      <a:gd name="T74" fmla="*/ 24 w 75"/>
                      <a:gd name="T75" fmla="*/ 79 h 80"/>
                      <a:gd name="T76" fmla="*/ 34 w 75"/>
                      <a:gd name="T77" fmla="*/ 80 h 80"/>
                      <a:gd name="T78" fmla="*/ 43 w 75"/>
                      <a:gd name="T79" fmla="*/ 80 h 80"/>
                      <a:gd name="T80" fmla="*/ 51 w 75"/>
                      <a:gd name="T81" fmla="*/ 77 h 80"/>
                      <a:gd name="T82" fmla="*/ 58 w 75"/>
                      <a:gd name="T83" fmla="*/ 74 h 80"/>
                      <a:gd name="T84" fmla="*/ 64 w 75"/>
                      <a:gd name="T85" fmla="*/ 68 h 80"/>
                      <a:gd name="T86" fmla="*/ 69 w 75"/>
                      <a:gd name="T87" fmla="*/ 62 h 80"/>
                      <a:gd name="T88" fmla="*/ 72 w 75"/>
                      <a:gd name="T89" fmla="*/ 55 h 80"/>
                      <a:gd name="T90" fmla="*/ 75 w 75"/>
                      <a:gd name="T91" fmla="*/ 48 h 80"/>
                      <a:gd name="T92" fmla="*/ 75 w 75"/>
                      <a:gd name="T93" fmla="*/ 38 h 80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5"/>
                      <a:gd name="T142" fmla="*/ 0 h 80"/>
                      <a:gd name="T143" fmla="*/ 75 w 75"/>
                      <a:gd name="T144" fmla="*/ 80 h 80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5" h="80">
                        <a:moveTo>
                          <a:pt x="75" y="38"/>
                        </a:moveTo>
                        <a:lnTo>
                          <a:pt x="75" y="32"/>
                        </a:lnTo>
                        <a:lnTo>
                          <a:pt x="74" y="26"/>
                        </a:lnTo>
                        <a:lnTo>
                          <a:pt x="72" y="20"/>
                        </a:lnTo>
                        <a:lnTo>
                          <a:pt x="69" y="15"/>
                        </a:lnTo>
                        <a:lnTo>
                          <a:pt x="64" y="11"/>
                        </a:lnTo>
                        <a:lnTo>
                          <a:pt x="60" y="6"/>
                        </a:lnTo>
                        <a:lnTo>
                          <a:pt x="55" y="3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3" y="1"/>
                        </a:lnTo>
                        <a:lnTo>
                          <a:pt x="49" y="3"/>
                        </a:lnTo>
                        <a:lnTo>
                          <a:pt x="55" y="6"/>
                        </a:lnTo>
                        <a:lnTo>
                          <a:pt x="60" y="11"/>
                        </a:lnTo>
                        <a:lnTo>
                          <a:pt x="64" y="15"/>
                        </a:lnTo>
                        <a:lnTo>
                          <a:pt x="67" y="20"/>
                        </a:lnTo>
                        <a:lnTo>
                          <a:pt x="71" y="26"/>
                        </a:lnTo>
                        <a:lnTo>
                          <a:pt x="72" y="32"/>
                        </a:lnTo>
                        <a:lnTo>
                          <a:pt x="72" y="38"/>
                        </a:lnTo>
                        <a:lnTo>
                          <a:pt x="72" y="46"/>
                        </a:lnTo>
                        <a:lnTo>
                          <a:pt x="69" y="54"/>
                        </a:lnTo>
                        <a:lnTo>
                          <a:pt x="66" y="60"/>
                        </a:lnTo>
                        <a:lnTo>
                          <a:pt x="61" y="66"/>
                        </a:lnTo>
                        <a:lnTo>
                          <a:pt x="55" y="71"/>
                        </a:lnTo>
                        <a:lnTo>
                          <a:pt x="49" y="74"/>
                        </a:lnTo>
                        <a:lnTo>
                          <a:pt x="43" y="77"/>
                        </a:lnTo>
                        <a:lnTo>
                          <a:pt x="34" y="77"/>
                        </a:lnTo>
                        <a:lnTo>
                          <a:pt x="23" y="76"/>
                        </a:lnTo>
                        <a:lnTo>
                          <a:pt x="13" y="71"/>
                        </a:lnTo>
                        <a:lnTo>
                          <a:pt x="6" y="65"/>
                        </a:lnTo>
                        <a:lnTo>
                          <a:pt x="0" y="55"/>
                        </a:lnTo>
                        <a:lnTo>
                          <a:pt x="0" y="59"/>
                        </a:lnTo>
                        <a:lnTo>
                          <a:pt x="0" y="60"/>
                        </a:lnTo>
                        <a:lnTo>
                          <a:pt x="0" y="62"/>
                        </a:lnTo>
                        <a:lnTo>
                          <a:pt x="6" y="69"/>
                        </a:lnTo>
                        <a:lnTo>
                          <a:pt x="15" y="76"/>
                        </a:lnTo>
                        <a:lnTo>
                          <a:pt x="24" y="79"/>
                        </a:lnTo>
                        <a:lnTo>
                          <a:pt x="34" y="80"/>
                        </a:lnTo>
                        <a:lnTo>
                          <a:pt x="43" y="80"/>
                        </a:lnTo>
                        <a:lnTo>
                          <a:pt x="51" y="77"/>
                        </a:lnTo>
                        <a:lnTo>
                          <a:pt x="58" y="74"/>
                        </a:lnTo>
                        <a:lnTo>
                          <a:pt x="64" y="68"/>
                        </a:lnTo>
                        <a:lnTo>
                          <a:pt x="69" y="62"/>
                        </a:lnTo>
                        <a:lnTo>
                          <a:pt x="72" y="55"/>
                        </a:lnTo>
                        <a:lnTo>
                          <a:pt x="75" y="48"/>
                        </a:lnTo>
                        <a:lnTo>
                          <a:pt x="75" y="38"/>
                        </a:lnTo>
                        <a:close/>
                      </a:path>
                    </a:pathLst>
                  </a:custGeom>
                  <a:solidFill>
                    <a:srgbClr val="7986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7" name="Freeform 385">
                    <a:extLst>
                      <a:ext uri="{FF2B5EF4-FFF2-40B4-BE49-F238E27FC236}">
                        <a16:creationId xmlns:a16="http://schemas.microsoft.com/office/drawing/2014/main" id="{08AE609A-7304-324D-8953-85EC6108D6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4" y="1303"/>
                    <a:ext cx="74" cy="79"/>
                  </a:xfrm>
                  <a:custGeom>
                    <a:avLst/>
                    <a:gdLst>
                      <a:gd name="T0" fmla="*/ 74 w 74"/>
                      <a:gd name="T1" fmla="*/ 38 h 79"/>
                      <a:gd name="T2" fmla="*/ 74 w 74"/>
                      <a:gd name="T3" fmla="*/ 32 h 79"/>
                      <a:gd name="T4" fmla="*/ 72 w 74"/>
                      <a:gd name="T5" fmla="*/ 26 h 79"/>
                      <a:gd name="T6" fmla="*/ 69 w 74"/>
                      <a:gd name="T7" fmla="*/ 20 h 79"/>
                      <a:gd name="T8" fmla="*/ 66 w 74"/>
                      <a:gd name="T9" fmla="*/ 15 h 79"/>
                      <a:gd name="T10" fmla="*/ 63 w 74"/>
                      <a:gd name="T11" fmla="*/ 11 h 79"/>
                      <a:gd name="T12" fmla="*/ 58 w 74"/>
                      <a:gd name="T13" fmla="*/ 6 h 79"/>
                      <a:gd name="T14" fmla="*/ 52 w 74"/>
                      <a:gd name="T15" fmla="*/ 3 h 79"/>
                      <a:gd name="T16" fmla="*/ 46 w 74"/>
                      <a:gd name="T17" fmla="*/ 0 h 79"/>
                      <a:gd name="T18" fmla="*/ 43 w 74"/>
                      <a:gd name="T19" fmla="*/ 1 h 79"/>
                      <a:gd name="T20" fmla="*/ 41 w 74"/>
                      <a:gd name="T21" fmla="*/ 3 h 79"/>
                      <a:gd name="T22" fmla="*/ 47 w 74"/>
                      <a:gd name="T23" fmla="*/ 4 h 79"/>
                      <a:gd name="T24" fmla="*/ 52 w 74"/>
                      <a:gd name="T25" fmla="*/ 6 h 79"/>
                      <a:gd name="T26" fmla="*/ 58 w 74"/>
                      <a:gd name="T27" fmla="*/ 11 h 79"/>
                      <a:gd name="T28" fmla="*/ 63 w 74"/>
                      <a:gd name="T29" fmla="*/ 15 h 79"/>
                      <a:gd name="T30" fmla="*/ 66 w 74"/>
                      <a:gd name="T31" fmla="*/ 20 h 79"/>
                      <a:gd name="T32" fmla="*/ 69 w 74"/>
                      <a:gd name="T33" fmla="*/ 26 h 79"/>
                      <a:gd name="T34" fmla="*/ 71 w 74"/>
                      <a:gd name="T35" fmla="*/ 32 h 79"/>
                      <a:gd name="T36" fmla="*/ 71 w 74"/>
                      <a:gd name="T37" fmla="*/ 38 h 79"/>
                      <a:gd name="T38" fmla="*/ 71 w 74"/>
                      <a:gd name="T39" fmla="*/ 46 h 79"/>
                      <a:gd name="T40" fmla="*/ 69 w 74"/>
                      <a:gd name="T41" fmla="*/ 54 h 79"/>
                      <a:gd name="T42" fmla="*/ 64 w 74"/>
                      <a:gd name="T43" fmla="*/ 60 h 79"/>
                      <a:gd name="T44" fmla="*/ 60 w 74"/>
                      <a:gd name="T45" fmla="*/ 65 h 79"/>
                      <a:gd name="T46" fmla="*/ 55 w 74"/>
                      <a:gd name="T47" fmla="*/ 69 h 79"/>
                      <a:gd name="T48" fmla="*/ 49 w 74"/>
                      <a:gd name="T49" fmla="*/ 73 h 79"/>
                      <a:gd name="T50" fmla="*/ 41 w 74"/>
                      <a:gd name="T51" fmla="*/ 76 h 79"/>
                      <a:gd name="T52" fmla="*/ 34 w 74"/>
                      <a:gd name="T53" fmla="*/ 76 h 79"/>
                      <a:gd name="T54" fmla="*/ 29 w 74"/>
                      <a:gd name="T55" fmla="*/ 76 h 79"/>
                      <a:gd name="T56" fmla="*/ 23 w 74"/>
                      <a:gd name="T57" fmla="*/ 74 h 79"/>
                      <a:gd name="T58" fmla="*/ 18 w 74"/>
                      <a:gd name="T59" fmla="*/ 73 h 79"/>
                      <a:gd name="T60" fmla="*/ 13 w 74"/>
                      <a:gd name="T61" fmla="*/ 69 h 79"/>
                      <a:gd name="T62" fmla="*/ 9 w 74"/>
                      <a:gd name="T63" fmla="*/ 66 h 79"/>
                      <a:gd name="T64" fmla="*/ 6 w 74"/>
                      <a:gd name="T65" fmla="*/ 62 h 79"/>
                      <a:gd name="T66" fmla="*/ 3 w 74"/>
                      <a:gd name="T67" fmla="*/ 57 h 79"/>
                      <a:gd name="T68" fmla="*/ 0 w 74"/>
                      <a:gd name="T69" fmla="*/ 52 h 79"/>
                      <a:gd name="T70" fmla="*/ 0 w 74"/>
                      <a:gd name="T71" fmla="*/ 55 h 79"/>
                      <a:gd name="T72" fmla="*/ 0 w 74"/>
                      <a:gd name="T73" fmla="*/ 59 h 79"/>
                      <a:gd name="T74" fmla="*/ 6 w 74"/>
                      <a:gd name="T75" fmla="*/ 68 h 79"/>
                      <a:gd name="T76" fmla="*/ 13 w 74"/>
                      <a:gd name="T77" fmla="*/ 74 h 79"/>
                      <a:gd name="T78" fmla="*/ 24 w 74"/>
                      <a:gd name="T79" fmla="*/ 77 h 79"/>
                      <a:gd name="T80" fmla="*/ 34 w 74"/>
                      <a:gd name="T81" fmla="*/ 79 h 79"/>
                      <a:gd name="T82" fmla="*/ 43 w 74"/>
                      <a:gd name="T83" fmla="*/ 79 h 79"/>
                      <a:gd name="T84" fmla="*/ 51 w 74"/>
                      <a:gd name="T85" fmla="*/ 76 h 79"/>
                      <a:gd name="T86" fmla="*/ 57 w 74"/>
                      <a:gd name="T87" fmla="*/ 73 h 79"/>
                      <a:gd name="T88" fmla="*/ 63 w 74"/>
                      <a:gd name="T89" fmla="*/ 68 h 79"/>
                      <a:gd name="T90" fmla="*/ 67 w 74"/>
                      <a:gd name="T91" fmla="*/ 62 h 79"/>
                      <a:gd name="T92" fmla="*/ 71 w 74"/>
                      <a:gd name="T93" fmla="*/ 54 h 79"/>
                      <a:gd name="T94" fmla="*/ 74 w 74"/>
                      <a:gd name="T95" fmla="*/ 46 h 79"/>
                      <a:gd name="T96" fmla="*/ 74 w 74"/>
                      <a:gd name="T97" fmla="*/ 38 h 7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4"/>
                      <a:gd name="T148" fmla="*/ 0 h 79"/>
                      <a:gd name="T149" fmla="*/ 74 w 74"/>
                      <a:gd name="T150" fmla="*/ 79 h 79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4" h="79">
                        <a:moveTo>
                          <a:pt x="74" y="38"/>
                        </a:moveTo>
                        <a:lnTo>
                          <a:pt x="74" y="32"/>
                        </a:lnTo>
                        <a:lnTo>
                          <a:pt x="72" y="26"/>
                        </a:lnTo>
                        <a:lnTo>
                          <a:pt x="69" y="20"/>
                        </a:lnTo>
                        <a:lnTo>
                          <a:pt x="66" y="15"/>
                        </a:lnTo>
                        <a:lnTo>
                          <a:pt x="63" y="11"/>
                        </a:lnTo>
                        <a:lnTo>
                          <a:pt x="58" y="6"/>
                        </a:lnTo>
                        <a:lnTo>
                          <a:pt x="52" y="3"/>
                        </a:lnTo>
                        <a:lnTo>
                          <a:pt x="46" y="0"/>
                        </a:lnTo>
                        <a:lnTo>
                          <a:pt x="43" y="1"/>
                        </a:lnTo>
                        <a:lnTo>
                          <a:pt x="41" y="3"/>
                        </a:lnTo>
                        <a:lnTo>
                          <a:pt x="47" y="4"/>
                        </a:lnTo>
                        <a:lnTo>
                          <a:pt x="52" y="6"/>
                        </a:lnTo>
                        <a:lnTo>
                          <a:pt x="58" y="11"/>
                        </a:lnTo>
                        <a:lnTo>
                          <a:pt x="63" y="15"/>
                        </a:lnTo>
                        <a:lnTo>
                          <a:pt x="66" y="20"/>
                        </a:lnTo>
                        <a:lnTo>
                          <a:pt x="69" y="26"/>
                        </a:lnTo>
                        <a:lnTo>
                          <a:pt x="71" y="32"/>
                        </a:lnTo>
                        <a:lnTo>
                          <a:pt x="71" y="38"/>
                        </a:lnTo>
                        <a:lnTo>
                          <a:pt x="71" y="46"/>
                        </a:lnTo>
                        <a:lnTo>
                          <a:pt x="69" y="54"/>
                        </a:lnTo>
                        <a:lnTo>
                          <a:pt x="64" y="60"/>
                        </a:lnTo>
                        <a:lnTo>
                          <a:pt x="60" y="65"/>
                        </a:lnTo>
                        <a:lnTo>
                          <a:pt x="55" y="69"/>
                        </a:lnTo>
                        <a:lnTo>
                          <a:pt x="49" y="73"/>
                        </a:lnTo>
                        <a:lnTo>
                          <a:pt x="41" y="76"/>
                        </a:lnTo>
                        <a:lnTo>
                          <a:pt x="34" y="76"/>
                        </a:lnTo>
                        <a:lnTo>
                          <a:pt x="29" y="76"/>
                        </a:lnTo>
                        <a:lnTo>
                          <a:pt x="23" y="74"/>
                        </a:lnTo>
                        <a:lnTo>
                          <a:pt x="18" y="73"/>
                        </a:lnTo>
                        <a:lnTo>
                          <a:pt x="13" y="69"/>
                        </a:lnTo>
                        <a:lnTo>
                          <a:pt x="9" y="66"/>
                        </a:lnTo>
                        <a:lnTo>
                          <a:pt x="6" y="62"/>
                        </a:lnTo>
                        <a:lnTo>
                          <a:pt x="3" y="57"/>
                        </a:lnTo>
                        <a:lnTo>
                          <a:pt x="0" y="52"/>
                        </a:lnTo>
                        <a:lnTo>
                          <a:pt x="0" y="55"/>
                        </a:lnTo>
                        <a:lnTo>
                          <a:pt x="0" y="59"/>
                        </a:lnTo>
                        <a:lnTo>
                          <a:pt x="6" y="68"/>
                        </a:lnTo>
                        <a:lnTo>
                          <a:pt x="13" y="74"/>
                        </a:lnTo>
                        <a:lnTo>
                          <a:pt x="24" y="77"/>
                        </a:lnTo>
                        <a:lnTo>
                          <a:pt x="34" y="79"/>
                        </a:lnTo>
                        <a:lnTo>
                          <a:pt x="43" y="79"/>
                        </a:lnTo>
                        <a:lnTo>
                          <a:pt x="51" y="76"/>
                        </a:lnTo>
                        <a:lnTo>
                          <a:pt x="57" y="73"/>
                        </a:lnTo>
                        <a:lnTo>
                          <a:pt x="63" y="68"/>
                        </a:lnTo>
                        <a:lnTo>
                          <a:pt x="67" y="62"/>
                        </a:lnTo>
                        <a:lnTo>
                          <a:pt x="71" y="54"/>
                        </a:lnTo>
                        <a:lnTo>
                          <a:pt x="74" y="46"/>
                        </a:lnTo>
                        <a:lnTo>
                          <a:pt x="74" y="38"/>
                        </a:lnTo>
                        <a:close/>
                      </a:path>
                    </a:pathLst>
                  </a:custGeom>
                  <a:solidFill>
                    <a:srgbClr val="7D89B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8" name="Freeform 386">
                    <a:extLst>
                      <a:ext uri="{FF2B5EF4-FFF2-40B4-BE49-F238E27FC236}">
                        <a16:creationId xmlns:a16="http://schemas.microsoft.com/office/drawing/2014/main" id="{C5C8729C-AACF-0849-A003-6791908B0A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4" y="1304"/>
                    <a:ext cx="72" cy="76"/>
                  </a:xfrm>
                  <a:custGeom>
                    <a:avLst/>
                    <a:gdLst>
                      <a:gd name="T0" fmla="*/ 72 w 72"/>
                      <a:gd name="T1" fmla="*/ 37 h 76"/>
                      <a:gd name="T2" fmla="*/ 72 w 72"/>
                      <a:gd name="T3" fmla="*/ 31 h 76"/>
                      <a:gd name="T4" fmla="*/ 71 w 72"/>
                      <a:gd name="T5" fmla="*/ 25 h 76"/>
                      <a:gd name="T6" fmla="*/ 67 w 72"/>
                      <a:gd name="T7" fmla="*/ 19 h 76"/>
                      <a:gd name="T8" fmla="*/ 64 w 72"/>
                      <a:gd name="T9" fmla="*/ 14 h 76"/>
                      <a:gd name="T10" fmla="*/ 60 w 72"/>
                      <a:gd name="T11" fmla="*/ 10 h 76"/>
                      <a:gd name="T12" fmla="*/ 55 w 72"/>
                      <a:gd name="T13" fmla="*/ 5 h 76"/>
                      <a:gd name="T14" fmla="*/ 49 w 72"/>
                      <a:gd name="T15" fmla="*/ 2 h 76"/>
                      <a:gd name="T16" fmla="*/ 43 w 72"/>
                      <a:gd name="T17" fmla="*/ 0 h 76"/>
                      <a:gd name="T18" fmla="*/ 41 w 72"/>
                      <a:gd name="T19" fmla="*/ 2 h 76"/>
                      <a:gd name="T20" fmla="*/ 38 w 72"/>
                      <a:gd name="T21" fmla="*/ 2 h 76"/>
                      <a:gd name="T22" fmla="*/ 44 w 72"/>
                      <a:gd name="T23" fmla="*/ 3 h 76"/>
                      <a:gd name="T24" fmla="*/ 51 w 72"/>
                      <a:gd name="T25" fmla="*/ 7 h 76"/>
                      <a:gd name="T26" fmla="*/ 55 w 72"/>
                      <a:gd name="T27" fmla="*/ 10 h 76"/>
                      <a:gd name="T28" fmla="*/ 60 w 72"/>
                      <a:gd name="T29" fmla="*/ 14 h 76"/>
                      <a:gd name="T30" fmla="*/ 64 w 72"/>
                      <a:gd name="T31" fmla="*/ 19 h 76"/>
                      <a:gd name="T32" fmla="*/ 67 w 72"/>
                      <a:gd name="T33" fmla="*/ 25 h 76"/>
                      <a:gd name="T34" fmla="*/ 69 w 72"/>
                      <a:gd name="T35" fmla="*/ 31 h 76"/>
                      <a:gd name="T36" fmla="*/ 69 w 72"/>
                      <a:gd name="T37" fmla="*/ 37 h 76"/>
                      <a:gd name="T38" fmla="*/ 69 w 72"/>
                      <a:gd name="T39" fmla="*/ 45 h 76"/>
                      <a:gd name="T40" fmla="*/ 67 w 72"/>
                      <a:gd name="T41" fmla="*/ 51 h 76"/>
                      <a:gd name="T42" fmla="*/ 64 w 72"/>
                      <a:gd name="T43" fmla="*/ 58 h 76"/>
                      <a:gd name="T44" fmla="*/ 60 w 72"/>
                      <a:gd name="T45" fmla="*/ 64 h 76"/>
                      <a:gd name="T46" fmla="*/ 54 w 72"/>
                      <a:gd name="T47" fmla="*/ 67 h 76"/>
                      <a:gd name="T48" fmla="*/ 47 w 72"/>
                      <a:gd name="T49" fmla="*/ 70 h 76"/>
                      <a:gd name="T50" fmla="*/ 41 w 72"/>
                      <a:gd name="T51" fmla="*/ 73 h 76"/>
                      <a:gd name="T52" fmla="*/ 34 w 72"/>
                      <a:gd name="T53" fmla="*/ 73 h 76"/>
                      <a:gd name="T54" fmla="*/ 29 w 72"/>
                      <a:gd name="T55" fmla="*/ 73 h 76"/>
                      <a:gd name="T56" fmla="*/ 23 w 72"/>
                      <a:gd name="T57" fmla="*/ 72 h 76"/>
                      <a:gd name="T58" fmla="*/ 18 w 72"/>
                      <a:gd name="T59" fmla="*/ 70 h 76"/>
                      <a:gd name="T60" fmla="*/ 13 w 72"/>
                      <a:gd name="T61" fmla="*/ 67 h 76"/>
                      <a:gd name="T62" fmla="*/ 9 w 72"/>
                      <a:gd name="T63" fmla="*/ 62 h 76"/>
                      <a:gd name="T64" fmla="*/ 6 w 72"/>
                      <a:gd name="T65" fmla="*/ 59 h 76"/>
                      <a:gd name="T66" fmla="*/ 3 w 72"/>
                      <a:gd name="T67" fmla="*/ 54 h 76"/>
                      <a:gd name="T68" fmla="*/ 1 w 72"/>
                      <a:gd name="T69" fmla="*/ 48 h 76"/>
                      <a:gd name="T70" fmla="*/ 0 w 72"/>
                      <a:gd name="T71" fmla="*/ 51 h 76"/>
                      <a:gd name="T72" fmla="*/ 0 w 72"/>
                      <a:gd name="T73" fmla="*/ 54 h 76"/>
                      <a:gd name="T74" fmla="*/ 6 w 72"/>
                      <a:gd name="T75" fmla="*/ 64 h 76"/>
                      <a:gd name="T76" fmla="*/ 13 w 72"/>
                      <a:gd name="T77" fmla="*/ 70 h 76"/>
                      <a:gd name="T78" fmla="*/ 23 w 72"/>
                      <a:gd name="T79" fmla="*/ 75 h 76"/>
                      <a:gd name="T80" fmla="*/ 34 w 72"/>
                      <a:gd name="T81" fmla="*/ 76 h 76"/>
                      <a:gd name="T82" fmla="*/ 43 w 72"/>
                      <a:gd name="T83" fmla="*/ 76 h 76"/>
                      <a:gd name="T84" fmla="*/ 49 w 72"/>
                      <a:gd name="T85" fmla="*/ 73 h 76"/>
                      <a:gd name="T86" fmla="*/ 55 w 72"/>
                      <a:gd name="T87" fmla="*/ 70 h 76"/>
                      <a:gd name="T88" fmla="*/ 61 w 72"/>
                      <a:gd name="T89" fmla="*/ 65 h 76"/>
                      <a:gd name="T90" fmla="*/ 66 w 72"/>
                      <a:gd name="T91" fmla="*/ 59 h 76"/>
                      <a:gd name="T92" fmla="*/ 69 w 72"/>
                      <a:gd name="T93" fmla="*/ 53 h 76"/>
                      <a:gd name="T94" fmla="*/ 72 w 72"/>
                      <a:gd name="T95" fmla="*/ 45 h 76"/>
                      <a:gd name="T96" fmla="*/ 72 w 72"/>
                      <a:gd name="T97" fmla="*/ 37 h 7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2"/>
                      <a:gd name="T148" fmla="*/ 0 h 76"/>
                      <a:gd name="T149" fmla="*/ 72 w 72"/>
                      <a:gd name="T150" fmla="*/ 76 h 7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2" h="76">
                        <a:moveTo>
                          <a:pt x="72" y="37"/>
                        </a:moveTo>
                        <a:lnTo>
                          <a:pt x="72" y="31"/>
                        </a:lnTo>
                        <a:lnTo>
                          <a:pt x="71" y="25"/>
                        </a:lnTo>
                        <a:lnTo>
                          <a:pt x="67" y="19"/>
                        </a:lnTo>
                        <a:lnTo>
                          <a:pt x="64" y="14"/>
                        </a:lnTo>
                        <a:lnTo>
                          <a:pt x="60" y="10"/>
                        </a:lnTo>
                        <a:lnTo>
                          <a:pt x="55" y="5"/>
                        </a:lnTo>
                        <a:lnTo>
                          <a:pt x="49" y="2"/>
                        </a:lnTo>
                        <a:lnTo>
                          <a:pt x="43" y="0"/>
                        </a:lnTo>
                        <a:lnTo>
                          <a:pt x="41" y="2"/>
                        </a:lnTo>
                        <a:lnTo>
                          <a:pt x="38" y="2"/>
                        </a:lnTo>
                        <a:lnTo>
                          <a:pt x="44" y="3"/>
                        </a:lnTo>
                        <a:lnTo>
                          <a:pt x="51" y="7"/>
                        </a:lnTo>
                        <a:lnTo>
                          <a:pt x="55" y="10"/>
                        </a:lnTo>
                        <a:lnTo>
                          <a:pt x="60" y="14"/>
                        </a:lnTo>
                        <a:lnTo>
                          <a:pt x="64" y="19"/>
                        </a:lnTo>
                        <a:lnTo>
                          <a:pt x="67" y="25"/>
                        </a:lnTo>
                        <a:lnTo>
                          <a:pt x="69" y="31"/>
                        </a:lnTo>
                        <a:lnTo>
                          <a:pt x="69" y="37"/>
                        </a:lnTo>
                        <a:lnTo>
                          <a:pt x="69" y="45"/>
                        </a:lnTo>
                        <a:lnTo>
                          <a:pt x="67" y="51"/>
                        </a:lnTo>
                        <a:lnTo>
                          <a:pt x="64" y="58"/>
                        </a:lnTo>
                        <a:lnTo>
                          <a:pt x="60" y="64"/>
                        </a:lnTo>
                        <a:lnTo>
                          <a:pt x="54" y="67"/>
                        </a:lnTo>
                        <a:lnTo>
                          <a:pt x="47" y="70"/>
                        </a:lnTo>
                        <a:lnTo>
                          <a:pt x="41" y="73"/>
                        </a:lnTo>
                        <a:lnTo>
                          <a:pt x="34" y="73"/>
                        </a:lnTo>
                        <a:lnTo>
                          <a:pt x="29" y="73"/>
                        </a:lnTo>
                        <a:lnTo>
                          <a:pt x="23" y="72"/>
                        </a:lnTo>
                        <a:lnTo>
                          <a:pt x="18" y="70"/>
                        </a:lnTo>
                        <a:lnTo>
                          <a:pt x="13" y="67"/>
                        </a:lnTo>
                        <a:lnTo>
                          <a:pt x="9" y="62"/>
                        </a:lnTo>
                        <a:lnTo>
                          <a:pt x="6" y="59"/>
                        </a:lnTo>
                        <a:lnTo>
                          <a:pt x="3" y="54"/>
                        </a:lnTo>
                        <a:lnTo>
                          <a:pt x="1" y="48"/>
                        </a:lnTo>
                        <a:lnTo>
                          <a:pt x="0" y="51"/>
                        </a:lnTo>
                        <a:lnTo>
                          <a:pt x="0" y="54"/>
                        </a:lnTo>
                        <a:lnTo>
                          <a:pt x="6" y="64"/>
                        </a:lnTo>
                        <a:lnTo>
                          <a:pt x="13" y="70"/>
                        </a:lnTo>
                        <a:lnTo>
                          <a:pt x="23" y="75"/>
                        </a:lnTo>
                        <a:lnTo>
                          <a:pt x="34" y="76"/>
                        </a:lnTo>
                        <a:lnTo>
                          <a:pt x="43" y="76"/>
                        </a:lnTo>
                        <a:lnTo>
                          <a:pt x="49" y="73"/>
                        </a:lnTo>
                        <a:lnTo>
                          <a:pt x="55" y="70"/>
                        </a:lnTo>
                        <a:lnTo>
                          <a:pt x="61" y="65"/>
                        </a:lnTo>
                        <a:lnTo>
                          <a:pt x="66" y="59"/>
                        </a:lnTo>
                        <a:lnTo>
                          <a:pt x="69" y="53"/>
                        </a:lnTo>
                        <a:lnTo>
                          <a:pt x="72" y="45"/>
                        </a:lnTo>
                        <a:lnTo>
                          <a:pt x="72" y="37"/>
                        </a:lnTo>
                        <a:close/>
                      </a:path>
                    </a:pathLst>
                  </a:custGeom>
                  <a:solidFill>
                    <a:srgbClr val="8490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9" name="Freeform 387">
                    <a:extLst>
                      <a:ext uri="{FF2B5EF4-FFF2-40B4-BE49-F238E27FC236}">
                        <a16:creationId xmlns:a16="http://schemas.microsoft.com/office/drawing/2014/main" id="{EDC19DC3-7660-824B-9CAF-7C863D99EE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4" y="1306"/>
                    <a:ext cx="71" cy="73"/>
                  </a:xfrm>
                  <a:custGeom>
                    <a:avLst/>
                    <a:gdLst>
                      <a:gd name="T0" fmla="*/ 71 w 71"/>
                      <a:gd name="T1" fmla="*/ 35 h 73"/>
                      <a:gd name="T2" fmla="*/ 71 w 71"/>
                      <a:gd name="T3" fmla="*/ 29 h 73"/>
                      <a:gd name="T4" fmla="*/ 69 w 71"/>
                      <a:gd name="T5" fmla="*/ 23 h 73"/>
                      <a:gd name="T6" fmla="*/ 66 w 71"/>
                      <a:gd name="T7" fmla="*/ 17 h 73"/>
                      <a:gd name="T8" fmla="*/ 63 w 71"/>
                      <a:gd name="T9" fmla="*/ 12 h 73"/>
                      <a:gd name="T10" fmla="*/ 58 w 71"/>
                      <a:gd name="T11" fmla="*/ 8 h 73"/>
                      <a:gd name="T12" fmla="*/ 52 w 71"/>
                      <a:gd name="T13" fmla="*/ 3 h 73"/>
                      <a:gd name="T14" fmla="*/ 47 w 71"/>
                      <a:gd name="T15" fmla="*/ 1 h 73"/>
                      <a:gd name="T16" fmla="*/ 41 w 71"/>
                      <a:gd name="T17" fmla="*/ 0 h 73"/>
                      <a:gd name="T18" fmla="*/ 38 w 71"/>
                      <a:gd name="T19" fmla="*/ 0 h 73"/>
                      <a:gd name="T20" fmla="*/ 35 w 71"/>
                      <a:gd name="T21" fmla="*/ 1 h 73"/>
                      <a:gd name="T22" fmla="*/ 41 w 71"/>
                      <a:gd name="T23" fmla="*/ 3 h 73"/>
                      <a:gd name="T24" fmla="*/ 47 w 71"/>
                      <a:gd name="T25" fmla="*/ 5 h 73"/>
                      <a:gd name="T26" fmla="*/ 54 w 71"/>
                      <a:gd name="T27" fmla="*/ 8 h 73"/>
                      <a:gd name="T28" fmla="*/ 58 w 71"/>
                      <a:gd name="T29" fmla="*/ 12 h 73"/>
                      <a:gd name="T30" fmla="*/ 63 w 71"/>
                      <a:gd name="T31" fmla="*/ 17 h 73"/>
                      <a:gd name="T32" fmla="*/ 66 w 71"/>
                      <a:gd name="T33" fmla="*/ 23 h 73"/>
                      <a:gd name="T34" fmla="*/ 67 w 71"/>
                      <a:gd name="T35" fmla="*/ 29 h 73"/>
                      <a:gd name="T36" fmla="*/ 67 w 71"/>
                      <a:gd name="T37" fmla="*/ 35 h 73"/>
                      <a:gd name="T38" fmla="*/ 67 w 71"/>
                      <a:gd name="T39" fmla="*/ 43 h 73"/>
                      <a:gd name="T40" fmla="*/ 66 w 71"/>
                      <a:gd name="T41" fmla="*/ 49 h 73"/>
                      <a:gd name="T42" fmla="*/ 63 w 71"/>
                      <a:gd name="T43" fmla="*/ 56 h 73"/>
                      <a:gd name="T44" fmla="*/ 58 w 71"/>
                      <a:gd name="T45" fmla="*/ 60 h 73"/>
                      <a:gd name="T46" fmla="*/ 54 w 71"/>
                      <a:gd name="T47" fmla="*/ 63 h 73"/>
                      <a:gd name="T48" fmla="*/ 47 w 71"/>
                      <a:gd name="T49" fmla="*/ 68 h 73"/>
                      <a:gd name="T50" fmla="*/ 41 w 71"/>
                      <a:gd name="T51" fmla="*/ 70 h 73"/>
                      <a:gd name="T52" fmla="*/ 34 w 71"/>
                      <a:gd name="T53" fmla="*/ 70 h 73"/>
                      <a:gd name="T54" fmla="*/ 29 w 71"/>
                      <a:gd name="T55" fmla="*/ 70 h 73"/>
                      <a:gd name="T56" fmla="*/ 23 w 71"/>
                      <a:gd name="T57" fmla="*/ 68 h 73"/>
                      <a:gd name="T58" fmla="*/ 18 w 71"/>
                      <a:gd name="T59" fmla="*/ 65 h 73"/>
                      <a:gd name="T60" fmla="*/ 13 w 71"/>
                      <a:gd name="T61" fmla="*/ 62 h 73"/>
                      <a:gd name="T62" fmla="*/ 9 w 71"/>
                      <a:gd name="T63" fmla="*/ 59 h 73"/>
                      <a:gd name="T64" fmla="*/ 6 w 71"/>
                      <a:gd name="T65" fmla="*/ 54 h 73"/>
                      <a:gd name="T66" fmla="*/ 3 w 71"/>
                      <a:gd name="T67" fmla="*/ 49 h 73"/>
                      <a:gd name="T68" fmla="*/ 1 w 71"/>
                      <a:gd name="T69" fmla="*/ 43 h 73"/>
                      <a:gd name="T70" fmla="*/ 1 w 71"/>
                      <a:gd name="T71" fmla="*/ 46 h 73"/>
                      <a:gd name="T72" fmla="*/ 0 w 71"/>
                      <a:gd name="T73" fmla="*/ 49 h 73"/>
                      <a:gd name="T74" fmla="*/ 3 w 71"/>
                      <a:gd name="T75" fmla="*/ 54 h 73"/>
                      <a:gd name="T76" fmla="*/ 6 w 71"/>
                      <a:gd name="T77" fmla="*/ 59 h 73"/>
                      <a:gd name="T78" fmla="*/ 9 w 71"/>
                      <a:gd name="T79" fmla="*/ 63 h 73"/>
                      <a:gd name="T80" fmla="*/ 13 w 71"/>
                      <a:gd name="T81" fmla="*/ 66 h 73"/>
                      <a:gd name="T82" fmla="*/ 18 w 71"/>
                      <a:gd name="T83" fmla="*/ 70 h 73"/>
                      <a:gd name="T84" fmla="*/ 23 w 71"/>
                      <a:gd name="T85" fmla="*/ 71 h 73"/>
                      <a:gd name="T86" fmla="*/ 29 w 71"/>
                      <a:gd name="T87" fmla="*/ 73 h 73"/>
                      <a:gd name="T88" fmla="*/ 34 w 71"/>
                      <a:gd name="T89" fmla="*/ 73 h 73"/>
                      <a:gd name="T90" fmla="*/ 41 w 71"/>
                      <a:gd name="T91" fmla="*/ 73 h 73"/>
                      <a:gd name="T92" fmla="*/ 49 w 71"/>
                      <a:gd name="T93" fmla="*/ 70 h 73"/>
                      <a:gd name="T94" fmla="*/ 55 w 71"/>
                      <a:gd name="T95" fmla="*/ 66 h 73"/>
                      <a:gd name="T96" fmla="*/ 60 w 71"/>
                      <a:gd name="T97" fmla="*/ 62 h 73"/>
                      <a:gd name="T98" fmla="*/ 64 w 71"/>
                      <a:gd name="T99" fmla="*/ 57 h 73"/>
                      <a:gd name="T100" fmla="*/ 69 w 71"/>
                      <a:gd name="T101" fmla="*/ 51 h 73"/>
                      <a:gd name="T102" fmla="*/ 71 w 71"/>
                      <a:gd name="T103" fmla="*/ 43 h 73"/>
                      <a:gd name="T104" fmla="*/ 71 w 71"/>
                      <a:gd name="T105" fmla="*/ 35 h 7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1"/>
                      <a:gd name="T160" fmla="*/ 0 h 73"/>
                      <a:gd name="T161" fmla="*/ 71 w 71"/>
                      <a:gd name="T162" fmla="*/ 73 h 7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1" h="73">
                        <a:moveTo>
                          <a:pt x="71" y="35"/>
                        </a:moveTo>
                        <a:lnTo>
                          <a:pt x="71" y="29"/>
                        </a:lnTo>
                        <a:lnTo>
                          <a:pt x="69" y="23"/>
                        </a:lnTo>
                        <a:lnTo>
                          <a:pt x="66" y="17"/>
                        </a:lnTo>
                        <a:lnTo>
                          <a:pt x="63" y="12"/>
                        </a:lnTo>
                        <a:lnTo>
                          <a:pt x="58" y="8"/>
                        </a:lnTo>
                        <a:lnTo>
                          <a:pt x="52" y="3"/>
                        </a:lnTo>
                        <a:lnTo>
                          <a:pt x="47" y="1"/>
                        </a:lnTo>
                        <a:lnTo>
                          <a:pt x="41" y="0"/>
                        </a:lnTo>
                        <a:lnTo>
                          <a:pt x="38" y="0"/>
                        </a:lnTo>
                        <a:lnTo>
                          <a:pt x="35" y="1"/>
                        </a:lnTo>
                        <a:lnTo>
                          <a:pt x="41" y="3"/>
                        </a:lnTo>
                        <a:lnTo>
                          <a:pt x="47" y="5"/>
                        </a:lnTo>
                        <a:lnTo>
                          <a:pt x="54" y="8"/>
                        </a:lnTo>
                        <a:lnTo>
                          <a:pt x="58" y="12"/>
                        </a:lnTo>
                        <a:lnTo>
                          <a:pt x="63" y="17"/>
                        </a:lnTo>
                        <a:lnTo>
                          <a:pt x="66" y="23"/>
                        </a:lnTo>
                        <a:lnTo>
                          <a:pt x="67" y="29"/>
                        </a:lnTo>
                        <a:lnTo>
                          <a:pt x="67" y="35"/>
                        </a:lnTo>
                        <a:lnTo>
                          <a:pt x="67" y="43"/>
                        </a:lnTo>
                        <a:lnTo>
                          <a:pt x="66" y="49"/>
                        </a:lnTo>
                        <a:lnTo>
                          <a:pt x="63" y="56"/>
                        </a:lnTo>
                        <a:lnTo>
                          <a:pt x="58" y="60"/>
                        </a:lnTo>
                        <a:lnTo>
                          <a:pt x="54" y="63"/>
                        </a:lnTo>
                        <a:lnTo>
                          <a:pt x="47" y="68"/>
                        </a:lnTo>
                        <a:lnTo>
                          <a:pt x="41" y="70"/>
                        </a:lnTo>
                        <a:lnTo>
                          <a:pt x="34" y="70"/>
                        </a:lnTo>
                        <a:lnTo>
                          <a:pt x="29" y="70"/>
                        </a:lnTo>
                        <a:lnTo>
                          <a:pt x="23" y="68"/>
                        </a:lnTo>
                        <a:lnTo>
                          <a:pt x="18" y="65"/>
                        </a:lnTo>
                        <a:lnTo>
                          <a:pt x="13" y="62"/>
                        </a:lnTo>
                        <a:lnTo>
                          <a:pt x="9" y="59"/>
                        </a:lnTo>
                        <a:lnTo>
                          <a:pt x="6" y="54"/>
                        </a:lnTo>
                        <a:lnTo>
                          <a:pt x="3" y="49"/>
                        </a:lnTo>
                        <a:lnTo>
                          <a:pt x="1" y="43"/>
                        </a:lnTo>
                        <a:lnTo>
                          <a:pt x="1" y="46"/>
                        </a:ln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6" y="59"/>
                        </a:lnTo>
                        <a:lnTo>
                          <a:pt x="9" y="63"/>
                        </a:lnTo>
                        <a:lnTo>
                          <a:pt x="13" y="66"/>
                        </a:lnTo>
                        <a:lnTo>
                          <a:pt x="18" y="70"/>
                        </a:lnTo>
                        <a:lnTo>
                          <a:pt x="23" y="71"/>
                        </a:lnTo>
                        <a:lnTo>
                          <a:pt x="29" y="73"/>
                        </a:lnTo>
                        <a:lnTo>
                          <a:pt x="34" y="73"/>
                        </a:lnTo>
                        <a:lnTo>
                          <a:pt x="41" y="73"/>
                        </a:lnTo>
                        <a:lnTo>
                          <a:pt x="49" y="70"/>
                        </a:lnTo>
                        <a:lnTo>
                          <a:pt x="55" y="66"/>
                        </a:lnTo>
                        <a:lnTo>
                          <a:pt x="60" y="62"/>
                        </a:lnTo>
                        <a:lnTo>
                          <a:pt x="64" y="57"/>
                        </a:lnTo>
                        <a:lnTo>
                          <a:pt x="69" y="51"/>
                        </a:lnTo>
                        <a:lnTo>
                          <a:pt x="71" y="43"/>
                        </a:lnTo>
                        <a:lnTo>
                          <a:pt x="71" y="35"/>
                        </a:lnTo>
                        <a:close/>
                      </a:path>
                    </a:pathLst>
                  </a:custGeom>
                  <a:solidFill>
                    <a:srgbClr val="8894C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0" name="Freeform 388">
                    <a:extLst>
                      <a:ext uri="{FF2B5EF4-FFF2-40B4-BE49-F238E27FC236}">
                        <a16:creationId xmlns:a16="http://schemas.microsoft.com/office/drawing/2014/main" id="{2A5400DA-EA78-9C41-9CCE-554D2A2D96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5" y="1306"/>
                    <a:ext cx="68" cy="71"/>
                  </a:xfrm>
                  <a:custGeom>
                    <a:avLst/>
                    <a:gdLst>
                      <a:gd name="T0" fmla="*/ 68 w 68"/>
                      <a:gd name="T1" fmla="*/ 35 h 71"/>
                      <a:gd name="T2" fmla="*/ 68 w 68"/>
                      <a:gd name="T3" fmla="*/ 29 h 71"/>
                      <a:gd name="T4" fmla="*/ 66 w 68"/>
                      <a:gd name="T5" fmla="*/ 23 h 71"/>
                      <a:gd name="T6" fmla="*/ 63 w 68"/>
                      <a:gd name="T7" fmla="*/ 17 h 71"/>
                      <a:gd name="T8" fmla="*/ 59 w 68"/>
                      <a:gd name="T9" fmla="*/ 12 h 71"/>
                      <a:gd name="T10" fmla="*/ 54 w 68"/>
                      <a:gd name="T11" fmla="*/ 8 h 71"/>
                      <a:gd name="T12" fmla="*/ 50 w 68"/>
                      <a:gd name="T13" fmla="*/ 5 h 71"/>
                      <a:gd name="T14" fmla="*/ 43 w 68"/>
                      <a:gd name="T15" fmla="*/ 1 h 71"/>
                      <a:gd name="T16" fmla="*/ 37 w 68"/>
                      <a:gd name="T17" fmla="*/ 0 h 71"/>
                      <a:gd name="T18" fmla="*/ 34 w 68"/>
                      <a:gd name="T19" fmla="*/ 1 h 71"/>
                      <a:gd name="T20" fmla="*/ 31 w 68"/>
                      <a:gd name="T21" fmla="*/ 3 h 71"/>
                      <a:gd name="T22" fmla="*/ 33 w 68"/>
                      <a:gd name="T23" fmla="*/ 3 h 71"/>
                      <a:gd name="T24" fmla="*/ 33 w 68"/>
                      <a:gd name="T25" fmla="*/ 3 h 71"/>
                      <a:gd name="T26" fmla="*/ 40 w 68"/>
                      <a:gd name="T27" fmla="*/ 5 h 71"/>
                      <a:gd name="T28" fmla="*/ 46 w 68"/>
                      <a:gd name="T29" fmla="*/ 6 h 71"/>
                      <a:gd name="T30" fmla="*/ 51 w 68"/>
                      <a:gd name="T31" fmla="*/ 9 h 71"/>
                      <a:gd name="T32" fmla="*/ 56 w 68"/>
                      <a:gd name="T33" fmla="*/ 12 h 71"/>
                      <a:gd name="T34" fmla="*/ 60 w 68"/>
                      <a:gd name="T35" fmla="*/ 18 h 71"/>
                      <a:gd name="T36" fmla="*/ 63 w 68"/>
                      <a:gd name="T37" fmla="*/ 23 h 71"/>
                      <a:gd name="T38" fmla="*/ 65 w 68"/>
                      <a:gd name="T39" fmla="*/ 29 h 71"/>
                      <a:gd name="T40" fmla="*/ 65 w 68"/>
                      <a:gd name="T41" fmla="*/ 35 h 71"/>
                      <a:gd name="T42" fmla="*/ 65 w 68"/>
                      <a:gd name="T43" fmla="*/ 42 h 71"/>
                      <a:gd name="T44" fmla="*/ 63 w 68"/>
                      <a:gd name="T45" fmla="*/ 48 h 71"/>
                      <a:gd name="T46" fmla="*/ 60 w 68"/>
                      <a:gd name="T47" fmla="*/ 54 h 71"/>
                      <a:gd name="T48" fmla="*/ 56 w 68"/>
                      <a:gd name="T49" fmla="*/ 59 h 71"/>
                      <a:gd name="T50" fmla="*/ 51 w 68"/>
                      <a:gd name="T51" fmla="*/ 63 h 71"/>
                      <a:gd name="T52" fmla="*/ 46 w 68"/>
                      <a:gd name="T53" fmla="*/ 66 h 71"/>
                      <a:gd name="T54" fmla="*/ 40 w 68"/>
                      <a:gd name="T55" fmla="*/ 68 h 71"/>
                      <a:gd name="T56" fmla="*/ 33 w 68"/>
                      <a:gd name="T57" fmla="*/ 68 h 71"/>
                      <a:gd name="T58" fmla="*/ 28 w 68"/>
                      <a:gd name="T59" fmla="*/ 68 h 71"/>
                      <a:gd name="T60" fmla="*/ 22 w 68"/>
                      <a:gd name="T61" fmla="*/ 66 h 71"/>
                      <a:gd name="T62" fmla="*/ 16 w 68"/>
                      <a:gd name="T63" fmla="*/ 63 h 71"/>
                      <a:gd name="T64" fmla="*/ 11 w 68"/>
                      <a:gd name="T65" fmla="*/ 60 h 71"/>
                      <a:gd name="T66" fmla="*/ 8 w 68"/>
                      <a:gd name="T67" fmla="*/ 56 h 71"/>
                      <a:gd name="T68" fmla="*/ 5 w 68"/>
                      <a:gd name="T69" fmla="*/ 51 h 71"/>
                      <a:gd name="T70" fmla="*/ 2 w 68"/>
                      <a:gd name="T71" fmla="*/ 46 h 71"/>
                      <a:gd name="T72" fmla="*/ 2 w 68"/>
                      <a:gd name="T73" fmla="*/ 40 h 71"/>
                      <a:gd name="T74" fmla="*/ 0 w 68"/>
                      <a:gd name="T75" fmla="*/ 43 h 71"/>
                      <a:gd name="T76" fmla="*/ 0 w 68"/>
                      <a:gd name="T77" fmla="*/ 46 h 71"/>
                      <a:gd name="T78" fmla="*/ 2 w 68"/>
                      <a:gd name="T79" fmla="*/ 52 h 71"/>
                      <a:gd name="T80" fmla="*/ 5 w 68"/>
                      <a:gd name="T81" fmla="*/ 57 h 71"/>
                      <a:gd name="T82" fmla="*/ 8 w 68"/>
                      <a:gd name="T83" fmla="*/ 60 h 71"/>
                      <a:gd name="T84" fmla="*/ 12 w 68"/>
                      <a:gd name="T85" fmla="*/ 65 h 71"/>
                      <a:gd name="T86" fmla="*/ 17 w 68"/>
                      <a:gd name="T87" fmla="*/ 68 h 71"/>
                      <a:gd name="T88" fmla="*/ 22 w 68"/>
                      <a:gd name="T89" fmla="*/ 70 h 71"/>
                      <a:gd name="T90" fmla="*/ 28 w 68"/>
                      <a:gd name="T91" fmla="*/ 71 h 71"/>
                      <a:gd name="T92" fmla="*/ 33 w 68"/>
                      <a:gd name="T93" fmla="*/ 71 h 71"/>
                      <a:gd name="T94" fmla="*/ 40 w 68"/>
                      <a:gd name="T95" fmla="*/ 71 h 71"/>
                      <a:gd name="T96" fmla="*/ 46 w 68"/>
                      <a:gd name="T97" fmla="*/ 68 h 71"/>
                      <a:gd name="T98" fmla="*/ 53 w 68"/>
                      <a:gd name="T99" fmla="*/ 65 h 71"/>
                      <a:gd name="T100" fmla="*/ 59 w 68"/>
                      <a:gd name="T101" fmla="*/ 62 h 71"/>
                      <a:gd name="T102" fmla="*/ 63 w 68"/>
                      <a:gd name="T103" fmla="*/ 56 h 71"/>
                      <a:gd name="T104" fmla="*/ 66 w 68"/>
                      <a:gd name="T105" fmla="*/ 49 h 71"/>
                      <a:gd name="T106" fmla="*/ 68 w 68"/>
                      <a:gd name="T107" fmla="*/ 43 h 71"/>
                      <a:gd name="T108" fmla="*/ 68 w 68"/>
                      <a:gd name="T109" fmla="*/ 35 h 71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68"/>
                      <a:gd name="T166" fmla="*/ 0 h 71"/>
                      <a:gd name="T167" fmla="*/ 68 w 68"/>
                      <a:gd name="T168" fmla="*/ 71 h 71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68" h="71">
                        <a:moveTo>
                          <a:pt x="68" y="35"/>
                        </a:moveTo>
                        <a:lnTo>
                          <a:pt x="68" y="29"/>
                        </a:lnTo>
                        <a:lnTo>
                          <a:pt x="66" y="23"/>
                        </a:lnTo>
                        <a:lnTo>
                          <a:pt x="63" y="17"/>
                        </a:lnTo>
                        <a:lnTo>
                          <a:pt x="59" y="12"/>
                        </a:lnTo>
                        <a:lnTo>
                          <a:pt x="54" y="8"/>
                        </a:lnTo>
                        <a:lnTo>
                          <a:pt x="50" y="5"/>
                        </a:lnTo>
                        <a:lnTo>
                          <a:pt x="43" y="1"/>
                        </a:lnTo>
                        <a:lnTo>
                          <a:pt x="37" y="0"/>
                        </a:lnTo>
                        <a:lnTo>
                          <a:pt x="34" y="1"/>
                        </a:lnTo>
                        <a:lnTo>
                          <a:pt x="31" y="3"/>
                        </a:lnTo>
                        <a:lnTo>
                          <a:pt x="33" y="3"/>
                        </a:lnTo>
                        <a:lnTo>
                          <a:pt x="40" y="5"/>
                        </a:lnTo>
                        <a:lnTo>
                          <a:pt x="46" y="6"/>
                        </a:lnTo>
                        <a:lnTo>
                          <a:pt x="51" y="9"/>
                        </a:lnTo>
                        <a:lnTo>
                          <a:pt x="56" y="12"/>
                        </a:lnTo>
                        <a:lnTo>
                          <a:pt x="60" y="18"/>
                        </a:lnTo>
                        <a:lnTo>
                          <a:pt x="63" y="23"/>
                        </a:lnTo>
                        <a:lnTo>
                          <a:pt x="65" y="29"/>
                        </a:lnTo>
                        <a:lnTo>
                          <a:pt x="65" y="35"/>
                        </a:lnTo>
                        <a:lnTo>
                          <a:pt x="65" y="42"/>
                        </a:lnTo>
                        <a:lnTo>
                          <a:pt x="63" y="48"/>
                        </a:lnTo>
                        <a:lnTo>
                          <a:pt x="60" y="54"/>
                        </a:lnTo>
                        <a:lnTo>
                          <a:pt x="56" y="59"/>
                        </a:lnTo>
                        <a:lnTo>
                          <a:pt x="51" y="63"/>
                        </a:lnTo>
                        <a:lnTo>
                          <a:pt x="46" y="66"/>
                        </a:lnTo>
                        <a:lnTo>
                          <a:pt x="40" y="68"/>
                        </a:lnTo>
                        <a:lnTo>
                          <a:pt x="33" y="68"/>
                        </a:lnTo>
                        <a:lnTo>
                          <a:pt x="28" y="68"/>
                        </a:lnTo>
                        <a:lnTo>
                          <a:pt x="22" y="66"/>
                        </a:lnTo>
                        <a:lnTo>
                          <a:pt x="16" y="63"/>
                        </a:lnTo>
                        <a:lnTo>
                          <a:pt x="11" y="60"/>
                        </a:lnTo>
                        <a:lnTo>
                          <a:pt x="8" y="56"/>
                        </a:lnTo>
                        <a:lnTo>
                          <a:pt x="5" y="51"/>
                        </a:lnTo>
                        <a:lnTo>
                          <a:pt x="2" y="46"/>
                        </a:lnTo>
                        <a:lnTo>
                          <a:pt x="2" y="40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2" y="52"/>
                        </a:lnTo>
                        <a:lnTo>
                          <a:pt x="5" y="57"/>
                        </a:lnTo>
                        <a:lnTo>
                          <a:pt x="8" y="60"/>
                        </a:lnTo>
                        <a:lnTo>
                          <a:pt x="12" y="65"/>
                        </a:lnTo>
                        <a:lnTo>
                          <a:pt x="17" y="68"/>
                        </a:lnTo>
                        <a:lnTo>
                          <a:pt x="22" y="70"/>
                        </a:lnTo>
                        <a:lnTo>
                          <a:pt x="28" y="71"/>
                        </a:lnTo>
                        <a:lnTo>
                          <a:pt x="33" y="71"/>
                        </a:lnTo>
                        <a:lnTo>
                          <a:pt x="40" y="71"/>
                        </a:lnTo>
                        <a:lnTo>
                          <a:pt x="46" y="68"/>
                        </a:lnTo>
                        <a:lnTo>
                          <a:pt x="53" y="65"/>
                        </a:lnTo>
                        <a:lnTo>
                          <a:pt x="59" y="62"/>
                        </a:lnTo>
                        <a:lnTo>
                          <a:pt x="63" y="56"/>
                        </a:lnTo>
                        <a:lnTo>
                          <a:pt x="66" y="49"/>
                        </a:lnTo>
                        <a:lnTo>
                          <a:pt x="68" y="43"/>
                        </a:lnTo>
                        <a:lnTo>
                          <a:pt x="68" y="35"/>
                        </a:lnTo>
                        <a:close/>
                      </a:path>
                    </a:pathLst>
                  </a:custGeom>
                  <a:solidFill>
                    <a:srgbClr val="8B97C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1" name="Freeform 389">
                    <a:extLst>
                      <a:ext uri="{FF2B5EF4-FFF2-40B4-BE49-F238E27FC236}">
                        <a16:creationId xmlns:a16="http://schemas.microsoft.com/office/drawing/2014/main" id="{CB72430D-36DA-D447-AD6E-695BC619C8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5" y="1307"/>
                    <a:ext cx="66" cy="69"/>
                  </a:xfrm>
                  <a:custGeom>
                    <a:avLst/>
                    <a:gdLst>
                      <a:gd name="T0" fmla="*/ 66 w 66"/>
                      <a:gd name="T1" fmla="*/ 34 h 69"/>
                      <a:gd name="T2" fmla="*/ 66 w 66"/>
                      <a:gd name="T3" fmla="*/ 28 h 69"/>
                      <a:gd name="T4" fmla="*/ 65 w 66"/>
                      <a:gd name="T5" fmla="*/ 22 h 69"/>
                      <a:gd name="T6" fmla="*/ 62 w 66"/>
                      <a:gd name="T7" fmla="*/ 16 h 69"/>
                      <a:gd name="T8" fmla="*/ 57 w 66"/>
                      <a:gd name="T9" fmla="*/ 11 h 69"/>
                      <a:gd name="T10" fmla="*/ 53 w 66"/>
                      <a:gd name="T11" fmla="*/ 7 h 69"/>
                      <a:gd name="T12" fmla="*/ 46 w 66"/>
                      <a:gd name="T13" fmla="*/ 4 h 69"/>
                      <a:gd name="T14" fmla="*/ 40 w 66"/>
                      <a:gd name="T15" fmla="*/ 2 h 69"/>
                      <a:gd name="T16" fmla="*/ 34 w 66"/>
                      <a:gd name="T17" fmla="*/ 0 h 69"/>
                      <a:gd name="T18" fmla="*/ 31 w 66"/>
                      <a:gd name="T19" fmla="*/ 2 h 69"/>
                      <a:gd name="T20" fmla="*/ 28 w 66"/>
                      <a:gd name="T21" fmla="*/ 5 h 69"/>
                      <a:gd name="T22" fmla="*/ 29 w 66"/>
                      <a:gd name="T23" fmla="*/ 4 h 69"/>
                      <a:gd name="T24" fmla="*/ 33 w 66"/>
                      <a:gd name="T25" fmla="*/ 4 h 69"/>
                      <a:gd name="T26" fmla="*/ 39 w 66"/>
                      <a:gd name="T27" fmla="*/ 5 h 69"/>
                      <a:gd name="T28" fmla="*/ 45 w 66"/>
                      <a:gd name="T29" fmla="*/ 7 h 69"/>
                      <a:gd name="T30" fmla="*/ 51 w 66"/>
                      <a:gd name="T31" fmla="*/ 10 h 69"/>
                      <a:gd name="T32" fmla="*/ 56 w 66"/>
                      <a:gd name="T33" fmla="*/ 13 h 69"/>
                      <a:gd name="T34" fmla="*/ 59 w 66"/>
                      <a:gd name="T35" fmla="*/ 17 h 69"/>
                      <a:gd name="T36" fmla="*/ 62 w 66"/>
                      <a:gd name="T37" fmla="*/ 22 h 69"/>
                      <a:gd name="T38" fmla="*/ 63 w 66"/>
                      <a:gd name="T39" fmla="*/ 28 h 69"/>
                      <a:gd name="T40" fmla="*/ 63 w 66"/>
                      <a:gd name="T41" fmla="*/ 34 h 69"/>
                      <a:gd name="T42" fmla="*/ 63 w 66"/>
                      <a:gd name="T43" fmla="*/ 41 h 69"/>
                      <a:gd name="T44" fmla="*/ 62 w 66"/>
                      <a:gd name="T45" fmla="*/ 47 h 69"/>
                      <a:gd name="T46" fmla="*/ 59 w 66"/>
                      <a:gd name="T47" fmla="*/ 51 h 69"/>
                      <a:gd name="T48" fmla="*/ 56 w 66"/>
                      <a:gd name="T49" fmla="*/ 56 h 69"/>
                      <a:gd name="T50" fmla="*/ 51 w 66"/>
                      <a:gd name="T51" fmla="*/ 61 h 69"/>
                      <a:gd name="T52" fmla="*/ 45 w 66"/>
                      <a:gd name="T53" fmla="*/ 64 h 69"/>
                      <a:gd name="T54" fmla="*/ 39 w 66"/>
                      <a:gd name="T55" fmla="*/ 65 h 69"/>
                      <a:gd name="T56" fmla="*/ 33 w 66"/>
                      <a:gd name="T57" fmla="*/ 65 h 69"/>
                      <a:gd name="T58" fmla="*/ 26 w 66"/>
                      <a:gd name="T59" fmla="*/ 65 h 69"/>
                      <a:gd name="T60" fmla="*/ 22 w 66"/>
                      <a:gd name="T61" fmla="*/ 64 h 69"/>
                      <a:gd name="T62" fmla="*/ 16 w 66"/>
                      <a:gd name="T63" fmla="*/ 61 h 69"/>
                      <a:gd name="T64" fmla="*/ 11 w 66"/>
                      <a:gd name="T65" fmla="*/ 56 h 69"/>
                      <a:gd name="T66" fmla="*/ 8 w 66"/>
                      <a:gd name="T67" fmla="*/ 51 h 69"/>
                      <a:gd name="T68" fmla="*/ 5 w 66"/>
                      <a:gd name="T69" fmla="*/ 47 h 69"/>
                      <a:gd name="T70" fmla="*/ 3 w 66"/>
                      <a:gd name="T71" fmla="*/ 41 h 69"/>
                      <a:gd name="T72" fmla="*/ 2 w 66"/>
                      <a:gd name="T73" fmla="*/ 34 h 69"/>
                      <a:gd name="T74" fmla="*/ 2 w 66"/>
                      <a:gd name="T75" fmla="*/ 34 h 69"/>
                      <a:gd name="T76" fmla="*/ 2 w 66"/>
                      <a:gd name="T77" fmla="*/ 34 h 69"/>
                      <a:gd name="T78" fmla="*/ 2 w 66"/>
                      <a:gd name="T79" fmla="*/ 39 h 69"/>
                      <a:gd name="T80" fmla="*/ 0 w 66"/>
                      <a:gd name="T81" fmla="*/ 42 h 69"/>
                      <a:gd name="T82" fmla="*/ 2 w 66"/>
                      <a:gd name="T83" fmla="*/ 48 h 69"/>
                      <a:gd name="T84" fmla="*/ 5 w 66"/>
                      <a:gd name="T85" fmla="*/ 53 h 69"/>
                      <a:gd name="T86" fmla="*/ 8 w 66"/>
                      <a:gd name="T87" fmla="*/ 58 h 69"/>
                      <a:gd name="T88" fmla="*/ 12 w 66"/>
                      <a:gd name="T89" fmla="*/ 61 h 69"/>
                      <a:gd name="T90" fmla="*/ 17 w 66"/>
                      <a:gd name="T91" fmla="*/ 64 h 69"/>
                      <a:gd name="T92" fmla="*/ 22 w 66"/>
                      <a:gd name="T93" fmla="*/ 67 h 69"/>
                      <a:gd name="T94" fmla="*/ 28 w 66"/>
                      <a:gd name="T95" fmla="*/ 69 h 69"/>
                      <a:gd name="T96" fmla="*/ 33 w 66"/>
                      <a:gd name="T97" fmla="*/ 69 h 69"/>
                      <a:gd name="T98" fmla="*/ 40 w 66"/>
                      <a:gd name="T99" fmla="*/ 69 h 69"/>
                      <a:gd name="T100" fmla="*/ 46 w 66"/>
                      <a:gd name="T101" fmla="*/ 67 h 69"/>
                      <a:gd name="T102" fmla="*/ 53 w 66"/>
                      <a:gd name="T103" fmla="*/ 62 h 69"/>
                      <a:gd name="T104" fmla="*/ 57 w 66"/>
                      <a:gd name="T105" fmla="*/ 59 h 69"/>
                      <a:gd name="T106" fmla="*/ 62 w 66"/>
                      <a:gd name="T107" fmla="*/ 55 h 69"/>
                      <a:gd name="T108" fmla="*/ 65 w 66"/>
                      <a:gd name="T109" fmla="*/ 48 h 69"/>
                      <a:gd name="T110" fmla="*/ 66 w 66"/>
                      <a:gd name="T111" fmla="*/ 42 h 69"/>
                      <a:gd name="T112" fmla="*/ 66 w 66"/>
                      <a:gd name="T113" fmla="*/ 34 h 69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6"/>
                      <a:gd name="T172" fmla="*/ 0 h 69"/>
                      <a:gd name="T173" fmla="*/ 66 w 66"/>
                      <a:gd name="T174" fmla="*/ 69 h 69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6" h="69">
                        <a:moveTo>
                          <a:pt x="66" y="34"/>
                        </a:moveTo>
                        <a:lnTo>
                          <a:pt x="66" y="28"/>
                        </a:lnTo>
                        <a:lnTo>
                          <a:pt x="65" y="22"/>
                        </a:lnTo>
                        <a:lnTo>
                          <a:pt x="62" y="16"/>
                        </a:lnTo>
                        <a:lnTo>
                          <a:pt x="57" y="11"/>
                        </a:lnTo>
                        <a:lnTo>
                          <a:pt x="53" y="7"/>
                        </a:lnTo>
                        <a:lnTo>
                          <a:pt x="46" y="4"/>
                        </a:lnTo>
                        <a:lnTo>
                          <a:pt x="40" y="2"/>
                        </a:lnTo>
                        <a:lnTo>
                          <a:pt x="34" y="0"/>
                        </a:lnTo>
                        <a:lnTo>
                          <a:pt x="31" y="2"/>
                        </a:lnTo>
                        <a:lnTo>
                          <a:pt x="28" y="5"/>
                        </a:lnTo>
                        <a:lnTo>
                          <a:pt x="29" y="4"/>
                        </a:lnTo>
                        <a:lnTo>
                          <a:pt x="33" y="4"/>
                        </a:lnTo>
                        <a:lnTo>
                          <a:pt x="39" y="5"/>
                        </a:lnTo>
                        <a:lnTo>
                          <a:pt x="45" y="7"/>
                        </a:lnTo>
                        <a:lnTo>
                          <a:pt x="51" y="10"/>
                        </a:lnTo>
                        <a:lnTo>
                          <a:pt x="56" y="13"/>
                        </a:lnTo>
                        <a:lnTo>
                          <a:pt x="59" y="17"/>
                        </a:lnTo>
                        <a:lnTo>
                          <a:pt x="62" y="22"/>
                        </a:lnTo>
                        <a:lnTo>
                          <a:pt x="63" y="28"/>
                        </a:lnTo>
                        <a:lnTo>
                          <a:pt x="63" y="34"/>
                        </a:lnTo>
                        <a:lnTo>
                          <a:pt x="63" y="41"/>
                        </a:lnTo>
                        <a:lnTo>
                          <a:pt x="62" y="47"/>
                        </a:lnTo>
                        <a:lnTo>
                          <a:pt x="59" y="51"/>
                        </a:lnTo>
                        <a:lnTo>
                          <a:pt x="56" y="56"/>
                        </a:lnTo>
                        <a:lnTo>
                          <a:pt x="51" y="61"/>
                        </a:lnTo>
                        <a:lnTo>
                          <a:pt x="45" y="64"/>
                        </a:lnTo>
                        <a:lnTo>
                          <a:pt x="39" y="65"/>
                        </a:lnTo>
                        <a:lnTo>
                          <a:pt x="33" y="65"/>
                        </a:lnTo>
                        <a:lnTo>
                          <a:pt x="26" y="65"/>
                        </a:lnTo>
                        <a:lnTo>
                          <a:pt x="22" y="64"/>
                        </a:lnTo>
                        <a:lnTo>
                          <a:pt x="16" y="61"/>
                        </a:lnTo>
                        <a:lnTo>
                          <a:pt x="11" y="56"/>
                        </a:lnTo>
                        <a:lnTo>
                          <a:pt x="8" y="51"/>
                        </a:lnTo>
                        <a:lnTo>
                          <a:pt x="5" y="47"/>
                        </a:lnTo>
                        <a:lnTo>
                          <a:pt x="3" y="41"/>
                        </a:lnTo>
                        <a:lnTo>
                          <a:pt x="2" y="34"/>
                        </a:lnTo>
                        <a:lnTo>
                          <a:pt x="2" y="39"/>
                        </a:lnTo>
                        <a:lnTo>
                          <a:pt x="0" y="42"/>
                        </a:lnTo>
                        <a:lnTo>
                          <a:pt x="2" y="48"/>
                        </a:lnTo>
                        <a:lnTo>
                          <a:pt x="5" y="53"/>
                        </a:lnTo>
                        <a:lnTo>
                          <a:pt x="8" y="58"/>
                        </a:lnTo>
                        <a:lnTo>
                          <a:pt x="12" y="61"/>
                        </a:lnTo>
                        <a:lnTo>
                          <a:pt x="17" y="64"/>
                        </a:lnTo>
                        <a:lnTo>
                          <a:pt x="22" y="67"/>
                        </a:lnTo>
                        <a:lnTo>
                          <a:pt x="28" y="69"/>
                        </a:lnTo>
                        <a:lnTo>
                          <a:pt x="33" y="69"/>
                        </a:lnTo>
                        <a:lnTo>
                          <a:pt x="40" y="69"/>
                        </a:lnTo>
                        <a:lnTo>
                          <a:pt x="46" y="67"/>
                        </a:lnTo>
                        <a:lnTo>
                          <a:pt x="53" y="62"/>
                        </a:lnTo>
                        <a:lnTo>
                          <a:pt x="57" y="59"/>
                        </a:lnTo>
                        <a:lnTo>
                          <a:pt x="62" y="55"/>
                        </a:lnTo>
                        <a:lnTo>
                          <a:pt x="65" y="48"/>
                        </a:lnTo>
                        <a:lnTo>
                          <a:pt x="66" y="42"/>
                        </a:lnTo>
                        <a:lnTo>
                          <a:pt x="66" y="34"/>
                        </a:lnTo>
                        <a:close/>
                      </a:path>
                    </a:pathLst>
                  </a:custGeom>
                  <a:solidFill>
                    <a:srgbClr val="909BC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2" name="Freeform 390">
                    <a:extLst>
                      <a:ext uri="{FF2B5EF4-FFF2-40B4-BE49-F238E27FC236}">
                        <a16:creationId xmlns:a16="http://schemas.microsoft.com/office/drawing/2014/main" id="{3D1CAB7C-C2F7-F344-85F2-50CA937BCB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7" y="1309"/>
                    <a:ext cx="63" cy="65"/>
                  </a:xfrm>
                  <a:custGeom>
                    <a:avLst/>
                    <a:gdLst>
                      <a:gd name="T0" fmla="*/ 63 w 63"/>
                      <a:gd name="T1" fmla="*/ 32 h 65"/>
                      <a:gd name="T2" fmla="*/ 63 w 63"/>
                      <a:gd name="T3" fmla="*/ 26 h 65"/>
                      <a:gd name="T4" fmla="*/ 61 w 63"/>
                      <a:gd name="T5" fmla="*/ 20 h 65"/>
                      <a:gd name="T6" fmla="*/ 58 w 63"/>
                      <a:gd name="T7" fmla="*/ 15 h 65"/>
                      <a:gd name="T8" fmla="*/ 54 w 63"/>
                      <a:gd name="T9" fmla="*/ 9 h 65"/>
                      <a:gd name="T10" fmla="*/ 49 w 63"/>
                      <a:gd name="T11" fmla="*/ 6 h 65"/>
                      <a:gd name="T12" fmla="*/ 44 w 63"/>
                      <a:gd name="T13" fmla="*/ 3 h 65"/>
                      <a:gd name="T14" fmla="*/ 38 w 63"/>
                      <a:gd name="T15" fmla="*/ 2 h 65"/>
                      <a:gd name="T16" fmla="*/ 31 w 63"/>
                      <a:gd name="T17" fmla="*/ 0 h 65"/>
                      <a:gd name="T18" fmla="*/ 31 w 63"/>
                      <a:gd name="T19" fmla="*/ 0 h 65"/>
                      <a:gd name="T20" fmla="*/ 29 w 63"/>
                      <a:gd name="T21" fmla="*/ 0 h 65"/>
                      <a:gd name="T22" fmla="*/ 24 w 63"/>
                      <a:gd name="T23" fmla="*/ 3 h 65"/>
                      <a:gd name="T24" fmla="*/ 21 w 63"/>
                      <a:gd name="T25" fmla="*/ 5 h 65"/>
                      <a:gd name="T26" fmla="*/ 26 w 63"/>
                      <a:gd name="T27" fmla="*/ 5 h 65"/>
                      <a:gd name="T28" fmla="*/ 31 w 63"/>
                      <a:gd name="T29" fmla="*/ 3 h 65"/>
                      <a:gd name="T30" fmla="*/ 37 w 63"/>
                      <a:gd name="T31" fmla="*/ 5 h 65"/>
                      <a:gd name="T32" fmla="*/ 43 w 63"/>
                      <a:gd name="T33" fmla="*/ 6 h 65"/>
                      <a:gd name="T34" fmla="*/ 48 w 63"/>
                      <a:gd name="T35" fmla="*/ 9 h 65"/>
                      <a:gd name="T36" fmla="*/ 52 w 63"/>
                      <a:gd name="T37" fmla="*/ 12 h 65"/>
                      <a:gd name="T38" fmla="*/ 55 w 63"/>
                      <a:gd name="T39" fmla="*/ 17 h 65"/>
                      <a:gd name="T40" fmla="*/ 58 w 63"/>
                      <a:gd name="T41" fmla="*/ 22 h 65"/>
                      <a:gd name="T42" fmla="*/ 60 w 63"/>
                      <a:gd name="T43" fmla="*/ 26 h 65"/>
                      <a:gd name="T44" fmla="*/ 60 w 63"/>
                      <a:gd name="T45" fmla="*/ 32 h 65"/>
                      <a:gd name="T46" fmla="*/ 60 w 63"/>
                      <a:gd name="T47" fmla="*/ 39 h 65"/>
                      <a:gd name="T48" fmla="*/ 58 w 63"/>
                      <a:gd name="T49" fmla="*/ 45 h 65"/>
                      <a:gd name="T50" fmla="*/ 55 w 63"/>
                      <a:gd name="T51" fmla="*/ 49 h 65"/>
                      <a:gd name="T52" fmla="*/ 52 w 63"/>
                      <a:gd name="T53" fmla="*/ 54 h 65"/>
                      <a:gd name="T54" fmla="*/ 48 w 63"/>
                      <a:gd name="T55" fmla="*/ 57 h 65"/>
                      <a:gd name="T56" fmla="*/ 43 w 63"/>
                      <a:gd name="T57" fmla="*/ 60 h 65"/>
                      <a:gd name="T58" fmla="*/ 37 w 63"/>
                      <a:gd name="T59" fmla="*/ 62 h 65"/>
                      <a:gd name="T60" fmla="*/ 31 w 63"/>
                      <a:gd name="T61" fmla="*/ 62 h 65"/>
                      <a:gd name="T62" fmla="*/ 26 w 63"/>
                      <a:gd name="T63" fmla="*/ 62 h 65"/>
                      <a:gd name="T64" fmla="*/ 20 w 63"/>
                      <a:gd name="T65" fmla="*/ 60 h 65"/>
                      <a:gd name="T66" fmla="*/ 15 w 63"/>
                      <a:gd name="T67" fmla="*/ 57 h 65"/>
                      <a:gd name="T68" fmla="*/ 10 w 63"/>
                      <a:gd name="T69" fmla="*/ 54 h 65"/>
                      <a:gd name="T70" fmla="*/ 7 w 63"/>
                      <a:gd name="T71" fmla="*/ 49 h 65"/>
                      <a:gd name="T72" fmla="*/ 4 w 63"/>
                      <a:gd name="T73" fmla="*/ 45 h 65"/>
                      <a:gd name="T74" fmla="*/ 3 w 63"/>
                      <a:gd name="T75" fmla="*/ 39 h 65"/>
                      <a:gd name="T76" fmla="*/ 1 w 63"/>
                      <a:gd name="T77" fmla="*/ 32 h 65"/>
                      <a:gd name="T78" fmla="*/ 3 w 63"/>
                      <a:gd name="T79" fmla="*/ 31 h 65"/>
                      <a:gd name="T80" fmla="*/ 3 w 63"/>
                      <a:gd name="T81" fmla="*/ 28 h 65"/>
                      <a:gd name="T82" fmla="*/ 1 w 63"/>
                      <a:gd name="T83" fmla="*/ 32 h 65"/>
                      <a:gd name="T84" fmla="*/ 0 w 63"/>
                      <a:gd name="T85" fmla="*/ 37 h 65"/>
                      <a:gd name="T86" fmla="*/ 0 w 63"/>
                      <a:gd name="T87" fmla="*/ 43 h 65"/>
                      <a:gd name="T88" fmla="*/ 3 w 63"/>
                      <a:gd name="T89" fmla="*/ 48 h 65"/>
                      <a:gd name="T90" fmla="*/ 6 w 63"/>
                      <a:gd name="T91" fmla="*/ 53 h 65"/>
                      <a:gd name="T92" fmla="*/ 9 w 63"/>
                      <a:gd name="T93" fmla="*/ 57 h 65"/>
                      <a:gd name="T94" fmla="*/ 14 w 63"/>
                      <a:gd name="T95" fmla="*/ 60 h 65"/>
                      <a:gd name="T96" fmla="*/ 20 w 63"/>
                      <a:gd name="T97" fmla="*/ 63 h 65"/>
                      <a:gd name="T98" fmla="*/ 26 w 63"/>
                      <a:gd name="T99" fmla="*/ 65 h 65"/>
                      <a:gd name="T100" fmla="*/ 31 w 63"/>
                      <a:gd name="T101" fmla="*/ 65 h 65"/>
                      <a:gd name="T102" fmla="*/ 38 w 63"/>
                      <a:gd name="T103" fmla="*/ 65 h 65"/>
                      <a:gd name="T104" fmla="*/ 44 w 63"/>
                      <a:gd name="T105" fmla="*/ 63 h 65"/>
                      <a:gd name="T106" fmla="*/ 49 w 63"/>
                      <a:gd name="T107" fmla="*/ 60 h 65"/>
                      <a:gd name="T108" fmla="*/ 54 w 63"/>
                      <a:gd name="T109" fmla="*/ 56 h 65"/>
                      <a:gd name="T110" fmla="*/ 58 w 63"/>
                      <a:gd name="T111" fmla="*/ 51 h 65"/>
                      <a:gd name="T112" fmla="*/ 61 w 63"/>
                      <a:gd name="T113" fmla="*/ 45 h 65"/>
                      <a:gd name="T114" fmla="*/ 63 w 63"/>
                      <a:gd name="T115" fmla="*/ 39 h 65"/>
                      <a:gd name="T116" fmla="*/ 63 w 63"/>
                      <a:gd name="T117" fmla="*/ 32 h 65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3"/>
                      <a:gd name="T178" fmla="*/ 0 h 65"/>
                      <a:gd name="T179" fmla="*/ 63 w 63"/>
                      <a:gd name="T180" fmla="*/ 65 h 65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3" h="65">
                        <a:moveTo>
                          <a:pt x="63" y="32"/>
                        </a:moveTo>
                        <a:lnTo>
                          <a:pt x="63" y="26"/>
                        </a:lnTo>
                        <a:lnTo>
                          <a:pt x="61" y="20"/>
                        </a:lnTo>
                        <a:lnTo>
                          <a:pt x="58" y="15"/>
                        </a:lnTo>
                        <a:lnTo>
                          <a:pt x="54" y="9"/>
                        </a:lnTo>
                        <a:lnTo>
                          <a:pt x="49" y="6"/>
                        </a:lnTo>
                        <a:lnTo>
                          <a:pt x="44" y="3"/>
                        </a:lnTo>
                        <a:lnTo>
                          <a:pt x="38" y="2"/>
                        </a:lnTo>
                        <a:lnTo>
                          <a:pt x="31" y="0"/>
                        </a:lnTo>
                        <a:lnTo>
                          <a:pt x="29" y="0"/>
                        </a:lnTo>
                        <a:lnTo>
                          <a:pt x="24" y="3"/>
                        </a:lnTo>
                        <a:lnTo>
                          <a:pt x="21" y="5"/>
                        </a:lnTo>
                        <a:lnTo>
                          <a:pt x="26" y="5"/>
                        </a:lnTo>
                        <a:lnTo>
                          <a:pt x="31" y="3"/>
                        </a:lnTo>
                        <a:lnTo>
                          <a:pt x="37" y="5"/>
                        </a:lnTo>
                        <a:lnTo>
                          <a:pt x="43" y="6"/>
                        </a:lnTo>
                        <a:lnTo>
                          <a:pt x="48" y="9"/>
                        </a:lnTo>
                        <a:lnTo>
                          <a:pt x="52" y="12"/>
                        </a:lnTo>
                        <a:lnTo>
                          <a:pt x="55" y="17"/>
                        </a:lnTo>
                        <a:lnTo>
                          <a:pt x="58" y="22"/>
                        </a:lnTo>
                        <a:lnTo>
                          <a:pt x="60" y="26"/>
                        </a:lnTo>
                        <a:lnTo>
                          <a:pt x="60" y="32"/>
                        </a:lnTo>
                        <a:lnTo>
                          <a:pt x="60" y="39"/>
                        </a:lnTo>
                        <a:lnTo>
                          <a:pt x="58" y="45"/>
                        </a:lnTo>
                        <a:lnTo>
                          <a:pt x="55" y="49"/>
                        </a:lnTo>
                        <a:lnTo>
                          <a:pt x="52" y="54"/>
                        </a:lnTo>
                        <a:lnTo>
                          <a:pt x="48" y="57"/>
                        </a:lnTo>
                        <a:lnTo>
                          <a:pt x="43" y="60"/>
                        </a:lnTo>
                        <a:lnTo>
                          <a:pt x="37" y="62"/>
                        </a:lnTo>
                        <a:lnTo>
                          <a:pt x="31" y="62"/>
                        </a:lnTo>
                        <a:lnTo>
                          <a:pt x="26" y="62"/>
                        </a:lnTo>
                        <a:lnTo>
                          <a:pt x="20" y="60"/>
                        </a:lnTo>
                        <a:lnTo>
                          <a:pt x="15" y="57"/>
                        </a:lnTo>
                        <a:lnTo>
                          <a:pt x="10" y="54"/>
                        </a:lnTo>
                        <a:lnTo>
                          <a:pt x="7" y="49"/>
                        </a:lnTo>
                        <a:lnTo>
                          <a:pt x="4" y="45"/>
                        </a:lnTo>
                        <a:lnTo>
                          <a:pt x="3" y="39"/>
                        </a:lnTo>
                        <a:lnTo>
                          <a:pt x="1" y="32"/>
                        </a:lnTo>
                        <a:lnTo>
                          <a:pt x="3" y="31"/>
                        </a:lnTo>
                        <a:lnTo>
                          <a:pt x="3" y="28"/>
                        </a:lnTo>
                        <a:lnTo>
                          <a:pt x="1" y="32"/>
                        </a:lnTo>
                        <a:lnTo>
                          <a:pt x="0" y="37"/>
                        </a:lnTo>
                        <a:lnTo>
                          <a:pt x="0" y="43"/>
                        </a:lnTo>
                        <a:lnTo>
                          <a:pt x="3" y="48"/>
                        </a:lnTo>
                        <a:lnTo>
                          <a:pt x="6" y="53"/>
                        </a:lnTo>
                        <a:lnTo>
                          <a:pt x="9" y="57"/>
                        </a:lnTo>
                        <a:lnTo>
                          <a:pt x="14" y="60"/>
                        </a:lnTo>
                        <a:lnTo>
                          <a:pt x="20" y="63"/>
                        </a:lnTo>
                        <a:lnTo>
                          <a:pt x="26" y="65"/>
                        </a:lnTo>
                        <a:lnTo>
                          <a:pt x="31" y="65"/>
                        </a:lnTo>
                        <a:lnTo>
                          <a:pt x="38" y="65"/>
                        </a:lnTo>
                        <a:lnTo>
                          <a:pt x="44" y="63"/>
                        </a:lnTo>
                        <a:lnTo>
                          <a:pt x="49" y="60"/>
                        </a:lnTo>
                        <a:lnTo>
                          <a:pt x="54" y="56"/>
                        </a:lnTo>
                        <a:lnTo>
                          <a:pt x="58" y="51"/>
                        </a:lnTo>
                        <a:lnTo>
                          <a:pt x="61" y="45"/>
                        </a:lnTo>
                        <a:lnTo>
                          <a:pt x="63" y="39"/>
                        </a:lnTo>
                        <a:lnTo>
                          <a:pt x="63" y="32"/>
                        </a:lnTo>
                        <a:close/>
                      </a:path>
                    </a:pathLst>
                  </a:custGeom>
                  <a:solidFill>
                    <a:srgbClr val="98A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3" name="Freeform 391">
                    <a:extLst>
                      <a:ext uri="{FF2B5EF4-FFF2-40B4-BE49-F238E27FC236}">
                        <a16:creationId xmlns:a16="http://schemas.microsoft.com/office/drawing/2014/main" id="{66DC0203-ACA1-714C-9C02-2496973556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7" y="1311"/>
                    <a:ext cx="61" cy="61"/>
                  </a:xfrm>
                  <a:custGeom>
                    <a:avLst/>
                    <a:gdLst>
                      <a:gd name="T0" fmla="*/ 61 w 61"/>
                      <a:gd name="T1" fmla="*/ 30 h 61"/>
                      <a:gd name="T2" fmla="*/ 61 w 61"/>
                      <a:gd name="T3" fmla="*/ 24 h 61"/>
                      <a:gd name="T4" fmla="*/ 60 w 61"/>
                      <a:gd name="T5" fmla="*/ 18 h 61"/>
                      <a:gd name="T6" fmla="*/ 57 w 61"/>
                      <a:gd name="T7" fmla="*/ 13 h 61"/>
                      <a:gd name="T8" fmla="*/ 54 w 61"/>
                      <a:gd name="T9" fmla="*/ 9 h 61"/>
                      <a:gd name="T10" fmla="*/ 49 w 61"/>
                      <a:gd name="T11" fmla="*/ 6 h 61"/>
                      <a:gd name="T12" fmla="*/ 43 w 61"/>
                      <a:gd name="T13" fmla="*/ 3 h 61"/>
                      <a:gd name="T14" fmla="*/ 37 w 61"/>
                      <a:gd name="T15" fmla="*/ 1 h 61"/>
                      <a:gd name="T16" fmla="*/ 31 w 61"/>
                      <a:gd name="T17" fmla="*/ 0 h 61"/>
                      <a:gd name="T18" fmla="*/ 27 w 61"/>
                      <a:gd name="T19" fmla="*/ 0 h 61"/>
                      <a:gd name="T20" fmla="*/ 26 w 61"/>
                      <a:gd name="T21" fmla="*/ 1 h 61"/>
                      <a:gd name="T22" fmla="*/ 21 w 61"/>
                      <a:gd name="T23" fmla="*/ 4 h 61"/>
                      <a:gd name="T24" fmla="*/ 17 w 61"/>
                      <a:gd name="T25" fmla="*/ 7 h 61"/>
                      <a:gd name="T26" fmla="*/ 23 w 61"/>
                      <a:gd name="T27" fmla="*/ 4 h 61"/>
                      <a:gd name="T28" fmla="*/ 31 w 61"/>
                      <a:gd name="T29" fmla="*/ 3 h 61"/>
                      <a:gd name="T30" fmla="*/ 37 w 61"/>
                      <a:gd name="T31" fmla="*/ 4 h 61"/>
                      <a:gd name="T32" fmla="*/ 41 w 61"/>
                      <a:gd name="T33" fmla="*/ 6 h 61"/>
                      <a:gd name="T34" fmla="*/ 48 w 61"/>
                      <a:gd name="T35" fmla="*/ 7 h 61"/>
                      <a:gd name="T36" fmla="*/ 51 w 61"/>
                      <a:gd name="T37" fmla="*/ 12 h 61"/>
                      <a:gd name="T38" fmla="*/ 54 w 61"/>
                      <a:gd name="T39" fmla="*/ 15 h 61"/>
                      <a:gd name="T40" fmla="*/ 57 w 61"/>
                      <a:gd name="T41" fmla="*/ 20 h 61"/>
                      <a:gd name="T42" fmla="*/ 58 w 61"/>
                      <a:gd name="T43" fmla="*/ 26 h 61"/>
                      <a:gd name="T44" fmla="*/ 58 w 61"/>
                      <a:gd name="T45" fmla="*/ 30 h 61"/>
                      <a:gd name="T46" fmla="*/ 58 w 61"/>
                      <a:gd name="T47" fmla="*/ 37 h 61"/>
                      <a:gd name="T48" fmla="*/ 57 w 61"/>
                      <a:gd name="T49" fmla="*/ 41 h 61"/>
                      <a:gd name="T50" fmla="*/ 54 w 61"/>
                      <a:gd name="T51" fmla="*/ 46 h 61"/>
                      <a:gd name="T52" fmla="*/ 51 w 61"/>
                      <a:gd name="T53" fmla="*/ 51 h 61"/>
                      <a:gd name="T54" fmla="*/ 48 w 61"/>
                      <a:gd name="T55" fmla="*/ 54 h 61"/>
                      <a:gd name="T56" fmla="*/ 41 w 61"/>
                      <a:gd name="T57" fmla="*/ 57 h 61"/>
                      <a:gd name="T58" fmla="*/ 37 w 61"/>
                      <a:gd name="T59" fmla="*/ 58 h 61"/>
                      <a:gd name="T60" fmla="*/ 31 w 61"/>
                      <a:gd name="T61" fmla="*/ 58 h 61"/>
                      <a:gd name="T62" fmla="*/ 26 w 61"/>
                      <a:gd name="T63" fmla="*/ 58 h 61"/>
                      <a:gd name="T64" fmla="*/ 20 w 61"/>
                      <a:gd name="T65" fmla="*/ 57 h 61"/>
                      <a:gd name="T66" fmla="*/ 15 w 61"/>
                      <a:gd name="T67" fmla="*/ 54 h 61"/>
                      <a:gd name="T68" fmla="*/ 12 w 61"/>
                      <a:gd name="T69" fmla="*/ 51 h 61"/>
                      <a:gd name="T70" fmla="*/ 9 w 61"/>
                      <a:gd name="T71" fmla="*/ 46 h 61"/>
                      <a:gd name="T72" fmla="*/ 6 w 61"/>
                      <a:gd name="T73" fmla="*/ 41 h 61"/>
                      <a:gd name="T74" fmla="*/ 4 w 61"/>
                      <a:gd name="T75" fmla="*/ 37 h 61"/>
                      <a:gd name="T76" fmla="*/ 3 w 61"/>
                      <a:gd name="T77" fmla="*/ 30 h 61"/>
                      <a:gd name="T78" fmla="*/ 4 w 61"/>
                      <a:gd name="T79" fmla="*/ 26 h 61"/>
                      <a:gd name="T80" fmla="*/ 6 w 61"/>
                      <a:gd name="T81" fmla="*/ 21 h 61"/>
                      <a:gd name="T82" fmla="*/ 3 w 61"/>
                      <a:gd name="T83" fmla="*/ 26 h 61"/>
                      <a:gd name="T84" fmla="*/ 0 w 61"/>
                      <a:gd name="T85" fmla="*/ 30 h 61"/>
                      <a:gd name="T86" fmla="*/ 0 w 61"/>
                      <a:gd name="T87" fmla="*/ 30 h 61"/>
                      <a:gd name="T88" fmla="*/ 0 w 61"/>
                      <a:gd name="T89" fmla="*/ 30 h 61"/>
                      <a:gd name="T90" fmla="*/ 1 w 61"/>
                      <a:gd name="T91" fmla="*/ 37 h 61"/>
                      <a:gd name="T92" fmla="*/ 3 w 61"/>
                      <a:gd name="T93" fmla="*/ 43 h 61"/>
                      <a:gd name="T94" fmla="*/ 6 w 61"/>
                      <a:gd name="T95" fmla="*/ 47 h 61"/>
                      <a:gd name="T96" fmla="*/ 9 w 61"/>
                      <a:gd name="T97" fmla="*/ 52 h 61"/>
                      <a:gd name="T98" fmla="*/ 14 w 61"/>
                      <a:gd name="T99" fmla="*/ 57 h 61"/>
                      <a:gd name="T100" fmla="*/ 20 w 61"/>
                      <a:gd name="T101" fmla="*/ 60 h 61"/>
                      <a:gd name="T102" fmla="*/ 24 w 61"/>
                      <a:gd name="T103" fmla="*/ 61 h 61"/>
                      <a:gd name="T104" fmla="*/ 31 w 61"/>
                      <a:gd name="T105" fmla="*/ 61 h 61"/>
                      <a:gd name="T106" fmla="*/ 37 w 61"/>
                      <a:gd name="T107" fmla="*/ 61 h 61"/>
                      <a:gd name="T108" fmla="*/ 43 w 61"/>
                      <a:gd name="T109" fmla="*/ 60 h 61"/>
                      <a:gd name="T110" fmla="*/ 49 w 61"/>
                      <a:gd name="T111" fmla="*/ 57 h 61"/>
                      <a:gd name="T112" fmla="*/ 54 w 61"/>
                      <a:gd name="T113" fmla="*/ 52 h 61"/>
                      <a:gd name="T114" fmla="*/ 57 w 61"/>
                      <a:gd name="T115" fmla="*/ 47 h 61"/>
                      <a:gd name="T116" fmla="*/ 60 w 61"/>
                      <a:gd name="T117" fmla="*/ 43 h 61"/>
                      <a:gd name="T118" fmla="*/ 61 w 61"/>
                      <a:gd name="T119" fmla="*/ 37 h 61"/>
                      <a:gd name="T120" fmla="*/ 61 w 61"/>
                      <a:gd name="T121" fmla="*/ 30 h 61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1"/>
                      <a:gd name="T184" fmla="*/ 0 h 61"/>
                      <a:gd name="T185" fmla="*/ 61 w 61"/>
                      <a:gd name="T186" fmla="*/ 61 h 61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1" h="61">
                        <a:moveTo>
                          <a:pt x="61" y="30"/>
                        </a:moveTo>
                        <a:lnTo>
                          <a:pt x="61" y="24"/>
                        </a:lnTo>
                        <a:lnTo>
                          <a:pt x="60" y="18"/>
                        </a:lnTo>
                        <a:lnTo>
                          <a:pt x="57" y="13"/>
                        </a:lnTo>
                        <a:lnTo>
                          <a:pt x="54" y="9"/>
                        </a:lnTo>
                        <a:lnTo>
                          <a:pt x="49" y="6"/>
                        </a:lnTo>
                        <a:lnTo>
                          <a:pt x="43" y="3"/>
                        </a:lnTo>
                        <a:lnTo>
                          <a:pt x="37" y="1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6" y="1"/>
                        </a:lnTo>
                        <a:lnTo>
                          <a:pt x="21" y="4"/>
                        </a:lnTo>
                        <a:lnTo>
                          <a:pt x="17" y="7"/>
                        </a:lnTo>
                        <a:lnTo>
                          <a:pt x="23" y="4"/>
                        </a:lnTo>
                        <a:lnTo>
                          <a:pt x="31" y="3"/>
                        </a:lnTo>
                        <a:lnTo>
                          <a:pt x="37" y="4"/>
                        </a:lnTo>
                        <a:lnTo>
                          <a:pt x="41" y="6"/>
                        </a:lnTo>
                        <a:lnTo>
                          <a:pt x="48" y="7"/>
                        </a:lnTo>
                        <a:lnTo>
                          <a:pt x="51" y="12"/>
                        </a:lnTo>
                        <a:lnTo>
                          <a:pt x="54" y="15"/>
                        </a:lnTo>
                        <a:lnTo>
                          <a:pt x="57" y="20"/>
                        </a:lnTo>
                        <a:lnTo>
                          <a:pt x="58" y="26"/>
                        </a:lnTo>
                        <a:lnTo>
                          <a:pt x="58" y="30"/>
                        </a:lnTo>
                        <a:lnTo>
                          <a:pt x="58" y="37"/>
                        </a:lnTo>
                        <a:lnTo>
                          <a:pt x="57" y="41"/>
                        </a:lnTo>
                        <a:lnTo>
                          <a:pt x="54" y="46"/>
                        </a:lnTo>
                        <a:lnTo>
                          <a:pt x="51" y="51"/>
                        </a:lnTo>
                        <a:lnTo>
                          <a:pt x="48" y="54"/>
                        </a:lnTo>
                        <a:lnTo>
                          <a:pt x="41" y="57"/>
                        </a:lnTo>
                        <a:lnTo>
                          <a:pt x="37" y="58"/>
                        </a:lnTo>
                        <a:lnTo>
                          <a:pt x="31" y="58"/>
                        </a:lnTo>
                        <a:lnTo>
                          <a:pt x="26" y="58"/>
                        </a:lnTo>
                        <a:lnTo>
                          <a:pt x="20" y="57"/>
                        </a:lnTo>
                        <a:lnTo>
                          <a:pt x="15" y="54"/>
                        </a:lnTo>
                        <a:lnTo>
                          <a:pt x="12" y="51"/>
                        </a:lnTo>
                        <a:lnTo>
                          <a:pt x="9" y="46"/>
                        </a:lnTo>
                        <a:lnTo>
                          <a:pt x="6" y="41"/>
                        </a:lnTo>
                        <a:lnTo>
                          <a:pt x="4" y="37"/>
                        </a:lnTo>
                        <a:lnTo>
                          <a:pt x="3" y="30"/>
                        </a:lnTo>
                        <a:lnTo>
                          <a:pt x="4" y="26"/>
                        </a:lnTo>
                        <a:lnTo>
                          <a:pt x="6" y="21"/>
                        </a:lnTo>
                        <a:lnTo>
                          <a:pt x="3" y="26"/>
                        </a:lnTo>
                        <a:lnTo>
                          <a:pt x="0" y="30"/>
                        </a:lnTo>
                        <a:lnTo>
                          <a:pt x="1" y="37"/>
                        </a:lnTo>
                        <a:lnTo>
                          <a:pt x="3" y="43"/>
                        </a:lnTo>
                        <a:lnTo>
                          <a:pt x="6" y="47"/>
                        </a:lnTo>
                        <a:lnTo>
                          <a:pt x="9" y="52"/>
                        </a:lnTo>
                        <a:lnTo>
                          <a:pt x="14" y="57"/>
                        </a:lnTo>
                        <a:lnTo>
                          <a:pt x="20" y="60"/>
                        </a:lnTo>
                        <a:lnTo>
                          <a:pt x="24" y="61"/>
                        </a:lnTo>
                        <a:lnTo>
                          <a:pt x="31" y="61"/>
                        </a:lnTo>
                        <a:lnTo>
                          <a:pt x="37" y="61"/>
                        </a:lnTo>
                        <a:lnTo>
                          <a:pt x="43" y="60"/>
                        </a:lnTo>
                        <a:lnTo>
                          <a:pt x="49" y="57"/>
                        </a:lnTo>
                        <a:lnTo>
                          <a:pt x="54" y="52"/>
                        </a:lnTo>
                        <a:lnTo>
                          <a:pt x="57" y="47"/>
                        </a:lnTo>
                        <a:lnTo>
                          <a:pt x="60" y="43"/>
                        </a:lnTo>
                        <a:lnTo>
                          <a:pt x="61" y="37"/>
                        </a:lnTo>
                        <a:lnTo>
                          <a:pt x="61" y="30"/>
                        </a:lnTo>
                        <a:close/>
                      </a:path>
                    </a:pathLst>
                  </a:custGeom>
                  <a:solidFill>
                    <a:srgbClr val="9BA6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4" name="Freeform 392">
                    <a:extLst>
                      <a:ext uri="{FF2B5EF4-FFF2-40B4-BE49-F238E27FC236}">
                        <a16:creationId xmlns:a16="http://schemas.microsoft.com/office/drawing/2014/main" id="{FE83677E-09F8-F541-A062-C59BDC8DB08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18" y="1312"/>
                    <a:ext cx="59" cy="59"/>
                  </a:xfrm>
                  <a:custGeom>
                    <a:avLst/>
                    <a:gdLst>
                      <a:gd name="T0" fmla="*/ 59 w 59"/>
                      <a:gd name="T1" fmla="*/ 23 h 59"/>
                      <a:gd name="T2" fmla="*/ 54 w 59"/>
                      <a:gd name="T3" fmla="*/ 14 h 59"/>
                      <a:gd name="T4" fmla="*/ 47 w 59"/>
                      <a:gd name="T5" fmla="*/ 6 h 59"/>
                      <a:gd name="T6" fmla="*/ 36 w 59"/>
                      <a:gd name="T7" fmla="*/ 2 h 59"/>
                      <a:gd name="T8" fmla="*/ 25 w 59"/>
                      <a:gd name="T9" fmla="*/ 2 h 59"/>
                      <a:gd name="T10" fmla="*/ 14 w 59"/>
                      <a:gd name="T11" fmla="*/ 8 h 59"/>
                      <a:gd name="T12" fmla="*/ 5 w 59"/>
                      <a:gd name="T13" fmla="*/ 19 h 59"/>
                      <a:gd name="T14" fmla="*/ 2 w 59"/>
                      <a:gd name="T15" fmla="*/ 28 h 59"/>
                      <a:gd name="T16" fmla="*/ 2 w 59"/>
                      <a:gd name="T17" fmla="*/ 36 h 59"/>
                      <a:gd name="T18" fmla="*/ 6 w 59"/>
                      <a:gd name="T19" fmla="*/ 46 h 59"/>
                      <a:gd name="T20" fmla="*/ 14 w 59"/>
                      <a:gd name="T21" fmla="*/ 54 h 59"/>
                      <a:gd name="T22" fmla="*/ 25 w 59"/>
                      <a:gd name="T23" fmla="*/ 59 h 59"/>
                      <a:gd name="T24" fmla="*/ 36 w 59"/>
                      <a:gd name="T25" fmla="*/ 59 h 59"/>
                      <a:gd name="T26" fmla="*/ 47 w 59"/>
                      <a:gd name="T27" fmla="*/ 54 h 59"/>
                      <a:gd name="T28" fmla="*/ 54 w 59"/>
                      <a:gd name="T29" fmla="*/ 46 h 59"/>
                      <a:gd name="T30" fmla="*/ 59 w 59"/>
                      <a:gd name="T31" fmla="*/ 36 h 59"/>
                      <a:gd name="T32" fmla="*/ 56 w 59"/>
                      <a:gd name="T33" fmla="*/ 29 h 59"/>
                      <a:gd name="T34" fmla="*/ 54 w 59"/>
                      <a:gd name="T35" fmla="*/ 40 h 59"/>
                      <a:gd name="T36" fmla="*/ 48 w 59"/>
                      <a:gd name="T37" fmla="*/ 48 h 59"/>
                      <a:gd name="T38" fmla="*/ 40 w 59"/>
                      <a:gd name="T39" fmla="*/ 54 h 59"/>
                      <a:gd name="T40" fmla="*/ 30 w 59"/>
                      <a:gd name="T41" fmla="*/ 56 h 59"/>
                      <a:gd name="T42" fmla="*/ 20 w 59"/>
                      <a:gd name="T43" fmla="*/ 54 h 59"/>
                      <a:gd name="T44" fmla="*/ 11 w 59"/>
                      <a:gd name="T45" fmla="*/ 48 h 59"/>
                      <a:gd name="T46" fmla="*/ 6 w 59"/>
                      <a:gd name="T47" fmla="*/ 40 h 59"/>
                      <a:gd name="T48" fmla="*/ 3 w 59"/>
                      <a:gd name="T49" fmla="*/ 29 h 59"/>
                      <a:gd name="T50" fmla="*/ 6 w 59"/>
                      <a:gd name="T51" fmla="*/ 20 h 59"/>
                      <a:gd name="T52" fmla="*/ 11 w 59"/>
                      <a:gd name="T53" fmla="*/ 11 h 59"/>
                      <a:gd name="T54" fmla="*/ 20 w 59"/>
                      <a:gd name="T55" fmla="*/ 6 h 59"/>
                      <a:gd name="T56" fmla="*/ 30 w 59"/>
                      <a:gd name="T57" fmla="*/ 3 h 59"/>
                      <a:gd name="T58" fmla="*/ 40 w 59"/>
                      <a:gd name="T59" fmla="*/ 6 h 59"/>
                      <a:gd name="T60" fmla="*/ 48 w 59"/>
                      <a:gd name="T61" fmla="*/ 11 h 59"/>
                      <a:gd name="T62" fmla="*/ 54 w 59"/>
                      <a:gd name="T63" fmla="*/ 20 h 59"/>
                      <a:gd name="T64" fmla="*/ 56 w 59"/>
                      <a:gd name="T65" fmla="*/ 29 h 5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9"/>
                      <a:gd name="T100" fmla="*/ 0 h 59"/>
                      <a:gd name="T101" fmla="*/ 59 w 59"/>
                      <a:gd name="T102" fmla="*/ 59 h 5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9" h="59">
                        <a:moveTo>
                          <a:pt x="59" y="29"/>
                        </a:moveTo>
                        <a:lnTo>
                          <a:pt x="59" y="23"/>
                        </a:lnTo>
                        <a:lnTo>
                          <a:pt x="57" y="19"/>
                        </a:lnTo>
                        <a:lnTo>
                          <a:pt x="54" y="14"/>
                        </a:lnTo>
                        <a:lnTo>
                          <a:pt x="51" y="9"/>
                        </a:lnTo>
                        <a:lnTo>
                          <a:pt x="47" y="6"/>
                        </a:lnTo>
                        <a:lnTo>
                          <a:pt x="42" y="3"/>
                        </a:lnTo>
                        <a:lnTo>
                          <a:pt x="36" y="2"/>
                        </a:lnTo>
                        <a:lnTo>
                          <a:pt x="30" y="0"/>
                        </a:lnTo>
                        <a:lnTo>
                          <a:pt x="25" y="2"/>
                        </a:lnTo>
                        <a:lnTo>
                          <a:pt x="20" y="2"/>
                        </a:lnTo>
                        <a:lnTo>
                          <a:pt x="14" y="8"/>
                        </a:lnTo>
                        <a:lnTo>
                          <a:pt x="9" y="12"/>
                        </a:lnTo>
                        <a:lnTo>
                          <a:pt x="5" y="19"/>
                        </a:lnTo>
                        <a:lnTo>
                          <a:pt x="2" y="25"/>
                        </a:lnTo>
                        <a:lnTo>
                          <a:pt x="2" y="28"/>
                        </a:lnTo>
                        <a:lnTo>
                          <a:pt x="0" y="29"/>
                        </a:lnTo>
                        <a:lnTo>
                          <a:pt x="2" y="36"/>
                        </a:lnTo>
                        <a:lnTo>
                          <a:pt x="3" y="42"/>
                        </a:lnTo>
                        <a:lnTo>
                          <a:pt x="6" y="46"/>
                        </a:lnTo>
                        <a:lnTo>
                          <a:pt x="9" y="51"/>
                        </a:lnTo>
                        <a:lnTo>
                          <a:pt x="14" y="54"/>
                        </a:lnTo>
                        <a:lnTo>
                          <a:pt x="19" y="57"/>
                        </a:lnTo>
                        <a:lnTo>
                          <a:pt x="25" y="59"/>
                        </a:lnTo>
                        <a:lnTo>
                          <a:pt x="30" y="59"/>
                        </a:lnTo>
                        <a:lnTo>
                          <a:pt x="36" y="59"/>
                        </a:lnTo>
                        <a:lnTo>
                          <a:pt x="42" y="57"/>
                        </a:lnTo>
                        <a:lnTo>
                          <a:pt x="47" y="54"/>
                        </a:lnTo>
                        <a:lnTo>
                          <a:pt x="51" y="51"/>
                        </a:lnTo>
                        <a:lnTo>
                          <a:pt x="54" y="46"/>
                        </a:lnTo>
                        <a:lnTo>
                          <a:pt x="57" y="42"/>
                        </a:lnTo>
                        <a:lnTo>
                          <a:pt x="59" y="36"/>
                        </a:lnTo>
                        <a:lnTo>
                          <a:pt x="59" y="29"/>
                        </a:lnTo>
                        <a:close/>
                        <a:moveTo>
                          <a:pt x="56" y="29"/>
                        </a:moveTo>
                        <a:lnTo>
                          <a:pt x="56" y="36"/>
                        </a:lnTo>
                        <a:lnTo>
                          <a:pt x="54" y="40"/>
                        </a:lnTo>
                        <a:lnTo>
                          <a:pt x="53" y="45"/>
                        </a:lnTo>
                        <a:lnTo>
                          <a:pt x="48" y="48"/>
                        </a:lnTo>
                        <a:lnTo>
                          <a:pt x="45" y="51"/>
                        </a:lnTo>
                        <a:lnTo>
                          <a:pt x="40" y="54"/>
                        </a:lnTo>
                        <a:lnTo>
                          <a:pt x="36" y="56"/>
                        </a:lnTo>
                        <a:lnTo>
                          <a:pt x="30" y="56"/>
                        </a:lnTo>
                        <a:lnTo>
                          <a:pt x="25" y="56"/>
                        </a:lnTo>
                        <a:lnTo>
                          <a:pt x="20" y="54"/>
                        </a:lnTo>
                        <a:lnTo>
                          <a:pt x="16" y="51"/>
                        </a:lnTo>
                        <a:lnTo>
                          <a:pt x="11" y="48"/>
                        </a:lnTo>
                        <a:lnTo>
                          <a:pt x="8" y="45"/>
                        </a:lnTo>
                        <a:lnTo>
                          <a:pt x="6" y="40"/>
                        </a:lnTo>
                        <a:lnTo>
                          <a:pt x="5" y="36"/>
                        </a:lnTo>
                        <a:lnTo>
                          <a:pt x="3" y="29"/>
                        </a:lnTo>
                        <a:lnTo>
                          <a:pt x="5" y="25"/>
                        </a:lnTo>
                        <a:lnTo>
                          <a:pt x="6" y="20"/>
                        </a:lnTo>
                        <a:lnTo>
                          <a:pt x="8" y="16"/>
                        </a:lnTo>
                        <a:lnTo>
                          <a:pt x="11" y="11"/>
                        </a:lnTo>
                        <a:lnTo>
                          <a:pt x="16" y="8"/>
                        </a:lnTo>
                        <a:lnTo>
                          <a:pt x="20" y="6"/>
                        </a:lnTo>
                        <a:lnTo>
                          <a:pt x="25" y="5"/>
                        </a:lnTo>
                        <a:lnTo>
                          <a:pt x="30" y="3"/>
                        </a:lnTo>
                        <a:lnTo>
                          <a:pt x="36" y="5"/>
                        </a:lnTo>
                        <a:lnTo>
                          <a:pt x="40" y="6"/>
                        </a:lnTo>
                        <a:lnTo>
                          <a:pt x="45" y="8"/>
                        </a:lnTo>
                        <a:lnTo>
                          <a:pt x="48" y="11"/>
                        </a:lnTo>
                        <a:lnTo>
                          <a:pt x="53" y="16"/>
                        </a:lnTo>
                        <a:lnTo>
                          <a:pt x="54" y="20"/>
                        </a:lnTo>
                        <a:lnTo>
                          <a:pt x="56" y="25"/>
                        </a:lnTo>
                        <a:lnTo>
                          <a:pt x="56" y="29"/>
                        </a:lnTo>
                        <a:close/>
                      </a:path>
                    </a:pathLst>
                  </a:custGeom>
                  <a:solidFill>
                    <a:srgbClr val="9EAA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5" name="Freeform 393">
                    <a:extLst>
                      <a:ext uri="{FF2B5EF4-FFF2-40B4-BE49-F238E27FC236}">
                        <a16:creationId xmlns:a16="http://schemas.microsoft.com/office/drawing/2014/main" id="{F056EA48-E265-224F-8778-084C0F1A333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20" y="1314"/>
                    <a:ext cx="55" cy="55"/>
                  </a:xfrm>
                  <a:custGeom>
                    <a:avLst/>
                    <a:gdLst>
                      <a:gd name="T0" fmla="*/ 55 w 55"/>
                      <a:gd name="T1" fmla="*/ 23 h 55"/>
                      <a:gd name="T2" fmla="*/ 51 w 55"/>
                      <a:gd name="T3" fmla="*/ 12 h 55"/>
                      <a:gd name="T4" fmla="*/ 45 w 55"/>
                      <a:gd name="T5" fmla="*/ 4 h 55"/>
                      <a:gd name="T6" fmla="*/ 34 w 55"/>
                      <a:gd name="T7" fmla="*/ 1 h 55"/>
                      <a:gd name="T8" fmla="*/ 20 w 55"/>
                      <a:gd name="T9" fmla="*/ 1 h 55"/>
                      <a:gd name="T10" fmla="*/ 7 w 55"/>
                      <a:gd name="T11" fmla="*/ 10 h 55"/>
                      <a:gd name="T12" fmla="*/ 1 w 55"/>
                      <a:gd name="T13" fmla="*/ 23 h 55"/>
                      <a:gd name="T14" fmla="*/ 1 w 55"/>
                      <a:gd name="T15" fmla="*/ 34 h 55"/>
                      <a:gd name="T16" fmla="*/ 6 w 55"/>
                      <a:gd name="T17" fmla="*/ 43 h 55"/>
                      <a:gd name="T18" fmla="*/ 12 w 55"/>
                      <a:gd name="T19" fmla="*/ 51 h 55"/>
                      <a:gd name="T20" fmla="*/ 23 w 55"/>
                      <a:gd name="T21" fmla="*/ 55 h 55"/>
                      <a:gd name="T22" fmla="*/ 34 w 55"/>
                      <a:gd name="T23" fmla="*/ 55 h 55"/>
                      <a:gd name="T24" fmla="*/ 45 w 55"/>
                      <a:gd name="T25" fmla="*/ 51 h 55"/>
                      <a:gd name="T26" fmla="*/ 51 w 55"/>
                      <a:gd name="T27" fmla="*/ 43 h 55"/>
                      <a:gd name="T28" fmla="*/ 55 w 55"/>
                      <a:gd name="T29" fmla="*/ 34 h 55"/>
                      <a:gd name="T30" fmla="*/ 52 w 55"/>
                      <a:gd name="T31" fmla="*/ 27 h 55"/>
                      <a:gd name="T32" fmla="*/ 51 w 55"/>
                      <a:gd name="T33" fmla="*/ 37 h 55"/>
                      <a:gd name="T34" fmla="*/ 46 w 55"/>
                      <a:gd name="T35" fmla="*/ 46 h 55"/>
                      <a:gd name="T36" fmla="*/ 38 w 55"/>
                      <a:gd name="T37" fmla="*/ 51 h 55"/>
                      <a:gd name="T38" fmla="*/ 28 w 55"/>
                      <a:gd name="T39" fmla="*/ 52 h 55"/>
                      <a:gd name="T40" fmla="*/ 18 w 55"/>
                      <a:gd name="T41" fmla="*/ 51 h 55"/>
                      <a:gd name="T42" fmla="*/ 11 w 55"/>
                      <a:gd name="T43" fmla="*/ 46 h 55"/>
                      <a:gd name="T44" fmla="*/ 6 w 55"/>
                      <a:gd name="T45" fmla="*/ 37 h 55"/>
                      <a:gd name="T46" fmla="*/ 3 w 55"/>
                      <a:gd name="T47" fmla="*/ 27 h 55"/>
                      <a:gd name="T48" fmla="*/ 6 w 55"/>
                      <a:gd name="T49" fmla="*/ 18 h 55"/>
                      <a:gd name="T50" fmla="*/ 11 w 55"/>
                      <a:gd name="T51" fmla="*/ 10 h 55"/>
                      <a:gd name="T52" fmla="*/ 18 w 55"/>
                      <a:gd name="T53" fmla="*/ 6 h 55"/>
                      <a:gd name="T54" fmla="*/ 28 w 55"/>
                      <a:gd name="T55" fmla="*/ 3 h 55"/>
                      <a:gd name="T56" fmla="*/ 38 w 55"/>
                      <a:gd name="T57" fmla="*/ 6 h 55"/>
                      <a:gd name="T58" fmla="*/ 46 w 55"/>
                      <a:gd name="T59" fmla="*/ 10 h 55"/>
                      <a:gd name="T60" fmla="*/ 51 w 55"/>
                      <a:gd name="T61" fmla="*/ 18 h 55"/>
                      <a:gd name="T62" fmla="*/ 52 w 55"/>
                      <a:gd name="T63" fmla="*/ 27 h 5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5"/>
                      <a:gd name="T97" fmla="*/ 0 h 55"/>
                      <a:gd name="T98" fmla="*/ 55 w 55"/>
                      <a:gd name="T99" fmla="*/ 55 h 55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5" h="55">
                        <a:moveTo>
                          <a:pt x="55" y="27"/>
                        </a:moveTo>
                        <a:lnTo>
                          <a:pt x="55" y="23"/>
                        </a:lnTo>
                        <a:lnTo>
                          <a:pt x="54" y="17"/>
                        </a:lnTo>
                        <a:lnTo>
                          <a:pt x="51" y="12"/>
                        </a:lnTo>
                        <a:lnTo>
                          <a:pt x="48" y="9"/>
                        </a:lnTo>
                        <a:lnTo>
                          <a:pt x="45" y="4"/>
                        </a:lnTo>
                        <a:lnTo>
                          <a:pt x="38" y="3"/>
                        </a:lnTo>
                        <a:lnTo>
                          <a:pt x="34" y="1"/>
                        </a:lnTo>
                        <a:lnTo>
                          <a:pt x="28" y="0"/>
                        </a:lnTo>
                        <a:lnTo>
                          <a:pt x="20" y="1"/>
                        </a:lnTo>
                        <a:lnTo>
                          <a:pt x="14" y="4"/>
                        </a:lnTo>
                        <a:lnTo>
                          <a:pt x="7" y="10"/>
                        </a:lnTo>
                        <a:lnTo>
                          <a:pt x="3" y="18"/>
                        </a:lnTo>
                        <a:lnTo>
                          <a:pt x="1" y="23"/>
                        </a:lnTo>
                        <a:lnTo>
                          <a:pt x="0" y="27"/>
                        </a:lnTo>
                        <a:lnTo>
                          <a:pt x="1" y="34"/>
                        </a:lnTo>
                        <a:lnTo>
                          <a:pt x="3" y="38"/>
                        </a:lnTo>
                        <a:lnTo>
                          <a:pt x="6" y="43"/>
                        </a:lnTo>
                        <a:lnTo>
                          <a:pt x="9" y="48"/>
                        </a:lnTo>
                        <a:lnTo>
                          <a:pt x="12" y="51"/>
                        </a:lnTo>
                        <a:lnTo>
                          <a:pt x="17" y="54"/>
                        </a:lnTo>
                        <a:lnTo>
                          <a:pt x="23" y="55"/>
                        </a:lnTo>
                        <a:lnTo>
                          <a:pt x="28" y="55"/>
                        </a:lnTo>
                        <a:lnTo>
                          <a:pt x="34" y="55"/>
                        </a:lnTo>
                        <a:lnTo>
                          <a:pt x="38" y="54"/>
                        </a:lnTo>
                        <a:lnTo>
                          <a:pt x="45" y="51"/>
                        </a:lnTo>
                        <a:lnTo>
                          <a:pt x="48" y="48"/>
                        </a:lnTo>
                        <a:lnTo>
                          <a:pt x="51" y="43"/>
                        </a:lnTo>
                        <a:lnTo>
                          <a:pt x="54" y="38"/>
                        </a:lnTo>
                        <a:lnTo>
                          <a:pt x="55" y="34"/>
                        </a:lnTo>
                        <a:lnTo>
                          <a:pt x="55" y="27"/>
                        </a:lnTo>
                        <a:close/>
                        <a:moveTo>
                          <a:pt x="52" y="27"/>
                        </a:moveTo>
                        <a:lnTo>
                          <a:pt x="52" y="32"/>
                        </a:lnTo>
                        <a:lnTo>
                          <a:pt x="51" y="37"/>
                        </a:lnTo>
                        <a:lnTo>
                          <a:pt x="49" y="41"/>
                        </a:lnTo>
                        <a:lnTo>
                          <a:pt x="46" y="46"/>
                        </a:lnTo>
                        <a:lnTo>
                          <a:pt x="41" y="49"/>
                        </a:lnTo>
                        <a:lnTo>
                          <a:pt x="38" y="51"/>
                        </a:lnTo>
                        <a:lnTo>
                          <a:pt x="34" y="52"/>
                        </a:lnTo>
                        <a:lnTo>
                          <a:pt x="28" y="52"/>
                        </a:lnTo>
                        <a:lnTo>
                          <a:pt x="23" y="52"/>
                        </a:lnTo>
                        <a:lnTo>
                          <a:pt x="18" y="51"/>
                        </a:lnTo>
                        <a:lnTo>
                          <a:pt x="15" y="49"/>
                        </a:lnTo>
                        <a:lnTo>
                          <a:pt x="11" y="46"/>
                        </a:lnTo>
                        <a:lnTo>
                          <a:pt x="7" y="41"/>
                        </a:lnTo>
                        <a:lnTo>
                          <a:pt x="6" y="37"/>
                        </a:lnTo>
                        <a:lnTo>
                          <a:pt x="4" y="32"/>
                        </a:lnTo>
                        <a:lnTo>
                          <a:pt x="3" y="27"/>
                        </a:lnTo>
                        <a:lnTo>
                          <a:pt x="4" y="23"/>
                        </a:lnTo>
                        <a:lnTo>
                          <a:pt x="6" y="18"/>
                        </a:lnTo>
                        <a:lnTo>
                          <a:pt x="7" y="14"/>
                        </a:lnTo>
                        <a:lnTo>
                          <a:pt x="11" y="10"/>
                        </a:lnTo>
                        <a:lnTo>
                          <a:pt x="15" y="7"/>
                        </a:lnTo>
                        <a:lnTo>
                          <a:pt x="18" y="6"/>
                        </a:lnTo>
                        <a:lnTo>
                          <a:pt x="23" y="4"/>
                        </a:lnTo>
                        <a:lnTo>
                          <a:pt x="28" y="3"/>
                        </a:lnTo>
                        <a:lnTo>
                          <a:pt x="34" y="4"/>
                        </a:lnTo>
                        <a:lnTo>
                          <a:pt x="38" y="6"/>
                        </a:lnTo>
                        <a:lnTo>
                          <a:pt x="41" y="7"/>
                        </a:lnTo>
                        <a:lnTo>
                          <a:pt x="46" y="10"/>
                        </a:lnTo>
                        <a:lnTo>
                          <a:pt x="49" y="14"/>
                        </a:lnTo>
                        <a:lnTo>
                          <a:pt x="51" y="18"/>
                        </a:lnTo>
                        <a:lnTo>
                          <a:pt x="52" y="23"/>
                        </a:lnTo>
                        <a:lnTo>
                          <a:pt x="52" y="27"/>
                        </a:lnTo>
                        <a:close/>
                      </a:path>
                    </a:pathLst>
                  </a:custGeom>
                  <a:solidFill>
                    <a:srgbClr val="A2AD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6" name="Freeform 394">
                    <a:extLst>
                      <a:ext uri="{FF2B5EF4-FFF2-40B4-BE49-F238E27FC236}">
                        <a16:creationId xmlns:a16="http://schemas.microsoft.com/office/drawing/2014/main" id="{0820DE8D-421C-4846-9DF6-66BF2E1AD04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21" y="1315"/>
                    <a:ext cx="53" cy="53"/>
                  </a:xfrm>
                  <a:custGeom>
                    <a:avLst/>
                    <a:gdLst>
                      <a:gd name="T0" fmla="*/ 53 w 53"/>
                      <a:gd name="T1" fmla="*/ 22 h 53"/>
                      <a:gd name="T2" fmla="*/ 50 w 53"/>
                      <a:gd name="T3" fmla="*/ 13 h 53"/>
                      <a:gd name="T4" fmla="*/ 42 w 53"/>
                      <a:gd name="T5" fmla="*/ 5 h 53"/>
                      <a:gd name="T6" fmla="*/ 33 w 53"/>
                      <a:gd name="T7" fmla="*/ 2 h 53"/>
                      <a:gd name="T8" fmla="*/ 22 w 53"/>
                      <a:gd name="T9" fmla="*/ 2 h 53"/>
                      <a:gd name="T10" fmla="*/ 13 w 53"/>
                      <a:gd name="T11" fmla="*/ 5 h 53"/>
                      <a:gd name="T12" fmla="*/ 5 w 53"/>
                      <a:gd name="T13" fmla="*/ 13 h 53"/>
                      <a:gd name="T14" fmla="*/ 2 w 53"/>
                      <a:gd name="T15" fmla="*/ 22 h 53"/>
                      <a:gd name="T16" fmla="*/ 2 w 53"/>
                      <a:gd name="T17" fmla="*/ 33 h 53"/>
                      <a:gd name="T18" fmla="*/ 5 w 53"/>
                      <a:gd name="T19" fmla="*/ 42 h 53"/>
                      <a:gd name="T20" fmla="*/ 13 w 53"/>
                      <a:gd name="T21" fmla="*/ 48 h 53"/>
                      <a:gd name="T22" fmla="*/ 22 w 53"/>
                      <a:gd name="T23" fmla="*/ 53 h 53"/>
                      <a:gd name="T24" fmla="*/ 33 w 53"/>
                      <a:gd name="T25" fmla="*/ 53 h 53"/>
                      <a:gd name="T26" fmla="*/ 42 w 53"/>
                      <a:gd name="T27" fmla="*/ 48 h 53"/>
                      <a:gd name="T28" fmla="*/ 50 w 53"/>
                      <a:gd name="T29" fmla="*/ 42 h 53"/>
                      <a:gd name="T30" fmla="*/ 53 w 53"/>
                      <a:gd name="T31" fmla="*/ 33 h 53"/>
                      <a:gd name="T32" fmla="*/ 50 w 53"/>
                      <a:gd name="T33" fmla="*/ 26 h 53"/>
                      <a:gd name="T34" fmla="*/ 48 w 53"/>
                      <a:gd name="T35" fmla="*/ 36 h 53"/>
                      <a:gd name="T36" fmla="*/ 44 w 53"/>
                      <a:gd name="T37" fmla="*/ 43 h 53"/>
                      <a:gd name="T38" fmla="*/ 36 w 53"/>
                      <a:gd name="T39" fmla="*/ 48 h 53"/>
                      <a:gd name="T40" fmla="*/ 27 w 53"/>
                      <a:gd name="T41" fmla="*/ 50 h 53"/>
                      <a:gd name="T42" fmla="*/ 19 w 53"/>
                      <a:gd name="T43" fmla="*/ 48 h 53"/>
                      <a:gd name="T44" fmla="*/ 11 w 53"/>
                      <a:gd name="T45" fmla="*/ 43 h 53"/>
                      <a:gd name="T46" fmla="*/ 6 w 53"/>
                      <a:gd name="T47" fmla="*/ 36 h 53"/>
                      <a:gd name="T48" fmla="*/ 3 w 53"/>
                      <a:gd name="T49" fmla="*/ 26 h 53"/>
                      <a:gd name="T50" fmla="*/ 6 w 53"/>
                      <a:gd name="T51" fmla="*/ 17 h 53"/>
                      <a:gd name="T52" fmla="*/ 11 w 53"/>
                      <a:gd name="T53" fmla="*/ 11 h 53"/>
                      <a:gd name="T54" fmla="*/ 19 w 53"/>
                      <a:gd name="T55" fmla="*/ 5 h 53"/>
                      <a:gd name="T56" fmla="*/ 27 w 53"/>
                      <a:gd name="T57" fmla="*/ 3 h 53"/>
                      <a:gd name="T58" fmla="*/ 36 w 53"/>
                      <a:gd name="T59" fmla="*/ 5 h 53"/>
                      <a:gd name="T60" fmla="*/ 44 w 53"/>
                      <a:gd name="T61" fmla="*/ 11 h 53"/>
                      <a:gd name="T62" fmla="*/ 48 w 53"/>
                      <a:gd name="T63" fmla="*/ 17 h 53"/>
                      <a:gd name="T64" fmla="*/ 50 w 53"/>
                      <a:gd name="T65" fmla="*/ 26 h 5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3"/>
                      <a:gd name="T100" fmla="*/ 0 h 53"/>
                      <a:gd name="T101" fmla="*/ 53 w 53"/>
                      <a:gd name="T102" fmla="*/ 53 h 5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3" h="53">
                        <a:moveTo>
                          <a:pt x="53" y="26"/>
                        </a:moveTo>
                        <a:lnTo>
                          <a:pt x="53" y="22"/>
                        </a:lnTo>
                        <a:lnTo>
                          <a:pt x="51" y="17"/>
                        </a:lnTo>
                        <a:lnTo>
                          <a:pt x="50" y="13"/>
                        </a:lnTo>
                        <a:lnTo>
                          <a:pt x="45" y="8"/>
                        </a:lnTo>
                        <a:lnTo>
                          <a:pt x="42" y="5"/>
                        </a:lnTo>
                        <a:lnTo>
                          <a:pt x="37" y="3"/>
                        </a:lnTo>
                        <a:lnTo>
                          <a:pt x="33" y="2"/>
                        </a:lnTo>
                        <a:lnTo>
                          <a:pt x="27" y="0"/>
                        </a:lnTo>
                        <a:lnTo>
                          <a:pt x="22" y="2"/>
                        </a:lnTo>
                        <a:lnTo>
                          <a:pt x="17" y="3"/>
                        </a:lnTo>
                        <a:lnTo>
                          <a:pt x="13" y="5"/>
                        </a:lnTo>
                        <a:lnTo>
                          <a:pt x="8" y="8"/>
                        </a:lnTo>
                        <a:lnTo>
                          <a:pt x="5" y="13"/>
                        </a:lnTo>
                        <a:lnTo>
                          <a:pt x="3" y="17"/>
                        </a:lnTo>
                        <a:lnTo>
                          <a:pt x="2" y="22"/>
                        </a:lnTo>
                        <a:lnTo>
                          <a:pt x="0" y="26"/>
                        </a:lnTo>
                        <a:lnTo>
                          <a:pt x="2" y="33"/>
                        </a:lnTo>
                        <a:lnTo>
                          <a:pt x="3" y="37"/>
                        </a:lnTo>
                        <a:lnTo>
                          <a:pt x="5" y="42"/>
                        </a:lnTo>
                        <a:lnTo>
                          <a:pt x="8" y="45"/>
                        </a:lnTo>
                        <a:lnTo>
                          <a:pt x="13" y="48"/>
                        </a:lnTo>
                        <a:lnTo>
                          <a:pt x="17" y="51"/>
                        </a:lnTo>
                        <a:lnTo>
                          <a:pt x="22" y="53"/>
                        </a:lnTo>
                        <a:lnTo>
                          <a:pt x="27" y="53"/>
                        </a:lnTo>
                        <a:lnTo>
                          <a:pt x="33" y="53"/>
                        </a:lnTo>
                        <a:lnTo>
                          <a:pt x="37" y="51"/>
                        </a:lnTo>
                        <a:lnTo>
                          <a:pt x="42" y="48"/>
                        </a:lnTo>
                        <a:lnTo>
                          <a:pt x="45" y="45"/>
                        </a:lnTo>
                        <a:lnTo>
                          <a:pt x="50" y="42"/>
                        </a:lnTo>
                        <a:lnTo>
                          <a:pt x="51" y="37"/>
                        </a:lnTo>
                        <a:lnTo>
                          <a:pt x="53" y="33"/>
                        </a:lnTo>
                        <a:lnTo>
                          <a:pt x="53" y="26"/>
                        </a:lnTo>
                        <a:close/>
                        <a:moveTo>
                          <a:pt x="50" y="26"/>
                        </a:moveTo>
                        <a:lnTo>
                          <a:pt x="50" y="31"/>
                        </a:lnTo>
                        <a:lnTo>
                          <a:pt x="48" y="36"/>
                        </a:lnTo>
                        <a:lnTo>
                          <a:pt x="47" y="40"/>
                        </a:lnTo>
                        <a:lnTo>
                          <a:pt x="44" y="43"/>
                        </a:lnTo>
                        <a:lnTo>
                          <a:pt x="40" y="47"/>
                        </a:lnTo>
                        <a:lnTo>
                          <a:pt x="36" y="48"/>
                        </a:lnTo>
                        <a:lnTo>
                          <a:pt x="31" y="50"/>
                        </a:lnTo>
                        <a:lnTo>
                          <a:pt x="27" y="50"/>
                        </a:lnTo>
                        <a:lnTo>
                          <a:pt x="22" y="50"/>
                        </a:lnTo>
                        <a:lnTo>
                          <a:pt x="19" y="48"/>
                        </a:lnTo>
                        <a:lnTo>
                          <a:pt x="14" y="47"/>
                        </a:lnTo>
                        <a:lnTo>
                          <a:pt x="11" y="43"/>
                        </a:lnTo>
                        <a:lnTo>
                          <a:pt x="8" y="40"/>
                        </a:lnTo>
                        <a:lnTo>
                          <a:pt x="6" y="36"/>
                        </a:lnTo>
                        <a:lnTo>
                          <a:pt x="5" y="31"/>
                        </a:lnTo>
                        <a:lnTo>
                          <a:pt x="3" y="26"/>
                        </a:lnTo>
                        <a:lnTo>
                          <a:pt x="5" y="22"/>
                        </a:lnTo>
                        <a:lnTo>
                          <a:pt x="6" y="17"/>
                        </a:lnTo>
                        <a:lnTo>
                          <a:pt x="8" y="14"/>
                        </a:lnTo>
                        <a:lnTo>
                          <a:pt x="11" y="11"/>
                        </a:lnTo>
                        <a:lnTo>
                          <a:pt x="14" y="8"/>
                        </a:lnTo>
                        <a:lnTo>
                          <a:pt x="19" y="5"/>
                        </a:lnTo>
                        <a:lnTo>
                          <a:pt x="22" y="5"/>
                        </a:lnTo>
                        <a:lnTo>
                          <a:pt x="27" y="3"/>
                        </a:lnTo>
                        <a:lnTo>
                          <a:pt x="31" y="5"/>
                        </a:lnTo>
                        <a:lnTo>
                          <a:pt x="36" y="5"/>
                        </a:lnTo>
                        <a:lnTo>
                          <a:pt x="40" y="8"/>
                        </a:lnTo>
                        <a:lnTo>
                          <a:pt x="44" y="11"/>
                        </a:lnTo>
                        <a:lnTo>
                          <a:pt x="47" y="14"/>
                        </a:lnTo>
                        <a:lnTo>
                          <a:pt x="48" y="17"/>
                        </a:lnTo>
                        <a:lnTo>
                          <a:pt x="50" y="22"/>
                        </a:lnTo>
                        <a:lnTo>
                          <a:pt x="50" y="26"/>
                        </a:lnTo>
                        <a:close/>
                      </a:path>
                    </a:pathLst>
                  </a:custGeom>
                  <a:solidFill>
                    <a:srgbClr val="AAB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7" name="Freeform 395">
                    <a:extLst>
                      <a:ext uri="{FF2B5EF4-FFF2-40B4-BE49-F238E27FC236}">
                        <a16:creationId xmlns:a16="http://schemas.microsoft.com/office/drawing/2014/main" id="{2A5D45C1-1547-8043-BA6B-3EECE839CCD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23" y="1317"/>
                    <a:ext cx="49" cy="49"/>
                  </a:xfrm>
                  <a:custGeom>
                    <a:avLst/>
                    <a:gdLst>
                      <a:gd name="T0" fmla="*/ 49 w 49"/>
                      <a:gd name="T1" fmla="*/ 20 h 49"/>
                      <a:gd name="T2" fmla="*/ 46 w 49"/>
                      <a:gd name="T3" fmla="*/ 11 h 49"/>
                      <a:gd name="T4" fmla="*/ 38 w 49"/>
                      <a:gd name="T5" fmla="*/ 4 h 49"/>
                      <a:gd name="T6" fmla="*/ 31 w 49"/>
                      <a:gd name="T7" fmla="*/ 1 h 49"/>
                      <a:gd name="T8" fmla="*/ 20 w 49"/>
                      <a:gd name="T9" fmla="*/ 1 h 49"/>
                      <a:gd name="T10" fmla="*/ 12 w 49"/>
                      <a:gd name="T11" fmla="*/ 4 h 49"/>
                      <a:gd name="T12" fmla="*/ 4 w 49"/>
                      <a:gd name="T13" fmla="*/ 11 h 49"/>
                      <a:gd name="T14" fmla="*/ 1 w 49"/>
                      <a:gd name="T15" fmla="*/ 20 h 49"/>
                      <a:gd name="T16" fmla="*/ 1 w 49"/>
                      <a:gd name="T17" fmla="*/ 29 h 49"/>
                      <a:gd name="T18" fmla="*/ 4 w 49"/>
                      <a:gd name="T19" fmla="*/ 38 h 49"/>
                      <a:gd name="T20" fmla="*/ 12 w 49"/>
                      <a:gd name="T21" fmla="*/ 46 h 49"/>
                      <a:gd name="T22" fmla="*/ 20 w 49"/>
                      <a:gd name="T23" fmla="*/ 49 h 49"/>
                      <a:gd name="T24" fmla="*/ 31 w 49"/>
                      <a:gd name="T25" fmla="*/ 49 h 49"/>
                      <a:gd name="T26" fmla="*/ 38 w 49"/>
                      <a:gd name="T27" fmla="*/ 46 h 49"/>
                      <a:gd name="T28" fmla="*/ 46 w 49"/>
                      <a:gd name="T29" fmla="*/ 38 h 49"/>
                      <a:gd name="T30" fmla="*/ 49 w 49"/>
                      <a:gd name="T31" fmla="*/ 29 h 49"/>
                      <a:gd name="T32" fmla="*/ 46 w 49"/>
                      <a:gd name="T33" fmla="*/ 24 h 49"/>
                      <a:gd name="T34" fmla="*/ 45 w 49"/>
                      <a:gd name="T35" fmla="*/ 34 h 49"/>
                      <a:gd name="T36" fmla="*/ 40 w 49"/>
                      <a:gd name="T37" fmla="*/ 40 h 49"/>
                      <a:gd name="T38" fmla="*/ 34 w 49"/>
                      <a:gd name="T39" fmla="*/ 45 h 49"/>
                      <a:gd name="T40" fmla="*/ 25 w 49"/>
                      <a:gd name="T41" fmla="*/ 46 h 49"/>
                      <a:gd name="T42" fmla="*/ 17 w 49"/>
                      <a:gd name="T43" fmla="*/ 45 h 49"/>
                      <a:gd name="T44" fmla="*/ 11 w 49"/>
                      <a:gd name="T45" fmla="*/ 40 h 49"/>
                      <a:gd name="T46" fmla="*/ 6 w 49"/>
                      <a:gd name="T47" fmla="*/ 34 h 49"/>
                      <a:gd name="T48" fmla="*/ 3 w 49"/>
                      <a:gd name="T49" fmla="*/ 24 h 49"/>
                      <a:gd name="T50" fmla="*/ 6 w 49"/>
                      <a:gd name="T51" fmla="*/ 17 h 49"/>
                      <a:gd name="T52" fmla="*/ 11 w 49"/>
                      <a:gd name="T53" fmla="*/ 9 h 49"/>
                      <a:gd name="T54" fmla="*/ 17 w 49"/>
                      <a:gd name="T55" fmla="*/ 4 h 49"/>
                      <a:gd name="T56" fmla="*/ 25 w 49"/>
                      <a:gd name="T57" fmla="*/ 3 h 49"/>
                      <a:gd name="T58" fmla="*/ 34 w 49"/>
                      <a:gd name="T59" fmla="*/ 4 h 49"/>
                      <a:gd name="T60" fmla="*/ 40 w 49"/>
                      <a:gd name="T61" fmla="*/ 9 h 49"/>
                      <a:gd name="T62" fmla="*/ 45 w 49"/>
                      <a:gd name="T63" fmla="*/ 17 h 49"/>
                      <a:gd name="T64" fmla="*/ 46 w 49"/>
                      <a:gd name="T65" fmla="*/ 24 h 4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"/>
                      <a:gd name="T100" fmla="*/ 0 h 49"/>
                      <a:gd name="T101" fmla="*/ 49 w 49"/>
                      <a:gd name="T102" fmla="*/ 49 h 4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" h="49">
                        <a:moveTo>
                          <a:pt x="49" y="24"/>
                        </a:moveTo>
                        <a:lnTo>
                          <a:pt x="49" y="20"/>
                        </a:lnTo>
                        <a:lnTo>
                          <a:pt x="48" y="15"/>
                        </a:lnTo>
                        <a:lnTo>
                          <a:pt x="46" y="11"/>
                        </a:lnTo>
                        <a:lnTo>
                          <a:pt x="43" y="7"/>
                        </a:lnTo>
                        <a:lnTo>
                          <a:pt x="38" y="4"/>
                        </a:lnTo>
                        <a:lnTo>
                          <a:pt x="35" y="3"/>
                        </a:lnTo>
                        <a:lnTo>
                          <a:pt x="31" y="1"/>
                        </a:lnTo>
                        <a:lnTo>
                          <a:pt x="25" y="0"/>
                        </a:lnTo>
                        <a:lnTo>
                          <a:pt x="20" y="1"/>
                        </a:lnTo>
                        <a:lnTo>
                          <a:pt x="15" y="3"/>
                        </a:lnTo>
                        <a:lnTo>
                          <a:pt x="12" y="4"/>
                        </a:lnTo>
                        <a:lnTo>
                          <a:pt x="8" y="7"/>
                        </a:lnTo>
                        <a:lnTo>
                          <a:pt x="4" y="11"/>
                        </a:lnTo>
                        <a:lnTo>
                          <a:pt x="3" y="15"/>
                        </a:lnTo>
                        <a:lnTo>
                          <a:pt x="1" y="20"/>
                        </a:lnTo>
                        <a:lnTo>
                          <a:pt x="0" y="24"/>
                        </a:lnTo>
                        <a:lnTo>
                          <a:pt x="1" y="29"/>
                        </a:lnTo>
                        <a:lnTo>
                          <a:pt x="3" y="34"/>
                        </a:lnTo>
                        <a:lnTo>
                          <a:pt x="4" y="38"/>
                        </a:lnTo>
                        <a:lnTo>
                          <a:pt x="8" y="43"/>
                        </a:lnTo>
                        <a:lnTo>
                          <a:pt x="12" y="46"/>
                        </a:lnTo>
                        <a:lnTo>
                          <a:pt x="15" y="48"/>
                        </a:lnTo>
                        <a:lnTo>
                          <a:pt x="20" y="49"/>
                        </a:lnTo>
                        <a:lnTo>
                          <a:pt x="25" y="49"/>
                        </a:lnTo>
                        <a:lnTo>
                          <a:pt x="31" y="49"/>
                        </a:lnTo>
                        <a:lnTo>
                          <a:pt x="35" y="48"/>
                        </a:lnTo>
                        <a:lnTo>
                          <a:pt x="38" y="46"/>
                        </a:lnTo>
                        <a:lnTo>
                          <a:pt x="43" y="43"/>
                        </a:lnTo>
                        <a:lnTo>
                          <a:pt x="46" y="38"/>
                        </a:lnTo>
                        <a:lnTo>
                          <a:pt x="48" y="34"/>
                        </a:lnTo>
                        <a:lnTo>
                          <a:pt x="49" y="29"/>
                        </a:lnTo>
                        <a:lnTo>
                          <a:pt x="49" y="24"/>
                        </a:lnTo>
                        <a:close/>
                        <a:moveTo>
                          <a:pt x="46" y="24"/>
                        </a:moveTo>
                        <a:lnTo>
                          <a:pt x="46" y="29"/>
                        </a:lnTo>
                        <a:lnTo>
                          <a:pt x="45" y="34"/>
                        </a:lnTo>
                        <a:lnTo>
                          <a:pt x="43" y="37"/>
                        </a:lnTo>
                        <a:lnTo>
                          <a:pt x="40" y="40"/>
                        </a:lnTo>
                        <a:lnTo>
                          <a:pt x="37" y="43"/>
                        </a:lnTo>
                        <a:lnTo>
                          <a:pt x="34" y="45"/>
                        </a:lnTo>
                        <a:lnTo>
                          <a:pt x="29" y="46"/>
                        </a:lnTo>
                        <a:lnTo>
                          <a:pt x="25" y="46"/>
                        </a:lnTo>
                        <a:lnTo>
                          <a:pt x="21" y="46"/>
                        </a:lnTo>
                        <a:lnTo>
                          <a:pt x="17" y="45"/>
                        </a:lnTo>
                        <a:lnTo>
                          <a:pt x="14" y="43"/>
                        </a:lnTo>
                        <a:lnTo>
                          <a:pt x="11" y="40"/>
                        </a:lnTo>
                        <a:lnTo>
                          <a:pt x="8" y="37"/>
                        </a:lnTo>
                        <a:lnTo>
                          <a:pt x="6" y="34"/>
                        </a:lnTo>
                        <a:lnTo>
                          <a:pt x="4" y="29"/>
                        </a:lnTo>
                        <a:lnTo>
                          <a:pt x="3" y="24"/>
                        </a:lnTo>
                        <a:lnTo>
                          <a:pt x="4" y="20"/>
                        </a:lnTo>
                        <a:lnTo>
                          <a:pt x="6" y="17"/>
                        </a:lnTo>
                        <a:lnTo>
                          <a:pt x="8" y="12"/>
                        </a:lnTo>
                        <a:lnTo>
                          <a:pt x="11" y="9"/>
                        </a:lnTo>
                        <a:lnTo>
                          <a:pt x="14" y="7"/>
                        </a:lnTo>
                        <a:lnTo>
                          <a:pt x="17" y="4"/>
                        </a:lnTo>
                        <a:lnTo>
                          <a:pt x="21" y="4"/>
                        </a:lnTo>
                        <a:lnTo>
                          <a:pt x="25" y="3"/>
                        </a:lnTo>
                        <a:lnTo>
                          <a:pt x="29" y="4"/>
                        </a:lnTo>
                        <a:lnTo>
                          <a:pt x="34" y="4"/>
                        </a:lnTo>
                        <a:lnTo>
                          <a:pt x="37" y="7"/>
                        </a:lnTo>
                        <a:lnTo>
                          <a:pt x="40" y="9"/>
                        </a:lnTo>
                        <a:lnTo>
                          <a:pt x="43" y="12"/>
                        </a:lnTo>
                        <a:lnTo>
                          <a:pt x="45" y="17"/>
                        </a:lnTo>
                        <a:lnTo>
                          <a:pt x="46" y="20"/>
                        </a:lnTo>
                        <a:lnTo>
                          <a:pt x="46" y="24"/>
                        </a:lnTo>
                        <a:close/>
                      </a:path>
                    </a:pathLst>
                  </a:custGeom>
                  <a:solidFill>
                    <a:srgbClr val="ADB8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8" name="Freeform 396">
                    <a:extLst>
                      <a:ext uri="{FF2B5EF4-FFF2-40B4-BE49-F238E27FC236}">
                        <a16:creationId xmlns:a16="http://schemas.microsoft.com/office/drawing/2014/main" id="{2CAF7F88-9425-AD43-BB82-B3A629A5C1E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24" y="1318"/>
                    <a:ext cx="47" cy="47"/>
                  </a:xfrm>
                  <a:custGeom>
                    <a:avLst/>
                    <a:gdLst>
                      <a:gd name="T0" fmla="*/ 47 w 47"/>
                      <a:gd name="T1" fmla="*/ 23 h 47"/>
                      <a:gd name="T2" fmla="*/ 47 w 47"/>
                      <a:gd name="T3" fmla="*/ 19 h 47"/>
                      <a:gd name="T4" fmla="*/ 45 w 47"/>
                      <a:gd name="T5" fmla="*/ 14 h 47"/>
                      <a:gd name="T6" fmla="*/ 44 w 47"/>
                      <a:gd name="T7" fmla="*/ 11 h 47"/>
                      <a:gd name="T8" fmla="*/ 41 w 47"/>
                      <a:gd name="T9" fmla="*/ 8 h 47"/>
                      <a:gd name="T10" fmla="*/ 37 w 47"/>
                      <a:gd name="T11" fmla="*/ 5 h 47"/>
                      <a:gd name="T12" fmla="*/ 33 w 47"/>
                      <a:gd name="T13" fmla="*/ 2 h 47"/>
                      <a:gd name="T14" fmla="*/ 28 w 47"/>
                      <a:gd name="T15" fmla="*/ 2 h 47"/>
                      <a:gd name="T16" fmla="*/ 24 w 47"/>
                      <a:gd name="T17" fmla="*/ 0 h 47"/>
                      <a:gd name="T18" fmla="*/ 19 w 47"/>
                      <a:gd name="T19" fmla="*/ 2 h 47"/>
                      <a:gd name="T20" fmla="*/ 16 w 47"/>
                      <a:gd name="T21" fmla="*/ 2 h 47"/>
                      <a:gd name="T22" fmla="*/ 11 w 47"/>
                      <a:gd name="T23" fmla="*/ 5 h 47"/>
                      <a:gd name="T24" fmla="*/ 8 w 47"/>
                      <a:gd name="T25" fmla="*/ 8 h 47"/>
                      <a:gd name="T26" fmla="*/ 5 w 47"/>
                      <a:gd name="T27" fmla="*/ 11 h 47"/>
                      <a:gd name="T28" fmla="*/ 3 w 47"/>
                      <a:gd name="T29" fmla="*/ 14 h 47"/>
                      <a:gd name="T30" fmla="*/ 2 w 47"/>
                      <a:gd name="T31" fmla="*/ 19 h 47"/>
                      <a:gd name="T32" fmla="*/ 0 w 47"/>
                      <a:gd name="T33" fmla="*/ 23 h 47"/>
                      <a:gd name="T34" fmla="*/ 2 w 47"/>
                      <a:gd name="T35" fmla="*/ 28 h 47"/>
                      <a:gd name="T36" fmla="*/ 3 w 47"/>
                      <a:gd name="T37" fmla="*/ 33 h 47"/>
                      <a:gd name="T38" fmla="*/ 5 w 47"/>
                      <a:gd name="T39" fmla="*/ 37 h 47"/>
                      <a:gd name="T40" fmla="*/ 8 w 47"/>
                      <a:gd name="T41" fmla="*/ 40 h 47"/>
                      <a:gd name="T42" fmla="*/ 11 w 47"/>
                      <a:gd name="T43" fmla="*/ 44 h 47"/>
                      <a:gd name="T44" fmla="*/ 16 w 47"/>
                      <a:gd name="T45" fmla="*/ 45 h 47"/>
                      <a:gd name="T46" fmla="*/ 19 w 47"/>
                      <a:gd name="T47" fmla="*/ 47 h 47"/>
                      <a:gd name="T48" fmla="*/ 24 w 47"/>
                      <a:gd name="T49" fmla="*/ 47 h 47"/>
                      <a:gd name="T50" fmla="*/ 28 w 47"/>
                      <a:gd name="T51" fmla="*/ 47 h 47"/>
                      <a:gd name="T52" fmla="*/ 33 w 47"/>
                      <a:gd name="T53" fmla="*/ 45 h 47"/>
                      <a:gd name="T54" fmla="*/ 37 w 47"/>
                      <a:gd name="T55" fmla="*/ 44 h 47"/>
                      <a:gd name="T56" fmla="*/ 41 w 47"/>
                      <a:gd name="T57" fmla="*/ 40 h 47"/>
                      <a:gd name="T58" fmla="*/ 44 w 47"/>
                      <a:gd name="T59" fmla="*/ 37 h 47"/>
                      <a:gd name="T60" fmla="*/ 45 w 47"/>
                      <a:gd name="T61" fmla="*/ 33 h 47"/>
                      <a:gd name="T62" fmla="*/ 47 w 47"/>
                      <a:gd name="T63" fmla="*/ 28 h 47"/>
                      <a:gd name="T64" fmla="*/ 47 w 47"/>
                      <a:gd name="T65" fmla="*/ 23 h 47"/>
                      <a:gd name="T66" fmla="*/ 44 w 47"/>
                      <a:gd name="T67" fmla="*/ 23 h 47"/>
                      <a:gd name="T68" fmla="*/ 42 w 47"/>
                      <a:gd name="T69" fmla="*/ 31 h 47"/>
                      <a:gd name="T70" fmla="*/ 39 w 47"/>
                      <a:gd name="T71" fmla="*/ 37 h 47"/>
                      <a:gd name="T72" fmla="*/ 33 w 47"/>
                      <a:gd name="T73" fmla="*/ 42 h 47"/>
                      <a:gd name="T74" fmla="*/ 24 w 47"/>
                      <a:gd name="T75" fmla="*/ 44 h 47"/>
                      <a:gd name="T76" fmla="*/ 16 w 47"/>
                      <a:gd name="T77" fmla="*/ 42 h 47"/>
                      <a:gd name="T78" fmla="*/ 10 w 47"/>
                      <a:gd name="T79" fmla="*/ 37 h 47"/>
                      <a:gd name="T80" fmla="*/ 7 w 47"/>
                      <a:gd name="T81" fmla="*/ 31 h 47"/>
                      <a:gd name="T82" fmla="*/ 3 w 47"/>
                      <a:gd name="T83" fmla="*/ 23 h 47"/>
                      <a:gd name="T84" fmla="*/ 7 w 47"/>
                      <a:gd name="T85" fmla="*/ 16 h 47"/>
                      <a:gd name="T86" fmla="*/ 10 w 47"/>
                      <a:gd name="T87" fmla="*/ 10 h 47"/>
                      <a:gd name="T88" fmla="*/ 16 w 47"/>
                      <a:gd name="T89" fmla="*/ 5 h 47"/>
                      <a:gd name="T90" fmla="*/ 24 w 47"/>
                      <a:gd name="T91" fmla="*/ 3 h 47"/>
                      <a:gd name="T92" fmla="*/ 33 w 47"/>
                      <a:gd name="T93" fmla="*/ 5 h 47"/>
                      <a:gd name="T94" fmla="*/ 39 w 47"/>
                      <a:gd name="T95" fmla="*/ 10 h 47"/>
                      <a:gd name="T96" fmla="*/ 42 w 47"/>
                      <a:gd name="T97" fmla="*/ 16 h 47"/>
                      <a:gd name="T98" fmla="*/ 44 w 47"/>
                      <a:gd name="T99" fmla="*/ 23 h 4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7"/>
                      <a:gd name="T151" fmla="*/ 0 h 47"/>
                      <a:gd name="T152" fmla="*/ 47 w 47"/>
                      <a:gd name="T153" fmla="*/ 47 h 4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7" h="47">
                        <a:moveTo>
                          <a:pt x="47" y="23"/>
                        </a:moveTo>
                        <a:lnTo>
                          <a:pt x="47" y="19"/>
                        </a:lnTo>
                        <a:lnTo>
                          <a:pt x="45" y="14"/>
                        </a:lnTo>
                        <a:lnTo>
                          <a:pt x="44" y="11"/>
                        </a:lnTo>
                        <a:lnTo>
                          <a:pt x="41" y="8"/>
                        </a:lnTo>
                        <a:lnTo>
                          <a:pt x="37" y="5"/>
                        </a:lnTo>
                        <a:lnTo>
                          <a:pt x="33" y="2"/>
                        </a:lnTo>
                        <a:lnTo>
                          <a:pt x="28" y="2"/>
                        </a:lnTo>
                        <a:lnTo>
                          <a:pt x="24" y="0"/>
                        </a:lnTo>
                        <a:lnTo>
                          <a:pt x="19" y="2"/>
                        </a:lnTo>
                        <a:lnTo>
                          <a:pt x="16" y="2"/>
                        </a:lnTo>
                        <a:lnTo>
                          <a:pt x="11" y="5"/>
                        </a:lnTo>
                        <a:lnTo>
                          <a:pt x="8" y="8"/>
                        </a:lnTo>
                        <a:lnTo>
                          <a:pt x="5" y="11"/>
                        </a:lnTo>
                        <a:lnTo>
                          <a:pt x="3" y="14"/>
                        </a:lnTo>
                        <a:lnTo>
                          <a:pt x="2" y="19"/>
                        </a:lnTo>
                        <a:lnTo>
                          <a:pt x="0" y="23"/>
                        </a:lnTo>
                        <a:lnTo>
                          <a:pt x="2" y="28"/>
                        </a:lnTo>
                        <a:lnTo>
                          <a:pt x="3" y="33"/>
                        </a:lnTo>
                        <a:lnTo>
                          <a:pt x="5" y="37"/>
                        </a:lnTo>
                        <a:lnTo>
                          <a:pt x="8" y="40"/>
                        </a:lnTo>
                        <a:lnTo>
                          <a:pt x="11" y="44"/>
                        </a:lnTo>
                        <a:lnTo>
                          <a:pt x="16" y="45"/>
                        </a:lnTo>
                        <a:lnTo>
                          <a:pt x="19" y="47"/>
                        </a:lnTo>
                        <a:lnTo>
                          <a:pt x="24" y="47"/>
                        </a:lnTo>
                        <a:lnTo>
                          <a:pt x="28" y="47"/>
                        </a:lnTo>
                        <a:lnTo>
                          <a:pt x="33" y="45"/>
                        </a:lnTo>
                        <a:lnTo>
                          <a:pt x="37" y="44"/>
                        </a:lnTo>
                        <a:lnTo>
                          <a:pt x="41" y="40"/>
                        </a:lnTo>
                        <a:lnTo>
                          <a:pt x="44" y="37"/>
                        </a:lnTo>
                        <a:lnTo>
                          <a:pt x="45" y="33"/>
                        </a:lnTo>
                        <a:lnTo>
                          <a:pt x="47" y="28"/>
                        </a:lnTo>
                        <a:lnTo>
                          <a:pt x="47" y="23"/>
                        </a:lnTo>
                        <a:close/>
                        <a:moveTo>
                          <a:pt x="44" y="23"/>
                        </a:moveTo>
                        <a:lnTo>
                          <a:pt x="42" y="31"/>
                        </a:lnTo>
                        <a:lnTo>
                          <a:pt x="39" y="37"/>
                        </a:lnTo>
                        <a:lnTo>
                          <a:pt x="33" y="42"/>
                        </a:lnTo>
                        <a:lnTo>
                          <a:pt x="24" y="44"/>
                        </a:lnTo>
                        <a:lnTo>
                          <a:pt x="16" y="42"/>
                        </a:lnTo>
                        <a:lnTo>
                          <a:pt x="10" y="37"/>
                        </a:lnTo>
                        <a:lnTo>
                          <a:pt x="7" y="31"/>
                        </a:lnTo>
                        <a:lnTo>
                          <a:pt x="3" y="23"/>
                        </a:lnTo>
                        <a:lnTo>
                          <a:pt x="7" y="16"/>
                        </a:lnTo>
                        <a:lnTo>
                          <a:pt x="10" y="10"/>
                        </a:lnTo>
                        <a:lnTo>
                          <a:pt x="16" y="5"/>
                        </a:lnTo>
                        <a:lnTo>
                          <a:pt x="24" y="3"/>
                        </a:lnTo>
                        <a:lnTo>
                          <a:pt x="33" y="5"/>
                        </a:lnTo>
                        <a:lnTo>
                          <a:pt x="39" y="10"/>
                        </a:lnTo>
                        <a:lnTo>
                          <a:pt x="42" y="16"/>
                        </a:lnTo>
                        <a:lnTo>
                          <a:pt x="44" y="23"/>
                        </a:lnTo>
                        <a:close/>
                      </a:path>
                    </a:pathLst>
                  </a:custGeom>
                  <a:solidFill>
                    <a:srgbClr val="B1BB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" name="Freeform 397">
                    <a:extLst>
                      <a:ext uri="{FF2B5EF4-FFF2-40B4-BE49-F238E27FC236}">
                        <a16:creationId xmlns:a16="http://schemas.microsoft.com/office/drawing/2014/main" id="{EDF444A2-5920-2540-A1AD-7D5831CBFF7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26" y="1320"/>
                    <a:ext cx="43" cy="43"/>
                  </a:xfrm>
                  <a:custGeom>
                    <a:avLst/>
                    <a:gdLst>
                      <a:gd name="T0" fmla="*/ 43 w 43"/>
                      <a:gd name="T1" fmla="*/ 21 h 43"/>
                      <a:gd name="T2" fmla="*/ 43 w 43"/>
                      <a:gd name="T3" fmla="*/ 17 h 43"/>
                      <a:gd name="T4" fmla="*/ 42 w 43"/>
                      <a:gd name="T5" fmla="*/ 14 h 43"/>
                      <a:gd name="T6" fmla="*/ 40 w 43"/>
                      <a:gd name="T7" fmla="*/ 9 h 43"/>
                      <a:gd name="T8" fmla="*/ 37 w 43"/>
                      <a:gd name="T9" fmla="*/ 6 h 43"/>
                      <a:gd name="T10" fmla="*/ 34 w 43"/>
                      <a:gd name="T11" fmla="*/ 4 h 43"/>
                      <a:gd name="T12" fmla="*/ 31 w 43"/>
                      <a:gd name="T13" fmla="*/ 1 h 43"/>
                      <a:gd name="T14" fmla="*/ 26 w 43"/>
                      <a:gd name="T15" fmla="*/ 1 h 43"/>
                      <a:gd name="T16" fmla="*/ 22 w 43"/>
                      <a:gd name="T17" fmla="*/ 0 h 43"/>
                      <a:gd name="T18" fmla="*/ 18 w 43"/>
                      <a:gd name="T19" fmla="*/ 1 h 43"/>
                      <a:gd name="T20" fmla="*/ 14 w 43"/>
                      <a:gd name="T21" fmla="*/ 1 h 43"/>
                      <a:gd name="T22" fmla="*/ 11 w 43"/>
                      <a:gd name="T23" fmla="*/ 4 h 43"/>
                      <a:gd name="T24" fmla="*/ 8 w 43"/>
                      <a:gd name="T25" fmla="*/ 6 h 43"/>
                      <a:gd name="T26" fmla="*/ 5 w 43"/>
                      <a:gd name="T27" fmla="*/ 9 h 43"/>
                      <a:gd name="T28" fmla="*/ 3 w 43"/>
                      <a:gd name="T29" fmla="*/ 14 h 43"/>
                      <a:gd name="T30" fmla="*/ 1 w 43"/>
                      <a:gd name="T31" fmla="*/ 17 h 43"/>
                      <a:gd name="T32" fmla="*/ 0 w 43"/>
                      <a:gd name="T33" fmla="*/ 21 h 43"/>
                      <a:gd name="T34" fmla="*/ 1 w 43"/>
                      <a:gd name="T35" fmla="*/ 26 h 43"/>
                      <a:gd name="T36" fmla="*/ 3 w 43"/>
                      <a:gd name="T37" fmla="*/ 31 h 43"/>
                      <a:gd name="T38" fmla="*/ 5 w 43"/>
                      <a:gd name="T39" fmla="*/ 34 h 43"/>
                      <a:gd name="T40" fmla="*/ 8 w 43"/>
                      <a:gd name="T41" fmla="*/ 37 h 43"/>
                      <a:gd name="T42" fmla="*/ 11 w 43"/>
                      <a:gd name="T43" fmla="*/ 40 h 43"/>
                      <a:gd name="T44" fmla="*/ 14 w 43"/>
                      <a:gd name="T45" fmla="*/ 42 h 43"/>
                      <a:gd name="T46" fmla="*/ 18 w 43"/>
                      <a:gd name="T47" fmla="*/ 43 h 43"/>
                      <a:gd name="T48" fmla="*/ 22 w 43"/>
                      <a:gd name="T49" fmla="*/ 43 h 43"/>
                      <a:gd name="T50" fmla="*/ 26 w 43"/>
                      <a:gd name="T51" fmla="*/ 43 h 43"/>
                      <a:gd name="T52" fmla="*/ 31 w 43"/>
                      <a:gd name="T53" fmla="*/ 42 h 43"/>
                      <a:gd name="T54" fmla="*/ 34 w 43"/>
                      <a:gd name="T55" fmla="*/ 40 h 43"/>
                      <a:gd name="T56" fmla="*/ 37 w 43"/>
                      <a:gd name="T57" fmla="*/ 37 h 43"/>
                      <a:gd name="T58" fmla="*/ 40 w 43"/>
                      <a:gd name="T59" fmla="*/ 34 h 43"/>
                      <a:gd name="T60" fmla="*/ 42 w 43"/>
                      <a:gd name="T61" fmla="*/ 31 h 43"/>
                      <a:gd name="T62" fmla="*/ 43 w 43"/>
                      <a:gd name="T63" fmla="*/ 26 h 43"/>
                      <a:gd name="T64" fmla="*/ 43 w 43"/>
                      <a:gd name="T65" fmla="*/ 21 h 43"/>
                      <a:gd name="T66" fmla="*/ 40 w 43"/>
                      <a:gd name="T67" fmla="*/ 21 h 43"/>
                      <a:gd name="T68" fmla="*/ 40 w 43"/>
                      <a:gd name="T69" fmla="*/ 29 h 43"/>
                      <a:gd name="T70" fmla="*/ 35 w 43"/>
                      <a:gd name="T71" fmla="*/ 35 h 43"/>
                      <a:gd name="T72" fmla="*/ 29 w 43"/>
                      <a:gd name="T73" fmla="*/ 38 h 43"/>
                      <a:gd name="T74" fmla="*/ 22 w 43"/>
                      <a:gd name="T75" fmla="*/ 40 h 43"/>
                      <a:gd name="T76" fmla="*/ 15 w 43"/>
                      <a:gd name="T77" fmla="*/ 38 h 43"/>
                      <a:gd name="T78" fmla="*/ 9 w 43"/>
                      <a:gd name="T79" fmla="*/ 35 h 43"/>
                      <a:gd name="T80" fmla="*/ 5 w 43"/>
                      <a:gd name="T81" fmla="*/ 29 h 43"/>
                      <a:gd name="T82" fmla="*/ 3 w 43"/>
                      <a:gd name="T83" fmla="*/ 21 h 43"/>
                      <a:gd name="T84" fmla="*/ 5 w 43"/>
                      <a:gd name="T85" fmla="*/ 15 h 43"/>
                      <a:gd name="T86" fmla="*/ 9 w 43"/>
                      <a:gd name="T87" fmla="*/ 9 h 43"/>
                      <a:gd name="T88" fmla="*/ 15 w 43"/>
                      <a:gd name="T89" fmla="*/ 4 h 43"/>
                      <a:gd name="T90" fmla="*/ 22 w 43"/>
                      <a:gd name="T91" fmla="*/ 3 h 43"/>
                      <a:gd name="T92" fmla="*/ 29 w 43"/>
                      <a:gd name="T93" fmla="*/ 4 h 43"/>
                      <a:gd name="T94" fmla="*/ 35 w 43"/>
                      <a:gd name="T95" fmla="*/ 9 h 43"/>
                      <a:gd name="T96" fmla="*/ 40 w 43"/>
                      <a:gd name="T97" fmla="*/ 15 h 43"/>
                      <a:gd name="T98" fmla="*/ 40 w 43"/>
                      <a:gd name="T99" fmla="*/ 21 h 43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3"/>
                      <a:gd name="T151" fmla="*/ 0 h 43"/>
                      <a:gd name="T152" fmla="*/ 43 w 43"/>
                      <a:gd name="T153" fmla="*/ 43 h 43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3" h="43">
                        <a:moveTo>
                          <a:pt x="43" y="21"/>
                        </a:moveTo>
                        <a:lnTo>
                          <a:pt x="43" y="17"/>
                        </a:lnTo>
                        <a:lnTo>
                          <a:pt x="42" y="14"/>
                        </a:lnTo>
                        <a:lnTo>
                          <a:pt x="40" y="9"/>
                        </a:lnTo>
                        <a:lnTo>
                          <a:pt x="37" y="6"/>
                        </a:lnTo>
                        <a:lnTo>
                          <a:pt x="34" y="4"/>
                        </a:lnTo>
                        <a:lnTo>
                          <a:pt x="31" y="1"/>
                        </a:lnTo>
                        <a:lnTo>
                          <a:pt x="26" y="1"/>
                        </a:lnTo>
                        <a:lnTo>
                          <a:pt x="22" y="0"/>
                        </a:lnTo>
                        <a:lnTo>
                          <a:pt x="18" y="1"/>
                        </a:lnTo>
                        <a:lnTo>
                          <a:pt x="14" y="1"/>
                        </a:lnTo>
                        <a:lnTo>
                          <a:pt x="11" y="4"/>
                        </a:lnTo>
                        <a:lnTo>
                          <a:pt x="8" y="6"/>
                        </a:lnTo>
                        <a:lnTo>
                          <a:pt x="5" y="9"/>
                        </a:lnTo>
                        <a:lnTo>
                          <a:pt x="3" y="14"/>
                        </a:lnTo>
                        <a:lnTo>
                          <a:pt x="1" y="17"/>
                        </a:lnTo>
                        <a:lnTo>
                          <a:pt x="0" y="21"/>
                        </a:lnTo>
                        <a:lnTo>
                          <a:pt x="1" y="26"/>
                        </a:lnTo>
                        <a:lnTo>
                          <a:pt x="3" y="31"/>
                        </a:lnTo>
                        <a:lnTo>
                          <a:pt x="5" y="34"/>
                        </a:lnTo>
                        <a:lnTo>
                          <a:pt x="8" y="37"/>
                        </a:lnTo>
                        <a:lnTo>
                          <a:pt x="11" y="40"/>
                        </a:lnTo>
                        <a:lnTo>
                          <a:pt x="14" y="42"/>
                        </a:lnTo>
                        <a:lnTo>
                          <a:pt x="18" y="43"/>
                        </a:lnTo>
                        <a:lnTo>
                          <a:pt x="22" y="43"/>
                        </a:lnTo>
                        <a:lnTo>
                          <a:pt x="26" y="43"/>
                        </a:lnTo>
                        <a:lnTo>
                          <a:pt x="31" y="42"/>
                        </a:lnTo>
                        <a:lnTo>
                          <a:pt x="34" y="40"/>
                        </a:lnTo>
                        <a:lnTo>
                          <a:pt x="37" y="37"/>
                        </a:lnTo>
                        <a:lnTo>
                          <a:pt x="40" y="34"/>
                        </a:lnTo>
                        <a:lnTo>
                          <a:pt x="42" y="31"/>
                        </a:lnTo>
                        <a:lnTo>
                          <a:pt x="43" y="26"/>
                        </a:lnTo>
                        <a:lnTo>
                          <a:pt x="43" y="21"/>
                        </a:lnTo>
                        <a:close/>
                        <a:moveTo>
                          <a:pt x="40" y="21"/>
                        </a:moveTo>
                        <a:lnTo>
                          <a:pt x="40" y="29"/>
                        </a:lnTo>
                        <a:lnTo>
                          <a:pt x="35" y="35"/>
                        </a:lnTo>
                        <a:lnTo>
                          <a:pt x="29" y="38"/>
                        </a:lnTo>
                        <a:lnTo>
                          <a:pt x="22" y="40"/>
                        </a:lnTo>
                        <a:lnTo>
                          <a:pt x="15" y="38"/>
                        </a:lnTo>
                        <a:lnTo>
                          <a:pt x="9" y="35"/>
                        </a:lnTo>
                        <a:lnTo>
                          <a:pt x="5" y="29"/>
                        </a:lnTo>
                        <a:lnTo>
                          <a:pt x="3" y="21"/>
                        </a:lnTo>
                        <a:lnTo>
                          <a:pt x="5" y="15"/>
                        </a:lnTo>
                        <a:lnTo>
                          <a:pt x="9" y="9"/>
                        </a:lnTo>
                        <a:lnTo>
                          <a:pt x="15" y="4"/>
                        </a:lnTo>
                        <a:lnTo>
                          <a:pt x="22" y="3"/>
                        </a:lnTo>
                        <a:lnTo>
                          <a:pt x="29" y="4"/>
                        </a:lnTo>
                        <a:lnTo>
                          <a:pt x="35" y="9"/>
                        </a:lnTo>
                        <a:lnTo>
                          <a:pt x="40" y="15"/>
                        </a:lnTo>
                        <a:lnTo>
                          <a:pt x="40" y="21"/>
                        </a:lnTo>
                        <a:close/>
                      </a:path>
                    </a:pathLst>
                  </a:custGeom>
                  <a:solidFill>
                    <a:srgbClr val="B5B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0" name="Freeform 398">
                    <a:extLst>
                      <a:ext uri="{FF2B5EF4-FFF2-40B4-BE49-F238E27FC236}">
                        <a16:creationId xmlns:a16="http://schemas.microsoft.com/office/drawing/2014/main" id="{FE901046-3F92-B74E-8605-2B6EBD5392A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27" y="1321"/>
                    <a:ext cx="41" cy="41"/>
                  </a:xfrm>
                  <a:custGeom>
                    <a:avLst/>
                    <a:gdLst>
                      <a:gd name="T0" fmla="*/ 41 w 41"/>
                      <a:gd name="T1" fmla="*/ 20 h 41"/>
                      <a:gd name="T2" fmla="*/ 39 w 41"/>
                      <a:gd name="T3" fmla="*/ 13 h 41"/>
                      <a:gd name="T4" fmla="*/ 36 w 41"/>
                      <a:gd name="T5" fmla="*/ 7 h 41"/>
                      <a:gd name="T6" fmla="*/ 30 w 41"/>
                      <a:gd name="T7" fmla="*/ 2 h 41"/>
                      <a:gd name="T8" fmla="*/ 21 w 41"/>
                      <a:gd name="T9" fmla="*/ 0 h 41"/>
                      <a:gd name="T10" fmla="*/ 13 w 41"/>
                      <a:gd name="T11" fmla="*/ 2 h 41"/>
                      <a:gd name="T12" fmla="*/ 7 w 41"/>
                      <a:gd name="T13" fmla="*/ 7 h 41"/>
                      <a:gd name="T14" fmla="*/ 4 w 41"/>
                      <a:gd name="T15" fmla="*/ 13 h 41"/>
                      <a:gd name="T16" fmla="*/ 0 w 41"/>
                      <a:gd name="T17" fmla="*/ 20 h 41"/>
                      <a:gd name="T18" fmla="*/ 4 w 41"/>
                      <a:gd name="T19" fmla="*/ 28 h 41"/>
                      <a:gd name="T20" fmla="*/ 7 w 41"/>
                      <a:gd name="T21" fmla="*/ 34 h 41"/>
                      <a:gd name="T22" fmla="*/ 13 w 41"/>
                      <a:gd name="T23" fmla="*/ 39 h 41"/>
                      <a:gd name="T24" fmla="*/ 21 w 41"/>
                      <a:gd name="T25" fmla="*/ 41 h 41"/>
                      <a:gd name="T26" fmla="*/ 30 w 41"/>
                      <a:gd name="T27" fmla="*/ 39 h 41"/>
                      <a:gd name="T28" fmla="*/ 36 w 41"/>
                      <a:gd name="T29" fmla="*/ 34 h 41"/>
                      <a:gd name="T30" fmla="*/ 39 w 41"/>
                      <a:gd name="T31" fmla="*/ 28 h 41"/>
                      <a:gd name="T32" fmla="*/ 41 w 41"/>
                      <a:gd name="T33" fmla="*/ 20 h 41"/>
                      <a:gd name="T34" fmla="*/ 38 w 41"/>
                      <a:gd name="T35" fmla="*/ 20 h 41"/>
                      <a:gd name="T36" fmla="*/ 38 w 41"/>
                      <a:gd name="T37" fmla="*/ 28 h 41"/>
                      <a:gd name="T38" fmla="*/ 33 w 41"/>
                      <a:gd name="T39" fmla="*/ 33 h 41"/>
                      <a:gd name="T40" fmla="*/ 28 w 41"/>
                      <a:gd name="T41" fmla="*/ 36 h 41"/>
                      <a:gd name="T42" fmla="*/ 21 w 41"/>
                      <a:gd name="T43" fmla="*/ 37 h 41"/>
                      <a:gd name="T44" fmla="*/ 14 w 41"/>
                      <a:gd name="T45" fmla="*/ 36 h 41"/>
                      <a:gd name="T46" fmla="*/ 10 w 41"/>
                      <a:gd name="T47" fmla="*/ 33 h 41"/>
                      <a:gd name="T48" fmla="*/ 5 w 41"/>
                      <a:gd name="T49" fmla="*/ 28 h 41"/>
                      <a:gd name="T50" fmla="*/ 4 w 41"/>
                      <a:gd name="T51" fmla="*/ 20 h 41"/>
                      <a:gd name="T52" fmla="*/ 5 w 41"/>
                      <a:gd name="T53" fmla="*/ 14 h 41"/>
                      <a:gd name="T54" fmla="*/ 10 w 41"/>
                      <a:gd name="T55" fmla="*/ 8 h 41"/>
                      <a:gd name="T56" fmla="*/ 14 w 41"/>
                      <a:gd name="T57" fmla="*/ 5 h 41"/>
                      <a:gd name="T58" fmla="*/ 21 w 41"/>
                      <a:gd name="T59" fmla="*/ 3 h 41"/>
                      <a:gd name="T60" fmla="*/ 28 w 41"/>
                      <a:gd name="T61" fmla="*/ 5 h 41"/>
                      <a:gd name="T62" fmla="*/ 33 w 41"/>
                      <a:gd name="T63" fmla="*/ 8 h 41"/>
                      <a:gd name="T64" fmla="*/ 38 w 41"/>
                      <a:gd name="T65" fmla="*/ 14 h 41"/>
                      <a:gd name="T66" fmla="*/ 38 w 41"/>
                      <a:gd name="T67" fmla="*/ 20 h 4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1"/>
                      <a:gd name="T103" fmla="*/ 0 h 41"/>
                      <a:gd name="T104" fmla="*/ 41 w 41"/>
                      <a:gd name="T105" fmla="*/ 41 h 4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1" h="41">
                        <a:moveTo>
                          <a:pt x="41" y="20"/>
                        </a:moveTo>
                        <a:lnTo>
                          <a:pt x="39" y="13"/>
                        </a:lnTo>
                        <a:lnTo>
                          <a:pt x="36" y="7"/>
                        </a:lnTo>
                        <a:lnTo>
                          <a:pt x="30" y="2"/>
                        </a:lnTo>
                        <a:lnTo>
                          <a:pt x="21" y="0"/>
                        </a:lnTo>
                        <a:lnTo>
                          <a:pt x="13" y="2"/>
                        </a:lnTo>
                        <a:lnTo>
                          <a:pt x="7" y="7"/>
                        </a:lnTo>
                        <a:lnTo>
                          <a:pt x="4" y="13"/>
                        </a:lnTo>
                        <a:lnTo>
                          <a:pt x="0" y="20"/>
                        </a:lnTo>
                        <a:lnTo>
                          <a:pt x="4" y="28"/>
                        </a:lnTo>
                        <a:lnTo>
                          <a:pt x="7" y="34"/>
                        </a:lnTo>
                        <a:lnTo>
                          <a:pt x="13" y="39"/>
                        </a:lnTo>
                        <a:lnTo>
                          <a:pt x="21" y="41"/>
                        </a:lnTo>
                        <a:lnTo>
                          <a:pt x="30" y="39"/>
                        </a:lnTo>
                        <a:lnTo>
                          <a:pt x="36" y="34"/>
                        </a:lnTo>
                        <a:lnTo>
                          <a:pt x="39" y="28"/>
                        </a:lnTo>
                        <a:lnTo>
                          <a:pt x="41" y="20"/>
                        </a:lnTo>
                        <a:close/>
                        <a:moveTo>
                          <a:pt x="38" y="20"/>
                        </a:moveTo>
                        <a:lnTo>
                          <a:pt x="38" y="28"/>
                        </a:lnTo>
                        <a:lnTo>
                          <a:pt x="33" y="33"/>
                        </a:lnTo>
                        <a:lnTo>
                          <a:pt x="28" y="36"/>
                        </a:lnTo>
                        <a:lnTo>
                          <a:pt x="21" y="37"/>
                        </a:lnTo>
                        <a:lnTo>
                          <a:pt x="14" y="36"/>
                        </a:lnTo>
                        <a:lnTo>
                          <a:pt x="10" y="33"/>
                        </a:lnTo>
                        <a:lnTo>
                          <a:pt x="5" y="28"/>
                        </a:lnTo>
                        <a:lnTo>
                          <a:pt x="4" y="20"/>
                        </a:lnTo>
                        <a:lnTo>
                          <a:pt x="5" y="14"/>
                        </a:lnTo>
                        <a:lnTo>
                          <a:pt x="10" y="8"/>
                        </a:lnTo>
                        <a:lnTo>
                          <a:pt x="14" y="5"/>
                        </a:lnTo>
                        <a:lnTo>
                          <a:pt x="21" y="3"/>
                        </a:lnTo>
                        <a:lnTo>
                          <a:pt x="28" y="5"/>
                        </a:lnTo>
                        <a:lnTo>
                          <a:pt x="33" y="8"/>
                        </a:lnTo>
                        <a:lnTo>
                          <a:pt x="38" y="14"/>
                        </a:lnTo>
                        <a:lnTo>
                          <a:pt x="38" y="20"/>
                        </a:lnTo>
                        <a:close/>
                      </a:path>
                    </a:pathLst>
                  </a:custGeom>
                  <a:solidFill>
                    <a:srgbClr val="B9C2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1" name="Freeform 399">
                    <a:extLst>
                      <a:ext uri="{FF2B5EF4-FFF2-40B4-BE49-F238E27FC236}">
                        <a16:creationId xmlns:a16="http://schemas.microsoft.com/office/drawing/2014/main" id="{AAFB237E-D0E9-4640-B706-366BE0C2D8E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29" y="1323"/>
                    <a:ext cx="37" cy="37"/>
                  </a:xfrm>
                  <a:custGeom>
                    <a:avLst/>
                    <a:gdLst>
                      <a:gd name="T0" fmla="*/ 37 w 37"/>
                      <a:gd name="T1" fmla="*/ 18 h 37"/>
                      <a:gd name="T2" fmla="*/ 37 w 37"/>
                      <a:gd name="T3" fmla="*/ 12 h 37"/>
                      <a:gd name="T4" fmla="*/ 32 w 37"/>
                      <a:gd name="T5" fmla="*/ 6 h 37"/>
                      <a:gd name="T6" fmla="*/ 26 w 37"/>
                      <a:gd name="T7" fmla="*/ 1 h 37"/>
                      <a:gd name="T8" fmla="*/ 19 w 37"/>
                      <a:gd name="T9" fmla="*/ 0 h 37"/>
                      <a:gd name="T10" fmla="*/ 12 w 37"/>
                      <a:gd name="T11" fmla="*/ 1 h 37"/>
                      <a:gd name="T12" fmla="*/ 6 w 37"/>
                      <a:gd name="T13" fmla="*/ 6 h 37"/>
                      <a:gd name="T14" fmla="*/ 2 w 37"/>
                      <a:gd name="T15" fmla="*/ 12 h 37"/>
                      <a:gd name="T16" fmla="*/ 0 w 37"/>
                      <a:gd name="T17" fmla="*/ 18 h 37"/>
                      <a:gd name="T18" fmla="*/ 2 w 37"/>
                      <a:gd name="T19" fmla="*/ 26 h 37"/>
                      <a:gd name="T20" fmla="*/ 6 w 37"/>
                      <a:gd name="T21" fmla="*/ 32 h 37"/>
                      <a:gd name="T22" fmla="*/ 12 w 37"/>
                      <a:gd name="T23" fmla="*/ 35 h 37"/>
                      <a:gd name="T24" fmla="*/ 19 w 37"/>
                      <a:gd name="T25" fmla="*/ 37 h 37"/>
                      <a:gd name="T26" fmla="*/ 26 w 37"/>
                      <a:gd name="T27" fmla="*/ 35 h 37"/>
                      <a:gd name="T28" fmla="*/ 32 w 37"/>
                      <a:gd name="T29" fmla="*/ 32 h 37"/>
                      <a:gd name="T30" fmla="*/ 37 w 37"/>
                      <a:gd name="T31" fmla="*/ 26 h 37"/>
                      <a:gd name="T32" fmla="*/ 37 w 37"/>
                      <a:gd name="T33" fmla="*/ 18 h 37"/>
                      <a:gd name="T34" fmla="*/ 34 w 37"/>
                      <a:gd name="T35" fmla="*/ 18 h 37"/>
                      <a:gd name="T36" fmla="*/ 34 w 37"/>
                      <a:gd name="T37" fmla="*/ 25 h 37"/>
                      <a:gd name="T38" fmla="*/ 31 w 37"/>
                      <a:gd name="T39" fmla="*/ 29 h 37"/>
                      <a:gd name="T40" fmla="*/ 25 w 37"/>
                      <a:gd name="T41" fmla="*/ 32 h 37"/>
                      <a:gd name="T42" fmla="*/ 19 w 37"/>
                      <a:gd name="T43" fmla="*/ 34 h 37"/>
                      <a:gd name="T44" fmla="*/ 14 w 37"/>
                      <a:gd name="T45" fmla="*/ 32 h 37"/>
                      <a:gd name="T46" fmla="*/ 8 w 37"/>
                      <a:gd name="T47" fmla="*/ 29 h 37"/>
                      <a:gd name="T48" fmla="*/ 5 w 37"/>
                      <a:gd name="T49" fmla="*/ 25 h 37"/>
                      <a:gd name="T50" fmla="*/ 3 w 37"/>
                      <a:gd name="T51" fmla="*/ 18 h 37"/>
                      <a:gd name="T52" fmla="*/ 5 w 37"/>
                      <a:gd name="T53" fmla="*/ 12 h 37"/>
                      <a:gd name="T54" fmla="*/ 8 w 37"/>
                      <a:gd name="T55" fmla="*/ 8 h 37"/>
                      <a:gd name="T56" fmla="*/ 14 w 37"/>
                      <a:gd name="T57" fmla="*/ 5 h 37"/>
                      <a:gd name="T58" fmla="*/ 19 w 37"/>
                      <a:gd name="T59" fmla="*/ 3 h 37"/>
                      <a:gd name="T60" fmla="*/ 25 w 37"/>
                      <a:gd name="T61" fmla="*/ 5 h 37"/>
                      <a:gd name="T62" fmla="*/ 31 w 37"/>
                      <a:gd name="T63" fmla="*/ 8 h 37"/>
                      <a:gd name="T64" fmla="*/ 34 w 37"/>
                      <a:gd name="T65" fmla="*/ 12 h 37"/>
                      <a:gd name="T66" fmla="*/ 34 w 37"/>
                      <a:gd name="T67" fmla="*/ 18 h 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7"/>
                      <a:gd name="T104" fmla="*/ 37 w 37"/>
                      <a:gd name="T105" fmla="*/ 37 h 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7">
                        <a:moveTo>
                          <a:pt x="37" y="18"/>
                        </a:moveTo>
                        <a:lnTo>
                          <a:pt x="37" y="12"/>
                        </a:lnTo>
                        <a:lnTo>
                          <a:pt x="32" y="6"/>
                        </a:lnTo>
                        <a:lnTo>
                          <a:pt x="26" y="1"/>
                        </a:lnTo>
                        <a:lnTo>
                          <a:pt x="19" y="0"/>
                        </a:lnTo>
                        <a:lnTo>
                          <a:pt x="12" y="1"/>
                        </a:lnTo>
                        <a:lnTo>
                          <a:pt x="6" y="6"/>
                        </a:lnTo>
                        <a:lnTo>
                          <a:pt x="2" y="12"/>
                        </a:lnTo>
                        <a:lnTo>
                          <a:pt x="0" y="18"/>
                        </a:lnTo>
                        <a:lnTo>
                          <a:pt x="2" y="26"/>
                        </a:lnTo>
                        <a:lnTo>
                          <a:pt x="6" y="32"/>
                        </a:lnTo>
                        <a:lnTo>
                          <a:pt x="12" y="35"/>
                        </a:lnTo>
                        <a:lnTo>
                          <a:pt x="19" y="37"/>
                        </a:lnTo>
                        <a:lnTo>
                          <a:pt x="26" y="35"/>
                        </a:lnTo>
                        <a:lnTo>
                          <a:pt x="32" y="32"/>
                        </a:lnTo>
                        <a:lnTo>
                          <a:pt x="37" y="26"/>
                        </a:lnTo>
                        <a:lnTo>
                          <a:pt x="37" y="18"/>
                        </a:lnTo>
                        <a:close/>
                        <a:moveTo>
                          <a:pt x="34" y="18"/>
                        </a:moveTo>
                        <a:lnTo>
                          <a:pt x="34" y="25"/>
                        </a:lnTo>
                        <a:lnTo>
                          <a:pt x="31" y="29"/>
                        </a:lnTo>
                        <a:lnTo>
                          <a:pt x="25" y="32"/>
                        </a:lnTo>
                        <a:lnTo>
                          <a:pt x="19" y="34"/>
                        </a:lnTo>
                        <a:lnTo>
                          <a:pt x="14" y="32"/>
                        </a:lnTo>
                        <a:lnTo>
                          <a:pt x="8" y="29"/>
                        </a:lnTo>
                        <a:lnTo>
                          <a:pt x="5" y="25"/>
                        </a:lnTo>
                        <a:lnTo>
                          <a:pt x="3" y="18"/>
                        </a:lnTo>
                        <a:lnTo>
                          <a:pt x="5" y="12"/>
                        </a:lnTo>
                        <a:lnTo>
                          <a:pt x="8" y="8"/>
                        </a:lnTo>
                        <a:lnTo>
                          <a:pt x="14" y="5"/>
                        </a:lnTo>
                        <a:lnTo>
                          <a:pt x="19" y="3"/>
                        </a:lnTo>
                        <a:lnTo>
                          <a:pt x="25" y="5"/>
                        </a:lnTo>
                        <a:lnTo>
                          <a:pt x="31" y="8"/>
                        </a:lnTo>
                        <a:lnTo>
                          <a:pt x="34" y="12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solidFill>
                    <a:srgbClr val="C0C9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2" name="Freeform 400">
                    <a:extLst>
                      <a:ext uri="{FF2B5EF4-FFF2-40B4-BE49-F238E27FC236}">
                        <a16:creationId xmlns:a16="http://schemas.microsoft.com/office/drawing/2014/main" id="{5B8FB35E-2B3E-5C4C-B27B-140C155A333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31" y="1324"/>
                    <a:ext cx="34" cy="34"/>
                  </a:xfrm>
                  <a:custGeom>
                    <a:avLst/>
                    <a:gdLst>
                      <a:gd name="T0" fmla="*/ 34 w 34"/>
                      <a:gd name="T1" fmla="*/ 17 h 34"/>
                      <a:gd name="T2" fmla="*/ 34 w 34"/>
                      <a:gd name="T3" fmla="*/ 11 h 34"/>
                      <a:gd name="T4" fmla="*/ 29 w 34"/>
                      <a:gd name="T5" fmla="*/ 5 h 34"/>
                      <a:gd name="T6" fmla="*/ 24 w 34"/>
                      <a:gd name="T7" fmla="*/ 2 h 34"/>
                      <a:gd name="T8" fmla="*/ 17 w 34"/>
                      <a:gd name="T9" fmla="*/ 0 h 34"/>
                      <a:gd name="T10" fmla="*/ 10 w 34"/>
                      <a:gd name="T11" fmla="*/ 2 h 34"/>
                      <a:gd name="T12" fmla="*/ 6 w 34"/>
                      <a:gd name="T13" fmla="*/ 5 h 34"/>
                      <a:gd name="T14" fmla="*/ 1 w 34"/>
                      <a:gd name="T15" fmla="*/ 11 h 34"/>
                      <a:gd name="T16" fmla="*/ 0 w 34"/>
                      <a:gd name="T17" fmla="*/ 17 h 34"/>
                      <a:gd name="T18" fmla="*/ 1 w 34"/>
                      <a:gd name="T19" fmla="*/ 25 h 34"/>
                      <a:gd name="T20" fmla="*/ 6 w 34"/>
                      <a:gd name="T21" fmla="*/ 30 h 34"/>
                      <a:gd name="T22" fmla="*/ 10 w 34"/>
                      <a:gd name="T23" fmla="*/ 33 h 34"/>
                      <a:gd name="T24" fmla="*/ 17 w 34"/>
                      <a:gd name="T25" fmla="*/ 34 h 34"/>
                      <a:gd name="T26" fmla="*/ 24 w 34"/>
                      <a:gd name="T27" fmla="*/ 33 h 34"/>
                      <a:gd name="T28" fmla="*/ 29 w 34"/>
                      <a:gd name="T29" fmla="*/ 30 h 34"/>
                      <a:gd name="T30" fmla="*/ 34 w 34"/>
                      <a:gd name="T31" fmla="*/ 25 h 34"/>
                      <a:gd name="T32" fmla="*/ 34 w 34"/>
                      <a:gd name="T33" fmla="*/ 17 h 34"/>
                      <a:gd name="T34" fmla="*/ 30 w 34"/>
                      <a:gd name="T35" fmla="*/ 17 h 34"/>
                      <a:gd name="T36" fmla="*/ 30 w 34"/>
                      <a:gd name="T37" fmla="*/ 24 h 34"/>
                      <a:gd name="T38" fmla="*/ 27 w 34"/>
                      <a:gd name="T39" fmla="*/ 28 h 34"/>
                      <a:gd name="T40" fmla="*/ 23 w 34"/>
                      <a:gd name="T41" fmla="*/ 31 h 34"/>
                      <a:gd name="T42" fmla="*/ 17 w 34"/>
                      <a:gd name="T43" fmla="*/ 31 h 34"/>
                      <a:gd name="T44" fmla="*/ 12 w 34"/>
                      <a:gd name="T45" fmla="*/ 31 h 34"/>
                      <a:gd name="T46" fmla="*/ 7 w 34"/>
                      <a:gd name="T47" fmla="*/ 28 h 34"/>
                      <a:gd name="T48" fmla="*/ 4 w 34"/>
                      <a:gd name="T49" fmla="*/ 24 h 34"/>
                      <a:gd name="T50" fmla="*/ 3 w 34"/>
                      <a:gd name="T51" fmla="*/ 17 h 34"/>
                      <a:gd name="T52" fmla="*/ 4 w 34"/>
                      <a:gd name="T53" fmla="*/ 13 h 34"/>
                      <a:gd name="T54" fmla="*/ 7 w 34"/>
                      <a:gd name="T55" fmla="*/ 8 h 34"/>
                      <a:gd name="T56" fmla="*/ 12 w 34"/>
                      <a:gd name="T57" fmla="*/ 5 h 34"/>
                      <a:gd name="T58" fmla="*/ 17 w 34"/>
                      <a:gd name="T59" fmla="*/ 4 h 34"/>
                      <a:gd name="T60" fmla="*/ 23 w 34"/>
                      <a:gd name="T61" fmla="*/ 5 h 34"/>
                      <a:gd name="T62" fmla="*/ 27 w 34"/>
                      <a:gd name="T63" fmla="*/ 8 h 34"/>
                      <a:gd name="T64" fmla="*/ 30 w 34"/>
                      <a:gd name="T65" fmla="*/ 13 h 34"/>
                      <a:gd name="T66" fmla="*/ 30 w 34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4"/>
                      <a:gd name="T103" fmla="*/ 0 h 34"/>
                      <a:gd name="T104" fmla="*/ 34 w 34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4" h="34">
                        <a:moveTo>
                          <a:pt x="34" y="17"/>
                        </a:moveTo>
                        <a:lnTo>
                          <a:pt x="34" y="11"/>
                        </a:lnTo>
                        <a:lnTo>
                          <a:pt x="29" y="5"/>
                        </a:lnTo>
                        <a:lnTo>
                          <a:pt x="24" y="2"/>
                        </a:lnTo>
                        <a:lnTo>
                          <a:pt x="17" y="0"/>
                        </a:lnTo>
                        <a:lnTo>
                          <a:pt x="10" y="2"/>
                        </a:lnTo>
                        <a:lnTo>
                          <a:pt x="6" y="5"/>
                        </a:lnTo>
                        <a:lnTo>
                          <a:pt x="1" y="11"/>
                        </a:lnTo>
                        <a:lnTo>
                          <a:pt x="0" y="17"/>
                        </a:lnTo>
                        <a:lnTo>
                          <a:pt x="1" y="25"/>
                        </a:lnTo>
                        <a:lnTo>
                          <a:pt x="6" y="30"/>
                        </a:lnTo>
                        <a:lnTo>
                          <a:pt x="10" y="33"/>
                        </a:lnTo>
                        <a:lnTo>
                          <a:pt x="17" y="34"/>
                        </a:lnTo>
                        <a:lnTo>
                          <a:pt x="24" y="33"/>
                        </a:lnTo>
                        <a:lnTo>
                          <a:pt x="29" y="30"/>
                        </a:lnTo>
                        <a:lnTo>
                          <a:pt x="34" y="25"/>
                        </a:lnTo>
                        <a:lnTo>
                          <a:pt x="34" y="17"/>
                        </a:lnTo>
                        <a:close/>
                        <a:moveTo>
                          <a:pt x="30" y="17"/>
                        </a:moveTo>
                        <a:lnTo>
                          <a:pt x="30" y="24"/>
                        </a:lnTo>
                        <a:lnTo>
                          <a:pt x="27" y="28"/>
                        </a:lnTo>
                        <a:lnTo>
                          <a:pt x="23" y="31"/>
                        </a:lnTo>
                        <a:lnTo>
                          <a:pt x="17" y="31"/>
                        </a:lnTo>
                        <a:lnTo>
                          <a:pt x="12" y="31"/>
                        </a:lnTo>
                        <a:lnTo>
                          <a:pt x="7" y="28"/>
                        </a:lnTo>
                        <a:lnTo>
                          <a:pt x="4" y="24"/>
                        </a:lnTo>
                        <a:lnTo>
                          <a:pt x="3" y="17"/>
                        </a:lnTo>
                        <a:lnTo>
                          <a:pt x="4" y="13"/>
                        </a:lnTo>
                        <a:lnTo>
                          <a:pt x="7" y="8"/>
                        </a:lnTo>
                        <a:lnTo>
                          <a:pt x="12" y="5"/>
                        </a:lnTo>
                        <a:lnTo>
                          <a:pt x="17" y="4"/>
                        </a:lnTo>
                        <a:lnTo>
                          <a:pt x="23" y="5"/>
                        </a:lnTo>
                        <a:lnTo>
                          <a:pt x="27" y="8"/>
                        </a:lnTo>
                        <a:lnTo>
                          <a:pt x="30" y="13"/>
                        </a:lnTo>
                        <a:lnTo>
                          <a:pt x="30" y="17"/>
                        </a:lnTo>
                        <a:close/>
                      </a:path>
                    </a:pathLst>
                  </a:custGeom>
                  <a:solidFill>
                    <a:srgbClr val="C4CC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3" name="Freeform 401">
                    <a:extLst>
                      <a:ext uri="{FF2B5EF4-FFF2-40B4-BE49-F238E27FC236}">
                        <a16:creationId xmlns:a16="http://schemas.microsoft.com/office/drawing/2014/main" id="{6F891C50-6AFE-0540-BB62-B98C60122F9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32" y="1326"/>
                    <a:ext cx="31" cy="31"/>
                  </a:xfrm>
                  <a:custGeom>
                    <a:avLst/>
                    <a:gdLst>
                      <a:gd name="T0" fmla="*/ 31 w 31"/>
                      <a:gd name="T1" fmla="*/ 15 h 31"/>
                      <a:gd name="T2" fmla="*/ 31 w 31"/>
                      <a:gd name="T3" fmla="*/ 9 h 31"/>
                      <a:gd name="T4" fmla="*/ 28 w 31"/>
                      <a:gd name="T5" fmla="*/ 5 h 31"/>
                      <a:gd name="T6" fmla="*/ 22 w 31"/>
                      <a:gd name="T7" fmla="*/ 2 h 31"/>
                      <a:gd name="T8" fmla="*/ 16 w 31"/>
                      <a:gd name="T9" fmla="*/ 0 h 31"/>
                      <a:gd name="T10" fmla="*/ 11 w 31"/>
                      <a:gd name="T11" fmla="*/ 2 h 31"/>
                      <a:gd name="T12" fmla="*/ 5 w 31"/>
                      <a:gd name="T13" fmla="*/ 5 h 31"/>
                      <a:gd name="T14" fmla="*/ 2 w 31"/>
                      <a:gd name="T15" fmla="*/ 9 h 31"/>
                      <a:gd name="T16" fmla="*/ 0 w 31"/>
                      <a:gd name="T17" fmla="*/ 15 h 31"/>
                      <a:gd name="T18" fmla="*/ 2 w 31"/>
                      <a:gd name="T19" fmla="*/ 22 h 31"/>
                      <a:gd name="T20" fmla="*/ 5 w 31"/>
                      <a:gd name="T21" fmla="*/ 26 h 31"/>
                      <a:gd name="T22" fmla="*/ 11 w 31"/>
                      <a:gd name="T23" fmla="*/ 29 h 31"/>
                      <a:gd name="T24" fmla="*/ 16 w 31"/>
                      <a:gd name="T25" fmla="*/ 31 h 31"/>
                      <a:gd name="T26" fmla="*/ 22 w 31"/>
                      <a:gd name="T27" fmla="*/ 29 h 31"/>
                      <a:gd name="T28" fmla="*/ 28 w 31"/>
                      <a:gd name="T29" fmla="*/ 26 h 31"/>
                      <a:gd name="T30" fmla="*/ 31 w 31"/>
                      <a:gd name="T31" fmla="*/ 22 h 31"/>
                      <a:gd name="T32" fmla="*/ 31 w 31"/>
                      <a:gd name="T33" fmla="*/ 15 h 31"/>
                      <a:gd name="T34" fmla="*/ 28 w 31"/>
                      <a:gd name="T35" fmla="*/ 15 h 31"/>
                      <a:gd name="T36" fmla="*/ 28 w 31"/>
                      <a:gd name="T37" fmla="*/ 20 h 31"/>
                      <a:gd name="T38" fmla="*/ 25 w 31"/>
                      <a:gd name="T39" fmla="*/ 25 h 31"/>
                      <a:gd name="T40" fmla="*/ 22 w 31"/>
                      <a:gd name="T41" fmla="*/ 28 h 31"/>
                      <a:gd name="T42" fmla="*/ 16 w 31"/>
                      <a:gd name="T43" fmla="*/ 28 h 31"/>
                      <a:gd name="T44" fmla="*/ 11 w 31"/>
                      <a:gd name="T45" fmla="*/ 28 h 31"/>
                      <a:gd name="T46" fmla="*/ 8 w 31"/>
                      <a:gd name="T47" fmla="*/ 25 h 31"/>
                      <a:gd name="T48" fmla="*/ 5 w 31"/>
                      <a:gd name="T49" fmla="*/ 20 h 31"/>
                      <a:gd name="T50" fmla="*/ 3 w 31"/>
                      <a:gd name="T51" fmla="*/ 15 h 31"/>
                      <a:gd name="T52" fmla="*/ 5 w 31"/>
                      <a:gd name="T53" fmla="*/ 11 h 31"/>
                      <a:gd name="T54" fmla="*/ 8 w 31"/>
                      <a:gd name="T55" fmla="*/ 8 h 31"/>
                      <a:gd name="T56" fmla="*/ 11 w 31"/>
                      <a:gd name="T57" fmla="*/ 5 h 31"/>
                      <a:gd name="T58" fmla="*/ 16 w 31"/>
                      <a:gd name="T59" fmla="*/ 3 h 31"/>
                      <a:gd name="T60" fmla="*/ 22 w 31"/>
                      <a:gd name="T61" fmla="*/ 5 h 31"/>
                      <a:gd name="T62" fmla="*/ 25 w 31"/>
                      <a:gd name="T63" fmla="*/ 8 h 31"/>
                      <a:gd name="T64" fmla="*/ 28 w 31"/>
                      <a:gd name="T65" fmla="*/ 11 h 31"/>
                      <a:gd name="T66" fmla="*/ 28 w 31"/>
                      <a:gd name="T67" fmla="*/ 15 h 3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1"/>
                      <a:gd name="T103" fmla="*/ 0 h 31"/>
                      <a:gd name="T104" fmla="*/ 31 w 31"/>
                      <a:gd name="T105" fmla="*/ 31 h 3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1" h="31">
                        <a:moveTo>
                          <a:pt x="31" y="15"/>
                        </a:moveTo>
                        <a:lnTo>
                          <a:pt x="31" y="9"/>
                        </a:lnTo>
                        <a:lnTo>
                          <a:pt x="28" y="5"/>
                        </a:lnTo>
                        <a:lnTo>
                          <a:pt x="22" y="2"/>
                        </a:lnTo>
                        <a:lnTo>
                          <a:pt x="16" y="0"/>
                        </a:lnTo>
                        <a:lnTo>
                          <a:pt x="11" y="2"/>
                        </a:lnTo>
                        <a:lnTo>
                          <a:pt x="5" y="5"/>
                        </a:lnTo>
                        <a:lnTo>
                          <a:pt x="2" y="9"/>
                        </a:lnTo>
                        <a:lnTo>
                          <a:pt x="0" y="15"/>
                        </a:lnTo>
                        <a:lnTo>
                          <a:pt x="2" y="22"/>
                        </a:lnTo>
                        <a:lnTo>
                          <a:pt x="5" y="26"/>
                        </a:lnTo>
                        <a:lnTo>
                          <a:pt x="11" y="29"/>
                        </a:lnTo>
                        <a:lnTo>
                          <a:pt x="16" y="31"/>
                        </a:lnTo>
                        <a:lnTo>
                          <a:pt x="22" y="29"/>
                        </a:lnTo>
                        <a:lnTo>
                          <a:pt x="28" y="26"/>
                        </a:lnTo>
                        <a:lnTo>
                          <a:pt x="31" y="22"/>
                        </a:lnTo>
                        <a:lnTo>
                          <a:pt x="31" y="15"/>
                        </a:lnTo>
                        <a:close/>
                        <a:moveTo>
                          <a:pt x="28" y="15"/>
                        </a:moveTo>
                        <a:lnTo>
                          <a:pt x="28" y="20"/>
                        </a:lnTo>
                        <a:lnTo>
                          <a:pt x="25" y="25"/>
                        </a:lnTo>
                        <a:lnTo>
                          <a:pt x="22" y="28"/>
                        </a:lnTo>
                        <a:lnTo>
                          <a:pt x="16" y="28"/>
                        </a:lnTo>
                        <a:lnTo>
                          <a:pt x="11" y="28"/>
                        </a:lnTo>
                        <a:lnTo>
                          <a:pt x="8" y="25"/>
                        </a:lnTo>
                        <a:lnTo>
                          <a:pt x="5" y="20"/>
                        </a:lnTo>
                        <a:lnTo>
                          <a:pt x="3" y="15"/>
                        </a:lnTo>
                        <a:lnTo>
                          <a:pt x="5" y="11"/>
                        </a:lnTo>
                        <a:lnTo>
                          <a:pt x="8" y="8"/>
                        </a:lnTo>
                        <a:lnTo>
                          <a:pt x="11" y="5"/>
                        </a:lnTo>
                        <a:lnTo>
                          <a:pt x="16" y="3"/>
                        </a:lnTo>
                        <a:lnTo>
                          <a:pt x="22" y="5"/>
                        </a:lnTo>
                        <a:lnTo>
                          <a:pt x="25" y="8"/>
                        </a:lnTo>
                        <a:lnTo>
                          <a:pt x="28" y="11"/>
                        </a:lnTo>
                        <a:lnTo>
                          <a:pt x="28" y="15"/>
                        </a:lnTo>
                        <a:close/>
                      </a:path>
                    </a:pathLst>
                  </a:custGeom>
                  <a:solidFill>
                    <a:srgbClr val="C8D0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4" name="Freeform 402">
                    <a:extLst>
                      <a:ext uri="{FF2B5EF4-FFF2-40B4-BE49-F238E27FC236}">
                        <a16:creationId xmlns:a16="http://schemas.microsoft.com/office/drawing/2014/main" id="{2C5FC9F3-E941-9645-AB14-9A41C7EA44B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34" y="1328"/>
                    <a:ext cx="27" cy="27"/>
                  </a:xfrm>
                  <a:custGeom>
                    <a:avLst/>
                    <a:gdLst>
                      <a:gd name="T0" fmla="*/ 27 w 27"/>
                      <a:gd name="T1" fmla="*/ 13 h 27"/>
                      <a:gd name="T2" fmla="*/ 27 w 27"/>
                      <a:gd name="T3" fmla="*/ 9 h 27"/>
                      <a:gd name="T4" fmla="*/ 24 w 27"/>
                      <a:gd name="T5" fmla="*/ 4 h 27"/>
                      <a:gd name="T6" fmla="*/ 20 w 27"/>
                      <a:gd name="T7" fmla="*/ 1 h 27"/>
                      <a:gd name="T8" fmla="*/ 14 w 27"/>
                      <a:gd name="T9" fmla="*/ 0 h 27"/>
                      <a:gd name="T10" fmla="*/ 9 w 27"/>
                      <a:gd name="T11" fmla="*/ 1 h 27"/>
                      <a:gd name="T12" fmla="*/ 4 w 27"/>
                      <a:gd name="T13" fmla="*/ 4 h 27"/>
                      <a:gd name="T14" fmla="*/ 1 w 27"/>
                      <a:gd name="T15" fmla="*/ 9 h 27"/>
                      <a:gd name="T16" fmla="*/ 0 w 27"/>
                      <a:gd name="T17" fmla="*/ 13 h 27"/>
                      <a:gd name="T18" fmla="*/ 1 w 27"/>
                      <a:gd name="T19" fmla="*/ 20 h 27"/>
                      <a:gd name="T20" fmla="*/ 4 w 27"/>
                      <a:gd name="T21" fmla="*/ 24 h 27"/>
                      <a:gd name="T22" fmla="*/ 9 w 27"/>
                      <a:gd name="T23" fmla="*/ 27 h 27"/>
                      <a:gd name="T24" fmla="*/ 14 w 27"/>
                      <a:gd name="T25" fmla="*/ 27 h 27"/>
                      <a:gd name="T26" fmla="*/ 20 w 27"/>
                      <a:gd name="T27" fmla="*/ 27 h 27"/>
                      <a:gd name="T28" fmla="*/ 24 w 27"/>
                      <a:gd name="T29" fmla="*/ 24 h 27"/>
                      <a:gd name="T30" fmla="*/ 27 w 27"/>
                      <a:gd name="T31" fmla="*/ 20 h 27"/>
                      <a:gd name="T32" fmla="*/ 27 w 27"/>
                      <a:gd name="T33" fmla="*/ 13 h 27"/>
                      <a:gd name="T34" fmla="*/ 24 w 27"/>
                      <a:gd name="T35" fmla="*/ 13 h 27"/>
                      <a:gd name="T36" fmla="*/ 24 w 27"/>
                      <a:gd name="T37" fmla="*/ 18 h 27"/>
                      <a:gd name="T38" fmla="*/ 21 w 27"/>
                      <a:gd name="T39" fmla="*/ 21 h 27"/>
                      <a:gd name="T40" fmla="*/ 18 w 27"/>
                      <a:gd name="T41" fmla="*/ 24 h 27"/>
                      <a:gd name="T42" fmla="*/ 14 w 27"/>
                      <a:gd name="T43" fmla="*/ 24 h 27"/>
                      <a:gd name="T44" fmla="*/ 10 w 27"/>
                      <a:gd name="T45" fmla="*/ 24 h 27"/>
                      <a:gd name="T46" fmla="*/ 7 w 27"/>
                      <a:gd name="T47" fmla="*/ 21 h 27"/>
                      <a:gd name="T48" fmla="*/ 4 w 27"/>
                      <a:gd name="T49" fmla="*/ 18 h 27"/>
                      <a:gd name="T50" fmla="*/ 3 w 27"/>
                      <a:gd name="T51" fmla="*/ 13 h 27"/>
                      <a:gd name="T52" fmla="*/ 4 w 27"/>
                      <a:gd name="T53" fmla="*/ 10 h 27"/>
                      <a:gd name="T54" fmla="*/ 7 w 27"/>
                      <a:gd name="T55" fmla="*/ 6 h 27"/>
                      <a:gd name="T56" fmla="*/ 10 w 27"/>
                      <a:gd name="T57" fmla="*/ 4 h 27"/>
                      <a:gd name="T58" fmla="*/ 14 w 27"/>
                      <a:gd name="T59" fmla="*/ 3 h 27"/>
                      <a:gd name="T60" fmla="*/ 18 w 27"/>
                      <a:gd name="T61" fmla="*/ 4 h 27"/>
                      <a:gd name="T62" fmla="*/ 21 w 27"/>
                      <a:gd name="T63" fmla="*/ 6 h 27"/>
                      <a:gd name="T64" fmla="*/ 24 w 27"/>
                      <a:gd name="T65" fmla="*/ 10 h 27"/>
                      <a:gd name="T66" fmla="*/ 24 w 27"/>
                      <a:gd name="T67" fmla="*/ 13 h 2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7"/>
                      <a:gd name="T103" fmla="*/ 0 h 27"/>
                      <a:gd name="T104" fmla="*/ 27 w 27"/>
                      <a:gd name="T105" fmla="*/ 27 h 2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7" h="27">
                        <a:moveTo>
                          <a:pt x="27" y="13"/>
                        </a:moveTo>
                        <a:lnTo>
                          <a:pt x="27" y="9"/>
                        </a:lnTo>
                        <a:lnTo>
                          <a:pt x="24" y="4"/>
                        </a:lnTo>
                        <a:lnTo>
                          <a:pt x="20" y="1"/>
                        </a:lnTo>
                        <a:lnTo>
                          <a:pt x="14" y="0"/>
                        </a:lnTo>
                        <a:lnTo>
                          <a:pt x="9" y="1"/>
                        </a:lnTo>
                        <a:lnTo>
                          <a:pt x="4" y="4"/>
                        </a:lnTo>
                        <a:lnTo>
                          <a:pt x="1" y="9"/>
                        </a:lnTo>
                        <a:lnTo>
                          <a:pt x="0" y="13"/>
                        </a:lnTo>
                        <a:lnTo>
                          <a:pt x="1" y="20"/>
                        </a:lnTo>
                        <a:lnTo>
                          <a:pt x="4" y="24"/>
                        </a:lnTo>
                        <a:lnTo>
                          <a:pt x="9" y="27"/>
                        </a:lnTo>
                        <a:lnTo>
                          <a:pt x="14" y="27"/>
                        </a:lnTo>
                        <a:lnTo>
                          <a:pt x="20" y="27"/>
                        </a:lnTo>
                        <a:lnTo>
                          <a:pt x="24" y="24"/>
                        </a:lnTo>
                        <a:lnTo>
                          <a:pt x="27" y="20"/>
                        </a:lnTo>
                        <a:lnTo>
                          <a:pt x="27" y="13"/>
                        </a:lnTo>
                        <a:close/>
                        <a:moveTo>
                          <a:pt x="24" y="13"/>
                        </a:moveTo>
                        <a:lnTo>
                          <a:pt x="24" y="18"/>
                        </a:lnTo>
                        <a:lnTo>
                          <a:pt x="21" y="21"/>
                        </a:lnTo>
                        <a:lnTo>
                          <a:pt x="18" y="24"/>
                        </a:lnTo>
                        <a:lnTo>
                          <a:pt x="14" y="24"/>
                        </a:lnTo>
                        <a:lnTo>
                          <a:pt x="10" y="24"/>
                        </a:lnTo>
                        <a:lnTo>
                          <a:pt x="7" y="21"/>
                        </a:lnTo>
                        <a:lnTo>
                          <a:pt x="4" y="18"/>
                        </a:lnTo>
                        <a:lnTo>
                          <a:pt x="3" y="13"/>
                        </a:lnTo>
                        <a:lnTo>
                          <a:pt x="4" y="10"/>
                        </a:lnTo>
                        <a:lnTo>
                          <a:pt x="7" y="6"/>
                        </a:lnTo>
                        <a:lnTo>
                          <a:pt x="10" y="4"/>
                        </a:lnTo>
                        <a:lnTo>
                          <a:pt x="14" y="3"/>
                        </a:lnTo>
                        <a:lnTo>
                          <a:pt x="18" y="4"/>
                        </a:lnTo>
                        <a:lnTo>
                          <a:pt x="21" y="6"/>
                        </a:lnTo>
                        <a:lnTo>
                          <a:pt x="24" y="10"/>
                        </a:lnTo>
                        <a:lnTo>
                          <a:pt x="24" y="13"/>
                        </a:lnTo>
                        <a:close/>
                      </a:path>
                    </a:pathLst>
                  </a:custGeom>
                  <a:solidFill>
                    <a:srgbClr val="CBD3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5" name="Freeform 403">
                    <a:extLst>
                      <a:ext uri="{FF2B5EF4-FFF2-40B4-BE49-F238E27FC236}">
                        <a16:creationId xmlns:a16="http://schemas.microsoft.com/office/drawing/2014/main" id="{A9C30CF0-B9A6-3D49-B0CC-35FD9342C89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35" y="1329"/>
                    <a:ext cx="25" cy="25"/>
                  </a:xfrm>
                  <a:custGeom>
                    <a:avLst/>
                    <a:gdLst>
                      <a:gd name="T0" fmla="*/ 25 w 25"/>
                      <a:gd name="T1" fmla="*/ 12 h 25"/>
                      <a:gd name="T2" fmla="*/ 25 w 25"/>
                      <a:gd name="T3" fmla="*/ 8 h 25"/>
                      <a:gd name="T4" fmla="*/ 22 w 25"/>
                      <a:gd name="T5" fmla="*/ 5 h 25"/>
                      <a:gd name="T6" fmla="*/ 19 w 25"/>
                      <a:gd name="T7" fmla="*/ 2 h 25"/>
                      <a:gd name="T8" fmla="*/ 13 w 25"/>
                      <a:gd name="T9" fmla="*/ 0 h 25"/>
                      <a:gd name="T10" fmla="*/ 8 w 25"/>
                      <a:gd name="T11" fmla="*/ 2 h 25"/>
                      <a:gd name="T12" fmla="*/ 5 w 25"/>
                      <a:gd name="T13" fmla="*/ 5 h 25"/>
                      <a:gd name="T14" fmla="*/ 2 w 25"/>
                      <a:gd name="T15" fmla="*/ 8 h 25"/>
                      <a:gd name="T16" fmla="*/ 0 w 25"/>
                      <a:gd name="T17" fmla="*/ 12 h 25"/>
                      <a:gd name="T18" fmla="*/ 2 w 25"/>
                      <a:gd name="T19" fmla="*/ 17 h 25"/>
                      <a:gd name="T20" fmla="*/ 5 w 25"/>
                      <a:gd name="T21" fmla="*/ 22 h 25"/>
                      <a:gd name="T22" fmla="*/ 8 w 25"/>
                      <a:gd name="T23" fmla="*/ 25 h 25"/>
                      <a:gd name="T24" fmla="*/ 13 w 25"/>
                      <a:gd name="T25" fmla="*/ 25 h 25"/>
                      <a:gd name="T26" fmla="*/ 19 w 25"/>
                      <a:gd name="T27" fmla="*/ 25 h 25"/>
                      <a:gd name="T28" fmla="*/ 22 w 25"/>
                      <a:gd name="T29" fmla="*/ 22 h 25"/>
                      <a:gd name="T30" fmla="*/ 25 w 25"/>
                      <a:gd name="T31" fmla="*/ 17 h 25"/>
                      <a:gd name="T32" fmla="*/ 25 w 25"/>
                      <a:gd name="T33" fmla="*/ 12 h 25"/>
                      <a:gd name="T34" fmla="*/ 22 w 25"/>
                      <a:gd name="T35" fmla="*/ 12 h 25"/>
                      <a:gd name="T36" fmla="*/ 22 w 25"/>
                      <a:gd name="T37" fmla="*/ 17 h 25"/>
                      <a:gd name="T38" fmla="*/ 20 w 25"/>
                      <a:gd name="T39" fmla="*/ 20 h 25"/>
                      <a:gd name="T40" fmla="*/ 17 w 25"/>
                      <a:gd name="T41" fmla="*/ 22 h 25"/>
                      <a:gd name="T42" fmla="*/ 13 w 25"/>
                      <a:gd name="T43" fmla="*/ 22 h 25"/>
                      <a:gd name="T44" fmla="*/ 9 w 25"/>
                      <a:gd name="T45" fmla="*/ 22 h 25"/>
                      <a:gd name="T46" fmla="*/ 6 w 25"/>
                      <a:gd name="T47" fmla="*/ 20 h 25"/>
                      <a:gd name="T48" fmla="*/ 5 w 25"/>
                      <a:gd name="T49" fmla="*/ 17 h 25"/>
                      <a:gd name="T50" fmla="*/ 3 w 25"/>
                      <a:gd name="T51" fmla="*/ 12 h 25"/>
                      <a:gd name="T52" fmla="*/ 5 w 25"/>
                      <a:gd name="T53" fmla="*/ 9 h 25"/>
                      <a:gd name="T54" fmla="*/ 6 w 25"/>
                      <a:gd name="T55" fmla="*/ 6 h 25"/>
                      <a:gd name="T56" fmla="*/ 9 w 25"/>
                      <a:gd name="T57" fmla="*/ 5 h 25"/>
                      <a:gd name="T58" fmla="*/ 13 w 25"/>
                      <a:gd name="T59" fmla="*/ 3 h 25"/>
                      <a:gd name="T60" fmla="*/ 17 w 25"/>
                      <a:gd name="T61" fmla="*/ 5 h 25"/>
                      <a:gd name="T62" fmla="*/ 20 w 25"/>
                      <a:gd name="T63" fmla="*/ 6 h 25"/>
                      <a:gd name="T64" fmla="*/ 22 w 25"/>
                      <a:gd name="T65" fmla="*/ 9 h 25"/>
                      <a:gd name="T66" fmla="*/ 22 w 25"/>
                      <a:gd name="T67" fmla="*/ 12 h 2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5"/>
                      <a:gd name="T103" fmla="*/ 0 h 25"/>
                      <a:gd name="T104" fmla="*/ 25 w 25"/>
                      <a:gd name="T105" fmla="*/ 25 h 2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5" h="25">
                        <a:moveTo>
                          <a:pt x="25" y="12"/>
                        </a:moveTo>
                        <a:lnTo>
                          <a:pt x="25" y="8"/>
                        </a:lnTo>
                        <a:lnTo>
                          <a:pt x="22" y="5"/>
                        </a:lnTo>
                        <a:lnTo>
                          <a:pt x="19" y="2"/>
                        </a:lnTo>
                        <a:lnTo>
                          <a:pt x="13" y="0"/>
                        </a:lnTo>
                        <a:lnTo>
                          <a:pt x="8" y="2"/>
                        </a:lnTo>
                        <a:lnTo>
                          <a:pt x="5" y="5"/>
                        </a:lnTo>
                        <a:lnTo>
                          <a:pt x="2" y="8"/>
                        </a:lnTo>
                        <a:lnTo>
                          <a:pt x="0" y="12"/>
                        </a:lnTo>
                        <a:lnTo>
                          <a:pt x="2" y="17"/>
                        </a:lnTo>
                        <a:lnTo>
                          <a:pt x="5" y="22"/>
                        </a:lnTo>
                        <a:lnTo>
                          <a:pt x="8" y="25"/>
                        </a:lnTo>
                        <a:lnTo>
                          <a:pt x="13" y="25"/>
                        </a:lnTo>
                        <a:lnTo>
                          <a:pt x="19" y="25"/>
                        </a:lnTo>
                        <a:lnTo>
                          <a:pt x="22" y="22"/>
                        </a:lnTo>
                        <a:lnTo>
                          <a:pt x="25" y="17"/>
                        </a:lnTo>
                        <a:lnTo>
                          <a:pt x="25" y="12"/>
                        </a:lnTo>
                        <a:close/>
                        <a:moveTo>
                          <a:pt x="22" y="12"/>
                        </a:moveTo>
                        <a:lnTo>
                          <a:pt x="22" y="17"/>
                        </a:lnTo>
                        <a:lnTo>
                          <a:pt x="20" y="20"/>
                        </a:lnTo>
                        <a:lnTo>
                          <a:pt x="17" y="22"/>
                        </a:lnTo>
                        <a:lnTo>
                          <a:pt x="13" y="22"/>
                        </a:lnTo>
                        <a:lnTo>
                          <a:pt x="9" y="22"/>
                        </a:lnTo>
                        <a:lnTo>
                          <a:pt x="6" y="20"/>
                        </a:lnTo>
                        <a:lnTo>
                          <a:pt x="5" y="17"/>
                        </a:lnTo>
                        <a:lnTo>
                          <a:pt x="3" y="12"/>
                        </a:lnTo>
                        <a:lnTo>
                          <a:pt x="5" y="9"/>
                        </a:lnTo>
                        <a:lnTo>
                          <a:pt x="6" y="6"/>
                        </a:lnTo>
                        <a:lnTo>
                          <a:pt x="9" y="5"/>
                        </a:lnTo>
                        <a:lnTo>
                          <a:pt x="13" y="3"/>
                        </a:lnTo>
                        <a:lnTo>
                          <a:pt x="17" y="5"/>
                        </a:lnTo>
                        <a:lnTo>
                          <a:pt x="20" y="6"/>
                        </a:lnTo>
                        <a:lnTo>
                          <a:pt x="22" y="9"/>
                        </a:lnTo>
                        <a:lnTo>
                          <a:pt x="22" y="12"/>
                        </a:lnTo>
                        <a:close/>
                      </a:path>
                    </a:pathLst>
                  </a:custGeom>
                  <a:solidFill>
                    <a:srgbClr val="D4DA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6" name="Freeform 404">
                    <a:extLst>
                      <a:ext uri="{FF2B5EF4-FFF2-40B4-BE49-F238E27FC236}">
                        <a16:creationId xmlns:a16="http://schemas.microsoft.com/office/drawing/2014/main" id="{C5365D85-9846-C94C-9124-EE1BC702761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37" y="1331"/>
                    <a:ext cx="21" cy="21"/>
                  </a:xfrm>
                  <a:custGeom>
                    <a:avLst/>
                    <a:gdLst>
                      <a:gd name="T0" fmla="*/ 21 w 21"/>
                      <a:gd name="T1" fmla="*/ 10 h 21"/>
                      <a:gd name="T2" fmla="*/ 21 w 21"/>
                      <a:gd name="T3" fmla="*/ 7 h 21"/>
                      <a:gd name="T4" fmla="*/ 18 w 21"/>
                      <a:gd name="T5" fmla="*/ 3 h 21"/>
                      <a:gd name="T6" fmla="*/ 15 w 21"/>
                      <a:gd name="T7" fmla="*/ 1 h 21"/>
                      <a:gd name="T8" fmla="*/ 11 w 21"/>
                      <a:gd name="T9" fmla="*/ 0 h 21"/>
                      <a:gd name="T10" fmla="*/ 7 w 21"/>
                      <a:gd name="T11" fmla="*/ 1 h 21"/>
                      <a:gd name="T12" fmla="*/ 4 w 21"/>
                      <a:gd name="T13" fmla="*/ 3 h 21"/>
                      <a:gd name="T14" fmla="*/ 1 w 21"/>
                      <a:gd name="T15" fmla="*/ 7 h 21"/>
                      <a:gd name="T16" fmla="*/ 0 w 21"/>
                      <a:gd name="T17" fmla="*/ 10 h 21"/>
                      <a:gd name="T18" fmla="*/ 1 w 21"/>
                      <a:gd name="T19" fmla="*/ 15 h 21"/>
                      <a:gd name="T20" fmla="*/ 4 w 21"/>
                      <a:gd name="T21" fmla="*/ 18 h 21"/>
                      <a:gd name="T22" fmla="*/ 7 w 21"/>
                      <a:gd name="T23" fmla="*/ 21 h 21"/>
                      <a:gd name="T24" fmla="*/ 11 w 21"/>
                      <a:gd name="T25" fmla="*/ 21 h 21"/>
                      <a:gd name="T26" fmla="*/ 15 w 21"/>
                      <a:gd name="T27" fmla="*/ 21 h 21"/>
                      <a:gd name="T28" fmla="*/ 18 w 21"/>
                      <a:gd name="T29" fmla="*/ 18 h 21"/>
                      <a:gd name="T30" fmla="*/ 21 w 21"/>
                      <a:gd name="T31" fmla="*/ 15 h 21"/>
                      <a:gd name="T32" fmla="*/ 21 w 21"/>
                      <a:gd name="T33" fmla="*/ 10 h 21"/>
                      <a:gd name="T34" fmla="*/ 18 w 21"/>
                      <a:gd name="T35" fmla="*/ 10 h 21"/>
                      <a:gd name="T36" fmla="*/ 18 w 21"/>
                      <a:gd name="T37" fmla="*/ 14 h 21"/>
                      <a:gd name="T38" fmla="*/ 17 w 21"/>
                      <a:gd name="T39" fmla="*/ 17 h 21"/>
                      <a:gd name="T40" fmla="*/ 14 w 21"/>
                      <a:gd name="T41" fmla="*/ 18 h 21"/>
                      <a:gd name="T42" fmla="*/ 11 w 21"/>
                      <a:gd name="T43" fmla="*/ 18 h 21"/>
                      <a:gd name="T44" fmla="*/ 9 w 21"/>
                      <a:gd name="T45" fmla="*/ 18 h 21"/>
                      <a:gd name="T46" fmla="*/ 6 w 21"/>
                      <a:gd name="T47" fmla="*/ 17 h 21"/>
                      <a:gd name="T48" fmla="*/ 4 w 21"/>
                      <a:gd name="T49" fmla="*/ 14 h 21"/>
                      <a:gd name="T50" fmla="*/ 3 w 21"/>
                      <a:gd name="T51" fmla="*/ 10 h 21"/>
                      <a:gd name="T52" fmla="*/ 4 w 21"/>
                      <a:gd name="T53" fmla="*/ 7 h 21"/>
                      <a:gd name="T54" fmla="*/ 6 w 21"/>
                      <a:gd name="T55" fmla="*/ 6 h 21"/>
                      <a:gd name="T56" fmla="*/ 9 w 21"/>
                      <a:gd name="T57" fmla="*/ 4 h 21"/>
                      <a:gd name="T58" fmla="*/ 11 w 21"/>
                      <a:gd name="T59" fmla="*/ 3 h 21"/>
                      <a:gd name="T60" fmla="*/ 14 w 21"/>
                      <a:gd name="T61" fmla="*/ 4 h 21"/>
                      <a:gd name="T62" fmla="*/ 17 w 21"/>
                      <a:gd name="T63" fmla="*/ 6 h 21"/>
                      <a:gd name="T64" fmla="*/ 18 w 21"/>
                      <a:gd name="T65" fmla="*/ 7 h 21"/>
                      <a:gd name="T66" fmla="*/ 18 w 21"/>
                      <a:gd name="T67" fmla="*/ 10 h 2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1"/>
                      <a:gd name="T103" fmla="*/ 0 h 21"/>
                      <a:gd name="T104" fmla="*/ 21 w 21"/>
                      <a:gd name="T105" fmla="*/ 21 h 2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1" h="21">
                        <a:moveTo>
                          <a:pt x="21" y="10"/>
                        </a:moveTo>
                        <a:lnTo>
                          <a:pt x="21" y="7"/>
                        </a:lnTo>
                        <a:lnTo>
                          <a:pt x="18" y="3"/>
                        </a:lnTo>
                        <a:lnTo>
                          <a:pt x="15" y="1"/>
                        </a:lnTo>
                        <a:lnTo>
                          <a:pt x="11" y="0"/>
                        </a:lnTo>
                        <a:lnTo>
                          <a:pt x="7" y="1"/>
                        </a:lnTo>
                        <a:lnTo>
                          <a:pt x="4" y="3"/>
                        </a:lnTo>
                        <a:lnTo>
                          <a:pt x="1" y="7"/>
                        </a:lnTo>
                        <a:lnTo>
                          <a:pt x="0" y="10"/>
                        </a:lnTo>
                        <a:lnTo>
                          <a:pt x="1" y="15"/>
                        </a:lnTo>
                        <a:lnTo>
                          <a:pt x="4" y="18"/>
                        </a:lnTo>
                        <a:lnTo>
                          <a:pt x="7" y="21"/>
                        </a:lnTo>
                        <a:lnTo>
                          <a:pt x="11" y="21"/>
                        </a:lnTo>
                        <a:lnTo>
                          <a:pt x="15" y="21"/>
                        </a:lnTo>
                        <a:lnTo>
                          <a:pt x="18" y="18"/>
                        </a:lnTo>
                        <a:lnTo>
                          <a:pt x="21" y="15"/>
                        </a:lnTo>
                        <a:lnTo>
                          <a:pt x="21" y="10"/>
                        </a:lnTo>
                        <a:close/>
                        <a:moveTo>
                          <a:pt x="18" y="10"/>
                        </a:moveTo>
                        <a:lnTo>
                          <a:pt x="18" y="14"/>
                        </a:lnTo>
                        <a:lnTo>
                          <a:pt x="17" y="17"/>
                        </a:lnTo>
                        <a:lnTo>
                          <a:pt x="14" y="18"/>
                        </a:lnTo>
                        <a:lnTo>
                          <a:pt x="11" y="18"/>
                        </a:lnTo>
                        <a:lnTo>
                          <a:pt x="9" y="18"/>
                        </a:lnTo>
                        <a:lnTo>
                          <a:pt x="6" y="17"/>
                        </a:lnTo>
                        <a:lnTo>
                          <a:pt x="4" y="14"/>
                        </a:lnTo>
                        <a:lnTo>
                          <a:pt x="3" y="10"/>
                        </a:lnTo>
                        <a:lnTo>
                          <a:pt x="4" y="7"/>
                        </a:lnTo>
                        <a:lnTo>
                          <a:pt x="6" y="6"/>
                        </a:lnTo>
                        <a:lnTo>
                          <a:pt x="9" y="4"/>
                        </a:lnTo>
                        <a:lnTo>
                          <a:pt x="11" y="3"/>
                        </a:lnTo>
                        <a:lnTo>
                          <a:pt x="14" y="4"/>
                        </a:lnTo>
                        <a:lnTo>
                          <a:pt x="17" y="6"/>
                        </a:lnTo>
                        <a:lnTo>
                          <a:pt x="18" y="7"/>
                        </a:lnTo>
                        <a:lnTo>
                          <a:pt x="18" y="10"/>
                        </a:lnTo>
                        <a:close/>
                      </a:path>
                    </a:pathLst>
                  </a:custGeom>
                  <a:solidFill>
                    <a:srgbClr val="D8DE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7" name="Freeform 405">
                    <a:extLst>
                      <a:ext uri="{FF2B5EF4-FFF2-40B4-BE49-F238E27FC236}">
                        <a16:creationId xmlns:a16="http://schemas.microsoft.com/office/drawing/2014/main" id="{2378FFD0-5DF9-3B41-98FB-45F884E56FC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38" y="1332"/>
                    <a:ext cx="19" cy="19"/>
                  </a:xfrm>
                  <a:custGeom>
                    <a:avLst/>
                    <a:gdLst>
                      <a:gd name="T0" fmla="*/ 19 w 19"/>
                      <a:gd name="T1" fmla="*/ 9 h 19"/>
                      <a:gd name="T2" fmla="*/ 19 w 19"/>
                      <a:gd name="T3" fmla="*/ 6 h 19"/>
                      <a:gd name="T4" fmla="*/ 17 w 19"/>
                      <a:gd name="T5" fmla="*/ 3 h 19"/>
                      <a:gd name="T6" fmla="*/ 14 w 19"/>
                      <a:gd name="T7" fmla="*/ 2 h 19"/>
                      <a:gd name="T8" fmla="*/ 10 w 19"/>
                      <a:gd name="T9" fmla="*/ 0 h 19"/>
                      <a:gd name="T10" fmla="*/ 6 w 19"/>
                      <a:gd name="T11" fmla="*/ 2 h 19"/>
                      <a:gd name="T12" fmla="*/ 3 w 19"/>
                      <a:gd name="T13" fmla="*/ 3 h 19"/>
                      <a:gd name="T14" fmla="*/ 2 w 19"/>
                      <a:gd name="T15" fmla="*/ 6 h 19"/>
                      <a:gd name="T16" fmla="*/ 0 w 19"/>
                      <a:gd name="T17" fmla="*/ 9 h 19"/>
                      <a:gd name="T18" fmla="*/ 2 w 19"/>
                      <a:gd name="T19" fmla="*/ 14 h 19"/>
                      <a:gd name="T20" fmla="*/ 3 w 19"/>
                      <a:gd name="T21" fmla="*/ 17 h 19"/>
                      <a:gd name="T22" fmla="*/ 6 w 19"/>
                      <a:gd name="T23" fmla="*/ 19 h 19"/>
                      <a:gd name="T24" fmla="*/ 10 w 19"/>
                      <a:gd name="T25" fmla="*/ 19 h 19"/>
                      <a:gd name="T26" fmla="*/ 14 w 19"/>
                      <a:gd name="T27" fmla="*/ 19 h 19"/>
                      <a:gd name="T28" fmla="*/ 17 w 19"/>
                      <a:gd name="T29" fmla="*/ 17 h 19"/>
                      <a:gd name="T30" fmla="*/ 19 w 19"/>
                      <a:gd name="T31" fmla="*/ 14 h 19"/>
                      <a:gd name="T32" fmla="*/ 19 w 19"/>
                      <a:gd name="T33" fmla="*/ 9 h 19"/>
                      <a:gd name="T34" fmla="*/ 16 w 19"/>
                      <a:gd name="T35" fmla="*/ 9 h 19"/>
                      <a:gd name="T36" fmla="*/ 16 w 19"/>
                      <a:gd name="T37" fmla="*/ 13 h 19"/>
                      <a:gd name="T38" fmla="*/ 14 w 19"/>
                      <a:gd name="T39" fmla="*/ 14 h 19"/>
                      <a:gd name="T40" fmla="*/ 13 w 19"/>
                      <a:gd name="T41" fmla="*/ 16 h 19"/>
                      <a:gd name="T42" fmla="*/ 10 w 19"/>
                      <a:gd name="T43" fmla="*/ 16 h 19"/>
                      <a:gd name="T44" fmla="*/ 8 w 19"/>
                      <a:gd name="T45" fmla="*/ 16 h 19"/>
                      <a:gd name="T46" fmla="*/ 6 w 19"/>
                      <a:gd name="T47" fmla="*/ 14 h 19"/>
                      <a:gd name="T48" fmla="*/ 5 w 19"/>
                      <a:gd name="T49" fmla="*/ 13 h 19"/>
                      <a:gd name="T50" fmla="*/ 3 w 19"/>
                      <a:gd name="T51" fmla="*/ 9 h 19"/>
                      <a:gd name="T52" fmla="*/ 5 w 19"/>
                      <a:gd name="T53" fmla="*/ 8 h 19"/>
                      <a:gd name="T54" fmla="*/ 6 w 19"/>
                      <a:gd name="T55" fmla="*/ 5 h 19"/>
                      <a:gd name="T56" fmla="*/ 8 w 19"/>
                      <a:gd name="T57" fmla="*/ 5 h 19"/>
                      <a:gd name="T58" fmla="*/ 10 w 19"/>
                      <a:gd name="T59" fmla="*/ 3 h 19"/>
                      <a:gd name="T60" fmla="*/ 13 w 19"/>
                      <a:gd name="T61" fmla="*/ 5 h 19"/>
                      <a:gd name="T62" fmla="*/ 14 w 19"/>
                      <a:gd name="T63" fmla="*/ 5 h 19"/>
                      <a:gd name="T64" fmla="*/ 16 w 19"/>
                      <a:gd name="T65" fmla="*/ 8 h 19"/>
                      <a:gd name="T66" fmla="*/ 16 w 19"/>
                      <a:gd name="T67" fmla="*/ 9 h 1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9"/>
                      <a:gd name="T103" fmla="*/ 0 h 19"/>
                      <a:gd name="T104" fmla="*/ 19 w 19"/>
                      <a:gd name="T105" fmla="*/ 19 h 1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9" h="19">
                        <a:moveTo>
                          <a:pt x="19" y="9"/>
                        </a:moveTo>
                        <a:lnTo>
                          <a:pt x="19" y="6"/>
                        </a:lnTo>
                        <a:lnTo>
                          <a:pt x="17" y="3"/>
                        </a:lnTo>
                        <a:lnTo>
                          <a:pt x="14" y="2"/>
                        </a:lnTo>
                        <a:lnTo>
                          <a:pt x="10" y="0"/>
                        </a:lnTo>
                        <a:lnTo>
                          <a:pt x="6" y="2"/>
                        </a:lnTo>
                        <a:lnTo>
                          <a:pt x="3" y="3"/>
                        </a:lnTo>
                        <a:lnTo>
                          <a:pt x="2" y="6"/>
                        </a:lnTo>
                        <a:lnTo>
                          <a:pt x="0" y="9"/>
                        </a:lnTo>
                        <a:lnTo>
                          <a:pt x="2" y="14"/>
                        </a:lnTo>
                        <a:lnTo>
                          <a:pt x="3" y="17"/>
                        </a:lnTo>
                        <a:lnTo>
                          <a:pt x="6" y="19"/>
                        </a:lnTo>
                        <a:lnTo>
                          <a:pt x="10" y="19"/>
                        </a:lnTo>
                        <a:lnTo>
                          <a:pt x="14" y="19"/>
                        </a:lnTo>
                        <a:lnTo>
                          <a:pt x="17" y="17"/>
                        </a:lnTo>
                        <a:lnTo>
                          <a:pt x="19" y="14"/>
                        </a:lnTo>
                        <a:lnTo>
                          <a:pt x="19" y="9"/>
                        </a:lnTo>
                        <a:close/>
                        <a:moveTo>
                          <a:pt x="16" y="9"/>
                        </a:moveTo>
                        <a:lnTo>
                          <a:pt x="16" y="13"/>
                        </a:lnTo>
                        <a:lnTo>
                          <a:pt x="14" y="14"/>
                        </a:lnTo>
                        <a:lnTo>
                          <a:pt x="13" y="16"/>
                        </a:lnTo>
                        <a:lnTo>
                          <a:pt x="10" y="16"/>
                        </a:lnTo>
                        <a:lnTo>
                          <a:pt x="8" y="16"/>
                        </a:lnTo>
                        <a:lnTo>
                          <a:pt x="6" y="14"/>
                        </a:lnTo>
                        <a:lnTo>
                          <a:pt x="5" y="13"/>
                        </a:lnTo>
                        <a:lnTo>
                          <a:pt x="3" y="9"/>
                        </a:lnTo>
                        <a:lnTo>
                          <a:pt x="5" y="8"/>
                        </a:lnTo>
                        <a:lnTo>
                          <a:pt x="6" y="5"/>
                        </a:lnTo>
                        <a:lnTo>
                          <a:pt x="8" y="5"/>
                        </a:lnTo>
                        <a:lnTo>
                          <a:pt x="10" y="3"/>
                        </a:lnTo>
                        <a:lnTo>
                          <a:pt x="13" y="5"/>
                        </a:lnTo>
                        <a:lnTo>
                          <a:pt x="14" y="5"/>
                        </a:lnTo>
                        <a:lnTo>
                          <a:pt x="16" y="8"/>
                        </a:lnTo>
                        <a:lnTo>
                          <a:pt x="16" y="9"/>
                        </a:lnTo>
                        <a:close/>
                      </a:path>
                    </a:pathLst>
                  </a:custGeom>
                  <a:solidFill>
                    <a:srgbClr val="DCE1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8" name="Freeform 406">
                    <a:extLst>
                      <a:ext uri="{FF2B5EF4-FFF2-40B4-BE49-F238E27FC236}">
                        <a16:creationId xmlns:a16="http://schemas.microsoft.com/office/drawing/2014/main" id="{0CAC2BEB-71E5-FE4F-8E0E-C37612C7A1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40" y="1334"/>
                    <a:ext cx="15" cy="15"/>
                  </a:xfrm>
                  <a:custGeom>
                    <a:avLst/>
                    <a:gdLst>
                      <a:gd name="T0" fmla="*/ 15 w 15"/>
                      <a:gd name="T1" fmla="*/ 7 h 15"/>
                      <a:gd name="T2" fmla="*/ 15 w 15"/>
                      <a:gd name="T3" fmla="*/ 4 h 15"/>
                      <a:gd name="T4" fmla="*/ 14 w 15"/>
                      <a:gd name="T5" fmla="*/ 3 h 15"/>
                      <a:gd name="T6" fmla="*/ 11 w 15"/>
                      <a:gd name="T7" fmla="*/ 1 h 15"/>
                      <a:gd name="T8" fmla="*/ 8 w 15"/>
                      <a:gd name="T9" fmla="*/ 0 h 15"/>
                      <a:gd name="T10" fmla="*/ 6 w 15"/>
                      <a:gd name="T11" fmla="*/ 1 h 15"/>
                      <a:gd name="T12" fmla="*/ 3 w 15"/>
                      <a:gd name="T13" fmla="*/ 3 h 15"/>
                      <a:gd name="T14" fmla="*/ 1 w 15"/>
                      <a:gd name="T15" fmla="*/ 4 h 15"/>
                      <a:gd name="T16" fmla="*/ 0 w 15"/>
                      <a:gd name="T17" fmla="*/ 7 h 15"/>
                      <a:gd name="T18" fmla="*/ 1 w 15"/>
                      <a:gd name="T19" fmla="*/ 11 h 15"/>
                      <a:gd name="T20" fmla="*/ 3 w 15"/>
                      <a:gd name="T21" fmla="*/ 14 h 15"/>
                      <a:gd name="T22" fmla="*/ 6 w 15"/>
                      <a:gd name="T23" fmla="*/ 15 h 15"/>
                      <a:gd name="T24" fmla="*/ 8 w 15"/>
                      <a:gd name="T25" fmla="*/ 15 h 15"/>
                      <a:gd name="T26" fmla="*/ 11 w 15"/>
                      <a:gd name="T27" fmla="*/ 15 h 15"/>
                      <a:gd name="T28" fmla="*/ 14 w 15"/>
                      <a:gd name="T29" fmla="*/ 14 h 15"/>
                      <a:gd name="T30" fmla="*/ 15 w 15"/>
                      <a:gd name="T31" fmla="*/ 11 h 15"/>
                      <a:gd name="T32" fmla="*/ 15 w 15"/>
                      <a:gd name="T33" fmla="*/ 7 h 15"/>
                      <a:gd name="T34" fmla="*/ 12 w 15"/>
                      <a:gd name="T35" fmla="*/ 7 h 15"/>
                      <a:gd name="T36" fmla="*/ 12 w 15"/>
                      <a:gd name="T37" fmla="*/ 11 h 15"/>
                      <a:gd name="T38" fmla="*/ 8 w 15"/>
                      <a:gd name="T39" fmla="*/ 12 h 15"/>
                      <a:gd name="T40" fmla="*/ 4 w 15"/>
                      <a:gd name="T41" fmla="*/ 11 h 15"/>
                      <a:gd name="T42" fmla="*/ 3 w 15"/>
                      <a:gd name="T43" fmla="*/ 7 h 15"/>
                      <a:gd name="T44" fmla="*/ 4 w 15"/>
                      <a:gd name="T45" fmla="*/ 4 h 15"/>
                      <a:gd name="T46" fmla="*/ 8 w 15"/>
                      <a:gd name="T47" fmla="*/ 3 h 15"/>
                      <a:gd name="T48" fmla="*/ 12 w 15"/>
                      <a:gd name="T49" fmla="*/ 4 h 15"/>
                      <a:gd name="T50" fmla="*/ 12 w 15"/>
                      <a:gd name="T51" fmla="*/ 7 h 15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5"/>
                      <a:gd name="T79" fmla="*/ 0 h 15"/>
                      <a:gd name="T80" fmla="*/ 15 w 15"/>
                      <a:gd name="T81" fmla="*/ 15 h 15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5" h="15">
                        <a:moveTo>
                          <a:pt x="15" y="7"/>
                        </a:moveTo>
                        <a:lnTo>
                          <a:pt x="15" y="4"/>
                        </a:lnTo>
                        <a:lnTo>
                          <a:pt x="14" y="3"/>
                        </a:lnTo>
                        <a:lnTo>
                          <a:pt x="11" y="1"/>
                        </a:lnTo>
                        <a:lnTo>
                          <a:pt x="8" y="0"/>
                        </a:lnTo>
                        <a:lnTo>
                          <a:pt x="6" y="1"/>
                        </a:lnTo>
                        <a:lnTo>
                          <a:pt x="3" y="3"/>
                        </a:lnTo>
                        <a:lnTo>
                          <a:pt x="1" y="4"/>
                        </a:lnTo>
                        <a:lnTo>
                          <a:pt x="0" y="7"/>
                        </a:lnTo>
                        <a:lnTo>
                          <a:pt x="1" y="11"/>
                        </a:lnTo>
                        <a:lnTo>
                          <a:pt x="3" y="14"/>
                        </a:lnTo>
                        <a:lnTo>
                          <a:pt x="6" y="15"/>
                        </a:lnTo>
                        <a:lnTo>
                          <a:pt x="8" y="15"/>
                        </a:lnTo>
                        <a:lnTo>
                          <a:pt x="11" y="15"/>
                        </a:lnTo>
                        <a:lnTo>
                          <a:pt x="14" y="14"/>
                        </a:lnTo>
                        <a:lnTo>
                          <a:pt x="15" y="11"/>
                        </a:lnTo>
                        <a:lnTo>
                          <a:pt x="15" y="7"/>
                        </a:lnTo>
                        <a:close/>
                        <a:moveTo>
                          <a:pt x="12" y="7"/>
                        </a:moveTo>
                        <a:lnTo>
                          <a:pt x="12" y="11"/>
                        </a:lnTo>
                        <a:lnTo>
                          <a:pt x="8" y="12"/>
                        </a:lnTo>
                        <a:lnTo>
                          <a:pt x="4" y="11"/>
                        </a:lnTo>
                        <a:lnTo>
                          <a:pt x="3" y="7"/>
                        </a:lnTo>
                        <a:lnTo>
                          <a:pt x="4" y="4"/>
                        </a:lnTo>
                        <a:lnTo>
                          <a:pt x="8" y="3"/>
                        </a:lnTo>
                        <a:lnTo>
                          <a:pt x="12" y="4"/>
                        </a:lnTo>
                        <a:lnTo>
                          <a:pt x="12" y="7"/>
                        </a:lnTo>
                        <a:close/>
                      </a:path>
                    </a:pathLst>
                  </a:custGeom>
                  <a:solidFill>
                    <a:srgbClr val="E0E4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9" name="Freeform 407">
                    <a:extLst>
                      <a:ext uri="{FF2B5EF4-FFF2-40B4-BE49-F238E27FC236}">
                        <a16:creationId xmlns:a16="http://schemas.microsoft.com/office/drawing/2014/main" id="{DDD5F2D7-6072-3A42-B557-D26D52D83A2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41" y="1335"/>
                    <a:ext cx="13" cy="13"/>
                  </a:xfrm>
                  <a:custGeom>
                    <a:avLst/>
                    <a:gdLst>
                      <a:gd name="T0" fmla="*/ 13 w 13"/>
                      <a:gd name="T1" fmla="*/ 6 h 13"/>
                      <a:gd name="T2" fmla="*/ 13 w 13"/>
                      <a:gd name="T3" fmla="*/ 5 h 13"/>
                      <a:gd name="T4" fmla="*/ 11 w 13"/>
                      <a:gd name="T5" fmla="*/ 2 h 13"/>
                      <a:gd name="T6" fmla="*/ 10 w 13"/>
                      <a:gd name="T7" fmla="*/ 2 h 13"/>
                      <a:gd name="T8" fmla="*/ 7 w 13"/>
                      <a:gd name="T9" fmla="*/ 0 h 13"/>
                      <a:gd name="T10" fmla="*/ 5 w 13"/>
                      <a:gd name="T11" fmla="*/ 2 h 13"/>
                      <a:gd name="T12" fmla="*/ 3 w 13"/>
                      <a:gd name="T13" fmla="*/ 2 h 13"/>
                      <a:gd name="T14" fmla="*/ 2 w 13"/>
                      <a:gd name="T15" fmla="*/ 5 h 13"/>
                      <a:gd name="T16" fmla="*/ 0 w 13"/>
                      <a:gd name="T17" fmla="*/ 6 h 13"/>
                      <a:gd name="T18" fmla="*/ 2 w 13"/>
                      <a:gd name="T19" fmla="*/ 10 h 13"/>
                      <a:gd name="T20" fmla="*/ 3 w 13"/>
                      <a:gd name="T21" fmla="*/ 11 h 13"/>
                      <a:gd name="T22" fmla="*/ 5 w 13"/>
                      <a:gd name="T23" fmla="*/ 13 h 13"/>
                      <a:gd name="T24" fmla="*/ 7 w 13"/>
                      <a:gd name="T25" fmla="*/ 13 h 13"/>
                      <a:gd name="T26" fmla="*/ 10 w 13"/>
                      <a:gd name="T27" fmla="*/ 13 h 13"/>
                      <a:gd name="T28" fmla="*/ 11 w 13"/>
                      <a:gd name="T29" fmla="*/ 11 h 13"/>
                      <a:gd name="T30" fmla="*/ 13 w 13"/>
                      <a:gd name="T31" fmla="*/ 10 h 13"/>
                      <a:gd name="T32" fmla="*/ 13 w 13"/>
                      <a:gd name="T33" fmla="*/ 6 h 13"/>
                      <a:gd name="T34" fmla="*/ 10 w 13"/>
                      <a:gd name="T35" fmla="*/ 6 h 13"/>
                      <a:gd name="T36" fmla="*/ 10 w 13"/>
                      <a:gd name="T37" fmla="*/ 10 h 13"/>
                      <a:gd name="T38" fmla="*/ 7 w 13"/>
                      <a:gd name="T39" fmla="*/ 10 h 13"/>
                      <a:gd name="T40" fmla="*/ 5 w 13"/>
                      <a:gd name="T41" fmla="*/ 10 h 13"/>
                      <a:gd name="T42" fmla="*/ 3 w 13"/>
                      <a:gd name="T43" fmla="*/ 6 h 13"/>
                      <a:gd name="T44" fmla="*/ 5 w 13"/>
                      <a:gd name="T45" fmla="*/ 5 h 13"/>
                      <a:gd name="T46" fmla="*/ 7 w 13"/>
                      <a:gd name="T47" fmla="*/ 3 h 13"/>
                      <a:gd name="T48" fmla="*/ 10 w 13"/>
                      <a:gd name="T49" fmla="*/ 5 h 13"/>
                      <a:gd name="T50" fmla="*/ 10 w 13"/>
                      <a:gd name="T51" fmla="*/ 6 h 1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3"/>
                      <a:gd name="T79" fmla="*/ 0 h 13"/>
                      <a:gd name="T80" fmla="*/ 13 w 13"/>
                      <a:gd name="T81" fmla="*/ 13 h 1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3" h="13">
                        <a:moveTo>
                          <a:pt x="13" y="6"/>
                        </a:moveTo>
                        <a:lnTo>
                          <a:pt x="13" y="5"/>
                        </a:lnTo>
                        <a:lnTo>
                          <a:pt x="11" y="2"/>
                        </a:lnTo>
                        <a:lnTo>
                          <a:pt x="10" y="2"/>
                        </a:lnTo>
                        <a:lnTo>
                          <a:pt x="7" y="0"/>
                        </a:lnTo>
                        <a:lnTo>
                          <a:pt x="5" y="2"/>
                        </a:lnTo>
                        <a:lnTo>
                          <a:pt x="3" y="2"/>
                        </a:lnTo>
                        <a:lnTo>
                          <a:pt x="2" y="5"/>
                        </a:lnTo>
                        <a:lnTo>
                          <a:pt x="0" y="6"/>
                        </a:lnTo>
                        <a:lnTo>
                          <a:pt x="2" y="10"/>
                        </a:lnTo>
                        <a:lnTo>
                          <a:pt x="3" y="11"/>
                        </a:lnTo>
                        <a:lnTo>
                          <a:pt x="5" y="13"/>
                        </a:lnTo>
                        <a:lnTo>
                          <a:pt x="7" y="13"/>
                        </a:lnTo>
                        <a:lnTo>
                          <a:pt x="10" y="13"/>
                        </a:lnTo>
                        <a:lnTo>
                          <a:pt x="11" y="11"/>
                        </a:lnTo>
                        <a:lnTo>
                          <a:pt x="13" y="10"/>
                        </a:lnTo>
                        <a:lnTo>
                          <a:pt x="13" y="6"/>
                        </a:lnTo>
                        <a:close/>
                        <a:moveTo>
                          <a:pt x="10" y="6"/>
                        </a:moveTo>
                        <a:lnTo>
                          <a:pt x="10" y="10"/>
                        </a:lnTo>
                        <a:lnTo>
                          <a:pt x="7" y="10"/>
                        </a:lnTo>
                        <a:lnTo>
                          <a:pt x="5" y="10"/>
                        </a:lnTo>
                        <a:lnTo>
                          <a:pt x="3" y="6"/>
                        </a:lnTo>
                        <a:lnTo>
                          <a:pt x="5" y="5"/>
                        </a:lnTo>
                        <a:lnTo>
                          <a:pt x="7" y="3"/>
                        </a:lnTo>
                        <a:lnTo>
                          <a:pt x="10" y="5"/>
                        </a:lnTo>
                        <a:lnTo>
                          <a:pt x="10" y="6"/>
                        </a:lnTo>
                        <a:close/>
                      </a:path>
                    </a:pathLst>
                  </a:custGeom>
                  <a:solidFill>
                    <a:srgbClr val="E9EB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" name="Freeform 408">
                    <a:extLst>
                      <a:ext uri="{FF2B5EF4-FFF2-40B4-BE49-F238E27FC236}">
                        <a16:creationId xmlns:a16="http://schemas.microsoft.com/office/drawing/2014/main" id="{F4574B84-863A-484F-A856-B70FB66F66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3" y="1337"/>
                    <a:ext cx="9" cy="9"/>
                  </a:xfrm>
                  <a:custGeom>
                    <a:avLst/>
                    <a:gdLst>
                      <a:gd name="T0" fmla="*/ 9 w 9"/>
                      <a:gd name="T1" fmla="*/ 4 h 9"/>
                      <a:gd name="T2" fmla="*/ 9 w 9"/>
                      <a:gd name="T3" fmla="*/ 1 h 9"/>
                      <a:gd name="T4" fmla="*/ 5 w 9"/>
                      <a:gd name="T5" fmla="*/ 0 h 9"/>
                      <a:gd name="T6" fmla="*/ 1 w 9"/>
                      <a:gd name="T7" fmla="*/ 1 h 9"/>
                      <a:gd name="T8" fmla="*/ 0 w 9"/>
                      <a:gd name="T9" fmla="*/ 4 h 9"/>
                      <a:gd name="T10" fmla="*/ 1 w 9"/>
                      <a:gd name="T11" fmla="*/ 8 h 9"/>
                      <a:gd name="T12" fmla="*/ 5 w 9"/>
                      <a:gd name="T13" fmla="*/ 9 h 9"/>
                      <a:gd name="T14" fmla="*/ 9 w 9"/>
                      <a:gd name="T15" fmla="*/ 8 h 9"/>
                      <a:gd name="T16" fmla="*/ 9 w 9"/>
                      <a:gd name="T17" fmla="*/ 4 h 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9"/>
                      <a:gd name="T28" fmla="*/ 0 h 9"/>
                      <a:gd name="T29" fmla="*/ 9 w 9"/>
                      <a:gd name="T30" fmla="*/ 9 h 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9" h="9">
                        <a:moveTo>
                          <a:pt x="9" y="4"/>
                        </a:moveTo>
                        <a:lnTo>
                          <a:pt x="9" y="1"/>
                        </a:lnTo>
                        <a:lnTo>
                          <a:pt x="5" y="0"/>
                        </a:lnTo>
                        <a:lnTo>
                          <a:pt x="1" y="1"/>
                        </a:lnTo>
                        <a:lnTo>
                          <a:pt x="0" y="4"/>
                        </a:lnTo>
                        <a:lnTo>
                          <a:pt x="1" y="8"/>
                        </a:lnTo>
                        <a:lnTo>
                          <a:pt x="5" y="9"/>
                        </a:lnTo>
                        <a:lnTo>
                          <a:pt x="9" y="8"/>
                        </a:lnTo>
                        <a:lnTo>
                          <a:pt x="9" y="4"/>
                        </a:lnTo>
                        <a:close/>
                      </a:path>
                    </a:pathLst>
                  </a:custGeom>
                  <a:solidFill>
                    <a:srgbClr val="EEE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1" name="Freeform 409">
                    <a:extLst>
                      <a:ext uri="{FF2B5EF4-FFF2-40B4-BE49-F238E27FC236}">
                        <a16:creationId xmlns:a16="http://schemas.microsoft.com/office/drawing/2014/main" id="{54212FAC-70C7-0146-BEA9-32984C90AD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4" y="1338"/>
                    <a:ext cx="7" cy="7"/>
                  </a:xfrm>
                  <a:custGeom>
                    <a:avLst/>
                    <a:gdLst>
                      <a:gd name="T0" fmla="*/ 7 w 7"/>
                      <a:gd name="T1" fmla="*/ 3 h 7"/>
                      <a:gd name="T2" fmla="*/ 7 w 7"/>
                      <a:gd name="T3" fmla="*/ 2 h 7"/>
                      <a:gd name="T4" fmla="*/ 4 w 7"/>
                      <a:gd name="T5" fmla="*/ 0 h 7"/>
                      <a:gd name="T6" fmla="*/ 2 w 7"/>
                      <a:gd name="T7" fmla="*/ 2 h 7"/>
                      <a:gd name="T8" fmla="*/ 0 w 7"/>
                      <a:gd name="T9" fmla="*/ 3 h 7"/>
                      <a:gd name="T10" fmla="*/ 2 w 7"/>
                      <a:gd name="T11" fmla="*/ 7 h 7"/>
                      <a:gd name="T12" fmla="*/ 4 w 7"/>
                      <a:gd name="T13" fmla="*/ 7 h 7"/>
                      <a:gd name="T14" fmla="*/ 7 w 7"/>
                      <a:gd name="T15" fmla="*/ 7 h 7"/>
                      <a:gd name="T16" fmla="*/ 7 w 7"/>
                      <a:gd name="T17" fmla="*/ 3 h 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7"/>
                      <a:gd name="T28" fmla="*/ 0 h 7"/>
                      <a:gd name="T29" fmla="*/ 7 w 7"/>
                      <a:gd name="T30" fmla="*/ 7 h 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7" h="7">
                        <a:moveTo>
                          <a:pt x="7" y="3"/>
                        </a:moveTo>
                        <a:lnTo>
                          <a:pt x="7" y="2"/>
                        </a:lnTo>
                        <a:lnTo>
                          <a:pt x="4" y="0"/>
                        </a:lnTo>
                        <a:lnTo>
                          <a:pt x="2" y="2"/>
                        </a:ln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4" y="7"/>
                        </a:lnTo>
                        <a:lnTo>
                          <a:pt x="7" y="7"/>
                        </a:lnTo>
                        <a:lnTo>
                          <a:pt x="7" y="3"/>
                        </a:lnTo>
                        <a:close/>
                      </a:path>
                    </a:pathLst>
                  </a:custGeom>
                  <a:solidFill>
                    <a:srgbClr val="F2F3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2" name="Freeform 410">
                    <a:extLst>
                      <a:ext uri="{FF2B5EF4-FFF2-40B4-BE49-F238E27FC236}">
                        <a16:creationId xmlns:a16="http://schemas.microsoft.com/office/drawing/2014/main" id="{2070016F-94E4-944B-B0A9-FAD18A767E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6" y="1340"/>
                    <a:ext cx="3" cy="3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3 w 3"/>
                      <a:gd name="T3" fmla="*/ 1 h 3"/>
                      <a:gd name="T4" fmla="*/ 2 w 3"/>
                      <a:gd name="T5" fmla="*/ 0 h 3"/>
                      <a:gd name="T6" fmla="*/ 2 w 3"/>
                      <a:gd name="T7" fmla="*/ 1 h 3"/>
                      <a:gd name="T8" fmla="*/ 0 w 3"/>
                      <a:gd name="T9" fmla="*/ 1 h 3"/>
                      <a:gd name="T10" fmla="*/ 2 w 3"/>
                      <a:gd name="T11" fmla="*/ 3 h 3"/>
                      <a:gd name="T12" fmla="*/ 2 w 3"/>
                      <a:gd name="T13" fmla="*/ 3 h 3"/>
                      <a:gd name="T14" fmla="*/ 3 w 3"/>
                      <a:gd name="T15" fmla="*/ 3 h 3"/>
                      <a:gd name="T16" fmla="*/ 3 w 3"/>
                      <a:gd name="T17" fmla="*/ 1 h 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"/>
                      <a:gd name="T28" fmla="*/ 0 h 3"/>
                      <a:gd name="T29" fmla="*/ 3 w 3"/>
                      <a:gd name="T30" fmla="*/ 3 h 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" h="3">
                        <a:moveTo>
                          <a:pt x="3" y="1"/>
                        </a:moveTo>
                        <a:lnTo>
                          <a:pt x="3" y="1"/>
                        </a:lnTo>
                        <a:lnTo>
                          <a:pt x="2" y="0"/>
                        </a:lnTo>
                        <a:lnTo>
                          <a:pt x="2" y="1"/>
                        </a:lnTo>
                        <a:lnTo>
                          <a:pt x="0" y="1"/>
                        </a:lnTo>
                        <a:lnTo>
                          <a:pt x="2" y="3"/>
                        </a:lnTo>
                        <a:lnTo>
                          <a:pt x="3" y="3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3" name="Freeform 411">
                    <a:extLst>
                      <a:ext uri="{FF2B5EF4-FFF2-40B4-BE49-F238E27FC236}">
                        <a16:creationId xmlns:a16="http://schemas.microsoft.com/office/drawing/2014/main" id="{CADEB6AF-7720-CC4C-BD85-E432B4B41C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4" y="1301"/>
                    <a:ext cx="128" cy="124"/>
                  </a:xfrm>
                  <a:custGeom>
                    <a:avLst/>
                    <a:gdLst>
                      <a:gd name="T0" fmla="*/ 64 w 128"/>
                      <a:gd name="T1" fmla="*/ 0 h 124"/>
                      <a:gd name="T2" fmla="*/ 77 w 128"/>
                      <a:gd name="T3" fmla="*/ 2 h 124"/>
                      <a:gd name="T4" fmla="*/ 89 w 128"/>
                      <a:gd name="T5" fmla="*/ 5 h 124"/>
                      <a:gd name="T6" fmla="*/ 100 w 128"/>
                      <a:gd name="T7" fmla="*/ 11 h 124"/>
                      <a:gd name="T8" fmla="*/ 109 w 128"/>
                      <a:gd name="T9" fmla="*/ 19 h 124"/>
                      <a:gd name="T10" fmla="*/ 117 w 128"/>
                      <a:gd name="T11" fmla="*/ 28 h 124"/>
                      <a:gd name="T12" fmla="*/ 123 w 128"/>
                      <a:gd name="T13" fmla="*/ 37 h 124"/>
                      <a:gd name="T14" fmla="*/ 126 w 128"/>
                      <a:gd name="T15" fmla="*/ 50 h 124"/>
                      <a:gd name="T16" fmla="*/ 128 w 128"/>
                      <a:gd name="T17" fmla="*/ 62 h 124"/>
                      <a:gd name="T18" fmla="*/ 126 w 128"/>
                      <a:gd name="T19" fmla="*/ 75 h 124"/>
                      <a:gd name="T20" fmla="*/ 123 w 128"/>
                      <a:gd name="T21" fmla="*/ 85 h 124"/>
                      <a:gd name="T22" fmla="*/ 117 w 128"/>
                      <a:gd name="T23" fmla="*/ 96 h 124"/>
                      <a:gd name="T24" fmla="*/ 109 w 128"/>
                      <a:gd name="T25" fmla="*/ 105 h 124"/>
                      <a:gd name="T26" fmla="*/ 100 w 128"/>
                      <a:gd name="T27" fmla="*/ 113 h 124"/>
                      <a:gd name="T28" fmla="*/ 89 w 128"/>
                      <a:gd name="T29" fmla="*/ 119 h 124"/>
                      <a:gd name="T30" fmla="*/ 77 w 128"/>
                      <a:gd name="T31" fmla="*/ 122 h 124"/>
                      <a:gd name="T32" fmla="*/ 64 w 128"/>
                      <a:gd name="T33" fmla="*/ 124 h 124"/>
                      <a:gd name="T34" fmla="*/ 51 w 128"/>
                      <a:gd name="T35" fmla="*/ 122 h 124"/>
                      <a:gd name="T36" fmla="*/ 38 w 128"/>
                      <a:gd name="T37" fmla="*/ 119 h 124"/>
                      <a:gd name="T38" fmla="*/ 27 w 128"/>
                      <a:gd name="T39" fmla="*/ 113 h 124"/>
                      <a:gd name="T40" fmla="*/ 18 w 128"/>
                      <a:gd name="T41" fmla="*/ 105 h 124"/>
                      <a:gd name="T42" fmla="*/ 10 w 128"/>
                      <a:gd name="T43" fmla="*/ 96 h 124"/>
                      <a:gd name="T44" fmla="*/ 4 w 128"/>
                      <a:gd name="T45" fmla="*/ 85 h 124"/>
                      <a:gd name="T46" fmla="*/ 1 w 128"/>
                      <a:gd name="T47" fmla="*/ 75 h 124"/>
                      <a:gd name="T48" fmla="*/ 0 w 128"/>
                      <a:gd name="T49" fmla="*/ 62 h 124"/>
                      <a:gd name="T50" fmla="*/ 1 w 128"/>
                      <a:gd name="T51" fmla="*/ 50 h 124"/>
                      <a:gd name="T52" fmla="*/ 4 w 128"/>
                      <a:gd name="T53" fmla="*/ 37 h 124"/>
                      <a:gd name="T54" fmla="*/ 10 w 128"/>
                      <a:gd name="T55" fmla="*/ 28 h 124"/>
                      <a:gd name="T56" fmla="*/ 18 w 128"/>
                      <a:gd name="T57" fmla="*/ 19 h 124"/>
                      <a:gd name="T58" fmla="*/ 27 w 128"/>
                      <a:gd name="T59" fmla="*/ 11 h 124"/>
                      <a:gd name="T60" fmla="*/ 38 w 128"/>
                      <a:gd name="T61" fmla="*/ 5 h 124"/>
                      <a:gd name="T62" fmla="*/ 51 w 128"/>
                      <a:gd name="T63" fmla="*/ 2 h 124"/>
                      <a:gd name="T64" fmla="*/ 64 w 128"/>
                      <a:gd name="T65" fmla="*/ 0 h 12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8"/>
                      <a:gd name="T100" fmla="*/ 0 h 124"/>
                      <a:gd name="T101" fmla="*/ 128 w 128"/>
                      <a:gd name="T102" fmla="*/ 124 h 12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8" h="124">
                        <a:moveTo>
                          <a:pt x="64" y="0"/>
                        </a:moveTo>
                        <a:lnTo>
                          <a:pt x="77" y="2"/>
                        </a:lnTo>
                        <a:lnTo>
                          <a:pt x="89" y="5"/>
                        </a:lnTo>
                        <a:lnTo>
                          <a:pt x="100" y="11"/>
                        </a:lnTo>
                        <a:lnTo>
                          <a:pt x="109" y="19"/>
                        </a:lnTo>
                        <a:lnTo>
                          <a:pt x="117" y="28"/>
                        </a:lnTo>
                        <a:lnTo>
                          <a:pt x="123" y="37"/>
                        </a:lnTo>
                        <a:lnTo>
                          <a:pt x="126" y="50"/>
                        </a:lnTo>
                        <a:lnTo>
                          <a:pt x="128" y="62"/>
                        </a:lnTo>
                        <a:lnTo>
                          <a:pt x="126" y="75"/>
                        </a:lnTo>
                        <a:lnTo>
                          <a:pt x="123" y="85"/>
                        </a:lnTo>
                        <a:lnTo>
                          <a:pt x="117" y="96"/>
                        </a:lnTo>
                        <a:lnTo>
                          <a:pt x="109" y="105"/>
                        </a:lnTo>
                        <a:lnTo>
                          <a:pt x="100" y="113"/>
                        </a:lnTo>
                        <a:lnTo>
                          <a:pt x="89" y="119"/>
                        </a:lnTo>
                        <a:lnTo>
                          <a:pt x="77" y="122"/>
                        </a:lnTo>
                        <a:lnTo>
                          <a:pt x="64" y="124"/>
                        </a:lnTo>
                        <a:lnTo>
                          <a:pt x="51" y="122"/>
                        </a:lnTo>
                        <a:lnTo>
                          <a:pt x="38" y="119"/>
                        </a:lnTo>
                        <a:lnTo>
                          <a:pt x="27" y="113"/>
                        </a:lnTo>
                        <a:lnTo>
                          <a:pt x="18" y="105"/>
                        </a:lnTo>
                        <a:lnTo>
                          <a:pt x="10" y="96"/>
                        </a:lnTo>
                        <a:lnTo>
                          <a:pt x="4" y="85"/>
                        </a:lnTo>
                        <a:lnTo>
                          <a:pt x="1" y="75"/>
                        </a:lnTo>
                        <a:lnTo>
                          <a:pt x="0" y="62"/>
                        </a:lnTo>
                        <a:lnTo>
                          <a:pt x="1" y="50"/>
                        </a:lnTo>
                        <a:lnTo>
                          <a:pt x="4" y="37"/>
                        </a:lnTo>
                        <a:lnTo>
                          <a:pt x="10" y="28"/>
                        </a:lnTo>
                        <a:lnTo>
                          <a:pt x="18" y="19"/>
                        </a:lnTo>
                        <a:lnTo>
                          <a:pt x="27" y="11"/>
                        </a:lnTo>
                        <a:lnTo>
                          <a:pt x="38" y="5"/>
                        </a:lnTo>
                        <a:lnTo>
                          <a:pt x="51" y="2"/>
                        </a:lnTo>
                        <a:lnTo>
                          <a:pt x="64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4" name="Freeform 412">
                    <a:extLst>
                      <a:ext uri="{FF2B5EF4-FFF2-40B4-BE49-F238E27FC236}">
                        <a16:creationId xmlns:a16="http://schemas.microsoft.com/office/drawing/2014/main" id="{580D8B44-CE14-4846-B312-7F25BF85F5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7" y="1312"/>
                    <a:ext cx="19" cy="29"/>
                  </a:xfrm>
                  <a:custGeom>
                    <a:avLst/>
                    <a:gdLst>
                      <a:gd name="T0" fmla="*/ 19 w 19"/>
                      <a:gd name="T1" fmla="*/ 0 h 29"/>
                      <a:gd name="T2" fmla="*/ 16 w 19"/>
                      <a:gd name="T3" fmla="*/ 8 h 29"/>
                      <a:gd name="T4" fmla="*/ 11 w 19"/>
                      <a:gd name="T5" fmla="*/ 16 h 29"/>
                      <a:gd name="T6" fmla="*/ 7 w 19"/>
                      <a:gd name="T7" fmla="*/ 23 h 29"/>
                      <a:gd name="T8" fmla="*/ 0 w 19"/>
                      <a:gd name="T9" fmla="*/ 29 h 29"/>
                      <a:gd name="T10" fmla="*/ 11 w 19"/>
                      <a:gd name="T11" fmla="*/ 16 h 29"/>
                      <a:gd name="T12" fmla="*/ 19 w 19"/>
                      <a:gd name="T13" fmla="*/ 0 h 2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9"/>
                      <a:gd name="T22" fmla="*/ 0 h 29"/>
                      <a:gd name="T23" fmla="*/ 19 w 19"/>
                      <a:gd name="T24" fmla="*/ 29 h 2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9" h="29">
                        <a:moveTo>
                          <a:pt x="19" y="0"/>
                        </a:moveTo>
                        <a:lnTo>
                          <a:pt x="16" y="8"/>
                        </a:lnTo>
                        <a:lnTo>
                          <a:pt x="11" y="16"/>
                        </a:lnTo>
                        <a:lnTo>
                          <a:pt x="7" y="23"/>
                        </a:lnTo>
                        <a:lnTo>
                          <a:pt x="0" y="29"/>
                        </a:lnTo>
                        <a:lnTo>
                          <a:pt x="11" y="16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2E3C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5" name="Freeform 413">
                    <a:extLst>
                      <a:ext uri="{FF2B5EF4-FFF2-40B4-BE49-F238E27FC236}">
                        <a16:creationId xmlns:a16="http://schemas.microsoft.com/office/drawing/2014/main" id="{8ED2EB2D-4818-5844-BE38-F20BB9F59B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8" y="1301"/>
                    <a:ext cx="30" cy="47"/>
                  </a:xfrm>
                  <a:custGeom>
                    <a:avLst/>
                    <a:gdLst>
                      <a:gd name="T0" fmla="*/ 30 w 30"/>
                      <a:gd name="T1" fmla="*/ 0 h 47"/>
                      <a:gd name="T2" fmla="*/ 28 w 30"/>
                      <a:gd name="T3" fmla="*/ 8 h 47"/>
                      <a:gd name="T4" fmla="*/ 26 w 30"/>
                      <a:gd name="T5" fmla="*/ 14 h 47"/>
                      <a:gd name="T6" fmla="*/ 23 w 30"/>
                      <a:gd name="T7" fmla="*/ 20 h 47"/>
                      <a:gd name="T8" fmla="*/ 20 w 30"/>
                      <a:gd name="T9" fmla="*/ 27 h 47"/>
                      <a:gd name="T10" fmla="*/ 13 w 30"/>
                      <a:gd name="T11" fmla="*/ 37 h 47"/>
                      <a:gd name="T12" fmla="*/ 0 w 30"/>
                      <a:gd name="T13" fmla="*/ 47 h 47"/>
                      <a:gd name="T14" fmla="*/ 11 w 30"/>
                      <a:gd name="T15" fmla="*/ 37 h 47"/>
                      <a:gd name="T16" fmla="*/ 19 w 30"/>
                      <a:gd name="T17" fmla="*/ 27 h 47"/>
                      <a:gd name="T18" fmla="*/ 25 w 30"/>
                      <a:gd name="T19" fmla="*/ 14 h 47"/>
                      <a:gd name="T20" fmla="*/ 30 w 30"/>
                      <a:gd name="T21" fmla="*/ 0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30"/>
                      <a:gd name="T34" fmla="*/ 0 h 47"/>
                      <a:gd name="T35" fmla="*/ 30 w 30"/>
                      <a:gd name="T36" fmla="*/ 47 h 4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30" h="47">
                        <a:moveTo>
                          <a:pt x="30" y="0"/>
                        </a:moveTo>
                        <a:lnTo>
                          <a:pt x="28" y="8"/>
                        </a:lnTo>
                        <a:lnTo>
                          <a:pt x="26" y="14"/>
                        </a:lnTo>
                        <a:lnTo>
                          <a:pt x="23" y="20"/>
                        </a:lnTo>
                        <a:lnTo>
                          <a:pt x="20" y="27"/>
                        </a:lnTo>
                        <a:lnTo>
                          <a:pt x="13" y="37"/>
                        </a:lnTo>
                        <a:lnTo>
                          <a:pt x="0" y="47"/>
                        </a:lnTo>
                        <a:lnTo>
                          <a:pt x="11" y="37"/>
                        </a:lnTo>
                        <a:lnTo>
                          <a:pt x="19" y="27"/>
                        </a:lnTo>
                        <a:lnTo>
                          <a:pt x="25" y="14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solidFill>
                    <a:srgbClr val="2E3C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6" name="Freeform 414">
                    <a:extLst>
                      <a:ext uri="{FF2B5EF4-FFF2-40B4-BE49-F238E27FC236}">
                        <a16:creationId xmlns:a16="http://schemas.microsoft.com/office/drawing/2014/main" id="{67DAA4CB-05C9-BC4A-BC81-5E32C0EACD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2" y="1294"/>
                    <a:ext cx="36" cy="58"/>
                  </a:xfrm>
                  <a:custGeom>
                    <a:avLst/>
                    <a:gdLst>
                      <a:gd name="T0" fmla="*/ 15 w 36"/>
                      <a:gd name="T1" fmla="*/ 47 h 58"/>
                      <a:gd name="T2" fmla="*/ 26 w 36"/>
                      <a:gd name="T3" fmla="*/ 34 h 58"/>
                      <a:gd name="T4" fmla="*/ 34 w 36"/>
                      <a:gd name="T5" fmla="*/ 18 h 58"/>
                      <a:gd name="T6" fmla="*/ 36 w 36"/>
                      <a:gd name="T7" fmla="*/ 10 h 58"/>
                      <a:gd name="T8" fmla="*/ 36 w 36"/>
                      <a:gd name="T9" fmla="*/ 3 h 58"/>
                      <a:gd name="T10" fmla="*/ 36 w 36"/>
                      <a:gd name="T11" fmla="*/ 1 h 58"/>
                      <a:gd name="T12" fmla="*/ 36 w 36"/>
                      <a:gd name="T13" fmla="*/ 0 h 58"/>
                      <a:gd name="T14" fmla="*/ 34 w 36"/>
                      <a:gd name="T15" fmla="*/ 9 h 58"/>
                      <a:gd name="T16" fmla="*/ 31 w 36"/>
                      <a:gd name="T17" fmla="*/ 17 h 58"/>
                      <a:gd name="T18" fmla="*/ 28 w 36"/>
                      <a:gd name="T19" fmla="*/ 26 h 58"/>
                      <a:gd name="T20" fmla="*/ 23 w 36"/>
                      <a:gd name="T21" fmla="*/ 32 h 58"/>
                      <a:gd name="T22" fmla="*/ 12 w 36"/>
                      <a:gd name="T23" fmla="*/ 46 h 58"/>
                      <a:gd name="T24" fmla="*/ 0 w 36"/>
                      <a:gd name="T25" fmla="*/ 58 h 58"/>
                      <a:gd name="T26" fmla="*/ 8 w 36"/>
                      <a:gd name="T27" fmla="*/ 54 h 58"/>
                      <a:gd name="T28" fmla="*/ 15 w 36"/>
                      <a:gd name="T29" fmla="*/ 47 h 5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6"/>
                      <a:gd name="T46" fmla="*/ 0 h 58"/>
                      <a:gd name="T47" fmla="*/ 36 w 36"/>
                      <a:gd name="T48" fmla="*/ 58 h 5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6" h="58">
                        <a:moveTo>
                          <a:pt x="15" y="47"/>
                        </a:moveTo>
                        <a:lnTo>
                          <a:pt x="26" y="34"/>
                        </a:lnTo>
                        <a:lnTo>
                          <a:pt x="34" y="18"/>
                        </a:lnTo>
                        <a:lnTo>
                          <a:pt x="36" y="10"/>
                        </a:lnTo>
                        <a:lnTo>
                          <a:pt x="36" y="3"/>
                        </a:lnTo>
                        <a:lnTo>
                          <a:pt x="36" y="1"/>
                        </a:lnTo>
                        <a:lnTo>
                          <a:pt x="36" y="0"/>
                        </a:lnTo>
                        <a:lnTo>
                          <a:pt x="34" y="9"/>
                        </a:lnTo>
                        <a:lnTo>
                          <a:pt x="31" y="17"/>
                        </a:lnTo>
                        <a:lnTo>
                          <a:pt x="28" y="26"/>
                        </a:lnTo>
                        <a:lnTo>
                          <a:pt x="23" y="32"/>
                        </a:lnTo>
                        <a:lnTo>
                          <a:pt x="12" y="46"/>
                        </a:lnTo>
                        <a:lnTo>
                          <a:pt x="0" y="58"/>
                        </a:lnTo>
                        <a:lnTo>
                          <a:pt x="8" y="54"/>
                        </a:lnTo>
                        <a:lnTo>
                          <a:pt x="15" y="47"/>
                        </a:lnTo>
                        <a:close/>
                      </a:path>
                    </a:pathLst>
                  </a:custGeom>
                  <a:solidFill>
                    <a:srgbClr val="2E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7" name="Freeform 415">
                    <a:extLst>
                      <a:ext uri="{FF2B5EF4-FFF2-40B4-BE49-F238E27FC236}">
                        <a16:creationId xmlns:a16="http://schemas.microsoft.com/office/drawing/2014/main" id="{4D13A0FB-1161-D34A-85F1-922B592E5D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6" y="1287"/>
                    <a:ext cx="42" cy="67"/>
                  </a:xfrm>
                  <a:custGeom>
                    <a:avLst/>
                    <a:gdLst>
                      <a:gd name="T0" fmla="*/ 12 w 42"/>
                      <a:gd name="T1" fmla="*/ 61 h 67"/>
                      <a:gd name="T2" fmla="*/ 23 w 42"/>
                      <a:gd name="T3" fmla="*/ 51 h 67"/>
                      <a:gd name="T4" fmla="*/ 31 w 42"/>
                      <a:gd name="T5" fmla="*/ 41 h 67"/>
                      <a:gd name="T6" fmla="*/ 37 w 42"/>
                      <a:gd name="T7" fmla="*/ 28 h 67"/>
                      <a:gd name="T8" fmla="*/ 42 w 42"/>
                      <a:gd name="T9" fmla="*/ 14 h 67"/>
                      <a:gd name="T10" fmla="*/ 42 w 42"/>
                      <a:gd name="T11" fmla="*/ 13 h 67"/>
                      <a:gd name="T12" fmla="*/ 42 w 42"/>
                      <a:gd name="T13" fmla="*/ 10 h 67"/>
                      <a:gd name="T14" fmla="*/ 42 w 42"/>
                      <a:gd name="T15" fmla="*/ 5 h 67"/>
                      <a:gd name="T16" fmla="*/ 42 w 42"/>
                      <a:gd name="T17" fmla="*/ 0 h 67"/>
                      <a:gd name="T18" fmla="*/ 40 w 42"/>
                      <a:gd name="T19" fmla="*/ 11 h 67"/>
                      <a:gd name="T20" fmla="*/ 37 w 42"/>
                      <a:gd name="T21" fmla="*/ 20 h 67"/>
                      <a:gd name="T22" fmla="*/ 32 w 42"/>
                      <a:gd name="T23" fmla="*/ 30 h 67"/>
                      <a:gd name="T24" fmla="*/ 28 w 42"/>
                      <a:gd name="T25" fmla="*/ 39 h 67"/>
                      <a:gd name="T26" fmla="*/ 21 w 42"/>
                      <a:gd name="T27" fmla="*/ 47 h 67"/>
                      <a:gd name="T28" fmla="*/ 15 w 42"/>
                      <a:gd name="T29" fmla="*/ 54 h 67"/>
                      <a:gd name="T30" fmla="*/ 8 w 42"/>
                      <a:gd name="T31" fmla="*/ 62 h 67"/>
                      <a:gd name="T32" fmla="*/ 0 w 42"/>
                      <a:gd name="T33" fmla="*/ 67 h 67"/>
                      <a:gd name="T34" fmla="*/ 6 w 42"/>
                      <a:gd name="T35" fmla="*/ 64 h 67"/>
                      <a:gd name="T36" fmla="*/ 12 w 42"/>
                      <a:gd name="T37" fmla="*/ 61 h 67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2"/>
                      <a:gd name="T58" fmla="*/ 0 h 67"/>
                      <a:gd name="T59" fmla="*/ 42 w 42"/>
                      <a:gd name="T60" fmla="*/ 67 h 67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2" h="67">
                        <a:moveTo>
                          <a:pt x="12" y="61"/>
                        </a:moveTo>
                        <a:lnTo>
                          <a:pt x="23" y="51"/>
                        </a:lnTo>
                        <a:lnTo>
                          <a:pt x="31" y="41"/>
                        </a:lnTo>
                        <a:lnTo>
                          <a:pt x="37" y="28"/>
                        </a:lnTo>
                        <a:lnTo>
                          <a:pt x="42" y="14"/>
                        </a:lnTo>
                        <a:lnTo>
                          <a:pt x="42" y="13"/>
                        </a:lnTo>
                        <a:lnTo>
                          <a:pt x="42" y="10"/>
                        </a:lnTo>
                        <a:lnTo>
                          <a:pt x="42" y="5"/>
                        </a:lnTo>
                        <a:lnTo>
                          <a:pt x="42" y="0"/>
                        </a:lnTo>
                        <a:lnTo>
                          <a:pt x="40" y="11"/>
                        </a:lnTo>
                        <a:lnTo>
                          <a:pt x="37" y="20"/>
                        </a:lnTo>
                        <a:lnTo>
                          <a:pt x="32" y="30"/>
                        </a:lnTo>
                        <a:lnTo>
                          <a:pt x="28" y="39"/>
                        </a:lnTo>
                        <a:lnTo>
                          <a:pt x="21" y="47"/>
                        </a:lnTo>
                        <a:lnTo>
                          <a:pt x="15" y="54"/>
                        </a:lnTo>
                        <a:lnTo>
                          <a:pt x="8" y="62"/>
                        </a:lnTo>
                        <a:lnTo>
                          <a:pt x="0" y="67"/>
                        </a:lnTo>
                        <a:lnTo>
                          <a:pt x="6" y="64"/>
                        </a:lnTo>
                        <a:lnTo>
                          <a:pt x="12" y="61"/>
                        </a:lnTo>
                        <a:close/>
                      </a:path>
                    </a:pathLst>
                  </a:custGeom>
                  <a:solidFill>
                    <a:srgbClr val="30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8" name="Freeform 416">
                    <a:extLst>
                      <a:ext uri="{FF2B5EF4-FFF2-40B4-BE49-F238E27FC236}">
                        <a16:creationId xmlns:a16="http://schemas.microsoft.com/office/drawing/2014/main" id="{A5016632-0BB2-CD43-821E-D04D837823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0" y="1283"/>
                    <a:ext cx="48" cy="72"/>
                  </a:xfrm>
                  <a:custGeom>
                    <a:avLst/>
                    <a:gdLst>
                      <a:gd name="T0" fmla="*/ 12 w 48"/>
                      <a:gd name="T1" fmla="*/ 69 h 72"/>
                      <a:gd name="T2" fmla="*/ 24 w 48"/>
                      <a:gd name="T3" fmla="*/ 57 h 72"/>
                      <a:gd name="T4" fmla="*/ 35 w 48"/>
                      <a:gd name="T5" fmla="*/ 43 h 72"/>
                      <a:gd name="T6" fmla="*/ 40 w 48"/>
                      <a:gd name="T7" fmla="*/ 37 h 72"/>
                      <a:gd name="T8" fmla="*/ 43 w 48"/>
                      <a:gd name="T9" fmla="*/ 28 h 72"/>
                      <a:gd name="T10" fmla="*/ 46 w 48"/>
                      <a:gd name="T11" fmla="*/ 20 h 72"/>
                      <a:gd name="T12" fmla="*/ 48 w 48"/>
                      <a:gd name="T13" fmla="*/ 11 h 72"/>
                      <a:gd name="T14" fmla="*/ 48 w 48"/>
                      <a:gd name="T15" fmla="*/ 6 h 72"/>
                      <a:gd name="T16" fmla="*/ 46 w 48"/>
                      <a:gd name="T17" fmla="*/ 0 h 72"/>
                      <a:gd name="T18" fmla="*/ 44 w 48"/>
                      <a:gd name="T19" fmla="*/ 12 h 72"/>
                      <a:gd name="T20" fmla="*/ 41 w 48"/>
                      <a:gd name="T21" fmla="*/ 23 h 72"/>
                      <a:gd name="T22" fmla="*/ 37 w 48"/>
                      <a:gd name="T23" fmla="*/ 32 h 72"/>
                      <a:gd name="T24" fmla="*/ 32 w 48"/>
                      <a:gd name="T25" fmla="*/ 43 h 72"/>
                      <a:gd name="T26" fmla="*/ 24 w 48"/>
                      <a:gd name="T27" fmla="*/ 52 h 72"/>
                      <a:gd name="T28" fmla="*/ 18 w 48"/>
                      <a:gd name="T29" fmla="*/ 60 h 72"/>
                      <a:gd name="T30" fmla="*/ 9 w 48"/>
                      <a:gd name="T31" fmla="*/ 68 h 72"/>
                      <a:gd name="T32" fmla="*/ 0 w 48"/>
                      <a:gd name="T33" fmla="*/ 72 h 72"/>
                      <a:gd name="T34" fmla="*/ 6 w 48"/>
                      <a:gd name="T35" fmla="*/ 71 h 72"/>
                      <a:gd name="T36" fmla="*/ 12 w 48"/>
                      <a:gd name="T37" fmla="*/ 69 h 72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8"/>
                      <a:gd name="T58" fmla="*/ 0 h 72"/>
                      <a:gd name="T59" fmla="*/ 48 w 48"/>
                      <a:gd name="T60" fmla="*/ 72 h 72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8" h="72">
                        <a:moveTo>
                          <a:pt x="12" y="69"/>
                        </a:moveTo>
                        <a:lnTo>
                          <a:pt x="24" y="57"/>
                        </a:lnTo>
                        <a:lnTo>
                          <a:pt x="35" y="43"/>
                        </a:lnTo>
                        <a:lnTo>
                          <a:pt x="40" y="37"/>
                        </a:lnTo>
                        <a:lnTo>
                          <a:pt x="43" y="28"/>
                        </a:lnTo>
                        <a:lnTo>
                          <a:pt x="46" y="20"/>
                        </a:lnTo>
                        <a:lnTo>
                          <a:pt x="48" y="11"/>
                        </a:lnTo>
                        <a:lnTo>
                          <a:pt x="48" y="6"/>
                        </a:lnTo>
                        <a:lnTo>
                          <a:pt x="46" y="0"/>
                        </a:lnTo>
                        <a:lnTo>
                          <a:pt x="44" y="12"/>
                        </a:lnTo>
                        <a:lnTo>
                          <a:pt x="41" y="23"/>
                        </a:lnTo>
                        <a:lnTo>
                          <a:pt x="37" y="32"/>
                        </a:lnTo>
                        <a:lnTo>
                          <a:pt x="32" y="43"/>
                        </a:lnTo>
                        <a:lnTo>
                          <a:pt x="24" y="52"/>
                        </a:lnTo>
                        <a:lnTo>
                          <a:pt x="18" y="60"/>
                        </a:lnTo>
                        <a:lnTo>
                          <a:pt x="9" y="68"/>
                        </a:lnTo>
                        <a:lnTo>
                          <a:pt x="0" y="72"/>
                        </a:lnTo>
                        <a:lnTo>
                          <a:pt x="6" y="71"/>
                        </a:lnTo>
                        <a:lnTo>
                          <a:pt x="12" y="69"/>
                        </a:lnTo>
                        <a:close/>
                      </a:path>
                    </a:pathLst>
                  </a:custGeom>
                  <a:solidFill>
                    <a:srgbClr val="313E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9" name="Freeform 417">
                    <a:extLst>
                      <a:ext uri="{FF2B5EF4-FFF2-40B4-BE49-F238E27FC236}">
                        <a16:creationId xmlns:a16="http://schemas.microsoft.com/office/drawing/2014/main" id="{6993FEAF-2997-0A46-AB3E-F9F08C6664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3" y="1278"/>
                    <a:ext cx="55" cy="79"/>
                  </a:xfrm>
                  <a:custGeom>
                    <a:avLst/>
                    <a:gdLst>
                      <a:gd name="T0" fmla="*/ 13 w 55"/>
                      <a:gd name="T1" fmla="*/ 76 h 79"/>
                      <a:gd name="T2" fmla="*/ 21 w 55"/>
                      <a:gd name="T3" fmla="*/ 71 h 79"/>
                      <a:gd name="T4" fmla="*/ 28 w 55"/>
                      <a:gd name="T5" fmla="*/ 63 h 79"/>
                      <a:gd name="T6" fmla="*/ 34 w 55"/>
                      <a:gd name="T7" fmla="*/ 56 h 79"/>
                      <a:gd name="T8" fmla="*/ 41 w 55"/>
                      <a:gd name="T9" fmla="*/ 48 h 79"/>
                      <a:gd name="T10" fmla="*/ 45 w 55"/>
                      <a:gd name="T11" fmla="*/ 39 h 79"/>
                      <a:gd name="T12" fmla="*/ 50 w 55"/>
                      <a:gd name="T13" fmla="*/ 29 h 79"/>
                      <a:gd name="T14" fmla="*/ 53 w 55"/>
                      <a:gd name="T15" fmla="*/ 20 h 79"/>
                      <a:gd name="T16" fmla="*/ 55 w 55"/>
                      <a:gd name="T17" fmla="*/ 9 h 79"/>
                      <a:gd name="T18" fmla="*/ 53 w 55"/>
                      <a:gd name="T19" fmla="*/ 5 h 79"/>
                      <a:gd name="T20" fmla="*/ 51 w 55"/>
                      <a:gd name="T21" fmla="*/ 0 h 79"/>
                      <a:gd name="T22" fmla="*/ 51 w 55"/>
                      <a:gd name="T23" fmla="*/ 12 h 79"/>
                      <a:gd name="T24" fmla="*/ 48 w 55"/>
                      <a:gd name="T25" fmla="*/ 25 h 79"/>
                      <a:gd name="T26" fmla="*/ 44 w 55"/>
                      <a:gd name="T27" fmla="*/ 37 h 79"/>
                      <a:gd name="T28" fmla="*/ 38 w 55"/>
                      <a:gd name="T29" fmla="*/ 48 h 79"/>
                      <a:gd name="T30" fmla="*/ 30 w 55"/>
                      <a:gd name="T31" fmla="*/ 57 h 79"/>
                      <a:gd name="T32" fmla="*/ 21 w 55"/>
                      <a:gd name="T33" fmla="*/ 65 h 79"/>
                      <a:gd name="T34" fmla="*/ 11 w 55"/>
                      <a:gd name="T35" fmla="*/ 73 h 79"/>
                      <a:gd name="T36" fmla="*/ 0 w 55"/>
                      <a:gd name="T37" fmla="*/ 79 h 79"/>
                      <a:gd name="T38" fmla="*/ 7 w 55"/>
                      <a:gd name="T39" fmla="*/ 77 h 79"/>
                      <a:gd name="T40" fmla="*/ 13 w 55"/>
                      <a:gd name="T41" fmla="*/ 76 h 7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5"/>
                      <a:gd name="T64" fmla="*/ 0 h 79"/>
                      <a:gd name="T65" fmla="*/ 55 w 55"/>
                      <a:gd name="T66" fmla="*/ 79 h 7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5" h="79">
                        <a:moveTo>
                          <a:pt x="13" y="76"/>
                        </a:moveTo>
                        <a:lnTo>
                          <a:pt x="21" y="71"/>
                        </a:lnTo>
                        <a:lnTo>
                          <a:pt x="28" y="63"/>
                        </a:lnTo>
                        <a:lnTo>
                          <a:pt x="34" y="56"/>
                        </a:lnTo>
                        <a:lnTo>
                          <a:pt x="41" y="48"/>
                        </a:lnTo>
                        <a:lnTo>
                          <a:pt x="45" y="39"/>
                        </a:lnTo>
                        <a:lnTo>
                          <a:pt x="50" y="29"/>
                        </a:lnTo>
                        <a:lnTo>
                          <a:pt x="53" y="20"/>
                        </a:lnTo>
                        <a:lnTo>
                          <a:pt x="55" y="9"/>
                        </a:lnTo>
                        <a:lnTo>
                          <a:pt x="53" y="5"/>
                        </a:lnTo>
                        <a:lnTo>
                          <a:pt x="51" y="0"/>
                        </a:lnTo>
                        <a:lnTo>
                          <a:pt x="51" y="12"/>
                        </a:lnTo>
                        <a:lnTo>
                          <a:pt x="48" y="25"/>
                        </a:lnTo>
                        <a:lnTo>
                          <a:pt x="44" y="37"/>
                        </a:lnTo>
                        <a:lnTo>
                          <a:pt x="38" y="48"/>
                        </a:lnTo>
                        <a:lnTo>
                          <a:pt x="30" y="57"/>
                        </a:lnTo>
                        <a:lnTo>
                          <a:pt x="21" y="65"/>
                        </a:lnTo>
                        <a:lnTo>
                          <a:pt x="11" y="73"/>
                        </a:lnTo>
                        <a:lnTo>
                          <a:pt x="0" y="79"/>
                        </a:lnTo>
                        <a:lnTo>
                          <a:pt x="7" y="77"/>
                        </a:lnTo>
                        <a:lnTo>
                          <a:pt x="13" y="76"/>
                        </a:lnTo>
                        <a:close/>
                      </a:path>
                    </a:pathLst>
                  </a:custGeom>
                  <a:solidFill>
                    <a:srgbClr val="323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0" name="Freeform 418">
                    <a:extLst>
                      <a:ext uri="{FF2B5EF4-FFF2-40B4-BE49-F238E27FC236}">
                        <a16:creationId xmlns:a16="http://schemas.microsoft.com/office/drawing/2014/main" id="{15DE8402-208C-8A46-B55A-194260F608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9" y="1273"/>
                    <a:ext cx="57" cy="85"/>
                  </a:xfrm>
                  <a:custGeom>
                    <a:avLst/>
                    <a:gdLst>
                      <a:gd name="T0" fmla="*/ 11 w 57"/>
                      <a:gd name="T1" fmla="*/ 82 h 85"/>
                      <a:gd name="T2" fmla="*/ 20 w 57"/>
                      <a:gd name="T3" fmla="*/ 78 h 85"/>
                      <a:gd name="T4" fmla="*/ 29 w 57"/>
                      <a:gd name="T5" fmla="*/ 70 h 85"/>
                      <a:gd name="T6" fmla="*/ 35 w 57"/>
                      <a:gd name="T7" fmla="*/ 62 h 85"/>
                      <a:gd name="T8" fmla="*/ 43 w 57"/>
                      <a:gd name="T9" fmla="*/ 53 h 85"/>
                      <a:gd name="T10" fmla="*/ 48 w 57"/>
                      <a:gd name="T11" fmla="*/ 42 h 85"/>
                      <a:gd name="T12" fmla="*/ 52 w 57"/>
                      <a:gd name="T13" fmla="*/ 33 h 85"/>
                      <a:gd name="T14" fmla="*/ 55 w 57"/>
                      <a:gd name="T15" fmla="*/ 22 h 85"/>
                      <a:gd name="T16" fmla="*/ 57 w 57"/>
                      <a:gd name="T17" fmla="*/ 10 h 85"/>
                      <a:gd name="T18" fmla="*/ 55 w 57"/>
                      <a:gd name="T19" fmla="*/ 5 h 85"/>
                      <a:gd name="T20" fmla="*/ 54 w 57"/>
                      <a:gd name="T21" fmla="*/ 0 h 85"/>
                      <a:gd name="T22" fmla="*/ 54 w 57"/>
                      <a:gd name="T23" fmla="*/ 2 h 85"/>
                      <a:gd name="T24" fmla="*/ 54 w 57"/>
                      <a:gd name="T25" fmla="*/ 2 h 85"/>
                      <a:gd name="T26" fmla="*/ 54 w 57"/>
                      <a:gd name="T27" fmla="*/ 16 h 85"/>
                      <a:gd name="T28" fmla="*/ 51 w 57"/>
                      <a:gd name="T29" fmla="*/ 28 h 85"/>
                      <a:gd name="T30" fmla="*/ 46 w 57"/>
                      <a:gd name="T31" fmla="*/ 41 h 85"/>
                      <a:gd name="T32" fmla="*/ 40 w 57"/>
                      <a:gd name="T33" fmla="*/ 53 h 85"/>
                      <a:gd name="T34" fmla="*/ 31 w 57"/>
                      <a:gd name="T35" fmla="*/ 62 h 85"/>
                      <a:gd name="T36" fmla="*/ 21 w 57"/>
                      <a:gd name="T37" fmla="*/ 72 h 85"/>
                      <a:gd name="T38" fmla="*/ 12 w 57"/>
                      <a:gd name="T39" fmla="*/ 79 h 85"/>
                      <a:gd name="T40" fmla="*/ 0 w 57"/>
                      <a:gd name="T41" fmla="*/ 85 h 85"/>
                      <a:gd name="T42" fmla="*/ 6 w 57"/>
                      <a:gd name="T43" fmla="*/ 84 h 85"/>
                      <a:gd name="T44" fmla="*/ 11 w 57"/>
                      <a:gd name="T45" fmla="*/ 82 h 85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7"/>
                      <a:gd name="T70" fmla="*/ 0 h 85"/>
                      <a:gd name="T71" fmla="*/ 57 w 57"/>
                      <a:gd name="T72" fmla="*/ 85 h 85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7" h="85">
                        <a:moveTo>
                          <a:pt x="11" y="82"/>
                        </a:moveTo>
                        <a:lnTo>
                          <a:pt x="20" y="78"/>
                        </a:lnTo>
                        <a:lnTo>
                          <a:pt x="29" y="70"/>
                        </a:lnTo>
                        <a:lnTo>
                          <a:pt x="35" y="62"/>
                        </a:lnTo>
                        <a:lnTo>
                          <a:pt x="43" y="53"/>
                        </a:lnTo>
                        <a:lnTo>
                          <a:pt x="48" y="42"/>
                        </a:lnTo>
                        <a:lnTo>
                          <a:pt x="52" y="33"/>
                        </a:lnTo>
                        <a:lnTo>
                          <a:pt x="55" y="22"/>
                        </a:lnTo>
                        <a:lnTo>
                          <a:pt x="57" y="10"/>
                        </a:lnTo>
                        <a:lnTo>
                          <a:pt x="55" y="5"/>
                        </a:lnTo>
                        <a:lnTo>
                          <a:pt x="54" y="0"/>
                        </a:lnTo>
                        <a:lnTo>
                          <a:pt x="54" y="2"/>
                        </a:lnTo>
                        <a:lnTo>
                          <a:pt x="54" y="16"/>
                        </a:lnTo>
                        <a:lnTo>
                          <a:pt x="51" y="28"/>
                        </a:lnTo>
                        <a:lnTo>
                          <a:pt x="46" y="41"/>
                        </a:lnTo>
                        <a:lnTo>
                          <a:pt x="40" y="53"/>
                        </a:lnTo>
                        <a:lnTo>
                          <a:pt x="31" y="62"/>
                        </a:lnTo>
                        <a:lnTo>
                          <a:pt x="21" y="72"/>
                        </a:lnTo>
                        <a:lnTo>
                          <a:pt x="12" y="79"/>
                        </a:lnTo>
                        <a:lnTo>
                          <a:pt x="0" y="85"/>
                        </a:lnTo>
                        <a:lnTo>
                          <a:pt x="6" y="84"/>
                        </a:lnTo>
                        <a:lnTo>
                          <a:pt x="11" y="82"/>
                        </a:lnTo>
                        <a:close/>
                      </a:path>
                    </a:pathLst>
                  </a:custGeom>
                  <a:solidFill>
                    <a:srgbClr val="333F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1" name="Freeform 419">
                    <a:extLst>
                      <a:ext uri="{FF2B5EF4-FFF2-40B4-BE49-F238E27FC236}">
                        <a16:creationId xmlns:a16="http://schemas.microsoft.com/office/drawing/2014/main" id="{97096B89-D1CF-A049-83E0-7CE81EA0BA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4" y="1270"/>
                    <a:ext cx="60" cy="88"/>
                  </a:xfrm>
                  <a:custGeom>
                    <a:avLst/>
                    <a:gdLst>
                      <a:gd name="T0" fmla="*/ 9 w 60"/>
                      <a:gd name="T1" fmla="*/ 87 h 88"/>
                      <a:gd name="T2" fmla="*/ 20 w 60"/>
                      <a:gd name="T3" fmla="*/ 81 h 88"/>
                      <a:gd name="T4" fmla="*/ 31 w 60"/>
                      <a:gd name="T5" fmla="*/ 73 h 88"/>
                      <a:gd name="T6" fmla="*/ 39 w 60"/>
                      <a:gd name="T7" fmla="*/ 65 h 88"/>
                      <a:gd name="T8" fmla="*/ 47 w 60"/>
                      <a:gd name="T9" fmla="*/ 56 h 88"/>
                      <a:gd name="T10" fmla="*/ 53 w 60"/>
                      <a:gd name="T11" fmla="*/ 45 h 88"/>
                      <a:gd name="T12" fmla="*/ 57 w 60"/>
                      <a:gd name="T13" fmla="*/ 33 h 88"/>
                      <a:gd name="T14" fmla="*/ 60 w 60"/>
                      <a:gd name="T15" fmla="*/ 20 h 88"/>
                      <a:gd name="T16" fmla="*/ 60 w 60"/>
                      <a:gd name="T17" fmla="*/ 8 h 88"/>
                      <a:gd name="T18" fmla="*/ 59 w 60"/>
                      <a:gd name="T19" fmla="*/ 3 h 88"/>
                      <a:gd name="T20" fmla="*/ 57 w 60"/>
                      <a:gd name="T21" fmla="*/ 0 h 88"/>
                      <a:gd name="T22" fmla="*/ 57 w 60"/>
                      <a:gd name="T23" fmla="*/ 3 h 88"/>
                      <a:gd name="T24" fmla="*/ 57 w 60"/>
                      <a:gd name="T25" fmla="*/ 5 h 88"/>
                      <a:gd name="T26" fmla="*/ 57 w 60"/>
                      <a:gd name="T27" fmla="*/ 19 h 88"/>
                      <a:gd name="T28" fmla="*/ 54 w 60"/>
                      <a:gd name="T29" fmla="*/ 33 h 88"/>
                      <a:gd name="T30" fmla="*/ 48 w 60"/>
                      <a:gd name="T31" fmla="*/ 45 h 88"/>
                      <a:gd name="T32" fmla="*/ 42 w 60"/>
                      <a:gd name="T33" fmla="*/ 56 h 88"/>
                      <a:gd name="T34" fmla="*/ 33 w 60"/>
                      <a:gd name="T35" fmla="*/ 67 h 88"/>
                      <a:gd name="T36" fmla="*/ 23 w 60"/>
                      <a:gd name="T37" fmla="*/ 75 h 88"/>
                      <a:gd name="T38" fmla="*/ 13 w 60"/>
                      <a:gd name="T39" fmla="*/ 82 h 88"/>
                      <a:gd name="T40" fmla="*/ 0 w 60"/>
                      <a:gd name="T41" fmla="*/ 88 h 88"/>
                      <a:gd name="T42" fmla="*/ 5 w 60"/>
                      <a:gd name="T43" fmla="*/ 88 h 88"/>
                      <a:gd name="T44" fmla="*/ 9 w 60"/>
                      <a:gd name="T45" fmla="*/ 87 h 8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0"/>
                      <a:gd name="T70" fmla="*/ 0 h 88"/>
                      <a:gd name="T71" fmla="*/ 60 w 60"/>
                      <a:gd name="T72" fmla="*/ 88 h 8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0" h="88">
                        <a:moveTo>
                          <a:pt x="9" y="87"/>
                        </a:moveTo>
                        <a:lnTo>
                          <a:pt x="20" y="81"/>
                        </a:lnTo>
                        <a:lnTo>
                          <a:pt x="31" y="73"/>
                        </a:lnTo>
                        <a:lnTo>
                          <a:pt x="39" y="65"/>
                        </a:lnTo>
                        <a:lnTo>
                          <a:pt x="47" y="56"/>
                        </a:lnTo>
                        <a:lnTo>
                          <a:pt x="53" y="45"/>
                        </a:lnTo>
                        <a:lnTo>
                          <a:pt x="57" y="33"/>
                        </a:lnTo>
                        <a:lnTo>
                          <a:pt x="60" y="20"/>
                        </a:lnTo>
                        <a:lnTo>
                          <a:pt x="60" y="8"/>
                        </a:lnTo>
                        <a:lnTo>
                          <a:pt x="59" y="3"/>
                        </a:lnTo>
                        <a:lnTo>
                          <a:pt x="57" y="0"/>
                        </a:lnTo>
                        <a:lnTo>
                          <a:pt x="57" y="3"/>
                        </a:lnTo>
                        <a:lnTo>
                          <a:pt x="57" y="5"/>
                        </a:lnTo>
                        <a:lnTo>
                          <a:pt x="57" y="19"/>
                        </a:lnTo>
                        <a:lnTo>
                          <a:pt x="54" y="33"/>
                        </a:lnTo>
                        <a:lnTo>
                          <a:pt x="48" y="45"/>
                        </a:lnTo>
                        <a:lnTo>
                          <a:pt x="42" y="56"/>
                        </a:lnTo>
                        <a:lnTo>
                          <a:pt x="33" y="67"/>
                        </a:lnTo>
                        <a:lnTo>
                          <a:pt x="23" y="75"/>
                        </a:lnTo>
                        <a:lnTo>
                          <a:pt x="13" y="82"/>
                        </a:ln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9" y="87"/>
                        </a:lnTo>
                        <a:close/>
                      </a:path>
                    </a:pathLst>
                  </a:custGeom>
                  <a:solidFill>
                    <a:srgbClr val="3440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2" name="Freeform 420">
                    <a:extLst>
                      <a:ext uri="{FF2B5EF4-FFF2-40B4-BE49-F238E27FC236}">
                        <a16:creationId xmlns:a16="http://schemas.microsoft.com/office/drawing/2014/main" id="{BE1D1708-4310-E042-9651-CAC4132ED5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0" y="1267"/>
                    <a:ext cx="63" cy="91"/>
                  </a:xfrm>
                  <a:custGeom>
                    <a:avLst/>
                    <a:gdLst>
                      <a:gd name="T0" fmla="*/ 63 w 63"/>
                      <a:gd name="T1" fmla="*/ 8 h 91"/>
                      <a:gd name="T2" fmla="*/ 63 w 63"/>
                      <a:gd name="T3" fmla="*/ 8 h 91"/>
                      <a:gd name="T4" fmla="*/ 63 w 63"/>
                      <a:gd name="T5" fmla="*/ 6 h 91"/>
                      <a:gd name="T6" fmla="*/ 61 w 63"/>
                      <a:gd name="T7" fmla="*/ 3 h 91"/>
                      <a:gd name="T8" fmla="*/ 60 w 63"/>
                      <a:gd name="T9" fmla="*/ 0 h 91"/>
                      <a:gd name="T10" fmla="*/ 60 w 63"/>
                      <a:gd name="T11" fmla="*/ 3 h 91"/>
                      <a:gd name="T12" fmla="*/ 60 w 63"/>
                      <a:gd name="T13" fmla="*/ 8 h 91"/>
                      <a:gd name="T14" fmla="*/ 60 w 63"/>
                      <a:gd name="T15" fmla="*/ 22 h 91"/>
                      <a:gd name="T16" fmla="*/ 55 w 63"/>
                      <a:gd name="T17" fmla="*/ 36 h 91"/>
                      <a:gd name="T18" fmla="*/ 51 w 63"/>
                      <a:gd name="T19" fmla="*/ 48 h 91"/>
                      <a:gd name="T20" fmla="*/ 43 w 63"/>
                      <a:gd name="T21" fmla="*/ 61 h 91"/>
                      <a:gd name="T22" fmla="*/ 35 w 63"/>
                      <a:gd name="T23" fmla="*/ 70 h 91"/>
                      <a:gd name="T24" fmla="*/ 24 w 63"/>
                      <a:gd name="T25" fmla="*/ 79 h 91"/>
                      <a:gd name="T26" fmla="*/ 12 w 63"/>
                      <a:gd name="T27" fmla="*/ 85 h 91"/>
                      <a:gd name="T28" fmla="*/ 0 w 63"/>
                      <a:gd name="T29" fmla="*/ 91 h 91"/>
                      <a:gd name="T30" fmla="*/ 1 w 63"/>
                      <a:gd name="T31" fmla="*/ 91 h 91"/>
                      <a:gd name="T32" fmla="*/ 4 w 63"/>
                      <a:gd name="T33" fmla="*/ 91 h 91"/>
                      <a:gd name="T34" fmla="*/ 6 w 63"/>
                      <a:gd name="T35" fmla="*/ 91 h 91"/>
                      <a:gd name="T36" fmla="*/ 9 w 63"/>
                      <a:gd name="T37" fmla="*/ 91 h 91"/>
                      <a:gd name="T38" fmla="*/ 21 w 63"/>
                      <a:gd name="T39" fmla="*/ 85 h 91"/>
                      <a:gd name="T40" fmla="*/ 30 w 63"/>
                      <a:gd name="T41" fmla="*/ 78 h 91"/>
                      <a:gd name="T42" fmla="*/ 40 w 63"/>
                      <a:gd name="T43" fmla="*/ 68 h 91"/>
                      <a:gd name="T44" fmla="*/ 49 w 63"/>
                      <a:gd name="T45" fmla="*/ 59 h 91"/>
                      <a:gd name="T46" fmla="*/ 55 w 63"/>
                      <a:gd name="T47" fmla="*/ 47 h 91"/>
                      <a:gd name="T48" fmla="*/ 60 w 63"/>
                      <a:gd name="T49" fmla="*/ 34 h 91"/>
                      <a:gd name="T50" fmla="*/ 63 w 63"/>
                      <a:gd name="T51" fmla="*/ 22 h 91"/>
                      <a:gd name="T52" fmla="*/ 63 w 63"/>
                      <a:gd name="T53" fmla="*/ 8 h 91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3"/>
                      <a:gd name="T82" fmla="*/ 0 h 91"/>
                      <a:gd name="T83" fmla="*/ 63 w 63"/>
                      <a:gd name="T84" fmla="*/ 91 h 91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3" h="91">
                        <a:moveTo>
                          <a:pt x="63" y="8"/>
                        </a:moveTo>
                        <a:lnTo>
                          <a:pt x="63" y="8"/>
                        </a:lnTo>
                        <a:lnTo>
                          <a:pt x="63" y="6"/>
                        </a:lnTo>
                        <a:lnTo>
                          <a:pt x="61" y="3"/>
                        </a:lnTo>
                        <a:lnTo>
                          <a:pt x="60" y="0"/>
                        </a:lnTo>
                        <a:lnTo>
                          <a:pt x="60" y="3"/>
                        </a:lnTo>
                        <a:lnTo>
                          <a:pt x="60" y="8"/>
                        </a:lnTo>
                        <a:lnTo>
                          <a:pt x="60" y="22"/>
                        </a:lnTo>
                        <a:lnTo>
                          <a:pt x="55" y="36"/>
                        </a:lnTo>
                        <a:lnTo>
                          <a:pt x="51" y="48"/>
                        </a:lnTo>
                        <a:lnTo>
                          <a:pt x="43" y="61"/>
                        </a:lnTo>
                        <a:lnTo>
                          <a:pt x="35" y="70"/>
                        </a:lnTo>
                        <a:lnTo>
                          <a:pt x="24" y="79"/>
                        </a:lnTo>
                        <a:lnTo>
                          <a:pt x="12" y="85"/>
                        </a:lnTo>
                        <a:lnTo>
                          <a:pt x="0" y="91"/>
                        </a:lnTo>
                        <a:lnTo>
                          <a:pt x="1" y="91"/>
                        </a:lnTo>
                        <a:lnTo>
                          <a:pt x="4" y="91"/>
                        </a:lnTo>
                        <a:lnTo>
                          <a:pt x="6" y="91"/>
                        </a:lnTo>
                        <a:lnTo>
                          <a:pt x="9" y="91"/>
                        </a:lnTo>
                        <a:lnTo>
                          <a:pt x="21" y="85"/>
                        </a:lnTo>
                        <a:lnTo>
                          <a:pt x="30" y="78"/>
                        </a:lnTo>
                        <a:lnTo>
                          <a:pt x="40" y="68"/>
                        </a:lnTo>
                        <a:lnTo>
                          <a:pt x="49" y="59"/>
                        </a:lnTo>
                        <a:lnTo>
                          <a:pt x="55" y="47"/>
                        </a:lnTo>
                        <a:lnTo>
                          <a:pt x="60" y="34"/>
                        </a:lnTo>
                        <a:lnTo>
                          <a:pt x="63" y="22"/>
                        </a:lnTo>
                        <a:lnTo>
                          <a:pt x="63" y="8"/>
                        </a:lnTo>
                        <a:close/>
                      </a:path>
                    </a:pathLst>
                  </a:custGeom>
                  <a:solidFill>
                    <a:srgbClr val="3442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3" name="Freeform 421">
                    <a:extLst>
                      <a:ext uri="{FF2B5EF4-FFF2-40B4-BE49-F238E27FC236}">
                        <a16:creationId xmlns:a16="http://schemas.microsoft.com/office/drawing/2014/main" id="{9053D18F-15F5-9849-B332-4EA2504B0A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5" y="1264"/>
                    <a:ext cx="66" cy="94"/>
                  </a:xfrm>
                  <a:custGeom>
                    <a:avLst/>
                    <a:gdLst>
                      <a:gd name="T0" fmla="*/ 66 w 66"/>
                      <a:gd name="T1" fmla="*/ 11 h 94"/>
                      <a:gd name="T2" fmla="*/ 66 w 66"/>
                      <a:gd name="T3" fmla="*/ 9 h 94"/>
                      <a:gd name="T4" fmla="*/ 66 w 66"/>
                      <a:gd name="T5" fmla="*/ 6 h 94"/>
                      <a:gd name="T6" fmla="*/ 65 w 66"/>
                      <a:gd name="T7" fmla="*/ 3 h 94"/>
                      <a:gd name="T8" fmla="*/ 63 w 66"/>
                      <a:gd name="T9" fmla="*/ 0 h 94"/>
                      <a:gd name="T10" fmla="*/ 63 w 66"/>
                      <a:gd name="T11" fmla="*/ 5 h 94"/>
                      <a:gd name="T12" fmla="*/ 63 w 66"/>
                      <a:gd name="T13" fmla="*/ 11 h 94"/>
                      <a:gd name="T14" fmla="*/ 63 w 66"/>
                      <a:gd name="T15" fmla="*/ 26 h 94"/>
                      <a:gd name="T16" fmla="*/ 59 w 66"/>
                      <a:gd name="T17" fmla="*/ 39 h 94"/>
                      <a:gd name="T18" fmla="*/ 54 w 66"/>
                      <a:gd name="T19" fmla="*/ 53 h 94"/>
                      <a:gd name="T20" fmla="*/ 46 w 66"/>
                      <a:gd name="T21" fmla="*/ 64 h 94"/>
                      <a:gd name="T22" fmla="*/ 37 w 66"/>
                      <a:gd name="T23" fmla="*/ 74 h 94"/>
                      <a:gd name="T24" fmla="*/ 26 w 66"/>
                      <a:gd name="T25" fmla="*/ 82 h 94"/>
                      <a:gd name="T26" fmla="*/ 14 w 66"/>
                      <a:gd name="T27" fmla="*/ 88 h 94"/>
                      <a:gd name="T28" fmla="*/ 0 w 66"/>
                      <a:gd name="T29" fmla="*/ 93 h 94"/>
                      <a:gd name="T30" fmla="*/ 5 w 66"/>
                      <a:gd name="T31" fmla="*/ 94 h 94"/>
                      <a:gd name="T32" fmla="*/ 9 w 66"/>
                      <a:gd name="T33" fmla="*/ 94 h 94"/>
                      <a:gd name="T34" fmla="*/ 9 w 66"/>
                      <a:gd name="T35" fmla="*/ 94 h 94"/>
                      <a:gd name="T36" fmla="*/ 9 w 66"/>
                      <a:gd name="T37" fmla="*/ 94 h 94"/>
                      <a:gd name="T38" fmla="*/ 22 w 66"/>
                      <a:gd name="T39" fmla="*/ 88 h 94"/>
                      <a:gd name="T40" fmla="*/ 32 w 66"/>
                      <a:gd name="T41" fmla="*/ 81 h 94"/>
                      <a:gd name="T42" fmla="*/ 42 w 66"/>
                      <a:gd name="T43" fmla="*/ 73 h 94"/>
                      <a:gd name="T44" fmla="*/ 51 w 66"/>
                      <a:gd name="T45" fmla="*/ 62 h 94"/>
                      <a:gd name="T46" fmla="*/ 57 w 66"/>
                      <a:gd name="T47" fmla="*/ 51 h 94"/>
                      <a:gd name="T48" fmla="*/ 63 w 66"/>
                      <a:gd name="T49" fmla="*/ 39 h 94"/>
                      <a:gd name="T50" fmla="*/ 66 w 66"/>
                      <a:gd name="T51" fmla="*/ 25 h 94"/>
                      <a:gd name="T52" fmla="*/ 66 w 66"/>
                      <a:gd name="T53" fmla="*/ 11 h 9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6"/>
                      <a:gd name="T82" fmla="*/ 0 h 94"/>
                      <a:gd name="T83" fmla="*/ 66 w 66"/>
                      <a:gd name="T84" fmla="*/ 94 h 9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6" h="94">
                        <a:moveTo>
                          <a:pt x="66" y="11"/>
                        </a:moveTo>
                        <a:lnTo>
                          <a:pt x="66" y="9"/>
                        </a:lnTo>
                        <a:lnTo>
                          <a:pt x="66" y="6"/>
                        </a:lnTo>
                        <a:lnTo>
                          <a:pt x="65" y="3"/>
                        </a:lnTo>
                        <a:lnTo>
                          <a:pt x="63" y="0"/>
                        </a:lnTo>
                        <a:lnTo>
                          <a:pt x="63" y="5"/>
                        </a:lnTo>
                        <a:lnTo>
                          <a:pt x="63" y="11"/>
                        </a:lnTo>
                        <a:lnTo>
                          <a:pt x="63" y="26"/>
                        </a:lnTo>
                        <a:lnTo>
                          <a:pt x="59" y="39"/>
                        </a:lnTo>
                        <a:lnTo>
                          <a:pt x="54" y="53"/>
                        </a:lnTo>
                        <a:lnTo>
                          <a:pt x="46" y="64"/>
                        </a:lnTo>
                        <a:lnTo>
                          <a:pt x="37" y="74"/>
                        </a:lnTo>
                        <a:lnTo>
                          <a:pt x="26" y="82"/>
                        </a:lnTo>
                        <a:lnTo>
                          <a:pt x="14" y="88"/>
                        </a:lnTo>
                        <a:lnTo>
                          <a:pt x="0" y="93"/>
                        </a:lnTo>
                        <a:lnTo>
                          <a:pt x="5" y="94"/>
                        </a:lnTo>
                        <a:lnTo>
                          <a:pt x="9" y="94"/>
                        </a:lnTo>
                        <a:lnTo>
                          <a:pt x="22" y="88"/>
                        </a:lnTo>
                        <a:lnTo>
                          <a:pt x="32" y="81"/>
                        </a:lnTo>
                        <a:lnTo>
                          <a:pt x="42" y="73"/>
                        </a:lnTo>
                        <a:lnTo>
                          <a:pt x="51" y="62"/>
                        </a:lnTo>
                        <a:lnTo>
                          <a:pt x="57" y="51"/>
                        </a:lnTo>
                        <a:lnTo>
                          <a:pt x="63" y="39"/>
                        </a:lnTo>
                        <a:lnTo>
                          <a:pt x="66" y="25"/>
                        </a:lnTo>
                        <a:lnTo>
                          <a:pt x="66" y="11"/>
                        </a:lnTo>
                        <a:close/>
                      </a:path>
                    </a:pathLst>
                  </a:custGeom>
                  <a:solidFill>
                    <a:srgbClr val="3443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4" name="Freeform 422">
                    <a:extLst>
                      <a:ext uri="{FF2B5EF4-FFF2-40B4-BE49-F238E27FC236}">
                        <a16:creationId xmlns:a16="http://schemas.microsoft.com/office/drawing/2014/main" id="{AF30FFD5-4221-4F49-BAF7-D1F25DC5B2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2" y="1261"/>
                    <a:ext cx="68" cy="97"/>
                  </a:xfrm>
                  <a:custGeom>
                    <a:avLst/>
                    <a:gdLst>
                      <a:gd name="T0" fmla="*/ 68 w 68"/>
                      <a:gd name="T1" fmla="*/ 14 h 97"/>
                      <a:gd name="T2" fmla="*/ 68 w 68"/>
                      <a:gd name="T3" fmla="*/ 9 h 97"/>
                      <a:gd name="T4" fmla="*/ 68 w 68"/>
                      <a:gd name="T5" fmla="*/ 6 h 97"/>
                      <a:gd name="T6" fmla="*/ 66 w 68"/>
                      <a:gd name="T7" fmla="*/ 3 h 97"/>
                      <a:gd name="T8" fmla="*/ 65 w 68"/>
                      <a:gd name="T9" fmla="*/ 0 h 97"/>
                      <a:gd name="T10" fmla="*/ 65 w 68"/>
                      <a:gd name="T11" fmla="*/ 6 h 97"/>
                      <a:gd name="T12" fmla="*/ 65 w 68"/>
                      <a:gd name="T13" fmla="*/ 14 h 97"/>
                      <a:gd name="T14" fmla="*/ 65 w 68"/>
                      <a:gd name="T15" fmla="*/ 29 h 97"/>
                      <a:gd name="T16" fmla="*/ 60 w 68"/>
                      <a:gd name="T17" fmla="*/ 43 h 97"/>
                      <a:gd name="T18" fmla="*/ 54 w 68"/>
                      <a:gd name="T19" fmla="*/ 56 h 97"/>
                      <a:gd name="T20" fmla="*/ 46 w 68"/>
                      <a:gd name="T21" fmla="*/ 67 h 97"/>
                      <a:gd name="T22" fmla="*/ 37 w 68"/>
                      <a:gd name="T23" fmla="*/ 77 h 97"/>
                      <a:gd name="T24" fmla="*/ 26 w 68"/>
                      <a:gd name="T25" fmla="*/ 85 h 97"/>
                      <a:gd name="T26" fmla="*/ 14 w 68"/>
                      <a:gd name="T27" fmla="*/ 91 h 97"/>
                      <a:gd name="T28" fmla="*/ 0 w 68"/>
                      <a:gd name="T29" fmla="*/ 96 h 97"/>
                      <a:gd name="T30" fmla="*/ 3 w 68"/>
                      <a:gd name="T31" fmla="*/ 96 h 97"/>
                      <a:gd name="T32" fmla="*/ 8 w 68"/>
                      <a:gd name="T33" fmla="*/ 97 h 97"/>
                      <a:gd name="T34" fmla="*/ 20 w 68"/>
                      <a:gd name="T35" fmla="*/ 91 h 97"/>
                      <a:gd name="T36" fmla="*/ 32 w 68"/>
                      <a:gd name="T37" fmla="*/ 85 h 97"/>
                      <a:gd name="T38" fmla="*/ 43 w 68"/>
                      <a:gd name="T39" fmla="*/ 76 h 97"/>
                      <a:gd name="T40" fmla="*/ 51 w 68"/>
                      <a:gd name="T41" fmla="*/ 67 h 97"/>
                      <a:gd name="T42" fmla="*/ 59 w 68"/>
                      <a:gd name="T43" fmla="*/ 54 h 97"/>
                      <a:gd name="T44" fmla="*/ 63 w 68"/>
                      <a:gd name="T45" fmla="*/ 42 h 97"/>
                      <a:gd name="T46" fmla="*/ 68 w 68"/>
                      <a:gd name="T47" fmla="*/ 28 h 97"/>
                      <a:gd name="T48" fmla="*/ 68 w 68"/>
                      <a:gd name="T49" fmla="*/ 14 h 9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68"/>
                      <a:gd name="T76" fmla="*/ 0 h 97"/>
                      <a:gd name="T77" fmla="*/ 68 w 68"/>
                      <a:gd name="T78" fmla="*/ 97 h 9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68" h="97">
                        <a:moveTo>
                          <a:pt x="68" y="14"/>
                        </a:moveTo>
                        <a:lnTo>
                          <a:pt x="68" y="9"/>
                        </a:lnTo>
                        <a:lnTo>
                          <a:pt x="68" y="6"/>
                        </a:lnTo>
                        <a:lnTo>
                          <a:pt x="66" y="3"/>
                        </a:lnTo>
                        <a:lnTo>
                          <a:pt x="65" y="0"/>
                        </a:lnTo>
                        <a:lnTo>
                          <a:pt x="65" y="6"/>
                        </a:lnTo>
                        <a:lnTo>
                          <a:pt x="65" y="14"/>
                        </a:lnTo>
                        <a:lnTo>
                          <a:pt x="65" y="29"/>
                        </a:lnTo>
                        <a:lnTo>
                          <a:pt x="60" y="43"/>
                        </a:lnTo>
                        <a:lnTo>
                          <a:pt x="54" y="56"/>
                        </a:lnTo>
                        <a:lnTo>
                          <a:pt x="46" y="67"/>
                        </a:lnTo>
                        <a:lnTo>
                          <a:pt x="37" y="77"/>
                        </a:lnTo>
                        <a:lnTo>
                          <a:pt x="26" y="85"/>
                        </a:lnTo>
                        <a:lnTo>
                          <a:pt x="14" y="91"/>
                        </a:lnTo>
                        <a:lnTo>
                          <a:pt x="0" y="96"/>
                        </a:lnTo>
                        <a:lnTo>
                          <a:pt x="3" y="96"/>
                        </a:lnTo>
                        <a:lnTo>
                          <a:pt x="8" y="97"/>
                        </a:lnTo>
                        <a:lnTo>
                          <a:pt x="20" y="91"/>
                        </a:lnTo>
                        <a:lnTo>
                          <a:pt x="32" y="85"/>
                        </a:lnTo>
                        <a:lnTo>
                          <a:pt x="43" y="76"/>
                        </a:lnTo>
                        <a:lnTo>
                          <a:pt x="51" y="67"/>
                        </a:lnTo>
                        <a:lnTo>
                          <a:pt x="59" y="54"/>
                        </a:lnTo>
                        <a:lnTo>
                          <a:pt x="63" y="42"/>
                        </a:lnTo>
                        <a:lnTo>
                          <a:pt x="68" y="28"/>
                        </a:lnTo>
                        <a:lnTo>
                          <a:pt x="68" y="14"/>
                        </a:lnTo>
                        <a:close/>
                      </a:path>
                    </a:pathLst>
                  </a:custGeom>
                  <a:solidFill>
                    <a:srgbClr val="3444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5" name="Freeform 423">
                    <a:extLst>
                      <a:ext uri="{FF2B5EF4-FFF2-40B4-BE49-F238E27FC236}">
                        <a16:creationId xmlns:a16="http://schemas.microsoft.com/office/drawing/2014/main" id="{7D55BF0C-7572-F24A-BC71-68BDAA77D6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7" y="1258"/>
                    <a:ext cx="71" cy="99"/>
                  </a:xfrm>
                  <a:custGeom>
                    <a:avLst/>
                    <a:gdLst>
                      <a:gd name="T0" fmla="*/ 71 w 71"/>
                      <a:gd name="T1" fmla="*/ 17 h 99"/>
                      <a:gd name="T2" fmla="*/ 71 w 71"/>
                      <a:gd name="T3" fmla="*/ 11 h 99"/>
                      <a:gd name="T4" fmla="*/ 71 w 71"/>
                      <a:gd name="T5" fmla="*/ 6 h 99"/>
                      <a:gd name="T6" fmla="*/ 70 w 71"/>
                      <a:gd name="T7" fmla="*/ 3 h 99"/>
                      <a:gd name="T8" fmla="*/ 67 w 71"/>
                      <a:gd name="T9" fmla="*/ 0 h 99"/>
                      <a:gd name="T10" fmla="*/ 68 w 71"/>
                      <a:gd name="T11" fmla="*/ 9 h 99"/>
                      <a:gd name="T12" fmla="*/ 68 w 71"/>
                      <a:gd name="T13" fmla="*/ 17 h 99"/>
                      <a:gd name="T14" fmla="*/ 68 w 71"/>
                      <a:gd name="T15" fmla="*/ 32 h 99"/>
                      <a:gd name="T16" fmla="*/ 64 w 71"/>
                      <a:gd name="T17" fmla="*/ 46 h 99"/>
                      <a:gd name="T18" fmla="*/ 57 w 71"/>
                      <a:gd name="T19" fmla="*/ 59 h 99"/>
                      <a:gd name="T20" fmla="*/ 50 w 71"/>
                      <a:gd name="T21" fmla="*/ 71 h 99"/>
                      <a:gd name="T22" fmla="*/ 39 w 71"/>
                      <a:gd name="T23" fmla="*/ 80 h 99"/>
                      <a:gd name="T24" fmla="*/ 28 w 71"/>
                      <a:gd name="T25" fmla="*/ 88 h 99"/>
                      <a:gd name="T26" fmla="*/ 14 w 71"/>
                      <a:gd name="T27" fmla="*/ 94 h 99"/>
                      <a:gd name="T28" fmla="*/ 0 w 71"/>
                      <a:gd name="T29" fmla="*/ 97 h 99"/>
                      <a:gd name="T30" fmla="*/ 5 w 71"/>
                      <a:gd name="T31" fmla="*/ 99 h 99"/>
                      <a:gd name="T32" fmla="*/ 8 w 71"/>
                      <a:gd name="T33" fmla="*/ 99 h 99"/>
                      <a:gd name="T34" fmla="*/ 22 w 71"/>
                      <a:gd name="T35" fmla="*/ 94 h 99"/>
                      <a:gd name="T36" fmla="*/ 34 w 71"/>
                      <a:gd name="T37" fmla="*/ 88 h 99"/>
                      <a:gd name="T38" fmla="*/ 45 w 71"/>
                      <a:gd name="T39" fmla="*/ 80 h 99"/>
                      <a:gd name="T40" fmla="*/ 54 w 71"/>
                      <a:gd name="T41" fmla="*/ 70 h 99"/>
                      <a:gd name="T42" fmla="*/ 62 w 71"/>
                      <a:gd name="T43" fmla="*/ 59 h 99"/>
                      <a:gd name="T44" fmla="*/ 67 w 71"/>
                      <a:gd name="T45" fmla="*/ 45 h 99"/>
                      <a:gd name="T46" fmla="*/ 71 w 71"/>
                      <a:gd name="T47" fmla="*/ 32 h 99"/>
                      <a:gd name="T48" fmla="*/ 71 w 71"/>
                      <a:gd name="T49" fmla="*/ 17 h 99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99"/>
                      <a:gd name="T77" fmla="*/ 71 w 71"/>
                      <a:gd name="T78" fmla="*/ 99 h 99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99">
                        <a:moveTo>
                          <a:pt x="71" y="17"/>
                        </a:moveTo>
                        <a:lnTo>
                          <a:pt x="71" y="11"/>
                        </a:lnTo>
                        <a:lnTo>
                          <a:pt x="71" y="6"/>
                        </a:lnTo>
                        <a:lnTo>
                          <a:pt x="70" y="3"/>
                        </a:lnTo>
                        <a:lnTo>
                          <a:pt x="67" y="0"/>
                        </a:lnTo>
                        <a:lnTo>
                          <a:pt x="68" y="9"/>
                        </a:lnTo>
                        <a:lnTo>
                          <a:pt x="68" y="17"/>
                        </a:lnTo>
                        <a:lnTo>
                          <a:pt x="68" y="32"/>
                        </a:lnTo>
                        <a:lnTo>
                          <a:pt x="64" y="46"/>
                        </a:lnTo>
                        <a:lnTo>
                          <a:pt x="57" y="59"/>
                        </a:lnTo>
                        <a:lnTo>
                          <a:pt x="50" y="71"/>
                        </a:lnTo>
                        <a:lnTo>
                          <a:pt x="39" y="80"/>
                        </a:lnTo>
                        <a:lnTo>
                          <a:pt x="28" y="88"/>
                        </a:lnTo>
                        <a:lnTo>
                          <a:pt x="14" y="94"/>
                        </a:lnTo>
                        <a:lnTo>
                          <a:pt x="0" y="97"/>
                        </a:lnTo>
                        <a:lnTo>
                          <a:pt x="5" y="99"/>
                        </a:lnTo>
                        <a:lnTo>
                          <a:pt x="8" y="99"/>
                        </a:lnTo>
                        <a:lnTo>
                          <a:pt x="22" y="94"/>
                        </a:lnTo>
                        <a:lnTo>
                          <a:pt x="34" y="88"/>
                        </a:lnTo>
                        <a:lnTo>
                          <a:pt x="45" y="80"/>
                        </a:lnTo>
                        <a:lnTo>
                          <a:pt x="54" y="70"/>
                        </a:lnTo>
                        <a:lnTo>
                          <a:pt x="62" y="59"/>
                        </a:lnTo>
                        <a:lnTo>
                          <a:pt x="67" y="45"/>
                        </a:lnTo>
                        <a:lnTo>
                          <a:pt x="71" y="32"/>
                        </a:lnTo>
                        <a:lnTo>
                          <a:pt x="71" y="17"/>
                        </a:lnTo>
                        <a:close/>
                      </a:path>
                    </a:pathLst>
                  </a:custGeom>
                  <a:solidFill>
                    <a:srgbClr val="34478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6" name="Freeform 424">
                    <a:extLst>
                      <a:ext uri="{FF2B5EF4-FFF2-40B4-BE49-F238E27FC236}">
                        <a16:creationId xmlns:a16="http://schemas.microsoft.com/office/drawing/2014/main" id="{3274624B-CE28-E641-988E-BCB0AF1E17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4" y="1256"/>
                    <a:ext cx="73" cy="101"/>
                  </a:xfrm>
                  <a:custGeom>
                    <a:avLst/>
                    <a:gdLst>
                      <a:gd name="T0" fmla="*/ 73 w 73"/>
                      <a:gd name="T1" fmla="*/ 19 h 101"/>
                      <a:gd name="T2" fmla="*/ 73 w 73"/>
                      <a:gd name="T3" fmla="*/ 11 h 101"/>
                      <a:gd name="T4" fmla="*/ 73 w 73"/>
                      <a:gd name="T5" fmla="*/ 5 h 101"/>
                      <a:gd name="T6" fmla="*/ 70 w 73"/>
                      <a:gd name="T7" fmla="*/ 2 h 101"/>
                      <a:gd name="T8" fmla="*/ 68 w 73"/>
                      <a:gd name="T9" fmla="*/ 0 h 101"/>
                      <a:gd name="T10" fmla="*/ 70 w 73"/>
                      <a:gd name="T11" fmla="*/ 10 h 101"/>
                      <a:gd name="T12" fmla="*/ 70 w 73"/>
                      <a:gd name="T13" fmla="*/ 19 h 101"/>
                      <a:gd name="T14" fmla="*/ 68 w 73"/>
                      <a:gd name="T15" fmla="*/ 34 h 101"/>
                      <a:gd name="T16" fmla="*/ 65 w 73"/>
                      <a:gd name="T17" fmla="*/ 48 h 101"/>
                      <a:gd name="T18" fmla="*/ 59 w 73"/>
                      <a:gd name="T19" fmla="*/ 61 h 101"/>
                      <a:gd name="T20" fmla="*/ 50 w 73"/>
                      <a:gd name="T21" fmla="*/ 73 h 101"/>
                      <a:gd name="T22" fmla="*/ 40 w 73"/>
                      <a:gd name="T23" fmla="*/ 82 h 101"/>
                      <a:gd name="T24" fmla="*/ 28 w 73"/>
                      <a:gd name="T25" fmla="*/ 90 h 101"/>
                      <a:gd name="T26" fmla="*/ 14 w 73"/>
                      <a:gd name="T27" fmla="*/ 96 h 101"/>
                      <a:gd name="T28" fmla="*/ 0 w 73"/>
                      <a:gd name="T29" fmla="*/ 99 h 101"/>
                      <a:gd name="T30" fmla="*/ 3 w 73"/>
                      <a:gd name="T31" fmla="*/ 99 h 101"/>
                      <a:gd name="T32" fmla="*/ 8 w 73"/>
                      <a:gd name="T33" fmla="*/ 101 h 101"/>
                      <a:gd name="T34" fmla="*/ 22 w 73"/>
                      <a:gd name="T35" fmla="*/ 96 h 101"/>
                      <a:gd name="T36" fmla="*/ 34 w 73"/>
                      <a:gd name="T37" fmla="*/ 90 h 101"/>
                      <a:gd name="T38" fmla="*/ 45 w 73"/>
                      <a:gd name="T39" fmla="*/ 82 h 101"/>
                      <a:gd name="T40" fmla="*/ 54 w 73"/>
                      <a:gd name="T41" fmla="*/ 72 h 101"/>
                      <a:gd name="T42" fmla="*/ 62 w 73"/>
                      <a:gd name="T43" fmla="*/ 61 h 101"/>
                      <a:gd name="T44" fmla="*/ 68 w 73"/>
                      <a:gd name="T45" fmla="*/ 48 h 101"/>
                      <a:gd name="T46" fmla="*/ 73 w 73"/>
                      <a:gd name="T47" fmla="*/ 34 h 101"/>
                      <a:gd name="T48" fmla="*/ 73 w 73"/>
                      <a:gd name="T49" fmla="*/ 19 h 10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3"/>
                      <a:gd name="T76" fmla="*/ 0 h 101"/>
                      <a:gd name="T77" fmla="*/ 73 w 73"/>
                      <a:gd name="T78" fmla="*/ 101 h 10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3" h="101">
                        <a:moveTo>
                          <a:pt x="73" y="19"/>
                        </a:moveTo>
                        <a:lnTo>
                          <a:pt x="73" y="11"/>
                        </a:lnTo>
                        <a:lnTo>
                          <a:pt x="73" y="5"/>
                        </a:lnTo>
                        <a:lnTo>
                          <a:pt x="70" y="2"/>
                        </a:lnTo>
                        <a:lnTo>
                          <a:pt x="68" y="0"/>
                        </a:lnTo>
                        <a:lnTo>
                          <a:pt x="70" y="10"/>
                        </a:lnTo>
                        <a:lnTo>
                          <a:pt x="70" y="19"/>
                        </a:lnTo>
                        <a:lnTo>
                          <a:pt x="68" y="34"/>
                        </a:lnTo>
                        <a:lnTo>
                          <a:pt x="65" y="48"/>
                        </a:lnTo>
                        <a:lnTo>
                          <a:pt x="59" y="61"/>
                        </a:lnTo>
                        <a:lnTo>
                          <a:pt x="50" y="73"/>
                        </a:lnTo>
                        <a:lnTo>
                          <a:pt x="40" y="82"/>
                        </a:lnTo>
                        <a:lnTo>
                          <a:pt x="28" y="90"/>
                        </a:lnTo>
                        <a:lnTo>
                          <a:pt x="14" y="96"/>
                        </a:lnTo>
                        <a:lnTo>
                          <a:pt x="0" y="99"/>
                        </a:lnTo>
                        <a:lnTo>
                          <a:pt x="3" y="99"/>
                        </a:lnTo>
                        <a:lnTo>
                          <a:pt x="8" y="101"/>
                        </a:lnTo>
                        <a:lnTo>
                          <a:pt x="22" y="96"/>
                        </a:lnTo>
                        <a:lnTo>
                          <a:pt x="34" y="90"/>
                        </a:lnTo>
                        <a:lnTo>
                          <a:pt x="45" y="82"/>
                        </a:lnTo>
                        <a:lnTo>
                          <a:pt x="54" y="72"/>
                        </a:lnTo>
                        <a:lnTo>
                          <a:pt x="62" y="61"/>
                        </a:lnTo>
                        <a:lnTo>
                          <a:pt x="68" y="48"/>
                        </a:lnTo>
                        <a:lnTo>
                          <a:pt x="73" y="34"/>
                        </a:lnTo>
                        <a:lnTo>
                          <a:pt x="73" y="19"/>
                        </a:lnTo>
                        <a:close/>
                      </a:path>
                    </a:pathLst>
                  </a:custGeom>
                  <a:solidFill>
                    <a:srgbClr val="3448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7" name="Freeform 425">
                    <a:extLst>
                      <a:ext uri="{FF2B5EF4-FFF2-40B4-BE49-F238E27FC236}">
                        <a16:creationId xmlns:a16="http://schemas.microsoft.com/office/drawing/2014/main" id="{8811EC7A-F784-3842-9F04-03B1350E4C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1" y="1253"/>
                    <a:ext cx="74" cy="102"/>
                  </a:xfrm>
                  <a:custGeom>
                    <a:avLst/>
                    <a:gdLst>
                      <a:gd name="T0" fmla="*/ 74 w 74"/>
                      <a:gd name="T1" fmla="*/ 22 h 102"/>
                      <a:gd name="T2" fmla="*/ 74 w 74"/>
                      <a:gd name="T3" fmla="*/ 14 h 102"/>
                      <a:gd name="T4" fmla="*/ 73 w 74"/>
                      <a:gd name="T5" fmla="*/ 5 h 102"/>
                      <a:gd name="T6" fmla="*/ 71 w 74"/>
                      <a:gd name="T7" fmla="*/ 3 h 102"/>
                      <a:gd name="T8" fmla="*/ 68 w 74"/>
                      <a:gd name="T9" fmla="*/ 0 h 102"/>
                      <a:gd name="T10" fmla="*/ 71 w 74"/>
                      <a:gd name="T11" fmla="*/ 11 h 102"/>
                      <a:gd name="T12" fmla="*/ 71 w 74"/>
                      <a:gd name="T13" fmla="*/ 22 h 102"/>
                      <a:gd name="T14" fmla="*/ 70 w 74"/>
                      <a:gd name="T15" fmla="*/ 37 h 102"/>
                      <a:gd name="T16" fmla="*/ 66 w 74"/>
                      <a:gd name="T17" fmla="*/ 51 h 102"/>
                      <a:gd name="T18" fmla="*/ 59 w 74"/>
                      <a:gd name="T19" fmla="*/ 65 h 102"/>
                      <a:gd name="T20" fmla="*/ 51 w 74"/>
                      <a:gd name="T21" fmla="*/ 76 h 102"/>
                      <a:gd name="T22" fmla="*/ 40 w 74"/>
                      <a:gd name="T23" fmla="*/ 85 h 102"/>
                      <a:gd name="T24" fmla="*/ 28 w 74"/>
                      <a:gd name="T25" fmla="*/ 93 h 102"/>
                      <a:gd name="T26" fmla="*/ 14 w 74"/>
                      <a:gd name="T27" fmla="*/ 98 h 102"/>
                      <a:gd name="T28" fmla="*/ 0 w 74"/>
                      <a:gd name="T29" fmla="*/ 101 h 102"/>
                      <a:gd name="T30" fmla="*/ 3 w 74"/>
                      <a:gd name="T31" fmla="*/ 102 h 102"/>
                      <a:gd name="T32" fmla="*/ 6 w 74"/>
                      <a:gd name="T33" fmla="*/ 102 h 102"/>
                      <a:gd name="T34" fmla="*/ 20 w 74"/>
                      <a:gd name="T35" fmla="*/ 99 h 102"/>
                      <a:gd name="T36" fmla="*/ 34 w 74"/>
                      <a:gd name="T37" fmla="*/ 93 h 102"/>
                      <a:gd name="T38" fmla="*/ 45 w 74"/>
                      <a:gd name="T39" fmla="*/ 85 h 102"/>
                      <a:gd name="T40" fmla="*/ 56 w 74"/>
                      <a:gd name="T41" fmla="*/ 76 h 102"/>
                      <a:gd name="T42" fmla="*/ 63 w 74"/>
                      <a:gd name="T43" fmla="*/ 64 h 102"/>
                      <a:gd name="T44" fmla="*/ 70 w 74"/>
                      <a:gd name="T45" fmla="*/ 51 h 102"/>
                      <a:gd name="T46" fmla="*/ 74 w 74"/>
                      <a:gd name="T47" fmla="*/ 37 h 102"/>
                      <a:gd name="T48" fmla="*/ 74 w 74"/>
                      <a:gd name="T49" fmla="*/ 22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4"/>
                      <a:gd name="T76" fmla="*/ 0 h 102"/>
                      <a:gd name="T77" fmla="*/ 74 w 74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4" h="102">
                        <a:moveTo>
                          <a:pt x="74" y="22"/>
                        </a:moveTo>
                        <a:lnTo>
                          <a:pt x="74" y="14"/>
                        </a:lnTo>
                        <a:lnTo>
                          <a:pt x="73" y="5"/>
                        </a:lnTo>
                        <a:lnTo>
                          <a:pt x="71" y="3"/>
                        </a:lnTo>
                        <a:lnTo>
                          <a:pt x="68" y="0"/>
                        </a:lnTo>
                        <a:lnTo>
                          <a:pt x="71" y="11"/>
                        </a:lnTo>
                        <a:lnTo>
                          <a:pt x="71" y="22"/>
                        </a:lnTo>
                        <a:lnTo>
                          <a:pt x="70" y="37"/>
                        </a:lnTo>
                        <a:lnTo>
                          <a:pt x="66" y="51"/>
                        </a:lnTo>
                        <a:lnTo>
                          <a:pt x="59" y="65"/>
                        </a:lnTo>
                        <a:lnTo>
                          <a:pt x="51" y="76"/>
                        </a:lnTo>
                        <a:lnTo>
                          <a:pt x="40" y="85"/>
                        </a:lnTo>
                        <a:lnTo>
                          <a:pt x="28" y="93"/>
                        </a:lnTo>
                        <a:lnTo>
                          <a:pt x="14" y="98"/>
                        </a:lnTo>
                        <a:lnTo>
                          <a:pt x="0" y="101"/>
                        </a:lnTo>
                        <a:lnTo>
                          <a:pt x="3" y="102"/>
                        </a:lnTo>
                        <a:lnTo>
                          <a:pt x="6" y="102"/>
                        </a:lnTo>
                        <a:lnTo>
                          <a:pt x="20" y="99"/>
                        </a:lnTo>
                        <a:lnTo>
                          <a:pt x="34" y="93"/>
                        </a:lnTo>
                        <a:lnTo>
                          <a:pt x="45" y="85"/>
                        </a:lnTo>
                        <a:lnTo>
                          <a:pt x="56" y="76"/>
                        </a:lnTo>
                        <a:lnTo>
                          <a:pt x="63" y="64"/>
                        </a:lnTo>
                        <a:lnTo>
                          <a:pt x="70" y="51"/>
                        </a:lnTo>
                        <a:lnTo>
                          <a:pt x="74" y="37"/>
                        </a:lnTo>
                        <a:lnTo>
                          <a:pt x="74" y="22"/>
                        </a:lnTo>
                        <a:close/>
                      </a:path>
                    </a:pathLst>
                  </a:custGeom>
                  <a:solidFill>
                    <a:srgbClr val="3449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8" name="Freeform 426">
                    <a:extLst>
                      <a:ext uri="{FF2B5EF4-FFF2-40B4-BE49-F238E27FC236}">
                        <a16:creationId xmlns:a16="http://schemas.microsoft.com/office/drawing/2014/main" id="{1EC0CC4B-896A-A943-9850-C96858EB7E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6" y="1252"/>
                    <a:ext cx="78" cy="103"/>
                  </a:xfrm>
                  <a:custGeom>
                    <a:avLst/>
                    <a:gdLst>
                      <a:gd name="T0" fmla="*/ 78 w 78"/>
                      <a:gd name="T1" fmla="*/ 23 h 103"/>
                      <a:gd name="T2" fmla="*/ 78 w 78"/>
                      <a:gd name="T3" fmla="*/ 14 h 103"/>
                      <a:gd name="T4" fmla="*/ 76 w 78"/>
                      <a:gd name="T5" fmla="*/ 4 h 103"/>
                      <a:gd name="T6" fmla="*/ 73 w 78"/>
                      <a:gd name="T7" fmla="*/ 1 h 103"/>
                      <a:gd name="T8" fmla="*/ 71 w 78"/>
                      <a:gd name="T9" fmla="*/ 0 h 103"/>
                      <a:gd name="T10" fmla="*/ 75 w 78"/>
                      <a:gd name="T11" fmla="*/ 11 h 103"/>
                      <a:gd name="T12" fmla="*/ 75 w 78"/>
                      <a:gd name="T13" fmla="*/ 23 h 103"/>
                      <a:gd name="T14" fmla="*/ 73 w 78"/>
                      <a:gd name="T15" fmla="*/ 38 h 103"/>
                      <a:gd name="T16" fmla="*/ 70 w 78"/>
                      <a:gd name="T17" fmla="*/ 52 h 103"/>
                      <a:gd name="T18" fmla="*/ 62 w 78"/>
                      <a:gd name="T19" fmla="*/ 66 h 103"/>
                      <a:gd name="T20" fmla="*/ 53 w 78"/>
                      <a:gd name="T21" fmla="*/ 77 h 103"/>
                      <a:gd name="T22" fmla="*/ 42 w 78"/>
                      <a:gd name="T23" fmla="*/ 86 h 103"/>
                      <a:gd name="T24" fmla="*/ 30 w 78"/>
                      <a:gd name="T25" fmla="*/ 94 h 103"/>
                      <a:gd name="T26" fmla="*/ 16 w 78"/>
                      <a:gd name="T27" fmla="*/ 99 h 103"/>
                      <a:gd name="T28" fmla="*/ 0 w 78"/>
                      <a:gd name="T29" fmla="*/ 100 h 103"/>
                      <a:gd name="T30" fmla="*/ 5 w 78"/>
                      <a:gd name="T31" fmla="*/ 102 h 103"/>
                      <a:gd name="T32" fmla="*/ 8 w 78"/>
                      <a:gd name="T33" fmla="*/ 103 h 103"/>
                      <a:gd name="T34" fmla="*/ 22 w 78"/>
                      <a:gd name="T35" fmla="*/ 100 h 103"/>
                      <a:gd name="T36" fmla="*/ 36 w 78"/>
                      <a:gd name="T37" fmla="*/ 94 h 103"/>
                      <a:gd name="T38" fmla="*/ 48 w 78"/>
                      <a:gd name="T39" fmla="*/ 86 h 103"/>
                      <a:gd name="T40" fmla="*/ 58 w 78"/>
                      <a:gd name="T41" fmla="*/ 77 h 103"/>
                      <a:gd name="T42" fmla="*/ 67 w 78"/>
                      <a:gd name="T43" fmla="*/ 65 h 103"/>
                      <a:gd name="T44" fmla="*/ 73 w 78"/>
                      <a:gd name="T45" fmla="*/ 52 h 103"/>
                      <a:gd name="T46" fmla="*/ 76 w 78"/>
                      <a:gd name="T47" fmla="*/ 38 h 103"/>
                      <a:gd name="T48" fmla="*/ 78 w 78"/>
                      <a:gd name="T49" fmla="*/ 23 h 1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8"/>
                      <a:gd name="T76" fmla="*/ 0 h 103"/>
                      <a:gd name="T77" fmla="*/ 78 w 78"/>
                      <a:gd name="T78" fmla="*/ 103 h 1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8" h="103">
                        <a:moveTo>
                          <a:pt x="78" y="23"/>
                        </a:moveTo>
                        <a:lnTo>
                          <a:pt x="78" y="14"/>
                        </a:lnTo>
                        <a:lnTo>
                          <a:pt x="76" y="4"/>
                        </a:lnTo>
                        <a:lnTo>
                          <a:pt x="73" y="1"/>
                        </a:lnTo>
                        <a:lnTo>
                          <a:pt x="71" y="0"/>
                        </a:lnTo>
                        <a:lnTo>
                          <a:pt x="75" y="11"/>
                        </a:lnTo>
                        <a:lnTo>
                          <a:pt x="75" y="23"/>
                        </a:lnTo>
                        <a:lnTo>
                          <a:pt x="73" y="38"/>
                        </a:lnTo>
                        <a:lnTo>
                          <a:pt x="70" y="52"/>
                        </a:lnTo>
                        <a:lnTo>
                          <a:pt x="62" y="66"/>
                        </a:lnTo>
                        <a:lnTo>
                          <a:pt x="53" y="77"/>
                        </a:lnTo>
                        <a:lnTo>
                          <a:pt x="42" y="86"/>
                        </a:lnTo>
                        <a:lnTo>
                          <a:pt x="30" y="94"/>
                        </a:lnTo>
                        <a:lnTo>
                          <a:pt x="16" y="99"/>
                        </a:lnTo>
                        <a:lnTo>
                          <a:pt x="0" y="100"/>
                        </a:lnTo>
                        <a:lnTo>
                          <a:pt x="5" y="102"/>
                        </a:lnTo>
                        <a:lnTo>
                          <a:pt x="8" y="103"/>
                        </a:lnTo>
                        <a:lnTo>
                          <a:pt x="22" y="100"/>
                        </a:lnTo>
                        <a:lnTo>
                          <a:pt x="36" y="94"/>
                        </a:lnTo>
                        <a:lnTo>
                          <a:pt x="48" y="86"/>
                        </a:lnTo>
                        <a:lnTo>
                          <a:pt x="58" y="77"/>
                        </a:lnTo>
                        <a:lnTo>
                          <a:pt x="67" y="65"/>
                        </a:lnTo>
                        <a:lnTo>
                          <a:pt x="73" y="52"/>
                        </a:lnTo>
                        <a:lnTo>
                          <a:pt x="76" y="38"/>
                        </a:lnTo>
                        <a:lnTo>
                          <a:pt x="78" y="23"/>
                        </a:lnTo>
                        <a:close/>
                      </a:path>
                    </a:pathLst>
                  </a:custGeom>
                  <a:solidFill>
                    <a:srgbClr val="354A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9" name="Freeform 427">
                    <a:extLst>
                      <a:ext uri="{FF2B5EF4-FFF2-40B4-BE49-F238E27FC236}">
                        <a16:creationId xmlns:a16="http://schemas.microsoft.com/office/drawing/2014/main" id="{48E6C86C-83AC-D344-AA2F-E27C957801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3" y="1249"/>
                    <a:ext cx="79" cy="105"/>
                  </a:xfrm>
                  <a:custGeom>
                    <a:avLst/>
                    <a:gdLst>
                      <a:gd name="T0" fmla="*/ 79 w 79"/>
                      <a:gd name="T1" fmla="*/ 26 h 105"/>
                      <a:gd name="T2" fmla="*/ 79 w 79"/>
                      <a:gd name="T3" fmla="*/ 15 h 105"/>
                      <a:gd name="T4" fmla="*/ 76 w 79"/>
                      <a:gd name="T5" fmla="*/ 4 h 105"/>
                      <a:gd name="T6" fmla="*/ 74 w 79"/>
                      <a:gd name="T7" fmla="*/ 3 h 105"/>
                      <a:gd name="T8" fmla="*/ 71 w 79"/>
                      <a:gd name="T9" fmla="*/ 0 h 105"/>
                      <a:gd name="T10" fmla="*/ 76 w 79"/>
                      <a:gd name="T11" fmla="*/ 14 h 105"/>
                      <a:gd name="T12" fmla="*/ 76 w 79"/>
                      <a:gd name="T13" fmla="*/ 26 h 105"/>
                      <a:gd name="T14" fmla="*/ 74 w 79"/>
                      <a:gd name="T15" fmla="*/ 41 h 105"/>
                      <a:gd name="T16" fmla="*/ 71 w 79"/>
                      <a:gd name="T17" fmla="*/ 55 h 105"/>
                      <a:gd name="T18" fmla="*/ 64 w 79"/>
                      <a:gd name="T19" fmla="*/ 69 h 105"/>
                      <a:gd name="T20" fmla="*/ 54 w 79"/>
                      <a:gd name="T21" fmla="*/ 80 h 105"/>
                      <a:gd name="T22" fmla="*/ 44 w 79"/>
                      <a:gd name="T23" fmla="*/ 89 h 105"/>
                      <a:gd name="T24" fmla="*/ 30 w 79"/>
                      <a:gd name="T25" fmla="*/ 96 h 105"/>
                      <a:gd name="T26" fmla="*/ 16 w 79"/>
                      <a:gd name="T27" fmla="*/ 100 h 105"/>
                      <a:gd name="T28" fmla="*/ 0 w 79"/>
                      <a:gd name="T29" fmla="*/ 102 h 105"/>
                      <a:gd name="T30" fmla="*/ 0 w 79"/>
                      <a:gd name="T31" fmla="*/ 102 h 105"/>
                      <a:gd name="T32" fmla="*/ 0 w 79"/>
                      <a:gd name="T33" fmla="*/ 102 h 105"/>
                      <a:gd name="T34" fmla="*/ 3 w 79"/>
                      <a:gd name="T35" fmla="*/ 103 h 105"/>
                      <a:gd name="T36" fmla="*/ 8 w 79"/>
                      <a:gd name="T37" fmla="*/ 105 h 105"/>
                      <a:gd name="T38" fmla="*/ 22 w 79"/>
                      <a:gd name="T39" fmla="*/ 102 h 105"/>
                      <a:gd name="T40" fmla="*/ 36 w 79"/>
                      <a:gd name="T41" fmla="*/ 97 h 105"/>
                      <a:gd name="T42" fmla="*/ 48 w 79"/>
                      <a:gd name="T43" fmla="*/ 89 h 105"/>
                      <a:gd name="T44" fmla="*/ 59 w 79"/>
                      <a:gd name="T45" fmla="*/ 80 h 105"/>
                      <a:gd name="T46" fmla="*/ 67 w 79"/>
                      <a:gd name="T47" fmla="*/ 69 h 105"/>
                      <a:gd name="T48" fmla="*/ 74 w 79"/>
                      <a:gd name="T49" fmla="*/ 55 h 105"/>
                      <a:gd name="T50" fmla="*/ 78 w 79"/>
                      <a:gd name="T51" fmla="*/ 41 h 105"/>
                      <a:gd name="T52" fmla="*/ 79 w 79"/>
                      <a:gd name="T53" fmla="*/ 26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9"/>
                      <a:gd name="T82" fmla="*/ 0 h 105"/>
                      <a:gd name="T83" fmla="*/ 79 w 79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9" h="105">
                        <a:moveTo>
                          <a:pt x="79" y="26"/>
                        </a:moveTo>
                        <a:lnTo>
                          <a:pt x="79" y="15"/>
                        </a:lnTo>
                        <a:lnTo>
                          <a:pt x="76" y="4"/>
                        </a:lnTo>
                        <a:lnTo>
                          <a:pt x="74" y="3"/>
                        </a:lnTo>
                        <a:lnTo>
                          <a:pt x="71" y="0"/>
                        </a:lnTo>
                        <a:lnTo>
                          <a:pt x="76" y="14"/>
                        </a:lnTo>
                        <a:lnTo>
                          <a:pt x="76" y="26"/>
                        </a:lnTo>
                        <a:lnTo>
                          <a:pt x="74" y="41"/>
                        </a:lnTo>
                        <a:lnTo>
                          <a:pt x="71" y="55"/>
                        </a:lnTo>
                        <a:lnTo>
                          <a:pt x="64" y="69"/>
                        </a:lnTo>
                        <a:lnTo>
                          <a:pt x="54" y="80"/>
                        </a:lnTo>
                        <a:lnTo>
                          <a:pt x="44" y="89"/>
                        </a:lnTo>
                        <a:lnTo>
                          <a:pt x="30" y="96"/>
                        </a:lnTo>
                        <a:lnTo>
                          <a:pt x="16" y="100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8" y="105"/>
                        </a:lnTo>
                        <a:lnTo>
                          <a:pt x="22" y="102"/>
                        </a:lnTo>
                        <a:lnTo>
                          <a:pt x="36" y="97"/>
                        </a:lnTo>
                        <a:lnTo>
                          <a:pt x="48" y="89"/>
                        </a:lnTo>
                        <a:lnTo>
                          <a:pt x="59" y="80"/>
                        </a:lnTo>
                        <a:lnTo>
                          <a:pt x="67" y="69"/>
                        </a:lnTo>
                        <a:lnTo>
                          <a:pt x="74" y="55"/>
                        </a:lnTo>
                        <a:lnTo>
                          <a:pt x="78" y="41"/>
                        </a:lnTo>
                        <a:lnTo>
                          <a:pt x="79" y="26"/>
                        </a:lnTo>
                        <a:close/>
                      </a:path>
                    </a:pathLst>
                  </a:custGeom>
                  <a:solidFill>
                    <a:srgbClr val="364B9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" name="Freeform 428">
                    <a:extLst>
                      <a:ext uri="{FF2B5EF4-FFF2-40B4-BE49-F238E27FC236}">
                        <a16:creationId xmlns:a16="http://schemas.microsoft.com/office/drawing/2014/main" id="{A7446BBE-BC26-824C-AD10-C2CC2A662B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0" y="1247"/>
                    <a:ext cx="81" cy="105"/>
                  </a:xfrm>
                  <a:custGeom>
                    <a:avLst/>
                    <a:gdLst>
                      <a:gd name="T0" fmla="*/ 81 w 81"/>
                      <a:gd name="T1" fmla="*/ 28 h 105"/>
                      <a:gd name="T2" fmla="*/ 81 w 81"/>
                      <a:gd name="T3" fmla="*/ 16 h 105"/>
                      <a:gd name="T4" fmla="*/ 77 w 81"/>
                      <a:gd name="T5" fmla="*/ 5 h 105"/>
                      <a:gd name="T6" fmla="*/ 74 w 81"/>
                      <a:gd name="T7" fmla="*/ 2 h 105"/>
                      <a:gd name="T8" fmla="*/ 73 w 81"/>
                      <a:gd name="T9" fmla="*/ 0 h 105"/>
                      <a:gd name="T10" fmla="*/ 76 w 81"/>
                      <a:gd name="T11" fmla="*/ 14 h 105"/>
                      <a:gd name="T12" fmla="*/ 77 w 81"/>
                      <a:gd name="T13" fmla="*/ 28 h 105"/>
                      <a:gd name="T14" fmla="*/ 76 w 81"/>
                      <a:gd name="T15" fmla="*/ 43 h 105"/>
                      <a:gd name="T16" fmla="*/ 73 w 81"/>
                      <a:gd name="T17" fmla="*/ 57 h 105"/>
                      <a:gd name="T18" fmla="*/ 65 w 81"/>
                      <a:gd name="T19" fmla="*/ 70 h 105"/>
                      <a:gd name="T20" fmla="*/ 56 w 81"/>
                      <a:gd name="T21" fmla="*/ 81 h 105"/>
                      <a:gd name="T22" fmla="*/ 45 w 81"/>
                      <a:gd name="T23" fmla="*/ 90 h 105"/>
                      <a:gd name="T24" fmla="*/ 33 w 81"/>
                      <a:gd name="T25" fmla="*/ 96 h 105"/>
                      <a:gd name="T26" fmla="*/ 19 w 81"/>
                      <a:gd name="T27" fmla="*/ 101 h 105"/>
                      <a:gd name="T28" fmla="*/ 3 w 81"/>
                      <a:gd name="T29" fmla="*/ 102 h 105"/>
                      <a:gd name="T30" fmla="*/ 2 w 81"/>
                      <a:gd name="T31" fmla="*/ 102 h 105"/>
                      <a:gd name="T32" fmla="*/ 0 w 81"/>
                      <a:gd name="T33" fmla="*/ 102 h 105"/>
                      <a:gd name="T34" fmla="*/ 3 w 81"/>
                      <a:gd name="T35" fmla="*/ 104 h 105"/>
                      <a:gd name="T36" fmla="*/ 6 w 81"/>
                      <a:gd name="T37" fmla="*/ 105 h 105"/>
                      <a:gd name="T38" fmla="*/ 22 w 81"/>
                      <a:gd name="T39" fmla="*/ 104 h 105"/>
                      <a:gd name="T40" fmla="*/ 36 w 81"/>
                      <a:gd name="T41" fmla="*/ 99 h 105"/>
                      <a:gd name="T42" fmla="*/ 48 w 81"/>
                      <a:gd name="T43" fmla="*/ 91 h 105"/>
                      <a:gd name="T44" fmla="*/ 59 w 81"/>
                      <a:gd name="T45" fmla="*/ 82 h 105"/>
                      <a:gd name="T46" fmla="*/ 68 w 81"/>
                      <a:gd name="T47" fmla="*/ 71 h 105"/>
                      <a:gd name="T48" fmla="*/ 76 w 81"/>
                      <a:gd name="T49" fmla="*/ 57 h 105"/>
                      <a:gd name="T50" fmla="*/ 79 w 81"/>
                      <a:gd name="T51" fmla="*/ 43 h 105"/>
                      <a:gd name="T52" fmla="*/ 81 w 81"/>
                      <a:gd name="T53" fmla="*/ 28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1"/>
                      <a:gd name="T82" fmla="*/ 0 h 105"/>
                      <a:gd name="T83" fmla="*/ 81 w 81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1" h="105">
                        <a:moveTo>
                          <a:pt x="81" y="28"/>
                        </a:moveTo>
                        <a:lnTo>
                          <a:pt x="81" y="16"/>
                        </a:lnTo>
                        <a:lnTo>
                          <a:pt x="77" y="5"/>
                        </a:lnTo>
                        <a:lnTo>
                          <a:pt x="74" y="2"/>
                        </a:lnTo>
                        <a:lnTo>
                          <a:pt x="73" y="0"/>
                        </a:lnTo>
                        <a:lnTo>
                          <a:pt x="76" y="14"/>
                        </a:lnTo>
                        <a:lnTo>
                          <a:pt x="77" y="28"/>
                        </a:lnTo>
                        <a:lnTo>
                          <a:pt x="76" y="43"/>
                        </a:lnTo>
                        <a:lnTo>
                          <a:pt x="73" y="57"/>
                        </a:lnTo>
                        <a:lnTo>
                          <a:pt x="65" y="70"/>
                        </a:lnTo>
                        <a:lnTo>
                          <a:pt x="56" y="81"/>
                        </a:lnTo>
                        <a:lnTo>
                          <a:pt x="45" y="90"/>
                        </a:lnTo>
                        <a:lnTo>
                          <a:pt x="33" y="96"/>
                        </a:lnTo>
                        <a:lnTo>
                          <a:pt x="19" y="101"/>
                        </a:lnTo>
                        <a:lnTo>
                          <a:pt x="3" y="102"/>
                        </a:lnTo>
                        <a:lnTo>
                          <a:pt x="2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5"/>
                        </a:lnTo>
                        <a:lnTo>
                          <a:pt x="22" y="104"/>
                        </a:lnTo>
                        <a:lnTo>
                          <a:pt x="36" y="99"/>
                        </a:lnTo>
                        <a:lnTo>
                          <a:pt x="48" y="91"/>
                        </a:lnTo>
                        <a:lnTo>
                          <a:pt x="59" y="82"/>
                        </a:lnTo>
                        <a:lnTo>
                          <a:pt x="68" y="71"/>
                        </a:lnTo>
                        <a:lnTo>
                          <a:pt x="76" y="57"/>
                        </a:lnTo>
                        <a:lnTo>
                          <a:pt x="79" y="43"/>
                        </a:lnTo>
                        <a:lnTo>
                          <a:pt x="81" y="28"/>
                        </a:lnTo>
                        <a:close/>
                      </a:path>
                    </a:pathLst>
                  </a:custGeom>
                  <a:solidFill>
                    <a:srgbClr val="374C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" name="Freeform 429">
                    <a:extLst>
                      <a:ext uri="{FF2B5EF4-FFF2-40B4-BE49-F238E27FC236}">
                        <a16:creationId xmlns:a16="http://schemas.microsoft.com/office/drawing/2014/main" id="{E3C48D73-AC53-414F-923D-10B2D66B80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9" y="1246"/>
                    <a:ext cx="80" cy="105"/>
                  </a:xfrm>
                  <a:custGeom>
                    <a:avLst/>
                    <a:gdLst>
                      <a:gd name="T0" fmla="*/ 80 w 80"/>
                      <a:gd name="T1" fmla="*/ 29 h 105"/>
                      <a:gd name="T2" fmla="*/ 80 w 80"/>
                      <a:gd name="T3" fmla="*/ 17 h 105"/>
                      <a:gd name="T4" fmla="*/ 75 w 80"/>
                      <a:gd name="T5" fmla="*/ 3 h 105"/>
                      <a:gd name="T6" fmla="*/ 74 w 80"/>
                      <a:gd name="T7" fmla="*/ 1 h 105"/>
                      <a:gd name="T8" fmla="*/ 71 w 80"/>
                      <a:gd name="T9" fmla="*/ 0 h 105"/>
                      <a:gd name="T10" fmla="*/ 74 w 80"/>
                      <a:gd name="T11" fmla="*/ 7 h 105"/>
                      <a:gd name="T12" fmla="*/ 75 w 80"/>
                      <a:gd name="T13" fmla="*/ 14 h 105"/>
                      <a:gd name="T14" fmla="*/ 77 w 80"/>
                      <a:gd name="T15" fmla="*/ 21 h 105"/>
                      <a:gd name="T16" fmla="*/ 77 w 80"/>
                      <a:gd name="T17" fmla="*/ 29 h 105"/>
                      <a:gd name="T18" fmla="*/ 75 w 80"/>
                      <a:gd name="T19" fmla="*/ 44 h 105"/>
                      <a:gd name="T20" fmla="*/ 72 w 80"/>
                      <a:gd name="T21" fmla="*/ 58 h 105"/>
                      <a:gd name="T22" fmla="*/ 65 w 80"/>
                      <a:gd name="T23" fmla="*/ 71 h 105"/>
                      <a:gd name="T24" fmla="*/ 57 w 80"/>
                      <a:gd name="T25" fmla="*/ 80 h 105"/>
                      <a:gd name="T26" fmla="*/ 46 w 80"/>
                      <a:gd name="T27" fmla="*/ 89 h 105"/>
                      <a:gd name="T28" fmla="*/ 34 w 80"/>
                      <a:gd name="T29" fmla="*/ 97 h 105"/>
                      <a:gd name="T30" fmla="*/ 20 w 80"/>
                      <a:gd name="T31" fmla="*/ 100 h 105"/>
                      <a:gd name="T32" fmla="*/ 4 w 80"/>
                      <a:gd name="T33" fmla="*/ 102 h 105"/>
                      <a:gd name="T34" fmla="*/ 3 w 80"/>
                      <a:gd name="T35" fmla="*/ 102 h 105"/>
                      <a:gd name="T36" fmla="*/ 0 w 80"/>
                      <a:gd name="T37" fmla="*/ 102 h 105"/>
                      <a:gd name="T38" fmla="*/ 1 w 80"/>
                      <a:gd name="T39" fmla="*/ 103 h 105"/>
                      <a:gd name="T40" fmla="*/ 4 w 80"/>
                      <a:gd name="T41" fmla="*/ 105 h 105"/>
                      <a:gd name="T42" fmla="*/ 4 w 80"/>
                      <a:gd name="T43" fmla="*/ 105 h 105"/>
                      <a:gd name="T44" fmla="*/ 4 w 80"/>
                      <a:gd name="T45" fmla="*/ 105 h 105"/>
                      <a:gd name="T46" fmla="*/ 20 w 80"/>
                      <a:gd name="T47" fmla="*/ 103 h 105"/>
                      <a:gd name="T48" fmla="*/ 34 w 80"/>
                      <a:gd name="T49" fmla="*/ 99 h 105"/>
                      <a:gd name="T50" fmla="*/ 48 w 80"/>
                      <a:gd name="T51" fmla="*/ 92 h 105"/>
                      <a:gd name="T52" fmla="*/ 58 w 80"/>
                      <a:gd name="T53" fmla="*/ 83 h 105"/>
                      <a:gd name="T54" fmla="*/ 68 w 80"/>
                      <a:gd name="T55" fmla="*/ 72 h 105"/>
                      <a:gd name="T56" fmla="*/ 75 w 80"/>
                      <a:gd name="T57" fmla="*/ 58 h 105"/>
                      <a:gd name="T58" fmla="*/ 78 w 80"/>
                      <a:gd name="T59" fmla="*/ 44 h 105"/>
                      <a:gd name="T60" fmla="*/ 80 w 80"/>
                      <a:gd name="T61" fmla="*/ 29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0"/>
                      <a:gd name="T94" fmla="*/ 0 h 105"/>
                      <a:gd name="T95" fmla="*/ 80 w 80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0" h="105">
                        <a:moveTo>
                          <a:pt x="80" y="29"/>
                        </a:moveTo>
                        <a:lnTo>
                          <a:pt x="80" y="17"/>
                        </a:lnTo>
                        <a:lnTo>
                          <a:pt x="75" y="3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4" y="7"/>
                        </a:lnTo>
                        <a:lnTo>
                          <a:pt x="75" y="14"/>
                        </a:lnTo>
                        <a:lnTo>
                          <a:pt x="77" y="21"/>
                        </a:lnTo>
                        <a:lnTo>
                          <a:pt x="77" y="29"/>
                        </a:lnTo>
                        <a:lnTo>
                          <a:pt x="75" y="44"/>
                        </a:lnTo>
                        <a:lnTo>
                          <a:pt x="72" y="58"/>
                        </a:lnTo>
                        <a:lnTo>
                          <a:pt x="65" y="71"/>
                        </a:lnTo>
                        <a:lnTo>
                          <a:pt x="57" y="80"/>
                        </a:lnTo>
                        <a:lnTo>
                          <a:pt x="46" y="89"/>
                        </a:lnTo>
                        <a:lnTo>
                          <a:pt x="34" y="97"/>
                        </a:lnTo>
                        <a:lnTo>
                          <a:pt x="20" y="100"/>
                        </a:lnTo>
                        <a:lnTo>
                          <a:pt x="4" y="102"/>
                        </a:lnTo>
                        <a:lnTo>
                          <a:pt x="3" y="102"/>
                        </a:lnTo>
                        <a:lnTo>
                          <a:pt x="0" y="102"/>
                        </a:lnTo>
                        <a:lnTo>
                          <a:pt x="1" y="103"/>
                        </a:lnTo>
                        <a:lnTo>
                          <a:pt x="4" y="105"/>
                        </a:lnTo>
                        <a:lnTo>
                          <a:pt x="20" y="103"/>
                        </a:lnTo>
                        <a:lnTo>
                          <a:pt x="34" y="99"/>
                        </a:lnTo>
                        <a:lnTo>
                          <a:pt x="48" y="92"/>
                        </a:lnTo>
                        <a:lnTo>
                          <a:pt x="58" y="83"/>
                        </a:lnTo>
                        <a:lnTo>
                          <a:pt x="68" y="72"/>
                        </a:lnTo>
                        <a:lnTo>
                          <a:pt x="75" y="58"/>
                        </a:lnTo>
                        <a:lnTo>
                          <a:pt x="78" y="44"/>
                        </a:lnTo>
                        <a:lnTo>
                          <a:pt x="80" y="29"/>
                        </a:lnTo>
                        <a:close/>
                      </a:path>
                    </a:pathLst>
                  </a:custGeom>
                  <a:solidFill>
                    <a:srgbClr val="384D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" name="Freeform 430">
                    <a:extLst>
                      <a:ext uri="{FF2B5EF4-FFF2-40B4-BE49-F238E27FC236}">
                        <a16:creationId xmlns:a16="http://schemas.microsoft.com/office/drawing/2014/main" id="{DAB300DD-8FC1-7941-B97A-4E5E8404BA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6" y="1244"/>
                    <a:ext cx="81" cy="105"/>
                  </a:xfrm>
                  <a:custGeom>
                    <a:avLst/>
                    <a:gdLst>
                      <a:gd name="T0" fmla="*/ 81 w 81"/>
                      <a:gd name="T1" fmla="*/ 31 h 105"/>
                      <a:gd name="T2" fmla="*/ 80 w 81"/>
                      <a:gd name="T3" fmla="*/ 17 h 105"/>
                      <a:gd name="T4" fmla="*/ 77 w 81"/>
                      <a:gd name="T5" fmla="*/ 3 h 105"/>
                      <a:gd name="T6" fmla="*/ 74 w 81"/>
                      <a:gd name="T7" fmla="*/ 2 h 105"/>
                      <a:gd name="T8" fmla="*/ 72 w 81"/>
                      <a:gd name="T9" fmla="*/ 0 h 105"/>
                      <a:gd name="T10" fmla="*/ 75 w 81"/>
                      <a:gd name="T11" fmla="*/ 8 h 105"/>
                      <a:gd name="T12" fmla="*/ 77 w 81"/>
                      <a:gd name="T13" fmla="*/ 16 h 105"/>
                      <a:gd name="T14" fmla="*/ 78 w 81"/>
                      <a:gd name="T15" fmla="*/ 23 h 105"/>
                      <a:gd name="T16" fmla="*/ 78 w 81"/>
                      <a:gd name="T17" fmla="*/ 31 h 105"/>
                      <a:gd name="T18" fmla="*/ 77 w 81"/>
                      <a:gd name="T19" fmla="*/ 46 h 105"/>
                      <a:gd name="T20" fmla="*/ 74 w 81"/>
                      <a:gd name="T21" fmla="*/ 59 h 105"/>
                      <a:gd name="T22" fmla="*/ 68 w 81"/>
                      <a:gd name="T23" fmla="*/ 71 h 105"/>
                      <a:gd name="T24" fmla="*/ 58 w 81"/>
                      <a:gd name="T25" fmla="*/ 82 h 105"/>
                      <a:gd name="T26" fmla="*/ 47 w 81"/>
                      <a:gd name="T27" fmla="*/ 90 h 105"/>
                      <a:gd name="T28" fmla="*/ 35 w 81"/>
                      <a:gd name="T29" fmla="*/ 97 h 105"/>
                      <a:gd name="T30" fmla="*/ 23 w 81"/>
                      <a:gd name="T31" fmla="*/ 101 h 105"/>
                      <a:gd name="T32" fmla="*/ 7 w 81"/>
                      <a:gd name="T33" fmla="*/ 102 h 105"/>
                      <a:gd name="T34" fmla="*/ 4 w 81"/>
                      <a:gd name="T35" fmla="*/ 102 h 105"/>
                      <a:gd name="T36" fmla="*/ 0 w 81"/>
                      <a:gd name="T37" fmla="*/ 102 h 105"/>
                      <a:gd name="T38" fmla="*/ 3 w 81"/>
                      <a:gd name="T39" fmla="*/ 104 h 105"/>
                      <a:gd name="T40" fmla="*/ 4 w 81"/>
                      <a:gd name="T41" fmla="*/ 105 h 105"/>
                      <a:gd name="T42" fmla="*/ 6 w 81"/>
                      <a:gd name="T43" fmla="*/ 105 h 105"/>
                      <a:gd name="T44" fmla="*/ 7 w 81"/>
                      <a:gd name="T45" fmla="*/ 105 h 105"/>
                      <a:gd name="T46" fmla="*/ 23 w 81"/>
                      <a:gd name="T47" fmla="*/ 104 h 105"/>
                      <a:gd name="T48" fmla="*/ 37 w 81"/>
                      <a:gd name="T49" fmla="*/ 99 h 105"/>
                      <a:gd name="T50" fmla="*/ 49 w 81"/>
                      <a:gd name="T51" fmla="*/ 93 h 105"/>
                      <a:gd name="T52" fmla="*/ 60 w 81"/>
                      <a:gd name="T53" fmla="*/ 84 h 105"/>
                      <a:gd name="T54" fmla="*/ 69 w 81"/>
                      <a:gd name="T55" fmla="*/ 73 h 105"/>
                      <a:gd name="T56" fmla="*/ 77 w 81"/>
                      <a:gd name="T57" fmla="*/ 60 h 105"/>
                      <a:gd name="T58" fmla="*/ 80 w 81"/>
                      <a:gd name="T59" fmla="*/ 46 h 105"/>
                      <a:gd name="T60" fmla="*/ 81 w 81"/>
                      <a:gd name="T61" fmla="*/ 31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1"/>
                      <a:gd name="T94" fmla="*/ 0 h 105"/>
                      <a:gd name="T95" fmla="*/ 81 w 81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1" h="105">
                        <a:moveTo>
                          <a:pt x="81" y="31"/>
                        </a:moveTo>
                        <a:lnTo>
                          <a:pt x="80" y="17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2" y="0"/>
                        </a:lnTo>
                        <a:lnTo>
                          <a:pt x="75" y="8"/>
                        </a:lnTo>
                        <a:lnTo>
                          <a:pt x="77" y="16"/>
                        </a:lnTo>
                        <a:lnTo>
                          <a:pt x="78" y="23"/>
                        </a:lnTo>
                        <a:lnTo>
                          <a:pt x="78" y="31"/>
                        </a:lnTo>
                        <a:lnTo>
                          <a:pt x="77" y="46"/>
                        </a:lnTo>
                        <a:lnTo>
                          <a:pt x="74" y="59"/>
                        </a:lnTo>
                        <a:lnTo>
                          <a:pt x="68" y="71"/>
                        </a:lnTo>
                        <a:lnTo>
                          <a:pt x="58" y="82"/>
                        </a:lnTo>
                        <a:lnTo>
                          <a:pt x="47" y="90"/>
                        </a:lnTo>
                        <a:lnTo>
                          <a:pt x="35" y="97"/>
                        </a:lnTo>
                        <a:lnTo>
                          <a:pt x="23" y="101"/>
                        </a:lnTo>
                        <a:lnTo>
                          <a:pt x="7" y="102"/>
                        </a:lnTo>
                        <a:lnTo>
                          <a:pt x="4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4" y="105"/>
                        </a:lnTo>
                        <a:lnTo>
                          <a:pt x="6" y="105"/>
                        </a:lnTo>
                        <a:lnTo>
                          <a:pt x="7" y="105"/>
                        </a:lnTo>
                        <a:lnTo>
                          <a:pt x="23" y="104"/>
                        </a:lnTo>
                        <a:lnTo>
                          <a:pt x="37" y="99"/>
                        </a:lnTo>
                        <a:lnTo>
                          <a:pt x="49" y="93"/>
                        </a:lnTo>
                        <a:lnTo>
                          <a:pt x="60" y="84"/>
                        </a:lnTo>
                        <a:lnTo>
                          <a:pt x="69" y="73"/>
                        </a:lnTo>
                        <a:lnTo>
                          <a:pt x="77" y="60"/>
                        </a:lnTo>
                        <a:lnTo>
                          <a:pt x="80" y="46"/>
                        </a:lnTo>
                        <a:lnTo>
                          <a:pt x="81" y="31"/>
                        </a:lnTo>
                        <a:close/>
                      </a:path>
                    </a:pathLst>
                  </a:custGeom>
                  <a:solidFill>
                    <a:srgbClr val="3A4E9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3" name="Freeform 431">
                    <a:extLst>
                      <a:ext uri="{FF2B5EF4-FFF2-40B4-BE49-F238E27FC236}">
                        <a16:creationId xmlns:a16="http://schemas.microsoft.com/office/drawing/2014/main" id="{FEFF39CC-C3DF-A247-B281-44EC34797F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3" y="1243"/>
                    <a:ext cx="83" cy="105"/>
                  </a:xfrm>
                  <a:custGeom>
                    <a:avLst/>
                    <a:gdLst>
                      <a:gd name="T0" fmla="*/ 83 w 83"/>
                      <a:gd name="T1" fmla="*/ 32 h 105"/>
                      <a:gd name="T2" fmla="*/ 83 w 83"/>
                      <a:gd name="T3" fmla="*/ 24 h 105"/>
                      <a:gd name="T4" fmla="*/ 81 w 83"/>
                      <a:gd name="T5" fmla="*/ 17 h 105"/>
                      <a:gd name="T6" fmla="*/ 80 w 83"/>
                      <a:gd name="T7" fmla="*/ 10 h 105"/>
                      <a:gd name="T8" fmla="*/ 77 w 83"/>
                      <a:gd name="T9" fmla="*/ 3 h 105"/>
                      <a:gd name="T10" fmla="*/ 75 w 83"/>
                      <a:gd name="T11" fmla="*/ 1 h 105"/>
                      <a:gd name="T12" fmla="*/ 72 w 83"/>
                      <a:gd name="T13" fmla="*/ 0 h 105"/>
                      <a:gd name="T14" fmla="*/ 75 w 83"/>
                      <a:gd name="T15" fmla="*/ 7 h 105"/>
                      <a:gd name="T16" fmla="*/ 78 w 83"/>
                      <a:gd name="T17" fmla="*/ 15 h 105"/>
                      <a:gd name="T18" fmla="*/ 80 w 83"/>
                      <a:gd name="T19" fmla="*/ 24 h 105"/>
                      <a:gd name="T20" fmla="*/ 80 w 83"/>
                      <a:gd name="T21" fmla="*/ 32 h 105"/>
                      <a:gd name="T22" fmla="*/ 78 w 83"/>
                      <a:gd name="T23" fmla="*/ 46 h 105"/>
                      <a:gd name="T24" fmla="*/ 75 w 83"/>
                      <a:gd name="T25" fmla="*/ 60 h 105"/>
                      <a:gd name="T26" fmla="*/ 69 w 83"/>
                      <a:gd name="T27" fmla="*/ 71 h 105"/>
                      <a:gd name="T28" fmla="*/ 60 w 83"/>
                      <a:gd name="T29" fmla="*/ 81 h 105"/>
                      <a:gd name="T30" fmla="*/ 50 w 83"/>
                      <a:gd name="T31" fmla="*/ 91 h 105"/>
                      <a:gd name="T32" fmla="*/ 38 w 83"/>
                      <a:gd name="T33" fmla="*/ 97 h 105"/>
                      <a:gd name="T34" fmla="*/ 24 w 83"/>
                      <a:gd name="T35" fmla="*/ 100 h 105"/>
                      <a:gd name="T36" fmla="*/ 10 w 83"/>
                      <a:gd name="T37" fmla="*/ 102 h 105"/>
                      <a:gd name="T38" fmla="*/ 6 w 83"/>
                      <a:gd name="T39" fmla="*/ 102 h 105"/>
                      <a:gd name="T40" fmla="*/ 0 w 83"/>
                      <a:gd name="T41" fmla="*/ 102 h 105"/>
                      <a:gd name="T42" fmla="*/ 3 w 83"/>
                      <a:gd name="T43" fmla="*/ 103 h 105"/>
                      <a:gd name="T44" fmla="*/ 6 w 83"/>
                      <a:gd name="T45" fmla="*/ 105 h 105"/>
                      <a:gd name="T46" fmla="*/ 9 w 83"/>
                      <a:gd name="T47" fmla="*/ 105 h 105"/>
                      <a:gd name="T48" fmla="*/ 10 w 83"/>
                      <a:gd name="T49" fmla="*/ 105 h 105"/>
                      <a:gd name="T50" fmla="*/ 26 w 83"/>
                      <a:gd name="T51" fmla="*/ 103 h 105"/>
                      <a:gd name="T52" fmla="*/ 40 w 83"/>
                      <a:gd name="T53" fmla="*/ 100 h 105"/>
                      <a:gd name="T54" fmla="*/ 52 w 83"/>
                      <a:gd name="T55" fmla="*/ 92 h 105"/>
                      <a:gd name="T56" fmla="*/ 63 w 83"/>
                      <a:gd name="T57" fmla="*/ 83 h 105"/>
                      <a:gd name="T58" fmla="*/ 71 w 83"/>
                      <a:gd name="T59" fmla="*/ 74 h 105"/>
                      <a:gd name="T60" fmla="*/ 78 w 83"/>
                      <a:gd name="T61" fmla="*/ 61 h 105"/>
                      <a:gd name="T62" fmla="*/ 81 w 83"/>
                      <a:gd name="T63" fmla="*/ 47 h 105"/>
                      <a:gd name="T64" fmla="*/ 83 w 83"/>
                      <a:gd name="T65" fmla="*/ 32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3"/>
                      <a:gd name="T100" fmla="*/ 0 h 105"/>
                      <a:gd name="T101" fmla="*/ 83 w 83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3" h="105">
                        <a:moveTo>
                          <a:pt x="83" y="32"/>
                        </a:moveTo>
                        <a:lnTo>
                          <a:pt x="83" y="24"/>
                        </a:lnTo>
                        <a:lnTo>
                          <a:pt x="81" y="17"/>
                        </a:lnTo>
                        <a:lnTo>
                          <a:pt x="80" y="10"/>
                        </a:lnTo>
                        <a:lnTo>
                          <a:pt x="77" y="3"/>
                        </a:lnTo>
                        <a:lnTo>
                          <a:pt x="75" y="1"/>
                        </a:lnTo>
                        <a:lnTo>
                          <a:pt x="72" y="0"/>
                        </a:lnTo>
                        <a:lnTo>
                          <a:pt x="75" y="7"/>
                        </a:lnTo>
                        <a:lnTo>
                          <a:pt x="78" y="15"/>
                        </a:lnTo>
                        <a:lnTo>
                          <a:pt x="80" y="24"/>
                        </a:lnTo>
                        <a:lnTo>
                          <a:pt x="80" y="32"/>
                        </a:lnTo>
                        <a:lnTo>
                          <a:pt x="78" y="46"/>
                        </a:lnTo>
                        <a:lnTo>
                          <a:pt x="75" y="60"/>
                        </a:lnTo>
                        <a:lnTo>
                          <a:pt x="69" y="71"/>
                        </a:lnTo>
                        <a:lnTo>
                          <a:pt x="60" y="81"/>
                        </a:lnTo>
                        <a:lnTo>
                          <a:pt x="50" y="91"/>
                        </a:lnTo>
                        <a:lnTo>
                          <a:pt x="38" y="97"/>
                        </a:lnTo>
                        <a:lnTo>
                          <a:pt x="24" y="100"/>
                        </a:lnTo>
                        <a:lnTo>
                          <a:pt x="10" y="102"/>
                        </a:lnTo>
                        <a:lnTo>
                          <a:pt x="6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9" y="105"/>
                        </a:lnTo>
                        <a:lnTo>
                          <a:pt x="10" y="105"/>
                        </a:lnTo>
                        <a:lnTo>
                          <a:pt x="26" y="103"/>
                        </a:lnTo>
                        <a:lnTo>
                          <a:pt x="40" y="100"/>
                        </a:lnTo>
                        <a:lnTo>
                          <a:pt x="52" y="92"/>
                        </a:lnTo>
                        <a:lnTo>
                          <a:pt x="63" y="83"/>
                        </a:lnTo>
                        <a:lnTo>
                          <a:pt x="71" y="74"/>
                        </a:lnTo>
                        <a:lnTo>
                          <a:pt x="78" y="61"/>
                        </a:lnTo>
                        <a:lnTo>
                          <a:pt x="81" y="47"/>
                        </a:lnTo>
                        <a:lnTo>
                          <a:pt x="83" y="32"/>
                        </a:lnTo>
                        <a:close/>
                      </a:path>
                    </a:pathLst>
                  </a:custGeom>
                  <a:solidFill>
                    <a:srgbClr val="3B4F9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4" name="Freeform 432">
                    <a:extLst>
                      <a:ext uri="{FF2B5EF4-FFF2-40B4-BE49-F238E27FC236}">
                        <a16:creationId xmlns:a16="http://schemas.microsoft.com/office/drawing/2014/main" id="{23049EE3-972A-7C42-95A7-CB7758B2DF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1" y="1241"/>
                    <a:ext cx="83" cy="105"/>
                  </a:xfrm>
                  <a:custGeom>
                    <a:avLst/>
                    <a:gdLst>
                      <a:gd name="T0" fmla="*/ 83 w 83"/>
                      <a:gd name="T1" fmla="*/ 34 h 105"/>
                      <a:gd name="T2" fmla="*/ 83 w 83"/>
                      <a:gd name="T3" fmla="*/ 26 h 105"/>
                      <a:gd name="T4" fmla="*/ 82 w 83"/>
                      <a:gd name="T5" fmla="*/ 19 h 105"/>
                      <a:gd name="T6" fmla="*/ 80 w 83"/>
                      <a:gd name="T7" fmla="*/ 11 h 105"/>
                      <a:gd name="T8" fmla="*/ 77 w 83"/>
                      <a:gd name="T9" fmla="*/ 3 h 105"/>
                      <a:gd name="T10" fmla="*/ 74 w 83"/>
                      <a:gd name="T11" fmla="*/ 2 h 105"/>
                      <a:gd name="T12" fmla="*/ 73 w 83"/>
                      <a:gd name="T13" fmla="*/ 0 h 105"/>
                      <a:gd name="T14" fmla="*/ 76 w 83"/>
                      <a:gd name="T15" fmla="*/ 8 h 105"/>
                      <a:gd name="T16" fmla="*/ 79 w 83"/>
                      <a:gd name="T17" fmla="*/ 17 h 105"/>
                      <a:gd name="T18" fmla="*/ 80 w 83"/>
                      <a:gd name="T19" fmla="*/ 25 h 105"/>
                      <a:gd name="T20" fmla="*/ 80 w 83"/>
                      <a:gd name="T21" fmla="*/ 34 h 105"/>
                      <a:gd name="T22" fmla="*/ 79 w 83"/>
                      <a:gd name="T23" fmla="*/ 48 h 105"/>
                      <a:gd name="T24" fmla="*/ 76 w 83"/>
                      <a:gd name="T25" fmla="*/ 60 h 105"/>
                      <a:gd name="T26" fmla="*/ 69 w 83"/>
                      <a:gd name="T27" fmla="*/ 73 h 105"/>
                      <a:gd name="T28" fmla="*/ 62 w 83"/>
                      <a:gd name="T29" fmla="*/ 82 h 105"/>
                      <a:gd name="T30" fmla="*/ 51 w 83"/>
                      <a:gd name="T31" fmla="*/ 91 h 105"/>
                      <a:gd name="T32" fmla="*/ 40 w 83"/>
                      <a:gd name="T33" fmla="*/ 97 h 105"/>
                      <a:gd name="T34" fmla="*/ 26 w 83"/>
                      <a:gd name="T35" fmla="*/ 100 h 105"/>
                      <a:gd name="T36" fmla="*/ 12 w 83"/>
                      <a:gd name="T37" fmla="*/ 102 h 105"/>
                      <a:gd name="T38" fmla="*/ 6 w 83"/>
                      <a:gd name="T39" fmla="*/ 102 h 105"/>
                      <a:gd name="T40" fmla="*/ 0 w 83"/>
                      <a:gd name="T41" fmla="*/ 100 h 105"/>
                      <a:gd name="T42" fmla="*/ 2 w 83"/>
                      <a:gd name="T43" fmla="*/ 104 h 105"/>
                      <a:gd name="T44" fmla="*/ 5 w 83"/>
                      <a:gd name="T45" fmla="*/ 105 h 105"/>
                      <a:gd name="T46" fmla="*/ 9 w 83"/>
                      <a:gd name="T47" fmla="*/ 105 h 105"/>
                      <a:gd name="T48" fmla="*/ 12 w 83"/>
                      <a:gd name="T49" fmla="*/ 105 h 105"/>
                      <a:gd name="T50" fmla="*/ 28 w 83"/>
                      <a:gd name="T51" fmla="*/ 104 h 105"/>
                      <a:gd name="T52" fmla="*/ 40 w 83"/>
                      <a:gd name="T53" fmla="*/ 100 h 105"/>
                      <a:gd name="T54" fmla="*/ 52 w 83"/>
                      <a:gd name="T55" fmla="*/ 93 h 105"/>
                      <a:gd name="T56" fmla="*/ 63 w 83"/>
                      <a:gd name="T57" fmla="*/ 85 h 105"/>
                      <a:gd name="T58" fmla="*/ 73 w 83"/>
                      <a:gd name="T59" fmla="*/ 74 h 105"/>
                      <a:gd name="T60" fmla="*/ 79 w 83"/>
                      <a:gd name="T61" fmla="*/ 62 h 105"/>
                      <a:gd name="T62" fmla="*/ 82 w 83"/>
                      <a:gd name="T63" fmla="*/ 49 h 105"/>
                      <a:gd name="T64" fmla="*/ 83 w 83"/>
                      <a:gd name="T65" fmla="*/ 34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3"/>
                      <a:gd name="T100" fmla="*/ 0 h 105"/>
                      <a:gd name="T101" fmla="*/ 83 w 83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3" h="105">
                        <a:moveTo>
                          <a:pt x="83" y="34"/>
                        </a:moveTo>
                        <a:lnTo>
                          <a:pt x="83" y="26"/>
                        </a:lnTo>
                        <a:lnTo>
                          <a:pt x="82" y="19"/>
                        </a:lnTo>
                        <a:lnTo>
                          <a:pt x="80" y="11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3" y="0"/>
                        </a:lnTo>
                        <a:lnTo>
                          <a:pt x="76" y="8"/>
                        </a:lnTo>
                        <a:lnTo>
                          <a:pt x="79" y="17"/>
                        </a:lnTo>
                        <a:lnTo>
                          <a:pt x="80" y="25"/>
                        </a:lnTo>
                        <a:lnTo>
                          <a:pt x="80" y="34"/>
                        </a:lnTo>
                        <a:lnTo>
                          <a:pt x="79" y="48"/>
                        </a:lnTo>
                        <a:lnTo>
                          <a:pt x="76" y="60"/>
                        </a:lnTo>
                        <a:lnTo>
                          <a:pt x="69" y="73"/>
                        </a:lnTo>
                        <a:lnTo>
                          <a:pt x="62" y="82"/>
                        </a:lnTo>
                        <a:lnTo>
                          <a:pt x="51" y="91"/>
                        </a:lnTo>
                        <a:lnTo>
                          <a:pt x="40" y="97"/>
                        </a:lnTo>
                        <a:lnTo>
                          <a:pt x="26" y="100"/>
                        </a:lnTo>
                        <a:lnTo>
                          <a:pt x="12" y="102"/>
                        </a:lnTo>
                        <a:lnTo>
                          <a:pt x="6" y="102"/>
                        </a:lnTo>
                        <a:lnTo>
                          <a:pt x="0" y="100"/>
                        </a:lnTo>
                        <a:lnTo>
                          <a:pt x="2" y="104"/>
                        </a:lnTo>
                        <a:lnTo>
                          <a:pt x="5" y="105"/>
                        </a:lnTo>
                        <a:lnTo>
                          <a:pt x="9" y="105"/>
                        </a:lnTo>
                        <a:lnTo>
                          <a:pt x="12" y="105"/>
                        </a:lnTo>
                        <a:lnTo>
                          <a:pt x="28" y="104"/>
                        </a:lnTo>
                        <a:lnTo>
                          <a:pt x="40" y="100"/>
                        </a:lnTo>
                        <a:lnTo>
                          <a:pt x="52" y="93"/>
                        </a:lnTo>
                        <a:lnTo>
                          <a:pt x="63" y="85"/>
                        </a:lnTo>
                        <a:lnTo>
                          <a:pt x="73" y="74"/>
                        </a:lnTo>
                        <a:lnTo>
                          <a:pt x="79" y="62"/>
                        </a:lnTo>
                        <a:lnTo>
                          <a:pt x="82" y="49"/>
                        </a:lnTo>
                        <a:lnTo>
                          <a:pt x="83" y="34"/>
                        </a:lnTo>
                        <a:close/>
                      </a:path>
                    </a:pathLst>
                  </a:custGeom>
                  <a:solidFill>
                    <a:srgbClr val="3D52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5" name="Freeform 433">
                    <a:extLst>
                      <a:ext uri="{FF2B5EF4-FFF2-40B4-BE49-F238E27FC236}">
                        <a16:creationId xmlns:a16="http://schemas.microsoft.com/office/drawing/2014/main" id="{9ED3822B-F813-9043-954C-F7FFADE723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8" y="1241"/>
                    <a:ext cx="85" cy="104"/>
                  </a:xfrm>
                  <a:custGeom>
                    <a:avLst/>
                    <a:gdLst>
                      <a:gd name="T0" fmla="*/ 85 w 85"/>
                      <a:gd name="T1" fmla="*/ 34 h 104"/>
                      <a:gd name="T2" fmla="*/ 85 w 85"/>
                      <a:gd name="T3" fmla="*/ 26 h 104"/>
                      <a:gd name="T4" fmla="*/ 83 w 85"/>
                      <a:gd name="T5" fmla="*/ 17 h 104"/>
                      <a:gd name="T6" fmla="*/ 80 w 85"/>
                      <a:gd name="T7" fmla="*/ 9 h 104"/>
                      <a:gd name="T8" fmla="*/ 77 w 85"/>
                      <a:gd name="T9" fmla="*/ 2 h 104"/>
                      <a:gd name="T10" fmla="*/ 76 w 85"/>
                      <a:gd name="T11" fmla="*/ 0 h 104"/>
                      <a:gd name="T12" fmla="*/ 72 w 85"/>
                      <a:gd name="T13" fmla="*/ 0 h 104"/>
                      <a:gd name="T14" fmla="*/ 77 w 85"/>
                      <a:gd name="T15" fmla="*/ 8 h 104"/>
                      <a:gd name="T16" fmla="*/ 80 w 85"/>
                      <a:gd name="T17" fmla="*/ 15 h 104"/>
                      <a:gd name="T18" fmla="*/ 82 w 85"/>
                      <a:gd name="T19" fmla="*/ 25 h 104"/>
                      <a:gd name="T20" fmla="*/ 82 w 85"/>
                      <a:gd name="T21" fmla="*/ 34 h 104"/>
                      <a:gd name="T22" fmla="*/ 82 w 85"/>
                      <a:gd name="T23" fmla="*/ 48 h 104"/>
                      <a:gd name="T24" fmla="*/ 77 w 85"/>
                      <a:gd name="T25" fmla="*/ 60 h 104"/>
                      <a:gd name="T26" fmla="*/ 71 w 85"/>
                      <a:gd name="T27" fmla="*/ 71 h 104"/>
                      <a:gd name="T28" fmla="*/ 63 w 85"/>
                      <a:gd name="T29" fmla="*/ 82 h 104"/>
                      <a:gd name="T30" fmla="*/ 52 w 85"/>
                      <a:gd name="T31" fmla="*/ 90 h 104"/>
                      <a:gd name="T32" fmla="*/ 42 w 85"/>
                      <a:gd name="T33" fmla="*/ 96 h 104"/>
                      <a:gd name="T34" fmla="*/ 29 w 85"/>
                      <a:gd name="T35" fmla="*/ 99 h 104"/>
                      <a:gd name="T36" fmla="*/ 15 w 85"/>
                      <a:gd name="T37" fmla="*/ 100 h 104"/>
                      <a:gd name="T38" fmla="*/ 8 w 85"/>
                      <a:gd name="T39" fmla="*/ 100 h 104"/>
                      <a:gd name="T40" fmla="*/ 0 w 85"/>
                      <a:gd name="T41" fmla="*/ 99 h 104"/>
                      <a:gd name="T42" fmla="*/ 3 w 85"/>
                      <a:gd name="T43" fmla="*/ 100 h 104"/>
                      <a:gd name="T44" fmla="*/ 5 w 85"/>
                      <a:gd name="T45" fmla="*/ 104 h 104"/>
                      <a:gd name="T46" fmla="*/ 11 w 85"/>
                      <a:gd name="T47" fmla="*/ 104 h 104"/>
                      <a:gd name="T48" fmla="*/ 15 w 85"/>
                      <a:gd name="T49" fmla="*/ 104 h 104"/>
                      <a:gd name="T50" fmla="*/ 29 w 85"/>
                      <a:gd name="T51" fmla="*/ 102 h 104"/>
                      <a:gd name="T52" fmla="*/ 43 w 85"/>
                      <a:gd name="T53" fmla="*/ 99 h 104"/>
                      <a:gd name="T54" fmla="*/ 55 w 85"/>
                      <a:gd name="T55" fmla="*/ 93 h 104"/>
                      <a:gd name="T56" fmla="*/ 65 w 85"/>
                      <a:gd name="T57" fmla="*/ 83 h 104"/>
                      <a:gd name="T58" fmla="*/ 74 w 85"/>
                      <a:gd name="T59" fmla="*/ 73 h 104"/>
                      <a:gd name="T60" fmla="*/ 80 w 85"/>
                      <a:gd name="T61" fmla="*/ 62 h 104"/>
                      <a:gd name="T62" fmla="*/ 83 w 85"/>
                      <a:gd name="T63" fmla="*/ 48 h 104"/>
                      <a:gd name="T64" fmla="*/ 85 w 85"/>
                      <a:gd name="T65" fmla="*/ 34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4"/>
                      <a:gd name="T101" fmla="*/ 85 w 85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4">
                        <a:moveTo>
                          <a:pt x="85" y="34"/>
                        </a:moveTo>
                        <a:lnTo>
                          <a:pt x="85" y="26"/>
                        </a:lnTo>
                        <a:lnTo>
                          <a:pt x="83" y="17"/>
                        </a:lnTo>
                        <a:lnTo>
                          <a:pt x="80" y="9"/>
                        </a:lnTo>
                        <a:lnTo>
                          <a:pt x="77" y="2"/>
                        </a:lnTo>
                        <a:lnTo>
                          <a:pt x="76" y="0"/>
                        </a:lnTo>
                        <a:lnTo>
                          <a:pt x="72" y="0"/>
                        </a:lnTo>
                        <a:lnTo>
                          <a:pt x="77" y="8"/>
                        </a:lnTo>
                        <a:lnTo>
                          <a:pt x="80" y="15"/>
                        </a:lnTo>
                        <a:lnTo>
                          <a:pt x="82" y="25"/>
                        </a:lnTo>
                        <a:lnTo>
                          <a:pt x="82" y="34"/>
                        </a:lnTo>
                        <a:lnTo>
                          <a:pt x="82" y="48"/>
                        </a:lnTo>
                        <a:lnTo>
                          <a:pt x="77" y="60"/>
                        </a:lnTo>
                        <a:lnTo>
                          <a:pt x="71" y="71"/>
                        </a:lnTo>
                        <a:lnTo>
                          <a:pt x="63" y="82"/>
                        </a:lnTo>
                        <a:lnTo>
                          <a:pt x="52" y="90"/>
                        </a:lnTo>
                        <a:lnTo>
                          <a:pt x="42" y="96"/>
                        </a:lnTo>
                        <a:lnTo>
                          <a:pt x="29" y="99"/>
                        </a:lnTo>
                        <a:lnTo>
                          <a:pt x="15" y="100"/>
                        </a:lnTo>
                        <a:lnTo>
                          <a:pt x="8" y="100"/>
                        </a:lnTo>
                        <a:lnTo>
                          <a:pt x="0" y="99"/>
                        </a:lnTo>
                        <a:lnTo>
                          <a:pt x="3" y="100"/>
                        </a:lnTo>
                        <a:lnTo>
                          <a:pt x="5" y="104"/>
                        </a:lnTo>
                        <a:lnTo>
                          <a:pt x="11" y="104"/>
                        </a:lnTo>
                        <a:lnTo>
                          <a:pt x="15" y="104"/>
                        </a:lnTo>
                        <a:lnTo>
                          <a:pt x="29" y="102"/>
                        </a:lnTo>
                        <a:lnTo>
                          <a:pt x="43" y="99"/>
                        </a:lnTo>
                        <a:lnTo>
                          <a:pt x="55" y="93"/>
                        </a:lnTo>
                        <a:lnTo>
                          <a:pt x="65" y="83"/>
                        </a:lnTo>
                        <a:lnTo>
                          <a:pt x="74" y="73"/>
                        </a:lnTo>
                        <a:lnTo>
                          <a:pt x="80" y="62"/>
                        </a:lnTo>
                        <a:lnTo>
                          <a:pt x="83" y="48"/>
                        </a:lnTo>
                        <a:lnTo>
                          <a:pt x="85" y="34"/>
                        </a:lnTo>
                        <a:close/>
                      </a:path>
                    </a:pathLst>
                  </a:custGeom>
                  <a:solidFill>
                    <a:srgbClr val="3F53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6" name="Freeform 434">
                    <a:extLst>
                      <a:ext uri="{FF2B5EF4-FFF2-40B4-BE49-F238E27FC236}">
                        <a16:creationId xmlns:a16="http://schemas.microsoft.com/office/drawing/2014/main" id="{593DD0B1-0201-DF44-9D2F-4FB3777492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6" y="1239"/>
                    <a:ext cx="85" cy="104"/>
                  </a:xfrm>
                  <a:custGeom>
                    <a:avLst/>
                    <a:gdLst>
                      <a:gd name="T0" fmla="*/ 85 w 85"/>
                      <a:gd name="T1" fmla="*/ 36 h 104"/>
                      <a:gd name="T2" fmla="*/ 85 w 85"/>
                      <a:gd name="T3" fmla="*/ 27 h 104"/>
                      <a:gd name="T4" fmla="*/ 84 w 85"/>
                      <a:gd name="T5" fmla="*/ 19 h 104"/>
                      <a:gd name="T6" fmla="*/ 81 w 85"/>
                      <a:gd name="T7" fmla="*/ 10 h 104"/>
                      <a:gd name="T8" fmla="*/ 78 w 85"/>
                      <a:gd name="T9" fmla="*/ 2 h 104"/>
                      <a:gd name="T10" fmla="*/ 74 w 85"/>
                      <a:gd name="T11" fmla="*/ 2 h 104"/>
                      <a:gd name="T12" fmla="*/ 71 w 85"/>
                      <a:gd name="T13" fmla="*/ 0 h 104"/>
                      <a:gd name="T14" fmla="*/ 76 w 85"/>
                      <a:gd name="T15" fmla="*/ 8 h 104"/>
                      <a:gd name="T16" fmla="*/ 81 w 85"/>
                      <a:gd name="T17" fmla="*/ 17 h 104"/>
                      <a:gd name="T18" fmla="*/ 82 w 85"/>
                      <a:gd name="T19" fmla="*/ 27 h 104"/>
                      <a:gd name="T20" fmla="*/ 82 w 85"/>
                      <a:gd name="T21" fmla="*/ 36 h 104"/>
                      <a:gd name="T22" fmla="*/ 82 w 85"/>
                      <a:gd name="T23" fmla="*/ 50 h 104"/>
                      <a:gd name="T24" fmla="*/ 78 w 85"/>
                      <a:gd name="T25" fmla="*/ 62 h 104"/>
                      <a:gd name="T26" fmla="*/ 71 w 85"/>
                      <a:gd name="T27" fmla="*/ 73 h 104"/>
                      <a:gd name="T28" fmla="*/ 64 w 85"/>
                      <a:gd name="T29" fmla="*/ 82 h 104"/>
                      <a:gd name="T30" fmla="*/ 54 w 85"/>
                      <a:gd name="T31" fmla="*/ 90 h 104"/>
                      <a:gd name="T32" fmla="*/ 44 w 85"/>
                      <a:gd name="T33" fmla="*/ 96 h 104"/>
                      <a:gd name="T34" fmla="*/ 31 w 85"/>
                      <a:gd name="T35" fmla="*/ 99 h 104"/>
                      <a:gd name="T36" fmla="*/ 17 w 85"/>
                      <a:gd name="T37" fmla="*/ 101 h 104"/>
                      <a:gd name="T38" fmla="*/ 8 w 85"/>
                      <a:gd name="T39" fmla="*/ 101 h 104"/>
                      <a:gd name="T40" fmla="*/ 0 w 85"/>
                      <a:gd name="T41" fmla="*/ 99 h 104"/>
                      <a:gd name="T42" fmla="*/ 2 w 85"/>
                      <a:gd name="T43" fmla="*/ 101 h 104"/>
                      <a:gd name="T44" fmla="*/ 5 w 85"/>
                      <a:gd name="T45" fmla="*/ 102 h 104"/>
                      <a:gd name="T46" fmla="*/ 11 w 85"/>
                      <a:gd name="T47" fmla="*/ 104 h 104"/>
                      <a:gd name="T48" fmla="*/ 17 w 85"/>
                      <a:gd name="T49" fmla="*/ 104 h 104"/>
                      <a:gd name="T50" fmla="*/ 31 w 85"/>
                      <a:gd name="T51" fmla="*/ 102 h 104"/>
                      <a:gd name="T52" fmla="*/ 45 w 85"/>
                      <a:gd name="T53" fmla="*/ 99 h 104"/>
                      <a:gd name="T54" fmla="*/ 56 w 85"/>
                      <a:gd name="T55" fmla="*/ 93 h 104"/>
                      <a:gd name="T56" fmla="*/ 67 w 85"/>
                      <a:gd name="T57" fmla="*/ 84 h 104"/>
                      <a:gd name="T58" fmla="*/ 74 w 85"/>
                      <a:gd name="T59" fmla="*/ 75 h 104"/>
                      <a:gd name="T60" fmla="*/ 81 w 85"/>
                      <a:gd name="T61" fmla="*/ 62 h 104"/>
                      <a:gd name="T62" fmla="*/ 84 w 85"/>
                      <a:gd name="T63" fmla="*/ 50 h 104"/>
                      <a:gd name="T64" fmla="*/ 85 w 85"/>
                      <a:gd name="T65" fmla="*/ 36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4"/>
                      <a:gd name="T101" fmla="*/ 85 w 85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4">
                        <a:moveTo>
                          <a:pt x="85" y="36"/>
                        </a:moveTo>
                        <a:lnTo>
                          <a:pt x="85" y="27"/>
                        </a:lnTo>
                        <a:lnTo>
                          <a:pt x="84" y="19"/>
                        </a:lnTo>
                        <a:lnTo>
                          <a:pt x="81" y="10"/>
                        </a:lnTo>
                        <a:lnTo>
                          <a:pt x="78" y="2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6" y="8"/>
                        </a:lnTo>
                        <a:lnTo>
                          <a:pt x="81" y="17"/>
                        </a:lnTo>
                        <a:lnTo>
                          <a:pt x="82" y="27"/>
                        </a:lnTo>
                        <a:lnTo>
                          <a:pt x="82" y="36"/>
                        </a:lnTo>
                        <a:lnTo>
                          <a:pt x="82" y="50"/>
                        </a:lnTo>
                        <a:lnTo>
                          <a:pt x="78" y="62"/>
                        </a:lnTo>
                        <a:lnTo>
                          <a:pt x="71" y="73"/>
                        </a:lnTo>
                        <a:lnTo>
                          <a:pt x="64" y="82"/>
                        </a:lnTo>
                        <a:lnTo>
                          <a:pt x="54" y="90"/>
                        </a:lnTo>
                        <a:lnTo>
                          <a:pt x="44" y="96"/>
                        </a:lnTo>
                        <a:lnTo>
                          <a:pt x="31" y="99"/>
                        </a:lnTo>
                        <a:lnTo>
                          <a:pt x="17" y="101"/>
                        </a:lnTo>
                        <a:lnTo>
                          <a:pt x="8" y="101"/>
                        </a:lnTo>
                        <a:lnTo>
                          <a:pt x="0" y="99"/>
                        </a:lnTo>
                        <a:lnTo>
                          <a:pt x="2" y="101"/>
                        </a:lnTo>
                        <a:lnTo>
                          <a:pt x="5" y="102"/>
                        </a:lnTo>
                        <a:lnTo>
                          <a:pt x="11" y="104"/>
                        </a:lnTo>
                        <a:lnTo>
                          <a:pt x="17" y="104"/>
                        </a:lnTo>
                        <a:lnTo>
                          <a:pt x="31" y="102"/>
                        </a:lnTo>
                        <a:lnTo>
                          <a:pt x="45" y="99"/>
                        </a:lnTo>
                        <a:lnTo>
                          <a:pt x="56" y="93"/>
                        </a:lnTo>
                        <a:lnTo>
                          <a:pt x="67" y="84"/>
                        </a:lnTo>
                        <a:lnTo>
                          <a:pt x="74" y="75"/>
                        </a:lnTo>
                        <a:lnTo>
                          <a:pt x="81" y="62"/>
                        </a:lnTo>
                        <a:lnTo>
                          <a:pt x="84" y="50"/>
                        </a:lnTo>
                        <a:lnTo>
                          <a:pt x="85" y="36"/>
                        </a:lnTo>
                        <a:close/>
                      </a:path>
                    </a:pathLst>
                  </a:custGeom>
                  <a:solidFill>
                    <a:srgbClr val="405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7" name="Freeform 435">
                    <a:extLst>
                      <a:ext uri="{FF2B5EF4-FFF2-40B4-BE49-F238E27FC236}">
                        <a16:creationId xmlns:a16="http://schemas.microsoft.com/office/drawing/2014/main" id="{79AE0172-1E26-8B42-8E67-0DAE187315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3" y="1238"/>
                    <a:ext cx="87" cy="103"/>
                  </a:xfrm>
                  <a:custGeom>
                    <a:avLst/>
                    <a:gdLst>
                      <a:gd name="T0" fmla="*/ 87 w 87"/>
                      <a:gd name="T1" fmla="*/ 37 h 103"/>
                      <a:gd name="T2" fmla="*/ 87 w 87"/>
                      <a:gd name="T3" fmla="*/ 28 h 103"/>
                      <a:gd name="T4" fmla="*/ 85 w 87"/>
                      <a:gd name="T5" fmla="*/ 18 h 103"/>
                      <a:gd name="T6" fmla="*/ 82 w 87"/>
                      <a:gd name="T7" fmla="*/ 11 h 103"/>
                      <a:gd name="T8" fmla="*/ 77 w 87"/>
                      <a:gd name="T9" fmla="*/ 3 h 103"/>
                      <a:gd name="T10" fmla="*/ 74 w 87"/>
                      <a:gd name="T11" fmla="*/ 1 h 103"/>
                      <a:gd name="T12" fmla="*/ 73 w 87"/>
                      <a:gd name="T13" fmla="*/ 0 h 103"/>
                      <a:gd name="T14" fmla="*/ 77 w 87"/>
                      <a:gd name="T15" fmla="*/ 9 h 103"/>
                      <a:gd name="T16" fmla="*/ 81 w 87"/>
                      <a:gd name="T17" fmla="*/ 17 h 103"/>
                      <a:gd name="T18" fmla="*/ 84 w 87"/>
                      <a:gd name="T19" fmla="*/ 28 h 103"/>
                      <a:gd name="T20" fmla="*/ 84 w 87"/>
                      <a:gd name="T21" fmla="*/ 37 h 103"/>
                      <a:gd name="T22" fmla="*/ 84 w 87"/>
                      <a:gd name="T23" fmla="*/ 51 h 103"/>
                      <a:gd name="T24" fmla="*/ 79 w 87"/>
                      <a:gd name="T25" fmla="*/ 62 h 103"/>
                      <a:gd name="T26" fmla="*/ 73 w 87"/>
                      <a:gd name="T27" fmla="*/ 73 h 103"/>
                      <a:gd name="T28" fmla="*/ 65 w 87"/>
                      <a:gd name="T29" fmla="*/ 82 h 103"/>
                      <a:gd name="T30" fmla="*/ 56 w 87"/>
                      <a:gd name="T31" fmla="*/ 90 h 103"/>
                      <a:gd name="T32" fmla="*/ 45 w 87"/>
                      <a:gd name="T33" fmla="*/ 96 h 103"/>
                      <a:gd name="T34" fmla="*/ 34 w 87"/>
                      <a:gd name="T35" fmla="*/ 99 h 103"/>
                      <a:gd name="T36" fmla="*/ 20 w 87"/>
                      <a:gd name="T37" fmla="*/ 100 h 103"/>
                      <a:gd name="T38" fmla="*/ 11 w 87"/>
                      <a:gd name="T39" fmla="*/ 100 h 103"/>
                      <a:gd name="T40" fmla="*/ 0 w 87"/>
                      <a:gd name="T41" fmla="*/ 97 h 103"/>
                      <a:gd name="T42" fmla="*/ 3 w 87"/>
                      <a:gd name="T43" fmla="*/ 100 h 103"/>
                      <a:gd name="T44" fmla="*/ 5 w 87"/>
                      <a:gd name="T45" fmla="*/ 102 h 103"/>
                      <a:gd name="T46" fmla="*/ 13 w 87"/>
                      <a:gd name="T47" fmla="*/ 103 h 103"/>
                      <a:gd name="T48" fmla="*/ 20 w 87"/>
                      <a:gd name="T49" fmla="*/ 103 h 103"/>
                      <a:gd name="T50" fmla="*/ 34 w 87"/>
                      <a:gd name="T51" fmla="*/ 102 h 103"/>
                      <a:gd name="T52" fmla="*/ 47 w 87"/>
                      <a:gd name="T53" fmla="*/ 99 h 103"/>
                      <a:gd name="T54" fmla="*/ 57 w 87"/>
                      <a:gd name="T55" fmla="*/ 93 h 103"/>
                      <a:gd name="T56" fmla="*/ 68 w 87"/>
                      <a:gd name="T57" fmla="*/ 85 h 103"/>
                      <a:gd name="T58" fmla="*/ 76 w 87"/>
                      <a:gd name="T59" fmla="*/ 74 h 103"/>
                      <a:gd name="T60" fmla="*/ 82 w 87"/>
                      <a:gd name="T61" fmla="*/ 63 h 103"/>
                      <a:gd name="T62" fmla="*/ 87 w 87"/>
                      <a:gd name="T63" fmla="*/ 51 h 103"/>
                      <a:gd name="T64" fmla="*/ 87 w 87"/>
                      <a:gd name="T65" fmla="*/ 37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3"/>
                      <a:gd name="T101" fmla="*/ 87 w 87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3">
                        <a:moveTo>
                          <a:pt x="87" y="37"/>
                        </a:moveTo>
                        <a:lnTo>
                          <a:pt x="87" y="28"/>
                        </a:lnTo>
                        <a:lnTo>
                          <a:pt x="85" y="18"/>
                        </a:lnTo>
                        <a:lnTo>
                          <a:pt x="82" y="11"/>
                        </a:lnTo>
                        <a:lnTo>
                          <a:pt x="77" y="3"/>
                        </a:lnTo>
                        <a:lnTo>
                          <a:pt x="74" y="1"/>
                        </a:lnTo>
                        <a:lnTo>
                          <a:pt x="73" y="0"/>
                        </a:lnTo>
                        <a:lnTo>
                          <a:pt x="77" y="9"/>
                        </a:lnTo>
                        <a:lnTo>
                          <a:pt x="81" y="17"/>
                        </a:lnTo>
                        <a:lnTo>
                          <a:pt x="84" y="28"/>
                        </a:lnTo>
                        <a:lnTo>
                          <a:pt x="84" y="37"/>
                        </a:lnTo>
                        <a:lnTo>
                          <a:pt x="84" y="51"/>
                        </a:lnTo>
                        <a:lnTo>
                          <a:pt x="79" y="62"/>
                        </a:lnTo>
                        <a:lnTo>
                          <a:pt x="73" y="73"/>
                        </a:lnTo>
                        <a:lnTo>
                          <a:pt x="65" y="82"/>
                        </a:lnTo>
                        <a:lnTo>
                          <a:pt x="56" y="90"/>
                        </a:lnTo>
                        <a:lnTo>
                          <a:pt x="45" y="96"/>
                        </a:lnTo>
                        <a:lnTo>
                          <a:pt x="34" y="99"/>
                        </a:lnTo>
                        <a:lnTo>
                          <a:pt x="20" y="100"/>
                        </a:lnTo>
                        <a:lnTo>
                          <a:pt x="11" y="100"/>
                        </a:lnTo>
                        <a:lnTo>
                          <a:pt x="0" y="97"/>
                        </a:lnTo>
                        <a:lnTo>
                          <a:pt x="3" y="100"/>
                        </a:lnTo>
                        <a:lnTo>
                          <a:pt x="5" y="102"/>
                        </a:lnTo>
                        <a:lnTo>
                          <a:pt x="13" y="103"/>
                        </a:lnTo>
                        <a:lnTo>
                          <a:pt x="20" y="103"/>
                        </a:lnTo>
                        <a:lnTo>
                          <a:pt x="34" y="102"/>
                        </a:lnTo>
                        <a:lnTo>
                          <a:pt x="47" y="99"/>
                        </a:lnTo>
                        <a:lnTo>
                          <a:pt x="57" y="93"/>
                        </a:lnTo>
                        <a:lnTo>
                          <a:pt x="68" y="85"/>
                        </a:lnTo>
                        <a:lnTo>
                          <a:pt x="76" y="74"/>
                        </a:lnTo>
                        <a:lnTo>
                          <a:pt x="82" y="63"/>
                        </a:lnTo>
                        <a:lnTo>
                          <a:pt x="87" y="51"/>
                        </a:lnTo>
                        <a:lnTo>
                          <a:pt x="87" y="37"/>
                        </a:lnTo>
                        <a:close/>
                      </a:path>
                    </a:pathLst>
                  </a:custGeom>
                  <a:solidFill>
                    <a:srgbClr val="4256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8" name="Freeform 436">
                    <a:extLst>
                      <a:ext uri="{FF2B5EF4-FFF2-40B4-BE49-F238E27FC236}">
                        <a16:creationId xmlns:a16="http://schemas.microsoft.com/office/drawing/2014/main" id="{787FB9EE-E41B-D047-9972-AEDFAB2D84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2" y="1238"/>
                    <a:ext cx="86" cy="102"/>
                  </a:xfrm>
                  <a:custGeom>
                    <a:avLst/>
                    <a:gdLst>
                      <a:gd name="T0" fmla="*/ 86 w 86"/>
                      <a:gd name="T1" fmla="*/ 37 h 102"/>
                      <a:gd name="T2" fmla="*/ 86 w 86"/>
                      <a:gd name="T3" fmla="*/ 28 h 102"/>
                      <a:gd name="T4" fmla="*/ 85 w 86"/>
                      <a:gd name="T5" fmla="*/ 18 h 102"/>
                      <a:gd name="T6" fmla="*/ 80 w 86"/>
                      <a:gd name="T7" fmla="*/ 9 h 102"/>
                      <a:gd name="T8" fmla="*/ 75 w 86"/>
                      <a:gd name="T9" fmla="*/ 1 h 102"/>
                      <a:gd name="T10" fmla="*/ 74 w 86"/>
                      <a:gd name="T11" fmla="*/ 0 h 102"/>
                      <a:gd name="T12" fmla="*/ 71 w 86"/>
                      <a:gd name="T13" fmla="*/ 0 h 102"/>
                      <a:gd name="T14" fmla="*/ 77 w 86"/>
                      <a:gd name="T15" fmla="*/ 8 h 102"/>
                      <a:gd name="T16" fmla="*/ 80 w 86"/>
                      <a:gd name="T17" fmla="*/ 17 h 102"/>
                      <a:gd name="T18" fmla="*/ 83 w 86"/>
                      <a:gd name="T19" fmla="*/ 26 h 102"/>
                      <a:gd name="T20" fmla="*/ 83 w 86"/>
                      <a:gd name="T21" fmla="*/ 37 h 102"/>
                      <a:gd name="T22" fmla="*/ 83 w 86"/>
                      <a:gd name="T23" fmla="*/ 49 h 102"/>
                      <a:gd name="T24" fmla="*/ 78 w 86"/>
                      <a:gd name="T25" fmla="*/ 62 h 102"/>
                      <a:gd name="T26" fmla="*/ 74 w 86"/>
                      <a:gd name="T27" fmla="*/ 73 h 102"/>
                      <a:gd name="T28" fmla="*/ 66 w 86"/>
                      <a:gd name="T29" fmla="*/ 82 h 102"/>
                      <a:gd name="T30" fmla="*/ 57 w 86"/>
                      <a:gd name="T31" fmla="*/ 88 h 102"/>
                      <a:gd name="T32" fmla="*/ 46 w 86"/>
                      <a:gd name="T33" fmla="*/ 94 h 102"/>
                      <a:gd name="T34" fmla="*/ 34 w 86"/>
                      <a:gd name="T35" fmla="*/ 97 h 102"/>
                      <a:gd name="T36" fmla="*/ 21 w 86"/>
                      <a:gd name="T37" fmla="*/ 99 h 102"/>
                      <a:gd name="T38" fmla="*/ 11 w 86"/>
                      <a:gd name="T39" fmla="*/ 99 h 102"/>
                      <a:gd name="T40" fmla="*/ 0 w 86"/>
                      <a:gd name="T41" fmla="*/ 96 h 102"/>
                      <a:gd name="T42" fmla="*/ 1 w 86"/>
                      <a:gd name="T43" fmla="*/ 97 h 102"/>
                      <a:gd name="T44" fmla="*/ 4 w 86"/>
                      <a:gd name="T45" fmla="*/ 100 h 102"/>
                      <a:gd name="T46" fmla="*/ 12 w 86"/>
                      <a:gd name="T47" fmla="*/ 102 h 102"/>
                      <a:gd name="T48" fmla="*/ 21 w 86"/>
                      <a:gd name="T49" fmla="*/ 102 h 102"/>
                      <a:gd name="T50" fmla="*/ 35 w 86"/>
                      <a:gd name="T51" fmla="*/ 100 h 102"/>
                      <a:gd name="T52" fmla="*/ 48 w 86"/>
                      <a:gd name="T53" fmla="*/ 97 h 102"/>
                      <a:gd name="T54" fmla="*/ 58 w 86"/>
                      <a:gd name="T55" fmla="*/ 91 h 102"/>
                      <a:gd name="T56" fmla="*/ 68 w 86"/>
                      <a:gd name="T57" fmla="*/ 83 h 102"/>
                      <a:gd name="T58" fmla="*/ 75 w 86"/>
                      <a:gd name="T59" fmla="*/ 74 h 102"/>
                      <a:gd name="T60" fmla="*/ 82 w 86"/>
                      <a:gd name="T61" fmla="*/ 63 h 102"/>
                      <a:gd name="T62" fmla="*/ 86 w 86"/>
                      <a:gd name="T63" fmla="*/ 51 h 102"/>
                      <a:gd name="T64" fmla="*/ 86 w 86"/>
                      <a:gd name="T65" fmla="*/ 37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2"/>
                      <a:gd name="T101" fmla="*/ 86 w 86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2">
                        <a:moveTo>
                          <a:pt x="86" y="37"/>
                        </a:moveTo>
                        <a:lnTo>
                          <a:pt x="86" y="28"/>
                        </a:lnTo>
                        <a:lnTo>
                          <a:pt x="85" y="18"/>
                        </a:lnTo>
                        <a:lnTo>
                          <a:pt x="80" y="9"/>
                        </a:lnTo>
                        <a:lnTo>
                          <a:pt x="75" y="1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77" y="8"/>
                        </a:lnTo>
                        <a:lnTo>
                          <a:pt x="80" y="17"/>
                        </a:lnTo>
                        <a:lnTo>
                          <a:pt x="83" y="26"/>
                        </a:lnTo>
                        <a:lnTo>
                          <a:pt x="83" y="37"/>
                        </a:lnTo>
                        <a:lnTo>
                          <a:pt x="83" y="49"/>
                        </a:lnTo>
                        <a:lnTo>
                          <a:pt x="78" y="62"/>
                        </a:lnTo>
                        <a:lnTo>
                          <a:pt x="74" y="73"/>
                        </a:lnTo>
                        <a:lnTo>
                          <a:pt x="66" y="82"/>
                        </a:lnTo>
                        <a:lnTo>
                          <a:pt x="57" y="88"/>
                        </a:lnTo>
                        <a:lnTo>
                          <a:pt x="46" y="94"/>
                        </a:lnTo>
                        <a:lnTo>
                          <a:pt x="34" y="97"/>
                        </a:lnTo>
                        <a:lnTo>
                          <a:pt x="21" y="99"/>
                        </a:lnTo>
                        <a:lnTo>
                          <a:pt x="11" y="99"/>
                        </a:lnTo>
                        <a:lnTo>
                          <a:pt x="0" y="96"/>
                        </a:lnTo>
                        <a:lnTo>
                          <a:pt x="1" y="97"/>
                        </a:lnTo>
                        <a:lnTo>
                          <a:pt x="4" y="100"/>
                        </a:lnTo>
                        <a:lnTo>
                          <a:pt x="12" y="102"/>
                        </a:lnTo>
                        <a:lnTo>
                          <a:pt x="21" y="102"/>
                        </a:lnTo>
                        <a:lnTo>
                          <a:pt x="35" y="100"/>
                        </a:lnTo>
                        <a:lnTo>
                          <a:pt x="48" y="97"/>
                        </a:lnTo>
                        <a:lnTo>
                          <a:pt x="58" y="91"/>
                        </a:lnTo>
                        <a:lnTo>
                          <a:pt x="68" y="83"/>
                        </a:lnTo>
                        <a:lnTo>
                          <a:pt x="75" y="74"/>
                        </a:lnTo>
                        <a:lnTo>
                          <a:pt x="82" y="63"/>
                        </a:lnTo>
                        <a:lnTo>
                          <a:pt x="86" y="51"/>
                        </a:lnTo>
                        <a:lnTo>
                          <a:pt x="86" y="37"/>
                        </a:lnTo>
                        <a:close/>
                      </a:path>
                    </a:pathLst>
                  </a:custGeom>
                  <a:solidFill>
                    <a:srgbClr val="465A9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9" name="Freeform 437">
                    <a:extLst>
                      <a:ext uri="{FF2B5EF4-FFF2-40B4-BE49-F238E27FC236}">
                        <a16:creationId xmlns:a16="http://schemas.microsoft.com/office/drawing/2014/main" id="{6D519FC8-60C6-7F4A-85DD-B992DF51FD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0" y="1236"/>
                    <a:ext cx="87" cy="102"/>
                  </a:xfrm>
                  <a:custGeom>
                    <a:avLst/>
                    <a:gdLst>
                      <a:gd name="T0" fmla="*/ 87 w 87"/>
                      <a:gd name="T1" fmla="*/ 39 h 102"/>
                      <a:gd name="T2" fmla="*/ 87 w 87"/>
                      <a:gd name="T3" fmla="*/ 30 h 102"/>
                      <a:gd name="T4" fmla="*/ 84 w 87"/>
                      <a:gd name="T5" fmla="*/ 19 h 102"/>
                      <a:gd name="T6" fmla="*/ 80 w 87"/>
                      <a:gd name="T7" fmla="*/ 11 h 102"/>
                      <a:gd name="T8" fmla="*/ 76 w 87"/>
                      <a:gd name="T9" fmla="*/ 2 h 102"/>
                      <a:gd name="T10" fmla="*/ 73 w 87"/>
                      <a:gd name="T11" fmla="*/ 2 h 102"/>
                      <a:gd name="T12" fmla="*/ 70 w 87"/>
                      <a:gd name="T13" fmla="*/ 0 h 102"/>
                      <a:gd name="T14" fmla="*/ 76 w 87"/>
                      <a:gd name="T15" fmla="*/ 10 h 102"/>
                      <a:gd name="T16" fmla="*/ 80 w 87"/>
                      <a:gd name="T17" fmla="*/ 19 h 102"/>
                      <a:gd name="T18" fmla="*/ 84 w 87"/>
                      <a:gd name="T19" fmla="*/ 28 h 102"/>
                      <a:gd name="T20" fmla="*/ 84 w 87"/>
                      <a:gd name="T21" fmla="*/ 39 h 102"/>
                      <a:gd name="T22" fmla="*/ 84 w 87"/>
                      <a:gd name="T23" fmla="*/ 51 h 102"/>
                      <a:gd name="T24" fmla="*/ 79 w 87"/>
                      <a:gd name="T25" fmla="*/ 62 h 102"/>
                      <a:gd name="T26" fmla="*/ 74 w 87"/>
                      <a:gd name="T27" fmla="*/ 73 h 102"/>
                      <a:gd name="T28" fmla="*/ 67 w 87"/>
                      <a:gd name="T29" fmla="*/ 82 h 102"/>
                      <a:gd name="T30" fmla="*/ 57 w 87"/>
                      <a:gd name="T31" fmla="*/ 90 h 102"/>
                      <a:gd name="T32" fmla="*/ 48 w 87"/>
                      <a:gd name="T33" fmla="*/ 95 h 102"/>
                      <a:gd name="T34" fmla="*/ 36 w 87"/>
                      <a:gd name="T35" fmla="*/ 98 h 102"/>
                      <a:gd name="T36" fmla="*/ 23 w 87"/>
                      <a:gd name="T37" fmla="*/ 99 h 102"/>
                      <a:gd name="T38" fmla="*/ 11 w 87"/>
                      <a:gd name="T39" fmla="*/ 98 h 102"/>
                      <a:gd name="T40" fmla="*/ 0 w 87"/>
                      <a:gd name="T41" fmla="*/ 95 h 102"/>
                      <a:gd name="T42" fmla="*/ 2 w 87"/>
                      <a:gd name="T43" fmla="*/ 98 h 102"/>
                      <a:gd name="T44" fmla="*/ 3 w 87"/>
                      <a:gd name="T45" fmla="*/ 99 h 102"/>
                      <a:gd name="T46" fmla="*/ 14 w 87"/>
                      <a:gd name="T47" fmla="*/ 102 h 102"/>
                      <a:gd name="T48" fmla="*/ 23 w 87"/>
                      <a:gd name="T49" fmla="*/ 102 h 102"/>
                      <a:gd name="T50" fmla="*/ 37 w 87"/>
                      <a:gd name="T51" fmla="*/ 101 h 102"/>
                      <a:gd name="T52" fmla="*/ 48 w 87"/>
                      <a:gd name="T53" fmla="*/ 98 h 102"/>
                      <a:gd name="T54" fmla="*/ 59 w 87"/>
                      <a:gd name="T55" fmla="*/ 92 h 102"/>
                      <a:gd name="T56" fmla="*/ 68 w 87"/>
                      <a:gd name="T57" fmla="*/ 84 h 102"/>
                      <a:gd name="T58" fmla="*/ 76 w 87"/>
                      <a:gd name="T59" fmla="*/ 75 h 102"/>
                      <a:gd name="T60" fmla="*/ 82 w 87"/>
                      <a:gd name="T61" fmla="*/ 64 h 102"/>
                      <a:gd name="T62" fmla="*/ 87 w 87"/>
                      <a:gd name="T63" fmla="*/ 53 h 102"/>
                      <a:gd name="T64" fmla="*/ 87 w 87"/>
                      <a:gd name="T65" fmla="*/ 39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2"/>
                      <a:gd name="T101" fmla="*/ 87 w 87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2">
                        <a:moveTo>
                          <a:pt x="87" y="39"/>
                        </a:moveTo>
                        <a:lnTo>
                          <a:pt x="87" y="30"/>
                        </a:lnTo>
                        <a:lnTo>
                          <a:pt x="84" y="19"/>
                        </a:lnTo>
                        <a:lnTo>
                          <a:pt x="80" y="11"/>
                        </a:lnTo>
                        <a:lnTo>
                          <a:pt x="76" y="2"/>
                        </a:lnTo>
                        <a:lnTo>
                          <a:pt x="73" y="2"/>
                        </a:lnTo>
                        <a:lnTo>
                          <a:pt x="70" y="0"/>
                        </a:lnTo>
                        <a:lnTo>
                          <a:pt x="76" y="10"/>
                        </a:lnTo>
                        <a:lnTo>
                          <a:pt x="80" y="19"/>
                        </a:lnTo>
                        <a:lnTo>
                          <a:pt x="84" y="28"/>
                        </a:lnTo>
                        <a:lnTo>
                          <a:pt x="84" y="39"/>
                        </a:lnTo>
                        <a:lnTo>
                          <a:pt x="84" y="51"/>
                        </a:lnTo>
                        <a:lnTo>
                          <a:pt x="79" y="62"/>
                        </a:lnTo>
                        <a:lnTo>
                          <a:pt x="74" y="73"/>
                        </a:lnTo>
                        <a:lnTo>
                          <a:pt x="67" y="82"/>
                        </a:lnTo>
                        <a:lnTo>
                          <a:pt x="57" y="90"/>
                        </a:lnTo>
                        <a:lnTo>
                          <a:pt x="48" y="95"/>
                        </a:lnTo>
                        <a:lnTo>
                          <a:pt x="36" y="98"/>
                        </a:lnTo>
                        <a:lnTo>
                          <a:pt x="23" y="99"/>
                        </a:lnTo>
                        <a:lnTo>
                          <a:pt x="11" y="98"/>
                        </a:lnTo>
                        <a:lnTo>
                          <a:pt x="0" y="95"/>
                        </a:lnTo>
                        <a:lnTo>
                          <a:pt x="2" y="98"/>
                        </a:lnTo>
                        <a:lnTo>
                          <a:pt x="3" y="99"/>
                        </a:lnTo>
                        <a:lnTo>
                          <a:pt x="14" y="102"/>
                        </a:lnTo>
                        <a:lnTo>
                          <a:pt x="23" y="102"/>
                        </a:lnTo>
                        <a:lnTo>
                          <a:pt x="37" y="101"/>
                        </a:lnTo>
                        <a:lnTo>
                          <a:pt x="48" y="98"/>
                        </a:lnTo>
                        <a:lnTo>
                          <a:pt x="59" y="92"/>
                        </a:lnTo>
                        <a:lnTo>
                          <a:pt x="68" y="84"/>
                        </a:lnTo>
                        <a:lnTo>
                          <a:pt x="76" y="75"/>
                        </a:lnTo>
                        <a:lnTo>
                          <a:pt x="82" y="64"/>
                        </a:lnTo>
                        <a:lnTo>
                          <a:pt x="87" y="53"/>
                        </a:lnTo>
                        <a:lnTo>
                          <a:pt x="87" y="39"/>
                        </a:lnTo>
                        <a:close/>
                      </a:path>
                    </a:pathLst>
                  </a:custGeom>
                  <a:solidFill>
                    <a:srgbClr val="485D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0" name="Freeform 438">
                    <a:extLst>
                      <a:ext uri="{FF2B5EF4-FFF2-40B4-BE49-F238E27FC236}">
                        <a16:creationId xmlns:a16="http://schemas.microsoft.com/office/drawing/2014/main" id="{C42B8CF3-075F-364A-8447-E22E46257B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9" y="1236"/>
                    <a:ext cx="86" cy="101"/>
                  </a:xfrm>
                  <a:custGeom>
                    <a:avLst/>
                    <a:gdLst>
                      <a:gd name="T0" fmla="*/ 86 w 86"/>
                      <a:gd name="T1" fmla="*/ 39 h 101"/>
                      <a:gd name="T2" fmla="*/ 86 w 86"/>
                      <a:gd name="T3" fmla="*/ 28 h 101"/>
                      <a:gd name="T4" fmla="*/ 83 w 86"/>
                      <a:gd name="T5" fmla="*/ 19 h 101"/>
                      <a:gd name="T6" fmla="*/ 80 w 86"/>
                      <a:gd name="T7" fmla="*/ 10 h 101"/>
                      <a:gd name="T8" fmla="*/ 74 w 86"/>
                      <a:gd name="T9" fmla="*/ 2 h 101"/>
                      <a:gd name="T10" fmla="*/ 71 w 86"/>
                      <a:gd name="T11" fmla="*/ 0 h 101"/>
                      <a:gd name="T12" fmla="*/ 69 w 86"/>
                      <a:gd name="T13" fmla="*/ 0 h 101"/>
                      <a:gd name="T14" fmla="*/ 75 w 86"/>
                      <a:gd name="T15" fmla="*/ 8 h 101"/>
                      <a:gd name="T16" fmla="*/ 80 w 86"/>
                      <a:gd name="T17" fmla="*/ 17 h 101"/>
                      <a:gd name="T18" fmla="*/ 83 w 86"/>
                      <a:gd name="T19" fmla="*/ 28 h 101"/>
                      <a:gd name="T20" fmla="*/ 83 w 86"/>
                      <a:gd name="T21" fmla="*/ 39 h 101"/>
                      <a:gd name="T22" fmla="*/ 83 w 86"/>
                      <a:gd name="T23" fmla="*/ 51 h 101"/>
                      <a:gd name="T24" fmla="*/ 78 w 86"/>
                      <a:gd name="T25" fmla="*/ 62 h 101"/>
                      <a:gd name="T26" fmla="*/ 74 w 86"/>
                      <a:gd name="T27" fmla="*/ 71 h 101"/>
                      <a:gd name="T28" fmla="*/ 66 w 86"/>
                      <a:gd name="T29" fmla="*/ 81 h 101"/>
                      <a:gd name="T30" fmla="*/ 58 w 86"/>
                      <a:gd name="T31" fmla="*/ 88 h 101"/>
                      <a:gd name="T32" fmla="*/ 47 w 86"/>
                      <a:gd name="T33" fmla="*/ 93 h 101"/>
                      <a:gd name="T34" fmla="*/ 37 w 86"/>
                      <a:gd name="T35" fmla="*/ 96 h 101"/>
                      <a:gd name="T36" fmla="*/ 24 w 86"/>
                      <a:gd name="T37" fmla="*/ 98 h 101"/>
                      <a:gd name="T38" fmla="*/ 12 w 86"/>
                      <a:gd name="T39" fmla="*/ 96 h 101"/>
                      <a:gd name="T40" fmla="*/ 0 w 86"/>
                      <a:gd name="T41" fmla="*/ 92 h 101"/>
                      <a:gd name="T42" fmla="*/ 1 w 86"/>
                      <a:gd name="T43" fmla="*/ 95 h 101"/>
                      <a:gd name="T44" fmla="*/ 3 w 86"/>
                      <a:gd name="T45" fmla="*/ 98 h 101"/>
                      <a:gd name="T46" fmla="*/ 14 w 86"/>
                      <a:gd name="T47" fmla="*/ 101 h 101"/>
                      <a:gd name="T48" fmla="*/ 24 w 86"/>
                      <a:gd name="T49" fmla="*/ 101 h 101"/>
                      <a:gd name="T50" fmla="*/ 37 w 86"/>
                      <a:gd name="T51" fmla="*/ 99 h 101"/>
                      <a:gd name="T52" fmla="*/ 49 w 86"/>
                      <a:gd name="T53" fmla="*/ 96 h 101"/>
                      <a:gd name="T54" fmla="*/ 60 w 86"/>
                      <a:gd name="T55" fmla="*/ 90 h 101"/>
                      <a:gd name="T56" fmla="*/ 69 w 86"/>
                      <a:gd name="T57" fmla="*/ 84 h 101"/>
                      <a:gd name="T58" fmla="*/ 77 w 86"/>
                      <a:gd name="T59" fmla="*/ 75 h 101"/>
                      <a:gd name="T60" fmla="*/ 81 w 86"/>
                      <a:gd name="T61" fmla="*/ 64 h 101"/>
                      <a:gd name="T62" fmla="*/ 86 w 86"/>
                      <a:gd name="T63" fmla="*/ 51 h 101"/>
                      <a:gd name="T64" fmla="*/ 86 w 86"/>
                      <a:gd name="T65" fmla="*/ 39 h 10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1"/>
                      <a:gd name="T101" fmla="*/ 86 w 86"/>
                      <a:gd name="T102" fmla="*/ 101 h 10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1">
                        <a:moveTo>
                          <a:pt x="86" y="39"/>
                        </a:moveTo>
                        <a:lnTo>
                          <a:pt x="86" y="28"/>
                        </a:lnTo>
                        <a:lnTo>
                          <a:pt x="83" y="19"/>
                        </a:lnTo>
                        <a:lnTo>
                          <a:pt x="80" y="10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69" y="0"/>
                        </a:lnTo>
                        <a:lnTo>
                          <a:pt x="75" y="8"/>
                        </a:lnTo>
                        <a:lnTo>
                          <a:pt x="80" y="17"/>
                        </a:lnTo>
                        <a:lnTo>
                          <a:pt x="83" y="28"/>
                        </a:lnTo>
                        <a:lnTo>
                          <a:pt x="83" y="39"/>
                        </a:lnTo>
                        <a:lnTo>
                          <a:pt x="83" y="51"/>
                        </a:lnTo>
                        <a:lnTo>
                          <a:pt x="78" y="62"/>
                        </a:lnTo>
                        <a:lnTo>
                          <a:pt x="74" y="71"/>
                        </a:lnTo>
                        <a:lnTo>
                          <a:pt x="66" y="81"/>
                        </a:lnTo>
                        <a:lnTo>
                          <a:pt x="58" y="88"/>
                        </a:lnTo>
                        <a:lnTo>
                          <a:pt x="47" y="93"/>
                        </a:lnTo>
                        <a:lnTo>
                          <a:pt x="37" y="96"/>
                        </a:lnTo>
                        <a:lnTo>
                          <a:pt x="24" y="98"/>
                        </a:lnTo>
                        <a:lnTo>
                          <a:pt x="12" y="96"/>
                        </a:lnTo>
                        <a:lnTo>
                          <a:pt x="0" y="92"/>
                        </a:lnTo>
                        <a:lnTo>
                          <a:pt x="1" y="95"/>
                        </a:lnTo>
                        <a:lnTo>
                          <a:pt x="3" y="98"/>
                        </a:lnTo>
                        <a:lnTo>
                          <a:pt x="14" y="101"/>
                        </a:lnTo>
                        <a:lnTo>
                          <a:pt x="24" y="101"/>
                        </a:lnTo>
                        <a:lnTo>
                          <a:pt x="37" y="99"/>
                        </a:lnTo>
                        <a:lnTo>
                          <a:pt x="49" y="96"/>
                        </a:lnTo>
                        <a:lnTo>
                          <a:pt x="60" y="90"/>
                        </a:lnTo>
                        <a:lnTo>
                          <a:pt x="69" y="84"/>
                        </a:lnTo>
                        <a:lnTo>
                          <a:pt x="77" y="75"/>
                        </a:lnTo>
                        <a:lnTo>
                          <a:pt x="81" y="64"/>
                        </a:lnTo>
                        <a:lnTo>
                          <a:pt x="86" y="51"/>
                        </a:lnTo>
                        <a:lnTo>
                          <a:pt x="86" y="39"/>
                        </a:lnTo>
                        <a:close/>
                      </a:path>
                    </a:pathLst>
                  </a:custGeom>
                  <a:solidFill>
                    <a:srgbClr val="4A5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1" name="Freeform 439">
                    <a:extLst>
                      <a:ext uri="{FF2B5EF4-FFF2-40B4-BE49-F238E27FC236}">
                        <a16:creationId xmlns:a16="http://schemas.microsoft.com/office/drawing/2014/main" id="{9ED104C8-7FE6-044F-B1FA-94CEAE8C66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7" y="1236"/>
                    <a:ext cx="87" cy="99"/>
                  </a:xfrm>
                  <a:custGeom>
                    <a:avLst/>
                    <a:gdLst>
                      <a:gd name="T0" fmla="*/ 87 w 87"/>
                      <a:gd name="T1" fmla="*/ 39 h 99"/>
                      <a:gd name="T2" fmla="*/ 87 w 87"/>
                      <a:gd name="T3" fmla="*/ 28 h 99"/>
                      <a:gd name="T4" fmla="*/ 83 w 87"/>
                      <a:gd name="T5" fmla="*/ 19 h 99"/>
                      <a:gd name="T6" fmla="*/ 79 w 87"/>
                      <a:gd name="T7" fmla="*/ 10 h 99"/>
                      <a:gd name="T8" fmla="*/ 73 w 87"/>
                      <a:gd name="T9" fmla="*/ 0 h 99"/>
                      <a:gd name="T10" fmla="*/ 71 w 87"/>
                      <a:gd name="T11" fmla="*/ 0 h 99"/>
                      <a:gd name="T12" fmla="*/ 68 w 87"/>
                      <a:gd name="T13" fmla="*/ 0 h 99"/>
                      <a:gd name="T14" fmla="*/ 74 w 87"/>
                      <a:gd name="T15" fmla="*/ 8 h 99"/>
                      <a:gd name="T16" fmla="*/ 80 w 87"/>
                      <a:gd name="T17" fmla="*/ 17 h 99"/>
                      <a:gd name="T18" fmla="*/ 83 w 87"/>
                      <a:gd name="T19" fmla="*/ 28 h 99"/>
                      <a:gd name="T20" fmla="*/ 83 w 87"/>
                      <a:gd name="T21" fmla="*/ 39 h 99"/>
                      <a:gd name="T22" fmla="*/ 83 w 87"/>
                      <a:gd name="T23" fmla="*/ 51 h 99"/>
                      <a:gd name="T24" fmla="*/ 79 w 87"/>
                      <a:gd name="T25" fmla="*/ 62 h 99"/>
                      <a:gd name="T26" fmla="*/ 74 w 87"/>
                      <a:gd name="T27" fmla="*/ 71 h 99"/>
                      <a:gd name="T28" fmla="*/ 68 w 87"/>
                      <a:gd name="T29" fmla="*/ 79 h 99"/>
                      <a:gd name="T30" fmla="*/ 59 w 87"/>
                      <a:gd name="T31" fmla="*/ 87 h 99"/>
                      <a:gd name="T32" fmla="*/ 49 w 87"/>
                      <a:gd name="T33" fmla="*/ 92 h 99"/>
                      <a:gd name="T34" fmla="*/ 39 w 87"/>
                      <a:gd name="T35" fmla="*/ 95 h 99"/>
                      <a:gd name="T36" fmla="*/ 26 w 87"/>
                      <a:gd name="T37" fmla="*/ 96 h 99"/>
                      <a:gd name="T38" fmla="*/ 20 w 87"/>
                      <a:gd name="T39" fmla="*/ 96 h 99"/>
                      <a:gd name="T40" fmla="*/ 12 w 87"/>
                      <a:gd name="T41" fmla="*/ 95 h 99"/>
                      <a:gd name="T42" fmla="*/ 6 w 87"/>
                      <a:gd name="T43" fmla="*/ 93 h 99"/>
                      <a:gd name="T44" fmla="*/ 0 w 87"/>
                      <a:gd name="T45" fmla="*/ 90 h 99"/>
                      <a:gd name="T46" fmla="*/ 2 w 87"/>
                      <a:gd name="T47" fmla="*/ 93 h 99"/>
                      <a:gd name="T48" fmla="*/ 3 w 87"/>
                      <a:gd name="T49" fmla="*/ 95 h 99"/>
                      <a:gd name="T50" fmla="*/ 14 w 87"/>
                      <a:gd name="T51" fmla="*/ 98 h 99"/>
                      <a:gd name="T52" fmla="*/ 26 w 87"/>
                      <a:gd name="T53" fmla="*/ 99 h 99"/>
                      <a:gd name="T54" fmla="*/ 39 w 87"/>
                      <a:gd name="T55" fmla="*/ 98 h 99"/>
                      <a:gd name="T56" fmla="*/ 51 w 87"/>
                      <a:gd name="T57" fmla="*/ 95 h 99"/>
                      <a:gd name="T58" fmla="*/ 60 w 87"/>
                      <a:gd name="T59" fmla="*/ 90 h 99"/>
                      <a:gd name="T60" fmla="*/ 70 w 87"/>
                      <a:gd name="T61" fmla="*/ 82 h 99"/>
                      <a:gd name="T62" fmla="*/ 77 w 87"/>
                      <a:gd name="T63" fmla="*/ 73 h 99"/>
                      <a:gd name="T64" fmla="*/ 82 w 87"/>
                      <a:gd name="T65" fmla="*/ 62 h 99"/>
                      <a:gd name="T66" fmla="*/ 87 w 87"/>
                      <a:gd name="T67" fmla="*/ 51 h 99"/>
                      <a:gd name="T68" fmla="*/ 87 w 87"/>
                      <a:gd name="T69" fmla="*/ 39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7"/>
                      <a:gd name="T106" fmla="*/ 0 h 99"/>
                      <a:gd name="T107" fmla="*/ 87 w 87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7" h="99">
                        <a:moveTo>
                          <a:pt x="87" y="39"/>
                        </a:moveTo>
                        <a:lnTo>
                          <a:pt x="87" y="28"/>
                        </a:lnTo>
                        <a:lnTo>
                          <a:pt x="83" y="19"/>
                        </a:lnTo>
                        <a:lnTo>
                          <a:pt x="79" y="10"/>
                        </a:lnTo>
                        <a:lnTo>
                          <a:pt x="73" y="0"/>
                        </a:lnTo>
                        <a:lnTo>
                          <a:pt x="71" y="0"/>
                        </a:lnTo>
                        <a:lnTo>
                          <a:pt x="68" y="0"/>
                        </a:lnTo>
                        <a:lnTo>
                          <a:pt x="74" y="8"/>
                        </a:lnTo>
                        <a:lnTo>
                          <a:pt x="80" y="17"/>
                        </a:lnTo>
                        <a:lnTo>
                          <a:pt x="83" y="28"/>
                        </a:lnTo>
                        <a:lnTo>
                          <a:pt x="83" y="39"/>
                        </a:lnTo>
                        <a:lnTo>
                          <a:pt x="83" y="51"/>
                        </a:lnTo>
                        <a:lnTo>
                          <a:pt x="79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59" y="87"/>
                        </a:lnTo>
                        <a:lnTo>
                          <a:pt x="49" y="92"/>
                        </a:lnTo>
                        <a:lnTo>
                          <a:pt x="39" y="95"/>
                        </a:lnTo>
                        <a:lnTo>
                          <a:pt x="26" y="96"/>
                        </a:lnTo>
                        <a:lnTo>
                          <a:pt x="20" y="96"/>
                        </a:lnTo>
                        <a:lnTo>
                          <a:pt x="12" y="95"/>
                        </a:lnTo>
                        <a:lnTo>
                          <a:pt x="6" y="93"/>
                        </a:lnTo>
                        <a:lnTo>
                          <a:pt x="0" y="90"/>
                        </a:lnTo>
                        <a:lnTo>
                          <a:pt x="2" y="93"/>
                        </a:lnTo>
                        <a:lnTo>
                          <a:pt x="3" y="95"/>
                        </a:lnTo>
                        <a:lnTo>
                          <a:pt x="14" y="98"/>
                        </a:lnTo>
                        <a:lnTo>
                          <a:pt x="26" y="99"/>
                        </a:lnTo>
                        <a:lnTo>
                          <a:pt x="39" y="98"/>
                        </a:lnTo>
                        <a:lnTo>
                          <a:pt x="51" y="95"/>
                        </a:lnTo>
                        <a:lnTo>
                          <a:pt x="60" y="90"/>
                        </a:lnTo>
                        <a:lnTo>
                          <a:pt x="70" y="82"/>
                        </a:lnTo>
                        <a:lnTo>
                          <a:pt x="77" y="73"/>
                        </a:lnTo>
                        <a:lnTo>
                          <a:pt x="82" y="62"/>
                        </a:lnTo>
                        <a:lnTo>
                          <a:pt x="87" y="51"/>
                        </a:lnTo>
                        <a:lnTo>
                          <a:pt x="87" y="39"/>
                        </a:lnTo>
                        <a:close/>
                      </a:path>
                    </a:pathLst>
                  </a:custGeom>
                  <a:solidFill>
                    <a:srgbClr val="4D61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2" name="Freeform 440">
                    <a:extLst>
                      <a:ext uri="{FF2B5EF4-FFF2-40B4-BE49-F238E27FC236}">
                        <a16:creationId xmlns:a16="http://schemas.microsoft.com/office/drawing/2014/main" id="{C6E18CEB-17AB-D941-A1D7-28B564397E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6" y="1235"/>
                    <a:ext cx="86" cy="99"/>
                  </a:xfrm>
                  <a:custGeom>
                    <a:avLst/>
                    <a:gdLst>
                      <a:gd name="T0" fmla="*/ 86 w 86"/>
                      <a:gd name="T1" fmla="*/ 40 h 99"/>
                      <a:gd name="T2" fmla="*/ 86 w 86"/>
                      <a:gd name="T3" fmla="*/ 29 h 99"/>
                      <a:gd name="T4" fmla="*/ 83 w 86"/>
                      <a:gd name="T5" fmla="*/ 18 h 99"/>
                      <a:gd name="T6" fmla="*/ 78 w 86"/>
                      <a:gd name="T7" fmla="*/ 9 h 99"/>
                      <a:gd name="T8" fmla="*/ 72 w 86"/>
                      <a:gd name="T9" fmla="*/ 1 h 99"/>
                      <a:gd name="T10" fmla="*/ 69 w 86"/>
                      <a:gd name="T11" fmla="*/ 1 h 99"/>
                      <a:gd name="T12" fmla="*/ 66 w 86"/>
                      <a:gd name="T13" fmla="*/ 0 h 99"/>
                      <a:gd name="T14" fmla="*/ 74 w 86"/>
                      <a:gd name="T15" fmla="*/ 9 h 99"/>
                      <a:gd name="T16" fmla="*/ 78 w 86"/>
                      <a:gd name="T17" fmla="*/ 18 h 99"/>
                      <a:gd name="T18" fmla="*/ 83 w 86"/>
                      <a:gd name="T19" fmla="*/ 29 h 99"/>
                      <a:gd name="T20" fmla="*/ 83 w 86"/>
                      <a:gd name="T21" fmla="*/ 40 h 99"/>
                      <a:gd name="T22" fmla="*/ 83 w 86"/>
                      <a:gd name="T23" fmla="*/ 52 h 99"/>
                      <a:gd name="T24" fmla="*/ 80 w 86"/>
                      <a:gd name="T25" fmla="*/ 62 h 99"/>
                      <a:gd name="T26" fmla="*/ 74 w 86"/>
                      <a:gd name="T27" fmla="*/ 71 h 99"/>
                      <a:gd name="T28" fmla="*/ 67 w 86"/>
                      <a:gd name="T29" fmla="*/ 80 h 99"/>
                      <a:gd name="T30" fmla="*/ 60 w 86"/>
                      <a:gd name="T31" fmla="*/ 86 h 99"/>
                      <a:gd name="T32" fmla="*/ 49 w 86"/>
                      <a:gd name="T33" fmla="*/ 91 h 99"/>
                      <a:gd name="T34" fmla="*/ 40 w 86"/>
                      <a:gd name="T35" fmla="*/ 94 h 99"/>
                      <a:gd name="T36" fmla="*/ 27 w 86"/>
                      <a:gd name="T37" fmla="*/ 96 h 99"/>
                      <a:gd name="T38" fmla="*/ 21 w 86"/>
                      <a:gd name="T39" fmla="*/ 96 h 99"/>
                      <a:gd name="T40" fmla="*/ 13 w 86"/>
                      <a:gd name="T41" fmla="*/ 94 h 99"/>
                      <a:gd name="T42" fmla="*/ 6 w 86"/>
                      <a:gd name="T43" fmla="*/ 91 h 99"/>
                      <a:gd name="T44" fmla="*/ 0 w 86"/>
                      <a:gd name="T45" fmla="*/ 88 h 99"/>
                      <a:gd name="T46" fmla="*/ 1 w 86"/>
                      <a:gd name="T47" fmla="*/ 91 h 99"/>
                      <a:gd name="T48" fmla="*/ 3 w 86"/>
                      <a:gd name="T49" fmla="*/ 94 h 99"/>
                      <a:gd name="T50" fmla="*/ 15 w 86"/>
                      <a:gd name="T51" fmla="*/ 97 h 99"/>
                      <a:gd name="T52" fmla="*/ 27 w 86"/>
                      <a:gd name="T53" fmla="*/ 99 h 99"/>
                      <a:gd name="T54" fmla="*/ 40 w 86"/>
                      <a:gd name="T55" fmla="*/ 97 h 99"/>
                      <a:gd name="T56" fmla="*/ 50 w 86"/>
                      <a:gd name="T57" fmla="*/ 94 h 99"/>
                      <a:gd name="T58" fmla="*/ 61 w 86"/>
                      <a:gd name="T59" fmla="*/ 89 h 99"/>
                      <a:gd name="T60" fmla="*/ 69 w 86"/>
                      <a:gd name="T61" fmla="*/ 82 h 99"/>
                      <a:gd name="T62" fmla="*/ 77 w 86"/>
                      <a:gd name="T63" fmla="*/ 72 h 99"/>
                      <a:gd name="T64" fmla="*/ 81 w 86"/>
                      <a:gd name="T65" fmla="*/ 63 h 99"/>
                      <a:gd name="T66" fmla="*/ 86 w 86"/>
                      <a:gd name="T67" fmla="*/ 52 h 99"/>
                      <a:gd name="T68" fmla="*/ 86 w 86"/>
                      <a:gd name="T69" fmla="*/ 40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6"/>
                      <a:gd name="T106" fmla="*/ 0 h 99"/>
                      <a:gd name="T107" fmla="*/ 86 w 86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6" h="99">
                        <a:moveTo>
                          <a:pt x="86" y="40"/>
                        </a:moveTo>
                        <a:lnTo>
                          <a:pt x="86" y="29"/>
                        </a:lnTo>
                        <a:lnTo>
                          <a:pt x="83" y="18"/>
                        </a:lnTo>
                        <a:lnTo>
                          <a:pt x="78" y="9"/>
                        </a:lnTo>
                        <a:lnTo>
                          <a:pt x="72" y="1"/>
                        </a:lnTo>
                        <a:lnTo>
                          <a:pt x="69" y="1"/>
                        </a:lnTo>
                        <a:lnTo>
                          <a:pt x="66" y="0"/>
                        </a:lnTo>
                        <a:lnTo>
                          <a:pt x="74" y="9"/>
                        </a:lnTo>
                        <a:lnTo>
                          <a:pt x="78" y="18"/>
                        </a:lnTo>
                        <a:lnTo>
                          <a:pt x="83" y="29"/>
                        </a:lnTo>
                        <a:lnTo>
                          <a:pt x="83" y="40"/>
                        </a:lnTo>
                        <a:lnTo>
                          <a:pt x="83" y="52"/>
                        </a:lnTo>
                        <a:lnTo>
                          <a:pt x="80" y="62"/>
                        </a:lnTo>
                        <a:lnTo>
                          <a:pt x="74" y="71"/>
                        </a:lnTo>
                        <a:lnTo>
                          <a:pt x="67" y="80"/>
                        </a:lnTo>
                        <a:lnTo>
                          <a:pt x="60" y="86"/>
                        </a:lnTo>
                        <a:lnTo>
                          <a:pt x="49" y="91"/>
                        </a:lnTo>
                        <a:lnTo>
                          <a:pt x="40" y="94"/>
                        </a:lnTo>
                        <a:lnTo>
                          <a:pt x="27" y="96"/>
                        </a:lnTo>
                        <a:lnTo>
                          <a:pt x="21" y="96"/>
                        </a:lnTo>
                        <a:lnTo>
                          <a:pt x="13" y="94"/>
                        </a:lnTo>
                        <a:lnTo>
                          <a:pt x="6" y="91"/>
                        </a:lnTo>
                        <a:lnTo>
                          <a:pt x="0" y="88"/>
                        </a:lnTo>
                        <a:lnTo>
                          <a:pt x="1" y="91"/>
                        </a:lnTo>
                        <a:lnTo>
                          <a:pt x="3" y="94"/>
                        </a:lnTo>
                        <a:lnTo>
                          <a:pt x="15" y="97"/>
                        </a:lnTo>
                        <a:lnTo>
                          <a:pt x="27" y="99"/>
                        </a:lnTo>
                        <a:lnTo>
                          <a:pt x="40" y="97"/>
                        </a:lnTo>
                        <a:lnTo>
                          <a:pt x="50" y="94"/>
                        </a:lnTo>
                        <a:lnTo>
                          <a:pt x="61" y="89"/>
                        </a:lnTo>
                        <a:lnTo>
                          <a:pt x="69" y="82"/>
                        </a:lnTo>
                        <a:lnTo>
                          <a:pt x="77" y="72"/>
                        </a:lnTo>
                        <a:lnTo>
                          <a:pt x="81" y="63"/>
                        </a:lnTo>
                        <a:lnTo>
                          <a:pt x="86" y="52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5265A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3" name="Freeform 441">
                    <a:extLst>
                      <a:ext uri="{FF2B5EF4-FFF2-40B4-BE49-F238E27FC236}">
                        <a16:creationId xmlns:a16="http://schemas.microsoft.com/office/drawing/2014/main" id="{C7DAA55B-DEDD-0C4E-A8C6-2616046516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4" y="1235"/>
                    <a:ext cx="86" cy="97"/>
                  </a:xfrm>
                  <a:custGeom>
                    <a:avLst/>
                    <a:gdLst>
                      <a:gd name="T0" fmla="*/ 86 w 86"/>
                      <a:gd name="T1" fmla="*/ 40 h 97"/>
                      <a:gd name="T2" fmla="*/ 86 w 86"/>
                      <a:gd name="T3" fmla="*/ 29 h 97"/>
                      <a:gd name="T4" fmla="*/ 83 w 86"/>
                      <a:gd name="T5" fmla="*/ 18 h 97"/>
                      <a:gd name="T6" fmla="*/ 77 w 86"/>
                      <a:gd name="T7" fmla="*/ 9 h 97"/>
                      <a:gd name="T8" fmla="*/ 71 w 86"/>
                      <a:gd name="T9" fmla="*/ 1 h 97"/>
                      <a:gd name="T10" fmla="*/ 68 w 86"/>
                      <a:gd name="T11" fmla="*/ 0 h 97"/>
                      <a:gd name="T12" fmla="*/ 66 w 86"/>
                      <a:gd name="T13" fmla="*/ 0 h 97"/>
                      <a:gd name="T14" fmla="*/ 74 w 86"/>
                      <a:gd name="T15" fmla="*/ 8 h 97"/>
                      <a:gd name="T16" fmla="*/ 79 w 86"/>
                      <a:gd name="T17" fmla="*/ 18 h 97"/>
                      <a:gd name="T18" fmla="*/ 83 w 86"/>
                      <a:gd name="T19" fmla="*/ 29 h 97"/>
                      <a:gd name="T20" fmla="*/ 83 w 86"/>
                      <a:gd name="T21" fmla="*/ 40 h 97"/>
                      <a:gd name="T22" fmla="*/ 83 w 86"/>
                      <a:gd name="T23" fmla="*/ 51 h 97"/>
                      <a:gd name="T24" fmla="*/ 80 w 86"/>
                      <a:gd name="T25" fmla="*/ 62 h 97"/>
                      <a:gd name="T26" fmla="*/ 74 w 86"/>
                      <a:gd name="T27" fmla="*/ 71 h 97"/>
                      <a:gd name="T28" fmla="*/ 68 w 86"/>
                      <a:gd name="T29" fmla="*/ 79 h 97"/>
                      <a:gd name="T30" fmla="*/ 60 w 86"/>
                      <a:gd name="T31" fmla="*/ 85 h 97"/>
                      <a:gd name="T32" fmla="*/ 51 w 86"/>
                      <a:gd name="T33" fmla="*/ 89 h 97"/>
                      <a:gd name="T34" fmla="*/ 40 w 86"/>
                      <a:gd name="T35" fmla="*/ 94 h 97"/>
                      <a:gd name="T36" fmla="*/ 29 w 86"/>
                      <a:gd name="T37" fmla="*/ 94 h 97"/>
                      <a:gd name="T38" fmla="*/ 22 w 86"/>
                      <a:gd name="T39" fmla="*/ 94 h 97"/>
                      <a:gd name="T40" fmla="*/ 14 w 86"/>
                      <a:gd name="T41" fmla="*/ 93 h 97"/>
                      <a:gd name="T42" fmla="*/ 8 w 86"/>
                      <a:gd name="T43" fmla="*/ 89 h 97"/>
                      <a:gd name="T44" fmla="*/ 0 w 86"/>
                      <a:gd name="T45" fmla="*/ 86 h 97"/>
                      <a:gd name="T46" fmla="*/ 2 w 86"/>
                      <a:gd name="T47" fmla="*/ 88 h 97"/>
                      <a:gd name="T48" fmla="*/ 3 w 86"/>
                      <a:gd name="T49" fmla="*/ 91 h 97"/>
                      <a:gd name="T50" fmla="*/ 9 w 86"/>
                      <a:gd name="T51" fmla="*/ 94 h 97"/>
                      <a:gd name="T52" fmla="*/ 15 w 86"/>
                      <a:gd name="T53" fmla="*/ 96 h 97"/>
                      <a:gd name="T54" fmla="*/ 23 w 86"/>
                      <a:gd name="T55" fmla="*/ 97 h 97"/>
                      <a:gd name="T56" fmla="*/ 29 w 86"/>
                      <a:gd name="T57" fmla="*/ 97 h 97"/>
                      <a:gd name="T58" fmla="*/ 42 w 86"/>
                      <a:gd name="T59" fmla="*/ 96 h 97"/>
                      <a:gd name="T60" fmla="*/ 52 w 86"/>
                      <a:gd name="T61" fmla="*/ 93 h 97"/>
                      <a:gd name="T62" fmla="*/ 62 w 86"/>
                      <a:gd name="T63" fmla="*/ 88 h 97"/>
                      <a:gd name="T64" fmla="*/ 71 w 86"/>
                      <a:gd name="T65" fmla="*/ 80 h 97"/>
                      <a:gd name="T66" fmla="*/ 77 w 86"/>
                      <a:gd name="T67" fmla="*/ 72 h 97"/>
                      <a:gd name="T68" fmla="*/ 82 w 86"/>
                      <a:gd name="T69" fmla="*/ 63 h 97"/>
                      <a:gd name="T70" fmla="*/ 86 w 86"/>
                      <a:gd name="T71" fmla="*/ 52 h 97"/>
                      <a:gd name="T72" fmla="*/ 86 w 86"/>
                      <a:gd name="T73" fmla="*/ 40 h 97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6"/>
                      <a:gd name="T112" fmla="*/ 0 h 97"/>
                      <a:gd name="T113" fmla="*/ 86 w 86"/>
                      <a:gd name="T114" fmla="*/ 97 h 97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6" h="97">
                        <a:moveTo>
                          <a:pt x="86" y="40"/>
                        </a:moveTo>
                        <a:lnTo>
                          <a:pt x="86" y="29"/>
                        </a:lnTo>
                        <a:lnTo>
                          <a:pt x="83" y="18"/>
                        </a:lnTo>
                        <a:lnTo>
                          <a:pt x="77" y="9"/>
                        </a:lnTo>
                        <a:lnTo>
                          <a:pt x="71" y="1"/>
                        </a:lnTo>
                        <a:lnTo>
                          <a:pt x="68" y="0"/>
                        </a:lnTo>
                        <a:lnTo>
                          <a:pt x="66" y="0"/>
                        </a:lnTo>
                        <a:lnTo>
                          <a:pt x="74" y="8"/>
                        </a:lnTo>
                        <a:lnTo>
                          <a:pt x="79" y="18"/>
                        </a:lnTo>
                        <a:lnTo>
                          <a:pt x="83" y="29"/>
                        </a:lnTo>
                        <a:lnTo>
                          <a:pt x="83" y="40"/>
                        </a:lnTo>
                        <a:lnTo>
                          <a:pt x="83" y="51"/>
                        </a:lnTo>
                        <a:lnTo>
                          <a:pt x="80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60" y="85"/>
                        </a:lnTo>
                        <a:lnTo>
                          <a:pt x="51" y="89"/>
                        </a:lnTo>
                        <a:lnTo>
                          <a:pt x="40" y="94"/>
                        </a:lnTo>
                        <a:lnTo>
                          <a:pt x="29" y="94"/>
                        </a:lnTo>
                        <a:lnTo>
                          <a:pt x="22" y="94"/>
                        </a:lnTo>
                        <a:lnTo>
                          <a:pt x="14" y="93"/>
                        </a:lnTo>
                        <a:lnTo>
                          <a:pt x="8" y="89"/>
                        </a:lnTo>
                        <a:lnTo>
                          <a:pt x="0" y="86"/>
                        </a:lnTo>
                        <a:lnTo>
                          <a:pt x="2" y="88"/>
                        </a:lnTo>
                        <a:lnTo>
                          <a:pt x="3" y="91"/>
                        </a:lnTo>
                        <a:lnTo>
                          <a:pt x="9" y="94"/>
                        </a:lnTo>
                        <a:lnTo>
                          <a:pt x="15" y="96"/>
                        </a:lnTo>
                        <a:lnTo>
                          <a:pt x="23" y="97"/>
                        </a:lnTo>
                        <a:lnTo>
                          <a:pt x="29" y="97"/>
                        </a:lnTo>
                        <a:lnTo>
                          <a:pt x="42" y="96"/>
                        </a:lnTo>
                        <a:lnTo>
                          <a:pt x="52" y="93"/>
                        </a:lnTo>
                        <a:lnTo>
                          <a:pt x="62" y="88"/>
                        </a:lnTo>
                        <a:lnTo>
                          <a:pt x="71" y="80"/>
                        </a:lnTo>
                        <a:lnTo>
                          <a:pt x="77" y="72"/>
                        </a:lnTo>
                        <a:lnTo>
                          <a:pt x="82" y="63"/>
                        </a:lnTo>
                        <a:lnTo>
                          <a:pt x="86" y="52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5567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4" name="Freeform 442">
                    <a:extLst>
                      <a:ext uri="{FF2B5EF4-FFF2-40B4-BE49-F238E27FC236}">
                        <a16:creationId xmlns:a16="http://schemas.microsoft.com/office/drawing/2014/main" id="{A8D05B0F-ADD6-0747-B164-914FE68CF9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4" y="1235"/>
                    <a:ext cx="85" cy="96"/>
                  </a:xfrm>
                  <a:custGeom>
                    <a:avLst/>
                    <a:gdLst>
                      <a:gd name="T0" fmla="*/ 85 w 85"/>
                      <a:gd name="T1" fmla="*/ 40 h 96"/>
                      <a:gd name="T2" fmla="*/ 85 w 85"/>
                      <a:gd name="T3" fmla="*/ 29 h 96"/>
                      <a:gd name="T4" fmla="*/ 80 w 85"/>
                      <a:gd name="T5" fmla="*/ 18 h 96"/>
                      <a:gd name="T6" fmla="*/ 76 w 85"/>
                      <a:gd name="T7" fmla="*/ 9 h 96"/>
                      <a:gd name="T8" fmla="*/ 68 w 85"/>
                      <a:gd name="T9" fmla="*/ 0 h 96"/>
                      <a:gd name="T10" fmla="*/ 66 w 85"/>
                      <a:gd name="T11" fmla="*/ 0 h 96"/>
                      <a:gd name="T12" fmla="*/ 63 w 85"/>
                      <a:gd name="T13" fmla="*/ 0 h 96"/>
                      <a:gd name="T14" fmla="*/ 71 w 85"/>
                      <a:gd name="T15" fmla="*/ 8 h 96"/>
                      <a:gd name="T16" fmla="*/ 77 w 85"/>
                      <a:gd name="T17" fmla="*/ 18 h 96"/>
                      <a:gd name="T18" fmla="*/ 82 w 85"/>
                      <a:gd name="T19" fmla="*/ 29 h 96"/>
                      <a:gd name="T20" fmla="*/ 82 w 85"/>
                      <a:gd name="T21" fmla="*/ 40 h 96"/>
                      <a:gd name="T22" fmla="*/ 82 w 85"/>
                      <a:gd name="T23" fmla="*/ 51 h 96"/>
                      <a:gd name="T24" fmla="*/ 79 w 85"/>
                      <a:gd name="T25" fmla="*/ 60 h 96"/>
                      <a:gd name="T26" fmla="*/ 74 w 85"/>
                      <a:gd name="T27" fmla="*/ 69 h 96"/>
                      <a:gd name="T28" fmla="*/ 66 w 85"/>
                      <a:gd name="T29" fmla="*/ 77 h 96"/>
                      <a:gd name="T30" fmla="*/ 59 w 85"/>
                      <a:gd name="T31" fmla="*/ 83 h 96"/>
                      <a:gd name="T32" fmla="*/ 51 w 85"/>
                      <a:gd name="T33" fmla="*/ 89 h 96"/>
                      <a:gd name="T34" fmla="*/ 40 w 85"/>
                      <a:gd name="T35" fmla="*/ 93 h 96"/>
                      <a:gd name="T36" fmla="*/ 29 w 85"/>
                      <a:gd name="T37" fmla="*/ 93 h 96"/>
                      <a:gd name="T38" fmla="*/ 22 w 85"/>
                      <a:gd name="T39" fmla="*/ 93 h 96"/>
                      <a:gd name="T40" fmla="*/ 14 w 85"/>
                      <a:gd name="T41" fmla="*/ 91 h 96"/>
                      <a:gd name="T42" fmla="*/ 6 w 85"/>
                      <a:gd name="T43" fmla="*/ 88 h 96"/>
                      <a:gd name="T44" fmla="*/ 0 w 85"/>
                      <a:gd name="T45" fmla="*/ 83 h 96"/>
                      <a:gd name="T46" fmla="*/ 0 w 85"/>
                      <a:gd name="T47" fmla="*/ 86 h 96"/>
                      <a:gd name="T48" fmla="*/ 2 w 85"/>
                      <a:gd name="T49" fmla="*/ 88 h 96"/>
                      <a:gd name="T50" fmla="*/ 8 w 85"/>
                      <a:gd name="T51" fmla="*/ 91 h 96"/>
                      <a:gd name="T52" fmla="*/ 15 w 85"/>
                      <a:gd name="T53" fmla="*/ 94 h 96"/>
                      <a:gd name="T54" fmla="*/ 23 w 85"/>
                      <a:gd name="T55" fmla="*/ 96 h 96"/>
                      <a:gd name="T56" fmla="*/ 29 w 85"/>
                      <a:gd name="T57" fmla="*/ 96 h 96"/>
                      <a:gd name="T58" fmla="*/ 42 w 85"/>
                      <a:gd name="T59" fmla="*/ 94 h 96"/>
                      <a:gd name="T60" fmla="*/ 51 w 85"/>
                      <a:gd name="T61" fmla="*/ 91 h 96"/>
                      <a:gd name="T62" fmla="*/ 62 w 85"/>
                      <a:gd name="T63" fmla="*/ 86 h 96"/>
                      <a:gd name="T64" fmla="*/ 69 w 85"/>
                      <a:gd name="T65" fmla="*/ 80 h 96"/>
                      <a:gd name="T66" fmla="*/ 76 w 85"/>
                      <a:gd name="T67" fmla="*/ 71 h 96"/>
                      <a:gd name="T68" fmla="*/ 82 w 85"/>
                      <a:gd name="T69" fmla="*/ 62 h 96"/>
                      <a:gd name="T70" fmla="*/ 85 w 85"/>
                      <a:gd name="T71" fmla="*/ 52 h 96"/>
                      <a:gd name="T72" fmla="*/ 85 w 85"/>
                      <a:gd name="T73" fmla="*/ 40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5"/>
                      <a:gd name="T112" fmla="*/ 0 h 96"/>
                      <a:gd name="T113" fmla="*/ 85 w 85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5" h="96">
                        <a:moveTo>
                          <a:pt x="85" y="40"/>
                        </a:moveTo>
                        <a:lnTo>
                          <a:pt x="85" y="29"/>
                        </a:lnTo>
                        <a:lnTo>
                          <a:pt x="80" y="18"/>
                        </a:lnTo>
                        <a:lnTo>
                          <a:pt x="76" y="9"/>
                        </a:lnTo>
                        <a:lnTo>
                          <a:pt x="68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71" y="8"/>
                        </a:lnTo>
                        <a:lnTo>
                          <a:pt x="77" y="18"/>
                        </a:lnTo>
                        <a:lnTo>
                          <a:pt x="82" y="29"/>
                        </a:lnTo>
                        <a:lnTo>
                          <a:pt x="82" y="40"/>
                        </a:lnTo>
                        <a:lnTo>
                          <a:pt x="82" y="51"/>
                        </a:lnTo>
                        <a:lnTo>
                          <a:pt x="79" y="60"/>
                        </a:lnTo>
                        <a:lnTo>
                          <a:pt x="74" y="69"/>
                        </a:lnTo>
                        <a:lnTo>
                          <a:pt x="66" y="77"/>
                        </a:lnTo>
                        <a:lnTo>
                          <a:pt x="59" y="83"/>
                        </a:lnTo>
                        <a:lnTo>
                          <a:pt x="51" y="89"/>
                        </a:lnTo>
                        <a:lnTo>
                          <a:pt x="40" y="93"/>
                        </a:lnTo>
                        <a:lnTo>
                          <a:pt x="29" y="93"/>
                        </a:lnTo>
                        <a:lnTo>
                          <a:pt x="22" y="93"/>
                        </a:lnTo>
                        <a:lnTo>
                          <a:pt x="14" y="91"/>
                        </a:lnTo>
                        <a:lnTo>
                          <a:pt x="6" y="88"/>
                        </a:lnTo>
                        <a:lnTo>
                          <a:pt x="0" y="83"/>
                        </a:lnTo>
                        <a:lnTo>
                          <a:pt x="0" y="86"/>
                        </a:lnTo>
                        <a:lnTo>
                          <a:pt x="2" y="88"/>
                        </a:lnTo>
                        <a:lnTo>
                          <a:pt x="8" y="91"/>
                        </a:lnTo>
                        <a:lnTo>
                          <a:pt x="15" y="94"/>
                        </a:lnTo>
                        <a:lnTo>
                          <a:pt x="23" y="96"/>
                        </a:lnTo>
                        <a:lnTo>
                          <a:pt x="29" y="96"/>
                        </a:lnTo>
                        <a:lnTo>
                          <a:pt x="42" y="94"/>
                        </a:lnTo>
                        <a:lnTo>
                          <a:pt x="51" y="91"/>
                        </a:lnTo>
                        <a:lnTo>
                          <a:pt x="62" y="86"/>
                        </a:lnTo>
                        <a:lnTo>
                          <a:pt x="69" y="80"/>
                        </a:lnTo>
                        <a:lnTo>
                          <a:pt x="76" y="71"/>
                        </a:lnTo>
                        <a:lnTo>
                          <a:pt x="82" y="62"/>
                        </a:lnTo>
                        <a:lnTo>
                          <a:pt x="85" y="52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586AA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5" name="Freeform 443">
                    <a:extLst>
                      <a:ext uri="{FF2B5EF4-FFF2-40B4-BE49-F238E27FC236}">
                        <a16:creationId xmlns:a16="http://schemas.microsoft.com/office/drawing/2014/main" id="{B0B10F77-02F7-8447-9674-DF6A911A2F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2" y="1235"/>
                    <a:ext cx="85" cy="94"/>
                  </a:xfrm>
                  <a:custGeom>
                    <a:avLst/>
                    <a:gdLst>
                      <a:gd name="T0" fmla="*/ 85 w 85"/>
                      <a:gd name="T1" fmla="*/ 40 h 94"/>
                      <a:gd name="T2" fmla="*/ 85 w 85"/>
                      <a:gd name="T3" fmla="*/ 29 h 94"/>
                      <a:gd name="T4" fmla="*/ 81 w 85"/>
                      <a:gd name="T5" fmla="*/ 18 h 94"/>
                      <a:gd name="T6" fmla="*/ 76 w 85"/>
                      <a:gd name="T7" fmla="*/ 8 h 94"/>
                      <a:gd name="T8" fmla="*/ 68 w 85"/>
                      <a:gd name="T9" fmla="*/ 0 h 94"/>
                      <a:gd name="T10" fmla="*/ 65 w 85"/>
                      <a:gd name="T11" fmla="*/ 0 h 94"/>
                      <a:gd name="T12" fmla="*/ 62 w 85"/>
                      <a:gd name="T13" fmla="*/ 0 h 94"/>
                      <a:gd name="T14" fmla="*/ 71 w 85"/>
                      <a:gd name="T15" fmla="*/ 8 h 94"/>
                      <a:gd name="T16" fmla="*/ 78 w 85"/>
                      <a:gd name="T17" fmla="*/ 17 h 94"/>
                      <a:gd name="T18" fmla="*/ 81 w 85"/>
                      <a:gd name="T19" fmla="*/ 28 h 94"/>
                      <a:gd name="T20" fmla="*/ 82 w 85"/>
                      <a:gd name="T21" fmla="*/ 40 h 94"/>
                      <a:gd name="T22" fmla="*/ 82 w 85"/>
                      <a:gd name="T23" fmla="*/ 51 h 94"/>
                      <a:gd name="T24" fmla="*/ 79 w 85"/>
                      <a:gd name="T25" fmla="*/ 60 h 94"/>
                      <a:gd name="T26" fmla="*/ 75 w 85"/>
                      <a:gd name="T27" fmla="*/ 69 h 94"/>
                      <a:gd name="T28" fmla="*/ 68 w 85"/>
                      <a:gd name="T29" fmla="*/ 77 h 94"/>
                      <a:gd name="T30" fmla="*/ 61 w 85"/>
                      <a:gd name="T31" fmla="*/ 83 h 94"/>
                      <a:gd name="T32" fmla="*/ 51 w 85"/>
                      <a:gd name="T33" fmla="*/ 88 h 94"/>
                      <a:gd name="T34" fmla="*/ 42 w 85"/>
                      <a:gd name="T35" fmla="*/ 91 h 94"/>
                      <a:gd name="T36" fmla="*/ 31 w 85"/>
                      <a:gd name="T37" fmla="*/ 91 h 94"/>
                      <a:gd name="T38" fmla="*/ 24 w 85"/>
                      <a:gd name="T39" fmla="*/ 91 h 94"/>
                      <a:gd name="T40" fmla="*/ 14 w 85"/>
                      <a:gd name="T41" fmla="*/ 88 h 94"/>
                      <a:gd name="T42" fmla="*/ 7 w 85"/>
                      <a:gd name="T43" fmla="*/ 85 h 94"/>
                      <a:gd name="T44" fmla="*/ 0 w 85"/>
                      <a:gd name="T45" fmla="*/ 80 h 94"/>
                      <a:gd name="T46" fmla="*/ 2 w 85"/>
                      <a:gd name="T47" fmla="*/ 83 h 94"/>
                      <a:gd name="T48" fmla="*/ 2 w 85"/>
                      <a:gd name="T49" fmla="*/ 86 h 94"/>
                      <a:gd name="T50" fmla="*/ 10 w 85"/>
                      <a:gd name="T51" fmla="*/ 89 h 94"/>
                      <a:gd name="T52" fmla="*/ 16 w 85"/>
                      <a:gd name="T53" fmla="*/ 93 h 94"/>
                      <a:gd name="T54" fmla="*/ 24 w 85"/>
                      <a:gd name="T55" fmla="*/ 94 h 94"/>
                      <a:gd name="T56" fmla="*/ 31 w 85"/>
                      <a:gd name="T57" fmla="*/ 94 h 94"/>
                      <a:gd name="T58" fmla="*/ 42 w 85"/>
                      <a:gd name="T59" fmla="*/ 94 h 94"/>
                      <a:gd name="T60" fmla="*/ 53 w 85"/>
                      <a:gd name="T61" fmla="*/ 89 h 94"/>
                      <a:gd name="T62" fmla="*/ 62 w 85"/>
                      <a:gd name="T63" fmla="*/ 85 h 94"/>
                      <a:gd name="T64" fmla="*/ 70 w 85"/>
                      <a:gd name="T65" fmla="*/ 79 h 94"/>
                      <a:gd name="T66" fmla="*/ 76 w 85"/>
                      <a:gd name="T67" fmla="*/ 71 h 94"/>
                      <a:gd name="T68" fmla="*/ 82 w 85"/>
                      <a:gd name="T69" fmla="*/ 62 h 94"/>
                      <a:gd name="T70" fmla="*/ 85 w 85"/>
                      <a:gd name="T71" fmla="*/ 51 h 94"/>
                      <a:gd name="T72" fmla="*/ 85 w 85"/>
                      <a:gd name="T73" fmla="*/ 40 h 9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5"/>
                      <a:gd name="T112" fmla="*/ 0 h 94"/>
                      <a:gd name="T113" fmla="*/ 85 w 85"/>
                      <a:gd name="T114" fmla="*/ 94 h 9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5" h="94">
                        <a:moveTo>
                          <a:pt x="85" y="40"/>
                        </a:moveTo>
                        <a:lnTo>
                          <a:pt x="85" y="29"/>
                        </a:lnTo>
                        <a:lnTo>
                          <a:pt x="81" y="18"/>
                        </a:lnTo>
                        <a:lnTo>
                          <a:pt x="76" y="8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62" y="0"/>
                        </a:lnTo>
                        <a:lnTo>
                          <a:pt x="71" y="8"/>
                        </a:lnTo>
                        <a:lnTo>
                          <a:pt x="78" y="17"/>
                        </a:lnTo>
                        <a:lnTo>
                          <a:pt x="81" y="28"/>
                        </a:lnTo>
                        <a:lnTo>
                          <a:pt x="82" y="40"/>
                        </a:lnTo>
                        <a:lnTo>
                          <a:pt x="82" y="51"/>
                        </a:lnTo>
                        <a:lnTo>
                          <a:pt x="79" y="60"/>
                        </a:lnTo>
                        <a:lnTo>
                          <a:pt x="75" y="69"/>
                        </a:lnTo>
                        <a:lnTo>
                          <a:pt x="68" y="77"/>
                        </a:lnTo>
                        <a:lnTo>
                          <a:pt x="61" y="83"/>
                        </a:lnTo>
                        <a:lnTo>
                          <a:pt x="51" y="88"/>
                        </a:lnTo>
                        <a:lnTo>
                          <a:pt x="42" y="91"/>
                        </a:lnTo>
                        <a:lnTo>
                          <a:pt x="31" y="91"/>
                        </a:lnTo>
                        <a:lnTo>
                          <a:pt x="24" y="91"/>
                        </a:lnTo>
                        <a:lnTo>
                          <a:pt x="14" y="88"/>
                        </a:lnTo>
                        <a:lnTo>
                          <a:pt x="7" y="85"/>
                        </a:lnTo>
                        <a:lnTo>
                          <a:pt x="0" y="80"/>
                        </a:lnTo>
                        <a:lnTo>
                          <a:pt x="2" y="83"/>
                        </a:lnTo>
                        <a:lnTo>
                          <a:pt x="2" y="86"/>
                        </a:lnTo>
                        <a:lnTo>
                          <a:pt x="10" y="89"/>
                        </a:lnTo>
                        <a:lnTo>
                          <a:pt x="16" y="93"/>
                        </a:lnTo>
                        <a:lnTo>
                          <a:pt x="24" y="94"/>
                        </a:lnTo>
                        <a:lnTo>
                          <a:pt x="31" y="94"/>
                        </a:lnTo>
                        <a:lnTo>
                          <a:pt x="42" y="94"/>
                        </a:lnTo>
                        <a:lnTo>
                          <a:pt x="53" y="89"/>
                        </a:lnTo>
                        <a:lnTo>
                          <a:pt x="62" y="85"/>
                        </a:lnTo>
                        <a:lnTo>
                          <a:pt x="70" y="79"/>
                        </a:lnTo>
                        <a:lnTo>
                          <a:pt x="76" y="71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5A6C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6" name="Freeform 444">
                    <a:extLst>
                      <a:ext uri="{FF2B5EF4-FFF2-40B4-BE49-F238E27FC236}">
                        <a16:creationId xmlns:a16="http://schemas.microsoft.com/office/drawing/2014/main" id="{9F769BF4-0920-9A4E-8ECA-1BBB75F2FF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1" y="1235"/>
                    <a:ext cx="85" cy="93"/>
                  </a:xfrm>
                  <a:custGeom>
                    <a:avLst/>
                    <a:gdLst>
                      <a:gd name="T0" fmla="*/ 85 w 85"/>
                      <a:gd name="T1" fmla="*/ 40 h 93"/>
                      <a:gd name="T2" fmla="*/ 85 w 85"/>
                      <a:gd name="T3" fmla="*/ 29 h 93"/>
                      <a:gd name="T4" fmla="*/ 80 w 85"/>
                      <a:gd name="T5" fmla="*/ 18 h 93"/>
                      <a:gd name="T6" fmla="*/ 74 w 85"/>
                      <a:gd name="T7" fmla="*/ 8 h 93"/>
                      <a:gd name="T8" fmla="*/ 66 w 85"/>
                      <a:gd name="T9" fmla="*/ 0 h 93"/>
                      <a:gd name="T10" fmla="*/ 65 w 85"/>
                      <a:gd name="T11" fmla="*/ 0 h 93"/>
                      <a:gd name="T12" fmla="*/ 63 w 85"/>
                      <a:gd name="T13" fmla="*/ 0 h 93"/>
                      <a:gd name="T14" fmla="*/ 62 w 85"/>
                      <a:gd name="T15" fmla="*/ 0 h 93"/>
                      <a:gd name="T16" fmla="*/ 62 w 85"/>
                      <a:gd name="T17" fmla="*/ 0 h 93"/>
                      <a:gd name="T18" fmla="*/ 69 w 85"/>
                      <a:gd name="T19" fmla="*/ 8 h 93"/>
                      <a:gd name="T20" fmla="*/ 77 w 85"/>
                      <a:gd name="T21" fmla="*/ 17 h 93"/>
                      <a:gd name="T22" fmla="*/ 80 w 85"/>
                      <a:gd name="T23" fmla="*/ 28 h 93"/>
                      <a:gd name="T24" fmla="*/ 82 w 85"/>
                      <a:gd name="T25" fmla="*/ 40 h 93"/>
                      <a:gd name="T26" fmla="*/ 82 w 85"/>
                      <a:gd name="T27" fmla="*/ 51 h 93"/>
                      <a:gd name="T28" fmla="*/ 79 w 85"/>
                      <a:gd name="T29" fmla="*/ 60 h 93"/>
                      <a:gd name="T30" fmla="*/ 74 w 85"/>
                      <a:gd name="T31" fmla="*/ 68 h 93"/>
                      <a:gd name="T32" fmla="*/ 68 w 85"/>
                      <a:gd name="T33" fmla="*/ 76 h 93"/>
                      <a:gd name="T34" fmla="*/ 60 w 85"/>
                      <a:gd name="T35" fmla="*/ 82 h 93"/>
                      <a:gd name="T36" fmla="*/ 52 w 85"/>
                      <a:gd name="T37" fmla="*/ 86 h 93"/>
                      <a:gd name="T38" fmla="*/ 43 w 85"/>
                      <a:gd name="T39" fmla="*/ 89 h 93"/>
                      <a:gd name="T40" fmla="*/ 32 w 85"/>
                      <a:gd name="T41" fmla="*/ 89 h 93"/>
                      <a:gd name="T42" fmla="*/ 25 w 85"/>
                      <a:gd name="T43" fmla="*/ 89 h 93"/>
                      <a:gd name="T44" fmla="*/ 15 w 85"/>
                      <a:gd name="T45" fmla="*/ 86 h 93"/>
                      <a:gd name="T46" fmla="*/ 8 w 85"/>
                      <a:gd name="T47" fmla="*/ 83 h 93"/>
                      <a:gd name="T48" fmla="*/ 0 w 85"/>
                      <a:gd name="T49" fmla="*/ 77 h 93"/>
                      <a:gd name="T50" fmla="*/ 1 w 85"/>
                      <a:gd name="T51" fmla="*/ 80 h 93"/>
                      <a:gd name="T52" fmla="*/ 3 w 85"/>
                      <a:gd name="T53" fmla="*/ 83 h 93"/>
                      <a:gd name="T54" fmla="*/ 9 w 85"/>
                      <a:gd name="T55" fmla="*/ 88 h 93"/>
                      <a:gd name="T56" fmla="*/ 17 w 85"/>
                      <a:gd name="T57" fmla="*/ 91 h 93"/>
                      <a:gd name="T58" fmla="*/ 25 w 85"/>
                      <a:gd name="T59" fmla="*/ 93 h 93"/>
                      <a:gd name="T60" fmla="*/ 32 w 85"/>
                      <a:gd name="T61" fmla="*/ 93 h 93"/>
                      <a:gd name="T62" fmla="*/ 43 w 85"/>
                      <a:gd name="T63" fmla="*/ 93 h 93"/>
                      <a:gd name="T64" fmla="*/ 54 w 85"/>
                      <a:gd name="T65" fmla="*/ 89 h 93"/>
                      <a:gd name="T66" fmla="*/ 62 w 85"/>
                      <a:gd name="T67" fmla="*/ 83 h 93"/>
                      <a:gd name="T68" fmla="*/ 69 w 85"/>
                      <a:gd name="T69" fmla="*/ 77 h 93"/>
                      <a:gd name="T70" fmla="*/ 77 w 85"/>
                      <a:gd name="T71" fmla="*/ 69 h 93"/>
                      <a:gd name="T72" fmla="*/ 82 w 85"/>
                      <a:gd name="T73" fmla="*/ 60 h 93"/>
                      <a:gd name="T74" fmla="*/ 85 w 85"/>
                      <a:gd name="T75" fmla="*/ 51 h 93"/>
                      <a:gd name="T76" fmla="*/ 85 w 85"/>
                      <a:gd name="T77" fmla="*/ 40 h 93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3"/>
                      <a:gd name="T119" fmla="*/ 85 w 85"/>
                      <a:gd name="T120" fmla="*/ 93 h 93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3">
                        <a:moveTo>
                          <a:pt x="85" y="40"/>
                        </a:moveTo>
                        <a:lnTo>
                          <a:pt x="85" y="29"/>
                        </a:lnTo>
                        <a:lnTo>
                          <a:pt x="80" y="18"/>
                        </a:lnTo>
                        <a:lnTo>
                          <a:pt x="74" y="8"/>
                        </a:lnTo>
                        <a:lnTo>
                          <a:pt x="66" y="0"/>
                        </a:lnTo>
                        <a:lnTo>
                          <a:pt x="65" y="0"/>
                        </a:lnTo>
                        <a:lnTo>
                          <a:pt x="63" y="0"/>
                        </a:lnTo>
                        <a:lnTo>
                          <a:pt x="62" y="0"/>
                        </a:lnTo>
                        <a:lnTo>
                          <a:pt x="69" y="8"/>
                        </a:lnTo>
                        <a:lnTo>
                          <a:pt x="77" y="17"/>
                        </a:lnTo>
                        <a:lnTo>
                          <a:pt x="80" y="28"/>
                        </a:lnTo>
                        <a:lnTo>
                          <a:pt x="82" y="40"/>
                        </a:lnTo>
                        <a:lnTo>
                          <a:pt x="82" y="51"/>
                        </a:lnTo>
                        <a:lnTo>
                          <a:pt x="79" y="60"/>
                        </a:lnTo>
                        <a:lnTo>
                          <a:pt x="74" y="68"/>
                        </a:lnTo>
                        <a:lnTo>
                          <a:pt x="68" y="76"/>
                        </a:lnTo>
                        <a:lnTo>
                          <a:pt x="60" y="82"/>
                        </a:lnTo>
                        <a:lnTo>
                          <a:pt x="52" y="86"/>
                        </a:lnTo>
                        <a:lnTo>
                          <a:pt x="43" y="89"/>
                        </a:lnTo>
                        <a:lnTo>
                          <a:pt x="32" y="89"/>
                        </a:lnTo>
                        <a:lnTo>
                          <a:pt x="25" y="89"/>
                        </a:lnTo>
                        <a:lnTo>
                          <a:pt x="15" y="86"/>
                        </a:lnTo>
                        <a:lnTo>
                          <a:pt x="8" y="83"/>
                        </a:lnTo>
                        <a:lnTo>
                          <a:pt x="0" y="77"/>
                        </a:lnTo>
                        <a:lnTo>
                          <a:pt x="1" y="80"/>
                        </a:lnTo>
                        <a:lnTo>
                          <a:pt x="3" y="83"/>
                        </a:lnTo>
                        <a:lnTo>
                          <a:pt x="9" y="88"/>
                        </a:lnTo>
                        <a:lnTo>
                          <a:pt x="17" y="91"/>
                        </a:lnTo>
                        <a:lnTo>
                          <a:pt x="25" y="93"/>
                        </a:lnTo>
                        <a:lnTo>
                          <a:pt x="32" y="93"/>
                        </a:lnTo>
                        <a:lnTo>
                          <a:pt x="43" y="93"/>
                        </a:lnTo>
                        <a:lnTo>
                          <a:pt x="54" y="89"/>
                        </a:lnTo>
                        <a:lnTo>
                          <a:pt x="62" y="83"/>
                        </a:lnTo>
                        <a:lnTo>
                          <a:pt x="69" y="77"/>
                        </a:lnTo>
                        <a:lnTo>
                          <a:pt x="77" y="69"/>
                        </a:lnTo>
                        <a:lnTo>
                          <a:pt x="82" y="60"/>
                        </a:lnTo>
                        <a:lnTo>
                          <a:pt x="85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5F70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7" name="Freeform 445">
                    <a:extLst>
                      <a:ext uri="{FF2B5EF4-FFF2-40B4-BE49-F238E27FC236}">
                        <a16:creationId xmlns:a16="http://schemas.microsoft.com/office/drawing/2014/main" id="{592470D7-5BBE-E549-99DF-7BD5AE19E7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1" y="1235"/>
                    <a:ext cx="83" cy="91"/>
                  </a:xfrm>
                  <a:custGeom>
                    <a:avLst/>
                    <a:gdLst>
                      <a:gd name="T0" fmla="*/ 83 w 83"/>
                      <a:gd name="T1" fmla="*/ 40 h 91"/>
                      <a:gd name="T2" fmla="*/ 82 w 83"/>
                      <a:gd name="T3" fmla="*/ 28 h 91"/>
                      <a:gd name="T4" fmla="*/ 79 w 83"/>
                      <a:gd name="T5" fmla="*/ 17 h 91"/>
                      <a:gd name="T6" fmla="*/ 72 w 83"/>
                      <a:gd name="T7" fmla="*/ 8 h 91"/>
                      <a:gd name="T8" fmla="*/ 63 w 83"/>
                      <a:gd name="T9" fmla="*/ 0 h 91"/>
                      <a:gd name="T10" fmla="*/ 63 w 83"/>
                      <a:gd name="T11" fmla="*/ 0 h 91"/>
                      <a:gd name="T12" fmla="*/ 63 w 83"/>
                      <a:gd name="T13" fmla="*/ 0 h 91"/>
                      <a:gd name="T14" fmla="*/ 60 w 83"/>
                      <a:gd name="T15" fmla="*/ 0 h 91"/>
                      <a:gd name="T16" fmla="*/ 59 w 83"/>
                      <a:gd name="T17" fmla="*/ 0 h 91"/>
                      <a:gd name="T18" fmla="*/ 68 w 83"/>
                      <a:gd name="T19" fmla="*/ 8 h 91"/>
                      <a:gd name="T20" fmla="*/ 74 w 83"/>
                      <a:gd name="T21" fmla="*/ 17 h 91"/>
                      <a:gd name="T22" fmla="*/ 77 w 83"/>
                      <a:gd name="T23" fmla="*/ 23 h 91"/>
                      <a:gd name="T24" fmla="*/ 79 w 83"/>
                      <a:gd name="T25" fmla="*/ 28 h 91"/>
                      <a:gd name="T26" fmla="*/ 80 w 83"/>
                      <a:gd name="T27" fmla="*/ 34 h 91"/>
                      <a:gd name="T28" fmla="*/ 80 w 83"/>
                      <a:gd name="T29" fmla="*/ 40 h 91"/>
                      <a:gd name="T30" fmla="*/ 80 w 83"/>
                      <a:gd name="T31" fmla="*/ 51 h 91"/>
                      <a:gd name="T32" fmla="*/ 77 w 83"/>
                      <a:gd name="T33" fmla="*/ 59 h 91"/>
                      <a:gd name="T34" fmla="*/ 72 w 83"/>
                      <a:gd name="T35" fmla="*/ 68 h 91"/>
                      <a:gd name="T36" fmla="*/ 66 w 83"/>
                      <a:gd name="T37" fmla="*/ 74 h 91"/>
                      <a:gd name="T38" fmla="*/ 60 w 83"/>
                      <a:gd name="T39" fmla="*/ 80 h 91"/>
                      <a:gd name="T40" fmla="*/ 51 w 83"/>
                      <a:gd name="T41" fmla="*/ 85 h 91"/>
                      <a:gd name="T42" fmla="*/ 43 w 83"/>
                      <a:gd name="T43" fmla="*/ 88 h 91"/>
                      <a:gd name="T44" fmla="*/ 32 w 83"/>
                      <a:gd name="T45" fmla="*/ 88 h 91"/>
                      <a:gd name="T46" fmla="*/ 23 w 83"/>
                      <a:gd name="T47" fmla="*/ 88 h 91"/>
                      <a:gd name="T48" fmla="*/ 15 w 83"/>
                      <a:gd name="T49" fmla="*/ 85 h 91"/>
                      <a:gd name="T50" fmla="*/ 8 w 83"/>
                      <a:gd name="T51" fmla="*/ 80 h 91"/>
                      <a:gd name="T52" fmla="*/ 0 w 83"/>
                      <a:gd name="T53" fmla="*/ 76 h 91"/>
                      <a:gd name="T54" fmla="*/ 0 w 83"/>
                      <a:gd name="T55" fmla="*/ 77 h 91"/>
                      <a:gd name="T56" fmla="*/ 1 w 83"/>
                      <a:gd name="T57" fmla="*/ 80 h 91"/>
                      <a:gd name="T58" fmla="*/ 8 w 83"/>
                      <a:gd name="T59" fmla="*/ 85 h 91"/>
                      <a:gd name="T60" fmla="*/ 15 w 83"/>
                      <a:gd name="T61" fmla="*/ 88 h 91"/>
                      <a:gd name="T62" fmla="*/ 25 w 83"/>
                      <a:gd name="T63" fmla="*/ 91 h 91"/>
                      <a:gd name="T64" fmla="*/ 32 w 83"/>
                      <a:gd name="T65" fmla="*/ 91 h 91"/>
                      <a:gd name="T66" fmla="*/ 43 w 83"/>
                      <a:gd name="T67" fmla="*/ 91 h 91"/>
                      <a:gd name="T68" fmla="*/ 52 w 83"/>
                      <a:gd name="T69" fmla="*/ 88 h 91"/>
                      <a:gd name="T70" fmla="*/ 62 w 83"/>
                      <a:gd name="T71" fmla="*/ 83 h 91"/>
                      <a:gd name="T72" fmla="*/ 69 w 83"/>
                      <a:gd name="T73" fmla="*/ 77 h 91"/>
                      <a:gd name="T74" fmla="*/ 76 w 83"/>
                      <a:gd name="T75" fmla="*/ 69 h 91"/>
                      <a:gd name="T76" fmla="*/ 80 w 83"/>
                      <a:gd name="T77" fmla="*/ 60 h 91"/>
                      <a:gd name="T78" fmla="*/ 83 w 83"/>
                      <a:gd name="T79" fmla="*/ 51 h 91"/>
                      <a:gd name="T80" fmla="*/ 83 w 83"/>
                      <a:gd name="T81" fmla="*/ 40 h 91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1"/>
                      <a:gd name="T125" fmla="*/ 83 w 83"/>
                      <a:gd name="T126" fmla="*/ 91 h 91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1">
                        <a:moveTo>
                          <a:pt x="83" y="40"/>
                        </a:moveTo>
                        <a:lnTo>
                          <a:pt x="82" y="28"/>
                        </a:lnTo>
                        <a:lnTo>
                          <a:pt x="79" y="17"/>
                        </a:lnTo>
                        <a:lnTo>
                          <a:pt x="72" y="8"/>
                        </a:lnTo>
                        <a:lnTo>
                          <a:pt x="63" y="0"/>
                        </a:lnTo>
                        <a:lnTo>
                          <a:pt x="60" y="0"/>
                        </a:lnTo>
                        <a:lnTo>
                          <a:pt x="59" y="0"/>
                        </a:lnTo>
                        <a:lnTo>
                          <a:pt x="68" y="8"/>
                        </a:lnTo>
                        <a:lnTo>
                          <a:pt x="74" y="17"/>
                        </a:lnTo>
                        <a:lnTo>
                          <a:pt x="77" y="23"/>
                        </a:lnTo>
                        <a:lnTo>
                          <a:pt x="79" y="28"/>
                        </a:lnTo>
                        <a:lnTo>
                          <a:pt x="80" y="34"/>
                        </a:lnTo>
                        <a:lnTo>
                          <a:pt x="80" y="40"/>
                        </a:lnTo>
                        <a:lnTo>
                          <a:pt x="80" y="51"/>
                        </a:lnTo>
                        <a:lnTo>
                          <a:pt x="77" y="59"/>
                        </a:lnTo>
                        <a:lnTo>
                          <a:pt x="72" y="68"/>
                        </a:lnTo>
                        <a:lnTo>
                          <a:pt x="66" y="74"/>
                        </a:lnTo>
                        <a:lnTo>
                          <a:pt x="60" y="80"/>
                        </a:lnTo>
                        <a:lnTo>
                          <a:pt x="51" y="85"/>
                        </a:lnTo>
                        <a:lnTo>
                          <a:pt x="43" y="88"/>
                        </a:lnTo>
                        <a:lnTo>
                          <a:pt x="32" y="88"/>
                        </a:lnTo>
                        <a:lnTo>
                          <a:pt x="23" y="88"/>
                        </a:lnTo>
                        <a:lnTo>
                          <a:pt x="15" y="85"/>
                        </a:lnTo>
                        <a:lnTo>
                          <a:pt x="8" y="80"/>
                        </a:lnTo>
                        <a:lnTo>
                          <a:pt x="0" y="76"/>
                        </a:lnTo>
                        <a:lnTo>
                          <a:pt x="0" y="77"/>
                        </a:lnTo>
                        <a:lnTo>
                          <a:pt x="1" y="80"/>
                        </a:lnTo>
                        <a:lnTo>
                          <a:pt x="8" y="85"/>
                        </a:lnTo>
                        <a:lnTo>
                          <a:pt x="15" y="88"/>
                        </a:lnTo>
                        <a:lnTo>
                          <a:pt x="25" y="91"/>
                        </a:lnTo>
                        <a:lnTo>
                          <a:pt x="32" y="91"/>
                        </a:lnTo>
                        <a:lnTo>
                          <a:pt x="43" y="91"/>
                        </a:lnTo>
                        <a:lnTo>
                          <a:pt x="52" y="88"/>
                        </a:lnTo>
                        <a:lnTo>
                          <a:pt x="62" y="83"/>
                        </a:lnTo>
                        <a:lnTo>
                          <a:pt x="69" y="77"/>
                        </a:lnTo>
                        <a:lnTo>
                          <a:pt x="76" y="69"/>
                        </a:lnTo>
                        <a:lnTo>
                          <a:pt x="80" y="60"/>
                        </a:lnTo>
                        <a:lnTo>
                          <a:pt x="83" y="51"/>
                        </a:lnTo>
                        <a:lnTo>
                          <a:pt x="83" y="40"/>
                        </a:lnTo>
                        <a:close/>
                      </a:path>
                    </a:pathLst>
                  </a:custGeom>
                  <a:solidFill>
                    <a:srgbClr val="6272A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8" name="Freeform 446">
                    <a:extLst>
                      <a:ext uri="{FF2B5EF4-FFF2-40B4-BE49-F238E27FC236}">
                        <a16:creationId xmlns:a16="http://schemas.microsoft.com/office/drawing/2014/main" id="{FEE0C953-237C-D443-B01A-5C9A4F51CF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1" y="1235"/>
                    <a:ext cx="82" cy="89"/>
                  </a:xfrm>
                  <a:custGeom>
                    <a:avLst/>
                    <a:gdLst>
                      <a:gd name="T0" fmla="*/ 82 w 82"/>
                      <a:gd name="T1" fmla="*/ 40 h 89"/>
                      <a:gd name="T2" fmla="*/ 80 w 82"/>
                      <a:gd name="T3" fmla="*/ 28 h 89"/>
                      <a:gd name="T4" fmla="*/ 77 w 82"/>
                      <a:gd name="T5" fmla="*/ 17 h 89"/>
                      <a:gd name="T6" fmla="*/ 69 w 82"/>
                      <a:gd name="T7" fmla="*/ 8 h 89"/>
                      <a:gd name="T8" fmla="*/ 62 w 82"/>
                      <a:gd name="T9" fmla="*/ 0 h 89"/>
                      <a:gd name="T10" fmla="*/ 59 w 82"/>
                      <a:gd name="T11" fmla="*/ 0 h 89"/>
                      <a:gd name="T12" fmla="*/ 55 w 82"/>
                      <a:gd name="T13" fmla="*/ 0 h 89"/>
                      <a:gd name="T14" fmla="*/ 60 w 82"/>
                      <a:gd name="T15" fmla="*/ 3 h 89"/>
                      <a:gd name="T16" fmla="*/ 65 w 82"/>
                      <a:gd name="T17" fmla="*/ 8 h 89"/>
                      <a:gd name="T18" fmla="*/ 69 w 82"/>
                      <a:gd name="T19" fmla="*/ 12 h 89"/>
                      <a:gd name="T20" fmla="*/ 72 w 82"/>
                      <a:gd name="T21" fmla="*/ 17 h 89"/>
                      <a:gd name="T22" fmla="*/ 76 w 82"/>
                      <a:gd name="T23" fmla="*/ 21 h 89"/>
                      <a:gd name="T24" fmla="*/ 77 w 82"/>
                      <a:gd name="T25" fmla="*/ 28 h 89"/>
                      <a:gd name="T26" fmla="*/ 79 w 82"/>
                      <a:gd name="T27" fmla="*/ 34 h 89"/>
                      <a:gd name="T28" fmla="*/ 79 w 82"/>
                      <a:gd name="T29" fmla="*/ 40 h 89"/>
                      <a:gd name="T30" fmla="*/ 79 w 82"/>
                      <a:gd name="T31" fmla="*/ 49 h 89"/>
                      <a:gd name="T32" fmla="*/ 76 w 82"/>
                      <a:gd name="T33" fmla="*/ 59 h 89"/>
                      <a:gd name="T34" fmla="*/ 71 w 82"/>
                      <a:gd name="T35" fmla="*/ 66 h 89"/>
                      <a:gd name="T36" fmla="*/ 66 w 82"/>
                      <a:gd name="T37" fmla="*/ 72 h 89"/>
                      <a:gd name="T38" fmla="*/ 59 w 82"/>
                      <a:gd name="T39" fmla="*/ 79 h 89"/>
                      <a:gd name="T40" fmla="*/ 51 w 82"/>
                      <a:gd name="T41" fmla="*/ 83 h 89"/>
                      <a:gd name="T42" fmla="*/ 42 w 82"/>
                      <a:gd name="T43" fmla="*/ 86 h 89"/>
                      <a:gd name="T44" fmla="*/ 32 w 82"/>
                      <a:gd name="T45" fmla="*/ 86 h 89"/>
                      <a:gd name="T46" fmla="*/ 23 w 82"/>
                      <a:gd name="T47" fmla="*/ 86 h 89"/>
                      <a:gd name="T48" fmla="*/ 14 w 82"/>
                      <a:gd name="T49" fmla="*/ 83 h 89"/>
                      <a:gd name="T50" fmla="*/ 6 w 82"/>
                      <a:gd name="T51" fmla="*/ 79 h 89"/>
                      <a:gd name="T52" fmla="*/ 0 w 82"/>
                      <a:gd name="T53" fmla="*/ 72 h 89"/>
                      <a:gd name="T54" fmla="*/ 0 w 82"/>
                      <a:gd name="T55" fmla="*/ 76 h 89"/>
                      <a:gd name="T56" fmla="*/ 0 w 82"/>
                      <a:gd name="T57" fmla="*/ 77 h 89"/>
                      <a:gd name="T58" fmla="*/ 8 w 82"/>
                      <a:gd name="T59" fmla="*/ 83 h 89"/>
                      <a:gd name="T60" fmla="*/ 15 w 82"/>
                      <a:gd name="T61" fmla="*/ 86 h 89"/>
                      <a:gd name="T62" fmla="*/ 25 w 82"/>
                      <a:gd name="T63" fmla="*/ 89 h 89"/>
                      <a:gd name="T64" fmla="*/ 32 w 82"/>
                      <a:gd name="T65" fmla="*/ 89 h 89"/>
                      <a:gd name="T66" fmla="*/ 43 w 82"/>
                      <a:gd name="T67" fmla="*/ 89 h 89"/>
                      <a:gd name="T68" fmla="*/ 52 w 82"/>
                      <a:gd name="T69" fmla="*/ 86 h 89"/>
                      <a:gd name="T70" fmla="*/ 60 w 82"/>
                      <a:gd name="T71" fmla="*/ 82 h 89"/>
                      <a:gd name="T72" fmla="*/ 68 w 82"/>
                      <a:gd name="T73" fmla="*/ 76 h 89"/>
                      <a:gd name="T74" fmla="*/ 74 w 82"/>
                      <a:gd name="T75" fmla="*/ 68 h 89"/>
                      <a:gd name="T76" fmla="*/ 79 w 82"/>
                      <a:gd name="T77" fmla="*/ 60 h 89"/>
                      <a:gd name="T78" fmla="*/ 82 w 82"/>
                      <a:gd name="T79" fmla="*/ 51 h 89"/>
                      <a:gd name="T80" fmla="*/ 82 w 82"/>
                      <a:gd name="T81" fmla="*/ 40 h 89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2"/>
                      <a:gd name="T124" fmla="*/ 0 h 89"/>
                      <a:gd name="T125" fmla="*/ 82 w 82"/>
                      <a:gd name="T126" fmla="*/ 89 h 89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2" h="89">
                        <a:moveTo>
                          <a:pt x="82" y="40"/>
                        </a:moveTo>
                        <a:lnTo>
                          <a:pt x="80" y="28"/>
                        </a:lnTo>
                        <a:lnTo>
                          <a:pt x="77" y="17"/>
                        </a:lnTo>
                        <a:lnTo>
                          <a:pt x="69" y="8"/>
                        </a:lnTo>
                        <a:lnTo>
                          <a:pt x="62" y="0"/>
                        </a:lnTo>
                        <a:lnTo>
                          <a:pt x="59" y="0"/>
                        </a:lnTo>
                        <a:lnTo>
                          <a:pt x="55" y="0"/>
                        </a:lnTo>
                        <a:lnTo>
                          <a:pt x="60" y="3"/>
                        </a:lnTo>
                        <a:lnTo>
                          <a:pt x="65" y="8"/>
                        </a:lnTo>
                        <a:lnTo>
                          <a:pt x="69" y="12"/>
                        </a:lnTo>
                        <a:lnTo>
                          <a:pt x="72" y="17"/>
                        </a:lnTo>
                        <a:lnTo>
                          <a:pt x="76" y="21"/>
                        </a:lnTo>
                        <a:lnTo>
                          <a:pt x="77" y="28"/>
                        </a:lnTo>
                        <a:lnTo>
                          <a:pt x="79" y="34"/>
                        </a:lnTo>
                        <a:lnTo>
                          <a:pt x="79" y="40"/>
                        </a:lnTo>
                        <a:lnTo>
                          <a:pt x="79" y="49"/>
                        </a:lnTo>
                        <a:lnTo>
                          <a:pt x="76" y="59"/>
                        </a:lnTo>
                        <a:lnTo>
                          <a:pt x="71" y="66"/>
                        </a:lnTo>
                        <a:lnTo>
                          <a:pt x="66" y="72"/>
                        </a:lnTo>
                        <a:lnTo>
                          <a:pt x="59" y="79"/>
                        </a:lnTo>
                        <a:lnTo>
                          <a:pt x="51" y="83"/>
                        </a:lnTo>
                        <a:lnTo>
                          <a:pt x="42" y="86"/>
                        </a:lnTo>
                        <a:lnTo>
                          <a:pt x="32" y="86"/>
                        </a:lnTo>
                        <a:lnTo>
                          <a:pt x="23" y="86"/>
                        </a:lnTo>
                        <a:lnTo>
                          <a:pt x="14" y="83"/>
                        </a:lnTo>
                        <a:lnTo>
                          <a:pt x="6" y="79"/>
                        </a:lnTo>
                        <a:lnTo>
                          <a:pt x="0" y="72"/>
                        </a:lnTo>
                        <a:lnTo>
                          <a:pt x="0" y="76"/>
                        </a:lnTo>
                        <a:lnTo>
                          <a:pt x="0" y="77"/>
                        </a:lnTo>
                        <a:lnTo>
                          <a:pt x="8" y="83"/>
                        </a:lnTo>
                        <a:lnTo>
                          <a:pt x="15" y="86"/>
                        </a:lnTo>
                        <a:lnTo>
                          <a:pt x="25" y="89"/>
                        </a:lnTo>
                        <a:lnTo>
                          <a:pt x="32" y="89"/>
                        </a:lnTo>
                        <a:lnTo>
                          <a:pt x="43" y="89"/>
                        </a:lnTo>
                        <a:lnTo>
                          <a:pt x="52" y="86"/>
                        </a:lnTo>
                        <a:lnTo>
                          <a:pt x="60" y="82"/>
                        </a:lnTo>
                        <a:lnTo>
                          <a:pt x="68" y="76"/>
                        </a:lnTo>
                        <a:lnTo>
                          <a:pt x="74" y="68"/>
                        </a:lnTo>
                        <a:lnTo>
                          <a:pt x="79" y="60"/>
                        </a:lnTo>
                        <a:lnTo>
                          <a:pt x="82" y="51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6574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59" name="Freeform 447">
                    <a:extLst>
                      <a:ext uri="{FF2B5EF4-FFF2-40B4-BE49-F238E27FC236}">
                        <a16:creationId xmlns:a16="http://schemas.microsoft.com/office/drawing/2014/main" id="{7655B60D-E4A7-D544-B815-8508EBC285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235"/>
                    <a:ext cx="82" cy="88"/>
                  </a:xfrm>
                  <a:custGeom>
                    <a:avLst/>
                    <a:gdLst>
                      <a:gd name="T0" fmla="*/ 82 w 82"/>
                      <a:gd name="T1" fmla="*/ 40 h 88"/>
                      <a:gd name="T2" fmla="*/ 82 w 82"/>
                      <a:gd name="T3" fmla="*/ 34 h 88"/>
                      <a:gd name="T4" fmla="*/ 81 w 82"/>
                      <a:gd name="T5" fmla="*/ 28 h 88"/>
                      <a:gd name="T6" fmla="*/ 79 w 82"/>
                      <a:gd name="T7" fmla="*/ 23 h 88"/>
                      <a:gd name="T8" fmla="*/ 76 w 82"/>
                      <a:gd name="T9" fmla="*/ 17 h 88"/>
                      <a:gd name="T10" fmla="*/ 70 w 82"/>
                      <a:gd name="T11" fmla="*/ 8 h 88"/>
                      <a:gd name="T12" fmla="*/ 61 w 82"/>
                      <a:gd name="T13" fmla="*/ 0 h 88"/>
                      <a:gd name="T14" fmla="*/ 57 w 82"/>
                      <a:gd name="T15" fmla="*/ 0 h 88"/>
                      <a:gd name="T16" fmla="*/ 54 w 82"/>
                      <a:gd name="T17" fmla="*/ 0 h 88"/>
                      <a:gd name="T18" fmla="*/ 61 w 82"/>
                      <a:gd name="T19" fmla="*/ 3 h 88"/>
                      <a:gd name="T20" fmla="*/ 65 w 82"/>
                      <a:gd name="T21" fmla="*/ 8 h 88"/>
                      <a:gd name="T22" fmla="*/ 70 w 82"/>
                      <a:gd name="T23" fmla="*/ 12 h 88"/>
                      <a:gd name="T24" fmla="*/ 73 w 82"/>
                      <a:gd name="T25" fmla="*/ 17 h 88"/>
                      <a:gd name="T26" fmla="*/ 76 w 82"/>
                      <a:gd name="T27" fmla="*/ 21 h 88"/>
                      <a:gd name="T28" fmla="*/ 78 w 82"/>
                      <a:gd name="T29" fmla="*/ 28 h 88"/>
                      <a:gd name="T30" fmla="*/ 79 w 82"/>
                      <a:gd name="T31" fmla="*/ 34 h 88"/>
                      <a:gd name="T32" fmla="*/ 79 w 82"/>
                      <a:gd name="T33" fmla="*/ 40 h 88"/>
                      <a:gd name="T34" fmla="*/ 79 w 82"/>
                      <a:gd name="T35" fmla="*/ 49 h 88"/>
                      <a:gd name="T36" fmla="*/ 76 w 82"/>
                      <a:gd name="T37" fmla="*/ 59 h 88"/>
                      <a:gd name="T38" fmla="*/ 71 w 82"/>
                      <a:gd name="T39" fmla="*/ 65 h 88"/>
                      <a:gd name="T40" fmla="*/ 67 w 82"/>
                      <a:gd name="T41" fmla="*/ 72 h 88"/>
                      <a:gd name="T42" fmla="*/ 61 w 82"/>
                      <a:gd name="T43" fmla="*/ 77 h 88"/>
                      <a:gd name="T44" fmla="*/ 53 w 82"/>
                      <a:gd name="T45" fmla="*/ 82 h 88"/>
                      <a:gd name="T46" fmla="*/ 44 w 82"/>
                      <a:gd name="T47" fmla="*/ 85 h 88"/>
                      <a:gd name="T48" fmla="*/ 34 w 82"/>
                      <a:gd name="T49" fmla="*/ 85 h 88"/>
                      <a:gd name="T50" fmla="*/ 25 w 82"/>
                      <a:gd name="T51" fmla="*/ 85 h 88"/>
                      <a:gd name="T52" fmla="*/ 16 w 82"/>
                      <a:gd name="T53" fmla="*/ 80 h 88"/>
                      <a:gd name="T54" fmla="*/ 8 w 82"/>
                      <a:gd name="T55" fmla="*/ 76 h 88"/>
                      <a:gd name="T56" fmla="*/ 0 w 82"/>
                      <a:gd name="T57" fmla="*/ 69 h 88"/>
                      <a:gd name="T58" fmla="*/ 2 w 82"/>
                      <a:gd name="T59" fmla="*/ 72 h 88"/>
                      <a:gd name="T60" fmla="*/ 2 w 82"/>
                      <a:gd name="T61" fmla="*/ 76 h 88"/>
                      <a:gd name="T62" fmla="*/ 10 w 82"/>
                      <a:gd name="T63" fmla="*/ 80 h 88"/>
                      <a:gd name="T64" fmla="*/ 17 w 82"/>
                      <a:gd name="T65" fmla="*/ 85 h 88"/>
                      <a:gd name="T66" fmla="*/ 25 w 82"/>
                      <a:gd name="T67" fmla="*/ 88 h 88"/>
                      <a:gd name="T68" fmla="*/ 34 w 82"/>
                      <a:gd name="T69" fmla="*/ 88 h 88"/>
                      <a:gd name="T70" fmla="*/ 45 w 82"/>
                      <a:gd name="T71" fmla="*/ 88 h 88"/>
                      <a:gd name="T72" fmla="*/ 53 w 82"/>
                      <a:gd name="T73" fmla="*/ 85 h 88"/>
                      <a:gd name="T74" fmla="*/ 62 w 82"/>
                      <a:gd name="T75" fmla="*/ 80 h 88"/>
                      <a:gd name="T76" fmla="*/ 68 w 82"/>
                      <a:gd name="T77" fmla="*/ 74 h 88"/>
                      <a:gd name="T78" fmla="*/ 74 w 82"/>
                      <a:gd name="T79" fmla="*/ 68 h 88"/>
                      <a:gd name="T80" fmla="*/ 79 w 82"/>
                      <a:gd name="T81" fmla="*/ 59 h 88"/>
                      <a:gd name="T82" fmla="*/ 82 w 82"/>
                      <a:gd name="T83" fmla="*/ 51 h 88"/>
                      <a:gd name="T84" fmla="*/ 82 w 82"/>
                      <a:gd name="T85" fmla="*/ 40 h 88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2"/>
                      <a:gd name="T130" fmla="*/ 0 h 88"/>
                      <a:gd name="T131" fmla="*/ 82 w 82"/>
                      <a:gd name="T132" fmla="*/ 88 h 88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2" h="88">
                        <a:moveTo>
                          <a:pt x="82" y="40"/>
                        </a:moveTo>
                        <a:lnTo>
                          <a:pt x="82" y="34"/>
                        </a:lnTo>
                        <a:lnTo>
                          <a:pt x="81" y="28"/>
                        </a:lnTo>
                        <a:lnTo>
                          <a:pt x="79" y="23"/>
                        </a:lnTo>
                        <a:lnTo>
                          <a:pt x="76" y="17"/>
                        </a:lnTo>
                        <a:lnTo>
                          <a:pt x="70" y="8"/>
                        </a:lnTo>
                        <a:lnTo>
                          <a:pt x="61" y="0"/>
                        </a:lnTo>
                        <a:lnTo>
                          <a:pt x="57" y="0"/>
                        </a:lnTo>
                        <a:lnTo>
                          <a:pt x="54" y="0"/>
                        </a:lnTo>
                        <a:lnTo>
                          <a:pt x="61" y="3"/>
                        </a:lnTo>
                        <a:lnTo>
                          <a:pt x="65" y="8"/>
                        </a:lnTo>
                        <a:lnTo>
                          <a:pt x="70" y="12"/>
                        </a:lnTo>
                        <a:lnTo>
                          <a:pt x="73" y="17"/>
                        </a:lnTo>
                        <a:lnTo>
                          <a:pt x="76" y="21"/>
                        </a:lnTo>
                        <a:lnTo>
                          <a:pt x="78" y="28"/>
                        </a:lnTo>
                        <a:lnTo>
                          <a:pt x="79" y="34"/>
                        </a:lnTo>
                        <a:lnTo>
                          <a:pt x="79" y="40"/>
                        </a:lnTo>
                        <a:lnTo>
                          <a:pt x="79" y="49"/>
                        </a:lnTo>
                        <a:lnTo>
                          <a:pt x="76" y="59"/>
                        </a:lnTo>
                        <a:lnTo>
                          <a:pt x="71" y="65"/>
                        </a:lnTo>
                        <a:lnTo>
                          <a:pt x="67" y="72"/>
                        </a:lnTo>
                        <a:lnTo>
                          <a:pt x="61" y="77"/>
                        </a:lnTo>
                        <a:lnTo>
                          <a:pt x="53" y="82"/>
                        </a:lnTo>
                        <a:lnTo>
                          <a:pt x="44" y="85"/>
                        </a:lnTo>
                        <a:lnTo>
                          <a:pt x="34" y="85"/>
                        </a:lnTo>
                        <a:lnTo>
                          <a:pt x="25" y="85"/>
                        </a:lnTo>
                        <a:lnTo>
                          <a:pt x="16" y="80"/>
                        </a:lnTo>
                        <a:lnTo>
                          <a:pt x="8" y="76"/>
                        </a:lnTo>
                        <a:lnTo>
                          <a:pt x="0" y="69"/>
                        </a:lnTo>
                        <a:lnTo>
                          <a:pt x="2" y="72"/>
                        </a:lnTo>
                        <a:lnTo>
                          <a:pt x="2" y="76"/>
                        </a:lnTo>
                        <a:lnTo>
                          <a:pt x="10" y="80"/>
                        </a:lnTo>
                        <a:lnTo>
                          <a:pt x="17" y="85"/>
                        </a:lnTo>
                        <a:lnTo>
                          <a:pt x="25" y="88"/>
                        </a:lnTo>
                        <a:lnTo>
                          <a:pt x="34" y="88"/>
                        </a:lnTo>
                        <a:lnTo>
                          <a:pt x="45" y="88"/>
                        </a:lnTo>
                        <a:lnTo>
                          <a:pt x="53" y="85"/>
                        </a:lnTo>
                        <a:lnTo>
                          <a:pt x="62" y="80"/>
                        </a:lnTo>
                        <a:lnTo>
                          <a:pt x="68" y="74"/>
                        </a:lnTo>
                        <a:lnTo>
                          <a:pt x="74" y="68"/>
                        </a:lnTo>
                        <a:lnTo>
                          <a:pt x="79" y="59"/>
                        </a:lnTo>
                        <a:lnTo>
                          <a:pt x="82" y="51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6776B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0" name="Freeform 448">
                    <a:extLst>
                      <a:ext uri="{FF2B5EF4-FFF2-40B4-BE49-F238E27FC236}">
                        <a16:creationId xmlns:a16="http://schemas.microsoft.com/office/drawing/2014/main" id="{B44012D7-861E-E44E-B226-41F9AF774F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235"/>
                    <a:ext cx="81" cy="86"/>
                  </a:xfrm>
                  <a:custGeom>
                    <a:avLst/>
                    <a:gdLst>
                      <a:gd name="T0" fmla="*/ 81 w 81"/>
                      <a:gd name="T1" fmla="*/ 40 h 86"/>
                      <a:gd name="T2" fmla="*/ 81 w 81"/>
                      <a:gd name="T3" fmla="*/ 34 h 86"/>
                      <a:gd name="T4" fmla="*/ 79 w 81"/>
                      <a:gd name="T5" fmla="*/ 28 h 86"/>
                      <a:gd name="T6" fmla="*/ 78 w 81"/>
                      <a:gd name="T7" fmla="*/ 21 h 86"/>
                      <a:gd name="T8" fmla="*/ 74 w 81"/>
                      <a:gd name="T9" fmla="*/ 17 h 86"/>
                      <a:gd name="T10" fmla="*/ 71 w 81"/>
                      <a:gd name="T11" fmla="*/ 12 h 86"/>
                      <a:gd name="T12" fmla="*/ 67 w 81"/>
                      <a:gd name="T13" fmla="*/ 8 h 86"/>
                      <a:gd name="T14" fmla="*/ 62 w 81"/>
                      <a:gd name="T15" fmla="*/ 3 h 86"/>
                      <a:gd name="T16" fmla="*/ 57 w 81"/>
                      <a:gd name="T17" fmla="*/ 0 h 86"/>
                      <a:gd name="T18" fmla="*/ 54 w 81"/>
                      <a:gd name="T19" fmla="*/ 0 h 86"/>
                      <a:gd name="T20" fmla="*/ 53 w 81"/>
                      <a:gd name="T21" fmla="*/ 1 h 86"/>
                      <a:gd name="T22" fmla="*/ 57 w 81"/>
                      <a:gd name="T23" fmla="*/ 4 h 86"/>
                      <a:gd name="T24" fmla="*/ 62 w 81"/>
                      <a:gd name="T25" fmla="*/ 8 h 86"/>
                      <a:gd name="T26" fmla="*/ 67 w 81"/>
                      <a:gd name="T27" fmla="*/ 12 h 86"/>
                      <a:gd name="T28" fmla="*/ 71 w 81"/>
                      <a:gd name="T29" fmla="*/ 17 h 86"/>
                      <a:gd name="T30" fmla="*/ 74 w 81"/>
                      <a:gd name="T31" fmla="*/ 21 h 86"/>
                      <a:gd name="T32" fmla="*/ 76 w 81"/>
                      <a:gd name="T33" fmla="*/ 28 h 86"/>
                      <a:gd name="T34" fmla="*/ 78 w 81"/>
                      <a:gd name="T35" fmla="*/ 34 h 86"/>
                      <a:gd name="T36" fmla="*/ 78 w 81"/>
                      <a:gd name="T37" fmla="*/ 40 h 86"/>
                      <a:gd name="T38" fmla="*/ 78 w 81"/>
                      <a:gd name="T39" fmla="*/ 49 h 86"/>
                      <a:gd name="T40" fmla="*/ 74 w 81"/>
                      <a:gd name="T41" fmla="*/ 57 h 86"/>
                      <a:gd name="T42" fmla="*/ 71 w 81"/>
                      <a:gd name="T43" fmla="*/ 65 h 86"/>
                      <a:gd name="T44" fmla="*/ 65 w 81"/>
                      <a:gd name="T45" fmla="*/ 71 h 86"/>
                      <a:gd name="T46" fmla="*/ 59 w 81"/>
                      <a:gd name="T47" fmla="*/ 76 h 86"/>
                      <a:gd name="T48" fmla="*/ 51 w 81"/>
                      <a:gd name="T49" fmla="*/ 80 h 86"/>
                      <a:gd name="T50" fmla="*/ 44 w 81"/>
                      <a:gd name="T51" fmla="*/ 83 h 86"/>
                      <a:gd name="T52" fmla="*/ 34 w 81"/>
                      <a:gd name="T53" fmla="*/ 83 h 86"/>
                      <a:gd name="T54" fmla="*/ 25 w 81"/>
                      <a:gd name="T55" fmla="*/ 82 h 86"/>
                      <a:gd name="T56" fmla="*/ 16 w 81"/>
                      <a:gd name="T57" fmla="*/ 79 h 86"/>
                      <a:gd name="T58" fmla="*/ 7 w 81"/>
                      <a:gd name="T59" fmla="*/ 74 h 86"/>
                      <a:gd name="T60" fmla="*/ 0 w 81"/>
                      <a:gd name="T61" fmla="*/ 66 h 86"/>
                      <a:gd name="T62" fmla="*/ 0 w 81"/>
                      <a:gd name="T63" fmla="*/ 69 h 86"/>
                      <a:gd name="T64" fmla="*/ 2 w 81"/>
                      <a:gd name="T65" fmla="*/ 72 h 86"/>
                      <a:gd name="T66" fmla="*/ 8 w 81"/>
                      <a:gd name="T67" fmla="*/ 79 h 86"/>
                      <a:gd name="T68" fmla="*/ 16 w 81"/>
                      <a:gd name="T69" fmla="*/ 83 h 86"/>
                      <a:gd name="T70" fmla="*/ 25 w 81"/>
                      <a:gd name="T71" fmla="*/ 86 h 86"/>
                      <a:gd name="T72" fmla="*/ 34 w 81"/>
                      <a:gd name="T73" fmla="*/ 86 h 86"/>
                      <a:gd name="T74" fmla="*/ 44 w 81"/>
                      <a:gd name="T75" fmla="*/ 86 h 86"/>
                      <a:gd name="T76" fmla="*/ 53 w 81"/>
                      <a:gd name="T77" fmla="*/ 83 h 86"/>
                      <a:gd name="T78" fmla="*/ 61 w 81"/>
                      <a:gd name="T79" fmla="*/ 79 h 86"/>
                      <a:gd name="T80" fmla="*/ 68 w 81"/>
                      <a:gd name="T81" fmla="*/ 72 h 86"/>
                      <a:gd name="T82" fmla="*/ 73 w 81"/>
                      <a:gd name="T83" fmla="*/ 66 h 86"/>
                      <a:gd name="T84" fmla="*/ 78 w 81"/>
                      <a:gd name="T85" fmla="*/ 59 h 86"/>
                      <a:gd name="T86" fmla="*/ 81 w 81"/>
                      <a:gd name="T87" fmla="*/ 49 h 86"/>
                      <a:gd name="T88" fmla="*/ 81 w 81"/>
                      <a:gd name="T89" fmla="*/ 40 h 8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1"/>
                      <a:gd name="T136" fmla="*/ 0 h 86"/>
                      <a:gd name="T137" fmla="*/ 81 w 81"/>
                      <a:gd name="T138" fmla="*/ 86 h 8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1" h="86">
                        <a:moveTo>
                          <a:pt x="81" y="40"/>
                        </a:moveTo>
                        <a:lnTo>
                          <a:pt x="81" y="34"/>
                        </a:lnTo>
                        <a:lnTo>
                          <a:pt x="79" y="28"/>
                        </a:lnTo>
                        <a:lnTo>
                          <a:pt x="78" y="21"/>
                        </a:lnTo>
                        <a:lnTo>
                          <a:pt x="74" y="17"/>
                        </a:lnTo>
                        <a:lnTo>
                          <a:pt x="71" y="12"/>
                        </a:lnTo>
                        <a:lnTo>
                          <a:pt x="67" y="8"/>
                        </a:lnTo>
                        <a:lnTo>
                          <a:pt x="62" y="3"/>
                        </a:lnTo>
                        <a:lnTo>
                          <a:pt x="57" y="0"/>
                        </a:lnTo>
                        <a:lnTo>
                          <a:pt x="54" y="0"/>
                        </a:lnTo>
                        <a:lnTo>
                          <a:pt x="53" y="1"/>
                        </a:lnTo>
                        <a:lnTo>
                          <a:pt x="57" y="4"/>
                        </a:lnTo>
                        <a:lnTo>
                          <a:pt x="62" y="8"/>
                        </a:lnTo>
                        <a:lnTo>
                          <a:pt x="67" y="12"/>
                        </a:lnTo>
                        <a:lnTo>
                          <a:pt x="71" y="17"/>
                        </a:lnTo>
                        <a:lnTo>
                          <a:pt x="74" y="21"/>
                        </a:lnTo>
                        <a:lnTo>
                          <a:pt x="76" y="28"/>
                        </a:lnTo>
                        <a:lnTo>
                          <a:pt x="78" y="34"/>
                        </a:lnTo>
                        <a:lnTo>
                          <a:pt x="78" y="40"/>
                        </a:lnTo>
                        <a:lnTo>
                          <a:pt x="78" y="49"/>
                        </a:lnTo>
                        <a:lnTo>
                          <a:pt x="74" y="57"/>
                        </a:lnTo>
                        <a:lnTo>
                          <a:pt x="71" y="65"/>
                        </a:lnTo>
                        <a:lnTo>
                          <a:pt x="65" y="71"/>
                        </a:lnTo>
                        <a:lnTo>
                          <a:pt x="59" y="76"/>
                        </a:lnTo>
                        <a:lnTo>
                          <a:pt x="51" y="80"/>
                        </a:lnTo>
                        <a:lnTo>
                          <a:pt x="44" y="83"/>
                        </a:lnTo>
                        <a:lnTo>
                          <a:pt x="34" y="83"/>
                        </a:lnTo>
                        <a:lnTo>
                          <a:pt x="25" y="82"/>
                        </a:lnTo>
                        <a:lnTo>
                          <a:pt x="16" y="79"/>
                        </a:lnTo>
                        <a:lnTo>
                          <a:pt x="7" y="74"/>
                        </a:lnTo>
                        <a:lnTo>
                          <a:pt x="0" y="66"/>
                        </a:lnTo>
                        <a:lnTo>
                          <a:pt x="0" y="69"/>
                        </a:lnTo>
                        <a:lnTo>
                          <a:pt x="2" y="72"/>
                        </a:lnTo>
                        <a:lnTo>
                          <a:pt x="8" y="79"/>
                        </a:lnTo>
                        <a:lnTo>
                          <a:pt x="16" y="83"/>
                        </a:lnTo>
                        <a:lnTo>
                          <a:pt x="25" y="86"/>
                        </a:lnTo>
                        <a:lnTo>
                          <a:pt x="34" y="86"/>
                        </a:lnTo>
                        <a:lnTo>
                          <a:pt x="44" y="86"/>
                        </a:lnTo>
                        <a:lnTo>
                          <a:pt x="53" y="83"/>
                        </a:lnTo>
                        <a:lnTo>
                          <a:pt x="61" y="79"/>
                        </a:lnTo>
                        <a:lnTo>
                          <a:pt x="68" y="72"/>
                        </a:lnTo>
                        <a:lnTo>
                          <a:pt x="73" y="66"/>
                        </a:lnTo>
                        <a:lnTo>
                          <a:pt x="78" y="59"/>
                        </a:lnTo>
                        <a:lnTo>
                          <a:pt x="81" y="49"/>
                        </a:lnTo>
                        <a:lnTo>
                          <a:pt x="81" y="40"/>
                        </a:lnTo>
                        <a:close/>
                      </a:path>
                    </a:pathLst>
                  </a:custGeom>
                  <a:solidFill>
                    <a:srgbClr val="6A79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1" name="Freeform 449">
                    <a:extLst>
                      <a:ext uri="{FF2B5EF4-FFF2-40B4-BE49-F238E27FC236}">
                        <a16:creationId xmlns:a16="http://schemas.microsoft.com/office/drawing/2014/main" id="{758ABBCB-DC87-9841-967F-1430B2A263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235"/>
                    <a:ext cx="79" cy="85"/>
                  </a:xfrm>
                  <a:custGeom>
                    <a:avLst/>
                    <a:gdLst>
                      <a:gd name="T0" fmla="*/ 79 w 79"/>
                      <a:gd name="T1" fmla="*/ 40 h 85"/>
                      <a:gd name="T2" fmla="*/ 79 w 79"/>
                      <a:gd name="T3" fmla="*/ 34 h 85"/>
                      <a:gd name="T4" fmla="*/ 78 w 79"/>
                      <a:gd name="T5" fmla="*/ 28 h 85"/>
                      <a:gd name="T6" fmla="*/ 76 w 79"/>
                      <a:gd name="T7" fmla="*/ 21 h 85"/>
                      <a:gd name="T8" fmla="*/ 73 w 79"/>
                      <a:gd name="T9" fmla="*/ 17 h 85"/>
                      <a:gd name="T10" fmla="*/ 70 w 79"/>
                      <a:gd name="T11" fmla="*/ 12 h 85"/>
                      <a:gd name="T12" fmla="*/ 65 w 79"/>
                      <a:gd name="T13" fmla="*/ 8 h 85"/>
                      <a:gd name="T14" fmla="*/ 61 w 79"/>
                      <a:gd name="T15" fmla="*/ 3 h 85"/>
                      <a:gd name="T16" fmla="*/ 54 w 79"/>
                      <a:gd name="T17" fmla="*/ 0 h 85"/>
                      <a:gd name="T18" fmla="*/ 53 w 79"/>
                      <a:gd name="T19" fmla="*/ 1 h 85"/>
                      <a:gd name="T20" fmla="*/ 50 w 79"/>
                      <a:gd name="T21" fmla="*/ 1 h 85"/>
                      <a:gd name="T22" fmla="*/ 56 w 79"/>
                      <a:gd name="T23" fmla="*/ 4 h 85"/>
                      <a:gd name="T24" fmla="*/ 61 w 79"/>
                      <a:gd name="T25" fmla="*/ 8 h 85"/>
                      <a:gd name="T26" fmla="*/ 65 w 79"/>
                      <a:gd name="T27" fmla="*/ 12 h 85"/>
                      <a:gd name="T28" fmla="*/ 68 w 79"/>
                      <a:gd name="T29" fmla="*/ 17 h 85"/>
                      <a:gd name="T30" fmla="*/ 73 w 79"/>
                      <a:gd name="T31" fmla="*/ 21 h 85"/>
                      <a:gd name="T32" fmla="*/ 74 w 79"/>
                      <a:gd name="T33" fmla="*/ 28 h 85"/>
                      <a:gd name="T34" fmla="*/ 76 w 79"/>
                      <a:gd name="T35" fmla="*/ 34 h 85"/>
                      <a:gd name="T36" fmla="*/ 76 w 79"/>
                      <a:gd name="T37" fmla="*/ 40 h 85"/>
                      <a:gd name="T38" fmla="*/ 76 w 79"/>
                      <a:gd name="T39" fmla="*/ 49 h 85"/>
                      <a:gd name="T40" fmla="*/ 73 w 79"/>
                      <a:gd name="T41" fmla="*/ 57 h 85"/>
                      <a:gd name="T42" fmla="*/ 70 w 79"/>
                      <a:gd name="T43" fmla="*/ 63 h 85"/>
                      <a:gd name="T44" fmla="*/ 64 w 79"/>
                      <a:gd name="T45" fmla="*/ 69 h 85"/>
                      <a:gd name="T46" fmla="*/ 59 w 79"/>
                      <a:gd name="T47" fmla="*/ 76 h 85"/>
                      <a:gd name="T48" fmla="*/ 51 w 79"/>
                      <a:gd name="T49" fmla="*/ 79 h 85"/>
                      <a:gd name="T50" fmla="*/ 44 w 79"/>
                      <a:gd name="T51" fmla="*/ 82 h 85"/>
                      <a:gd name="T52" fmla="*/ 34 w 79"/>
                      <a:gd name="T53" fmla="*/ 82 h 85"/>
                      <a:gd name="T54" fmla="*/ 25 w 79"/>
                      <a:gd name="T55" fmla="*/ 80 h 85"/>
                      <a:gd name="T56" fmla="*/ 16 w 79"/>
                      <a:gd name="T57" fmla="*/ 77 h 85"/>
                      <a:gd name="T58" fmla="*/ 7 w 79"/>
                      <a:gd name="T59" fmla="*/ 71 h 85"/>
                      <a:gd name="T60" fmla="*/ 0 w 79"/>
                      <a:gd name="T61" fmla="*/ 63 h 85"/>
                      <a:gd name="T62" fmla="*/ 0 w 79"/>
                      <a:gd name="T63" fmla="*/ 66 h 85"/>
                      <a:gd name="T64" fmla="*/ 0 w 79"/>
                      <a:gd name="T65" fmla="*/ 69 h 85"/>
                      <a:gd name="T66" fmla="*/ 8 w 79"/>
                      <a:gd name="T67" fmla="*/ 76 h 85"/>
                      <a:gd name="T68" fmla="*/ 16 w 79"/>
                      <a:gd name="T69" fmla="*/ 80 h 85"/>
                      <a:gd name="T70" fmla="*/ 25 w 79"/>
                      <a:gd name="T71" fmla="*/ 85 h 85"/>
                      <a:gd name="T72" fmla="*/ 34 w 79"/>
                      <a:gd name="T73" fmla="*/ 85 h 85"/>
                      <a:gd name="T74" fmla="*/ 44 w 79"/>
                      <a:gd name="T75" fmla="*/ 85 h 85"/>
                      <a:gd name="T76" fmla="*/ 53 w 79"/>
                      <a:gd name="T77" fmla="*/ 82 h 85"/>
                      <a:gd name="T78" fmla="*/ 61 w 79"/>
                      <a:gd name="T79" fmla="*/ 77 h 85"/>
                      <a:gd name="T80" fmla="*/ 67 w 79"/>
                      <a:gd name="T81" fmla="*/ 72 h 85"/>
                      <a:gd name="T82" fmla="*/ 71 w 79"/>
                      <a:gd name="T83" fmla="*/ 65 h 85"/>
                      <a:gd name="T84" fmla="*/ 76 w 79"/>
                      <a:gd name="T85" fmla="*/ 59 h 85"/>
                      <a:gd name="T86" fmla="*/ 79 w 79"/>
                      <a:gd name="T87" fmla="*/ 49 h 85"/>
                      <a:gd name="T88" fmla="*/ 79 w 79"/>
                      <a:gd name="T89" fmla="*/ 40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79"/>
                      <a:gd name="T136" fmla="*/ 0 h 85"/>
                      <a:gd name="T137" fmla="*/ 79 w 79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79" h="85">
                        <a:moveTo>
                          <a:pt x="79" y="40"/>
                        </a:moveTo>
                        <a:lnTo>
                          <a:pt x="79" y="34"/>
                        </a:lnTo>
                        <a:lnTo>
                          <a:pt x="78" y="28"/>
                        </a:lnTo>
                        <a:lnTo>
                          <a:pt x="76" y="21"/>
                        </a:lnTo>
                        <a:lnTo>
                          <a:pt x="73" y="17"/>
                        </a:lnTo>
                        <a:lnTo>
                          <a:pt x="70" y="12"/>
                        </a:lnTo>
                        <a:lnTo>
                          <a:pt x="65" y="8"/>
                        </a:lnTo>
                        <a:lnTo>
                          <a:pt x="61" y="3"/>
                        </a:lnTo>
                        <a:lnTo>
                          <a:pt x="54" y="0"/>
                        </a:lnTo>
                        <a:lnTo>
                          <a:pt x="53" y="1"/>
                        </a:lnTo>
                        <a:lnTo>
                          <a:pt x="50" y="1"/>
                        </a:lnTo>
                        <a:lnTo>
                          <a:pt x="56" y="4"/>
                        </a:lnTo>
                        <a:lnTo>
                          <a:pt x="61" y="8"/>
                        </a:lnTo>
                        <a:lnTo>
                          <a:pt x="65" y="12"/>
                        </a:lnTo>
                        <a:lnTo>
                          <a:pt x="68" y="17"/>
                        </a:lnTo>
                        <a:lnTo>
                          <a:pt x="73" y="21"/>
                        </a:lnTo>
                        <a:lnTo>
                          <a:pt x="74" y="28"/>
                        </a:lnTo>
                        <a:lnTo>
                          <a:pt x="76" y="34"/>
                        </a:lnTo>
                        <a:lnTo>
                          <a:pt x="76" y="40"/>
                        </a:lnTo>
                        <a:lnTo>
                          <a:pt x="76" y="49"/>
                        </a:lnTo>
                        <a:lnTo>
                          <a:pt x="73" y="57"/>
                        </a:lnTo>
                        <a:lnTo>
                          <a:pt x="70" y="63"/>
                        </a:lnTo>
                        <a:lnTo>
                          <a:pt x="64" y="69"/>
                        </a:lnTo>
                        <a:lnTo>
                          <a:pt x="59" y="76"/>
                        </a:lnTo>
                        <a:lnTo>
                          <a:pt x="51" y="79"/>
                        </a:lnTo>
                        <a:lnTo>
                          <a:pt x="44" y="82"/>
                        </a:lnTo>
                        <a:lnTo>
                          <a:pt x="34" y="82"/>
                        </a:lnTo>
                        <a:lnTo>
                          <a:pt x="25" y="80"/>
                        </a:lnTo>
                        <a:lnTo>
                          <a:pt x="16" y="77"/>
                        </a:lnTo>
                        <a:lnTo>
                          <a:pt x="7" y="71"/>
                        </a:lnTo>
                        <a:lnTo>
                          <a:pt x="0" y="63"/>
                        </a:lnTo>
                        <a:lnTo>
                          <a:pt x="0" y="66"/>
                        </a:lnTo>
                        <a:lnTo>
                          <a:pt x="0" y="69"/>
                        </a:lnTo>
                        <a:lnTo>
                          <a:pt x="8" y="76"/>
                        </a:lnTo>
                        <a:lnTo>
                          <a:pt x="16" y="80"/>
                        </a:lnTo>
                        <a:lnTo>
                          <a:pt x="25" y="85"/>
                        </a:lnTo>
                        <a:lnTo>
                          <a:pt x="34" y="85"/>
                        </a:lnTo>
                        <a:lnTo>
                          <a:pt x="44" y="85"/>
                        </a:lnTo>
                        <a:lnTo>
                          <a:pt x="53" y="82"/>
                        </a:lnTo>
                        <a:lnTo>
                          <a:pt x="61" y="77"/>
                        </a:lnTo>
                        <a:lnTo>
                          <a:pt x="67" y="72"/>
                        </a:lnTo>
                        <a:lnTo>
                          <a:pt x="71" y="65"/>
                        </a:lnTo>
                        <a:lnTo>
                          <a:pt x="76" y="59"/>
                        </a:lnTo>
                        <a:lnTo>
                          <a:pt x="79" y="49"/>
                        </a:lnTo>
                        <a:lnTo>
                          <a:pt x="79" y="40"/>
                        </a:lnTo>
                        <a:close/>
                      </a:path>
                    </a:pathLst>
                  </a:custGeom>
                  <a:solidFill>
                    <a:srgbClr val="717F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2" name="Freeform 450">
                    <a:extLst>
                      <a:ext uri="{FF2B5EF4-FFF2-40B4-BE49-F238E27FC236}">
                        <a16:creationId xmlns:a16="http://schemas.microsoft.com/office/drawing/2014/main" id="{561DE163-DEC4-EB40-8939-BE7B3DCD76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236"/>
                    <a:ext cx="78" cy="82"/>
                  </a:xfrm>
                  <a:custGeom>
                    <a:avLst/>
                    <a:gdLst>
                      <a:gd name="T0" fmla="*/ 78 w 78"/>
                      <a:gd name="T1" fmla="*/ 39 h 82"/>
                      <a:gd name="T2" fmla="*/ 78 w 78"/>
                      <a:gd name="T3" fmla="*/ 33 h 82"/>
                      <a:gd name="T4" fmla="*/ 76 w 78"/>
                      <a:gd name="T5" fmla="*/ 27 h 82"/>
                      <a:gd name="T6" fmla="*/ 74 w 78"/>
                      <a:gd name="T7" fmla="*/ 20 h 82"/>
                      <a:gd name="T8" fmla="*/ 71 w 78"/>
                      <a:gd name="T9" fmla="*/ 16 h 82"/>
                      <a:gd name="T10" fmla="*/ 67 w 78"/>
                      <a:gd name="T11" fmla="*/ 11 h 82"/>
                      <a:gd name="T12" fmla="*/ 62 w 78"/>
                      <a:gd name="T13" fmla="*/ 7 h 82"/>
                      <a:gd name="T14" fmla="*/ 57 w 78"/>
                      <a:gd name="T15" fmla="*/ 3 h 82"/>
                      <a:gd name="T16" fmla="*/ 53 w 78"/>
                      <a:gd name="T17" fmla="*/ 0 h 82"/>
                      <a:gd name="T18" fmla="*/ 50 w 78"/>
                      <a:gd name="T19" fmla="*/ 0 h 82"/>
                      <a:gd name="T20" fmla="*/ 47 w 78"/>
                      <a:gd name="T21" fmla="*/ 0 h 82"/>
                      <a:gd name="T22" fmla="*/ 53 w 78"/>
                      <a:gd name="T23" fmla="*/ 3 h 82"/>
                      <a:gd name="T24" fmla="*/ 57 w 78"/>
                      <a:gd name="T25" fmla="*/ 7 h 82"/>
                      <a:gd name="T26" fmla="*/ 64 w 78"/>
                      <a:gd name="T27" fmla="*/ 11 h 82"/>
                      <a:gd name="T28" fmla="*/ 67 w 78"/>
                      <a:gd name="T29" fmla="*/ 16 h 82"/>
                      <a:gd name="T30" fmla="*/ 70 w 78"/>
                      <a:gd name="T31" fmla="*/ 20 h 82"/>
                      <a:gd name="T32" fmla="*/ 73 w 78"/>
                      <a:gd name="T33" fmla="*/ 27 h 82"/>
                      <a:gd name="T34" fmla="*/ 74 w 78"/>
                      <a:gd name="T35" fmla="*/ 33 h 82"/>
                      <a:gd name="T36" fmla="*/ 74 w 78"/>
                      <a:gd name="T37" fmla="*/ 39 h 82"/>
                      <a:gd name="T38" fmla="*/ 74 w 78"/>
                      <a:gd name="T39" fmla="*/ 48 h 82"/>
                      <a:gd name="T40" fmla="*/ 71 w 78"/>
                      <a:gd name="T41" fmla="*/ 54 h 82"/>
                      <a:gd name="T42" fmla="*/ 68 w 78"/>
                      <a:gd name="T43" fmla="*/ 62 h 82"/>
                      <a:gd name="T44" fmla="*/ 64 w 78"/>
                      <a:gd name="T45" fmla="*/ 68 h 82"/>
                      <a:gd name="T46" fmla="*/ 57 w 78"/>
                      <a:gd name="T47" fmla="*/ 73 h 82"/>
                      <a:gd name="T48" fmla="*/ 51 w 78"/>
                      <a:gd name="T49" fmla="*/ 76 h 82"/>
                      <a:gd name="T50" fmla="*/ 44 w 78"/>
                      <a:gd name="T51" fmla="*/ 79 h 82"/>
                      <a:gd name="T52" fmla="*/ 34 w 78"/>
                      <a:gd name="T53" fmla="*/ 79 h 82"/>
                      <a:gd name="T54" fmla="*/ 25 w 78"/>
                      <a:gd name="T55" fmla="*/ 78 h 82"/>
                      <a:gd name="T56" fmla="*/ 14 w 78"/>
                      <a:gd name="T57" fmla="*/ 75 h 82"/>
                      <a:gd name="T58" fmla="*/ 7 w 78"/>
                      <a:gd name="T59" fmla="*/ 68 h 82"/>
                      <a:gd name="T60" fmla="*/ 0 w 78"/>
                      <a:gd name="T61" fmla="*/ 59 h 82"/>
                      <a:gd name="T62" fmla="*/ 0 w 78"/>
                      <a:gd name="T63" fmla="*/ 61 h 82"/>
                      <a:gd name="T64" fmla="*/ 0 w 78"/>
                      <a:gd name="T65" fmla="*/ 61 h 82"/>
                      <a:gd name="T66" fmla="*/ 0 w 78"/>
                      <a:gd name="T67" fmla="*/ 62 h 82"/>
                      <a:gd name="T68" fmla="*/ 0 w 78"/>
                      <a:gd name="T69" fmla="*/ 65 h 82"/>
                      <a:gd name="T70" fmla="*/ 7 w 78"/>
                      <a:gd name="T71" fmla="*/ 73 h 82"/>
                      <a:gd name="T72" fmla="*/ 16 w 78"/>
                      <a:gd name="T73" fmla="*/ 78 h 82"/>
                      <a:gd name="T74" fmla="*/ 25 w 78"/>
                      <a:gd name="T75" fmla="*/ 81 h 82"/>
                      <a:gd name="T76" fmla="*/ 34 w 78"/>
                      <a:gd name="T77" fmla="*/ 82 h 82"/>
                      <a:gd name="T78" fmla="*/ 44 w 78"/>
                      <a:gd name="T79" fmla="*/ 82 h 82"/>
                      <a:gd name="T80" fmla="*/ 51 w 78"/>
                      <a:gd name="T81" fmla="*/ 79 h 82"/>
                      <a:gd name="T82" fmla="*/ 59 w 78"/>
                      <a:gd name="T83" fmla="*/ 75 h 82"/>
                      <a:gd name="T84" fmla="*/ 65 w 78"/>
                      <a:gd name="T85" fmla="*/ 70 h 82"/>
                      <a:gd name="T86" fmla="*/ 71 w 78"/>
                      <a:gd name="T87" fmla="*/ 64 h 82"/>
                      <a:gd name="T88" fmla="*/ 74 w 78"/>
                      <a:gd name="T89" fmla="*/ 56 h 82"/>
                      <a:gd name="T90" fmla="*/ 78 w 78"/>
                      <a:gd name="T91" fmla="*/ 48 h 82"/>
                      <a:gd name="T92" fmla="*/ 78 w 78"/>
                      <a:gd name="T93" fmla="*/ 39 h 8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8"/>
                      <a:gd name="T142" fmla="*/ 0 h 82"/>
                      <a:gd name="T143" fmla="*/ 78 w 78"/>
                      <a:gd name="T144" fmla="*/ 82 h 8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8" h="82">
                        <a:moveTo>
                          <a:pt x="78" y="39"/>
                        </a:moveTo>
                        <a:lnTo>
                          <a:pt x="78" y="33"/>
                        </a:lnTo>
                        <a:lnTo>
                          <a:pt x="76" y="27"/>
                        </a:lnTo>
                        <a:lnTo>
                          <a:pt x="74" y="20"/>
                        </a:lnTo>
                        <a:lnTo>
                          <a:pt x="71" y="16"/>
                        </a:lnTo>
                        <a:lnTo>
                          <a:pt x="67" y="11"/>
                        </a:lnTo>
                        <a:lnTo>
                          <a:pt x="62" y="7"/>
                        </a:lnTo>
                        <a:lnTo>
                          <a:pt x="57" y="3"/>
                        </a:lnTo>
                        <a:lnTo>
                          <a:pt x="53" y="0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53" y="3"/>
                        </a:lnTo>
                        <a:lnTo>
                          <a:pt x="57" y="7"/>
                        </a:lnTo>
                        <a:lnTo>
                          <a:pt x="64" y="11"/>
                        </a:lnTo>
                        <a:lnTo>
                          <a:pt x="67" y="16"/>
                        </a:lnTo>
                        <a:lnTo>
                          <a:pt x="70" y="20"/>
                        </a:lnTo>
                        <a:lnTo>
                          <a:pt x="73" y="27"/>
                        </a:lnTo>
                        <a:lnTo>
                          <a:pt x="74" y="33"/>
                        </a:lnTo>
                        <a:lnTo>
                          <a:pt x="74" y="39"/>
                        </a:lnTo>
                        <a:lnTo>
                          <a:pt x="74" y="48"/>
                        </a:lnTo>
                        <a:lnTo>
                          <a:pt x="71" y="54"/>
                        </a:lnTo>
                        <a:lnTo>
                          <a:pt x="68" y="62"/>
                        </a:lnTo>
                        <a:lnTo>
                          <a:pt x="64" y="68"/>
                        </a:lnTo>
                        <a:lnTo>
                          <a:pt x="57" y="73"/>
                        </a:lnTo>
                        <a:lnTo>
                          <a:pt x="51" y="76"/>
                        </a:lnTo>
                        <a:lnTo>
                          <a:pt x="44" y="79"/>
                        </a:lnTo>
                        <a:lnTo>
                          <a:pt x="34" y="79"/>
                        </a:lnTo>
                        <a:lnTo>
                          <a:pt x="25" y="78"/>
                        </a:lnTo>
                        <a:lnTo>
                          <a:pt x="14" y="75"/>
                        </a:lnTo>
                        <a:lnTo>
                          <a:pt x="7" y="68"/>
                        </a:lnTo>
                        <a:lnTo>
                          <a:pt x="0" y="59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0" y="65"/>
                        </a:lnTo>
                        <a:lnTo>
                          <a:pt x="7" y="73"/>
                        </a:lnTo>
                        <a:lnTo>
                          <a:pt x="16" y="78"/>
                        </a:lnTo>
                        <a:lnTo>
                          <a:pt x="25" y="81"/>
                        </a:lnTo>
                        <a:lnTo>
                          <a:pt x="34" y="82"/>
                        </a:lnTo>
                        <a:lnTo>
                          <a:pt x="44" y="82"/>
                        </a:lnTo>
                        <a:lnTo>
                          <a:pt x="51" y="79"/>
                        </a:lnTo>
                        <a:lnTo>
                          <a:pt x="59" y="75"/>
                        </a:lnTo>
                        <a:lnTo>
                          <a:pt x="65" y="70"/>
                        </a:lnTo>
                        <a:lnTo>
                          <a:pt x="71" y="64"/>
                        </a:lnTo>
                        <a:lnTo>
                          <a:pt x="74" y="56"/>
                        </a:lnTo>
                        <a:lnTo>
                          <a:pt x="78" y="48"/>
                        </a:lnTo>
                        <a:lnTo>
                          <a:pt x="78" y="39"/>
                        </a:lnTo>
                        <a:close/>
                      </a:path>
                    </a:pathLst>
                  </a:custGeom>
                  <a:solidFill>
                    <a:srgbClr val="7582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3" name="Freeform 451">
                    <a:extLst>
                      <a:ext uri="{FF2B5EF4-FFF2-40B4-BE49-F238E27FC236}">
                        <a16:creationId xmlns:a16="http://schemas.microsoft.com/office/drawing/2014/main" id="{459277EF-520B-004C-997E-A7BD967CFE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236"/>
                    <a:ext cx="76" cy="81"/>
                  </a:xfrm>
                  <a:custGeom>
                    <a:avLst/>
                    <a:gdLst>
                      <a:gd name="T0" fmla="*/ 76 w 76"/>
                      <a:gd name="T1" fmla="*/ 39 h 81"/>
                      <a:gd name="T2" fmla="*/ 76 w 76"/>
                      <a:gd name="T3" fmla="*/ 33 h 81"/>
                      <a:gd name="T4" fmla="*/ 74 w 76"/>
                      <a:gd name="T5" fmla="*/ 27 h 81"/>
                      <a:gd name="T6" fmla="*/ 73 w 76"/>
                      <a:gd name="T7" fmla="*/ 20 h 81"/>
                      <a:gd name="T8" fmla="*/ 68 w 76"/>
                      <a:gd name="T9" fmla="*/ 16 h 81"/>
                      <a:gd name="T10" fmla="*/ 65 w 76"/>
                      <a:gd name="T11" fmla="*/ 11 h 81"/>
                      <a:gd name="T12" fmla="*/ 61 w 76"/>
                      <a:gd name="T13" fmla="*/ 7 h 81"/>
                      <a:gd name="T14" fmla="*/ 56 w 76"/>
                      <a:gd name="T15" fmla="*/ 3 h 81"/>
                      <a:gd name="T16" fmla="*/ 50 w 76"/>
                      <a:gd name="T17" fmla="*/ 0 h 81"/>
                      <a:gd name="T18" fmla="*/ 47 w 76"/>
                      <a:gd name="T19" fmla="*/ 0 h 81"/>
                      <a:gd name="T20" fmla="*/ 44 w 76"/>
                      <a:gd name="T21" fmla="*/ 2 h 81"/>
                      <a:gd name="T22" fmla="*/ 50 w 76"/>
                      <a:gd name="T23" fmla="*/ 3 h 81"/>
                      <a:gd name="T24" fmla="*/ 56 w 76"/>
                      <a:gd name="T25" fmla="*/ 7 h 81"/>
                      <a:gd name="T26" fmla="*/ 61 w 76"/>
                      <a:gd name="T27" fmla="*/ 11 h 81"/>
                      <a:gd name="T28" fmla="*/ 65 w 76"/>
                      <a:gd name="T29" fmla="*/ 16 h 81"/>
                      <a:gd name="T30" fmla="*/ 68 w 76"/>
                      <a:gd name="T31" fmla="*/ 20 h 81"/>
                      <a:gd name="T32" fmla="*/ 71 w 76"/>
                      <a:gd name="T33" fmla="*/ 27 h 81"/>
                      <a:gd name="T34" fmla="*/ 73 w 76"/>
                      <a:gd name="T35" fmla="*/ 33 h 81"/>
                      <a:gd name="T36" fmla="*/ 73 w 76"/>
                      <a:gd name="T37" fmla="*/ 39 h 81"/>
                      <a:gd name="T38" fmla="*/ 73 w 76"/>
                      <a:gd name="T39" fmla="*/ 47 h 81"/>
                      <a:gd name="T40" fmla="*/ 70 w 76"/>
                      <a:gd name="T41" fmla="*/ 54 h 81"/>
                      <a:gd name="T42" fmla="*/ 67 w 76"/>
                      <a:gd name="T43" fmla="*/ 61 h 81"/>
                      <a:gd name="T44" fmla="*/ 62 w 76"/>
                      <a:gd name="T45" fmla="*/ 67 h 81"/>
                      <a:gd name="T46" fmla="*/ 56 w 76"/>
                      <a:gd name="T47" fmla="*/ 71 h 81"/>
                      <a:gd name="T48" fmla="*/ 50 w 76"/>
                      <a:gd name="T49" fmla="*/ 75 h 81"/>
                      <a:gd name="T50" fmla="*/ 42 w 76"/>
                      <a:gd name="T51" fmla="*/ 78 h 81"/>
                      <a:gd name="T52" fmla="*/ 34 w 76"/>
                      <a:gd name="T53" fmla="*/ 78 h 81"/>
                      <a:gd name="T54" fmla="*/ 24 w 76"/>
                      <a:gd name="T55" fmla="*/ 76 h 81"/>
                      <a:gd name="T56" fmla="*/ 14 w 76"/>
                      <a:gd name="T57" fmla="*/ 71 h 81"/>
                      <a:gd name="T58" fmla="*/ 7 w 76"/>
                      <a:gd name="T59" fmla="*/ 65 h 81"/>
                      <a:gd name="T60" fmla="*/ 0 w 76"/>
                      <a:gd name="T61" fmla="*/ 56 h 81"/>
                      <a:gd name="T62" fmla="*/ 0 w 76"/>
                      <a:gd name="T63" fmla="*/ 59 h 81"/>
                      <a:gd name="T64" fmla="*/ 0 w 76"/>
                      <a:gd name="T65" fmla="*/ 61 h 81"/>
                      <a:gd name="T66" fmla="*/ 0 w 76"/>
                      <a:gd name="T67" fmla="*/ 62 h 81"/>
                      <a:gd name="T68" fmla="*/ 0 w 76"/>
                      <a:gd name="T69" fmla="*/ 62 h 81"/>
                      <a:gd name="T70" fmla="*/ 7 w 76"/>
                      <a:gd name="T71" fmla="*/ 70 h 81"/>
                      <a:gd name="T72" fmla="*/ 16 w 76"/>
                      <a:gd name="T73" fmla="*/ 76 h 81"/>
                      <a:gd name="T74" fmla="*/ 25 w 76"/>
                      <a:gd name="T75" fmla="*/ 79 h 81"/>
                      <a:gd name="T76" fmla="*/ 34 w 76"/>
                      <a:gd name="T77" fmla="*/ 81 h 81"/>
                      <a:gd name="T78" fmla="*/ 44 w 76"/>
                      <a:gd name="T79" fmla="*/ 81 h 81"/>
                      <a:gd name="T80" fmla="*/ 51 w 76"/>
                      <a:gd name="T81" fmla="*/ 78 h 81"/>
                      <a:gd name="T82" fmla="*/ 59 w 76"/>
                      <a:gd name="T83" fmla="*/ 75 h 81"/>
                      <a:gd name="T84" fmla="*/ 64 w 76"/>
                      <a:gd name="T85" fmla="*/ 68 h 81"/>
                      <a:gd name="T86" fmla="*/ 70 w 76"/>
                      <a:gd name="T87" fmla="*/ 62 h 81"/>
                      <a:gd name="T88" fmla="*/ 73 w 76"/>
                      <a:gd name="T89" fmla="*/ 56 h 81"/>
                      <a:gd name="T90" fmla="*/ 76 w 76"/>
                      <a:gd name="T91" fmla="*/ 48 h 81"/>
                      <a:gd name="T92" fmla="*/ 76 w 76"/>
                      <a:gd name="T93" fmla="*/ 39 h 81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6"/>
                      <a:gd name="T142" fmla="*/ 0 h 81"/>
                      <a:gd name="T143" fmla="*/ 76 w 76"/>
                      <a:gd name="T144" fmla="*/ 81 h 81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6" h="81">
                        <a:moveTo>
                          <a:pt x="76" y="39"/>
                        </a:moveTo>
                        <a:lnTo>
                          <a:pt x="76" y="33"/>
                        </a:lnTo>
                        <a:lnTo>
                          <a:pt x="74" y="27"/>
                        </a:lnTo>
                        <a:lnTo>
                          <a:pt x="73" y="20"/>
                        </a:lnTo>
                        <a:lnTo>
                          <a:pt x="68" y="16"/>
                        </a:lnTo>
                        <a:lnTo>
                          <a:pt x="65" y="11"/>
                        </a:lnTo>
                        <a:lnTo>
                          <a:pt x="61" y="7"/>
                        </a:lnTo>
                        <a:lnTo>
                          <a:pt x="56" y="3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4" y="2"/>
                        </a:lnTo>
                        <a:lnTo>
                          <a:pt x="50" y="3"/>
                        </a:lnTo>
                        <a:lnTo>
                          <a:pt x="56" y="7"/>
                        </a:lnTo>
                        <a:lnTo>
                          <a:pt x="61" y="11"/>
                        </a:lnTo>
                        <a:lnTo>
                          <a:pt x="65" y="16"/>
                        </a:lnTo>
                        <a:lnTo>
                          <a:pt x="68" y="20"/>
                        </a:lnTo>
                        <a:lnTo>
                          <a:pt x="71" y="27"/>
                        </a:lnTo>
                        <a:lnTo>
                          <a:pt x="73" y="33"/>
                        </a:lnTo>
                        <a:lnTo>
                          <a:pt x="73" y="39"/>
                        </a:lnTo>
                        <a:lnTo>
                          <a:pt x="73" y="47"/>
                        </a:lnTo>
                        <a:lnTo>
                          <a:pt x="70" y="54"/>
                        </a:lnTo>
                        <a:lnTo>
                          <a:pt x="67" y="61"/>
                        </a:lnTo>
                        <a:lnTo>
                          <a:pt x="62" y="67"/>
                        </a:lnTo>
                        <a:lnTo>
                          <a:pt x="56" y="71"/>
                        </a:lnTo>
                        <a:lnTo>
                          <a:pt x="50" y="75"/>
                        </a:lnTo>
                        <a:lnTo>
                          <a:pt x="42" y="78"/>
                        </a:lnTo>
                        <a:lnTo>
                          <a:pt x="34" y="78"/>
                        </a:lnTo>
                        <a:lnTo>
                          <a:pt x="24" y="76"/>
                        </a:lnTo>
                        <a:lnTo>
                          <a:pt x="14" y="71"/>
                        </a:lnTo>
                        <a:lnTo>
                          <a:pt x="7" y="65"/>
                        </a:lnTo>
                        <a:lnTo>
                          <a:pt x="0" y="56"/>
                        </a:lnTo>
                        <a:lnTo>
                          <a:pt x="0" y="59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7" y="70"/>
                        </a:lnTo>
                        <a:lnTo>
                          <a:pt x="16" y="76"/>
                        </a:lnTo>
                        <a:lnTo>
                          <a:pt x="25" y="79"/>
                        </a:lnTo>
                        <a:lnTo>
                          <a:pt x="34" y="81"/>
                        </a:lnTo>
                        <a:lnTo>
                          <a:pt x="44" y="81"/>
                        </a:lnTo>
                        <a:lnTo>
                          <a:pt x="51" y="78"/>
                        </a:lnTo>
                        <a:lnTo>
                          <a:pt x="59" y="75"/>
                        </a:lnTo>
                        <a:lnTo>
                          <a:pt x="64" y="68"/>
                        </a:lnTo>
                        <a:lnTo>
                          <a:pt x="70" y="62"/>
                        </a:lnTo>
                        <a:lnTo>
                          <a:pt x="73" y="56"/>
                        </a:lnTo>
                        <a:lnTo>
                          <a:pt x="76" y="48"/>
                        </a:lnTo>
                        <a:lnTo>
                          <a:pt x="76" y="39"/>
                        </a:lnTo>
                        <a:close/>
                      </a:path>
                    </a:pathLst>
                  </a:custGeom>
                  <a:solidFill>
                    <a:srgbClr val="7986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4" name="Freeform 452">
                    <a:extLst>
                      <a:ext uri="{FF2B5EF4-FFF2-40B4-BE49-F238E27FC236}">
                        <a16:creationId xmlns:a16="http://schemas.microsoft.com/office/drawing/2014/main" id="{4C2F2BFF-751C-9D4D-B4DB-01E9CEC58C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236"/>
                    <a:ext cx="74" cy="79"/>
                  </a:xfrm>
                  <a:custGeom>
                    <a:avLst/>
                    <a:gdLst>
                      <a:gd name="T0" fmla="*/ 74 w 74"/>
                      <a:gd name="T1" fmla="*/ 39 h 79"/>
                      <a:gd name="T2" fmla="*/ 74 w 74"/>
                      <a:gd name="T3" fmla="*/ 33 h 79"/>
                      <a:gd name="T4" fmla="*/ 73 w 74"/>
                      <a:gd name="T5" fmla="*/ 27 h 79"/>
                      <a:gd name="T6" fmla="*/ 70 w 74"/>
                      <a:gd name="T7" fmla="*/ 20 h 79"/>
                      <a:gd name="T8" fmla="*/ 67 w 74"/>
                      <a:gd name="T9" fmla="*/ 16 h 79"/>
                      <a:gd name="T10" fmla="*/ 64 w 74"/>
                      <a:gd name="T11" fmla="*/ 11 h 79"/>
                      <a:gd name="T12" fmla="*/ 57 w 74"/>
                      <a:gd name="T13" fmla="*/ 7 h 79"/>
                      <a:gd name="T14" fmla="*/ 53 w 74"/>
                      <a:gd name="T15" fmla="*/ 3 h 79"/>
                      <a:gd name="T16" fmla="*/ 47 w 74"/>
                      <a:gd name="T17" fmla="*/ 0 h 79"/>
                      <a:gd name="T18" fmla="*/ 44 w 74"/>
                      <a:gd name="T19" fmla="*/ 2 h 79"/>
                      <a:gd name="T20" fmla="*/ 42 w 74"/>
                      <a:gd name="T21" fmla="*/ 3 h 79"/>
                      <a:gd name="T22" fmla="*/ 48 w 74"/>
                      <a:gd name="T23" fmla="*/ 5 h 79"/>
                      <a:gd name="T24" fmla="*/ 53 w 74"/>
                      <a:gd name="T25" fmla="*/ 7 h 79"/>
                      <a:gd name="T26" fmla="*/ 59 w 74"/>
                      <a:gd name="T27" fmla="*/ 11 h 79"/>
                      <a:gd name="T28" fmla="*/ 64 w 74"/>
                      <a:gd name="T29" fmla="*/ 16 h 79"/>
                      <a:gd name="T30" fmla="*/ 67 w 74"/>
                      <a:gd name="T31" fmla="*/ 20 h 79"/>
                      <a:gd name="T32" fmla="*/ 70 w 74"/>
                      <a:gd name="T33" fmla="*/ 27 h 79"/>
                      <a:gd name="T34" fmla="*/ 71 w 74"/>
                      <a:gd name="T35" fmla="*/ 33 h 79"/>
                      <a:gd name="T36" fmla="*/ 71 w 74"/>
                      <a:gd name="T37" fmla="*/ 39 h 79"/>
                      <a:gd name="T38" fmla="*/ 71 w 74"/>
                      <a:gd name="T39" fmla="*/ 47 h 79"/>
                      <a:gd name="T40" fmla="*/ 70 w 74"/>
                      <a:gd name="T41" fmla="*/ 54 h 79"/>
                      <a:gd name="T42" fmla="*/ 65 w 74"/>
                      <a:gd name="T43" fmla="*/ 61 h 79"/>
                      <a:gd name="T44" fmla="*/ 61 w 74"/>
                      <a:gd name="T45" fmla="*/ 65 h 79"/>
                      <a:gd name="T46" fmla="*/ 56 w 74"/>
                      <a:gd name="T47" fmla="*/ 70 h 79"/>
                      <a:gd name="T48" fmla="*/ 50 w 74"/>
                      <a:gd name="T49" fmla="*/ 73 h 79"/>
                      <a:gd name="T50" fmla="*/ 42 w 74"/>
                      <a:gd name="T51" fmla="*/ 76 h 79"/>
                      <a:gd name="T52" fmla="*/ 34 w 74"/>
                      <a:gd name="T53" fmla="*/ 76 h 79"/>
                      <a:gd name="T54" fmla="*/ 30 w 74"/>
                      <a:gd name="T55" fmla="*/ 76 h 79"/>
                      <a:gd name="T56" fmla="*/ 24 w 74"/>
                      <a:gd name="T57" fmla="*/ 75 h 79"/>
                      <a:gd name="T58" fmla="*/ 19 w 74"/>
                      <a:gd name="T59" fmla="*/ 73 h 79"/>
                      <a:gd name="T60" fmla="*/ 14 w 74"/>
                      <a:gd name="T61" fmla="*/ 70 h 79"/>
                      <a:gd name="T62" fmla="*/ 10 w 74"/>
                      <a:gd name="T63" fmla="*/ 67 h 79"/>
                      <a:gd name="T64" fmla="*/ 7 w 74"/>
                      <a:gd name="T65" fmla="*/ 62 h 79"/>
                      <a:gd name="T66" fmla="*/ 3 w 74"/>
                      <a:gd name="T67" fmla="*/ 58 h 79"/>
                      <a:gd name="T68" fmla="*/ 0 w 74"/>
                      <a:gd name="T69" fmla="*/ 53 h 79"/>
                      <a:gd name="T70" fmla="*/ 0 w 74"/>
                      <a:gd name="T71" fmla="*/ 56 h 79"/>
                      <a:gd name="T72" fmla="*/ 0 w 74"/>
                      <a:gd name="T73" fmla="*/ 59 h 79"/>
                      <a:gd name="T74" fmla="*/ 7 w 74"/>
                      <a:gd name="T75" fmla="*/ 68 h 79"/>
                      <a:gd name="T76" fmla="*/ 14 w 74"/>
                      <a:gd name="T77" fmla="*/ 75 h 79"/>
                      <a:gd name="T78" fmla="*/ 25 w 74"/>
                      <a:gd name="T79" fmla="*/ 78 h 79"/>
                      <a:gd name="T80" fmla="*/ 34 w 74"/>
                      <a:gd name="T81" fmla="*/ 79 h 79"/>
                      <a:gd name="T82" fmla="*/ 44 w 74"/>
                      <a:gd name="T83" fmla="*/ 79 h 79"/>
                      <a:gd name="T84" fmla="*/ 51 w 74"/>
                      <a:gd name="T85" fmla="*/ 76 h 79"/>
                      <a:gd name="T86" fmla="*/ 57 w 74"/>
                      <a:gd name="T87" fmla="*/ 73 h 79"/>
                      <a:gd name="T88" fmla="*/ 64 w 74"/>
                      <a:gd name="T89" fmla="*/ 68 h 79"/>
                      <a:gd name="T90" fmla="*/ 68 w 74"/>
                      <a:gd name="T91" fmla="*/ 62 h 79"/>
                      <a:gd name="T92" fmla="*/ 71 w 74"/>
                      <a:gd name="T93" fmla="*/ 54 h 79"/>
                      <a:gd name="T94" fmla="*/ 74 w 74"/>
                      <a:gd name="T95" fmla="*/ 48 h 79"/>
                      <a:gd name="T96" fmla="*/ 74 w 74"/>
                      <a:gd name="T97" fmla="*/ 39 h 7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4"/>
                      <a:gd name="T148" fmla="*/ 0 h 79"/>
                      <a:gd name="T149" fmla="*/ 74 w 74"/>
                      <a:gd name="T150" fmla="*/ 79 h 79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4" h="79">
                        <a:moveTo>
                          <a:pt x="74" y="39"/>
                        </a:moveTo>
                        <a:lnTo>
                          <a:pt x="74" y="33"/>
                        </a:lnTo>
                        <a:lnTo>
                          <a:pt x="73" y="27"/>
                        </a:lnTo>
                        <a:lnTo>
                          <a:pt x="70" y="20"/>
                        </a:lnTo>
                        <a:lnTo>
                          <a:pt x="67" y="16"/>
                        </a:lnTo>
                        <a:lnTo>
                          <a:pt x="64" y="11"/>
                        </a:lnTo>
                        <a:lnTo>
                          <a:pt x="57" y="7"/>
                        </a:lnTo>
                        <a:lnTo>
                          <a:pt x="53" y="3"/>
                        </a:lnTo>
                        <a:lnTo>
                          <a:pt x="47" y="0"/>
                        </a:lnTo>
                        <a:lnTo>
                          <a:pt x="44" y="2"/>
                        </a:lnTo>
                        <a:lnTo>
                          <a:pt x="42" y="3"/>
                        </a:lnTo>
                        <a:lnTo>
                          <a:pt x="48" y="5"/>
                        </a:lnTo>
                        <a:lnTo>
                          <a:pt x="53" y="7"/>
                        </a:lnTo>
                        <a:lnTo>
                          <a:pt x="59" y="11"/>
                        </a:lnTo>
                        <a:lnTo>
                          <a:pt x="64" y="16"/>
                        </a:lnTo>
                        <a:lnTo>
                          <a:pt x="67" y="20"/>
                        </a:lnTo>
                        <a:lnTo>
                          <a:pt x="70" y="27"/>
                        </a:lnTo>
                        <a:lnTo>
                          <a:pt x="71" y="33"/>
                        </a:lnTo>
                        <a:lnTo>
                          <a:pt x="71" y="39"/>
                        </a:lnTo>
                        <a:lnTo>
                          <a:pt x="71" y="47"/>
                        </a:lnTo>
                        <a:lnTo>
                          <a:pt x="70" y="54"/>
                        </a:lnTo>
                        <a:lnTo>
                          <a:pt x="65" y="61"/>
                        </a:lnTo>
                        <a:lnTo>
                          <a:pt x="61" y="65"/>
                        </a:lnTo>
                        <a:lnTo>
                          <a:pt x="56" y="70"/>
                        </a:lnTo>
                        <a:lnTo>
                          <a:pt x="50" y="73"/>
                        </a:lnTo>
                        <a:lnTo>
                          <a:pt x="42" y="76"/>
                        </a:lnTo>
                        <a:lnTo>
                          <a:pt x="34" y="76"/>
                        </a:lnTo>
                        <a:lnTo>
                          <a:pt x="30" y="76"/>
                        </a:lnTo>
                        <a:lnTo>
                          <a:pt x="24" y="75"/>
                        </a:lnTo>
                        <a:lnTo>
                          <a:pt x="19" y="73"/>
                        </a:lnTo>
                        <a:lnTo>
                          <a:pt x="14" y="70"/>
                        </a:lnTo>
                        <a:lnTo>
                          <a:pt x="10" y="67"/>
                        </a:lnTo>
                        <a:lnTo>
                          <a:pt x="7" y="62"/>
                        </a:lnTo>
                        <a:lnTo>
                          <a:pt x="3" y="58"/>
                        </a:lnTo>
                        <a:lnTo>
                          <a:pt x="0" y="53"/>
                        </a:lnTo>
                        <a:lnTo>
                          <a:pt x="0" y="56"/>
                        </a:lnTo>
                        <a:lnTo>
                          <a:pt x="0" y="59"/>
                        </a:lnTo>
                        <a:lnTo>
                          <a:pt x="7" y="68"/>
                        </a:lnTo>
                        <a:lnTo>
                          <a:pt x="14" y="75"/>
                        </a:lnTo>
                        <a:lnTo>
                          <a:pt x="25" y="78"/>
                        </a:lnTo>
                        <a:lnTo>
                          <a:pt x="34" y="79"/>
                        </a:lnTo>
                        <a:lnTo>
                          <a:pt x="44" y="79"/>
                        </a:lnTo>
                        <a:lnTo>
                          <a:pt x="51" y="76"/>
                        </a:lnTo>
                        <a:lnTo>
                          <a:pt x="57" y="73"/>
                        </a:lnTo>
                        <a:lnTo>
                          <a:pt x="64" y="68"/>
                        </a:lnTo>
                        <a:lnTo>
                          <a:pt x="68" y="62"/>
                        </a:lnTo>
                        <a:lnTo>
                          <a:pt x="71" y="54"/>
                        </a:lnTo>
                        <a:lnTo>
                          <a:pt x="74" y="48"/>
                        </a:lnTo>
                        <a:lnTo>
                          <a:pt x="74" y="39"/>
                        </a:lnTo>
                        <a:close/>
                      </a:path>
                    </a:pathLst>
                  </a:custGeom>
                  <a:solidFill>
                    <a:srgbClr val="7D89B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5" name="Freeform 453">
                    <a:extLst>
                      <a:ext uri="{FF2B5EF4-FFF2-40B4-BE49-F238E27FC236}">
                        <a16:creationId xmlns:a16="http://schemas.microsoft.com/office/drawing/2014/main" id="{23F14C9B-6E1F-2945-86E1-929FEF72B5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238"/>
                    <a:ext cx="73" cy="76"/>
                  </a:xfrm>
                  <a:custGeom>
                    <a:avLst/>
                    <a:gdLst>
                      <a:gd name="T0" fmla="*/ 73 w 73"/>
                      <a:gd name="T1" fmla="*/ 37 h 76"/>
                      <a:gd name="T2" fmla="*/ 73 w 73"/>
                      <a:gd name="T3" fmla="*/ 31 h 76"/>
                      <a:gd name="T4" fmla="*/ 71 w 73"/>
                      <a:gd name="T5" fmla="*/ 25 h 76"/>
                      <a:gd name="T6" fmla="*/ 68 w 73"/>
                      <a:gd name="T7" fmla="*/ 18 h 76"/>
                      <a:gd name="T8" fmla="*/ 65 w 73"/>
                      <a:gd name="T9" fmla="*/ 14 h 76"/>
                      <a:gd name="T10" fmla="*/ 61 w 73"/>
                      <a:gd name="T11" fmla="*/ 9 h 76"/>
                      <a:gd name="T12" fmla="*/ 56 w 73"/>
                      <a:gd name="T13" fmla="*/ 5 h 76"/>
                      <a:gd name="T14" fmla="*/ 50 w 73"/>
                      <a:gd name="T15" fmla="*/ 1 h 76"/>
                      <a:gd name="T16" fmla="*/ 44 w 73"/>
                      <a:gd name="T17" fmla="*/ 0 h 76"/>
                      <a:gd name="T18" fmla="*/ 40 w 73"/>
                      <a:gd name="T19" fmla="*/ 1 h 76"/>
                      <a:gd name="T20" fmla="*/ 39 w 73"/>
                      <a:gd name="T21" fmla="*/ 1 h 76"/>
                      <a:gd name="T22" fmla="*/ 45 w 73"/>
                      <a:gd name="T23" fmla="*/ 3 h 76"/>
                      <a:gd name="T24" fmla="*/ 51 w 73"/>
                      <a:gd name="T25" fmla="*/ 6 h 76"/>
                      <a:gd name="T26" fmla="*/ 56 w 73"/>
                      <a:gd name="T27" fmla="*/ 9 h 76"/>
                      <a:gd name="T28" fmla="*/ 61 w 73"/>
                      <a:gd name="T29" fmla="*/ 14 h 76"/>
                      <a:gd name="T30" fmla="*/ 65 w 73"/>
                      <a:gd name="T31" fmla="*/ 18 h 76"/>
                      <a:gd name="T32" fmla="*/ 68 w 73"/>
                      <a:gd name="T33" fmla="*/ 25 h 76"/>
                      <a:gd name="T34" fmla="*/ 70 w 73"/>
                      <a:gd name="T35" fmla="*/ 31 h 76"/>
                      <a:gd name="T36" fmla="*/ 70 w 73"/>
                      <a:gd name="T37" fmla="*/ 37 h 76"/>
                      <a:gd name="T38" fmla="*/ 70 w 73"/>
                      <a:gd name="T39" fmla="*/ 45 h 76"/>
                      <a:gd name="T40" fmla="*/ 68 w 73"/>
                      <a:gd name="T41" fmla="*/ 51 h 76"/>
                      <a:gd name="T42" fmla="*/ 64 w 73"/>
                      <a:gd name="T43" fmla="*/ 57 h 76"/>
                      <a:gd name="T44" fmla="*/ 61 w 73"/>
                      <a:gd name="T45" fmla="*/ 63 h 76"/>
                      <a:gd name="T46" fmla="*/ 54 w 73"/>
                      <a:gd name="T47" fmla="*/ 66 h 76"/>
                      <a:gd name="T48" fmla="*/ 48 w 73"/>
                      <a:gd name="T49" fmla="*/ 69 h 76"/>
                      <a:gd name="T50" fmla="*/ 42 w 73"/>
                      <a:gd name="T51" fmla="*/ 73 h 76"/>
                      <a:gd name="T52" fmla="*/ 34 w 73"/>
                      <a:gd name="T53" fmla="*/ 73 h 76"/>
                      <a:gd name="T54" fmla="*/ 30 w 73"/>
                      <a:gd name="T55" fmla="*/ 73 h 76"/>
                      <a:gd name="T56" fmla="*/ 24 w 73"/>
                      <a:gd name="T57" fmla="*/ 71 h 76"/>
                      <a:gd name="T58" fmla="*/ 19 w 73"/>
                      <a:gd name="T59" fmla="*/ 69 h 76"/>
                      <a:gd name="T60" fmla="*/ 14 w 73"/>
                      <a:gd name="T61" fmla="*/ 66 h 76"/>
                      <a:gd name="T62" fmla="*/ 10 w 73"/>
                      <a:gd name="T63" fmla="*/ 62 h 76"/>
                      <a:gd name="T64" fmla="*/ 7 w 73"/>
                      <a:gd name="T65" fmla="*/ 59 h 76"/>
                      <a:gd name="T66" fmla="*/ 3 w 73"/>
                      <a:gd name="T67" fmla="*/ 54 h 76"/>
                      <a:gd name="T68" fmla="*/ 2 w 73"/>
                      <a:gd name="T69" fmla="*/ 48 h 76"/>
                      <a:gd name="T70" fmla="*/ 0 w 73"/>
                      <a:gd name="T71" fmla="*/ 51 h 76"/>
                      <a:gd name="T72" fmla="*/ 0 w 73"/>
                      <a:gd name="T73" fmla="*/ 54 h 76"/>
                      <a:gd name="T74" fmla="*/ 7 w 73"/>
                      <a:gd name="T75" fmla="*/ 63 h 76"/>
                      <a:gd name="T76" fmla="*/ 14 w 73"/>
                      <a:gd name="T77" fmla="*/ 69 h 76"/>
                      <a:gd name="T78" fmla="*/ 24 w 73"/>
                      <a:gd name="T79" fmla="*/ 74 h 76"/>
                      <a:gd name="T80" fmla="*/ 34 w 73"/>
                      <a:gd name="T81" fmla="*/ 76 h 76"/>
                      <a:gd name="T82" fmla="*/ 42 w 73"/>
                      <a:gd name="T83" fmla="*/ 76 h 76"/>
                      <a:gd name="T84" fmla="*/ 50 w 73"/>
                      <a:gd name="T85" fmla="*/ 73 h 76"/>
                      <a:gd name="T86" fmla="*/ 56 w 73"/>
                      <a:gd name="T87" fmla="*/ 69 h 76"/>
                      <a:gd name="T88" fmla="*/ 62 w 73"/>
                      <a:gd name="T89" fmla="*/ 65 h 76"/>
                      <a:gd name="T90" fmla="*/ 67 w 73"/>
                      <a:gd name="T91" fmla="*/ 59 h 76"/>
                      <a:gd name="T92" fmla="*/ 70 w 73"/>
                      <a:gd name="T93" fmla="*/ 52 h 76"/>
                      <a:gd name="T94" fmla="*/ 73 w 73"/>
                      <a:gd name="T95" fmla="*/ 45 h 76"/>
                      <a:gd name="T96" fmla="*/ 73 w 73"/>
                      <a:gd name="T97" fmla="*/ 37 h 7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3"/>
                      <a:gd name="T148" fmla="*/ 0 h 76"/>
                      <a:gd name="T149" fmla="*/ 73 w 73"/>
                      <a:gd name="T150" fmla="*/ 76 h 7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3" h="76">
                        <a:moveTo>
                          <a:pt x="73" y="37"/>
                        </a:moveTo>
                        <a:lnTo>
                          <a:pt x="73" y="31"/>
                        </a:lnTo>
                        <a:lnTo>
                          <a:pt x="71" y="25"/>
                        </a:lnTo>
                        <a:lnTo>
                          <a:pt x="68" y="18"/>
                        </a:lnTo>
                        <a:lnTo>
                          <a:pt x="65" y="14"/>
                        </a:lnTo>
                        <a:lnTo>
                          <a:pt x="61" y="9"/>
                        </a:lnTo>
                        <a:lnTo>
                          <a:pt x="56" y="5"/>
                        </a:lnTo>
                        <a:lnTo>
                          <a:pt x="50" y="1"/>
                        </a:lnTo>
                        <a:lnTo>
                          <a:pt x="44" y="0"/>
                        </a:lnTo>
                        <a:lnTo>
                          <a:pt x="40" y="1"/>
                        </a:lnTo>
                        <a:lnTo>
                          <a:pt x="39" y="1"/>
                        </a:lnTo>
                        <a:lnTo>
                          <a:pt x="45" y="3"/>
                        </a:lnTo>
                        <a:lnTo>
                          <a:pt x="51" y="6"/>
                        </a:lnTo>
                        <a:lnTo>
                          <a:pt x="56" y="9"/>
                        </a:lnTo>
                        <a:lnTo>
                          <a:pt x="61" y="14"/>
                        </a:lnTo>
                        <a:lnTo>
                          <a:pt x="65" y="18"/>
                        </a:lnTo>
                        <a:lnTo>
                          <a:pt x="68" y="25"/>
                        </a:lnTo>
                        <a:lnTo>
                          <a:pt x="70" y="31"/>
                        </a:lnTo>
                        <a:lnTo>
                          <a:pt x="70" y="37"/>
                        </a:lnTo>
                        <a:lnTo>
                          <a:pt x="70" y="45"/>
                        </a:lnTo>
                        <a:lnTo>
                          <a:pt x="68" y="51"/>
                        </a:lnTo>
                        <a:lnTo>
                          <a:pt x="64" y="57"/>
                        </a:lnTo>
                        <a:lnTo>
                          <a:pt x="61" y="63"/>
                        </a:lnTo>
                        <a:lnTo>
                          <a:pt x="54" y="66"/>
                        </a:lnTo>
                        <a:lnTo>
                          <a:pt x="48" y="69"/>
                        </a:lnTo>
                        <a:lnTo>
                          <a:pt x="42" y="73"/>
                        </a:lnTo>
                        <a:lnTo>
                          <a:pt x="34" y="73"/>
                        </a:lnTo>
                        <a:lnTo>
                          <a:pt x="30" y="73"/>
                        </a:lnTo>
                        <a:lnTo>
                          <a:pt x="24" y="71"/>
                        </a:lnTo>
                        <a:lnTo>
                          <a:pt x="19" y="69"/>
                        </a:lnTo>
                        <a:lnTo>
                          <a:pt x="14" y="66"/>
                        </a:lnTo>
                        <a:lnTo>
                          <a:pt x="10" y="62"/>
                        </a:lnTo>
                        <a:lnTo>
                          <a:pt x="7" y="59"/>
                        </a:lnTo>
                        <a:lnTo>
                          <a:pt x="3" y="54"/>
                        </a:lnTo>
                        <a:lnTo>
                          <a:pt x="2" y="48"/>
                        </a:lnTo>
                        <a:lnTo>
                          <a:pt x="0" y="51"/>
                        </a:lnTo>
                        <a:lnTo>
                          <a:pt x="0" y="54"/>
                        </a:lnTo>
                        <a:lnTo>
                          <a:pt x="7" y="63"/>
                        </a:lnTo>
                        <a:lnTo>
                          <a:pt x="14" y="69"/>
                        </a:lnTo>
                        <a:lnTo>
                          <a:pt x="24" y="74"/>
                        </a:lnTo>
                        <a:lnTo>
                          <a:pt x="34" y="76"/>
                        </a:lnTo>
                        <a:lnTo>
                          <a:pt x="42" y="76"/>
                        </a:lnTo>
                        <a:lnTo>
                          <a:pt x="50" y="73"/>
                        </a:lnTo>
                        <a:lnTo>
                          <a:pt x="56" y="69"/>
                        </a:lnTo>
                        <a:lnTo>
                          <a:pt x="62" y="65"/>
                        </a:lnTo>
                        <a:lnTo>
                          <a:pt x="67" y="59"/>
                        </a:lnTo>
                        <a:lnTo>
                          <a:pt x="70" y="52"/>
                        </a:lnTo>
                        <a:lnTo>
                          <a:pt x="73" y="45"/>
                        </a:lnTo>
                        <a:lnTo>
                          <a:pt x="73" y="37"/>
                        </a:lnTo>
                        <a:close/>
                      </a:path>
                    </a:pathLst>
                  </a:custGeom>
                  <a:solidFill>
                    <a:srgbClr val="8490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6" name="Freeform 454">
                    <a:extLst>
                      <a:ext uri="{FF2B5EF4-FFF2-40B4-BE49-F238E27FC236}">
                        <a16:creationId xmlns:a16="http://schemas.microsoft.com/office/drawing/2014/main" id="{B0FACE6B-8095-BA44-8B0B-3739AF093D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239"/>
                    <a:ext cx="71" cy="73"/>
                  </a:xfrm>
                  <a:custGeom>
                    <a:avLst/>
                    <a:gdLst>
                      <a:gd name="T0" fmla="*/ 71 w 71"/>
                      <a:gd name="T1" fmla="*/ 36 h 73"/>
                      <a:gd name="T2" fmla="*/ 71 w 71"/>
                      <a:gd name="T3" fmla="*/ 30 h 73"/>
                      <a:gd name="T4" fmla="*/ 70 w 71"/>
                      <a:gd name="T5" fmla="*/ 24 h 73"/>
                      <a:gd name="T6" fmla="*/ 67 w 71"/>
                      <a:gd name="T7" fmla="*/ 17 h 73"/>
                      <a:gd name="T8" fmla="*/ 64 w 71"/>
                      <a:gd name="T9" fmla="*/ 13 h 73"/>
                      <a:gd name="T10" fmla="*/ 59 w 71"/>
                      <a:gd name="T11" fmla="*/ 8 h 73"/>
                      <a:gd name="T12" fmla="*/ 53 w 71"/>
                      <a:gd name="T13" fmla="*/ 4 h 73"/>
                      <a:gd name="T14" fmla="*/ 48 w 71"/>
                      <a:gd name="T15" fmla="*/ 2 h 73"/>
                      <a:gd name="T16" fmla="*/ 42 w 71"/>
                      <a:gd name="T17" fmla="*/ 0 h 73"/>
                      <a:gd name="T18" fmla="*/ 39 w 71"/>
                      <a:gd name="T19" fmla="*/ 0 h 73"/>
                      <a:gd name="T20" fmla="*/ 36 w 71"/>
                      <a:gd name="T21" fmla="*/ 2 h 73"/>
                      <a:gd name="T22" fmla="*/ 42 w 71"/>
                      <a:gd name="T23" fmla="*/ 4 h 73"/>
                      <a:gd name="T24" fmla="*/ 48 w 71"/>
                      <a:gd name="T25" fmla="*/ 5 h 73"/>
                      <a:gd name="T26" fmla="*/ 54 w 71"/>
                      <a:gd name="T27" fmla="*/ 8 h 73"/>
                      <a:gd name="T28" fmla="*/ 59 w 71"/>
                      <a:gd name="T29" fmla="*/ 13 h 73"/>
                      <a:gd name="T30" fmla="*/ 64 w 71"/>
                      <a:gd name="T31" fmla="*/ 17 h 73"/>
                      <a:gd name="T32" fmla="*/ 67 w 71"/>
                      <a:gd name="T33" fmla="*/ 24 h 73"/>
                      <a:gd name="T34" fmla="*/ 68 w 71"/>
                      <a:gd name="T35" fmla="*/ 30 h 73"/>
                      <a:gd name="T36" fmla="*/ 68 w 71"/>
                      <a:gd name="T37" fmla="*/ 36 h 73"/>
                      <a:gd name="T38" fmla="*/ 68 w 71"/>
                      <a:gd name="T39" fmla="*/ 44 h 73"/>
                      <a:gd name="T40" fmla="*/ 67 w 71"/>
                      <a:gd name="T41" fmla="*/ 50 h 73"/>
                      <a:gd name="T42" fmla="*/ 64 w 71"/>
                      <a:gd name="T43" fmla="*/ 56 h 73"/>
                      <a:gd name="T44" fmla="*/ 59 w 71"/>
                      <a:gd name="T45" fmla="*/ 61 h 73"/>
                      <a:gd name="T46" fmla="*/ 54 w 71"/>
                      <a:gd name="T47" fmla="*/ 64 h 73"/>
                      <a:gd name="T48" fmla="*/ 48 w 71"/>
                      <a:gd name="T49" fmla="*/ 68 h 73"/>
                      <a:gd name="T50" fmla="*/ 42 w 71"/>
                      <a:gd name="T51" fmla="*/ 70 h 73"/>
                      <a:gd name="T52" fmla="*/ 34 w 71"/>
                      <a:gd name="T53" fmla="*/ 70 h 73"/>
                      <a:gd name="T54" fmla="*/ 30 w 71"/>
                      <a:gd name="T55" fmla="*/ 70 h 73"/>
                      <a:gd name="T56" fmla="*/ 24 w 71"/>
                      <a:gd name="T57" fmla="*/ 68 h 73"/>
                      <a:gd name="T58" fmla="*/ 19 w 71"/>
                      <a:gd name="T59" fmla="*/ 65 h 73"/>
                      <a:gd name="T60" fmla="*/ 14 w 71"/>
                      <a:gd name="T61" fmla="*/ 62 h 73"/>
                      <a:gd name="T62" fmla="*/ 10 w 71"/>
                      <a:gd name="T63" fmla="*/ 59 h 73"/>
                      <a:gd name="T64" fmla="*/ 7 w 71"/>
                      <a:gd name="T65" fmla="*/ 55 h 73"/>
                      <a:gd name="T66" fmla="*/ 3 w 71"/>
                      <a:gd name="T67" fmla="*/ 50 h 73"/>
                      <a:gd name="T68" fmla="*/ 2 w 71"/>
                      <a:gd name="T69" fmla="*/ 44 h 73"/>
                      <a:gd name="T70" fmla="*/ 2 w 71"/>
                      <a:gd name="T71" fmla="*/ 47 h 73"/>
                      <a:gd name="T72" fmla="*/ 0 w 71"/>
                      <a:gd name="T73" fmla="*/ 50 h 73"/>
                      <a:gd name="T74" fmla="*/ 3 w 71"/>
                      <a:gd name="T75" fmla="*/ 55 h 73"/>
                      <a:gd name="T76" fmla="*/ 7 w 71"/>
                      <a:gd name="T77" fmla="*/ 59 h 73"/>
                      <a:gd name="T78" fmla="*/ 10 w 71"/>
                      <a:gd name="T79" fmla="*/ 64 h 73"/>
                      <a:gd name="T80" fmla="*/ 14 w 71"/>
                      <a:gd name="T81" fmla="*/ 67 h 73"/>
                      <a:gd name="T82" fmla="*/ 19 w 71"/>
                      <a:gd name="T83" fmla="*/ 70 h 73"/>
                      <a:gd name="T84" fmla="*/ 24 w 71"/>
                      <a:gd name="T85" fmla="*/ 72 h 73"/>
                      <a:gd name="T86" fmla="*/ 30 w 71"/>
                      <a:gd name="T87" fmla="*/ 73 h 73"/>
                      <a:gd name="T88" fmla="*/ 34 w 71"/>
                      <a:gd name="T89" fmla="*/ 73 h 73"/>
                      <a:gd name="T90" fmla="*/ 42 w 71"/>
                      <a:gd name="T91" fmla="*/ 73 h 73"/>
                      <a:gd name="T92" fmla="*/ 50 w 71"/>
                      <a:gd name="T93" fmla="*/ 70 h 73"/>
                      <a:gd name="T94" fmla="*/ 56 w 71"/>
                      <a:gd name="T95" fmla="*/ 67 h 73"/>
                      <a:gd name="T96" fmla="*/ 61 w 71"/>
                      <a:gd name="T97" fmla="*/ 62 h 73"/>
                      <a:gd name="T98" fmla="*/ 65 w 71"/>
                      <a:gd name="T99" fmla="*/ 58 h 73"/>
                      <a:gd name="T100" fmla="*/ 70 w 71"/>
                      <a:gd name="T101" fmla="*/ 51 h 73"/>
                      <a:gd name="T102" fmla="*/ 71 w 71"/>
                      <a:gd name="T103" fmla="*/ 44 h 73"/>
                      <a:gd name="T104" fmla="*/ 71 w 71"/>
                      <a:gd name="T105" fmla="*/ 36 h 7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1"/>
                      <a:gd name="T160" fmla="*/ 0 h 73"/>
                      <a:gd name="T161" fmla="*/ 71 w 71"/>
                      <a:gd name="T162" fmla="*/ 73 h 7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1" h="73">
                        <a:moveTo>
                          <a:pt x="71" y="36"/>
                        </a:moveTo>
                        <a:lnTo>
                          <a:pt x="71" y="30"/>
                        </a:lnTo>
                        <a:lnTo>
                          <a:pt x="70" y="24"/>
                        </a:lnTo>
                        <a:lnTo>
                          <a:pt x="67" y="17"/>
                        </a:lnTo>
                        <a:lnTo>
                          <a:pt x="64" y="13"/>
                        </a:lnTo>
                        <a:lnTo>
                          <a:pt x="59" y="8"/>
                        </a:lnTo>
                        <a:lnTo>
                          <a:pt x="53" y="4"/>
                        </a:lnTo>
                        <a:lnTo>
                          <a:pt x="48" y="2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6" y="2"/>
                        </a:lnTo>
                        <a:lnTo>
                          <a:pt x="42" y="4"/>
                        </a:lnTo>
                        <a:lnTo>
                          <a:pt x="48" y="5"/>
                        </a:lnTo>
                        <a:lnTo>
                          <a:pt x="54" y="8"/>
                        </a:lnTo>
                        <a:lnTo>
                          <a:pt x="59" y="13"/>
                        </a:lnTo>
                        <a:lnTo>
                          <a:pt x="64" y="17"/>
                        </a:lnTo>
                        <a:lnTo>
                          <a:pt x="67" y="24"/>
                        </a:lnTo>
                        <a:lnTo>
                          <a:pt x="68" y="30"/>
                        </a:lnTo>
                        <a:lnTo>
                          <a:pt x="68" y="36"/>
                        </a:lnTo>
                        <a:lnTo>
                          <a:pt x="68" y="44"/>
                        </a:lnTo>
                        <a:lnTo>
                          <a:pt x="67" y="50"/>
                        </a:lnTo>
                        <a:lnTo>
                          <a:pt x="64" y="56"/>
                        </a:lnTo>
                        <a:lnTo>
                          <a:pt x="59" y="61"/>
                        </a:lnTo>
                        <a:lnTo>
                          <a:pt x="54" y="64"/>
                        </a:lnTo>
                        <a:lnTo>
                          <a:pt x="48" y="68"/>
                        </a:lnTo>
                        <a:lnTo>
                          <a:pt x="42" y="70"/>
                        </a:lnTo>
                        <a:lnTo>
                          <a:pt x="34" y="70"/>
                        </a:lnTo>
                        <a:lnTo>
                          <a:pt x="30" y="70"/>
                        </a:lnTo>
                        <a:lnTo>
                          <a:pt x="24" y="68"/>
                        </a:lnTo>
                        <a:lnTo>
                          <a:pt x="19" y="65"/>
                        </a:lnTo>
                        <a:lnTo>
                          <a:pt x="14" y="62"/>
                        </a:lnTo>
                        <a:lnTo>
                          <a:pt x="10" y="59"/>
                        </a:lnTo>
                        <a:lnTo>
                          <a:pt x="7" y="55"/>
                        </a:lnTo>
                        <a:lnTo>
                          <a:pt x="3" y="50"/>
                        </a:lnTo>
                        <a:lnTo>
                          <a:pt x="2" y="44"/>
                        </a:lnTo>
                        <a:lnTo>
                          <a:pt x="2" y="47"/>
                        </a:lnTo>
                        <a:lnTo>
                          <a:pt x="0" y="50"/>
                        </a:lnTo>
                        <a:lnTo>
                          <a:pt x="3" y="55"/>
                        </a:lnTo>
                        <a:lnTo>
                          <a:pt x="7" y="59"/>
                        </a:lnTo>
                        <a:lnTo>
                          <a:pt x="10" y="64"/>
                        </a:lnTo>
                        <a:lnTo>
                          <a:pt x="14" y="67"/>
                        </a:lnTo>
                        <a:lnTo>
                          <a:pt x="19" y="70"/>
                        </a:lnTo>
                        <a:lnTo>
                          <a:pt x="24" y="72"/>
                        </a:lnTo>
                        <a:lnTo>
                          <a:pt x="30" y="73"/>
                        </a:lnTo>
                        <a:lnTo>
                          <a:pt x="34" y="73"/>
                        </a:lnTo>
                        <a:lnTo>
                          <a:pt x="42" y="73"/>
                        </a:lnTo>
                        <a:lnTo>
                          <a:pt x="50" y="70"/>
                        </a:lnTo>
                        <a:lnTo>
                          <a:pt x="56" y="67"/>
                        </a:lnTo>
                        <a:lnTo>
                          <a:pt x="61" y="62"/>
                        </a:lnTo>
                        <a:lnTo>
                          <a:pt x="65" y="58"/>
                        </a:lnTo>
                        <a:lnTo>
                          <a:pt x="70" y="51"/>
                        </a:lnTo>
                        <a:lnTo>
                          <a:pt x="71" y="44"/>
                        </a:lnTo>
                        <a:lnTo>
                          <a:pt x="71" y="36"/>
                        </a:lnTo>
                        <a:close/>
                      </a:path>
                    </a:pathLst>
                  </a:custGeom>
                  <a:solidFill>
                    <a:srgbClr val="8894C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7" name="Freeform 455">
                    <a:extLst>
                      <a:ext uri="{FF2B5EF4-FFF2-40B4-BE49-F238E27FC236}">
                        <a16:creationId xmlns:a16="http://schemas.microsoft.com/office/drawing/2014/main" id="{61D14037-ED15-3C4F-ACA4-18379DAC6F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1" y="1239"/>
                    <a:ext cx="68" cy="72"/>
                  </a:xfrm>
                  <a:custGeom>
                    <a:avLst/>
                    <a:gdLst>
                      <a:gd name="T0" fmla="*/ 68 w 68"/>
                      <a:gd name="T1" fmla="*/ 36 h 72"/>
                      <a:gd name="T2" fmla="*/ 68 w 68"/>
                      <a:gd name="T3" fmla="*/ 30 h 72"/>
                      <a:gd name="T4" fmla="*/ 66 w 68"/>
                      <a:gd name="T5" fmla="*/ 24 h 72"/>
                      <a:gd name="T6" fmla="*/ 63 w 68"/>
                      <a:gd name="T7" fmla="*/ 17 h 72"/>
                      <a:gd name="T8" fmla="*/ 59 w 68"/>
                      <a:gd name="T9" fmla="*/ 13 h 72"/>
                      <a:gd name="T10" fmla="*/ 54 w 68"/>
                      <a:gd name="T11" fmla="*/ 8 h 72"/>
                      <a:gd name="T12" fmla="*/ 49 w 68"/>
                      <a:gd name="T13" fmla="*/ 5 h 72"/>
                      <a:gd name="T14" fmla="*/ 43 w 68"/>
                      <a:gd name="T15" fmla="*/ 2 h 72"/>
                      <a:gd name="T16" fmla="*/ 37 w 68"/>
                      <a:gd name="T17" fmla="*/ 0 h 72"/>
                      <a:gd name="T18" fmla="*/ 34 w 68"/>
                      <a:gd name="T19" fmla="*/ 2 h 72"/>
                      <a:gd name="T20" fmla="*/ 31 w 68"/>
                      <a:gd name="T21" fmla="*/ 4 h 72"/>
                      <a:gd name="T22" fmla="*/ 32 w 68"/>
                      <a:gd name="T23" fmla="*/ 4 h 72"/>
                      <a:gd name="T24" fmla="*/ 32 w 68"/>
                      <a:gd name="T25" fmla="*/ 4 h 72"/>
                      <a:gd name="T26" fmla="*/ 40 w 68"/>
                      <a:gd name="T27" fmla="*/ 5 h 72"/>
                      <a:gd name="T28" fmla="*/ 46 w 68"/>
                      <a:gd name="T29" fmla="*/ 7 h 72"/>
                      <a:gd name="T30" fmla="*/ 51 w 68"/>
                      <a:gd name="T31" fmla="*/ 10 h 72"/>
                      <a:gd name="T32" fmla="*/ 55 w 68"/>
                      <a:gd name="T33" fmla="*/ 13 h 72"/>
                      <a:gd name="T34" fmla="*/ 60 w 68"/>
                      <a:gd name="T35" fmla="*/ 19 h 72"/>
                      <a:gd name="T36" fmla="*/ 63 w 68"/>
                      <a:gd name="T37" fmla="*/ 24 h 72"/>
                      <a:gd name="T38" fmla="*/ 65 w 68"/>
                      <a:gd name="T39" fmla="*/ 30 h 72"/>
                      <a:gd name="T40" fmla="*/ 65 w 68"/>
                      <a:gd name="T41" fmla="*/ 36 h 72"/>
                      <a:gd name="T42" fmla="*/ 65 w 68"/>
                      <a:gd name="T43" fmla="*/ 42 h 72"/>
                      <a:gd name="T44" fmla="*/ 63 w 68"/>
                      <a:gd name="T45" fmla="*/ 48 h 72"/>
                      <a:gd name="T46" fmla="*/ 60 w 68"/>
                      <a:gd name="T47" fmla="*/ 55 h 72"/>
                      <a:gd name="T48" fmla="*/ 55 w 68"/>
                      <a:gd name="T49" fmla="*/ 59 h 72"/>
                      <a:gd name="T50" fmla="*/ 51 w 68"/>
                      <a:gd name="T51" fmla="*/ 64 h 72"/>
                      <a:gd name="T52" fmla="*/ 46 w 68"/>
                      <a:gd name="T53" fmla="*/ 67 h 72"/>
                      <a:gd name="T54" fmla="*/ 40 w 68"/>
                      <a:gd name="T55" fmla="*/ 68 h 72"/>
                      <a:gd name="T56" fmla="*/ 32 w 68"/>
                      <a:gd name="T57" fmla="*/ 68 h 72"/>
                      <a:gd name="T58" fmla="*/ 26 w 68"/>
                      <a:gd name="T59" fmla="*/ 68 h 72"/>
                      <a:gd name="T60" fmla="*/ 22 w 68"/>
                      <a:gd name="T61" fmla="*/ 67 h 72"/>
                      <a:gd name="T62" fmla="*/ 15 w 68"/>
                      <a:gd name="T63" fmla="*/ 64 h 72"/>
                      <a:gd name="T64" fmla="*/ 11 w 68"/>
                      <a:gd name="T65" fmla="*/ 61 h 72"/>
                      <a:gd name="T66" fmla="*/ 8 w 68"/>
                      <a:gd name="T67" fmla="*/ 56 h 72"/>
                      <a:gd name="T68" fmla="*/ 5 w 68"/>
                      <a:gd name="T69" fmla="*/ 51 h 72"/>
                      <a:gd name="T70" fmla="*/ 1 w 68"/>
                      <a:gd name="T71" fmla="*/ 47 h 72"/>
                      <a:gd name="T72" fmla="*/ 1 w 68"/>
                      <a:gd name="T73" fmla="*/ 41 h 72"/>
                      <a:gd name="T74" fmla="*/ 0 w 68"/>
                      <a:gd name="T75" fmla="*/ 44 h 72"/>
                      <a:gd name="T76" fmla="*/ 0 w 68"/>
                      <a:gd name="T77" fmla="*/ 47 h 72"/>
                      <a:gd name="T78" fmla="*/ 1 w 68"/>
                      <a:gd name="T79" fmla="*/ 53 h 72"/>
                      <a:gd name="T80" fmla="*/ 5 w 68"/>
                      <a:gd name="T81" fmla="*/ 58 h 72"/>
                      <a:gd name="T82" fmla="*/ 8 w 68"/>
                      <a:gd name="T83" fmla="*/ 61 h 72"/>
                      <a:gd name="T84" fmla="*/ 12 w 68"/>
                      <a:gd name="T85" fmla="*/ 65 h 72"/>
                      <a:gd name="T86" fmla="*/ 17 w 68"/>
                      <a:gd name="T87" fmla="*/ 68 h 72"/>
                      <a:gd name="T88" fmla="*/ 22 w 68"/>
                      <a:gd name="T89" fmla="*/ 70 h 72"/>
                      <a:gd name="T90" fmla="*/ 28 w 68"/>
                      <a:gd name="T91" fmla="*/ 72 h 72"/>
                      <a:gd name="T92" fmla="*/ 32 w 68"/>
                      <a:gd name="T93" fmla="*/ 72 h 72"/>
                      <a:gd name="T94" fmla="*/ 40 w 68"/>
                      <a:gd name="T95" fmla="*/ 72 h 72"/>
                      <a:gd name="T96" fmla="*/ 46 w 68"/>
                      <a:gd name="T97" fmla="*/ 68 h 72"/>
                      <a:gd name="T98" fmla="*/ 52 w 68"/>
                      <a:gd name="T99" fmla="*/ 65 h 72"/>
                      <a:gd name="T100" fmla="*/ 59 w 68"/>
                      <a:gd name="T101" fmla="*/ 62 h 72"/>
                      <a:gd name="T102" fmla="*/ 62 w 68"/>
                      <a:gd name="T103" fmla="*/ 56 h 72"/>
                      <a:gd name="T104" fmla="*/ 66 w 68"/>
                      <a:gd name="T105" fmla="*/ 50 h 72"/>
                      <a:gd name="T106" fmla="*/ 68 w 68"/>
                      <a:gd name="T107" fmla="*/ 44 h 72"/>
                      <a:gd name="T108" fmla="*/ 68 w 68"/>
                      <a:gd name="T109" fmla="*/ 36 h 72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68"/>
                      <a:gd name="T166" fmla="*/ 0 h 72"/>
                      <a:gd name="T167" fmla="*/ 68 w 68"/>
                      <a:gd name="T168" fmla="*/ 72 h 72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68" h="72">
                        <a:moveTo>
                          <a:pt x="68" y="36"/>
                        </a:moveTo>
                        <a:lnTo>
                          <a:pt x="68" y="30"/>
                        </a:lnTo>
                        <a:lnTo>
                          <a:pt x="66" y="24"/>
                        </a:lnTo>
                        <a:lnTo>
                          <a:pt x="63" y="17"/>
                        </a:lnTo>
                        <a:lnTo>
                          <a:pt x="59" y="13"/>
                        </a:lnTo>
                        <a:lnTo>
                          <a:pt x="54" y="8"/>
                        </a:lnTo>
                        <a:lnTo>
                          <a:pt x="49" y="5"/>
                        </a:lnTo>
                        <a:lnTo>
                          <a:pt x="43" y="2"/>
                        </a:lnTo>
                        <a:lnTo>
                          <a:pt x="37" y="0"/>
                        </a:lnTo>
                        <a:lnTo>
                          <a:pt x="34" y="2"/>
                        </a:lnTo>
                        <a:lnTo>
                          <a:pt x="31" y="4"/>
                        </a:lnTo>
                        <a:lnTo>
                          <a:pt x="32" y="4"/>
                        </a:lnTo>
                        <a:lnTo>
                          <a:pt x="40" y="5"/>
                        </a:lnTo>
                        <a:lnTo>
                          <a:pt x="46" y="7"/>
                        </a:lnTo>
                        <a:lnTo>
                          <a:pt x="51" y="10"/>
                        </a:lnTo>
                        <a:lnTo>
                          <a:pt x="55" y="13"/>
                        </a:lnTo>
                        <a:lnTo>
                          <a:pt x="60" y="19"/>
                        </a:lnTo>
                        <a:lnTo>
                          <a:pt x="63" y="24"/>
                        </a:lnTo>
                        <a:lnTo>
                          <a:pt x="65" y="30"/>
                        </a:lnTo>
                        <a:lnTo>
                          <a:pt x="65" y="36"/>
                        </a:lnTo>
                        <a:lnTo>
                          <a:pt x="65" y="42"/>
                        </a:lnTo>
                        <a:lnTo>
                          <a:pt x="63" y="48"/>
                        </a:lnTo>
                        <a:lnTo>
                          <a:pt x="60" y="55"/>
                        </a:lnTo>
                        <a:lnTo>
                          <a:pt x="55" y="59"/>
                        </a:lnTo>
                        <a:lnTo>
                          <a:pt x="51" y="64"/>
                        </a:lnTo>
                        <a:lnTo>
                          <a:pt x="46" y="67"/>
                        </a:lnTo>
                        <a:lnTo>
                          <a:pt x="40" y="68"/>
                        </a:lnTo>
                        <a:lnTo>
                          <a:pt x="32" y="68"/>
                        </a:lnTo>
                        <a:lnTo>
                          <a:pt x="26" y="68"/>
                        </a:lnTo>
                        <a:lnTo>
                          <a:pt x="22" y="67"/>
                        </a:lnTo>
                        <a:lnTo>
                          <a:pt x="15" y="64"/>
                        </a:lnTo>
                        <a:lnTo>
                          <a:pt x="11" y="61"/>
                        </a:lnTo>
                        <a:lnTo>
                          <a:pt x="8" y="56"/>
                        </a:lnTo>
                        <a:lnTo>
                          <a:pt x="5" y="51"/>
                        </a:lnTo>
                        <a:lnTo>
                          <a:pt x="1" y="47"/>
                        </a:lnTo>
                        <a:lnTo>
                          <a:pt x="1" y="41"/>
                        </a:lnTo>
                        <a:lnTo>
                          <a:pt x="0" y="44"/>
                        </a:lnTo>
                        <a:lnTo>
                          <a:pt x="0" y="47"/>
                        </a:lnTo>
                        <a:lnTo>
                          <a:pt x="1" y="53"/>
                        </a:lnTo>
                        <a:lnTo>
                          <a:pt x="5" y="58"/>
                        </a:lnTo>
                        <a:lnTo>
                          <a:pt x="8" y="61"/>
                        </a:lnTo>
                        <a:lnTo>
                          <a:pt x="12" y="65"/>
                        </a:lnTo>
                        <a:lnTo>
                          <a:pt x="17" y="68"/>
                        </a:lnTo>
                        <a:lnTo>
                          <a:pt x="22" y="70"/>
                        </a:lnTo>
                        <a:lnTo>
                          <a:pt x="28" y="72"/>
                        </a:lnTo>
                        <a:lnTo>
                          <a:pt x="32" y="72"/>
                        </a:lnTo>
                        <a:lnTo>
                          <a:pt x="40" y="72"/>
                        </a:lnTo>
                        <a:lnTo>
                          <a:pt x="46" y="68"/>
                        </a:lnTo>
                        <a:lnTo>
                          <a:pt x="52" y="65"/>
                        </a:lnTo>
                        <a:lnTo>
                          <a:pt x="59" y="62"/>
                        </a:lnTo>
                        <a:lnTo>
                          <a:pt x="62" y="56"/>
                        </a:lnTo>
                        <a:lnTo>
                          <a:pt x="66" y="50"/>
                        </a:lnTo>
                        <a:lnTo>
                          <a:pt x="68" y="44"/>
                        </a:lnTo>
                        <a:lnTo>
                          <a:pt x="68" y="36"/>
                        </a:lnTo>
                        <a:close/>
                      </a:path>
                    </a:pathLst>
                  </a:custGeom>
                  <a:solidFill>
                    <a:srgbClr val="8B97C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8" name="Freeform 456">
                    <a:extLst>
                      <a:ext uri="{FF2B5EF4-FFF2-40B4-BE49-F238E27FC236}">
                        <a16:creationId xmlns:a16="http://schemas.microsoft.com/office/drawing/2014/main" id="{8B14E197-8537-324E-ABDC-F37498F52F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1" y="1241"/>
                    <a:ext cx="66" cy="68"/>
                  </a:xfrm>
                  <a:custGeom>
                    <a:avLst/>
                    <a:gdLst>
                      <a:gd name="T0" fmla="*/ 66 w 66"/>
                      <a:gd name="T1" fmla="*/ 34 h 68"/>
                      <a:gd name="T2" fmla="*/ 66 w 66"/>
                      <a:gd name="T3" fmla="*/ 28 h 68"/>
                      <a:gd name="T4" fmla="*/ 65 w 66"/>
                      <a:gd name="T5" fmla="*/ 22 h 68"/>
                      <a:gd name="T6" fmla="*/ 62 w 66"/>
                      <a:gd name="T7" fmla="*/ 15 h 68"/>
                      <a:gd name="T8" fmla="*/ 57 w 66"/>
                      <a:gd name="T9" fmla="*/ 11 h 68"/>
                      <a:gd name="T10" fmla="*/ 52 w 66"/>
                      <a:gd name="T11" fmla="*/ 6 h 68"/>
                      <a:gd name="T12" fmla="*/ 46 w 66"/>
                      <a:gd name="T13" fmla="*/ 3 h 68"/>
                      <a:gd name="T14" fmla="*/ 40 w 66"/>
                      <a:gd name="T15" fmla="*/ 2 h 68"/>
                      <a:gd name="T16" fmla="*/ 34 w 66"/>
                      <a:gd name="T17" fmla="*/ 0 h 68"/>
                      <a:gd name="T18" fmla="*/ 31 w 66"/>
                      <a:gd name="T19" fmla="*/ 2 h 68"/>
                      <a:gd name="T20" fmla="*/ 26 w 66"/>
                      <a:gd name="T21" fmla="*/ 5 h 68"/>
                      <a:gd name="T22" fmla="*/ 29 w 66"/>
                      <a:gd name="T23" fmla="*/ 3 h 68"/>
                      <a:gd name="T24" fmla="*/ 32 w 66"/>
                      <a:gd name="T25" fmla="*/ 3 h 68"/>
                      <a:gd name="T26" fmla="*/ 38 w 66"/>
                      <a:gd name="T27" fmla="*/ 5 h 68"/>
                      <a:gd name="T28" fmla="*/ 45 w 66"/>
                      <a:gd name="T29" fmla="*/ 6 h 68"/>
                      <a:gd name="T30" fmla="*/ 51 w 66"/>
                      <a:gd name="T31" fmla="*/ 9 h 68"/>
                      <a:gd name="T32" fmla="*/ 55 w 66"/>
                      <a:gd name="T33" fmla="*/ 12 h 68"/>
                      <a:gd name="T34" fmla="*/ 59 w 66"/>
                      <a:gd name="T35" fmla="*/ 17 h 68"/>
                      <a:gd name="T36" fmla="*/ 62 w 66"/>
                      <a:gd name="T37" fmla="*/ 22 h 68"/>
                      <a:gd name="T38" fmla="*/ 63 w 66"/>
                      <a:gd name="T39" fmla="*/ 28 h 68"/>
                      <a:gd name="T40" fmla="*/ 63 w 66"/>
                      <a:gd name="T41" fmla="*/ 34 h 68"/>
                      <a:gd name="T42" fmla="*/ 63 w 66"/>
                      <a:gd name="T43" fmla="*/ 40 h 68"/>
                      <a:gd name="T44" fmla="*/ 62 w 66"/>
                      <a:gd name="T45" fmla="*/ 46 h 68"/>
                      <a:gd name="T46" fmla="*/ 59 w 66"/>
                      <a:gd name="T47" fmla="*/ 51 h 68"/>
                      <a:gd name="T48" fmla="*/ 55 w 66"/>
                      <a:gd name="T49" fmla="*/ 56 h 68"/>
                      <a:gd name="T50" fmla="*/ 51 w 66"/>
                      <a:gd name="T51" fmla="*/ 60 h 68"/>
                      <a:gd name="T52" fmla="*/ 45 w 66"/>
                      <a:gd name="T53" fmla="*/ 63 h 68"/>
                      <a:gd name="T54" fmla="*/ 38 w 66"/>
                      <a:gd name="T55" fmla="*/ 65 h 68"/>
                      <a:gd name="T56" fmla="*/ 32 w 66"/>
                      <a:gd name="T57" fmla="*/ 65 h 68"/>
                      <a:gd name="T58" fmla="*/ 26 w 66"/>
                      <a:gd name="T59" fmla="*/ 65 h 68"/>
                      <a:gd name="T60" fmla="*/ 22 w 66"/>
                      <a:gd name="T61" fmla="*/ 63 h 68"/>
                      <a:gd name="T62" fmla="*/ 15 w 66"/>
                      <a:gd name="T63" fmla="*/ 60 h 68"/>
                      <a:gd name="T64" fmla="*/ 11 w 66"/>
                      <a:gd name="T65" fmla="*/ 56 h 68"/>
                      <a:gd name="T66" fmla="*/ 8 w 66"/>
                      <a:gd name="T67" fmla="*/ 51 h 68"/>
                      <a:gd name="T68" fmla="*/ 5 w 66"/>
                      <a:gd name="T69" fmla="*/ 46 h 68"/>
                      <a:gd name="T70" fmla="*/ 3 w 66"/>
                      <a:gd name="T71" fmla="*/ 40 h 68"/>
                      <a:gd name="T72" fmla="*/ 1 w 66"/>
                      <a:gd name="T73" fmla="*/ 34 h 68"/>
                      <a:gd name="T74" fmla="*/ 1 w 66"/>
                      <a:gd name="T75" fmla="*/ 34 h 68"/>
                      <a:gd name="T76" fmla="*/ 1 w 66"/>
                      <a:gd name="T77" fmla="*/ 34 h 68"/>
                      <a:gd name="T78" fmla="*/ 1 w 66"/>
                      <a:gd name="T79" fmla="*/ 39 h 68"/>
                      <a:gd name="T80" fmla="*/ 0 w 66"/>
                      <a:gd name="T81" fmla="*/ 42 h 68"/>
                      <a:gd name="T82" fmla="*/ 1 w 66"/>
                      <a:gd name="T83" fmla="*/ 48 h 68"/>
                      <a:gd name="T84" fmla="*/ 5 w 66"/>
                      <a:gd name="T85" fmla="*/ 53 h 68"/>
                      <a:gd name="T86" fmla="*/ 8 w 66"/>
                      <a:gd name="T87" fmla="*/ 57 h 68"/>
                      <a:gd name="T88" fmla="*/ 12 w 66"/>
                      <a:gd name="T89" fmla="*/ 60 h 68"/>
                      <a:gd name="T90" fmla="*/ 17 w 66"/>
                      <a:gd name="T91" fmla="*/ 63 h 68"/>
                      <a:gd name="T92" fmla="*/ 22 w 66"/>
                      <a:gd name="T93" fmla="*/ 66 h 68"/>
                      <a:gd name="T94" fmla="*/ 28 w 66"/>
                      <a:gd name="T95" fmla="*/ 68 h 68"/>
                      <a:gd name="T96" fmla="*/ 32 w 66"/>
                      <a:gd name="T97" fmla="*/ 68 h 68"/>
                      <a:gd name="T98" fmla="*/ 40 w 66"/>
                      <a:gd name="T99" fmla="*/ 68 h 68"/>
                      <a:gd name="T100" fmla="*/ 46 w 66"/>
                      <a:gd name="T101" fmla="*/ 66 h 68"/>
                      <a:gd name="T102" fmla="*/ 52 w 66"/>
                      <a:gd name="T103" fmla="*/ 62 h 68"/>
                      <a:gd name="T104" fmla="*/ 57 w 66"/>
                      <a:gd name="T105" fmla="*/ 59 h 68"/>
                      <a:gd name="T106" fmla="*/ 62 w 66"/>
                      <a:gd name="T107" fmla="*/ 54 h 68"/>
                      <a:gd name="T108" fmla="*/ 65 w 66"/>
                      <a:gd name="T109" fmla="*/ 48 h 68"/>
                      <a:gd name="T110" fmla="*/ 66 w 66"/>
                      <a:gd name="T111" fmla="*/ 42 h 68"/>
                      <a:gd name="T112" fmla="*/ 66 w 66"/>
                      <a:gd name="T113" fmla="*/ 34 h 6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6"/>
                      <a:gd name="T172" fmla="*/ 0 h 68"/>
                      <a:gd name="T173" fmla="*/ 66 w 66"/>
                      <a:gd name="T174" fmla="*/ 68 h 6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6" h="68">
                        <a:moveTo>
                          <a:pt x="66" y="34"/>
                        </a:moveTo>
                        <a:lnTo>
                          <a:pt x="66" y="28"/>
                        </a:lnTo>
                        <a:lnTo>
                          <a:pt x="65" y="22"/>
                        </a:lnTo>
                        <a:lnTo>
                          <a:pt x="62" y="15"/>
                        </a:lnTo>
                        <a:lnTo>
                          <a:pt x="57" y="11"/>
                        </a:lnTo>
                        <a:lnTo>
                          <a:pt x="52" y="6"/>
                        </a:lnTo>
                        <a:lnTo>
                          <a:pt x="46" y="3"/>
                        </a:lnTo>
                        <a:lnTo>
                          <a:pt x="40" y="2"/>
                        </a:lnTo>
                        <a:lnTo>
                          <a:pt x="34" y="0"/>
                        </a:lnTo>
                        <a:lnTo>
                          <a:pt x="31" y="2"/>
                        </a:lnTo>
                        <a:lnTo>
                          <a:pt x="26" y="5"/>
                        </a:lnTo>
                        <a:lnTo>
                          <a:pt x="29" y="3"/>
                        </a:lnTo>
                        <a:lnTo>
                          <a:pt x="32" y="3"/>
                        </a:lnTo>
                        <a:lnTo>
                          <a:pt x="38" y="5"/>
                        </a:lnTo>
                        <a:lnTo>
                          <a:pt x="45" y="6"/>
                        </a:lnTo>
                        <a:lnTo>
                          <a:pt x="51" y="9"/>
                        </a:lnTo>
                        <a:lnTo>
                          <a:pt x="55" y="12"/>
                        </a:lnTo>
                        <a:lnTo>
                          <a:pt x="59" y="17"/>
                        </a:lnTo>
                        <a:lnTo>
                          <a:pt x="62" y="22"/>
                        </a:lnTo>
                        <a:lnTo>
                          <a:pt x="63" y="28"/>
                        </a:lnTo>
                        <a:lnTo>
                          <a:pt x="63" y="34"/>
                        </a:lnTo>
                        <a:lnTo>
                          <a:pt x="63" y="40"/>
                        </a:lnTo>
                        <a:lnTo>
                          <a:pt x="62" y="46"/>
                        </a:lnTo>
                        <a:lnTo>
                          <a:pt x="59" y="51"/>
                        </a:lnTo>
                        <a:lnTo>
                          <a:pt x="55" y="56"/>
                        </a:lnTo>
                        <a:lnTo>
                          <a:pt x="51" y="60"/>
                        </a:lnTo>
                        <a:lnTo>
                          <a:pt x="45" y="63"/>
                        </a:lnTo>
                        <a:lnTo>
                          <a:pt x="38" y="65"/>
                        </a:lnTo>
                        <a:lnTo>
                          <a:pt x="32" y="65"/>
                        </a:lnTo>
                        <a:lnTo>
                          <a:pt x="26" y="65"/>
                        </a:lnTo>
                        <a:lnTo>
                          <a:pt x="22" y="63"/>
                        </a:lnTo>
                        <a:lnTo>
                          <a:pt x="15" y="60"/>
                        </a:lnTo>
                        <a:lnTo>
                          <a:pt x="11" y="56"/>
                        </a:lnTo>
                        <a:lnTo>
                          <a:pt x="8" y="51"/>
                        </a:lnTo>
                        <a:lnTo>
                          <a:pt x="5" y="46"/>
                        </a:lnTo>
                        <a:lnTo>
                          <a:pt x="3" y="40"/>
                        </a:lnTo>
                        <a:lnTo>
                          <a:pt x="1" y="34"/>
                        </a:lnTo>
                        <a:lnTo>
                          <a:pt x="1" y="39"/>
                        </a:lnTo>
                        <a:lnTo>
                          <a:pt x="0" y="42"/>
                        </a:lnTo>
                        <a:lnTo>
                          <a:pt x="1" y="48"/>
                        </a:lnTo>
                        <a:lnTo>
                          <a:pt x="5" y="53"/>
                        </a:lnTo>
                        <a:lnTo>
                          <a:pt x="8" y="57"/>
                        </a:lnTo>
                        <a:lnTo>
                          <a:pt x="12" y="60"/>
                        </a:lnTo>
                        <a:lnTo>
                          <a:pt x="17" y="63"/>
                        </a:lnTo>
                        <a:lnTo>
                          <a:pt x="22" y="66"/>
                        </a:lnTo>
                        <a:lnTo>
                          <a:pt x="28" y="68"/>
                        </a:lnTo>
                        <a:lnTo>
                          <a:pt x="32" y="68"/>
                        </a:lnTo>
                        <a:lnTo>
                          <a:pt x="40" y="68"/>
                        </a:lnTo>
                        <a:lnTo>
                          <a:pt x="46" y="66"/>
                        </a:lnTo>
                        <a:lnTo>
                          <a:pt x="52" y="62"/>
                        </a:lnTo>
                        <a:lnTo>
                          <a:pt x="57" y="59"/>
                        </a:lnTo>
                        <a:lnTo>
                          <a:pt x="62" y="54"/>
                        </a:lnTo>
                        <a:lnTo>
                          <a:pt x="65" y="48"/>
                        </a:lnTo>
                        <a:lnTo>
                          <a:pt x="66" y="42"/>
                        </a:lnTo>
                        <a:lnTo>
                          <a:pt x="66" y="34"/>
                        </a:lnTo>
                        <a:close/>
                      </a:path>
                    </a:pathLst>
                  </a:custGeom>
                  <a:solidFill>
                    <a:srgbClr val="909BC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9" name="Freeform 457">
                    <a:extLst>
                      <a:ext uri="{FF2B5EF4-FFF2-40B4-BE49-F238E27FC236}">
                        <a16:creationId xmlns:a16="http://schemas.microsoft.com/office/drawing/2014/main" id="{2F07888F-861D-C349-888E-22486333FE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2" y="1243"/>
                    <a:ext cx="64" cy="64"/>
                  </a:xfrm>
                  <a:custGeom>
                    <a:avLst/>
                    <a:gdLst>
                      <a:gd name="T0" fmla="*/ 64 w 64"/>
                      <a:gd name="T1" fmla="*/ 32 h 64"/>
                      <a:gd name="T2" fmla="*/ 64 w 64"/>
                      <a:gd name="T3" fmla="*/ 26 h 64"/>
                      <a:gd name="T4" fmla="*/ 62 w 64"/>
                      <a:gd name="T5" fmla="*/ 20 h 64"/>
                      <a:gd name="T6" fmla="*/ 59 w 64"/>
                      <a:gd name="T7" fmla="*/ 15 h 64"/>
                      <a:gd name="T8" fmla="*/ 54 w 64"/>
                      <a:gd name="T9" fmla="*/ 9 h 64"/>
                      <a:gd name="T10" fmla="*/ 50 w 64"/>
                      <a:gd name="T11" fmla="*/ 6 h 64"/>
                      <a:gd name="T12" fmla="*/ 45 w 64"/>
                      <a:gd name="T13" fmla="*/ 3 h 64"/>
                      <a:gd name="T14" fmla="*/ 39 w 64"/>
                      <a:gd name="T15" fmla="*/ 1 h 64"/>
                      <a:gd name="T16" fmla="*/ 31 w 64"/>
                      <a:gd name="T17" fmla="*/ 0 h 64"/>
                      <a:gd name="T18" fmla="*/ 31 w 64"/>
                      <a:gd name="T19" fmla="*/ 0 h 64"/>
                      <a:gd name="T20" fmla="*/ 30 w 64"/>
                      <a:gd name="T21" fmla="*/ 0 h 64"/>
                      <a:gd name="T22" fmla="*/ 25 w 64"/>
                      <a:gd name="T23" fmla="*/ 3 h 64"/>
                      <a:gd name="T24" fmla="*/ 22 w 64"/>
                      <a:gd name="T25" fmla="*/ 4 h 64"/>
                      <a:gd name="T26" fmla="*/ 27 w 64"/>
                      <a:gd name="T27" fmla="*/ 4 h 64"/>
                      <a:gd name="T28" fmla="*/ 31 w 64"/>
                      <a:gd name="T29" fmla="*/ 3 h 64"/>
                      <a:gd name="T30" fmla="*/ 37 w 64"/>
                      <a:gd name="T31" fmla="*/ 4 h 64"/>
                      <a:gd name="T32" fmla="*/ 44 w 64"/>
                      <a:gd name="T33" fmla="*/ 6 h 64"/>
                      <a:gd name="T34" fmla="*/ 48 w 64"/>
                      <a:gd name="T35" fmla="*/ 9 h 64"/>
                      <a:gd name="T36" fmla="*/ 53 w 64"/>
                      <a:gd name="T37" fmla="*/ 12 h 64"/>
                      <a:gd name="T38" fmla="*/ 56 w 64"/>
                      <a:gd name="T39" fmla="*/ 17 h 64"/>
                      <a:gd name="T40" fmla="*/ 59 w 64"/>
                      <a:gd name="T41" fmla="*/ 21 h 64"/>
                      <a:gd name="T42" fmla="*/ 61 w 64"/>
                      <a:gd name="T43" fmla="*/ 26 h 64"/>
                      <a:gd name="T44" fmla="*/ 61 w 64"/>
                      <a:gd name="T45" fmla="*/ 32 h 64"/>
                      <a:gd name="T46" fmla="*/ 61 w 64"/>
                      <a:gd name="T47" fmla="*/ 38 h 64"/>
                      <a:gd name="T48" fmla="*/ 59 w 64"/>
                      <a:gd name="T49" fmla="*/ 44 h 64"/>
                      <a:gd name="T50" fmla="*/ 56 w 64"/>
                      <a:gd name="T51" fmla="*/ 49 h 64"/>
                      <a:gd name="T52" fmla="*/ 53 w 64"/>
                      <a:gd name="T53" fmla="*/ 54 h 64"/>
                      <a:gd name="T54" fmla="*/ 48 w 64"/>
                      <a:gd name="T55" fmla="*/ 57 h 64"/>
                      <a:gd name="T56" fmla="*/ 44 w 64"/>
                      <a:gd name="T57" fmla="*/ 60 h 64"/>
                      <a:gd name="T58" fmla="*/ 37 w 64"/>
                      <a:gd name="T59" fmla="*/ 61 h 64"/>
                      <a:gd name="T60" fmla="*/ 31 w 64"/>
                      <a:gd name="T61" fmla="*/ 61 h 64"/>
                      <a:gd name="T62" fmla="*/ 27 w 64"/>
                      <a:gd name="T63" fmla="*/ 61 h 64"/>
                      <a:gd name="T64" fmla="*/ 21 w 64"/>
                      <a:gd name="T65" fmla="*/ 60 h 64"/>
                      <a:gd name="T66" fmla="*/ 16 w 64"/>
                      <a:gd name="T67" fmla="*/ 57 h 64"/>
                      <a:gd name="T68" fmla="*/ 11 w 64"/>
                      <a:gd name="T69" fmla="*/ 54 h 64"/>
                      <a:gd name="T70" fmla="*/ 8 w 64"/>
                      <a:gd name="T71" fmla="*/ 49 h 64"/>
                      <a:gd name="T72" fmla="*/ 5 w 64"/>
                      <a:gd name="T73" fmla="*/ 44 h 64"/>
                      <a:gd name="T74" fmla="*/ 4 w 64"/>
                      <a:gd name="T75" fmla="*/ 38 h 64"/>
                      <a:gd name="T76" fmla="*/ 2 w 64"/>
                      <a:gd name="T77" fmla="*/ 32 h 64"/>
                      <a:gd name="T78" fmla="*/ 4 w 64"/>
                      <a:gd name="T79" fmla="*/ 30 h 64"/>
                      <a:gd name="T80" fmla="*/ 4 w 64"/>
                      <a:gd name="T81" fmla="*/ 27 h 64"/>
                      <a:gd name="T82" fmla="*/ 2 w 64"/>
                      <a:gd name="T83" fmla="*/ 32 h 64"/>
                      <a:gd name="T84" fmla="*/ 0 w 64"/>
                      <a:gd name="T85" fmla="*/ 37 h 64"/>
                      <a:gd name="T86" fmla="*/ 0 w 64"/>
                      <a:gd name="T87" fmla="*/ 43 h 64"/>
                      <a:gd name="T88" fmla="*/ 4 w 64"/>
                      <a:gd name="T89" fmla="*/ 47 h 64"/>
                      <a:gd name="T90" fmla="*/ 7 w 64"/>
                      <a:gd name="T91" fmla="*/ 52 h 64"/>
                      <a:gd name="T92" fmla="*/ 10 w 64"/>
                      <a:gd name="T93" fmla="*/ 57 h 64"/>
                      <a:gd name="T94" fmla="*/ 14 w 64"/>
                      <a:gd name="T95" fmla="*/ 60 h 64"/>
                      <a:gd name="T96" fmla="*/ 21 w 64"/>
                      <a:gd name="T97" fmla="*/ 63 h 64"/>
                      <a:gd name="T98" fmla="*/ 25 w 64"/>
                      <a:gd name="T99" fmla="*/ 64 h 64"/>
                      <a:gd name="T100" fmla="*/ 31 w 64"/>
                      <a:gd name="T101" fmla="*/ 64 h 64"/>
                      <a:gd name="T102" fmla="*/ 39 w 64"/>
                      <a:gd name="T103" fmla="*/ 64 h 64"/>
                      <a:gd name="T104" fmla="*/ 45 w 64"/>
                      <a:gd name="T105" fmla="*/ 63 h 64"/>
                      <a:gd name="T106" fmla="*/ 50 w 64"/>
                      <a:gd name="T107" fmla="*/ 60 h 64"/>
                      <a:gd name="T108" fmla="*/ 54 w 64"/>
                      <a:gd name="T109" fmla="*/ 55 h 64"/>
                      <a:gd name="T110" fmla="*/ 59 w 64"/>
                      <a:gd name="T111" fmla="*/ 51 h 64"/>
                      <a:gd name="T112" fmla="*/ 62 w 64"/>
                      <a:gd name="T113" fmla="*/ 44 h 64"/>
                      <a:gd name="T114" fmla="*/ 64 w 64"/>
                      <a:gd name="T115" fmla="*/ 38 h 64"/>
                      <a:gd name="T116" fmla="*/ 64 w 64"/>
                      <a:gd name="T117" fmla="*/ 32 h 64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4"/>
                      <a:gd name="T178" fmla="*/ 0 h 64"/>
                      <a:gd name="T179" fmla="*/ 64 w 64"/>
                      <a:gd name="T180" fmla="*/ 64 h 64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4" h="64">
                        <a:moveTo>
                          <a:pt x="64" y="32"/>
                        </a:moveTo>
                        <a:lnTo>
                          <a:pt x="64" y="26"/>
                        </a:lnTo>
                        <a:lnTo>
                          <a:pt x="62" y="20"/>
                        </a:lnTo>
                        <a:lnTo>
                          <a:pt x="59" y="15"/>
                        </a:lnTo>
                        <a:lnTo>
                          <a:pt x="54" y="9"/>
                        </a:lnTo>
                        <a:lnTo>
                          <a:pt x="50" y="6"/>
                        </a:lnTo>
                        <a:lnTo>
                          <a:pt x="45" y="3"/>
                        </a:lnTo>
                        <a:lnTo>
                          <a:pt x="39" y="1"/>
                        </a:lnTo>
                        <a:lnTo>
                          <a:pt x="31" y="0"/>
                        </a:lnTo>
                        <a:lnTo>
                          <a:pt x="30" y="0"/>
                        </a:lnTo>
                        <a:lnTo>
                          <a:pt x="25" y="3"/>
                        </a:lnTo>
                        <a:lnTo>
                          <a:pt x="22" y="4"/>
                        </a:lnTo>
                        <a:lnTo>
                          <a:pt x="27" y="4"/>
                        </a:lnTo>
                        <a:lnTo>
                          <a:pt x="31" y="3"/>
                        </a:lnTo>
                        <a:lnTo>
                          <a:pt x="37" y="4"/>
                        </a:lnTo>
                        <a:lnTo>
                          <a:pt x="44" y="6"/>
                        </a:lnTo>
                        <a:lnTo>
                          <a:pt x="48" y="9"/>
                        </a:lnTo>
                        <a:lnTo>
                          <a:pt x="53" y="12"/>
                        </a:lnTo>
                        <a:lnTo>
                          <a:pt x="56" y="17"/>
                        </a:lnTo>
                        <a:lnTo>
                          <a:pt x="59" y="21"/>
                        </a:lnTo>
                        <a:lnTo>
                          <a:pt x="61" y="26"/>
                        </a:lnTo>
                        <a:lnTo>
                          <a:pt x="61" y="32"/>
                        </a:lnTo>
                        <a:lnTo>
                          <a:pt x="61" y="38"/>
                        </a:lnTo>
                        <a:lnTo>
                          <a:pt x="59" y="44"/>
                        </a:lnTo>
                        <a:lnTo>
                          <a:pt x="56" y="49"/>
                        </a:lnTo>
                        <a:lnTo>
                          <a:pt x="53" y="54"/>
                        </a:lnTo>
                        <a:lnTo>
                          <a:pt x="48" y="57"/>
                        </a:lnTo>
                        <a:lnTo>
                          <a:pt x="44" y="60"/>
                        </a:lnTo>
                        <a:lnTo>
                          <a:pt x="37" y="61"/>
                        </a:lnTo>
                        <a:lnTo>
                          <a:pt x="31" y="61"/>
                        </a:lnTo>
                        <a:lnTo>
                          <a:pt x="27" y="61"/>
                        </a:lnTo>
                        <a:lnTo>
                          <a:pt x="21" y="60"/>
                        </a:lnTo>
                        <a:lnTo>
                          <a:pt x="16" y="57"/>
                        </a:lnTo>
                        <a:lnTo>
                          <a:pt x="11" y="54"/>
                        </a:lnTo>
                        <a:lnTo>
                          <a:pt x="8" y="49"/>
                        </a:lnTo>
                        <a:lnTo>
                          <a:pt x="5" y="44"/>
                        </a:lnTo>
                        <a:lnTo>
                          <a:pt x="4" y="38"/>
                        </a:lnTo>
                        <a:lnTo>
                          <a:pt x="2" y="32"/>
                        </a:lnTo>
                        <a:lnTo>
                          <a:pt x="4" y="30"/>
                        </a:lnTo>
                        <a:lnTo>
                          <a:pt x="4" y="27"/>
                        </a:lnTo>
                        <a:lnTo>
                          <a:pt x="2" y="32"/>
                        </a:lnTo>
                        <a:lnTo>
                          <a:pt x="0" y="37"/>
                        </a:lnTo>
                        <a:lnTo>
                          <a:pt x="0" y="43"/>
                        </a:lnTo>
                        <a:lnTo>
                          <a:pt x="4" y="47"/>
                        </a:lnTo>
                        <a:lnTo>
                          <a:pt x="7" y="52"/>
                        </a:lnTo>
                        <a:lnTo>
                          <a:pt x="10" y="57"/>
                        </a:lnTo>
                        <a:lnTo>
                          <a:pt x="14" y="60"/>
                        </a:lnTo>
                        <a:lnTo>
                          <a:pt x="21" y="63"/>
                        </a:lnTo>
                        <a:lnTo>
                          <a:pt x="25" y="64"/>
                        </a:lnTo>
                        <a:lnTo>
                          <a:pt x="31" y="64"/>
                        </a:lnTo>
                        <a:lnTo>
                          <a:pt x="39" y="64"/>
                        </a:lnTo>
                        <a:lnTo>
                          <a:pt x="45" y="63"/>
                        </a:lnTo>
                        <a:lnTo>
                          <a:pt x="50" y="60"/>
                        </a:lnTo>
                        <a:lnTo>
                          <a:pt x="54" y="55"/>
                        </a:lnTo>
                        <a:lnTo>
                          <a:pt x="59" y="51"/>
                        </a:lnTo>
                        <a:lnTo>
                          <a:pt x="62" y="44"/>
                        </a:lnTo>
                        <a:lnTo>
                          <a:pt x="64" y="38"/>
                        </a:lnTo>
                        <a:lnTo>
                          <a:pt x="64" y="32"/>
                        </a:lnTo>
                        <a:close/>
                      </a:path>
                    </a:pathLst>
                  </a:custGeom>
                  <a:solidFill>
                    <a:srgbClr val="98A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0" name="Freeform 458">
                    <a:extLst>
                      <a:ext uri="{FF2B5EF4-FFF2-40B4-BE49-F238E27FC236}">
                        <a16:creationId xmlns:a16="http://schemas.microsoft.com/office/drawing/2014/main" id="{1435A5A3-14F4-6F4D-928A-68B34D118B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2" y="1244"/>
                    <a:ext cx="62" cy="62"/>
                  </a:xfrm>
                  <a:custGeom>
                    <a:avLst/>
                    <a:gdLst>
                      <a:gd name="T0" fmla="*/ 62 w 62"/>
                      <a:gd name="T1" fmla="*/ 31 h 62"/>
                      <a:gd name="T2" fmla="*/ 62 w 62"/>
                      <a:gd name="T3" fmla="*/ 25 h 62"/>
                      <a:gd name="T4" fmla="*/ 61 w 62"/>
                      <a:gd name="T5" fmla="*/ 19 h 62"/>
                      <a:gd name="T6" fmla="*/ 58 w 62"/>
                      <a:gd name="T7" fmla="*/ 14 h 62"/>
                      <a:gd name="T8" fmla="*/ 54 w 62"/>
                      <a:gd name="T9" fmla="*/ 9 h 62"/>
                      <a:gd name="T10" fmla="*/ 50 w 62"/>
                      <a:gd name="T11" fmla="*/ 6 h 62"/>
                      <a:gd name="T12" fmla="*/ 44 w 62"/>
                      <a:gd name="T13" fmla="*/ 3 h 62"/>
                      <a:gd name="T14" fmla="*/ 37 w 62"/>
                      <a:gd name="T15" fmla="*/ 2 h 62"/>
                      <a:gd name="T16" fmla="*/ 31 w 62"/>
                      <a:gd name="T17" fmla="*/ 0 h 62"/>
                      <a:gd name="T18" fmla="*/ 28 w 62"/>
                      <a:gd name="T19" fmla="*/ 0 h 62"/>
                      <a:gd name="T20" fmla="*/ 25 w 62"/>
                      <a:gd name="T21" fmla="*/ 2 h 62"/>
                      <a:gd name="T22" fmla="*/ 21 w 62"/>
                      <a:gd name="T23" fmla="*/ 5 h 62"/>
                      <a:gd name="T24" fmla="*/ 17 w 62"/>
                      <a:gd name="T25" fmla="*/ 8 h 62"/>
                      <a:gd name="T26" fmla="*/ 24 w 62"/>
                      <a:gd name="T27" fmla="*/ 5 h 62"/>
                      <a:gd name="T28" fmla="*/ 31 w 62"/>
                      <a:gd name="T29" fmla="*/ 3 h 62"/>
                      <a:gd name="T30" fmla="*/ 37 w 62"/>
                      <a:gd name="T31" fmla="*/ 5 h 62"/>
                      <a:gd name="T32" fmla="*/ 42 w 62"/>
                      <a:gd name="T33" fmla="*/ 6 h 62"/>
                      <a:gd name="T34" fmla="*/ 47 w 62"/>
                      <a:gd name="T35" fmla="*/ 8 h 62"/>
                      <a:gd name="T36" fmla="*/ 51 w 62"/>
                      <a:gd name="T37" fmla="*/ 12 h 62"/>
                      <a:gd name="T38" fmla="*/ 54 w 62"/>
                      <a:gd name="T39" fmla="*/ 16 h 62"/>
                      <a:gd name="T40" fmla="*/ 58 w 62"/>
                      <a:gd name="T41" fmla="*/ 20 h 62"/>
                      <a:gd name="T42" fmla="*/ 59 w 62"/>
                      <a:gd name="T43" fmla="*/ 26 h 62"/>
                      <a:gd name="T44" fmla="*/ 59 w 62"/>
                      <a:gd name="T45" fmla="*/ 31 h 62"/>
                      <a:gd name="T46" fmla="*/ 59 w 62"/>
                      <a:gd name="T47" fmla="*/ 37 h 62"/>
                      <a:gd name="T48" fmla="*/ 58 w 62"/>
                      <a:gd name="T49" fmla="*/ 42 h 62"/>
                      <a:gd name="T50" fmla="*/ 54 w 62"/>
                      <a:gd name="T51" fmla="*/ 46 h 62"/>
                      <a:gd name="T52" fmla="*/ 51 w 62"/>
                      <a:gd name="T53" fmla="*/ 51 h 62"/>
                      <a:gd name="T54" fmla="*/ 47 w 62"/>
                      <a:gd name="T55" fmla="*/ 54 h 62"/>
                      <a:gd name="T56" fmla="*/ 42 w 62"/>
                      <a:gd name="T57" fmla="*/ 57 h 62"/>
                      <a:gd name="T58" fmla="*/ 37 w 62"/>
                      <a:gd name="T59" fmla="*/ 59 h 62"/>
                      <a:gd name="T60" fmla="*/ 31 w 62"/>
                      <a:gd name="T61" fmla="*/ 59 h 62"/>
                      <a:gd name="T62" fmla="*/ 27 w 62"/>
                      <a:gd name="T63" fmla="*/ 59 h 62"/>
                      <a:gd name="T64" fmla="*/ 21 w 62"/>
                      <a:gd name="T65" fmla="*/ 57 h 62"/>
                      <a:gd name="T66" fmla="*/ 16 w 62"/>
                      <a:gd name="T67" fmla="*/ 54 h 62"/>
                      <a:gd name="T68" fmla="*/ 13 w 62"/>
                      <a:gd name="T69" fmla="*/ 51 h 62"/>
                      <a:gd name="T70" fmla="*/ 10 w 62"/>
                      <a:gd name="T71" fmla="*/ 46 h 62"/>
                      <a:gd name="T72" fmla="*/ 7 w 62"/>
                      <a:gd name="T73" fmla="*/ 42 h 62"/>
                      <a:gd name="T74" fmla="*/ 5 w 62"/>
                      <a:gd name="T75" fmla="*/ 37 h 62"/>
                      <a:gd name="T76" fmla="*/ 4 w 62"/>
                      <a:gd name="T77" fmla="*/ 31 h 62"/>
                      <a:gd name="T78" fmla="*/ 5 w 62"/>
                      <a:gd name="T79" fmla="*/ 26 h 62"/>
                      <a:gd name="T80" fmla="*/ 7 w 62"/>
                      <a:gd name="T81" fmla="*/ 22 h 62"/>
                      <a:gd name="T82" fmla="*/ 4 w 62"/>
                      <a:gd name="T83" fmla="*/ 26 h 62"/>
                      <a:gd name="T84" fmla="*/ 0 w 62"/>
                      <a:gd name="T85" fmla="*/ 31 h 62"/>
                      <a:gd name="T86" fmla="*/ 0 w 62"/>
                      <a:gd name="T87" fmla="*/ 31 h 62"/>
                      <a:gd name="T88" fmla="*/ 0 w 62"/>
                      <a:gd name="T89" fmla="*/ 31 h 62"/>
                      <a:gd name="T90" fmla="*/ 2 w 62"/>
                      <a:gd name="T91" fmla="*/ 37 h 62"/>
                      <a:gd name="T92" fmla="*/ 4 w 62"/>
                      <a:gd name="T93" fmla="*/ 43 h 62"/>
                      <a:gd name="T94" fmla="*/ 7 w 62"/>
                      <a:gd name="T95" fmla="*/ 48 h 62"/>
                      <a:gd name="T96" fmla="*/ 10 w 62"/>
                      <a:gd name="T97" fmla="*/ 53 h 62"/>
                      <a:gd name="T98" fmla="*/ 14 w 62"/>
                      <a:gd name="T99" fmla="*/ 57 h 62"/>
                      <a:gd name="T100" fmla="*/ 21 w 62"/>
                      <a:gd name="T101" fmla="*/ 60 h 62"/>
                      <a:gd name="T102" fmla="*/ 25 w 62"/>
                      <a:gd name="T103" fmla="*/ 62 h 62"/>
                      <a:gd name="T104" fmla="*/ 31 w 62"/>
                      <a:gd name="T105" fmla="*/ 62 h 62"/>
                      <a:gd name="T106" fmla="*/ 37 w 62"/>
                      <a:gd name="T107" fmla="*/ 62 h 62"/>
                      <a:gd name="T108" fmla="*/ 44 w 62"/>
                      <a:gd name="T109" fmla="*/ 60 h 62"/>
                      <a:gd name="T110" fmla="*/ 50 w 62"/>
                      <a:gd name="T111" fmla="*/ 57 h 62"/>
                      <a:gd name="T112" fmla="*/ 54 w 62"/>
                      <a:gd name="T113" fmla="*/ 53 h 62"/>
                      <a:gd name="T114" fmla="*/ 58 w 62"/>
                      <a:gd name="T115" fmla="*/ 48 h 62"/>
                      <a:gd name="T116" fmla="*/ 61 w 62"/>
                      <a:gd name="T117" fmla="*/ 43 h 62"/>
                      <a:gd name="T118" fmla="*/ 62 w 62"/>
                      <a:gd name="T119" fmla="*/ 37 h 62"/>
                      <a:gd name="T120" fmla="*/ 62 w 62"/>
                      <a:gd name="T121" fmla="*/ 31 h 6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2"/>
                      <a:gd name="T184" fmla="*/ 0 h 62"/>
                      <a:gd name="T185" fmla="*/ 62 w 62"/>
                      <a:gd name="T186" fmla="*/ 62 h 6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2" h="62">
                        <a:moveTo>
                          <a:pt x="62" y="31"/>
                        </a:moveTo>
                        <a:lnTo>
                          <a:pt x="62" y="25"/>
                        </a:lnTo>
                        <a:lnTo>
                          <a:pt x="61" y="19"/>
                        </a:lnTo>
                        <a:lnTo>
                          <a:pt x="58" y="14"/>
                        </a:lnTo>
                        <a:lnTo>
                          <a:pt x="54" y="9"/>
                        </a:lnTo>
                        <a:lnTo>
                          <a:pt x="50" y="6"/>
                        </a:lnTo>
                        <a:lnTo>
                          <a:pt x="44" y="3"/>
                        </a:lnTo>
                        <a:lnTo>
                          <a:pt x="37" y="2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5" y="2"/>
                        </a:lnTo>
                        <a:lnTo>
                          <a:pt x="21" y="5"/>
                        </a:lnTo>
                        <a:lnTo>
                          <a:pt x="17" y="8"/>
                        </a:lnTo>
                        <a:lnTo>
                          <a:pt x="24" y="5"/>
                        </a:lnTo>
                        <a:lnTo>
                          <a:pt x="31" y="3"/>
                        </a:lnTo>
                        <a:lnTo>
                          <a:pt x="37" y="5"/>
                        </a:lnTo>
                        <a:lnTo>
                          <a:pt x="42" y="6"/>
                        </a:lnTo>
                        <a:lnTo>
                          <a:pt x="47" y="8"/>
                        </a:lnTo>
                        <a:lnTo>
                          <a:pt x="51" y="12"/>
                        </a:lnTo>
                        <a:lnTo>
                          <a:pt x="54" y="16"/>
                        </a:lnTo>
                        <a:lnTo>
                          <a:pt x="58" y="20"/>
                        </a:lnTo>
                        <a:lnTo>
                          <a:pt x="59" y="26"/>
                        </a:lnTo>
                        <a:lnTo>
                          <a:pt x="59" y="31"/>
                        </a:lnTo>
                        <a:lnTo>
                          <a:pt x="59" y="37"/>
                        </a:lnTo>
                        <a:lnTo>
                          <a:pt x="58" y="42"/>
                        </a:lnTo>
                        <a:lnTo>
                          <a:pt x="54" y="46"/>
                        </a:lnTo>
                        <a:lnTo>
                          <a:pt x="51" y="51"/>
                        </a:lnTo>
                        <a:lnTo>
                          <a:pt x="47" y="54"/>
                        </a:lnTo>
                        <a:lnTo>
                          <a:pt x="42" y="57"/>
                        </a:lnTo>
                        <a:lnTo>
                          <a:pt x="37" y="59"/>
                        </a:lnTo>
                        <a:lnTo>
                          <a:pt x="31" y="59"/>
                        </a:lnTo>
                        <a:lnTo>
                          <a:pt x="27" y="59"/>
                        </a:lnTo>
                        <a:lnTo>
                          <a:pt x="21" y="57"/>
                        </a:lnTo>
                        <a:lnTo>
                          <a:pt x="16" y="54"/>
                        </a:lnTo>
                        <a:lnTo>
                          <a:pt x="13" y="51"/>
                        </a:lnTo>
                        <a:lnTo>
                          <a:pt x="10" y="46"/>
                        </a:lnTo>
                        <a:lnTo>
                          <a:pt x="7" y="42"/>
                        </a:lnTo>
                        <a:lnTo>
                          <a:pt x="5" y="37"/>
                        </a:lnTo>
                        <a:lnTo>
                          <a:pt x="4" y="31"/>
                        </a:lnTo>
                        <a:lnTo>
                          <a:pt x="5" y="26"/>
                        </a:lnTo>
                        <a:lnTo>
                          <a:pt x="7" y="22"/>
                        </a:lnTo>
                        <a:lnTo>
                          <a:pt x="4" y="26"/>
                        </a:lnTo>
                        <a:lnTo>
                          <a:pt x="0" y="31"/>
                        </a:lnTo>
                        <a:lnTo>
                          <a:pt x="2" y="37"/>
                        </a:lnTo>
                        <a:lnTo>
                          <a:pt x="4" y="43"/>
                        </a:lnTo>
                        <a:lnTo>
                          <a:pt x="7" y="48"/>
                        </a:lnTo>
                        <a:lnTo>
                          <a:pt x="10" y="53"/>
                        </a:lnTo>
                        <a:lnTo>
                          <a:pt x="14" y="57"/>
                        </a:lnTo>
                        <a:lnTo>
                          <a:pt x="21" y="60"/>
                        </a:lnTo>
                        <a:lnTo>
                          <a:pt x="25" y="62"/>
                        </a:lnTo>
                        <a:lnTo>
                          <a:pt x="31" y="62"/>
                        </a:lnTo>
                        <a:lnTo>
                          <a:pt x="37" y="62"/>
                        </a:lnTo>
                        <a:lnTo>
                          <a:pt x="44" y="60"/>
                        </a:lnTo>
                        <a:lnTo>
                          <a:pt x="50" y="57"/>
                        </a:lnTo>
                        <a:lnTo>
                          <a:pt x="54" y="53"/>
                        </a:lnTo>
                        <a:lnTo>
                          <a:pt x="58" y="48"/>
                        </a:lnTo>
                        <a:lnTo>
                          <a:pt x="61" y="43"/>
                        </a:lnTo>
                        <a:lnTo>
                          <a:pt x="62" y="37"/>
                        </a:lnTo>
                        <a:lnTo>
                          <a:pt x="62" y="31"/>
                        </a:lnTo>
                        <a:close/>
                      </a:path>
                    </a:pathLst>
                  </a:custGeom>
                  <a:solidFill>
                    <a:srgbClr val="9BA6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" name="Freeform 459">
                    <a:extLst>
                      <a:ext uri="{FF2B5EF4-FFF2-40B4-BE49-F238E27FC236}">
                        <a16:creationId xmlns:a16="http://schemas.microsoft.com/office/drawing/2014/main" id="{3E9E2CF9-9691-EF4A-BC24-EA53FD6FDA8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24" y="1246"/>
                    <a:ext cx="59" cy="58"/>
                  </a:xfrm>
                  <a:custGeom>
                    <a:avLst/>
                    <a:gdLst>
                      <a:gd name="T0" fmla="*/ 59 w 59"/>
                      <a:gd name="T1" fmla="*/ 23 h 58"/>
                      <a:gd name="T2" fmla="*/ 54 w 59"/>
                      <a:gd name="T3" fmla="*/ 14 h 58"/>
                      <a:gd name="T4" fmla="*/ 46 w 59"/>
                      <a:gd name="T5" fmla="*/ 6 h 58"/>
                      <a:gd name="T6" fmla="*/ 35 w 59"/>
                      <a:gd name="T7" fmla="*/ 1 h 58"/>
                      <a:gd name="T8" fmla="*/ 25 w 59"/>
                      <a:gd name="T9" fmla="*/ 1 h 58"/>
                      <a:gd name="T10" fmla="*/ 14 w 59"/>
                      <a:gd name="T11" fmla="*/ 7 h 58"/>
                      <a:gd name="T12" fmla="*/ 5 w 59"/>
                      <a:gd name="T13" fmla="*/ 18 h 58"/>
                      <a:gd name="T14" fmla="*/ 2 w 59"/>
                      <a:gd name="T15" fmla="*/ 27 h 58"/>
                      <a:gd name="T16" fmla="*/ 2 w 59"/>
                      <a:gd name="T17" fmla="*/ 35 h 58"/>
                      <a:gd name="T18" fmla="*/ 6 w 59"/>
                      <a:gd name="T19" fmla="*/ 46 h 58"/>
                      <a:gd name="T20" fmla="*/ 14 w 59"/>
                      <a:gd name="T21" fmla="*/ 54 h 58"/>
                      <a:gd name="T22" fmla="*/ 25 w 59"/>
                      <a:gd name="T23" fmla="*/ 58 h 58"/>
                      <a:gd name="T24" fmla="*/ 35 w 59"/>
                      <a:gd name="T25" fmla="*/ 58 h 58"/>
                      <a:gd name="T26" fmla="*/ 46 w 59"/>
                      <a:gd name="T27" fmla="*/ 54 h 58"/>
                      <a:gd name="T28" fmla="*/ 54 w 59"/>
                      <a:gd name="T29" fmla="*/ 46 h 58"/>
                      <a:gd name="T30" fmla="*/ 59 w 59"/>
                      <a:gd name="T31" fmla="*/ 35 h 58"/>
                      <a:gd name="T32" fmla="*/ 56 w 59"/>
                      <a:gd name="T33" fmla="*/ 29 h 58"/>
                      <a:gd name="T34" fmla="*/ 54 w 59"/>
                      <a:gd name="T35" fmla="*/ 40 h 58"/>
                      <a:gd name="T36" fmla="*/ 48 w 59"/>
                      <a:gd name="T37" fmla="*/ 48 h 58"/>
                      <a:gd name="T38" fmla="*/ 40 w 59"/>
                      <a:gd name="T39" fmla="*/ 54 h 58"/>
                      <a:gd name="T40" fmla="*/ 29 w 59"/>
                      <a:gd name="T41" fmla="*/ 55 h 58"/>
                      <a:gd name="T42" fmla="*/ 20 w 59"/>
                      <a:gd name="T43" fmla="*/ 54 h 58"/>
                      <a:gd name="T44" fmla="*/ 11 w 59"/>
                      <a:gd name="T45" fmla="*/ 48 h 58"/>
                      <a:gd name="T46" fmla="*/ 6 w 59"/>
                      <a:gd name="T47" fmla="*/ 40 h 58"/>
                      <a:gd name="T48" fmla="*/ 3 w 59"/>
                      <a:gd name="T49" fmla="*/ 29 h 58"/>
                      <a:gd name="T50" fmla="*/ 6 w 59"/>
                      <a:gd name="T51" fmla="*/ 20 h 58"/>
                      <a:gd name="T52" fmla="*/ 11 w 59"/>
                      <a:gd name="T53" fmla="*/ 10 h 58"/>
                      <a:gd name="T54" fmla="*/ 20 w 59"/>
                      <a:gd name="T55" fmla="*/ 6 h 58"/>
                      <a:gd name="T56" fmla="*/ 29 w 59"/>
                      <a:gd name="T57" fmla="*/ 3 h 58"/>
                      <a:gd name="T58" fmla="*/ 40 w 59"/>
                      <a:gd name="T59" fmla="*/ 6 h 58"/>
                      <a:gd name="T60" fmla="*/ 48 w 59"/>
                      <a:gd name="T61" fmla="*/ 10 h 58"/>
                      <a:gd name="T62" fmla="*/ 54 w 59"/>
                      <a:gd name="T63" fmla="*/ 20 h 58"/>
                      <a:gd name="T64" fmla="*/ 56 w 59"/>
                      <a:gd name="T65" fmla="*/ 29 h 5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9"/>
                      <a:gd name="T100" fmla="*/ 0 h 58"/>
                      <a:gd name="T101" fmla="*/ 59 w 59"/>
                      <a:gd name="T102" fmla="*/ 58 h 5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9" h="58">
                        <a:moveTo>
                          <a:pt x="59" y="29"/>
                        </a:moveTo>
                        <a:lnTo>
                          <a:pt x="59" y="23"/>
                        </a:lnTo>
                        <a:lnTo>
                          <a:pt x="57" y="18"/>
                        </a:lnTo>
                        <a:lnTo>
                          <a:pt x="54" y="14"/>
                        </a:lnTo>
                        <a:lnTo>
                          <a:pt x="51" y="9"/>
                        </a:lnTo>
                        <a:lnTo>
                          <a:pt x="46" y="6"/>
                        </a:lnTo>
                        <a:lnTo>
                          <a:pt x="42" y="3"/>
                        </a:lnTo>
                        <a:lnTo>
                          <a:pt x="35" y="1"/>
                        </a:lnTo>
                        <a:lnTo>
                          <a:pt x="29" y="0"/>
                        </a:lnTo>
                        <a:lnTo>
                          <a:pt x="25" y="1"/>
                        </a:lnTo>
                        <a:lnTo>
                          <a:pt x="20" y="1"/>
                        </a:lnTo>
                        <a:lnTo>
                          <a:pt x="14" y="7"/>
                        </a:lnTo>
                        <a:lnTo>
                          <a:pt x="9" y="12"/>
                        </a:lnTo>
                        <a:lnTo>
                          <a:pt x="5" y="18"/>
                        </a:lnTo>
                        <a:lnTo>
                          <a:pt x="2" y="24"/>
                        </a:lnTo>
                        <a:lnTo>
                          <a:pt x="2" y="27"/>
                        </a:lnTo>
                        <a:lnTo>
                          <a:pt x="0" y="29"/>
                        </a:lnTo>
                        <a:lnTo>
                          <a:pt x="2" y="35"/>
                        </a:lnTo>
                        <a:lnTo>
                          <a:pt x="3" y="41"/>
                        </a:lnTo>
                        <a:lnTo>
                          <a:pt x="6" y="46"/>
                        </a:lnTo>
                        <a:lnTo>
                          <a:pt x="9" y="51"/>
                        </a:lnTo>
                        <a:lnTo>
                          <a:pt x="14" y="54"/>
                        </a:lnTo>
                        <a:lnTo>
                          <a:pt x="19" y="57"/>
                        </a:lnTo>
                        <a:lnTo>
                          <a:pt x="25" y="58"/>
                        </a:lnTo>
                        <a:lnTo>
                          <a:pt x="29" y="58"/>
                        </a:lnTo>
                        <a:lnTo>
                          <a:pt x="35" y="58"/>
                        </a:lnTo>
                        <a:lnTo>
                          <a:pt x="42" y="57"/>
                        </a:lnTo>
                        <a:lnTo>
                          <a:pt x="46" y="54"/>
                        </a:lnTo>
                        <a:lnTo>
                          <a:pt x="51" y="51"/>
                        </a:lnTo>
                        <a:lnTo>
                          <a:pt x="54" y="46"/>
                        </a:lnTo>
                        <a:lnTo>
                          <a:pt x="57" y="41"/>
                        </a:lnTo>
                        <a:lnTo>
                          <a:pt x="59" y="35"/>
                        </a:lnTo>
                        <a:lnTo>
                          <a:pt x="59" y="29"/>
                        </a:lnTo>
                        <a:close/>
                        <a:moveTo>
                          <a:pt x="56" y="29"/>
                        </a:moveTo>
                        <a:lnTo>
                          <a:pt x="56" y="35"/>
                        </a:lnTo>
                        <a:lnTo>
                          <a:pt x="54" y="40"/>
                        </a:lnTo>
                        <a:lnTo>
                          <a:pt x="52" y="44"/>
                        </a:lnTo>
                        <a:lnTo>
                          <a:pt x="48" y="48"/>
                        </a:lnTo>
                        <a:lnTo>
                          <a:pt x="45" y="51"/>
                        </a:lnTo>
                        <a:lnTo>
                          <a:pt x="40" y="54"/>
                        </a:lnTo>
                        <a:lnTo>
                          <a:pt x="35" y="55"/>
                        </a:lnTo>
                        <a:lnTo>
                          <a:pt x="29" y="55"/>
                        </a:lnTo>
                        <a:lnTo>
                          <a:pt x="25" y="55"/>
                        </a:lnTo>
                        <a:lnTo>
                          <a:pt x="20" y="54"/>
                        </a:lnTo>
                        <a:lnTo>
                          <a:pt x="15" y="51"/>
                        </a:lnTo>
                        <a:lnTo>
                          <a:pt x="11" y="48"/>
                        </a:lnTo>
                        <a:lnTo>
                          <a:pt x="8" y="44"/>
                        </a:lnTo>
                        <a:lnTo>
                          <a:pt x="6" y="40"/>
                        </a:lnTo>
                        <a:lnTo>
                          <a:pt x="5" y="35"/>
                        </a:lnTo>
                        <a:lnTo>
                          <a:pt x="3" y="29"/>
                        </a:lnTo>
                        <a:lnTo>
                          <a:pt x="5" y="24"/>
                        </a:lnTo>
                        <a:lnTo>
                          <a:pt x="6" y="20"/>
                        </a:lnTo>
                        <a:lnTo>
                          <a:pt x="8" y="15"/>
                        </a:lnTo>
                        <a:lnTo>
                          <a:pt x="11" y="10"/>
                        </a:lnTo>
                        <a:lnTo>
                          <a:pt x="15" y="7"/>
                        </a:lnTo>
                        <a:lnTo>
                          <a:pt x="20" y="6"/>
                        </a:lnTo>
                        <a:lnTo>
                          <a:pt x="25" y="4"/>
                        </a:lnTo>
                        <a:lnTo>
                          <a:pt x="29" y="3"/>
                        </a:lnTo>
                        <a:lnTo>
                          <a:pt x="35" y="4"/>
                        </a:lnTo>
                        <a:lnTo>
                          <a:pt x="40" y="6"/>
                        </a:lnTo>
                        <a:lnTo>
                          <a:pt x="45" y="7"/>
                        </a:lnTo>
                        <a:lnTo>
                          <a:pt x="48" y="10"/>
                        </a:lnTo>
                        <a:lnTo>
                          <a:pt x="52" y="15"/>
                        </a:lnTo>
                        <a:lnTo>
                          <a:pt x="54" y="20"/>
                        </a:lnTo>
                        <a:lnTo>
                          <a:pt x="56" y="24"/>
                        </a:lnTo>
                        <a:lnTo>
                          <a:pt x="56" y="29"/>
                        </a:lnTo>
                        <a:close/>
                      </a:path>
                    </a:pathLst>
                  </a:custGeom>
                  <a:solidFill>
                    <a:srgbClr val="9EAA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2" name="Freeform 460">
                    <a:extLst>
                      <a:ext uri="{FF2B5EF4-FFF2-40B4-BE49-F238E27FC236}">
                        <a16:creationId xmlns:a16="http://schemas.microsoft.com/office/drawing/2014/main" id="{3CC822D2-AA8D-764F-AA45-3C4670212F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26" y="1247"/>
                    <a:ext cx="55" cy="56"/>
                  </a:xfrm>
                  <a:custGeom>
                    <a:avLst/>
                    <a:gdLst>
                      <a:gd name="T0" fmla="*/ 55 w 55"/>
                      <a:gd name="T1" fmla="*/ 23 h 56"/>
                      <a:gd name="T2" fmla="*/ 50 w 55"/>
                      <a:gd name="T3" fmla="*/ 13 h 56"/>
                      <a:gd name="T4" fmla="*/ 43 w 55"/>
                      <a:gd name="T5" fmla="*/ 5 h 56"/>
                      <a:gd name="T6" fmla="*/ 33 w 55"/>
                      <a:gd name="T7" fmla="*/ 2 h 56"/>
                      <a:gd name="T8" fmla="*/ 20 w 55"/>
                      <a:gd name="T9" fmla="*/ 2 h 56"/>
                      <a:gd name="T10" fmla="*/ 7 w 55"/>
                      <a:gd name="T11" fmla="*/ 11 h 56"/>
                      <a:gd name="T12" fmla="*/ 1 w 55"/>
                      <a:gd name="T13" fmla="*/ 23 h 56"/>
                      <a:gd name="T14" fmla="*/ 1 w 55"/>
                      <a:gd name="T15" fmla="*/ 34 h 56"/>
                      <a:gd name="T16" fmla="*/ 6 w 55"/>
                      <a:gd name="T17" fmla="*/ 43 h 56"/>
                      <a:gd name="T18" fmla="*/ 12 w 55"/>
                      <a:gd name="T19" fmla="*/ 51 h 56"/>
                      <a:gd name="T20" fmla="*/ 23 w 55"/>
                      <a:gd name="T21" fmla="*/ 56 h 56"/>
                      <a:gd name="T22" fmla="*/ 33 w 55"/>
                      <a:gd name="T23" fmla="*/ 56 h 56"/>
                      <a:gd name="T24" fmla="*/ 43 w 55"/>
                      <a:gd name="T25" fmla="*/ 51 h 56"/>
                      <a:gd name="T26" fmla="*/ 50 w 55"/>
                      <a:gd name="T27" fmla="*/ 43 h 56"/>
                      <a:gd name="T28" fmla="*/ 55 w 55"/>
                      <a:gd name="T29" fmla="*/ 34 h 56"/>
                      <a:gd name="T30" fmla="*/ 52 w 55"/>
                      <a:gd name="T31" fmla="*/ 28 h 56"/>
                      <a:gd name="T32" fmla="*/ 50 w 55"/>
                      <a:gd name="T33" fmla="*/ 37 h 56"/>
                      <a:gd name="T34" fmla="*/ 46 w 55"/>
                      <a:gd name="T35" fmla="*/ 47 h 56"/>
                      <a:gd name="T36" fmla="*/ 38 w 55"/>
                      <a:gd name="T37" fmla="*/ 51 h 56"/>
                      <a:gd name="T38" fmla="*/ 27 w 55"/>
                      <a:gd name="T39" fmla="*/ 53 h 56"/>
                      <a:gd name="T40" fmla="*/ 18 w 55"/>
                      <a:gd name="T41" fmla="*/ 51 h 56"/>
                      <a:gd name="T42" fmla="*/ 10 w 55"/>
                      <a:gd name="T43" fmla="*/ 47 h 56"/>
                      <a:gd name="T44" fmla="*/ 6 w 55"/>
                      <a:gd name="T45" fmla="*/ 37 h 56"/>
                      <a:gd name="T46" fmla="*/ 3 w 55"/>
                      <a:gd name="T47" fmla="*/ 28 h 56"/>
                      <a:gd name="T48" fmla="*/ 6 w 55"/>
                      <a:gd name="T49" fmla="*/ 19 h 56"/>
                      <a:gd name="T50" fmla="*/ 10 w 55"/>
                      <a:gd name="T51" fmla="*/ 11 h 56"/>
                      <a:gd name="T52" fmla="*/ 18 w 55"/>
                      <a:gd name="T53" fmla="*/ 6 h 56"/>
                      <a:gd name="T54" fmla="*/ 27 w 55"/>
                      <a:gd name="T55" fmla="*/ 3 h 56"/>
                      <a:gd name="T56" fmla="*/ 38 w 55"/>
                      <a:gd name="T57" fmla="*/ 6 h 56"/>
                      <a:gd name="T58" fmla="*/ 46 w 55"/>
                      <a:gd name="T59" fmla="*/ 11 h 56"/>
                      <a:gd name="T60" fmla="*/ 50 w 55"/>
                      <a:gd name="T61" fmla="*/ 19 h 56"/>
                      <a:gd name="T62" fmla="*/ 52 w 55"/>
                      <a:gd name="T63" fmla="*/ 28 h 5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5"/>
                      <a:gd name="T97" fmla="*/ 0 h 56"/>
                      <a:gd name="T98" fmla="*/ 55 w 55"/>
                      <a:gd name="T99" fmla="*/ 56 h 5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5" h="56">
                        <a:moveTo>
                          <a:pt x="55" y="28"/>
                        </a:moveTo>
                        <a:lnTo>
                          <a:pt x="55" y="23"/>
                        </a:lnTo>
                        <a:lnTo>
                          <a:pt x="54" y="17"/>
                        </a:lnTo>
                        <a:lnTo>
                          <a:pt x="50" y="13"/>
                        </a:lnTo>
                        <a:lnTo>
                          <a:pt x="47" y="9"/>
                        </a:lnTo>
                        <a:lnTo>
                          <a:pt x="43" y="5"/>
                        </a:lnTo>
                        <a:lnTo>
                          <a:pt x="38" y="3"/>
                        </a:lnTo>
                        <a:lnTo>
                          <a:pt x="33" y="2"/>
                        </a:lnTo>
                        <a:lnTo>
                          <a:pt x="27" y="0"/>
                        </a:lnTo>
                        <a:lnTo>
                          <a:pt x="20" y="2"/>
                        </a:lnTo>
                        <a:lnTo>
                          <a:pt x="13" y="5"/>
                        </a:lnTo>
                        <a:lnTo>
                          <a:pt x="7" y="11"/>
                        </a:lnTo>
                        <a:lnTo>
                          <a:pt x="3" y="19"/>
                        </a:lnTo>
                        <a:lnTo>
                          <a:pt x="1" y="23"/>
                        </a:lnTo>
                        <a:lnTo>
                          <a:pt x="0" y="28"/>
                        </a:lnTo>
                        <a:lnTo>
                          <a:pt x="1" y="34"/>
                        </a:lnTo>
                        <a:lnTo>
                          <a:pt x="3" y="39"/>
                        </a:lnTo>
                        <a:lnTo>
                          <a:pt x="6" y="43"/>
                        </a:lnTo>
                        <a:lnTo>
                          <a:pt x="9" y="48"/>
                        </a:lnTo>
                        <a:lnTo>
                          <a:pt x="12" y="51"/>
                        </a:lnTo>
                        <a:lnTo>
                          <a:pt x="17" y="54"/>
                        </a:lnTo>
                        <a:lnTo>
                          <a:pt x="23" y="56"/>
                        </a:lnTo>
                        <a:lnTo>
                          <a:pt x="27" y="56"/>
                        </a:lnTo>
                        <a:lnTo>
                          <a:pt x="33" y="56"/>
                        </a:lnTo>
                        <a:lnTo>
                          <a:pt x="38" y="54"/>
                        </a:lnTo>
                        <a:lnTo>
                          <a:pt x="43" y="51"/>
                        </a:lnTo>
                        <a:lnTo>
                          <a:pt x="47" y="48"/>
                        </a:lnTo>
                        <a:lnTo>
                          <a:pt x="50" y="43"/>
                        </a:lnTo>
                        <a:lnTo>
                          <a:pt x="54" y="39"/>
                        </a:lnTo>
                        <a:lnTo>
                          <a:pt x="55" y="34"/>
                        </a:lnTo>
                        <a:lnTo>
                          <a:pt x="55" y="28"/>
                        </a:lnTo>
                        <a:close/>
                        <a:moveTo>
                          <a:pt x="52" y="28"/>
                        </a:moveTo>
                        <a:lnTo>
                          <a:pt x="52" y="33"/>
                        </a:lnTo>
                        <a:lnTo>
                          <a:pt x="50" y="37"/>
                        </a:lnTo>
                        <a:lnTo>
                          <a:pt x="49" y="42"/>
                        </a:lnTo>
                        <a:lnTo>
                          <a:pt x="46" y="47"/>
                        </a:lnTo>
                        <a:lnTo>
                          <a:pt x="41" y="50"/>
                        </a:lnTo>
                        <a:lnTo>
                          <a:pt x="38" y="51"/>
                        </a:lnTo>
                        <a:lnTo>
                          <a:pt x="33" y="53"/>
                        </a:lnTo>
                        <a:lnTo>
                          <a:pt x="27" y="53"/>
                        </a:lnTo>
                        <a:lnTo>
                          <a:pt x="23" y="53"/>
                        </a:lnTo>
                        <a:lnTo>
                          <a:pt x="18" y="51"/>
                        </a:lnTo>
                        <a:lnTo>
                          <a:pt x="13" y="50"/>
                        </a:lnTo>
                        <a:lnTo>
                          <a:pt x="10" y="47"/>
                        </a:lnTo>
                        <a:lnTo>
                          <a:pt x="7" y="42"/>
                        </a:lnTo>
                        <a:lnTo>
                          <a:pt x="6" y="37"/>
                        </a:lnTo>
                        <a:lnTo>
                          <a:pt x="4" y="33"/>
                        </a:lnTo>
                        <a:lnTo>
                          <a:pt x="3" y="28"/>
                        </a:lnTo>
                        <a:lnTo>
                          <a:pt x="4" y="23"/>
                        </a:lnTo>
                        <a:lnTo>
                          <a:pt x="6" y="19"/>
                        </a:lnTo>
                        <a:lnTo>
                          <a:pt x="7" y="14"/>
                        </a:lnTo>
                        <a:lnTo>
                          <a:pt x="10" y="11"/>
                        </a:lnTo>
                        <a:lnTo>
                          <a:pt x="13" y="8"/>
                        </a:lnTo>
                        <a:lnTo>
                          <a:pt x="18" y="6"/>
                        </a:lnTo>
                        <a:lnTo>
                          <a:pt x="23" y="5"/>
                        </a:lnTo>
                        <a:lnTo>
                          <a:pt x="27" y="3"/>
                        </a:lnTo>
                        <a:lnTo>
                          <a:pt x="33" y="5"/>
                        </a:lnTo>
                        <a:lnTo>
                          <a:pt x="38" y="6"/>
                        </a:lnTo>
                        <a:lnTo>
                          <a:pt x="41" y="8"/>
                        </a:lnTo>
                        <a:lnTo>
                          <a:pt x="46" y="11"/>
                        </a:lnTo>
                        <a:lnTo>
                          <a:pt x="49" y="14"/>
                        </a:lnTo>
                        <a:lnTo>
                          <a:pt x="50" y="19"/>
                        </a:lnTo>
                        <a:lnTo>
                          <a:pt x="52" y="23"/>
                        </a:lnTo>
                        <a:lnTo>
                          <a:pt x="52" y="28"/>
                        </a:lnTo>
                        <a:close/>
                      </a:path>
                    </a:pathLst>
                  </a:custGeom>
                  <a:solidFill>
                    <a:srgbClr val="A2AD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3" name="Freeform 461">
                    <a:extLst>
                      <a:ext uri="{FF2B5EF4-FFF2-40B4-BE49-F238E27FC236}">
                        <a16:creationId xmlns:a16="http://schemas.microsoft.com/office/drawing/2014/main" id="{5CCB489A-4642-1541-A8F0-AF27B1BA5C2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27" y="1249"/>
                    <a:ext cx="53" cy="52"/>
                  </a:xfrm>
                  <a:custGeom>
                    <a:avLst/>
                    <a:gdLst>
                      <a:gd name="T0" fmla="*/ 53 w 53"/>
                      <a:gd name="T1" fmla="*/ 21 h 52"/>
                      <a:gd name="T2" fmla="*/ 49 w 53"/>
                      <a:gd name="T3" fmla="*/ 12 h 52"/>
                      <a:gd name="T4" fmla="*/ 42 w 53"/>
                      <a:gd name="T5" fmla="*/ 4 h 52"/>
                      <a:gd name="T6" fmla="*/ 32 w 53"/>
                      <a:gd name="T7" fmla="*/ 1 h 52"/>
                      <a:gd name="T8" fmla="*/ 22 w 53"/>
                      <a:gd name="T9" fmla="*/ 1 h 52"/>
                      <a:gd name="T10" fmla="*/ 12 w 53"/>
                      <a:gd name="T11" fmla="*/ 4 h 52"/>
                      <a:gd name="T12" fmla="*/ 5 w 53"/>
                      <a:gd name="T13" fmla="*/ 12 h 52"/>
                      <a:gd name="T14" fmla="*/ 2 w 53"/>
                      <a:gd name="T15" fmla="*/ 21 h 52"/>
                      <a:gd name="T16" fmla="*/ 2 w 53"/>
                      <a:gd name="T17" fmla="*/ 32 h 52"/>
                      <a:gd name="T18" fmla="*/ 5 w 53"/>
                      <a:gd name="T19" fmla="*/ 41 h 52"/>
                      <a:gd name="T20" fmla="*/ 12 w 53"/>
                      <a:gd name="T21" fmla="*/ 48 h 52"/>
                      <a:gd name="T22" fmla="*/ 22 w 53"/>
                      <a:gd name="T23" fmla="*/ 52 h 52"/>
                      <a:gd name="T24" fmla="*/ 32 w 53"/>
                      <a:gd name="T25" fmla="*/ 52 h 52"/>
                      <a:gd name="T26" fmla="*/ 42 w 53"/>
                      <a:gd name="T27" fmla="*/ 48 h 52"/>
                      <a:gd name="T28" fmla="*/ 49 w 53"/>
                      <a:gd name="T29" fmla="*/ 41 h 52"/>
                      <a:gd name="T30" fmla="*/ 53 w 53"/>
                      <a:gd name="T31" fmla="*/ 32 h 52"/>
                      <a:gd name="T32" fmla="*/ 49 w 53"/>
                      <a:gd name="T33" fmla="*/ 26 h 52"/>
                      <a:gd name="T34" fmla="*/ 48 w 53"/>
                      <a:gd name="T35" fmla="*/ 35 h 52"/>
                      <a:gd name="T36" fmla="*/ 43 w 53"/>
                      <a:gd name="T37" fmla="*/ 43 h 52"/>
                      <a:gd name="T38" fmla="*/ 36 w 53"/>
                      <a:gd name="T39" fmla="*/ 48 h 52"/>
                      <a:gd name="T40" fmla="*/ 26 w 53"/>
                      <a:gd name="T41" fmla="*/ 49 h 52"/>
                      <a:gd name="T42" fmla="*/ 19 w 53"/>
                      <a:gd name="T43" fmla="*/ 48 h 52"/>
                      <a:gd name="T44" fmla="*/ 11 w 53"/>
                      <a:gd name="T45" fmla="*/ 43 h 52"/>
                      <a:gd name="T46" fmla="*/ 6 w 53"/>
                      <a:gd name="T47" fmla="*/ 35 h 52"/>
                      <a:gd name="T48" fmla="*/ 3 w 53"/>
                      <a:gd name="T49" fmla="*/ 26 h 52"/>
                      <a:gd name="T50" fmla="*/ 6 w 53"/>
                      <a:gd name="T51" fmla="*/ 17 h 52"/>
                      <a:gd name="T52" fmla="*/ 11 w 53"/>
                      <a:gd name="T53" fmla="*/ 11 h 52"/>
                      <a:gd name="T54" fmla="*/ 19 w 53"/>
                      <a:gd name="T55" fmla="*/ 4 h 52"/>
                      <a:gd name="T56" fmla="*/ 26 w 53"/>
                      <a:gd name="T57" fmla="*/ 3 h 52"/>
                      <a:gd name="T58" fmla="*/ 36 w 53"/>
                      <a:gd name="T59" fmla="*/ 4 h 52"/>
                      <a:gd name="T60" fmla="*/ 43 w 53"/>
                      <a:gd name="T61" fmla="*/ 11 h 52"/>
                      <a:gd name="T62" fmla="*/ 48 w 53"/>
                      <a:gd name="T63" fmla="*/ 17 h 52"/>
                      <a:gd name="T64" fmla="*/ 49 w 53"/>
                      <a:gd name="T65" fmla="*/ 26 h 5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3"/>
                      <a:gd name="T100" fmla="*/ 0 h 52"/>
                      <a:gd name="T101" fmla="*/ 53 w 53"/>
                      <a:gd name="T102" fmla="*/ 52 h 5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3" h="52">
                        <a:moveTo>
                          <a:pt x="53" y="26"/>
                        </a:moveTo>
                        <a:lnTo>
                          <a:pt x="53" y="21"/>
                        </a:lnTo>
                        <a:lnTo>
                          <a:pt x="51" y="17"/>
                        </a:lnTo>
                        <a:lnTo>
                          <a:pt x="49" y="12"/>
                        </a:lnTo>
                        <a:lnTo>
                          <a:pt x="45" y="7"/>
                        </a:lnTo>
                        <a:lnTo>
                          <a:pt x="42" y="4"/>
                        </a:lnTo>
                        <a:lnTo>
                          <a:pt x="37" y="3"/>
                        </a:lnTo>
                        <a:lnTo>
                          <a:pt x="32" y="1"/>
                        </a:lnTo>
                        <a:lnTo>
                          <a:pt x="26" y="0"/>
                        </a:lnTo>
                        <a:lnTo>
                          <a:pt x="22" y="1"/>
                        </a:lnTo>
                        <a:lnTo>
                          <a:pt x="17" y="3"/>
                        </a:lnTo>
                        <a:lnTo>
                          <a:pt x="12" y="4"/>
                        </a:lnTo>
                        <a:lnTo>
                          <a:pt x="8" y="7"/>
                        </a:lnTo>
                        <a:lnTo>
                          <a:pt x="5" y="12"/>
                        </a:lnTo>
                        <a:lnTo>
                          <a:pt x="3" y="17"/>
                        </a:lnTo>
                        <a:lnTo>
                          <a:pt x="2" y="21"/>
                        </a:lnTo>
                        <a:lnTo>
                          <a:pt x="0" y="26"/>
                        </a:lnTo>
                        <a:lnTo>
                          <a:pt x="2" y="32"/>
                        </a:lnTo>
                        <a:lnTo>
                          <a:pt x="3" y="37"/>
                        </a:lnTo>
                        <a:lnTo>
                          <a:pt x="5" y="41"/>
                        </a:lnTo>
                        <a:lnTo>
                          <a:pt x="8" y="45"/>
                        </a:lnTo>
                        <a:lnTo>
                          <a:pt x="12" y="48"/>
                        </a:lnTo>
                        <a:lnTo>
                          <a:pt x="17" y="51"/>
                        </a:lnTo>
                        <a:lnTo>
                          <a:pt x="22" y="52"/>
                        </a:lnTo>
                        <a:lnTo>
                          <a:pt x="26" y="52"/>
                        </a:lnTo>
                        <a:lnTo>
                          <a:pt x="32" y="52"/>
                        </a:lnTo>
                        <a:lnTo>
                          <a:pt x="37" y="51"/>
                        </a:lnTo>
                        <a:lnTo>
                          <a:pt x="42" y="48"/>
                        </a:lnTo>
                        <a:lnTo>
                          <a:pt x="45" y="45"/>
                        </a:lnTo>
                        <a:lnTo>
                          <a:pt x="49" y="41"/>
                        </a:lnTo>
                        <a:lnTo>
                          <a:pt x="51" y="37"/>
                        </a:lnTo>
                        <a:lnTo>
                          <a:pt x="53" y="32"/>
                        </a:lnTo>
                        <a:lnTo>
                          <a:pt x="53" y="26"/>
                        </a:lnTo>
                        <a:close/>
                        <a:moveTo>
                          <a:pt x="49" y="26"/>
                        </a:moveTo>
                        <a:lnTo>
                          <a:pt x="49" y="31"/>
                        </a:lnTo>
                        <a:lnTo>
                          <a:pt x="48" y="35"/>
                        </a:lnTo>
                        <a:lnTo>
                          <a:pt x="46" y="40"/>
                        </a:lnTo>
                        <a:lnTo>
                          <a:pt x="43" y="43"/>
                        </a:lnTo>
                        <a:lnTo>
                          <a:pt x="40" y="46"/>
                        </a:lnTo>
                        <a:lnTo>
                          <a:pt x="36" y="48"/>
                        </a:lnTo>
                        <a:lnTo>
                          <a:pt x="31" y="49"/>
                        </a:lnTo>
                        <a:lnTo>
                          <a:pt x="26" y="49"/>
                        </a:lnTo>
                        <a:lnTo>
                          <a:pt x="22" y="49"/>
                        </a:lnTo>
                        <a:lnTo>
                          <a:pt x="19" y="48"/>
                        </a:lnTo>
                        <a:lnTo>
                          <a:pt x="14" y="46"/>
                        </a:lnTo>
                        <a:lnTo>
                          <a:pt x="11" y="43"/>
                        </a:lnTo>
                        <a:lnTo>
                          <a:pt x="8" y="40"/>
                        </a:lnTo>
                        <a:lnTo>
                          <a:pt x="6" y="35"/>
                        </a:lnTo>
                        <a:lnTo>
                          <a:pt x="5" y="31"/>
                        </a:lnTo>
                        <a:lnTo>
                          <a:pt x="3" y="26"/>
                        </a:lnTo>
                        <a:lnTo>
                          <a:pt x="5" y="21"/>
                        </a:lnTo>
                        <a:lnTo>
                          <a:pt x="6" y="17"/>
                        </a:lnTo>
                        <a:lnTo>
                          <a:pt x="8" y="14"/>
                        </a:lnTo>
                        <a:lnTo>
                          <a:pt x="11" y="11"/>
                        </a:lnTo>
                        <a:lnTo>
                          <a:pt x="14" y="7"/>
                        </a:lnTo>
                        <a:lnTo>
                          <a:pt x="19" y="4"/>
                        </a:lnTo>
                        <a:lnTo>
                          <a:pt x="22" y="4"/>
                        </a:lnTo>
                        <a:lnTo>
                          <a:pt x="26" y="3"/>
                        </a:lnTo>
                        <a:lnTo>
                          <a:pt x="31" y="4"/>
                        </a:lnTo>
                        <a:lnTo>
                          <a:pt x="36" y="4"/>
                        </a:lnTo>
                        <a:lnTo>
                          <a:pt x="40" y="7"/>
                        </a:lnTo>
                        <a:lnTo>
                          <a:pt x="43" y="11"/>
                        </a:lnTo>
                        <a:lnTo>
                          <a:pt x="46" y="14"/>
                        </a:lnTo>
                        <a:lnTo>
                          <a:pt x="48" y="17"/>
                        </a:lnTo>
                        <a:lnTo>
                          <a:pt x="49" y="21"/>
                        </a:lnTo>
                        <a:lnTo>
                          <a:pt x="49" y="26"/>
                        </a:lnTo>
                        <a:close/>
                      </a:path>
                    </a:pathLst>
                  </a:custGeom>
                  <a:solidFill>
                    <a:srgbClr val="AAB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4" name="Freeform 462">
                    <a:extLst>
                      <a:ext uri="{FF2B5EF4-FFF2-40B4-BE49-F238E27FC236}">
                        <a16:creationId xmlns:a16="http://schemas.microsoft.com/office/drawing/2014/main" id="{F2677099-8607-364D-83B9-FC82D697EBA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29" y="1250"/>
                    <a:ext cx="49" cy="50"/>
                  </a:xfrm>
                  <a:custGeom>
                    <a:avLst/>
                    <a:gdLst>
                      <a:gd name="T0" fmla="*/ 49 w 49"/>
                      <a:gd name="T1" fmla="*/ 20 h 50"/>
                      <a:gd name="T2" fmla="*/ 46 w 49"/>
                      <a:gd name="T3" fmla="*/ 11 h 50"/>
                      <a:gd name="T4" fmla="*/ 38 w 49"/>
                      <a:gd name="T5" fmla="*/ 5 h 50"/>
                      <a:gd name="T6" fmla="*/ 30 w 49"/>
                      <a:gd name="T7" fmla="*/ 2 h 50"/>
                      <a:gd name="T8" fmla="*/ 20 w 49"/>
                      <a:gd name="T9" fmla="*/ 2 h 50"/>
                      <a:gd name="T10" fmla="*/ 10 w 49"/>
                      <a:gd name="T11" fmla="*/ 5 h 50"/>
                      <a:gd name="T12" fmla="*/ 4 w 49"/>
                      <a:gd name="T13" fmla="*/ 11 h 50"/>
                      <a:gd name="T14" fmla="*/ 1 w 49"/>
                      <a:gd name="T15" fmla="*/ 20 h 50"/>
                      <a:gd name="T16" fmla="*/ 1 w 49"/>
                      <a:gd name="T17" fmla="*/ 30 h 50"/>
                      <a:gd name="T18" fmla="*/ 4 w 49"/>
                      <a:gd name="T19" fmla="*/ 39 h 50"/>
                      <a:gd name="T20" fmla="*/ 10 w 49"/>
                      <a:gd name="T21" fmla="*/ 47 h 50"/>
                      <a:gd name="T22" fmla="*/ 20 w 49"/>
                      <a:gd name="T23" fmla="*/ 50 h 50"/>
                      <a:gd name="T24" fmla="*/ 30 w 49"/>
                      <a:gd name="T25" fmla="*/ 50 h 50"/>
                      <a:gd name="T26" fmla="*/ 38 w 49"/>
                      <a:gd name="T27" fmla="*/ 47 h 50"/>
                      <a:gd name="T28" fmla="*/ 46 w 49"/>
                      <a:gd name="T29" fmla="*/ 39 h 50"/>
                      <a:gd name="T30" fmla="*/ 49 w 49"/>
                      <a:gd name="T31" fmla="*/ 30 h 50"/>
                      <a:gd name="T32" fmla="*/ 46 w 49"/>
                      <a:gd name="T33" fmla="*/ 25 h 50"/>
                      <a:gd name="T34" fmla="*/ 44 w 49"/>
                      <a:gd name="T35" fmla="*/ 34 h 50"/>
                      <a:gd name="T36" fmla="*/ 40 w 49"/>
                      <a:gd name="T37" fmla="*/ 40 h 50"/>
                      <a:gd name="T38" fmla="*/ 34 w 49"/>
                      <a:gd name="T39" fmla="*/ 45 h 50"/>
                      <a:gd name="T40" fmla="*/ 24 w 49"/>
                      <a:gd name="T41" fmla="*/ 47 h 50"/>
                      <a:gd name="T42" fmla="*/ 17 w 49"/>
                      <a:gd name="T43" fmla="*/ 45 h 50"/>
                      <a:gd name="T44" fmla="*/ 10 w 49"/>
                      <a:gd name="T45" fmla="*/ 40 h 50"/>
                      <a:gd name="T46" fmla="*/ 6 w 49"/>
                      <a:gd name="T47" fmla="*/ 34 h 50"/>
                      <a:gd name="T48" fmla="*/ 3 w 49"/>
                      <a:gd name="T49" fmla="*/ 25 h 50"/>
                      <a:gd name="T50" fmla="*/ 6 w 49"/>
                      <a:gd name="T51" fmla="*/ 17 h 50"/>
                      <a:gd name="T52" fmla="*/ 10 w 49"/>
                      <a:gd name="T53" fmla="*/ 10 h 50"/>
                      <a:gd name="T54" fmla="*/ 17 w 49"/>
                      <a:gd name="T55" fmla="*/ 5 h 50"/>
                      <a:gd name="T56" fmla="*/ 24 w 49"/>
                      <a:gd name="T57" fmla="*/ 3 h 50"/>
                      <a:gd name="T58" fmla="*/ 34 w 49"/>
                      <a:gd name="T59" fmla="*/ 5 h 50"/>
                      <a:gd name="T60" fmla="*/ 40 w 49"/>
                      <a:gd name="T61" fmla="*/ 10 h 50"/>
                      <a:gd name="T62" fmla="*/ 44 w 49"/>
                      <a:gd name="T63" fmla="*/ 17 h 50"/>
                      <a:gd name="T64" fmla="*/ 46 w 49"/>
                      <a:gd name="T65" fmla="*/ 25 h 5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"/>
                      <a:gd name="T100" fmla="*/ 0 h 50"/>
                      <a:gd name="T101" fmla="*/ 49 w 49"/>
                      <a:gd name="T102" fmla="*/ 50 h 5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" h="50">
                        <a:moveTo>
                          <a:pt x="49" y="25"/>
                        </a:moveTo>
                        <a:lnTo>
                          <a:pt x="49" y="20"/>
                        </a:lnTo>
                        <a:lnTo>
                          <a:pt x="47" y="16"/>
                        </a:lnTo>
                        <a:lnTo>
                          <a:pt x="46" y="11"/>
                        </a:lnTo>
                        <a:lnTo>
                          <a:pt x="43" y="8"/>
                        </a:lnTo>
                        <a:lnTo>
                          <a:pt x="38" y="5"/>
                        </a:lnTo>
                        <a:lnTo>
                          <a:pt x="35" y="3"/>
                        </a:lnTo>
                        <a:lnTo>
                          <a:pt x="30" y="2"/>
                        </a:lnTo>
                        <a:lnTo>
                          <a:pt x="24" y="0"/>
                        </a:lnTo>
                        <a:lnTo>
                          <a:pt x="20" y="2"/>
                        </a:lnTo>
                        <a:lnTo>
                          <a:pt x="15" y="3"/>
                        </a:lnTo>
                        <a:lnTo>
                          <a:pt x="10" y="5"/>
                        </a:lnTo>
                        <a:lnTo>
                          <a:pt x="7" y="8"/>
                        </a:lnTo>
                        <a:lnTo>
                          <a:pt x="4" y="11"/>
                        </a:lnTo>
                        <a:lnTo>
                          <a:pt x="3" y="16"/>
                        </a:lnTo>
                        <a:lnTo>
                          <a:pt x="1" y="20"/>
                        </a:lnTo>
                        <a:lnTo>
                          <a:pt x="0" y="25"/>
                        </a:lnTo>
                        <a:lnTo>
                          <a:pt x="1" y="30"/>
                        </a:lnTo>
                        <a:lnTo>
                          <a:pt x="3" y="34"/>
                        </a:lnTo>
                        <a:lnTo>
                          <a:pt x="4" y="39"/>
                        </a:lnTo>
                        <a:lnTo>
                          <a:pt x="7" y="44"/>
                        </a:lnTo>
                        <a:lnTo>
                          <a:pt x="10" y="47"/>
                        </a:lnTo>
                        <a:lnTo>
                          <a:pt x="15" y="48"/>
                        </a:lnTo>
                        <a:lnTo>
                          <a:pt x="20" y="50"/>
                        </a:lnTo>
                        <a:lnTo>
                          <a:pt x="24" y="50"/>
                        </a:lnTo>
                        <a:lnTo>
                          <a:pt x="30" y="50"/>
                        </a:lnTo>
                        <a:lnTo>
                          <a:pt x="35" y="48"/>
                        </a:lnTo>
                        <a:lnTo>
                          <a:pt x="38" y="47"/>
                        </a:lnTo>
                        <a:lnTo>
                          <a:pt x="43" y="44"/>
                        </a:lnTo>
                        <a:lnTo>
                          <a:pt x="46" y="39"/>
                        </a:lnTo>
                        <a:lnTo>
                          <a:pt x="47" y="34"/>
                        </a:lnTo>
                        <a:lnTo>
                          <a:pt x="49" y="30"/>
                        </a:lnTo>
                        <a:lnTo>
                          <a:pt x="49" y="25"/>
                        </a:lnTo>
                        <a:close/>
                        <a:moveTo>
                          <a:pt x="46" y="25"/>
                        </a:moveTo>
                        <a:lnTo>
                          <a:pt x="46" y="30"/>
                        </a:lnTo>
                        <a:lnTo>
                          <a:pt x="44" y="34"/>
                        </a:lnTo>
                        <a:lnTo>
                          <a:pt x="43" y="37"/>
                        </a:lnTo>
                        <a:lnTo>
                          <a:pt x="40" y="40"/>
                        </a:lnTo>
                        <a:lnTo>
                          <a:pt x="37" y="44"/>
                        </a:lnTo>
                        <a:lnTo>
                          <a:pt x="34" y="45"/>
                        </a:lnTo>
                        <a:lnTo>
                          <a:pt x="29" y="47"/>
                        </a:lnTo>
                        <a:lnTo>
                          <a:pt x="24" y="47"/>
                        </a:lnTo>
                        <a:lnTo>
                          <a:pt x="21" y="47"/>
                        </a:lnTo>
                        <a:lnTo>
                          <a:pt x="17" y="45"/>
                        </a:lnTo>
                        <a:lnTo>
                          <a:pt x="14" y="44"/>
                        </a:lnTo>
                        <a:lnTo>
                          <a:pt x="10" y="40"/>
                        </a:lnTo>
                        <a:lnTo>
                          <a:pt x="7" y="37"/>
                        </a:lnTo>
                        <a:lnTo>
                          <a:pt x="6" y="34"/>
                        </a:lnTo>
                        <a:lnTo>
                          <a:pt x="4" y="30"/>
                        </a:lnTo>
                        <a:lnTo>
                          <a:pt x="3" y="25"/>
                        </a:lnTo>
                        <a:lnTo>
                          <a:pt x="4" y="20"/>
                        </a:lnTo>
                        <a:lnTo>
                          <a:pt x="6" y="17"/>
                        </a:lnTo>
                        <a:lnTo>
                          <a:pt x="7" y="13"/>
                        </a:lnTo>
                        <a:lnTo>
                          <a:pt x="10" y="10"/>
                        </a:lnTo>
                        <a:lnTo>
                          <a:pt x="14" y="8"/>
                        </a:lnTo>
                        <a:lnTo>
                          <a:pt x="17" y="5"/>
                        </a:lnTo>
                        <a:lnTo>
                          <a:pt x="21" y="5"/>
                        </a:lnTo>
                        <a:lnTo>
                          <a:pt x="24" y="3"/>
                        </a:lnTo>
                        <a:lnTo>
                          <a:pt x="29" y="5"/>
                        </a:lnTo>
                        <a:lnTo>
                          <a:pt x="34" y="5"/>
                        </a:lnTo>
                        <a:lnTo>
                          <a:pt x="37" y="8"/>
                        </a:lnTo>
                        <a:lnTo>
                          <a:pt x="40" y="10"/>
                        </a:lnTo>
                        <a:lnTo>
                          <a:pt x="43" y="13"/>
                        </a:lnTo>
                        <a:lnTo>
                          <a:pt x="44" y="17"/>
                        </a:lnTo>
                        <a:lnTo>
                          <a:pt x="46" y="20"/>
                        </a:lnTo>
                        <a:lnTo>
                          <a:pt x="46" y="25"/>
                        </a:lnTo>
                        <a:close/>
                      </a:path>
                    </a:pathLst>
                  </a:custGeom>
                  <a:solidFill>
                    <a:srgbClr val="ADB8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5" name="Freeform 463">
                    <a:extLst>
                      <a:ext uri="{FF2B5EF4-FFF2-40B4-BE49-F238E27FC236}">
                        <a16:creationId xmlns:a16="http://schemas.microsoft.com/office/drawing/2014/main" id="{3D59C0FD-36E1-A446-A48D-A3E281CF203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30" y="1252"/>
                    <a:ext cx="46" cy="46"/>
                  </a:xfrm>
                  <a:custGeom>
                    <a:avLst/>
                    <a:gdLst>
                      <a:gd name="T0" fmla="*/ 46 w 46"/>
                      <a:gd name="T1" fmla="*/ 23 h 46"/>
                      <a:gd name="T2" fmla="*/ 46 w 46"/>
                      <a:gd name="T3" fmla="*/ 18 h 46"/>
                      <a:gd name="T4" fmla="*/ 45 w 46"/>
                      <a:gd name="T5" fmla="*/ 14 h 46"/>
                      <a:gd name="T6" fmla="*/ 43 w 46"/>
                      <a:gd name="T7" fmla="*/ 11 h 46"/>
                      <a:gd name="T8" fmla="*/ 40 w 46"/>
                      <a:gd name="T9" fmla="*/ 8 h 46"/>
                      <a:gd name="T10" fmla="*/ 37 w 46"/>
                      <a:gd name="T11" fmla="*/ 4 h 46"/>
                      <a:gd name="T12" fmla="*/ 33 w 46"/>
                      <a:gd name="T13" fmla="*/ 1 h 46"/>
                      <a:gd name="T14" fmla="*/ 28 w 46"/>
                      <a:gd name="T15" fmla="*/ 1 h 46"/>
                      <a:gd name="T16" fmla="*/ 23 w 46"/>
                      <a:gd name="T17" fmla="*/ 0 h 46"/>
                      <a:gd name="T18" fmla="*/ 19 w 46"/>
                      <a:gd name="T19" fmla="*/ 1 h 46"/>
                      <a:gd name="T20" fmla="*/ 16 w 46"/>
                      <a:gd name="T21" fmla="*/ 1 h 46"/>
                      <a:gd name="T22" fmla="*/ 11 w 46"/>
                      <a:gd name="T23" fmla="*/ 4 h 46"/>
                      <a:gd name="T24" fmla="*/ 8 w 46"/>
                      <a:gd name="T25" fmla="*/ 8 h 46"/>
                      <a:gd name="T26" fmla="*/ 5 w 46"/>
                      <a:gd name="T27" fmla="*/ 11 h 46"/>
                      <a:gd name="T28" fmla="*/ 3 w 46"/>
                      <a:gd name="T29" fmla="*/ 14 h 46"/>
                      <a:gd name="T30" fmla="*/ 2 w 46"/>
                      <a:gd name="T31" fmla="*/ 18 h 46"/>
                      <a:gd name="T32" fmla="*/ 0 w 46"/>
                      <a:gd name="T33" fmla="*/ 23 h 46"/>
                      <a:gd name="T34" fmla="*/ 2 w 46"/>
                      <a:gd name="T35" fmla="*/ 28 h 46"/>
                      <a:gd name="T36" fmla="*/ 3 w 46"/>
                      <a:gd name="T37" fmla="*/ 32 h 46"/>
                      <a:gd name="T38" fmla="*/ 5 w 46"/>
                      <a:gd name="T39" fmla="*/ 37 h 46"/>
                      <a:gd name="T40" fmla="*/ 8 w 46"/>
                      <a:gd name="T41" fmla="*/ 40 h 46"/>
                      <a:gd name="T42" fmla="*/ 11 w 46"/>
                      <a:gd name="T43" fmla="*/ 43 h 46"/>
                      <a:gd name="T44" fmla="*/ 16 w 46"/>
                      <a:gd name="T45" fmla="*/ 45 h 46"/>
                      <a:gd name="T46" fmla="*/ 19 w 46"/>
                      <a:gd name="T47" fmla="*/ 46 h 46"/>
                      <a:gd name="T48" fmla="*/ 23 w 46"/>
                      <a:gd name="T49" fmla="*/ 46 h 46"/>
                      <a:gd name="T50" fmla="*/ 28 w 46"/>
                      <a:gd name="T51" fmla="*/ 46 h 46"/>
                      <a:gd name="T52" fmla="*/ 33 w 46"/>
                      <a:gd name="T53" fmla="*/ 45 h 46"/>
                      <a:gd name="T54" fmla="*/ 37 w 46"/>
                      <a:gd name="T55" fmla="*/ 43 h 46"/>
                      <a:gd name="T56" fmla="*/ 40 w 46"/>
                      <a:gd name="T57" fmla="*/ 40 h 46"/>
                      <a:gd name="T58" fmla="*/ 43 w 46"/>
                      <a:gd name="T59" fmla="*/ 37 h 46"/>
                      <a:gd name="T60" fmla="*/ 45 w 46"/>
                      <a:gd name="T61" fmla="*/ 32 h 46"/>
                      <a:gd name="T62" fmla="*/ 46 w 46"/>
                      <a:gd name="T63" fmla="*/ 28 h 46"/>
                      <a:gd name="T64" fmla="*/ 46 w 46"/>
                      <a:gd name="T65" fmla="*/ 23 h 46"/>
                      <a:gd name="T66" fmla="*/ 43 w 46"/>
                      <a:gd name="T67" fmla="*/ 23 h 46"/>
                      <a:gd name="T68" fmla="*/ 42 w 46"/>
                      <a:gd name="T69" fmla="*/ 31 h 46"/>
                      <a:gd name="T70" fmla="*/ 39 w 46"/>
                      <a:gd name="T71" fmla="*/ 37 h 46"/>
                      <a:gd name="T72" fmla="*/ 31 w 46"/>
                      <a:gd name="T73" fmla="*/ 42 h 46"/>
                      <a:gd name="T74" fmla="*/ 23 w 46"/>
                      <a:gd name="T75" fmla="*/ 43 h 46"/>
                      <a:gd name="T76" fmla="*/ 16 w 46"/>
                      <a:gd name="T77" fmla="*/ 42 h 46"/>
                      <a:gd name="T78" fmla="*/ 9 w 46"/>
                      <a:gd name="T79" fmla="*/ 37 h 46"/>
                      <a:gd name="T80" fmla="*/ 5 w 46"/>
                      <a:gd name="T81" fmla="*/ 31 h 46"/>
                      <a:gd name="T82" fmla="*/ 3 w 46"/>
                      <a:gd name="T83" fmla="*/ 23 h 46"/>
                      <a:gd name="T84" fmla="*/ 5 w 46"/>
                      <a:gd name="T85" fmla="*/ 15 h 46"/>
                      <a:gd name="T86" fmla="*/ 9 w 46"/>
                      <a:gd name="T87" fmla="*/ 9 h 46"/>
                      <a:gd name="T88" fmla="*/ 16 w 46"/>
                      <a:gd name="T89" fmla="*/ 4 h 46"/>
                      <a:gd name="T90" fmla="*/ 23 w 46"/>
                      <a:gd name="T91" fmla="*/ 3 h 46"/>
                      <a:gd name="T92" fmla="*/ 31 w 46"/>
                      <a:gd name="T93" fmla="*/ 4 h 46"/>
                      <a:gd name="T94" fmla="*/ 39 w 46"/>
                      <a:gd name="T95" fmla="*/ 9 h 46"/>
                      <a:gd name="T96" fmla="*/ 42 w 46"/>
                      <a:gd name="T97" fmla="*/ 15 h 46"/>
                      <a:gd name="T98" fmla="*/ 43 w 46"/>
                      <a:gd name="T99" fmla="*/ 23 h 4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6"/>
                      <a:gd name="T151" fmla="*/ 0 h 46"/>
                      <a:gd name="T152" fmla="*/ 46 w 46"/>
                      <a:gd name="T153" fmla="*/ 46 h 4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6" h="46">
                        <a:moveTo>
                          <a:pt x="46" y="23"/>
                        </a:moveTo>
                        <a:lnTo>
                          <a:pt x="46" y="18"/>
                        </a:lnTo>
                        <a:lnTo>
                          <a:pt x="45" y="14"/>
                        </a:lnTo>
                        <a:lnTo>
                          <a:pt x="43" y="11"/>
                        </a:lnTo>
                        <a:lnTo>
                          <a:pt x="40" y="8"/>
                        </a:lnTo>
                        <a:lnTo>
                          <a:pt x="37" y="4"/>
                        </a:lnTo>
                        <a:lnTo>
                          <a:pt x="33" y="1"/>
                        </a:lnTo>
                        <a:lnTo>
                          <a:pt x="28" y="1"/>
                        </a:lnTo>
                        <a:lnTo>
                          <a:pt x="23" y="0"/>
                        </a:lnTo>
                        <a:lnTo>
                          <a:pt x="19" y="1"/>
                        </a:lnTo>
                        <a:lnTo>
                          <a:pt x="16" y="1"/>
                        </a:lnTo>
                        <a:lnTo>
                          <a:pt x="11" y="4"/>
                        </a:lnTo>
                        <a:lnTo>
                          <a:pt x="8" y="8"/>
                        </a:lnTo>
                        <a:lnTo>
                          <a:pt x="5" y="11"/>
                        </a:lnTo>
                        <a:lnTo>
                          <a:pt x="3" y="14"/>
                        </a:lnTo>
                        <a:lnTo>
                          <a:pt x="2" y="18"/>
                        </a:lnTo>
                        <a:lnTo>
                          <a:pt x="0" y="23"/>
                        </a:lnTo>
                        <a:lnTo>
                          <a:pt x="2" y="28"/>
                        </a:lnTo>
                        <a:lnTo>
                          <a:pt x="3" y="32"/>
                        </a:lnTo>
                        <a:lnTo>
                          <a:pt x="5" y="37"/>
                        </a:lnTo>
                        <a:lnTo>
                          <a:pt x="8" y="40"/>
                        </a:lnTo>
                        <a:lnTo>
                          <a:pt x="11" y="43"/>
                        </a:lnTo>
                        <a:lnTo>
                          <a:pt x="16" y="45"/>
                        </a:lnTo>
                        <a:lnTo>
                          <a:pt x="19" y="46"/>
                        </a:lnTo>
                        <a:lnTo>
                          <a:pt x="23" y="46"/>
                        </a:lnTo>
                        <a:lnTo>
                          <a:pt x="28" y="46"/>
                        </a:lnTo>
                        <a:lnTo>
                          <a:pt x="33" y="45"/>
                        </a:lnTo>
                        <a:lnTo>
                          <a:pt x="37" y="43"/>
                        </a:lnTo>
                        <a:lnTo>
                          <a:pt x="40" y="40"/>
                        </a:lnTo>
                        <a:lnTo>
                          <a:pt x="43" y="37"/>
                        </a:lnTo>
                        <a:lnTo>
                          <a:pt x="45" y="32"/>
                        </a:lnTo>
                        <a:lnTo>
                          <a:pt x="46" y="28"/>
                        </a:lnTo>
                        <a:lnTo>
                          <a:pt x="46" y="23"/>
                        </a:lnTo>
                        <a:close/>
                        <a:moveTo>
                          <a:pt x="43" y="23"/>
                        </a:moveTo>
                        <a:lnTo>
                          <a:pt x="42" y="31"/>
                        </a:lnTo>
                        <a:lnTo>
                          <a:pt x="39" y="37"/>
                        </a:lnTo>
                        <a:lnTo>
                          <a:pt x="31" y="42"/>
                        </a:lnTo>
                        <a:lnTo>
                          <a:pt x="23" y="43"/>
                        </a:lnTo>
                        <a:lnTo>
                          <a:pt x="16" y="42"/>
                        </a:lnTo>
                        <a:lnTo>
                          <a:pt x="9" y="37"/>
                        </a:lnTo>
                        <a:lnTo>
                          <a:pt x="5" y="31"/>
                        </a:lnTo>
                        <a:lnTo>
                          <a:pt x="3" y="23"/>
                        </a:lnTo>
                        <a:lnTo>
                          <a:pt x="5" y="15"/>
                        </a:lnTo>
                        <a:lnTo>
                          <a:pt x="9" y="9"/>
                        </a:lnTo>
                        <a:lnTo>
                          <a:pt x="16" y="4"/>
                        </a:lnTo>
                        <a:lnTo>
                          <a:pt x="23" y="3"/>
                        </a:lnTo>
                        <a:lnTo>
                          <a:pt x="31" y="4"/>
                        </a:lnTo>
                        <a:lnTo>
                          <a:pt x="39" y="9"/>
                        </a:lnTo>
                        <a:lnTo>
                          <a:pt x="42" y="15"/>
                        </a:lnTo>
                        <a:lnTo>
                          <a:pt x="43" y="23"/>
                        </a:lnTo>
                        <a:close/>
                      </a:path>
                    </a:pathLst>
                  </a:custGeom>
                  <a:solidFill>
                    <a:srgbClr val="B1BB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6" name="Freeform 464">
                    <a:extLst>
                      <a:ext uri="{FF2B5EF4-FFF2-40B4-BE49-F238E27FC236}">
                        <a16:creationId xmlns:a16="http://schemas.microsoft.com/office/drawing/2014/main" id="{91F9DD23-76E7-F240-B719-C91AC0E7A96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32" y="1253"/>
                    <a:ext cx="43" cy="44"/>
                  </a:xfrm>
                  <a:custGeom>
                    <a:avLst/>
                    <a:gdLst>
                      <a:gd name="T0" fmla="*/ 43 w 43"/>
                      <a:gd name="T1" fmla="*/ 22 h 44"/>
                      <a:gd name="T2" fmla="*/ 43 w 43"/>
                      <a:gd name="T3" fmla="*/ 17 h 44"/>
                      <a:gd name="T4" fmla="*/ 41 w 43"/>
                      <a:gd name="T5" fmla="*/ 14 h 44"/>
                      <a:gd name="T6" fmla="*/ 40 w 43"/>
                      <a:gd name="T7" fmla="*/ 10 h 44"/>
                      <a:gd name="T8" fmla="*/ 37 w 43"/>
                      <a:gd name="T9" fmla="*/ 7 h 44"/>
                      <a:gd name="T10" fmla="*/ 34 w 43"/>
                      <a:gd name="T11" fmla="*/ 5 h 44"/>
                      <a:gd name="T12" fmla="*/ 31 w 43"/>
                      <a:gd name="T13" fmla="*/ 2 h 44"/>
                      <a:gd name="T14" fmla="*/ 26 w 43"/>
                      <a:gd name="T15" fmla="*/ 2 h 44"/>
                      <a:gd name="T16" fmla="*/ 21 w 43"/>
                      <a:gd name="T17" fmla="*/ 0 h 44"/>
                      <a:gd name="T18" fmla="*/ 18 w 43"/>
                      <a:gd name="T19" fmla="*/ 2 h 44"/>
                      <a:gd name="T20" fmla="*/ 14 w 43"/>
                      <a:gd name="T21" fmla="*/ 2 h 44"/>
                      <a:gd name="T22" fmla="*/ 11 w 43"/>
                      <a:gd name="T23" fmla="*/ 5 h 44"/>
                      <a:gd name="T24" fmla="*/ 7 w 43"/>
                      <a:gd name="T25" fmla="*/ 7 h 44"/>
                      <a:gd name="T26" fmla="*/ 4 w 43"/>
                      <a:gd name="T27" fmla="*/ 10 h 44"/>
                      <a:gd name="T28" fmla="*/ 3 w 43"/>
                      <a:gd name="T29" fmla="*/ 14 h 44"/>
                      <a:gd name="T30" fmla="*/ 1 w 43"/>
                      <a:gd name="T31" fmla="*/ 17 h 44"/>
                      <a:gd name="T32" fmla="*/ 0 w 43"/>
                      <a:gd name="T33" fmla="*/ 22 h 44"/>
                      <a:gd name="T34" fmla="*/ 1 w 43"/>
                      <a:gd name="T35" fmla="*/ 27 h 44"/>
                      <a:gd name="T36" fmla="*/ 3 w 43"/>
                      <a:gd name="T37" fmla="*/ 31 h 44"/>
                      <a:gd name="T38" fmla="*/ 4 w 43"/>
                      <a:gd name="T39" fmla="*/ 34 h 44"/>
                      <a:gd name="T40" fmla="*/ 7 w 43"/>
                      <a:gd name="T41" fmla="*/ 37 h 44"/>
                      <a:gd name="T42" fmla="*/ 11 w 43"/>
                      <a:gd name="T43" fmla="*/ 41 h 44"/>
                      <a:gd name="T44" fmla="*/ 14 w 43"/>
                      <a:gd name="T45" fmla="*/ 42 h 44"/>
                      <a:gd name="T46" fmla="*/ 18 w 43"/>
                      <a:gd name="T47" fmla="*/ 44 h 44"/>
                      <a:gd name="T48" fmla="*/ 21 w 43"/>
                      <a:gd name="T49" fmla="*/ 44 h 44"/>
                      <a:gd name="T50" fmla="*/ 26 w 43"/>
                      <a:gd name="T51" fmla="*/ 44 h 44"/>
                      <a:gd name="T52" fmla="*/ 31 w 43"/>
                      <a:gd name="T53" fmla="*/ 42 h 44"/>
                      <a:gd name="T54" fmla="*/ 34 w 43"/>
                      <a:gd name="T55" fmla="*/ 41 h 44"/>
                      <a:gd name="T56" fmla="*/ 37 w 43"/>
                      <a:gd name="T57" fmla="*/ 37 h 44"/>
                      <a:gd name="T58" fmla="*/ 40 w 43"/>
                      <a:gd name="T59" fmla="*/ 34 h 44"/>
                      <a:gd name="T60" fmla="*/ 41 w 43"/>
                      <a:gd name="T61" fmla="*/ 31 h 44"/>
                      <a:gd name="T62" fmla="*/ 43 w 43"/>
                      <a:gd name="T63" fmla="*/ 27 h 44"/>
                      <a:gd name="T64" fmla="*/ 43 w 43"/>
                      <a:gd name="T65" fmla="*/ 22 h 44"/>
                      <a:gd name="T66" fmla="*/ 40 w 43"/>
                      <a:gd name="T67" fmla="*/ 22 h 44"/>
                      <a:gd name="T68" fmla="*/ 38 w 43"/>
                      <a:gd name="T69" fmla="*/ 30 h 44"/>
                      <a:gd name="T70" fmla="*/ 35 w 43"/>
                      <a:gd name="T71" fmla="*/ 36 h 44"/>
                      <a:gd name="T72" fmla="*/ 29 w 43"/>
                      <a:gd name="T73" fmla="*/ 39 h 44"/>
                      <a:gd name="T74" fmla="*/ 21 w 43"/>
                      <a:gd name="T75" fmla="*/ 41 h 44"/>
                      <a:gd name="T76" fmla="*/ 15 w 43"/>
                      <a:gd name="T77" fmla="*/ 39 h 44"/>
                      <a:gd name="T78" fmla="*/ 9 w 43"/>
                      <a:gd name="T79" fmla="*/ 36 h 44"/>
                      <a:gd name="T80" fmla="*/ 4 w 43"/>
                      <a:gd name="T81" fmla="*/ 30 h 44"/>
                      <a:gd name="T82" fmla="*/ 3 w 43"/>
                      <a:gd name="T83" fmla="*/ 22 h 44"/>
                      <a:gd name="T84" fmla="*/ 4 w 43"/>
                      <a:gd name="T85" fmla="*/ 16 h 44"/>
                      <a:gd name="T86" fmla="*/ 9 w 43"/>
                      <a:gd name="T87" fmla="*/ 10 h 44"/>
                      <a:gd name="T88" fmla="*/ 15 w 43"/>
                      <a:gd name="T89" fmla="*/ 5 h 44"/>
                      <a:gd name="T90" fmla="*/ 21 w 43"/>
                      <a:gd name="T91" fmla="*/ 3 h 44"/>
                      <a:gd name="T92" fmla="*/ 29 w 43"/>
                      <a:gd name="T93" fmla="*/ 5 h 44"/>
                      <a:gd name="T94" fmla="*/ 35 w 43"/>
                      <a:gd name="T95" fmla="*/ 10 h 44"/>
                      <a:gd name="T96" fmla="*/ 38 w 43"/>
                      <a:gd name="T97" fmla="*/ 16 h 44"/>
                      <a:gd name="T98" fmla="*/ 40 w 43"/>
                      <a:gd name="T99" fmla="*/ 22 h 44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3"/>
                      <a:gd name="T151" fmla="*/ 0 h 44"/>
                      <a:gd name="T152" fmla="*/ 43 w 43"/>
                      <a:gd name="T153" fmla="*/ 44 h 44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3" h="44">
                        <a:moveTo>
                          <a:pt x="43" y="22"/>
                        </a:moveTo>
                        <a:lnTo>
                          <a:pt x="43" y="17"/>
                        </a:lnTo>
                        <a:lnTo>
                          <a:pt x="41" y="14"/>
                        </a:lnTo>
                        <a:lnTo>
                          <a:pt x="40" y="10"/>
                        </a:lnTo>
                        <a:lnTo>
                          <a:pt x="37" y="7"/>
                        </a:lnTo>
                        <a:lnTo>
                          <a:pt x="34" y="5"/>
                        </a:lnTo>
                        <a:lnTo>
                          <a:pt x="31" y="2"/>
                        </a:lnTo>
                        <a:lnTo>
                          <a:pt x="26" y="2"/>
                        </a:lnTo>
                        <a:lnTo>
                          <a:pt x="21" y="0"/>
                        </a:lnTo>
                        <a:lnTo>
                          <a:pt x="18" y="2"/>
                        </a:lnTo>
                        <a:lnTo>
                          <a:pt x="14" y="2"/>
                        </a:lnTo>
                        <a:lnTo>
                          <a:pt x="11" y="5"/>
                        </a:lnTo>
                        <a:lnTo>
                          <a:pt x="7" y="7"/>
                        </a:lnTo>
                        <a:lnTo>
                          <a:pt x="4" y="10"/>
                        </a:lnTo>
                        <a:lnTo>
                          <a:pt x="3" y="14"/>
                        </a:lnTo>
                        <a:lnTo>
                          <a:pt x="1" y="17"/>
                        </a:lnTo>
                        <a:lnTo>
                          <a:pt x="0" y="22"/>
                        </a:lnTo>
                        <a:lnTo>
                          <a:pt x="1" y="27"/>
                        </a:lnTo>
                        <a:lnTo>
                          <a:pt x="3" y="31"/>
                        </a:lnTo>
                        <a:lnTo>
                          <a:pt x="4" y="34"/>
                        </a:lnTo>
                        <a:lnTo>
                          <a:pt x="7" y="37"/>
                        </a:lnTo>
                        <a:lnTo>
                          <a:pt x="11" y="41"/>
                        </a:lnTo>
                        <a:lnTo>
                          <a:pt x="14" y="42"/>
                        </a:lnTo>
                        <a:lnTo>
                          <a:pt x="18" y="44"/>
                        </a:lnTo>
                        <a:lnTo>
                          <a:pt x="21" y="44"/>
                        </a:lnTo>
                        <a:lnTo>
                          <a:pt x="26" y="44"/>
                        </a:lnTo>
                        <a:lnTo>
                          <a:pt x="31" y="42"/>
                        </a:lnTo>
                        <a:lnTo>
                          <a:pt x="34" y="41"/>
                        </a:lnTo>
                        <a:lnTo>
                          <a:pt x="37" y="37"/>
                        </a:lnTo>
                        <a:lnTo>
                          <a:pt x="40" y="34"/>
                        </a:lnTo>
                        <a:lnTo>
                          <a:pt x="41" y="31"/>
                        </a:lnTo>
                        <a:lnTo>
                          <a:pt x="43" y="27"/>
                        </a:lnTo>
                        <a:lnTo>
                          <a:pt x="43" y="22"/>
                        </a:lnTo>
                        <a:close/>
                        <a:moveTo>
                          <a:pt x="40" y="22"/>
                        </a:moveTo>
                        <a:lnTo>
                          <a:pt x="38" y="30"/>
                        </a:lnTo>
                        <a:lnTo>
                          <a:pt x="35" y="36"/>
                        </a:lnTo>
                        <a:lnTo>
                          <a:pt x="29" y="39"/>
                        </a:lnTo>
                        <a:lnTo>
                          <a:pt x="21" y="41"/>
                        </a:lnTo>
                        <a:lnTo>
                          <a:pt x="15" y="39"/>
                        </a:lnTo>
                        <a:lnTo>
                          <a:pt x="9" y="36"/>
                        </a:lnTo>
                        <a:lnTo>
                          <a:pt x="4" y="30"/>
                        </a:lnTo>
                        <a:lnTo>
                          <a:pt x="3" y="22"/>
                        </a:lnTo>
                        <a:lnTo>
                          <a:pt x="4" y="16"/>
                        </a:lnTo>
                        <a:lnTo>
                          <a:pt x="9" y="10"/>
                        </a:lnTo>
                        <a:lnTo>
                          <a:pt x="15" y="5"/>
                        </a:lnTo>
                        <a:lnTo>
                          <a:pt x="21" y="3"/>
                        </a:lnTo>
                        <a:lnTo>
                          <a:pt x="29" y="5"/>
                        </a:lnTo>
                        <a:lnTo>
                          <a:pt x="35" y="10"/>
                        </a:lnTo>
                        <a:lnTo>
                          <a:pt x="38" y="16"/>
                        </a:lnTo>
                        <a:lnTo>
                          <a:pt x="40" y="22"/>
                        </a:lnTo>
                        <a:close/>
                      </a:path>
                    </a:pathLst>
                  </a:custGeom>
                  <a:solidFill>
                    <a:srgbClr val="B5B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7" name="Freeform 465">
                    <a:extLst>
                      <a:ext uri="{FF2B5EF4-FFF2-40B4-BE49-F238E27FC236}">
                        <a16:creationId xmlns:a16="http://schemas.microsoft.com/office/drawing/2014/main" id="{7965BDE0-702E-2749-A973-3D6FE5C0ED6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33" y="1255"/>
                    <a:ext cx="40" cy="40"/>
                  </a:xfrm>
                  <a:custGeom>
                    <a:avLst/>
                    <a:gdLst>
                      <a:gd name="T0" fmla="*/ 40 w 40"/>
                      <a:gd name="T1" fmla="*/ 20 h 40"/>
                      <a:gd name="T2" fmla="*/ 39 w 40"/>
                      <a:gd name="T3" fmla="*/ 12 h 40"/>
                      <a:gd name="T4" fmla="*/ 36 w 40"/>
                      <a:gd name="T5" fmla="*/ 6 h 40"/>
                      <a:gd name="T6" fmla="*/ 28 w 40"/>
                      <a:gd name="T7" fmla="*/ 1 h 40"/>
                      <a:gd name="T8" fmla="*/ 20 w 40"/>
                      <a:gd name="T9" fmla="*/ 0 h 40"/>
                      <a:gd name="T10" fmla="*/ 13 w 40"/>
                      <a:gd name="T11" fmla="*/ 1 h 40"/>
                      <a:gd name="T12" fmla="*/ 6 w 40"/>
                      <a:gd name="T13" fmla="*/ 6 h 40"/>
                      <a:gd name="T14" fmla="*/ 2 w 40"/>
                      <a:gd name="T15" fmla="*/ 12 h 40"/>
                      <a:gd name="T16" fmla="*/ 0 w 40"/>
                      <a:gd name="T17" fmla="*/ 20 h 40"/>
                      <a:gd name="T18" fmla="*/ 2 w 40"/>
                      <a:gd name="T19" fmla="*/ 28 h 40"/>
                      <a:gd name="T20" fmla="*/ 6 w 40"/>
                      <a:gd name="T21" fmla="*/ 34 h 40"/>
                      <a:gd name="T22" fmla="*/ 13 w 40"/>
                      <a:gd name="T23" fmla="*/ 39 h 40"/>
                      <a:gd name="T24" fmla="*/ 20 w 40"/>
                      <a:gd name="T25" fmla="*/ 40 h 40"/>
                      <a:gd name="T26" fmla="*/ 28 w 40"/>
                      <a:gd name="T27" fmla="*/ 39 h 40"/>
                      <a:gd name="T28" fmla="*/ 36 w 40"/>
                      <a:gd name="T29" fmla="*/ 34 h 40"/>
                      <a:gd name="T30" fmla="*/ 39 w 40"/>
                      <a:gd name="T31" fmla="*/ 28 h 40"/>
                      <a:gd name="T32" fmla="*/ 40 w 40"/>
                      <a:gd name="T33" fmla="*/ 20 h 40"/>
                      <a:gd name="T34" fmla="*/ 37 w 40"/>
                      <a:gd name="T35" fmla="*/ 20 h 40"/>
                      <a:gd name="T36" fmla="*/ 37 w 40"/>
                      <a:gd name="T37" fmla="*/ 28 h 40"/>
                      <a:gd name="T38" fmla="*/ 33 w 40"/>
                      <a:gd name="T39" fmla="*/ 32 h 40"/>
                      <a:gd name="T40" fmla="*/ 28 w 40"/>
                      <a:gd name="T41" fmla="*/ 35 h 40"/>
                      <a:gd name="T42" fmla="*/ 20 w 40"/>
                      <a:gd name="T43" fmla="*/ 37 h 40"/>
                      <a:gd name="T44" fmla="*/ 14 w 40"/>
                      <a:gd name="T45" fmla="*/ 35 h 40"/>
                      <a:gd name="T46" fmla="*/ 10 w 40"/>
                      <a:gd name="T47" fmla="*/ 32 h 40"/>
                      <a:gd name="T48" fmla="*/ 5 w 40"/>
                      <a:gd name="T49" fmla="*/ 28 h 40"/>
                      <a:gd name="T50" fmla="*/ 3 w 40"/>
                      <a:gd name="T51" fmla="*/ 20 h 40"/>
                      <a:gd name="T52" fmla="*/ 5 w 40"/>
                      <a:gd name="T53" fmla="*/ 14 h 40"/>
                      <a:gd name="T54" fmla="*/ 10 w 40"/>
                      <a:gd name="T55" fmla="*/ 9 h 40"/>
                      <a:gd name="T56" fmla="*/ 14 w 40"/>
                      <a:gd name="T57" fmla="*/ 5 h 40"/>
                      <a:gd name="T58" fmla="*/ 20 w 40"/>
                      <a:gd name="T59" fmla="*/ 3 h 40"/>
                      <a:gd name="T60" fmla="*/ 28 w 40"/>
                      <a:gd name="T61" fmla="*/ 5 h 40"/>
                      <a:gd name="T62" fmla="*/ 33 w 40"/>
                      <a:gd name="T63" fmla="*/ 9 h 40"/>
                      <a:gd name="T64" fmla="*/ 37 w 40"/>
                      <a:gd name="T65" fmla="*/ 14 h 40"/>
                      <a:gd name="T66" fmla="*/ 37 w 40"/>
                      <a:gd name="T67" fmla="*/ 20 h 4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0"/>
                      <a:gd name="T103" fmla="*/ 0 h 40"/>
                      <a:gd name="T104" fmla="*/ 40 w 40"/>
                      <a:gd name="T105" fmla="*/ 40 h 4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0" h="40">
                        <a:moveTo>
                          <a:pt x="40" y="20"/>
                        </a:moveTo>
                        <a:lnTo>
                          <a:pt x="39" y="12"/>
                        </a:lnTo>
                        <a:lnTo>
                          <a:pt x="36" y="6"/>
                        </a:lnTo>
                        <a:lnTo>
                          <a:pt x="28" y="1"/>
                        </a:lnTo>
                        <a:lnTo>
                          <a:pt x="20" y="0"/>
                        </a:lnTo>
                        <a:lnTo>
                          <a:pt x="13" y="1"/>
                        </a:lnTo>
                        <a:lnTo>
                          <a:pt x="6" y="6"/>
                        </a:lnTo>
                        <a:lnTo>
                          <a:pt x="2" y="12"/>
                        </a:lnTo>
                        <a:lnTo>
                          <a:pt x="0" y="20"/>
                        </a:lnTo>
                        <a:lnTo>
                          <a:pt x="2" y="28"/>
                        </a:lnTo>
                        <a:lnTo>
                          <a:pt x="6" y="34"/>
                        </a:lnTo>
                        <a:lnTo>
                          <a:pt x="13" y="39"/>
                        </a:lnTo>
                        <a:lnTo>
                          <a:pt x="20" y="40"/>
                        </a:lnTo>
                        <a:lnTo>
                          <a:pt x="28" y="39"/>
                        </a:lnTo>
                        <a:lnTo>
                          <a:pt x="36" y="34"/>
                        </a:lnTo>
                        <a:lnTo>
                          <a:pt x="39" y="28"/>
                        </a:lnTo>
                        <a:lnTo>
                          <a:pt x="40" y="20"/>
                        </a:lnTo>
                        <a:close/>
                        <a:moveTo>
                          <a:pt x="37" y="20"/>
                        </a:moveTo>
                        <a:lnTo>
                          <a:pt x="37" y="28"/>
                        </a:lnTo>
                        <a:lnTo>
                          <a:pt x="33" y="32"/>
                        </a:lnTo>
                        <a:lnTo>
                          <a:pt x="28" y="35"/>
                        </a:lnTo>
                        <a:lnTo>
                          <a:pt x="20" y="37"/>
                        </a:lnTo>
                        <a:lnTo>
                          <a:pt x="14" y="35"/>
                        </a:lnTo>
                        <a:lnTo>
                          <a:pt x="10" y="32"/>
                        </a:lnTo>
                        <a:lnTo>
                          <a:pt x="5" y="28"/>
                        </a:lnTo>
                        <a:lnTo>
                          <a:pt x="3" y="20"/>
                        </a:lnTo>
                        <a:lnTo>
                          <a:pt x="5" y="14"/>
                        </a:lnTo>
                        <a:lnTo>
                          <a:pt x="10" y="9"/>
                        </a:lnTo>
                        <a:lnTo>
                          <a:pt x="14" y="5"/>
                        </a:lnTo>
                        <a:lnTo>
                          <a:pt x="20" y="3"/>
                        </a:lnTo>
                        <a:lnTo>
                          <a:pt x="28" y="5"/>
                        </a:lnTo>
                        <a:lnTo>
                          <a:pt x="33" y="9"/>
                        </a:lnTo>
                        <a:lnTo>
                          <a:pt x="37" y="14"/>
                        </a:lnTo>
                        <a:lnTo>
                          <a:pt x="37" y="20"/>
                        </a:lnTo>
                        <a:close/>
                      </a:path>
                    </a:pathLst>
                  </a:custGeom>
                  <a:solidFill>
                    <a:srgbClr val="B9C2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8" name="Freeform 466">
                    <a:extLst>
                      <a:ext uri="{FF2B5EF4-FFF2-40B4-BE49-F238E27FC236}">
                        <a16:creationId xmlns:a16="http://schemas.microsoft.com/office/drawing/2014/main" id="{2F3BCCE6-9BA7-4A4B-A3C7-44459B5CE5D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35" y="1256"/>
                    <a:ext cx="37" cy="38"/>
                  </a:xfrm>
                  <a:custGeom>
                    <a:avLst/>
                    <a:gdLst>
                      <a:gd name="T0" fmla="*/ 37 w 37"/>
                      <a:gd name="T1" fmla="*/ 19 h 38"/>
                      <a:gd name="T2" fmla="*/ 35 w 37"/>
                      <a:gd name="T3" fmla="*/ 13 h 38"/>
                      <a:gd name="T4" fmla="*/ 32 w 37"/>
                      <a:gd name="T5" fmla="*/ 7 h 38"/>
                      <a:gd name="T6" fmla="*/ 26 w 37"/>
                      <a:gd name="T7" fmla="*/ 2 h 38"/>
                      <a:gd name="T8" fmla="*/ 18 w 37"/>
                      <a:gd name="T9" fmla="*/ 0 h 38"/>
                      <a:gd name="T10" fmla="*/ 12 w 37"/>
                      <a:gd name="T11" fmla="*/ 2 h 38"/>
                      <a:gd name="T12" fmla="*/ 6 w 37"/>
                      <a:gd name="T13" fmla="*/ 7 h 38"/>
                      <a:gd name="T14" fmla="*/ 1 w 37"/>
                      <a:gd name="T15" fmla="*/ 13 h 38"/>
                      <a:gd name="T16" fmla="*/ 0 w 37"/>
                      <a:gd name="T17" fmla="*/ 19 h 38"/>
                      <a:gd name="T18" fmla="*/ 1 w 37"/>
                      <a:gd name="T19" fmla="*/ 27 h 38"/>
                      <a:gd name="T20" fmla="*/ 6 w 37"/>
                      <a:gd name="T21" fmla="*/ 33 h 38"/>
                      <a:gd name="T22" fmla="*/ 12 w 37"/>
                      <a:gd name="T23" fmla="*/ 36 h 38"/>
                      <a:gd name="T24" fmla="*/ 18 w 37"/>
                      <a:gd name="T25" fmla="*/ 38 h 38"/>
                      <a:gd name="T26" fmla="*/ 26 w 37"/>
                      <a:gd name="T27" fmla="*/ 36 h 38"/>
                      <a:gd name="T28" fmla="*/ 32 w 37"/>
                      <a:gd name="T29" fmla="*/ 33 h 38"/>
                      <a:gd name="T30" fmla="*/ 35 w 37"/>
                      <a:gd name="T31" fmla="*/ 27 h 38"/>
                      <a:gd name="T32" fmla="*/ 37 w 37"/>
                      <a:gd name="T33" fmla="*/ 19 h 38"/>
                      <a:gd name="T34" fmla="*/ 34 w 37"/>
                      <a:gd name="T35" fmla="*/ 19 h 38"/>
                      <a:gd name="T36" fmla="*/ 34 w 37"/>
                      <a:gd name="T37" fmla="*/ 25 h 38"/>
                      <a:gd name="T38" fmla="*/ 29 w 37"/>
                      <a:gd name="T39" fmla="*/ 30 h 38"/>
                      <a:gd name="T40" fmla="*/ 24 w 37"/>
                      <a:gd name="T41" fmla="*/ 33 h 38"/>
                      <a:gd name="T42" fmla="*/ 18 w 37"/>
                      <a:gd name="T43" fmla="*/ 34 h 38"/>
                      <a:gd name="T44" fmla="*/ 14 w 37"/>
                      <a:gd name="T45" fmla="*/ 33 h 38"/>
                      <a:gd name="T46" fmla="*/ 8 w 37"/>
                      <a:gd name="T47" fmla="*/ 30 h 38"/>
                      <a:gd name="T48" fmla="*/ 4 w 37"/>
                      <a:gd name="T49" fmla="*/ 25 h 38"/>
                      <a:gd name="T50" fmla="*/ 3 w 37"/>
                      <a:gd name="T51" fmla="*/ 19 h 38"/>
                      <a:gd name="T52" fmla="*/ 4 w 37"/>
                      <a:gd name="T53" fmla="*/ 13 h 38"/>
                      <a:gd name="T54" fmla="*/ 8 w 37"/>
                      <a:gd name="T55" fmla="*/ 8 h 38"/>
                      <a:gd name="T56" fmla="*/ 14 w 37"/>
                      <a:gd name="T57" fmla="*/ 5 h 38"/>
                      <a:gd name="T58" fmla="*/ 18 w 37"/>
                      <a:gd name="T59" fmla="*/ 4 h 38"/>
                      <a:gd name="T60" fmla="*/ 24 w 37"/>
                      <a:gd name="T61" fmla="*/ 5 h 38"/>
                      <a:gd name="T62" fmla="*/ 29 w 37"/>
                      <a:gd name="T63" fmla="*/ 8 h 38"/>
                      <a:gd name="T64" fmla="*/ 34 w 37"/>
                      <a:gd name="T65" fmla="*/ 13 h 38"/>
                      <a:gd name="T66" fmla="*/ 34 w 37"/>
                      <a:gd name="T67" fmla="*/ 19 h 3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8"/>
                      <a:gd name="T104" fmla="*/ 37 w 37"/>
                      <a:gd name="T105" fmla="*/ 38 h 3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8">
                        <a:moveTo>
                          <a:pt x="37" y="19"/>
                        </a:moveTo>
                        <a:lnTo>
                          <a:pt x="35" y="13"/>
                        </a:lnTo>
                        <a:lnTo>
                          <a:pt x="32" y="7"/>
                        </a:lnTo>
                        <a:lnTo>
                          <a:pt x="26" y="2"/>
                        </a:lnTo>
                        <a:lnTo>
                          <a:pt x="18" y="0"/>
                        </a:lnTo>
                        <a:lnTo>
                          <a:pt x="12" y="2"/>
                        </a:lnTo>
                        <a:lnTo>
                          <a:pt x="6" y="7"/>
                        </a:lnTo>
                        <a:lnTo>
                          <a:pt x="1" y="13"/>
                        </a:lnTo>
                        <a:lnTo>
                          <a:pt x="0" y="19"/>
                        </a:lnTo>
                        <a:lnTo>
                          <a:pt x="1" y="27"/>
                        </a:lnTo>
                        <a:lnTo>
                          <a:pt x="6" y="33"/>
                        </a:lnTo>
                        <a:lnTo>
                          <a:pt x="12" y="36"/>
                        </a:lnTo>
                        <a:lnTo>
                          <a:pt x="18" y="38"/>
                        </a:lnTo>
                        <a:lnTo>
                          <a:pt x="26" y="36"/>
                        </a:lnTo>
                        <a:lnTo>
                          <a:pt x="32" y="33"/>
                        </a:lnTo>
                        <a:lnTo>
                          <a:pt x="35" y="27"/>
                        </a:lnTo>
                        <a:lnTo>
                          <a:pt x="37" y="19"/>
                        </a:lnTo>
                        <a:close/>
                        <a:moveTo>
                          <a:pt x="34" y="19"/>
                        </a:moveTo>
                        <a:lnTo>
                          <a:pt x="34" y="25"/>
                        </a:lnTo>
                        <a:lnTo>
                          <a:pt x="29" y="30"/>
                        </a:lnTo>
                        <a:lnTo>
                          <a:pt x="24" y="33"/>
                        </a:lnTo>
                        <a:lnTo>
                          <a:pt x="18" y="34"/>
                        </a:lnTo>
                        <a:lnTo>
                          <a:pt x="14" y="33"/>
                        </a:lnTo>
                        <a:lnTo>
                          <a:pt x="8" y="30"/>
                        </a:lnTo>
                        <a:lnTo>
                          <a:pt x="4" y="25"/>
                        </a:lnTo>
                        <a:lnTo>
                          <a:pt x="3" y="19"/>
                        </a:lnTo>
                        <a:lnTo>
                          <a:pt x="4" y="13"/>
                        </a:lnTo>
                        <a:lnTo>
                          <a:pt x="8" y="8"/>
                        </a:lnTo>
                        <a:lnTo>
                          <a:pt x="14" y="5"/>
                        </a:lnTo>
                        <a:lnTo>
                          <a:pt x="18" y="4"/>
                        </a:lnTo>
                        <a:lnTo>
                          <a:pt x="24" y="5"/>
                        </a:lnTo>
                        <a:lnTo>
                          <a:pt x="29" y="8"/>
                        </a:lnTo>
                        <a:lnTo>
                          <a:pt x="34" y="13"/>
                        </a:lnTo>
                        <a:lnTo>
                          <a:pt x="34" y="19"/>
                        </a:lnTo>
                        <a:close/>
                      </a:path>
                    </a:pathLst>
                  </a:custGeom>
                  <a:solidFill>
                    <a:srgbClr val="C0C9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9" name="Freeform 467">
                    <a:extLst>
                      <a:ext uri="{FF2B5EF4-FFF2-40B4-BE49-F238E27FC236}">
                        <a16:creationId xmlns:a16="http://schemas.microsoft.com/office/drawing/2014/main" id="{F15C43F8-8026-0E4F-AAEB-5D0E60A34E0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36" y="1258"/>
                    <a:ext cx="34" cy="34"/>
                  </a:xfrm>
                  <a:custGeom>
                    <a:avLst/>
                    <a:gdLst>
                      <a:gd name="T0" fmla="*/ 34 w 34"/>
                      <a:gd name="T1" fmla="*/ 17 h 34"/>
                      <a:gd name="T2" fmla="*/ 34 w 34"/>
                      <a:gd name="T3" fmla="*/ 11 h 34"/>
                      <a:gd name="T4" fmla="*/ 30 w 34"/>
                      <a:gd name="T5" fmla="*/ 6 h 34"/>
                      <a:gd name="T6" fmla="*/ 25 w 34"/>
                      <a:gd name="T7" fmla="*/ 2 h 34"/>
                      <a:gd name="T8" fmla="*/ 17 w 34"/>
                      <a:gd name="T9" fmla="*/ 0 h 34"/>
                      <a:gd name="T10" fmla="*/ 11 w 34"/>
                      <a:gd name="T11" fmla="*/ 2 h 34"/>
                      <a:gd name="T12" fmla="*/ 7 w 34"/>
                      <a:gd name="T13" fmla="*/ 6 h 34"/>
                      <a:gd name="T14" fmla="*/ 2 w 34"/>
                      <a:gd name="T15" fmla="*/ 11 h 34"/>
                      <a:gd name="T16" fmla="*/ 0 w 34"/>
                      <a:gd name="T17" fmla="*/ 17 h 34"/>
                      <a:gd name="T18" fmla="*/ 2 w 34"/>
                      <a:gd name="T19" fmla="*/ 25 h 34"/>
                      <a:gd name="T20" fmla="*/ 7 w 34"/>
                      <a:gd name="T21" fmla="*/ 29 h 34"/>
                      <a:gd name="T22" fmla="*/ 11 w 34"/>
                      <a:gd name="T23" fmla="*/ 32 h 34"/>
                      <a:gd name="T24" fmla="*/ 17 w 34"/>
                      <a:gd name="T25" fmla="*/ 34 h 34"/>
                      <a:gd name="T26" fmla="*/ 25 w 34"/>
                      <a:gd name="T27" fmla="*/ 32 h 34"/>
                      <a:gd name="T28" fmla="*/ 30 w 34"/>
                      <a:gd name="T29" fmla="*/ 29 h 34"/>
                      <a:gd name="T30" fmla="*/ 34 w 34"/>
                      <a:gd name="T31" fmla="*/ 25 h 34"/>
                      <a:gd name="T32" fmla="*/ 34 w 34"/>
                      <a:gd name="T33" fmla="*/ 17 h 34"/>
                      <a:gd name="T34" fmla="*/ 31 w 34"/>
                      <a:gd name="T35" fmla="*/ 17 h 34"/>
                      <a:gd name="T36" fmla="*/ 31 w 34"/>
                      <a:gd name="T37" fmla="*/ 23 h 34"/>
                      <a:gd name="T38" fmla="*/ 28 w 34"/>
                      <a:gd name="T39" fmla="*/ 28 h 34"/>
                      <a:gd name="T40" fmla="*/ 23 w 34"/>
                      <a:gd name="T41" fmla="*/ 31 h 34"/>
                      <a:gd name="T42" fmla="*/ 17 w 34"/>
                      <a:gd name="T43" fmla="*/ 31 h 34"/>
                      <a:gd name="T44" fmla="*/ 13 w 34"/>
                      <a:gd name="T45" fmla="*/ 31 h 34"/>
                      <a:gd name="T46" fmla="*/ 8 w 34"/>
                      <a:gd name="T47" fmla="*/ 28 h 34"/>
                      <a:gd name="T48" fmla="*/ 5 w 34"/>
                      <a:gd name="T49" fmla="*/ 23 h 34"/>
                      <a:gd name="T50" fmla="*/ 3 w 34"/>
                      <a:gd name="T51" fmla="*/ 17 h 34"/>
                      <a:gd name="T52" fmla="*/ 5 w 34"/>
                      <a:gd name="T53" fmla="*/ 12 h 34"/>
                      <a:gd name="T54" fmla="*/ 8 w 34"/>
                      <a:gd name="T55" fmla="*/ 8 h 34"/>
                      <a:gd name="T56" fmla="*/ 13 w 34"/>
                      <a:gd name="T57" fmla="*/ 5 h 34"/>
                      <a:gd name="T58" fmla="*/ 17 w 34"/>
                      <a:gd name="T59" fmla="*/ 3 h 34"/>
                      <a:gd name="T60" fmla="*/ 23 w 34"/>
                      <a:gd name="T61" fmla="*/ 5 h 34"/>
                      <a:gd name="T62" fmla="*/ 28 w 34"/>
                      <a:gd name="T63" fmla="*/ 8 h 34"/>
                      <a:gd name="T64" fmla="*/ 31 w 34"/>
                      <a:gd name="T65" fmla="*/ 12 h 34"/>
                      <a:gd name="T66" fmla="*/ 31 w 34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4"/>
                      <a:gd name="T103" fmla="*/ 0 h 34"/>
                      <a:gd name="T104" fmla="*/ 34 w 34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4" h="34">
                        <a:moveTo>
                          <a:pt x="34" y="17"/>
                        </a:moveTo>
                        <a:lnTo>
                          <a:pt x="34" y="11"/>
                        </a:lnTo>
                        <a:lnTo>
                          <a:pt x="30" y="6"/>
                        </a:lnTo>
                        <a:lnTo>
                          <a:pt x="25" y="2"/>
                        </a:lnTo>
                        <a:lnTo>
                          <a:pt x="17" y="0"/>
                        </a:lnTo>
                        <a:lnTo>
                          <a:pt x="11" y="2"/>
                        </a:lnTo>
                        <a:lnTo>
                          <a:pt x="7" y="6"/>
                        </a:lnTo>
                        <a:lnTo>
                          <a:pt x="2" y="11"/>
                        </a:lnTo>
                        <a:lnTo>
                          <a:pt x="0" y="17"/>
                        </a:lnTo>
                        <a:lnTo>
                          <a:pt x="2" y="25"/>
                        </a:lnTo>
                        <a:lnTo>
                          <a:pt x="7" y="29"/>
                        </a:lnTo>
                        <a:lnTo>
                          <a:pt x="11" y="32"/>
                        </a:lnTo>
                        <a:lnTo>
                          <a:pt x="17" y="34"/>
                        </a:lnTo>
                        <a:lnTo>
                          <a:pt x="25" y="32"/>
                        </a:lnTo>
                        <a:lnTo>
                          <a:pt x="30" y="29"/>
                        </a:lnTo>
                        <a:lnTo>
                          <a:pt x="34" y="25"/>
                        </a:lnTo>
                        <a:lnTo>
                          <a:pt x="34" y="17"/>
                        </a:lnTo>
                        <a:close/>
                        <a:moveTo>
                          <a:pt x="31" y="17"/>
                        </a:moveTo>
                        <a:lnTo>
                          <a:pt x="31" y="23"/>
                        </a:lnTo>
                        <a:lnTo>
                          <a:pt x="28" y="28"/>
                        </a:lnTo>
                        <a:lnTo>
                          <a:pt x="23" y="31"/>
                        </a:lnTo>
                        <a:lnTo>
                          <a:pt x="17" y="31"/>
                        </a:lnTo>
                        <a:lnTo>
                          <a:pt x="13" y="31"/>
                        </a:lnTo>
                        <a:lnTo>
                          <a:pt x="8" y="28"/>
                        </a:lnTo>
                        <a:lnTo>
                          <a:pt x="5" y="23"/>
                        </a:lnTo>
                        <a:lnTo>
                          <a:pt x="3" y="17"/>
                        </a:lnTo>
                        <a:lnTo>
                          <a:pt x="5" y="12"/>
                        </a:lnTo>
                        <a:lnTo>
                          <a:pt x="8" y="8"/>
                        </a:lnTo>
                        <a:lnTo>
                          <a:pt x="13" y="5"/>
                        </a:lnTo>
                        <a:lnTo>
                          <a:pt x="17" y="3"/>
                        </a:lnTo>
                        <a:lnTo>
                          <a:pt x="23" y="5"/>
                        </a:lnTo>
                        <a:lnTo>
                          <a:pt x="28" y="8"/>
                        </a:lnTo>
                        <a:lnTo>
                          <a:pt x="31" y="12"/>
                        </a:lnTo>
                        <a:lnTo>
                          <a:pt x="31" y="17"/>
                        </a:lnTo>
                        <a:close/>
                      </a:path>
                    </a:pathLst>
                  </a:custGeom>
                  <a:solidFill>
                    <a:srgbClr val="C4CC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0" name="Freeform 468">
                    <a:extLst>
                      <a:ext uri="{FF2B5EF4-FFF2-40B4-BE49-F238E27FC236}">
                        <a16:creationId xmlns:a16="http://schemas.microsoft.com/office/drawing/2014/main" id="{01FE689A-6020-4343-98CE-324D71F5080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38" y="1260"/>
                    <a:ext cx="31" cy="30"/>
                  </a:xfrm>
                  <a:custGeom>
                    <a:avLst/>
                    <a:gdLst>
                      <a:gd name="T0" fmla="*/ 31 w 31"/>
                      <a:gd name="T1" fmla="*/ 15 h 30"/>
                      <a:gd name="T2" fmla="*/ 31 w 31"/>
                      <a:gd name="T3" fmla="*/ 9 h 30"/>
                      <a:gd name="T4" fmla="*/ 26 w 31"/>
                      <a:gd name="T5" fmla="*/ 4 h 30"/>
                      <a:gd name="T6" fmla="*/ 21 w 31"/>
                      <a:gd name="T7" fmla="*/ 1 h 30"/>
                      <a:gd name="T8" fmla="*/ 15 w 31"/>
                      <a:gd name="T9" fmla="*/ 0 h 30"/>
                      <a:gd name="T10" fmla="*/ 11 w 31"/>
                      <a:gd name="T11" fmla="*/ 1 h 30"/>
                      <a:gd name="T12" fmla="*/ 5 w 31"/>
                      <a:gd name="T13" fmla="*/ 4 h 30"/>
                      <a:gd name="T14" fmla="*/ 1 w 31"/>
                      <a:gd name="T15" fmla="*/ 9 h 30"/>
                      <a:gd name="T16" fmla="*/ 0 w 31"/>
                      <a:gd name="T17" fmla="*/ 15 h 30"/>
                      <a:gd name="T18" fmla="*/ 1 w 31"/>
                      <a:gd name="T19" fmla="*/ 21 h 30"/>
                      <a:gd name="T20" fmla="*/ 5 w 31"/>
                      <a:gd name="T21" fmla="*/ 26 h 30"/>
                      <a:gd name="T22" fmla="*/ 11 w 31"/>
                      <a:gd name="T23" fmla="*/ 29 h 30"/>
                      <a:gd name="T24" fmla="*/ 15 w 31"/>
                      <a:gd name="T25" fmla="*/ 30 h 30"/>
                      <a:gd name="T26" fmla="*/ 21 w 31"/>
                      <a:gd name="T27" fmla="*/ 29 h 30"/>
                      <a:gd name="T28" fmla="*/ 26 w 31"/>
                      <a:gd name="T29" fmla="*/ 26 h 30"/>
                      <a:gd name="T30" fmla="*/ 31 w 31"/>
                      <a:gd name="T31" fmla="*/ 21 h 30"/>
                      <a:gd name="T32" fmla="*/ 31 w 31"/>
                      <a:gd name="T33" fmla="*/ 15 h 30"/>
                      <a:gd name="T34" fmla="*/ 28 w 31"/>
                      <a:gd name="T35" fmla="*/ 15 h 30"/>
                      <a:gd name="T36" fmla="*/ 28 w 31"/>
                      <a:gd name="T37" fmla="*/ 20 h 30"/>
                      <a:gd name="T38" fmla="*/ 25 w 31"/>
                      <a:gd name="T39" fmla="*/ 24 h 30"/>
                      <a:gd name="T40" fmla="*/ 21 w 31"/>
                      <a:gd name="T41" fmla="*/ 27 h 30"/>
                      <a:gd name="T42" fmla="*/ 15 w 31"/>
                      <a:gd name="T43" fmla="*/ 27 h 30"/>
                      <a:gd name="T44" fmla="*/ 11 w 31"/>
                      <a:gd name="T45" fmla="*/ 27 h 30"/>
                      <a:gd name="T46" fmla="*/ 8 w 31"/>
                      <a:gd name="T47" fmla="*/ 24 h 30"/>
                      <a:gd name="T48" fmla="*/ 5 w 31"/>
                      <a:gd name="T49" fmla="*/ 20 h 30"/>
                      <a:gd name="T50" fmla="*/ 3 w 31"/>
                      <a:gd name="T51" fmla="*/ 15 h 30"/>
                      <a:gd name="T52" fmla="*/ 5 w 31"/>
                      <a:gd name="T53" fmla="*/ 10 h 30"/>
                      <a:gd name="T54" fmla="*/ 8 w 31"/>
                      <a:gd name="T55" fmla="*/ 7 h 30"/>
                      <a:gd name="T56" fmla="*/ 11 w 31"/>
                      <a:gd name="T57" fmla="*/ 4 h 30"/>
                      <a:gd name="T58" fmla="*/ 15 w 31"/>
                      <a:gd name="T59" fmla="*/ 3 h 30"/>
                      <a:gd name="T60" fmla="*/ 21 w 31"/>
                      <a:gd name="T61" fmla="*/ 4 h 30"/>
                      <a:gd name="T62" fmla="*/ 25 w 31"/>
                      <a:gd name="T63" fmla="*/ 7 h 30"/>
                      <a:gd name="T64" fmla="*/ 28 w 31"/>
                      <a:gd name="T65" fmla="*/ 10 h 30"/>
                      <a:gd name="T66" fmla="*/ 28 w 31"/>
                      <a:gd name="T67" fmla="*/ 15 h 3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1"/>
                      <a:gd name="T103" fmla="*/ 0 h 30"/>
                      <a:gd name="T104" fmla="*/ 31 w 31"/>
                      <a:gd name="T105" fmla="*/ 30 h 3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1" h="30">
                        <a:moveTo>
                          <a:pt x="31" y="15"/>
                        </a:moveTo>
                        <a:lnTo>
                          <a:pt x="31" y="9"/>
                        </a:lnTo>
                        <a:lnTo>
                          <a:pt x="26" y="4"/>
                        </a:lnTo>
                        <a:lnTo>
                          <a:pt x="21" y="1"/>
                        </a:lnTo>
                        <a:lnTo>
                          <a:pt x="15" y="0"/>
                        </a:lnTo>
                        <a:lnTo>
                          <a:pt x="11" y="1"/>
                        </a:lnTo>
                        <a:lnTo>
                          <a:pt x="5" y="4"/>
                        </a:lnTo>
                        <a:lnTo>
                          <a:pt x="1" y="9"/>
                        </a:lnTo>
                        <a:lnTo>
                          <a:pt x="0" y="15"/>
                        </a:lnTo>
                        <a:lnTo>
                          <a:pt x="1" y="21"/>
                        </a:lnTo>
                        <a:lnTo>
                          <a:pt x="5" y="26"/>
                        </a:lnTo>
                        <a:lnTo>
                          <a:pt x="11" y="29"/>
                        </a:lnTo>
                        <a:lnTo>
                          <a:pt x="15" y="30"/>
                        </a:lnTo>
                        <a:lnTo>
                          <a:pt x="21" y="29"/>
                        </a:lnTo>
                        <a:lnTo>
                          <a:pt x="26" y="26"/>
                        </a:lnTo>
                        <a:lnTo>
                          <a:pt x="31" y="21"/>
                        </a:lnTo>
                        <a:lnTo>
                          <a:pt x="31" y="15"/>
                        </a:lnTo>
                        <a:close/>
                        <a:moveTo>
                          <a:pt x="28" y="15"/>
                        </a:moveTo>
                        <a:lnTo>
                          <a:pt x="28" y="20"/>
                        </a:lnTo>
                        <a:lnTo>
                          <a:pt x="25" y="24"/>
                        </a:lnTo>
                        <a:lnTo>
                          <a:pt x="21" y="27"/>
                        </a:lnTo>
                        <a:lnTo>
                          <a:pt x="15" y="27"/>
                        </a:lnTo>
                        <a:lnTo>
                          <a:pt x="11" y="27"/>
                        </a:lnTo>
                        <a:lnTo>
                          <a:pt x="8" y="24"/>
                        </a:lnTo>
                        <a:lnTo>
                          <a:pt x="5" y="20"/>
                        </a:lnTo>
                        <a:lnTo>
                          <a:pt x="3" y="15"/>
                        </a:lnTo>
                        <a:lnTo>
                          <a:pt x="5" y="10"/>
                        </a:lnTo>
                        <a:lnTo>
                          <a:pt x="8" y="7"/>
                        </a:lnTo>
                        <a:lnTo>
                          <a:pt x="11" y="4"/>
                        </a:lnTo>
                        <a:lnTo>
                          <a:pt x="15" y="3"/>
                        </a:lnTo>
                        <a:lnTo>
                          <a:pt x="21" y="4"/>
                        </a:lnTo>
                        <a:lnTo>
                          <a:pt x="25" y="7"/>
                        </a:lnTo>
                        <a:lnTo>
                          <a:pt x="28" y="10"/>
                        </a:lnTo>
                        <a:lnTo>
                          <a:pt x="28" y="15"/>
                        </a:lnTo>
                        <a:close/>
                      </a:path>
                    </a:pathLst>
                  </a:custGeom>
                  <a:solidFill>
                    <a:srgbClr val="C8D0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1" name="Freeform 469">
                    <a:extLst>
                      <a:ext uri="{FF2B5EF4-FFF2-40B4-BE49-F238E27FC236}">
                        <a16:creationId xmlns:a16="http://schemas.microsoft.com/office/drawing/2014/main" id="{ADBE2446-3D91-3D4C-885B-8E1C28291DE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39" y="1261"/>
                    <a:ext cx="28" cy="28"/>
                  </a:xfrm>
                  <a:custGeom>
                    <a:avLst/>
                    <a:gdLst>
                      <a:gd name="T0" fmla="*/ 28 w 28"/>
                      <a:gd name="T1" fmla="*/ 14 h 28"/>
                      <a:gd name="T2" fmla="*/ 28 w 28"/>
                      <a:gd name="T3" fmla="*/ 9 h 28"/>
                      <a:gd name="T4" fmla="*/ 25 w 28"/>
                      <a:gd name="T5" fmla="*/ 5 h 28"/>
                      <a:gd name="T6" fmla="*/ 20 w 28"/>
                      <a:gd name="T7" fmla="*/ 2 h 28"/>
                      <a:gd name="T8" fmla="*/ 14 w 28"/>
                      <a:gd name="T9" fmla="*/ 0 h 28"/>
                      <a:gd name="T10" fmla="*/ 10 w 28"/>
                      <a:gd name="T11" fmla="*/ 2 h 28"/>
                      <a:gd name="T12" fmla="*/ 5 w 28"/>
                      <a:gd name="T13" fmla="*/ 5 h 28"/>
                      <a:gd name="T14" fmla="*/ 2 w 28"/>
                      <a:gd name="T15" fmla="*/ 9 h 28"/>
                      <a:gd name="T16" fmla="*/ 0 w 28"/>
                      <a:gd name="T17" fmla="*/ 14 h 28"/>
                      <a:gd name="T18" fmla="*/ 2 w 28"/>
                      <a:gd name="T19" fmla="*/ 20 h 28"/>
                      <a:gd name="T20" fmla="*/ 5 w 28"/>
                      <a:gd name="T21" fmla="*/ 25 h 28"/>
                      <a:gd name="T22" fmla="*/ 10 w 28"/>
                      <a:gd name="T23" fmla="*/ 28 h 28"/>
                      <a:gd name="T24" fmla="*/ 14 w 28"/>
                      <a:gd name="T25" fmla="*/ 28 h 28"/>
                      <a:gd name="T26" fmla="*/ 20 w 28"/>
                      <a:gd name="T27" fmla="*/ 28 h 28"/>
                      <a:gd name="T28" fmla="*/ 25 w 28"/>
                      <a:gd name="T29" fmla="*/ 25 h 28"/>
                      <a:gd name="T30" fmla="*/ 28 w 28"/>
                      <a:gd name="T31" fmla="*/ 20 h 28"/>
                      <a:gd name="T32" fmla="*/ 28 w 28"/>
                      <a:gd name="T33" fmla="*/ 14 h 28"/>
                      <a:gd name="T34" fmla="*/ 25 w 28"/>
                      <a:gd name="T35" fmla="*/ 14 h 28"/>
                      <a:gd name="T36" fmla="*/ 25 w 28"/>
                      <a:gd name="T37" fmla="*/ 19 h 28"/>
                      <a:gd name="T38" fmla="*/ 22 w 28"/>
                      <a:gd name="T39" fmla="*/ 22 h 28"/>
                      <a:gd name="T40" fmla="*/ 19 w 28"/>
                      <a:gd name="T41" fmla="*/ 25 h 28"/>
                      <a:gd name="T42" fmla="*/ 14 w 28"/>
                      <a:gd name="T43" fmla="*/ 25 h 28"/>
                      <a:gd name="T44" fmla="*/ 11 w 28"/>
                      <a:gd name="T45" fmla="*/ 25 h 28"/>
                      <a:gd name="T46" fmla="*/ 7 w 28"/>
                      <a:gd name="T47" fmla="*/ 22 h 28"/>
                      <a:gd name="T48" fmla="*/ 5 w 28"/>
                      <a:gd name="T49" fmla="*/ 19 h 28"/>
                      <a:gd name="T50" fmla="*/ 4 w 28"/>
                      <a:gd name="T51" fmla="*/ 14 h 28"/>
                      <a:gd name="T52" fmla="*/ 5 w 28"/>
                      <a:gd name="T53" fmla="*/ 11 h 28"/>
                      <a:gd name="T54" fmla="*/ 7 w 28"/>
                      <a:gd name="T55" fmla="*/ 6 h 28"/>
                      <a:gd name="T56" fmla="*/ 11 w 28"/>
                      <a:gd name="T57" fmla="*/ 5 h 28"/>
                      <a:gd name="T58" fmla="*/ 14 w 28"/>
                      <a:gd name="T59" fmla="*/ 3 h 28"/>
                      <a:gd name="T60" fmla="*/ 19 w 28"/>
                      <a:gd name="T61" fmla="*/ 5 h 28"/>
                      <a:gd name="T62" fmla="*/ 22 w 28"/>
                      <a:gd name="T63" fmla="*/ 6 h 28"/>
                      <a:gd name="T64" fmla="*/ 25 w 28"/>
                      <a:gd name="T65" fmla="*/ 11 h 28"/>
                      <a:gd name="T66" fmla="*/ 25 w 28"/>
                      <a:gd name="T67" fmla="*/ 14 h 2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"/>
                      <a:gd name="T103" fmla="*/ 0 h 28"/>
                      <a:gd name="T104" fmla="*/ 28 w 28"/>
                      <a:gd name="T105" fmla="*/ 28 h 2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" h="28">
                        <a:moveTo>
                          <a:pt x="28" y="14"/>
                        </a:moveTo>
                        <a:lnTo>
                          <a:pt x="28" y="9"/>
                        </a:lnTo>
                        <a:lnTo>
                          <a:pt x="25" y="5"/>
                        </a:lnTo>
                        <a:lnTo>
                          <a:pt x="20" y="2"/>
                        </a:lnTo>
                        <a:lnTo>
                          <a:pt x="14" y="0"/>
                        </a:lnTo>
                        <a:lnTo>
                          <a:pt x="10" y="2"/>
                        </a:lnTo>
                        <a:lnTo>
                          <a:pt x="5" y="5"/>
                        </a:lnTo>
                        <a:lnTo>
                          <a:pt x="2" y="9"/>
                        </a:lnTo>
                        <a:lnTo>
                          <a:pt x="0" y="14"/>
                        </a:lnTo>
                        <a:lnTo>
                          <a:pt x="2" y="20"/>
                        </a:lnTo>
                        <a:lnTo>
                          <a:pt x="5" y="25"/>
                        </a:lnTo>
                        <a:lnTo>
                          <a:pt x="10" y="28"/>
                        </a:lnTo>
                        <a:lnTo>
                          <a:pt x="14" y="28"/>
                        </a:lnTo>
                        <a:lnTo>
                          <a:pt x="20" y="28"/>
                        </a:lnTo>
                        <a:lnTo>
                          <a:pt x="25" y="25"/>
                        </a:lnTo>
                        <a:lnTo>
                          <a:pt x="28" y="20"/>
                        </a:lnTo>
                        <a:lnTo>
                          <a:pt x="28" y="14"/>
                        </a:lnTo>
                        <a:close/>
                        <a:moveTo>
                          <a:pt x="25" y="14"/>
                        </a:moveTo>
                        <a:lnTo>
                          <a:pt x="25" y="19"/>
                        </a:lnTo>
                        <a:lnTo>
                          <a:pt x="22" y="22"/>
                        </a:lnTo>
                        <a:lnTo>
                          <a:pt x="19" y="25"/>
                        </a:lnTo>
                        <a:lnTo>
                          <a:pt x="14" y="25"/>
                        </a:lnTo>
                        <a:lnTo>
                          <a:pt x="11" y="25"/>
                        </a:lnTo>
                        <a:lnTo>
                          <a:pt x="7" y="22"/>
                        </a:lnTo>
                        <a:lnTo>
                          <a:pt x="5" y="19"/>
                        </a:lnTo>
                        <a:lnTo>
                          <a:pt x="4" y="14"/>
                        </a:lnTo>
                        <a:lnTo>
                          <a:pt x="5" y="11"/>
                        </a:lnTo>
                        <a:lnTo>
                          <a:pt x="7" y="6"/>
                        </a:lnTo>
                        <a:lnTo>
                          <a:pt x="11" y="5"/>
                        </a:lnTo>
                        <a:lnTo>
                          <a:pt x="14" y="3"/>
                        </a:lnTo>
                        <a:lnTo>
                          <a:pt x="19" y="5"/>
                        </a:lnTo>
                        <a:lnTo>
                          <a:pt x="22" y="6"/>
                        </a:lnTo>
                        <a:lnTo>
                          <a:pt x="25" y="11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CBD3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2" name="Freeform 470">
                    <a:extLst>
                      <a:ext uri="{FF2B5EF4-FFF2-40B4-BE49-F238E27FC236}">
                        <a16:creationId xmlns:a16="http://schemas.microsoft.com/office/drawing/2014/main" id="{526EF34F-F7D3-764C-B00D-86A0ACC9DF8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41" y="1263"/>
                    <a:ext cx="25" cy="24"/>
                  </a:xfrm>
                  <a:custGeom>
                    <a:avLst/>
                    <a:gdLst>
                      <a:gd name="T0" fmla="*/ 25 w 25"/>
                      <a:gd name="T1" fmla="*/ 12 h 24"/>
                      <a:gd name="T2" fmla="*/ 25 w 25"/>
                      <a:gd name="T3" fmla="*/ 7 h 24"/>
                      <a:gd name="T4" fmla="*/ 22 w 25"/>
                      <a:gd name="T5" fmla="*/ 4 h 24"/>
                      <a:gd name="T6" fmla="*/ 18 w 25"/>
                      <a:gd name="T7" fmla="*/ 1 h 24"/>
                      <a:gd name="T8" fmla="*/ 12 w 25"/>
                      <a:gd name="T9" fmla="*/ 0 h 24"/>
                      <a:gd name="T10" fmla="*/ 8 w 25"/>
                      <a:gd name="T11" fmla="*/ 1 h 24"/>
                      <a:gd name="T12" fmla="*/ 5 w 25"/>
                      <a:gd name="T13" fmla="*/ 4 h 24"/>
                      <a:gd name="T14" fmla="*/ 2 w 25"/>
                      <a:gd name="T15" fmla="*/ 7 h 24"/>
                      <a:gd name="T16" fmla="*/ 0 w 25"/>
                      <a:gd name="T17" fmla="*/ 12 h 24"/>
                      <a:gd name="T18" fmla="*/ 2 w 25"/>
                      <a:gd name="T19" fmla="*/ 17 h 24"/>
                      <a:gd name="T20" fmla="*/ 5 w 25"/>
                      <a:gd name="T21" fmla="*/ 21 h 24"/>
                      <a:gd name="T22" fmla="*/ 8 w 25"/>
                      <a:gd name="T23" fmla="*/ 24 h 24"/>
                      <a:gd name="T24" fmla="*/ 12 w 25"/>
                      <a:gd name="T25" fmla="*/ 24 h 24"/>
                      <a:gd name="T26" fmla="*/ 18 w 25"/>
                      <a:gd name="T27" fmla="*/ 24 h 24"/>
                      <a:gd name="T28" fmla="*/ 22 w 25"/>
                      <a:gd name="T29" fmla="*/ 21 h 24"/>
                      <a:gd name="T30" fmla="*/ 25 w 25"/>
                      <a:gd name="T31" fmla="*/ 17 h 24"/>
                      <a:gd name="T32" fmla="*/ 25 w 25"/>
                      <a:gd name="T33" fmla="*/ 12 h 24"/>
                      <a:gd name="T34" fmla="*/ 22 w 25"/>
                      <a:gd name="T35" fmla="*/ 12 h 24"/>
                      <a:gd name="T36" fmla="*/ 22 w 25"/>
                      <a:gd name="T37" fmla="*/ 17 h 24"/>
                      <a:gd name="T38" fmla="*/ 20 w 25"/>
                      <a:gd name="T39" fmla="*/ 20 h 24"/>
                      <a:gd name="T40" fmla="*/ 17 w 25"/>
                      <a:gd name="T41" fmla="*/ 21 h 24"/>
                      <a:gd name="T42" fmla="*/ 12 w 25"/>
                      <a:gd name="T43" fmla="*/ 21 h 24"/>
                      <a:gd name="T44" fmla="*/ 9 w 25"/>
                      <a:gd name="T45" fmla="*/ 21 h 24"/>
                      <a:gd name="T46" fmla="*/ 6 w 25"/>
                      <a:gd name="T47" fmla="*/ 20 h 24"/>
                      <a:gd name="T48" fmla="*/ 5 w 25"/>
                      <a:gd name="T49" fmla="*/ 17 h 24"/>
                      <a:gd name="T50" fmla="*/ 3 w 25"/>
                      <a:gd name="T51" fmla="*/ 12 h 24"/>
                      <a:gd name="T52" fmla="*/ 5 w 25"/>
                      <a:gd name="T53" fmla="*/ 9 h 24"/>
                      <a:gd name="T54" fmla="*/ 6 w 25"/>
                      <a:gd name="T55" fmla="*/ 6 h 24"/>
                      <a:gd name="T56" fmla="*/ 9 w 25"/>
                      <a:gd name="T57" fmla="*/ 4 h 24"/>
                      <a:gd name="T58" fmla="*/ 12 w 25"/>
                      <a:gd name="T59" fmla="*/ 3 h 24"/>
                      <a:gd name="T60" fmla="*/ 17 w 25"/>
                      <a:gd name="T61" fmla="*/ 4 h 24"/>
                      <a:gd name="T62" fmla="*/ 20 w 25"/>
                      <a:gd name="T63" fmla="*/ 6 h 24"/>
                      <a:gd name="T64" fmla="*/ 22 w 25"/>
                      <a:gd name="T65" fmla="*/ 9 h 24"/>
                      <a:gd name="T66" fmla="*/ 22 w 25"/>
                      <a:gd name="T67" fmla="*/ 12 h 2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5"/>
                      <a:gd name="T103" fmla="*/ 0 h 24"/>
                      <a:gd name="T104" fmla="*/ 25 w 25"/>
                      <a:gd name="T105" fmla="*/ 24 h 2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5" h="24">
                        <a:moveTo>
                          <a:pt x="25" y="12"/>
                        </a:moveTo>
                        <a:lnTo>
                          <a:pt x="25" y="7"/>
                        </a:lnTo>
                        <a:lnTo>
                          <a:pt x="22" y="4"/>
                        </a:lnTo>
                        <a:lnTo>
                          <a:pt x="18" y="1"/>
                        </a:lnTo>
                        <a:lnTo>
                          <a:pt x="12" y="0"/>
                        </a:lnTo>
                        <a:lnTo>
                          <a:pt x="8" y="1"/>
                        </a:lnTo>
                        <a:lnTo>
                          <a:pt x="5" y="4"/>
                        </a:lnTo>
                        <a:lnTo>
                          <a:pt x="2" y="7"/>
                        </a:lnTo>
                        <a:lnTo>
                          <a:pt x="0" y="12"/>
                        </a:lnTo>
                        <a:lnTo>
                          <a:pt x="2" y="17"/>
                        </a:lnTo>
                        <a:lnTo>
                          <a:pt x="5" y="21"/>
                        </a:lnTo>
                        <a:lnTo>
                          <a:pt x="8" y="24"/>
                        </a:lnTo>
                        <a:lnTo>
                          <a:pt x="12" y="24"/>
                        </a:lnTo>
                        <a:lnTo>
                          <a:pt x="18" y="24"/>
                        </a:lnTo>
                        <a:lnTo>
                          <a:pt x="22" y="21"/>
                        </a:lnTo>
                        <a:lnTo>
                          <a:pt x="25" y="17"/>
                        </a:lnTo>
                        <a:lnTo>
                          <a:pt x="25" y="12"/>
                        </a:lnTo>
                        <a:close/>
                        <a:moveTo>
                          <a:pt x="22" y="12"/>
                        </a:moveTo>
                        <a:lnTo>
                          <a:pt x="22" y="17"/>
                        </a:lnTo>
                        <a:lnTo>
                          <a:pt x="20" y="20"/>
                        </a:lnTo>
                        <a:lnTo>
                          <a:pt x="17" y="21"/>
                        </a:lnTo>
                        <a:lnTo>
                          <a:pt x="12" y="21"/>
                        </a:lnTo>
                        <a:lnTo>
                          <a:pt x="9" y="21"/>
                        </a:lnTo>
                        <a:lnTo>
                          <a:pt x="6" y="20"/>
                        </a:lnTo>
                        <a:lnTo>
                          <a:pt x="5" y="17"/>
                        </a:lnTo>
                        <a:lnTo>
                          <a:pt x="3" y="12"/>
                        </a:lnTo>
                        <a:lnTo>
                          <a:pt x="5" y="9"/>
                        </a:lnTo>
                        <a:lnTo>
                          <a:pt x="6" y="6"/>
                        </a:lnTo>
                        <a:lnTo>
                          <a:pt x="9" y="4"/>
                        </a:lnTo>
                        <a:lnTo>
                          <a:pt x="12" y="3"/>
                        </a:lnTo>
                        <a:lnTo>
                          <a:pt x="17" y="4"/>
                        </a:lnTo>
                        <a:lnTo>
                          <a:pt x="20" y="6"/>
                        </a:lnTo>
                        <a:lnTo>
                          <a:pt x="22" y="9"/>
                        </a:lnTo>
                        <a:lnTo>
                          <a:pt x="22" y="12"/>
                        </a:lnTo>
                        <a:close/>
                      </a:path>
                    </a:pathLst>
                  </a:custGeom>
                  <a:solidFill>
                    <a:srgbClr val="D4DA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3" name="Freeform 471">
                    <a:extLst>
                      <a:ext uri="{FF2B5EF4-FFF2-40B4-BE49-F238E27FC236}">
                        <a16:creationId xmlns:a16="http://schemas.microsoft.com/office/drawing/2014/main" id="{9B6465C7-4827-AB4F-85B5-4E1FB5417CE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43" y="1264"/>
                    <a:ext cx="21" cy="22"/>
                  </a:xfrm>
                  <a:custGeom>
                    <a:avLst/>
                    <a:gdLst>
                      <a:gd name="T0" fmla="*/ 21 w 21"/>
                      <a:gd name="T1" fmla="*/ 11 h 22"/>
                      <a:gd name="T2" fmla="*/ 21 w 21"/>
                      <a:gd name="T3" fmla="*/ 8 h 22"/>
                      <a:gd name="T4" fmla="*/ 18 w 21"/>
                      <a:gd name="T5" fmla="*/ 3 h 22"/>
                      <a:gd name="T6" fmla="*/ 15 w 21"/>
                      <a:gd name="T7" fmla="*/ 2 h 22"/>
                      <a:gd name="T8" fmla="*/ 10 w 21"/>
                      <a:gd name="T9" fmla="*/ 0 h 22"/>
                      <a:gd name="T10" fmla="*/ 7 w 21"/>
                      <a:gd name="T11" fmla="*/ 2 h 22"/>
                      <a:gd name="T12" fmla="*/ 3 w 21"/>
                      <a:gd name="T13" fmla="*/ 3 h 22"/>
                      <a:gd name="T14" fmla="*/ 1 w 21"/>
                      <a:gd name="T15" fmla="*/ 8 h 22"/>
                      <a:gd name="T16" fmla="*/ 0 w 21"/>
                      <a:gd name="T17" fmla="*/ 11 h 22"/>
                      <a:gd name="T18" fmla="*/ 1 w 21"/>
                      <a:gd name="T19" fmla="*/ 16 h 22"/>
                      <a:gd name="T20" fmla="*/ 3 w 21"/>
                      <a:gd name="T21" fmla="*/ 19 h 22"/>
                      <a:gd name="T22" fmla="*/ 7 w 21"/>
                      <a:gd name="T23" fmla="*/ 22 h 22"/>
                      <a:gd name="T24" fmla="*/ 10 w 21"/>
                      <a:gd name="T25" fmla="*/ 22 h 22"/>
                      <a:gd name="T26" fmla="*/ 15 w 21"/>
                      <a:gd name="T27" fmla="*/ 22 h 22"/>
                      <a:gd name="T28" fmla="*/ 18 w 21"/>
                      <a:gd name="T29" fmla="*/ 19 h 22"/>
                      <a:gd name="T30" fmla="*/ 21 w 21"/>
                      <a:gd name="T31" fmla="*/ 16 h 22"/>
                      <a:gd name="T32" fmla="*/ 21 w 21"/>
                      <a:gd name="T33" fmla="*/ 11 h 22"/>
                      <a:gd name="T34" fmla="*/ 18 w 21"/>
                      <a:gd name="T35" fmla="*/ 11 h 22"/>
                      <a:gd name="T36" fmla="*/ 18 w 21"/>
                      <a:gd name="T37" fmla="*/ 14 h 22"/>
                      <a:gd name="T38" fmla="*/ 16 w 21"/>
                      <a:gd name="T39" fmla="*/ 17 h 22"/>
                      <a:gd name="T40" fmla="*/ 13 w 21"/>
                      <a:gd name="T41" fmla="*/ 19 h 22"/>
                      <a:gd name="T42" fmla="*/ 10 w 21"/>
                      <a:gd name="T43" fmla="*/ 19 h 22"/>
                      <a:gd name="T44" fmla="*/ 7 w 21"/>
                      <a:gd name="T45" fmla="*/ 19 h 22"/>
                      <a:gd name="T46" fmla="*/ 6 w 21"/>
                      <a:gd name="T47" fmla="*/ 17 h 22"/>
                      <a:gd name="T48" fmla="*/ 4 w 21"/>
                      <a:gd name="T49" fmla="*/ 14 h 22"/>
                      <a:gd name="T50" fmla="*/ 3 w 21"/>
                      <a:gd name="T51" fmla="*/ 11 h 22"/>
                      <a:gd name="T52" fmla="*/ 4 w 21"/>
                      <a:gd name="T53" fmla="*/ 8 h 22"/>
                      <a:gd name="T54" fmla="*/ 6 w 21"/>
                      <a:gd name="T55" fmla="*/ 6 h 22"/>
                      <a:gd name="T56" fmla="*/ 7 w 21"/>
                      <a:gd name="T57" fmla="*/ 5 h 22"/>
                      <a:gd name="T58" fmla="*/ 10 w 21"/>
                      <a:gd name="T59" fmla="*/ 3 h 22"/>
                      <a:gd name="T60" fmla="*/ 13 w 21"/>
                      <a:gd name="T61" fmla="*/ 5 h 22"/>
                      <a:gd name="T62" fmla="*/ 16 w 21"/>
                      <a:gd name="T63" fmla="*/ 6 h 22"/>
                      <a:gd name="T64" fmla="*/ 18 w 21"/>
                      <a:gd name="T65" fmla="*/ 8 h 22"/>
                      <a:gd name="T66" fmla="*/ 18 w 21"/>
                      <a:gd name="T67" fmla="*/ 11 h 2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1"/>
                      <a:gd name="T103" fmla="*/ 0 h 22"/>
                      <a:gd name="T104" fmla="*/ 21 w 21"/>
                      <a:gd name="T105" fmla="*/ 22 h 22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1" h="22">
                        <a:moveTo>
                          <a:pt x="21" y="11"/>
                        </a:moveTo>
                        <a:lnTo>
                          <a:pt x="21" y="8"/>
                        </a:lnTo>
                        <a:lnTo>
                          <a:pt x="18" y="3"/>
                        </a:lnTo>
                        <a:lnTo>
                          <a:pt x="15" y="2"/>
                        </a:lnTo>
                        <a:lnTo>
                          <a:pt x="10" y="0"/>
                        </a:lnTo>
                        <a:lnTo>
                          <a:pt x="7" y="2"/>
                        </a:lnTo>
                        <a:lnTo>
                          <a:pt x="3" y="3"/>
                        </a:lnTo>
                        <a:lnTo>
                          <a:pt x="1" y="8"/>
                        </a:lnTo>
                        <a:lnTo>
                          <a:pt x="0" y="11"/>
                        </a:lnTo>
                        <a:lnTo>
                          <a:pt x="1" y="16"/>
                        </a:lnTo>
                        <a:lnTo>
                          <a:pt x="3" y="19"/>
                        </a:lnTo>
                        <a:lnTo>
                          <a:pt x="7" y="22"/>
                        </a:lnTo>
                        <a:lnTo>
                          <a:pt x="10" y="22"/>
                        </a:lnTo>
                        <a:lnTo>
                          <a:pt x="15" y="22"/>
                        </a:lnTo>
                        <a:lnTo>
                          <a:pt x="18" y="19"/>
                        </a:lnTo>
                        <a:lnTo>
                          <a:pt x="21" y="16"/>
                        </a:lnTo>
                        <a:lnTo>
                          <a:pt x="21" y="11"/>
                        </a:lnTo>
                        <a:close/>
                        <a:moveTo>
                          <a:pt x="18" y="11"/>
                        </a:moveTo>
                        <a:lnTo>
                          <a:pt x="18" y="14"/>
                        </a:lnTo>
                        <a:lnTo>
                          <a:pt x="16" y="17"/>
                        </a:lnTo>
                        <a:lnTo>
                          <a:pt x="13" y="19"/>
                        </a:lnTo>
                        <a:lnTo>
                          <a:pt x="10" y="19"/>
                        </a:lnTo>
                        <a:lnTo>
                          <a:pt x="7" y="19"/>
                        </a:lnTo>
                        <a:lnTo>
                          <a:pt x="6" y="17"/>
                        </a:lnTo>
                        <a:lnTo>
                          <a:pt x="4" y="14"/>
                        </a:lnTo>
                        <a:lnTo>
                          <a:pt x="3" y="11"/>
                        </a:lnTo>
                        <a:lnTo>
                          <a:pt x="4" y="8"/>
                        </a:lnTo>
                        <a:lnTo>
                          <a:pt x="6" y="6"/>
                        </a:lnTo>
                        <a:lnTo>
                          <a:pt x="7" y="5"/>
                        </a:lnTo>
                        <a:lnTo>
                          <a:pt x="10" y="3"/>
                        </a:lnTo>
                        <a:lnTo>
                          <a:pt x="13" y="5"/>
                        </a:lnTo>
                        <a:lnTo>
                          <a:pt x="16" y="6"/>
                        </a:lnTo>
                        <a:lnTo>
                          <a:pt x="18" y="8"/>
                        </a:lnTo>
                        <a:lnTo>
                          <a:pt x="18" y="11"/>
                        </a:lnTo>
                        <a:close/>
                      </a:path>
                    </a:pathLst>
                  </a:custGeom>
                  <a:solidFill>
                    <a:srgbClr val="D8DE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4" name="Freeform 472">
                    <a:extLst>
                      <a:ext uri="{FF2B5EF4-FFF2-40B4-BE49-F238E27FC236}">
                        <a16:creationId xmlns:a16="http://schemas.microsoft.com/office/drawing/2014/main" id="{6BBC2033-E9A7-E643-9B98-741B58A707B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44" y="1266"/>
                    <a:ext cx="19" cy="18"/>
                  </a:xfrm>
                  <a:custGeom>
                    <a:avLst/>
                    <a:gdLst>
                      <a:gd name="T0" fmla="*/ 19 w 19"/>
                      <a:gd name="T1" fmla="*/ 9 h 18"/>
                      <a:gd name="T2" fmla="*/ 19 w 19"/>
                      <a:gd name="T3" fmla="*/ 6 h 18"/>
                      <a:gd name="T4" fmla="*/ 17 w 19"/>
                      <a:gd name="T5" fmla="*/ 3 h 18"/>
                      <a:gd name="T6" fmla="*/ 14 w 19"/>
                      <a:gd name="T7" fmla="*/ 1 h 18"/>
                      <a:gd name="T8" fmla="*/ 9 w 19"/>
                      <a:gd name="T9" fmla="*/ 0 h 18"/>
                      <a:gd name="T10" fmla="*/ 6 w 19"/>
                      <a:gd name="T11" fmla="*/ 1 h 18"/>
                      <a:gd name="T12" fmla="*/ 3 w 19"/>
                      <a:gd name="T13" fmla="*/ 3 h 18"/>
                      <a:gd name="T14" fmla="*/ 2 w 19"/>
                      <a:gd name="T15" fmla="*/ 6 h 18"/>
                      <a:gd name="T16" fmla="*/ 0 w 19"/>
                      <a:gd name="T17" fmla="*/ 9 h 18"/>
                      <a:gd name="T18" fmla="*/ 2 w 19"/>
                      <a:gd name="T19" fmla="*/ 14 h 18"/>
                      <a:gd name="T20" fmla="*/ 3 w 19"/>
                      <a:gd name="T21" fmla="*/ 17 h 18"/>
                      <a:gd name="T22" fmla="*/ 6 w 19"/>
                      <a:gd name="T23" fmla="*/ 18 h 18"/>
                      <a:gd name="T24" fmla="*/ 9 w 19"/>
                      <a:gd name="T25" fmla="*/ 18 h 18"/>
                      <a:gd name="T26" fmla="*/ 14 w 19"/>
                      <a:gd name="T27" fmla="*/ 18 h 18"/>
                      <a:gd name="T28" fmla="*/ 17 w 19"/>
                      <a:gd name="T29" fmla="*/ 17 h 18"/>
                      <a:gd name="T30" fmla="*/ 19 w 19"/>
                      <a:gd name="T31" fmla="*/ 14 h 18"/>
                      <a:gd name="T32" fmla="*/ 19 w 19"/>
                      <a:gd name="T33" fmla="*/ 9 h 18"/>
                      <a:gd name="T34" fmla="*/ 15 w 19"/>
                      <a:gd name="T35" fmla="*/ 9 h 18"/>
                      <a:gd name="T36" fmla="*/ 15 w 19"/>
                      <a:gd name="T37" fmla="*/ 12 h 18"/>
                      <a:gd name="T38" fmla="*/ 14 w 19"/>
                      <a:gd name="T39" fmla="*/ 14 h 18"/>
                      <a:gd name="T40" fmla="*/ 12 w 19"/>
                      <a:gd name="T41" fmla="*/ 15 h 18"/>
                      <a:gd name="T42" fmla="*/ 9 w 19"/>
                      <a:gd name="T43" fmla="*/ 15 h 18"/>
                      <a:gd name="T44" fmla="*/ 8 w 19"/>
                      <a:gd name="T45" fmla="*/ 15 h 18"/>
                      <a:gd name="T46" fmla="*/ 6 w 19"/>
                      <a:gd name="T47" fmla="*/ 14 h 18"/>
                      <a:gd name="T48" fmla="*/ 5 w 19"/>
                      <a:gd name="T49" fmla="*/ 12 h 18"/>
                      <a:gd name="T50" fmla="*/ 3 w 19"/>
                      <a:gd name="T51" fmla="*/ 9 h 18"/>
                      <a:gd name="T52" fmla="*/ 5 w 19"/>
                      <a:gd name="T53" fmla="*/ 7 h 18"/>
                      <a:gd name="T54" fmla="*/ 6 w 19"/>
                      <a:gd name="T55" fmla="*/ 4 h 18"/>
                      <a:gd name="T56" fmla="*/ 8 w 19"/>
                      <a:gd name="T57" fmla="*/ 4 h 18"/>
                      <a:gd name="T58" fmla="*/ 9 w 19"/>
                      <a:gd name="T59" fmla="*/ 3 h 18"/>
                      <a:gd name="T60" fmla="*/ 12 w 19"/>
                      <a:gd name="T61" fmla="*/ 4 h 18"/>
                      <a:gd name="T62" fmla="*/ 14 w 19"/>
                      <a:gd name="T63" fmla="*/ 4 h 18"/>
                      <a:gd name="T64" fmla="*/ 15 w 19"/>
                      <a:gd name="T65" fmla="*/ 7 h 18"/>
                      <a:gd name="T66" fmla="*/ 15 w 19"/>
                      <a:gd name="T67" fmla="*/ 9 h 1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9"/>
                      <a:gd name="T103" fmla="*/ 0 h 18"/>
                      <a:gd name="T104" fmla="*/ 19 w 19"/>
                      <a:gd name="T105" fmla="*/ 18 h 1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9" h="18">
                        <a:moveTo>
                          <a:pt x="19" y="9"/>
                        </a:moveTo>
                        <a:lnTo>
                          <a:pt x="19" y="6"/>
                        </a:lnTo>
                        <a:lnTo>
                          <a:pt x="17" y="3"/>
                        </a:lnTo>
                        <a:lnTo>
                          <a:pt x="14" y="1"/>
                        </a:lnTo>
                        <a:lnTo>
                          <a:pt x="9" y="0"/>
                        </a:lnTo>
                        <a:lnTo>
                          <a:pt x="6" y="1"/>
                        </a:lnTo>
                        <a:lnTo>
                          <a:pt x="3" y="3"/>
                        </a:lnTo>
                        <a:lnTo>
                          <a:pt x="2" y="6"/>
                        </a:lnTo>
                        <a:lnTo>
                          <a:pt x="0" y="9"/>
                        </a:lnTo>
                        <a:lnTo>
                          <a:pt x="2" y="14"/>
                        </a:lnTo>
                        <a:lnTo>
                          <a:pt x="3" y="17"/>
                        </a:lnTo>
                        <a:lnTo>
                          <a:pt x="6" y="18"/>
                        </a:lnTo>
                        <a:lnTo>
                          <a:pt x="9" y="18"/>
                        </a:lnTo>
                        <a:lnTo>
                          <a:pt x="14" y="18"/>
                        </a:lnTo>
                        <a:lnTo>
                          <a:pt x="17" y="17"/>
                        </a:lnTo>
                        <a:lnTo>
                          <a:pt x="19" y="14"/>
                        </a:lnTo>
                        <a:lnTo>
                          <a:pt x="19" y="9"/>
                        </a:lnTo>
                        <a:close/>
                        <a:moveTo>
                          <a:pt x="15" y="9"/>
                        </a:moveTo>
                        <a:lnTo>
                          <a:pt x="15" y="12"/>
                        </a:lnTo>
                        <a:lnTo>
                          <a:pt x="14" y="14"/>
                        </a:lnTo>
                        <a:lnTo>
                          <a:pt x="12" y="15"/>
                        </a:lnTo>
                        <a:lnTo>
                          <a:pt x="9" y="15"/>
                        </a:lnTo>
                        <a:lnTo>
                          <a:pt x="8" y="15"/>
                        </a:lnTo>
                        <a:lnTo>
                          <a:pt x="6" y="14"/>
                        </a:lnTo>
                        <a:lnTo>
                          <a:pt x="5" y="12"/>
                        </a:lnTo>
                        <a:lnTo>
                          <a:pt x="3" y="9"/>
                        </a:lnTo>
                        <a:lnTo>
                          <a:pt x="5" y="7"/>
                        </a:lnTo>
                        <a:lnTo>
                          <a:pt x="6" y="4"/>
                        </a:lnTo>
                        <a:lnTo>
                          <a:pt x="8" y="4"/>
                        </a:lnTo>
                        <a:lnTo>
                          <a:pt x="9" y="3"/>
                        </a:lnTo>
                        <a:lnTo>
                          <a:pt x="12" y="4"/>
                        </a:lnTo>
                        <a:lnTo>
                          <a:pt x="14" y="4"/>
                        </a:lnTo>
                        <a:lnTo>
                          <a:pt x="15" y="7"/>
                        </a:lnTo>
                        <a:lnTo>
                          <a:pt x="15" y="9"/>
                        </a:lnTo>
                        <a:close/>
                      </a:path>
                    </a:pathLst>
                  </a:custGeom>
                  <a:solidFill>
                    <a:srgbClr val="DCE1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5" name="Freeform 473">
                    <a:extLst>
                      <a:ext uri="{FF2B5EF4-FFF2-40B4-BE49-F238E27FC236}">
                        <a16:creationId xmlns:a16="http://schemas.microsoft.com/office/drawing/2014/main" id="{8977F439-716F-0247-B516-46F5DD17F46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46" y="1267"/>
                    <a:ext cx="15" cy="16"/>
                  </a:xfrm>
                  <a:custGeom>
                    <a:avLst/>
                    <a:gdLst>
                      <a:gd name="T0" fmla="*/ 15 w 15"/>
                      <a:gd name="T1" fmla="*/ 8 h 16"/>
                      <a:gd name="T2" fmla="*/ 15 w 15"/>
                      <a:gd name="T3" fmla="*/ 5 h 16"/>
                      <a:gd name="T4" fmla="*/ 13 w 15"/>
                      <a:gd name="T5" fmla="*/ 3 h 16"/>
                      <a:gd name="T6" fmla="*/ 10 w 15"/>
                      <a:gd name="T7" fmla="*/ 2 h 16"/>
                      <a:gd name="T8" fmla="*/ 7 w 15"/>
                      <a:gd name="T9" fmla="*/ 0 h 16"/>
                      <a:gd name="T10" fmla="*/ 4 w 15"/>
                      <a:gd name="T11" fmla="*/ 2 h 16"/>
                      <a:gd name="T12" fmla="*/ 3 w 15"/>
                      <a:gd name="T13" fmla="*/ 3 h 16"/>
                      <a:gd name="T14" fmla="*/ 1 w 15"/>
                      <a:gd name="T15" fmla="*/ 5 h 16"/>
                      <a:gd name="T16" fmla="*/ 0 w 15"/>
                      <a:gd name="T17" fmla="*/ 8 h 16"/>
                      <a:gd name="T18" fmla="*/ 1 w 15"/>
                      <a:gd name="T19" fmla="*/ 11 h 16"/>
                      <a:gd name="T20" fmla="*/ 3 w 15"/>
                      <a:gd name="T21" fmla="*/ 14 h 16"/>
                      <a:gd name="T22" fmla="*/ 4 w 15"/>
                      <a:gd name="T23" fmla="*/ 16 h 16"/>
                      <a:gd name="T24" fmla="*/ 7 w 15"/>
                      <a:gd name="T25" fmla="*/ 16 h 16"/>
                      <a:gd name="T26" fmla="*/ 10 w 15"/>
                      <a:gd name="T27" fmla="*/ 16 h 16"/>
                      <a:gd name="T28" fmla="*/ 13 w 15"/>
                      <a:gd name="T29" fmla="*/ 14 h 16"/>
                      <a:gd name="T30" fmla="*/ 15 w 15"/>
                      <a:gd name="T31" fmla="*/ 11 h 16"/>
                      <a:gd name="T32" fmla="*/ 15 w 15"/>
                      <a:gd name="T33" fmla="*/ 8 h 16"/>
                      <a:gd name="T34" fmla="*/ 12 w 15"/>
                      <a:gd name="T35" fmla="*/ 8 h 16"/>
                      <a:gd name="T36" fmla="*/ 12 w 15"/>
                      <a:gd name="T37" fmla="*/ 11 h 16"/>
                      <a:gd name="T38" fmla="*/ 7 w 15"/>
                      <a:gd name="T39" fmla="*/ 13 h 16"/>
                      <a:gd name="T40" fmla="*/ 4 w 15"/>
                      <a:gd name="T41" fmla="*/ 11 h 16"/>
                      <a:gd name="T42" fmla="*/ 3 w 15"/>
                      <a:gd name="T43" fmla="*/ 8 h 16"/>
                      <a:gd name="T44" fmla="*/ 4 w 15"/>
                      <a:gd name="T45" fmla="*/ 5 h 16"/>
                      <a:gd name="T46" fmla="*/ 7 w 15"/>
                      <a:gd name="T47" fmla="*/ 3 h 16"/>
                      <a:gd name="T48" fmla="*/ 12 w 15"/>
                      <a:gd name="T49" fmla="*/ 5 h 16"/>
                      <a:gd name="T50" fmla="*/ 12 w 15"/>
                      <a:gd name="T51" fmla="*/ 8 h 1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5"/>
                      <a:gd name="T79" fmla="*/ 0 h 16"/>
                      <a:gd name="T80" fmla="*/ 15 w 15"/>
                      <a:gd name="T81" fmla="*/ 16 h 1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5" h="16">
                        <a:moveTo>
                          <a:pt x="15" y="8"/>
                        </a:moveTo>
                        <a:lnTo>
                          <a:pt x="15" y="5"/>
                        </a:lnTo>
                        <a:lnTo>
                          <a:pt x="13" y="3"/>
                        </a:lnTo>
                        <a:lnTo>
                          <a:pt x="10" y="2"/>
                        </a:lnTo>
                        <a:lnTo>
                          <a:pt x="7" y="0"/>
                        </a:lnTo>
                        <a:lnTo>
                          <a:pt x="4" y="2"/>
                        </a:lnTo>
                        <a:lnTo>
                          <a:pt x="3" y="3"/>
                        </a:lnTo>
                        <a:lnTo>
                          <a:pt x="1" y="5"/>
                        </a:lnTo>
                        <a:lnTo>
                          <a:pt x="0" y="8"/>
                        </a:lnTo>
                        <a:lnTo>
                          <a:pt x="1" y="11"/>
                        </a:lnTo>
                        <a:lnTo>
                          <a:pt x="3" y="14"/>
                        </a:lnTo>
                        <a:lnTo>
                          <a:pt x="4" y="16"/>
                        </a:lnTo>
                        <a:lnTo>
                          <a:pt x="7" y="16"/>
                        </a:lnTo>
                        <a:lnTo>
                          <a:pt x="10" y="16"/>
                        </a:lnTo>
                        <a:lnTo>
                          <a:pt x="13" y="14"/>
                        </a:lnTo>
                        <a:lnTo>
                          <a:pt x="15" y="11"/>
                        </a:lnTo>
                        <a:lnTo>
                          <a:pt x="15" y="8"/>
                        </a:lnTo>
                        <a:close/>
                        <a:moveTo>
                          <a:pt x="12" y="8"/>
                        </a:moveTo>
                        <a:lnTo>
                          <a:pt x="12" y="11"/>
                        </a:lnTo>
                        <a:lnTo>
                          <a:pt x="7" y="13"/>
                        </a:lnTo>
                        <a:lnTo>
                          <a:pt x="4" y="11"/>
                        </a:lnTo>
                        <a:lnTo>
                          <a:pt x="3" y="8"/>
                        </a:lnTo>
                        <a:lnTo>
                          <a:pt x="4" y="5"/>
                        </a:lnTo>
                        <a:lnTo>
                          <a:pt x="7" y="3"/>
                        </a:lnTo>
                        <a:lnTo>
                          <a:pt x="12" y="5"/>
                        </a:lnTo>
                        <a:lnTo>
                          <a:pt x="12" y="8"/>
                        </a:lnTo>
                        <a:close/>
                      </a:path>
                    </a:pathLst>
                  </a:custGeom>
                  <a:solidFill>
                    <a:srgbClr val="E0E4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6" name="Freeform 474">
                    <a:extLst>
                      <a:ext uri="{FF2B5EF4-FFF2-40B4-BE49-F238E27FC236}">
                        <a16:creationId xmlns:a16="http://schemas.microsoft.com/office/drawing/2014/main" id="{D7FBB535-573B-984B-9009-F444ACA3733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47" y="1269"/>
                    <a:ext cx="12" cy="12"/>
                  </a:xfrm>
                  <a:custGeom>
                    <a:avLst/>
                    <a:gdLst>
                      <a:gd name="T0" fmla="*/ 12 w 12"/>
                      <a:gd name="T1" fmla="*/ 6 h 12"/>
                      <a:gd name="T2" fmla="*/ 12 w 12"/>
                      <a:gd name="T3" fmla="*/ 4 h 12"/>
                      <a:gd name="T4" fmla="*/ 11 w 12"/>
                      <a:gd name="T5" fmla="*/ 1 h 12"/>
                      <a:gd name="T6" fmla="*/ 9 w 12"/>
                      <a:gd name="T7" fmla="*/ 1 h 12"/>
                      <a:gd name="T8" fmla="*/ 6 w 12"/>
                      <a:gd name="T9" fmla="*/ 0 h 12"/>
                      <a:gd name="T10" fmla="*/ 5 w 12"/>
                      <a:gd name="T11" fmla="*/ 1 h 12"/>
                      <a:gd name="T12" fmla="*/ 3 w 12"/>
                      <a:gd name="T13" fmla="*/ 1 h 12"/>
                      <a:gd name="T14" fmla="*/ 2 w 12"/>
                      <a:gd name="T15" fmla="*/ 4 h 12"/>
                      <a:gd name="T16" fmla="*/ 0 w 12"/>
                      <a:gd name="T17" fmla="*/ 6 h 12"/>
                      <a:gd name="T18" fmla="*/ 2 w 12"/>
                      <a:gd name="T19" fmla="*/ 9 h 12"/>
                      <a:gd name="T20" fmla="*/ 3 w 12"/>
                      <a:gd name="T21" fmla="*/ 11 h 12"/>
                      <a:gd name="T22" fmla="*/ 5 w 12"/>
                      <a:gd name="T23" fmla="*/ 12 h 12"/>
                      <a:gd name="T24" fmla="*/ 6 w 12"/>
                      <a:gd name="T25" fmla="*/ 12 h 12"/>
                      <a:gd name="T26" fmla="*/ 9 w 12"/>
                      <a:gd name="T27" fmla="*/ 12 h 12"/>
                      <a:gd name="T28" fmla="*/ 11 w 12"/>
                      <a:gd name="T29" fmla="*/ 11 h 12"/>
                      <a:gd name="T30" fmla="*/ 12 w 12"/>
                      <a:gd name="T31" fmla="*/ 9 h 12"/>
                      <a:gd name="T32" fmla="*/ 12 w 12"/>
                      <a:gd name="T33" fmla="*/ 6 h 12"/>
                      <a:gd name="T34" fmla="*/ 9 w 12"/>
                      <a:gd name="T35" fmla="*/ 6 h 12"/>
                      <a:gd name="T36" fmla="*/ 9 w 12"/>
                      <a:gd name="T37" fmla="*/ 9 h 12"/>
                      <a:gd name="T38" fmla="*/ 6 w 12"/>
                      <a:gd name="T39" fmla="*/ 9 h 12"/>
                      <a:gd name="T40" fmla="*/ 5 w 12"/>
                      <a:gd name="T41" fmla="*/ 9 h 12"/>
                      <a:gd name="T42" fmla="*/ 3 w 12"/>
                      <a:gd name="T43" fmla="*/ 6 h 12"/>
                      <a:gd name="T44" fmla="*/ 5 w 12"/>
                      <a:gd name="T45" fmla="*/ 4 h 12"/>
                      <a:gd name="T46" fmla="*/ 6 w 12"/>
                      <a:gd name="T47" fmla="*/ 3 h 12"/>
                      <a:gd name="T48" fmla="*/ 9 w 12"/>
                      <a:gd name="T49" fmla="*/ 4 h 12"/>
                      <a:gd name="T50" fmla="*/ 9 w 12"/>
                      <a:gd name="T51" fmla="*/ 6 h 12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2"/>
                      <a:gd name="T79" fmla="*/ 0 h 12"/>
                      <a:gd name="T80" fmla="*/ 12 w 12"/>
                      <a:gd name="T81" fmla="*/ 12 h 12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2" h="12">
                        <a:moveTo>
                          <a:pt x="12" y="6"/>
                        </a:moveTo>
                        <a:lnTo>
                          <a:pt x="12" y="4"/>
                        </a:lnTo>
                        <a:lnTo>
                          <a:pt x="11" y="1"/>
                        </a:lnTo>
                        <a:lnTo>
                          <a:pt x="9" y="1"/>
                        </a:lnTo>
                        <a:lnTo>
                          <a:pt x="6" y="0"/>
                        </a:lnTo>
                        <a:lnTo>
                          <a:pt x="5" y="1"/>
                        </a:lnTo>
                        <a:lnTo>
                          <a:pt x="3" y="1"/>
                        </a:lnTo>
                        <a:lnTo>
                          <a:pt x="2" y="4"/>
                        </a:lnTo>
                        <a:lnTo>
                          <a:pt x="0" y="6"/>
                        </a:lnTo>
                        <a:lnTo>
                          <a:pt x="2" y="9"/>
                        </a:lnTo>
                        <a:lnTo>
                          <a:pt x="3" y="11"/>
                        </a:lnTo>
                        <a:lnTo>
                          <a:pt x="5" y="12"/>
                        </a:lnTo>
                        <a:lnTo>
                          <a:pt x="6" y="12"/>
                        </a:lnTo>
                        <a:lnTo>
                          <a:pt x="9" y="12"/>
                        </a:lnTo>
                        <a:lnTo>
                          <a:pt x="11" y="11"/>
                        </a:lnTo>
                        <a:lnTo>
                          <a:pt x="12" y="9"/>
                        </a:lnTo>
                        <a:lnTo>
                          <a:pt x="12" y="6"/>
                        </a:lnTo>
                        <a:close/>
                        <a:moveTo>
                          <a:pt x="9" y="6"/>
                        </a:moveTo>
                        <a:lnTo>
                          <a:pt x="9" y="9"/>
                        </a:lnTo>
                        <a:lnTo>
                          <a:pt x="6" y="9"/>
                        </a:lnTo>
                        <a:lnTo>
                          <a:pt x="5" y="9"/>
                        </a:lnTo>
                        <a:lnTo>
                          <a:pt x="3" y="6"/>
                        </a:lnTo>
                        <a:lnTo>
                          <a:pt x="5" y="4"/>
                        </a:lnTo>
                        <a:lnTo>
                          <a:pt x="6" y="3"/>
                        </a:lnTo>
                        <a:lnTo>
                          <a:pt x="9" y="4"/>
                        </a:lnTo>
                        <a:lnTo>
                          <a:pt x="9" y="6"/>
                        </a:lnTo>
                        <a:close/>
                      </a:path>
                    </a:pathLst>
                  </a:custGeom>
                  <a:solidFill>
                    <a:srgbClr val="E9EB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7" name="Freeform 475">
                    <a:extLst>
                      <a:ext uri="{FF2B5EF4-FFF2-40B4-BE49-F238E27FC236}">
                        <a16:creationId xmlns:a16="http://schemas.microsoft.com/office/drawing/2014/main" id="{91AFFE1F-0870-4B41-9B76-522F2D50FB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9" y="1270"/>
                    <a:ext cx="9" cy="10"/>
                  </a:xfrm>
                  <a:custGeom>
                    <a:avLst/>
                    <a:gdLst>
                      <a:gd name="T0" fmla="*/ 9 w 9"/>
                      <a:gd name="T1" fmla="*/ 5 h 10"/>
                      <a:gd name="T2" fmla="*/ 9 w 9"/>
                      <a:gd name="T3" fmla="*/ 2 h 10"/>
                      <a:gd name="T4" fmla="*/ 4 w 9"/>
                      <a:gd name="T5" fmla="*/ 0 h 10"/>
                      <a:gd name="T6" fmla="*/ 1 w 9"/>
                      <a:gd name="T7" fmla="*/ 2 h 10"/>
                      <a:gd name="T8" fmla="*/ 0 w 9"/>
                      <a:gd name="T9" fmla="*/ 5 h 10"/>
                      <a:gd name="T10" fmla="*/ 1 w 9"/>
                      <a:gd name="T11" fmla="*/ 8 h 10"/>
                      <a:gd name="T12" fmla="*/ 4 w 9"/>
                      <a:gd name="T13" fmla="*/ 10 h 10"/>
                      <a:gd name="T14" fmla="*/ 9 w 9"/>
                      <a:gd name="T15" fmla="*/ 8 h 10"/>
                      <a:gd name="T16" fmla="*/ 9 w 9"/>
                      <a:gd name="T17" fmla="*/ 5 h 1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9"/>
                      <a:gd name="T28" fmla="*/ 0 h 10"/>
                      <a:gd name="T29" fmla="*/ 9 w 9"/>
                      <a:gd name="T30" fmla="*/ 10 h 1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9" h="10">
                        <a:moveTo>
                          <a:pt x="9" y="5"/>
                        </a:moveTo>
                        <a:lnTo>
                          <a:pt x="9" y="2"/>
                        </a:lnTo>
                        <a:lnTo>
                          <a:pt x="4" y="0"/>
                        </a:lnTo>
                        <a:lnTo>
                          <a:pt x="1" y="2"/>
                        </a:lnTo>
                        <a:lnTo>
                          <a:pt x="0" y="5"/>
                        </a:lnTo>
                        <a:lnTo>
                          <a:pt x="1" y="8"/>
                        </a:lnTo>
                        <a:lnTo>
                          <a:pt x="4" y="10"/>
                        </a:lnTo>
                        <a:lnTo>
                          <a:pt x="9" y="8"/>
                        </a:lnTo>
                        <a:lnTo>
                          <a:pt x="9" y="5"/>
                        </a:lnTo>
                        <a:close/>
                      </a:path>
                    </a:pathLst>
                  </a:custGeom>
                  <a:solidFill>
                    <a:srgbClr val="EEE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8" name="Freeform 476">
                    <a:extLst>
                      <a:ext uri="{FF2B5EF4-FFF2-40B4-BE49-F238E27FC236}">
                        <a16:creationId xmlns:a16="http://schemas.microsoft.com/office/drawing/2014/main" id="{DD79AD73-1106-E743-8B19-2B623BC79A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0" y="1272"/>
                    <a:ext cx="6" cy="6"/>
                  </a:xfrm>
                  <a:custGeom>
                    <a:avLst/>
                    <a:gdLst>
                      <a:gd name="T0" fmla="*/ 6 w 6"/>
                      <a:gd name="T1" fmla="*/ 3 h 6"/>
                      <a:gd name="T2" fmla="*/ 6 w 6"/>
                      <a:gd name="T3" fmla="*/ 1 h 6"/>
                      <a:gd name="T4" fmla="*/ 3 w 6"/>
                      <a:gd name="T5" fmla="*/ 0 h 6"/>
                      <a:gd name="T6" fmla="*/ 2 w 6"/>
                      <a:gd name="T7" fmla="*/ 1 h 6"/>
                      <a:gd name="T8" fmla="*/ 0 w 6"/>
                      <a:gd name="T9" fmla="*/ 3 h 6"/>
                      <a:gd name="T10" fmla="*/ 2 w 6"/>
                      <a:gd name="T11" fmla="*/ 6 h 6"/>
                      <a:gd name="T12" fmla="*/ 3 w 6"/>
                      <a:gd name="T13" fmla="*/ 6 h 6"/>
                      <a:gd name="T14" fmla="*/ 6 w 6"/>
                      <a:gd name="T15" fmla="*/ 6 h 6"/>
                      <a:gd name="T16" fmla="*/ 6 w 6"/>
                      <a:gd name="T17" fmla="*/ 3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"/>
                      <a:gd name="T28" fmla="*/ 0 h 6"/>
                      <a:gd name="T29" fmla="*/ 6 w 6"/>
                      <a:gd name="T30" fmla="*/ 6 h 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" h="6">
                        <a:moveTo>
                          <a:pt x="6" y="3"/>
                        </a:moveTo>
                        <a:lnTo>
                          <a:pt x="6" y="1"/>
                        </a:lnTo>
                        <a:lnTo>
                          <a:pt x="3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2" y="6"/>
                        </a:lnTo>
                        <a:lnTo>
                          <a:pt x="3" y="6"/>
                        </a:lnTo>
                        <a:lnTo>
                          <a:pt x="6" y="6"/>
                        </a:lnTo>
                        <a:lnTo>
                          <a:pt x="6" y="3"/>
                        </a:lnTo>
                        <a:close/>
                      </a:path>
                    </a:pathLst>
                  </a:custGeom>
                  <a:solidFill>
                    <a:srgbClr val="F2F3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89" name="Freeform 477">
                    <a:extLst>
                      <a:ext uri="{FF2B5EF4-FFF2-40B4-BE49-F238E27FC236}">
                        <a16:creationId xmlns:a16="http://schemas.microsoft.com/office/drawing/2014/main" id="{64D70720-1562-7549-8655-BCE2E104A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2" y="1273"/>
                    <a:ext cx="3" cy="4"/>
                  </a:xfrm>
                  <a:custGeom>
                    <a:avLst/>
                    <a:gdLst>
                      <a:gd name="T0" fmla="*/ 3 w 3"/>
                      <a:gd name="T1" fmla="*/ 2 h 4"/>
                      <a:gd name="T2" fmla="*/ 3 w 3"/>
                      <a:gd name="T3" fmla="*/ 2 h 4"/>
                      <a:gd name="T4" fmla="*/ 1 w 3"/>
                      <a:gd name="T5" fmla="*/ 0 h 4"/>
                      <a:gd name="T6" fmla="*/ 1 w 3"/>
                      <a:gd name="T7" fmla="*/ 2 h 4"/>
                      <a:gd name="T8" fmla="*/ 0 w 3"/>
                      <a:gd name="T9" fmla="*/ 2 h 4"/>
                      <a:gd name="T10" fmla="*/ 1 w 3"/>
                      <a:gd name="T11" fmla="*/ 4 h 4"/>
                      <a:gd name="T12" fmla="*/ 1 w 3"/>
                      <a:gd name="T13" fmla="*/ 4 h 4"/>
                      <a:gd name="T14" fmla="*/ 3 w 3"/>
                      <a:gd name="T15" fmla="*/ 4 h 4"/>
                      <a:gd name="T16" fmla="*/ 3 w 3"/>
                      <a:gd name="T17" fmla="*/ 2 h 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"/>
                      <a:gd name="T28" fmla="*/ 0 h 4"/>
                      <a:gd name="T29" fmla="*/ 3 w 3"/>
                      <a:gd name="T30" fmla="*/ 4 h 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" h="4">
                        <a:moveTo>
                          <a:pt x="3" y="2"/>
                        </a:moveTo>
                        <a:lnTo>
                          <a:pt x="3" y="2"/>
                        </a:lnTo>
                        <a:lnTo>
                          <a:pt x="1" y="0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1" y="4"/>
                        </a:lnTo>
                        <a:lnTo>
                          <a:pt x="3" y="4"/>
                        </a:ln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0" name="Freeform 478">
                    <a:extLst>
                      <a:ext uri="{FF2B5EF4-FFF2-40B4-BE49-F238E27FC236}">
                        <a16:creationId xmlns:a16="http://schemas.microsoft.com/office/drawing/2014/main" id="{C8E929F1-2020-F14B-B90C-6486D56ACF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235"/>
                    <a:ext cx="129" cy="123"/>
                  </a:xfrm>
                  <a:custGeom>
                    <a:avLst/>
                    <a:gdLst>
                      <a:gd name="T0" fmla="*/ 65 w 129"/>
                      <a:gd name="T1" fmla="*/ 0 h 123"/>
                      <a:gd name="T2" fmla="*/ 78 w 129"/>
                      <a:gd name="T3" fmla="*/ 1 h 123"/>
                      <a:gd name="T4" fmla="*/ 90 w 129"/>
                      <a:gd name="T5" fmla="*/ 4 h 123"/>
                      <a:gd name="T6" fmla="*/ 101 w 129"/>
                      <a:gd name="T7" fmla="*/ 11 h 123"/>
                      <a:gd name="T8" fmla="*/ 110 w 129"/>
                      <a:gd name="T9" fmla="*/ 18 h 123"/>
                      <a:gd name="T10" fmla="*/ 118 w 129"/>
                      <a:gd name="T11" fmla="*/ 28 h 123"/>
                      <a:gd name="T12" fmla="*/ 124 w 129"/>
                      <a:gd name="T13" fmla="*/ 37 h 123"/>
                      <a:gd name="T14" fmla="*/ 127 w 129"/>
                      <a:gd name="T15" fmla="*/ 49 h 123"/>
                      <a:gd name="T16" fmla="*/ 129 w 129"/>
                      <a:gd name="T17" fmla="*/ 62 h 123"/>
                      <a:gd name="T18" fmla="*/ 127 w 129"/>
                      <a:gd name="T19" fmla="*/ 74 h 123"/>
                      <a:gd name="T20" fmla="*/ 124 w 129"/>
                      <a:gd name="T21" fmla="*/ 85 h 123"/>
                      <a:gd name="T22" fmla="*/ 118 w 129"/>
                      <a:gd name="T23" fmla="*/ 96 h 123"/>
                      <a:gd name="T24" fmla="*/ 110 w 129"/>
                      <a:gd name="T25" fmla="*/ 105 h 123"/>
                      <a:gd name="T26" fmla="*/ 101 w 129"/>
                      <a:gd name="T27" fmla="*/ 113 h 123"/>
                      <a:gd name="T28" fmla="*/ 90 w 129"/>
                      <a:gd name="T29" fmla="*/ 119 h 123"/>
                      <a:gd name="T30" fmla="*/ 78 w 129"/>
                      <a:gd name="T31" fmla="*/ 122 h 123"/>
                      <a:gd name="T32" fmla="*/ 65 w 129"/>
                      <a:gd name="T33" fmla="*/ 123 h 123"/>
                      <a:gd name="T34" fmla="*/ 51 w 129"/>
                      <a:gd name="T35" fmla="*/ 122 h 123"/>
                      <a:gd name="T36" fmla="*/ 39 w 129"/>
                      <a:gd name="T37" fmla="*/ 119 h 123"/>
                      <a:gd name="T38" fmla="*/ 28 w 129"/>
                      <a:gd name="T39" fmla="*/ 113 h 123"/>
                      <a:gd name="T40" fmla="*/ 19 w 129"/>
                      <a:gd name="T41" fmla="*/ 105 h 123"/>
                      <a:gd name="T42" fmla="*/ 11 w 129"/>
                      <a:gd name="T43" fmla="*/ 96 h 123"/>
                      <a:gd name="T44" fmla="*/ 5 w 129"/>
                      <a:gd name="T45" fmla="*/ 85 h 123"/>
                      <a:gd name="T46" fmla="*/ 2 w 129"/>
                      <a:gd name="T47" fmla="*/ 74 h 123"/>
                      <a:gd name="T48" fmla="*/ 0 w 129"/>
                      <a:gd name="T49" fmla="*/ 62 h 123"/>
                      <a:gd name="T50" fmla="*/ 2 w 129"/>
                      <a:gd name="T51" fmla="*/ 49 h 123"/>
                      <a:gd name="T52" fmla="*/ 5 w 129"/>
                      <a:gd name="T53" fmla="*/ 37 h 123"/>
                      <a:gd name="T54" fmla="*/ 11 w 129"/>
                      <a:gd name="T55" fmla="*/ 28 h 123"/>
                      <a:gd name="T56" fmla="*/ 19 w 129"/>
                      <a:gd name="T57" fmla="*/ 18 h 123"/>
                      <a:gd name="T58" fmla="*/ 28 w 129"/>
                      <a:gd name="T59" fmla="*/ 11 h 123"/>
                      <a:gd name="T60" fmla="*/ 39 w 129"/>
                      <a:gd name="T61" fmla="*/ 4 h 123"/>
                      <a:gd name="T62" fmla="*/ 51 w 129"/>
                      <a:gd name="T63" fmla="*/ 1 h 123"/>
                      <a:gd name="T64" fmla="*/ 65 w 129"/>
                      <a:gd name="T65" fmla="*/ 0 h 12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9"/>
                      <a:gd name="T100" fmla="*/ 0 h 123"/>
                      <a:gd name="T101" fmla="*/ 129 w 129"/>
                      <a:gd name="T102" fmla="*/ 123 h 12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9" h="123">
                        <a:moveTo>
                          <a:pt x="65" y="0"/>
                        </a:moveTo>
                        <a:lnTo>
                          <a:pt x="78" y="1"/>
                        </a:lnTo>
                        <a:lnTo>
                          <a:pt x="90" y="4"/>
                        </a:lnTo>
                        <a:lnTo>
                          <a:pt x="101" y="11"/>
                        </a:lnTo>
                        <a:lnTo>
                          <a:pt x="110" y="18"/>
                        </a:lnTo>
                        <a:lnTo>
                          <a:pt x="118" y="28"/>
                        </a:lnTo>
                        <a:lnTo>
                          <a:pt x="124" y="37"/>
                        </a:lnTo>
                        <a:lnTo>
                          <a:pt x="127" y="49"/>
                        </a:lnTo>
                        <a:lnTo>
                          <a:pt x="129" y="62"/>
                        </a:lnTo>
                        <a:lnTo>
                          <a:pt x="127" y="74"/>
                        </a:lnTo>
                        <a:lnTo>
                          <a:pt x="124" y="85"/>
                        </a:lnTo>
                        <a:lnTo>
                          <a:pt x="118" y="96"/>
                        </a:lnTo>
                        <a:lnTo>
                          <a:pt x="110" y="105"/>
                        </a:lnTo>
                        <a:lnTo>
                          <a:pt x="101" y="113"/>
                        </a:lnTo>
                        <a:lnTo>
                          <a:pt x="90" y="119"/>
                        </a:lnTo>
                        <a:lnTo>
                          <a:pt x="78" y="122"/>
                        </a:lnTo>
                        <a:lnTo>
                          <a:pt x="65" y="123"/>
                        </a:lnTo>
                        <a:lnTo>
                          <a:pt x="51" y="122"/>
                        </a:lnTo>
                        <a:lnTo>
                          <a:pt x="39" y="119"/>
                        </a:lnTo>
                        <a:lnTo>
                          <a:pt x="28" y="113"/>
                        </a:lnTo>
                        <a:lnTo>
                          <a:pt x="19" y="105"/>
                        </a:lnTo>
                        <a:lnTo>
                          <a:pt x="11" y="96"/>
                        </a:lnTo>
                        <a:lnTo>
                          <a:pt x="5" y="85"/>
                        </a:lnTo>
                        <a:lnTo>
                          <a:pt x="2" y="74"/>
                        </a:lnTo>
                        <a:lnTo>
                          <a:pt x="0" y="62"/>
                        </a:lnTo>
                        <a:lnTo>
                          <a:pt x="2" y="49"/>
                        </a:lnTo>
                        <a:lnTo>
                          <a:pt x="5" y="37"/>
                        </a:lnTo>
                        <a:lnTo>
                          <a:pt x="11" y="28"/>
                        </a:lnTo>
                        <a:lnTo>
                          <a:pt x="19" y="18"/>
                        </a:lnTo>
                        <a:lnTo>
                          <a:pt x="28" y="11"/>
                        </a:lnTo>
                        <a:lnTo>
                          <a:pt x="39" y="4"/>
                        </a:lnTo>
                        <a:lnTo>
                          <a:pt x="51" y="1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1" name="Freeform 479">
                    <a:extLst>
                      <a:ext uri="{FF2B5EF4-FFF2-40B4-BE49-F238E27FC236}">
                        <a16:creationId xmlns:a16="http://schemas.microsoft.com/office/drawing/2014/main" id="{9E3CB30B-D455-2042-8645-5D747F874A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2" y="1267"/>
                    <a:ext cx="17" cy="28"/>
                  </a:xfrm>
                  <a:custGeom>
                    <a:avLst/>
                    <a:gdLst>
                      <a:gd name="T0" fmla="*/ 17 w 17"/>
                      <a:gd name="T1" fmla="*/ 0 h 28"/>
                      <a:gd name="T2" fmla="*/ 14 w 17"/>
                      <a:gd name="T3" fmla="*/ 8 h 28"/>
                      <a:gd name="T4" fmla="*/ 11 w 17"/>
                      <a:gd name="T5" fmla="*/ 16 h 28"/>
                      <a:gd name="T6" fmla="*/ 4 w 17"/>
                      <a:gd name="T7" fmla="*/ 22 h 28"/>
                      <a:gd name="T8" fmla="*/ 0 w 17"/>
                      <a:gd name="T9" fmla="*/ 28 h 28"/>
                      <a:gd name="T10" fmla="*/ 9 w 17"/>
                      <a:gd name="T11" fmla="*/ 16 h 28"/>
                      <a:gd name="T12" fmla="*/ 17 w 17"/>
                      <a:gd name="T13" fmla="*/ 0 h 2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"/>
                      <a:gd name="T22" fmla="*/ 0 h 28"/>
                      <a:gd name="T23" fmla="*/ 17 w 17"/>
                      <a:gd name="T24" fmla="*/ 28 h 2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" h="28">
                        <a:moveTo>
                          <a:pt x="17" y="0"/>
                        </a:moveTo>
                        <a:lnTo>
                          <a:pt x="14" y="8"/>
                        </a:lnTo>
                        <a:lnTo>
                          <a:pt x="11" y="16"/>
                        </a:lnTo>
                        <a:lnTo>
                          <a:pt x="4" y="22"/>
                        </a:lnTo>
                        <a:lnTo>
                          <a:pt x="0" y="28"/>
                        </a:lnTo>
                        <a:lnTo>
                          <a:pt x="9" y="16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D733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2" name="Freeform 480">
                    <a:extLst>
                      <a:ext uri="{FF2B5EF4-FFF2-40B4-BE49-F238E27FC236}">
                        <a16:creationId xmlns:a16="http://schemas.microsoft.com/office/drawing/2014/main" id="{38D3C378-A077-3441-8B7B-DDC8440789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3" y="1256"/>
                    <a:ext cx="27" cy="47"/>
                  </a:xfrm>
                  <a:custGeom>
                    <a:avLst/>
                    <a:gdLst>
                      <a:gd name="T0" fmla="*/ 27 w 27"/>
                      <a:gd name="T1" fmla="*/ 0 h 47"/>
                      <a:gd name="T2" fmla="*/ 27 w 27"/>
                      <a:gd name="T3" fmla="*/ 8 h 47"/>
                      <a:gd name="T4" fmla="*/ 24 w 27"/>
                      <a:gd name="T5" fmla="*/ 14 h 47"/>
                      <a:gd name="T6" fmla="*/ 23 w 27"/>
                      <a:gd name="T7" fmla="*/ 21 h 47"/>
                      <a:gd name="T8" fmla="*/ 18 w 27"/>
                      <a:gd name="T9" fmla="*/ 27 h 47"/>
                      <a:gd name="T10" fmla="*/ 10 w 27"/>
                      <a:gd name="T11" fmla="*/ 38 h 47"/>
                      <a:gd name="T12" fmla="*/ 0 w 27"/>
                      <a:gd name="T13" fmla="*/ 47 h 47"/>
                      <a:gd name="T14" fmla="*/ 9 w 27"/>
                      <a:gd name="T15" fmla="*/ 38 h 47"/>
                      <a:gd name="T16" fmla="*/ 17 w 27"/>
                      <a:gd name="T17" fmla="*/ 25 h 47"/>
                      <a:gd name="T18" fmla="*/ 23 w 27"/>
                      <a:gd name="T19" fmla="*/ 14 h 47"/>
                      <a:gd name="T20" fmla="*/ 27 w 27"/>
                      <a:gd name="T21" fmla="*/ 0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7"/>
                      <a:gd name="T34" fmla="*/ 0 h 47"/>
                      <a:gd name="T35" fmla="*/ 27 w 27"/>
                      <a:gd name="T36" fmla="*/ 47 h 4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7" h="47">
                        <a:moveTo>
                          <a:pt x="27" y="0"/>
                        </a:moveTo>
                        <a:lnTo>
                          <a:pt x="27" y="8"/>
                        </a:lnTo>
                        <a:lnTo>
                          <a:pt x="24" y="14"/>
                        </a:lnTo>
                        <a:lnTo>
                          <a:pt x="23" y="21"/>
                        </a:lnTo>
                        <a:lnTo>
                          <a:pt x="18" y="27"/>
                        </a:lnTo>
                        <a:lnTo>
                          <a:pt x="10" y="38"/>
                        </a:lnTo>
                        <a:lnTo>
                          <a:pt x="0" y="47"/>
                        </a:lnTo>
                        <a:lnTo>
                          <a:pt x="9" y="38"/>
                        </a:lnTo>
                        <a:lnTo>
                          <a:pt x="17" y="25"/>
                        </a:lnTo>
                        <a:lnTo>
                          <a:pt x="23" y="14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D732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3" name="Freeform 481">
                    <a:extLst>
                      <a:ext uri="{FF2B5EF4-FFF2-40B4-BE49-F238E27FC236}">
                        <a16:creationId xmlns:a16="http://schemas.microsoft.com/office/drawing/2014/main" id="{29CB1C0B-09F5-044E-B1F3-278B6F1361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5" y="1249"/>
                    <a:ext cx="35" cy="58"/>
                  </a:xfrm>
                  <a:custGeom>
                    <a:avLst/>
                    <a:gdLst>
                      <a:gd name="T0" fmla="*/ 17 w 35"/>
                      <a:gd name="T1" fmla="*/ 46 h 58"/>
                      <a:gd name="T2" fmla="*/ 26 w 35"/>
                      <a:gd name="T3" fmla="*/ 34 h 58"/>
                      <a:gd name="T4" fmla="*/ 34 w 35"/>
                      <a:gd name="T5" fmla="*/ 18 h 58"/>
                      <a:gd name="T6" fmla="*/ 35 w 35"/>
                      <a:gd name="T7" fmla="*/ 11 h 58"/>
                      <a:gd name="T8" fmla="*/ 35 w 35"/>
                      <a:gd name="T9" fmla="*/ 3 h 58"/>
                      <a:gd name="T10" fmla="*/ 35 w 35"/>
                      <a:gd name="T11" fmla="*/ 1 h 58"/>
                      <a:gd name="T12" fmla="*/ 35 w 35"/>
                      <a:gd name="T13" fmla="*/ 0 h 58"/>
                      <a:gd name="T14" fmla="*/ 34 w 35"/>
                      <a:gd name="T15" fmla="*/ 9 h 58"/>
                      <a:gd name="T16" fmla="*/ 31 w 35"/>
                      <a:gd name="T17" fmla="*/ 17 h 58"/>
                      <a:gd name="T18" fmla="*/ 28 w 35"/>
                      <a:gd name="T19" fmla="*/ 24 h 58"/>
                      <a:gd name="T20" fmla="*/ 23 w 35"/>
                      <a:gd name="T21" fmla="*/ 32 h 58"/>
                      <a:gd name="T22" fmla="*/ 12 w 35"/>
                      <a:gd name="T23" fmla="*/ 46 h 58"/>
                      <a:gd name="T24" fmla="*/ 0 w 35"/>
                      <a:gd name="T25" fmla="*/ 58 h 58"/>
                      <a:gd name="T26" fmla="*/ 9 w 35"/>
                      <a:gd name="T27" fmla="*/ 52 h 58"/>
                      <a:gd name="T28" fmla="*/ 17 w 35"/>
                      <a:gd name="T29" fmla="*/ 46 h 5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5"/>
                      <a:gd name="T46" fmla="*/ 0 h 58"/>
                      <a:gd name="T47" fmla="*/ 35 w 35"/>
                      <a:gd name="T48" fmla="*/ 58 h 5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5" h="58">
                        <a:moveTo>
                          <a:pt x="17" y="46"/>
                        </a:moveTo>
                        <a:lnTo>
                          <a:pt x="26" y="34"/>
                        </a:lnTo>
                        <a:lnTo>
                          <a:pt x="34" y="18"/>
                        </a:lnTo>
                        <a:lnTo>
                          <a:pt x="35" y="11"/>
                        </a:lnTo>
                        <a:lnTo>
                          <a:pt x="35" y="3"/>
                        </a:lnTo>
                        <a:lnTo>
                          <a:pt x="35" y="1"/>
                        </a:lnTo>
                        <a:lnTo>
                          <a:pt x="35" y="0"/>
                        </a:lnTo>
                        <a:lnTo>
                          <a:pt x="34" y="9"/>
                        </a:lnTo>
                        <a:lnTo>
                          <a:pt x="31" y="17"/>
                        </a:lnTo>
                        <a:lnTo>
                          <a:pt x="28" y="24"/>
                        </a:lnTo>
                        <a:lnTo>
                          <a:pt x="23" y="32"/>
                        </a:lnTo>
                        <a:lnTo>
                          <a:pt x="12" y="46"/>
                        </a:lnTo>
                        <a:lnTo>
                          <a:pt x="0" y="58"/>
                        </a:lnTo>
                        <a:lnTo>
                          <a:pt x="9" y="52"/>
                        </a:lnTo>
                        <a:lnTo>
                          <a:pt x="17" y="46"/>
                        </a:lnTo>
                        <a:close/>
                      </a:path>
                    </a:pathLst>
                  </a:custGeom>
                  <a:solidFill>
                    <a:srgbClr val="D832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4" name="Freeform 482">
                    <a:extLst>
                      <a:ext uri="{FF2B5EF4-FFF2-40B4-BE49-F238E27FC236}">
                        <a16:creationId xmlns:a16="http://schemas.microsoft.com/office/drawing/2014/main" id="{B01CC9A5-C65B-4C45-A973-58FAEC489B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9" y="1243"/>
                    <a:ext cx="41" cy="66"/>
                  </a:xfrm>
                  <a:custGeom>
                    <a:avLst/>
                    <a:gdLst>
                      <a:gd name="T0" fmla="*/ 14 w 41"/>
                      <a:gd name="T1" fmla="*/ 60 h 66"/>
                      <a:gd name="T2" fmla="*/ 23 w 41"/>
                      <a:gd name="T3" fmla="*/ 51 h 66"/>
                      <a:gd name="T4" fmla="*/ 31 w 41"/>
                      <a:gd name="T5" fmla="*/ 38 h 66"/>
                      <a:gd name="T6" fmla="*/ 37 w 41"/>
                      <a:gd name="T7" fmla="*/ 27 h 66"/>
                      <a:gd name="T8" fmla="*/ 41 w 41"/>
                      <a:gd name="T9" fmla="*/ 13 h 66"/>
                      <a:gd name="T10" fmla="*/ 41 w 41"/>
                      <a:gd name="T11" fmla="*/ 10 h 66"/>
                      <a:gd name="T12" fmla="*/ 41 w 41"/>
                      <a:gd name="T13" fmla="*/ 9 h 66"/>
                      <a:gd name="T14" fmla="*/ 41 w 41"/>
                      <a:gd name="T15" fmla="*/ 4 h 66"/>
                      <a:gd name="T16" fmla="*/ 41 w 41"/>
                      <a:gd name="T17" fmla="*/ 0 h 66"/>
                      <a:gd name="T18" fmla="*/ 40 w 41"/>
                      <a:gd name="T19" fmla="*/ 10 h 66"/>
                      <a:gd name="T20" fmla="*/ 37 w 41"/>
                      <a:gd name="T21" fmla="*/ 20 h 66"/>
                      <a:gd name="T22" fmla="*/ 32 w 41"/>
                      <a:gd name="T23" fmla="*/ 29 h 66"/>
                      <a:gd name="T24" fmla="*/ 27 w 41"/>
                      <a:gd name="T25" fmla="*/ 38 h 66"/>
                      <a:gd name="T26" fmla="*/ 21 w 41"/>
                      <a:gd name="T27" fmla="*/ 46 h 66"/>
                      <a:gd name="T28" fmla="*/ 15 w 41"/>
                      <a:gd name="T29" fmla="*/ 54 h 66"/>
                      <a:gd name="T30" fmla="*/ 7 w 41"/>
                      <a:gd name="T31" fmla="*/ 60 h 66"/>
                      <a:gd name="T32" fmla="*/ 0 w 41"/>
                      <a:gd name="T33" fmla="*/ 66 h 66"/>
                      <a:gd name="T34" fmla="*/ 6 w 41"/>
                      <a:gd name="T35" fmla="*/ 63 h 66"/>
                      <a:gd name="T36" fmla="*/ 14 w 41"/>
                      <a:gd name="T37" fmla="*/ 60 h 6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1"/>
                      <a:gd name="T58" fmla="*/ 0 h 66"/>
                      <a:gd name="T59" fmla="*/ 41 w 41"/>
                      <a:gd name="T60" fmla="*/ 66 h 6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1" h="66">
                        <a:moveTo>
                          <a:pt x="14" y="60"/>
                        </a:moveTo>
                        <a:lnTo>
                          <a:pt x="23" y="51"/>
                        </a:lnTo>
                        <a:lnTo>
                          <a:pt x="31" y="38"/>
                        </a:lnTo>
                        <a:lnTo>
                          <a:pt x="37" y="27"/>
                        </a:lnTo>
                        <a:lnTo>
                          <a:pt x="41" y="13"/>
                        </a:lnTo>
                        <a:lnTo>
                          <a:pt x="41" y="10"/>
                        </a:lnTo>
                        <a:lnTo>
                          <a:pt x="41" y="9"/>
                        </a:lnTo>
                        <a:lnTo>
                          <a:pt x="41" y="4"/>
                        </a:lnTo>
                        <a:lnTo>
                          <a:pt x="41" y="0"/>
                        </a:lnTo>
                        <a:lnTo>
                          <a:pt x="40" y="10"/>
                        </a:lnTo>
                        <a:lnTo>
                          <a:pt x="37" y="20"/>
                        </a:lnTo>
                        <a:lnTo>
                          <a:pt x="32" y="29"/>
                        </a:lnTo>
                        <a:lnTo>
                          <a:pt x="27" y="38"/>
                        </a:lnTo>
                        <a:lnTo>
                          <a:pt x="21" y="46"/>
                        </a:lnTo>
                        <a:lnTo>
                          <a:pt x="15" y="54"/>
                        </a:lnTo>
                        <a:lnTo>
                          <a:pt x="7" y="60"/>
                        </a:lnTo>
                        <a:lnTo>
                          <a:pt x="0" y="66"/>
                        </a:lnTo>
                        <a:lnTo>
                          <a:pt x="6" y="63"/>
                        </a:lnTo>
                        <a:lnTo>
                          <a:pt x="14" y="60"/>
                        </a:lnTo>
                        <a:close/>
                      </a:path>
                    </a:pathLst>
                  </a:custGeom>
                  <a:solidFill>
                    <a:srgbClr val="D930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5" name="Freeform 483">
                    <a:extLst>
                      <a:ext uri="{FF2B5EF4-FFF2-40B4-BE49-F238E27FC236}">
                        <a16:creationId xmlns:a16="http://schemas.microsoft.com/office/drawing/2014/main" id="{B0B28331-F5E5-B44B-B39E-C14D0E9F09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3" y="1238"/>
                    <a:ext cx="47" cy="73"/>
                  </a:xfrm>
                  <a:custGeom>
                    <a:avLst/>
                    <a:gdLst>
                      <a:gd name="T0" fmla="*/ 12 w 47"/>
                      <a:gd name="T1" fmla="*/ 69 h 73"/>
                      <a:gd name="T2" fmla="*/ 24 w 47"/>
                      <a:gd name="T3" fmla="*/ 57 h 73"/>
                      <a:gd name="T4" fmla="*/ 35 w 47"/>
                      <a:gd name="T5" fmla="*/ 43 h 73"/>
                      <a:gd name="T6" fmla="*/ 40 w 47"/>
                      <a:gd name="T7" fmla="*/ 35 h 73"/>
                      <a:gd name="T8" fmla="*/ 43 w 47"/>
                      <a:gd name="T9" fmla="*/ 28 h 73"/>
                      <a:gd name="T10" fmla="*/ 46 w 47"/>
                      <a:gd name="T11" fmla="*/ 20 h 73"/>
                      <a:gd name="T12" fmla="*/ 47 w 47"/>
                      <a:gd name="T13" fmla="*/ 11 h 73"/>
                      <a:gd name="T14" fmla="*/ 47 w 47"/>
                      <a:gd name="T15" fmla="*/ 6 h 73"/>
                      <a:gd name="T16" fmla="*/ 46 w 47"/>
                      <a:gd name="T17" fmla="*/ 0 h 73"/>
                      <a:gd name="T18" fmla="*/ 44 w 47"/>
                      <a:gd name="T19" fmla="*/ 11 h 73"/>
                      <a:gd name="T20" fmla="*/ 41 w 47"/>
                      <a:gd name="T21" fmla="*/ 23 h 73"/>
                      <a:gd name="T22" fmla="*/ 38 w 47"/>
                      <a:gd name="T23" fmla="*/ 32 h 73"/>
                      <a:gd name="T24" fmla="*/ 32 w 47"/>
                      <a:gd name="T25" fmla="*/ 43 h 73"/>
                      <a:gd name="T26" fmla="*/ 26 w 47"/>
                      <a:gd name="T27" fmla="*/ 52 h 73"/>
                      <a:gd name="T28" fmla="*/ 18 w 47"/>
                      <a:gd name="T29" fmla="*/ 60 h 73"/>
                      <a:gd name="T30" fmla="*/ 9 w 47"/>
                      <a:gd name="T31" fmla="*/ 66 h 73"/>
                      <a:gd name="T32" fmla="*/ 0 w 47"/>
                      <a:gd name="T33" fmla="*/ 73 h 73"/>
                      <a:gd name="T34" fmla="*/ 6 w 47"/>
                      <a:gd name="T35" fmla="*/ 71 h 73"/>
                      <a:gd name="T36" fmla="*/ 12 w 47"/>
                      <a:gd name="T37" fmla="*/ 69 h 7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7"/>
                      <a:gd name="T58" fmla="*/ 0 h 73"/>
                      <a:gd name="T59" fmla="*/ 47 w 47"/>
                      <a:gd name="T60" fmla="*/ 73 h 73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7" h="73">
                        <a:moveTo>
                          <a:pt x="12" y="69"/>
                        </a:moveTo>
                        <a:lnTo>
                          <a:pt x="24" y="57"/>
                        </a:lnTo>
                        <a:lnTo>
                          <a:pt x="35" y="43"/>
                        </a:lnTo>
                        <a:lnTo>
                          <a:pt x="40" y="35"/>
                        </a:lnTo>
                        <a:lnTo>
                          <a:pt x="43" y="28"/>
                        </a:lnTo>
                        <a:lnTo>
                          <a:pt x="46" y="20"/>
                        </a:lnTo>
                        <a:lnTo>
                          <a:pt x="47" y="11"/>
                        </a:lnTo>
                        <a:lnTo>
                          <a:pt x="47" y="6"/>
                        </a:lnTo>
                        <a:lnTo>
                          <a:pt x="46" y="0"/>
                        </a:lnTo>
                        <a:lnTo>
                          <a:pt x="44" y="11"/>
                        </a:lnTo>
                        <a:lnTo>
                          <a:pt x="41" y="23"/>
                        </a:lnTo>
                        <a:lnTo>
                          <a:pt x="38" y="32"/>
                        </a:lnTo>
                        <a:lnTo>
                          <a:pt x="32" y="43"/>
                        </a:lnTo>
                        <a:lnTo>
                          <a:pt x="26" y="52"/>
                        </a:lnTo>
                        <a:lnTo>
                          <a:pt x="18" y="60"/>
                        </a:lnTo>
                        <a:lnTo>
                          <a:pt x="9" y="66"/>
                        </a:lnTo>
                        <a:lnTo>
                          <a:pt x="0" y="73"/>
                        </a:lnTo>
                        <a:lnTo>
                          <a:pt x="6" y="71"/>
                        </a:lnTo>
                        <a:lnTo>
                          <a:pt x="12" y="69"/>
                        </a:lnTo>
                        <a:close/>
                      </a:path>
                    </a:pathLst>
                  </a:custGeom>
                  <a:solidFill>
                    <a:srgbClr val="DA30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6" name="Freeform 484">
                    <a:extLst>
                      <a:ext uri="{FF2B5EF4-FFF2-40B4-BE49-F238E27FC236}">
                        <a16:creationId xmlns:a16="http://schemas.microsoft.com/office/drawing/2014/main" id="{9C764DFC-50E4-D745-BF4C-144E86FAFC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8" y="1233"/>
                    <a:ext cx="52" cy="79"/>
                  </a:xfrm>
                  <a:custGeom>
                    <a:avLst/>
                    <a:gdLst>
                      <a:gd name="T0" fmla="*/ 11 w 52"/>
                      <a:gd name="T1" fmla="*/ 76 h 79"/>
                      <a:gd name="T2" fmla="*/ 18 w 52"/>
                      <a:gd name="T3" fmla="*/ 70 h 79"/>
                      <a:gd name="T4" fmla="*/ 26 w 52"/>
                      <a:gd name="T5" fmla="*/ 64 h 79"/>
                      <a:gd name="T6" fmla="*/ 32 w 52"/>
                      <a:gd name="T7" fmla="*/ 56 h 79"/>
                      <a:gd name="T8" fmla="*/ 38 w 52"/>
                      <a:gd name="T9" fmla="*/ 48 h 79"/>
                      <a:gd name="T10" fmla="*/ 43 w 52"/>
                      <a:gd name="T11" fmla="*/ 39 h 79"/>
                      <a:gd name="T12" fmla="*/ 48 w 52"/>
                      <a:gd name="T13" fmla="*/ 30 h 79"/>
                      <a:gd name="T14" fmla="*/ 51 w 52"/>
                      <a:gd name="T15" fmla="*/ 20 h 79"/>
                      <a:gd name="T16" fmla="*/ 52 w 52"/>
                      <a:gd name="T17" fmla="*/ 10 h 79"/>
                      <a:gd name="T18" fmla="*/ 51 w 52"/>
                      <a:gd name="T19" fmla="*/ 5 h 79"/>
                      <a:gd name="T20" fmla="*/ 51 w 52"/>
                      <a:gd name="T21" fmla="*/ 0 h 79"/>
                      <a:gd name="T22" fmla="*/ 49 w 52"/>
                      <a:gd name="T23" fmla="*/ 13 h 79"/>
                      <a:gd name="T24" fmla="*/ 46 w 52"/>
                      <a:gd name="T25" fmla="*/ 25 h 79"/>
                      <a:gd name="T26" fmla="*/ 42 w 52"/>
                      <a:gd name="T27" fmla="*/ 37 h 79"/>
                      <a:gd name="T28" fmla="*/ 35 w 52"/>
                      <a:gd name="T29" fmla="*/ 47 h 79"/>
                      <a:gd name="T30" fmla="*/ 28 w 52"/>
                      <a:gd name="T31" fmla="*/ 57 h 79"/>
                      <a:gd name="T32" fmla="*/ 20 w 52"/>
                      <a:gd name="T33" fmla="*/ 65 h 79"/>
                      <a:gd name="T34" fmla="*/ 11 w 52"/>
                      <a:gd name="T35" fmla="*/ 73 h 79"/>
                      <a:gd name="T36" fmla="*/ 0 w 52"/>
                      <a:gd name="T37" fmla="*/ 79 h 79"/>
                      <a:gd name="T38" fmla="*/ 5 w 52"/>
                      <a:gd name="T39" fmla="*/ 78 h 79"/>
                      <a:gd name="T40" fmla="*/ 11 w 52"/>
                      <a:gd name="T41" fmla="*/ 76 h 7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2"/>
                      <a:gd name="T64" fmla="*/ 0 h 79"/>
                      <a:gd name="T65" fmla="*/ 52 w 52"/>
                      <a:gd name="T66" fmla="*/ 79 h 7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2" h="79">
                        <a:moveTo>
                          <a:pt x="11" y="76"/>
                        </a:moveTo>
                        <a:lnTo>
                          <a:pt x="18" y="70"/>
                        </a:lnTo>
                        <a:lnTo>
                          <a:pt x="26" y="64"/>
                        </a:lnTo>
                        <a:lnTo>
                          <a:pt x="32" y="56"/>
                        </a:lnTo>
                        <a:lnTo>
                          <a:pt x="38" y="48"/>
                        </a:lnTo>
                        <a:lnTo>
                          <a:pt x="43" y="39"/>
                        </a:lnTo>
                        <a:lnTo>
                          <a:pt x="48" y="30"/>
                        </a:lnTo>
                        <a:lnTo>
                          <a:pt x="51" y="20"/>
                        </a:lnTo>
                        <a:lnTo>
                          <a:pt x="52" y="10"/>
                        </a:lnTo>
                        <a:lnTo>
                          <a:pt x="51" y="5"/>
                        </a:lnTo>
                        <a:lnTo>
                          <a:pt x="51" y="0"/>
                        </a:lnTo>
                        <a:lnTo>
                          <a:pt x="49" y="13"/>
                        </a:lnTo>
                        <a:lnTo>
                          <a:pt x="46" y="25"/>
                        </a:lnTo>
                        <a:lnTo>
                          <a:pt x="42" y="37"/>
                        </a:lnTo>
                        <a:lnTo>
                          <a:pt x="35" y="47"/>
                        </a:lnTo>
                        <a:lnTo>
                          <a:pt x="28" y="57"/>
                        </a:lnTo>
                        <a:lnTo>
                          <a:pt x="20" y="65"/>
                        </a:lnTo>
                        <a:lnTo>
                          <a:pt x="11" y="73"/>
                        </a:lnTo>
                        <a:lnTo>
                          <a:pt x="0" y="79"/>
                        </a:lnTo>
                        <a:lnTo>
                          <a:pt x="5" y="78"/>
                        </a:lnTo>
                        <a:lnTo>
                          <a:pt x="11" y="76"/>
                        </a:lnTo>
                        <a:close/>
                      </a:path>
                    </a:pathLst>
                  </a:custGeom>
                  <a:solidFill>
                    <a:srgbClr val="DA31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7" name="Freeform 485">
                    <a:extLst>
                      <a:ext uri="{FF2B5EF4-FFF2-40B4-BE49-F238E27FC236}">
                        <a16:creationId xmlns:a16="http://schemas.microsoft.com/office/drawing/2014/main" id="{7AB47095-A823-EA4C-8A9E-B8EB2A359F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2" y="1229"/>
                    <a:ext cx="57" cy="83"/>
                  </a:xfrm>
                  <a:custGeom>
                    <a:avLst/>
                    <a:gdLst>
                      <a:gd name="T0" fmla="*/ 11 w 57"/>
                      <a:gd name="T1" fmla="*/ 82 h 83"/>
                      <a:gd name="T2" fmla="*/ 20 w 57"/>
                      <a:gd name="T3" fmla="*/ 75 h 83"/>
                      <a:gd name="T4" fmla="*/ 29 w 57"/>
                      <a:gd name="T5" fmla="*/ 69 h 83"/>
                      <a:gd name="T6" fmla="*/ 37 w 57"/>
                      <a:gd name="T7" fmla="*/ 61 h 83"/>
                      <a:gd name="T8" fmla="*/ 43 w 57"/>
                      <a:gd name="T9" fmla="*/ 52 h 83"/>
                      <a:gd name="T10" fmla="*/ 49 w 57"/>
                      <a:gd name="T11" fmla="*/ 41 h 83"/>
                      <a:gd name="T12" fmla="*/ 52 w 57"/>
                      <a:gd name="T13" fmla="*/ 32 h 83"/>
                      <a:gd name="T14" fmla="*/ 55 w 57"/>
                      <a:gd name="T15" fmla="*/ 20 h 83"/>
                      <a:gd name="T16" fmla="*/ 57 w 57"/>
                      <a:gd name="T17" fmla="*/ 9 h 83"/>
                      <a:gd name="T18" fmla="*/ 57 w 57"/>
                      <a:gd name="T19" fmla="*/ 4 h 83"/>
                      <a:gd name="T20" fmla="*/ 55 w 57"/>
                      <a:gd name="T21" fmla="*/ 0 h 83"/>
                      <a:gd name="T22" fmla="*/ 55 w 57"/>
                      <a:gd name="T23" fmla="*/ 1 h 83"/>
                      <a:gd name="T24" fmla="*/ 55 w 57"/>
                      <a:gd name="T25" fmla="*/ 1 h 83"/>
                      <a:gd name="T26" fmla="*/ 54 w 57"/>
                      <a:gd name="T27" fmla="*/ 15 h 83"/>
                      <a:gd name="T28" fmla="*/ 51 w 57"/>
                      <a:gd name="T29" fmla="*/ 27 h 83"/>
                      <a:gd name="T30" fmla="*/ 46 w 57"/>
                      <a:gd name="T31" fmla="*/ 40 h 83"/>
                      <a:gd name="T32" fmla="*/ 40 w 57"/>
                      <a:gd name="T33" fmla="*/ 51 h 83"/>
                      <a:gd name="T34" fmla="*/ 32 w 57"/>
                      <a:gd name="T35" fmla="*/ 61 h 83"/>
                      <a:gd name="T36" fmla="*/ 23 w 57"/>
                      <a:gd name="T37" fmla="*/ 71 h 83"/>
                      <a:gd name="T38" fmla="*/ 12 w 57"/>
                      <a:gd name="T39" fmla="*/ 78 h 83"/>
                      <a:gd name="T40" fmla="*/ 0 w 57"/>
                      <a:gd name="T41" fmla="*/ 83 h 83"/>
                      <a:gd name="T42" fmla="*/ 6 w 57"/>
                      <a:gd name="T43" fmla="*/ 83 h 83"/>
                      <a:gd name="T44" fmla="*/ 11 w 57"/>
                      <a:gd name="T45" fmla="*/ 82 h 8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7"/>
                      <a:gd name="T70" fmla="*/ 0 h 83"/>
                      <a:gd name="T71" fmla="*/ 57 w 57"/>
                      <a:gd name="T72" fmla="*/ 83 h 8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7" h="83">
                        <a:moveTo>
                          <a:pt x="11" y="82"/>
                        </a:moveTo>
                        <a:lnTo>
                          <a:pt x="20" y="75"/>
                        </a:lnTo>
                        <a:lnTo>
                          <a:pt x="29" y="69"/>
                        </a:lnTo>
                        <a:lnTo>
                          <a:pt x="37" y="61"/>
                        </a:lnTo>
                        <a:lnTo>
                          <a:pt x="43" y="52"/>
                        </a:lnTo>
                        <a:lnTo>
                          <a:pt x="49" y="41"/>
                        </a:lnTo>
                        <a:lnTo>
                          <a:pt x="52" y="32"/>
                        </a:lnTo>
                        <a:lnTo>
                          <a:pt x="55" y="20"/>
                        </a:lnTo>
                        <a:lnTo>
                          <a:pt x="57" y="9"/>
                        </a:lnTo>
                        <a:lnTo>
                          <a:pt x="57" y="4"/>
                        </a:lnTo>
                        <a:lnTo>
                          <a:pt x="55" y="0"/>
                        </a:lnTo>
                        <a:lnTo>
                          <a:pt x="55" y="1"/>
                        </a:lnTo>
                        <a:lnTo>
                          <a:pt x="54" y="15"/>
                        </a:lnTo>
                        <a:lnTo>
                          <a:pt x="51" y="27"/>
                        </a:lnTo>
                        <a:lnTo>
                          <a:pt x="46" y="40"/>
                        </a:lnTo>
                        <a:lnTo>
                          <a:pt x="40" y="51"/>
                        </a:lnTo>
                        <a:lnTo>
                          <a:pt x="32" y="61"/>
                        </a:lnTo>
                        <a:lnTo>
                          <a:pt x="23" y="71"/>
                        </a:lnTo>
                        <a:lnTo>
                          <a:pt x="12" y="78"/>
                        </a:lnTo>
                        <a:lnTo>
                          <a:pt x="0" y="83"/>
                        </a:lnTo>
                        <a:lnTo>
                          <a:pt x="6" y="83"/>
                        </a:lnTo>
                        <a:lnTo>
                          <a:pt x="11" y="82"/>
                        </a:lnTo>
                        <a:close/>
                      </a:path>
                    </a:pathLst>
                  </a:custGeom>
                  <a:solidFill>
                    <a:srgbClr val="DB312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8" name="Freeform 486">
                    <a:extLst>
                      <a:ext uri="{FF2B5EF4-FFF2-40B4-BE49-F238E27FC236}">
                        <a16:creationId xmlns:a16="http://schemas.microsoft.com/office/drawing/2014/main" id="{7ED613CC-3362-2A45-9B33-C9B2FE223C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7" y="1226"/>
                    <a:ext cx="62" cy="88"/>
                  </a:xfrm>
                  <a:custGeom>
                    <a:avLst/>
                    <a:gdLst>
                      <a:gd name="T0" fmla="*/ 11 w 62"/>
                      <a:gd name="T1" fmla="*/ 86 h 88"/>
                      <a:gd name="T2" fmla="*/ 22 w 62"/>
                      <a:gd name="T3" fmla="*/ 80 h 88"/>
                      <a:gd name="T4" fmla="*/ 31 w 62"/>
                      <a:gd name="T5" fmla="*/ 72 h 88"/>
                      <a:gd name="T6" fmla="*/ 39 w 62"/>
                      <a:gd name="T7" fmla="*/ 64 h 88"/>
                      <a:gd name="T8" fmla="*/ 46 w 62"/>
                      <a:gd name="T9" fmla="*/ 54 h 88"/>
                      <a:gd name="T10" fmla="*/ 53 w 62"/>
                      <a:gd name="T11" fmla="*/ 44 h 88"/>
                      <a:gd name="T12" fmla="*/ 57 w 62"/>
                      <a:gd name="T13" fmla="*/ 32 h 88"/>
                      <a:gd name="T14" fmla="*/ 60 w 62"/>
                      <a:gd name="T15" fmla="*/ 20 h 88"/>
                      <a:gd name="T16" fmla="*/ 62 w 62"/>
                      <a:gd name="T17" fmla="*/ 7 h 88"/>
                      <a:gd name="T18" fmla="*/ 60 w 62"/>
                      <a:gd name="T19" fmla="*/ 3 h 88"/>
                      <a:gd name="T20" fmla="*/ 59 w 62"/>
                      <a:gd name="T21" fmla="*/ 0 h 88"/>
                      <a:gd name="T22" fmla="*/ 59 w 62"/>
                      <a:gd name="T23" fmla="*/ 1 h 88"/>
                      <a:gd name="T24" fmla="*/ 59 w 62"/>
                      <a:gd name="T25" fmla="*/ 4 h 88"/>
                      <a:gd name="T26" fmla="*/ 57 w 62"/>
                      <a:gd name="T27" fmla="*/ 18 h 88"/>
                      <a:gd name="T28" fmla="*/ 54 w 62"/>
                      <a:gd name="T29" fmla="*/ 32 h 88"/>
                      <a:gd name="T30" fmla="*/ 49 w 62"/>
                      <a:gd name="T31" fmla="*/ 44 h 88"/>
                      <a:gd name="T32" fmla="*/ 42 w 62"/>
                      <a:gd name="T33" fmla="*/ 55 h 88"/>
                      <a:gd name="T34" fmla="*/ 34 w 62"/>
                      <a:gd name="T35" fmla="*/ 66 h 88"/>
                      <a:gd name="T36" fmla="*/ 23 w 62"/>
                      <a:gd name="T37" fmla="*/ 74 h 88"/>
                      <a:gd name="T38" fmla="*/ 12 w 62"/>
                      <a:gd name="T39" fmla="*/ 81 h 88"/>
                      <a:gd name="T40" fmla="*/ 0 w 62"/>
                      <a:gd name="T41" fmla="*/ 88 h 88"/>
                      <a:gd name="T42" fmla="*/ 6 w 62"/>
                      <a:gd name="T43" fmla="*/ 86 h 88"/>
                      <a:gd name="T44" fmla="*/ 11 w 62"/>
                      <a:gd name="T45" fmla="*/ 86 h 8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2"/>
                      <a:gd name="T70" fmla="*/ 0 h 88"/>
                      <a:gd name="T71" fmla="*/ 62 w 62"/>
                      <a:gd name="T72" fmla="*/ 88 h 8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2" h="88">
                        <a:moveTo>
                          <a:pt x="11" y="86"/>
                        </a:moveTo>
                        <a:lnTo>
                          <a:pt x="22" y="80"/>
                        </a:lnTo>
                        <a:lnTo>
                          <a:pt x="31" y="72"/>
                        </a:lnTo>
                        <a:lnTo>
                          <a:pt x="39" y="64"/>
                        </a:lnTo>
                        <a:lnTo>
                          <a:pt x="46" y="54"/>
                        </a:lnTo>
                        <a:lnTo>
                          <a:pt x="53" y="44"/>
                        </a:lnTo>
                        <a:lnTo>
                          <a:pt x="57" y="32"/>
                        </a:lnTo>
                        <a:lnTo>
                          <a:pt x="60" y="20"/>
                        </a:lnTo>
                        <a:lnTo>
                          <a:pt x="62" y="7"/>
                        </a:lnTo>
                        <a:lnTo>
                          <a:pt x="60" y="3"/>
                        </a:lnTo>
                        <a:lnTo>
                          <a:pt x="59" y="0"/>
                        </a:lnTo>
                        <a:lnTo>
                          <a:pt x="59" y="1"/>
                        </a:lnTo>
                        <a:lnTo>
                          <a:pt x="59" y="4"/>
                        </a:lnTo>
                        <a:lnTo>
                          <a:pt x="57" y="18"/>
                        </a:lnTo>
                        <a:lnTo>
                          <a:pt x="54" y="32"/>
                        </a:lnTo>
                        <a:lnTo>
                          <a:pt x="49" y="44"/>
                        </a:lnTo>
                        <a:lnTo>
                          <a:pt x="42" y="55"/>
                        </a:lnTo>
                        <a:lnTo>
                          <a:pt x="34" y="66"/>
                        </a:lnTo>
                        <a:lnTo>
                          <a:pt x="23" y="74"/>
                        </a:lnTo>
                        <a:lnTo>
                          <a:pt x="12" y="81"/>
                        </a:lnTo>
                        <a:lnTo>
                          <a:pt x="0" y="88"/>
                        </a:lnTo>
                        <a:lnTo>
                          <a:pt x="6" y="86"/>
                        </a:lnTo>
                        <a:lnTo>
                          <a:pt x="11" y="86"/>
                        </a:lnTo>
                        <a:close/>
                      </a:path>
                    </a:pathLst>
                  </a:custGeom>
                  <a:solidFill>
                    <a:srgbClr val="DB32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99" name="Freeform 487">
                    <a:extLst>
                      <a:ext uri="{FF2B5EF4-FFF2-40B4-BE49-F238E27FC236}">
                        <a16:creationId xmlns:a16="http://schemas.microsoft.com/office/drawing/2014/main" id="{12D460A1-1D0D-2443-A346-5B068E12DC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2" y="1222"/>
                    <a:ext cx="65" cy="92"/>
                  </a:xfrm>
                  <a:custGeom>
                    <a:avLst/>
                    <a:gdLst>
                      <a:gd name="T0" fmla="*/ 65 w 65"/>
                      <a:gd name="T1" fmla="*/ 8 h 92"/>
                      <a:gd name="T2" fmla="*/ 65 w 65"/>
                      <a:gd name="T3" fmla="*/ 8 h 92"/>
                      <a:gd name="T4" fmla="*/ 65 w 65"/>
                      <a:gd name="T5" fmla="*/ 7 h 92"/>
                      <a:gd name="T6" fmla="*/ 64 w 65"/>
                      <a:gd name="T7" fmla="*/ 4 h 92"/>
                      <a:gd name="T8" fmla="*/ 61 w 65"/>
                      <a:gd name="T9" fmla="*/ 0 h 92"/>
                      <a:gd name="T10" fmla="*/ 62 w 65"/>
                      <a:gd name="T11" fmla="*/ 4 h 92"/>
                      <a:gd name="T12" fmla="*/ 62 w 65"/>
                      <a:gd name="T13" fmla="*/ 8 h 92"/>
                      <a:gd name="T14" fmla="*/ 61 w 65"/>
                      <a:gd name="T15" fmla="*/ 22 h 92"/>
                      <a:gd name="T16" fmla="*/ 58 w 65"/>
                      <a:gd name="T17" fmla="*/ 36 h 92"/>
                      <a:gd name="T18" fmla="*/ 51 w 65"/>
                      <a:gd name="T19" fmla="*/ 48 h 92"/>
                      <a:gd name="T20" fmla="*/ 45 w 65"/>
                      <a:gd name="T21" fmla="*/ 61 h 92"/>
                      <a:gd name="T22" fmla="*/ 36 w 65"/>
                      <a:gd name="T23" fmla="*/ 70 h 92"/>
                      <a:gd name="T24" fmla="*/ 25 w 65"/>
                      <a:gd name="T25" fmla="*/ 79 h 92"/>
                      <a:gd name="T26" fmla="*/ 14 w 65"/>
                      <a:gd name="T27" fmla="*/ 85 h 92"/>
                      <a:gd name="T28" fmla="*/ 0 w 65"/>
                      <a:gd name="T29" fmla="*/ 92 h 92"/>
                      <a:gd name="T30" fmla="*/ 4 w 65"/>
                      <a:gd name="T31" fmla="*/ 92 h 92"/>
                      <a:gd name="T32" fmla="*/ 5 w 65"/>
                      <a:gd name="T33" fmla="*/ 92 h 92"/>
                      <a:gd name="T34" fmla="*/ 8 w 65"/>
                      <a:gd name="T35" fmla="*/ 92 h 92"/>
                      <a:gd name="T36" fmla="*/ 10 w 65"/>
                      <a:gd name="T37" fmla="*/ 90 h 92"/>
                      <a:gd name="T38" fmla="*/ 22 w 65"/>
                      <a:gd name="T39" fmla="*/ 85 h 92"/>
                      <a:gd name="T40" fmla="*/ 33 w 65"/>
                      <a:gd name="T41" fmla="*/ 78 h 92"/>
                      <a:gd name="T42" fmla="*/ 42 w 65"/>
                      <a:gd name="T43" fmla="*/ 68 h 92"/>
                      <a:gd name="T44" fmla="*/ 50 w 65"/>
                      <a:gd name="T45" fmla="*/ 58 h 92"/>
                      <a:gd name="T46" fmla="*/ 56 w 65"/>
                      <a:gd name="T47" fmla="*/ 47 h 92"/>
                      <a:gd name="T48" fmla="*/ 61 w 65"/>
                      <a:gd name="T49" fmla="*/ 34 h 92"/>
                      <a:gd name="T50" fmla="*/ 64 w 65"/>
                      <a:gd name="T51" fmla="*/ 22 h 92"/>
                      <a:gd name="T52" fmla="*/ 65 w 65"/>
                      <a:gd name="T53" fmla="*/ 8 h 9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5"/>
                      <a:gd name="T82" fmla="*/ 0 h 92"/>
                      <a:gd name="T83" fmla="*/ 65 w 65"/>
                      <a:gd name="T84" fmla="*/ 92 h 9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5" h="92">
                        <a:moveTo>
                          <a:pt x="65" y="8"/>
                        </a:moveTo>
                        <a:lnTo>
                          <a:pt x="65" y="8"/>
                        </a:lnTo>
                        <a:lnTo>
                          <a:pt x="65" y="7"/>
                        </a:lnTo>
                        <a:lnTo>
                          <a:pt x="64" y="4"/>
                        </a:lnTo>
                        <a:lnTo>
                          <a:pt x="61" y="0"/>
                        </a:lnTo>
                        <a:lnTo>
                          <a:pt x="62" y="4"/>
                        </a:lnTo>
                        <a:lnTo>
                          <a:pt x="62" y="8"/>
                        </a:lnTo>
                        <a:lnTo>
                          <a:pt x="61" y="22"/>
                        </a:lnTo>
                        <a:lnTo>
                          <a:pt x="58" y="36"/>
                        </a:lnTo>
                        <a:lnTo>
                          <a:pt x="51" y="48"/>
                        </a:lnTo>
                        <a:lnTo>
                          <a:pt x="45" y="61"/>
                        </a:lnTo>
                        <a:lnTo>
                          <a:pt x="36" y="70"/>
                        </a:lnTo>
                        <a:lnTo>
                          <a:pt x="25" y="79"/>
                        </a:lnTo>
                        <a:lnTo>
                          <a:pt x="14" y="85"/>
                        </a:lnTo>
                        <a:lnTo>
                          <a:pt x="0" y="92"/>
                        </a:lnTo>
                        <a:lnTo>
                          <a:pt x="4" y="92"/>
                        </a:lnTo>
                        <a:lnTo>
                          <a:pt x="5" y="92"/>
                        </a:lnTo>
                        <a:lnTo>
                          <a:pt x="8" y="92"/>
                        </a:lnTo>
                        <a:lnTo>
                          <a:pt x="10" y="90"/>
                        </a:lnTo>
                        <a:lnTo>
                          <a:pt x="22" y="85"/>
                        </a:lnTo>
                        <a:lnTo>
                          <a:pt x="33" y="78"/>
                        </a:lnTo>
                        <a:lnTo>
                          <a:pt x="42" y="68"/>
                        </a:lnTo>
                        <a:lnTo>
                          <a:pt x="50" y="58"/>
                        </a:lnTo>
                        <a:lnTo>
                          <a:pt x="56" y="47"/>
                        </a:lnTo>
                        <a:lnTo>
                          <a:pt x="61" y="34"/>
                        </a:lnTo>
                        <a:lnTo>
                          <a:pt x="64" y="22"/>
                        </a:lnTo>
                        <a:lnTo>
                          <a:pt x="65" y="8"/>
                        </a:lnTo>
                        <a:close/>
                      </a:path>
                    </a:pathLst>
                  </a:custGeom>
                  <a:solidFill>
                    <a:srgbClr val="DB33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0" name="Freeform 488">
                    <a:extLst>
                      <a:ext uri="{FF2B5EF4-FFF2-40B4-BE49-F238E27FC236}">
                        <a16:creationId xmlns:a16="http://schemas.microsoft.com/office/drawing/2014/main" id="{A1D214E2-821A-0B4B-8311-4160F067B2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219"/>
                    <a:ext cx="67" cy="95"/>
                  </a:xfrm>
                  <a:custGeom>
                    <a:avLst/>
                    <a:gdLst>
                      <a:gd name="T0" fmla="*/ 67 w 67"/>
                      <a:gd name="T1" fmla="*/ 11 h 95"/>
                      <a:gd name="T2" fmla="*/ 67 w 67"/>
                      <a:gd name="T3" fmla="*/ 8 h 95"/>
                      <a:gd name="T4" fmla="*/ 67 w 67"/>
                      <a:gd name="T5" fmla="*/ 7 h 95"/>
                      <a:gd name="T6" fmla="*/ 64 w 67"/>
                      <a:gd name="T7" fmla="*/ 3 h 95"/>
                      <a:gd name="T8" fmla="*/ 62 w 67"/>
                      <a:gd name="T9" fmla="*/ 0 h 95"/>
                      <a:gd name="T10" fmla="*/ 62 w 67"/>
                      <a:gd name="T11" fmla="*/ 5 h 95"/>
                      <a:gd name="T12" fmla="*/ 64 w 67"/>
                      <a:gd name="T13" fmla="*/ 11 h 95"/>
                      <a:gd name="T14" fmla="*/ 62 w 67"/>
                      <a:gd name="T15" fmla="*/ 25 h 95"/>
                      <a:gd name="T16" fmla="*/ 59 w 67"/>
                      <a:gd name="T17" fmla="*/ 39 h 95"/>
                      <a:gd name="T18" fmla="*/ 53 w 67"/>
                      <a:gd name="T19" fmla="*/ 53 h 95"/>
                      <a:gd name="T20" fmla="*/ 45 w 67"/>
                      <a:gd name="T21" fmla="*/ 64 h 95"/>
                      <a:gd name="T22" fmla="*/ 36 w 67"/>
                      <a:gd name="T23" fmla="*/ 73 h 95"/>
                      <a:gd name="T24" fmla="*/ 25 w 67"/>
                      <a:gd name="T25" fmla="*/ 82 h 95"/>
                      <a:gd name="T26" fmla="*/ 13 w 67"/>
                      <a:gd name="T27" fmla="*/ 88 h 95"/>
                      <a:gd name="T28" fmla="*/ 0 w 67"/>
                      <a:gd name="T29" fmla="*/ 93 h 95"/>
                      <a:gd name="T30" fmla="*/ 3 w 67"/>
                      <a:gd name="T31" fmla="*/ 95 h 95"/>
                      <a:gd name="T32" fmla="*/ 8 w 67"/>
                      <a:gd name="T33" fmla="*/ 95 h 95"/>
                      <a:gd name="T34" fmla="*/ 8 w 67"/>
                      <a:gd name="T35" fmla="*/ 95 h 95"/>
                      <a:gd name="T36" fmla="*/ 8 w 67"/>
                      <a:gd name="T37" fmla="*/ 95 h 95"/>
                      <a:gd name="T38" fmla="*/ 20 w 67"/>
                      <a:gd name="T39" fmla="*/ 88 h 95"/>
                      <a:gd name="T40" fmla="*/ 31 w 67"/>
                      <a:gd name="T41" fmla="*/ 81 h 95"/>
                      <a:gd name="T42" fmla="*/ 42 w 67"/>
                      <a:gd name="T43" fmla="*/ 73 h 95"/>
                      <a:gd name="T44" fmla="*/ 50 w 67"/>
                      <a:gd name="T45" fmla="*/ 62 h 95"/>
                      <a:gd name="T46" fmla="*/ 57 w 67"/>
                      <a:gd name="T47" fmla="*/ 51 h 95"/>
                      <a:gd name="T48" fmla="*/ 62 w 67"/>
                      <a:gd name="T49" fmla="*/ 39 h 95"/>
                      <a:gd name="T50" fmla="*/ 65 w 67"/>
                      <a:gd name="T51" fmla="*/ 25 h 95"/>
                      <a:gd name="T52" fmla="*/ 67 w 67"/>
                      <a:gd name="T53" fmla="*/ 11 h 9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7"/>
                      <a:gd name="T82" fmla="*/ 0 h 95"/>
                      <a:gd name="T83" fmla="*/ 67 w 67"/>
                      <a:gd name="T84" fmla="*/ 95 h 9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7" h="95">
                        <a:moveTo>
                          <a:pt x="67" y="11"/>
                        </a:moveTo>
                        <a:lnTo>
                          <a:pt x="67" y="8"/>
                        </a:lnTo>
                        <a:lnTo>
                          <a:pt x="67" y="7"/>
                        </a:lnTo>
                        <a:lnTo>
                          <a:pt x="64" y="3"/>
                        </a:lnTo>
                        <a:lnTo>
                          <a:pt x="62" y="0"/>
                        </a:lnTo>
                        <a:lnTo>
                          <a:pt x="62" y="5"/>
                        </a:lnTo>
                        <a:lnTo>
                          <a:pt x="64" y="11"/>
                        </a:lnTo>
                        <a:lnTo>
                          <a:pt x="62" y="25"/>
                        </a:lnTo>
                        <a:lnTo>
                          <a:pt x="59" y="39"/>
                        </a:lnTo>
                        <a:lnTo>
                          <a:pt x="53" y="53"/>
                        </a:lnTo>
                        <a:lnTo>
                          <a:pt x="45" y="64"/>
                        </a:lnTo>
                        <a:lnTo>
                          <a:pt x="36" y="73"/>
                        </a:lnTo>
                        <a:lnTo>
                          <a:pt x="25" y="82"/>
                        </a:lnTo>
                        <a:lnTo>
                          <a:pt x="13" y="88"/>
                        </a:lnTo>
                        <a:lnTo>
                          <a:pt x="0" y="93"/>
                        </a:lnTo>
                        <a:lnTo>
                          <a:pt x="3" y="95"/>
                        </a:lnTo>
                        <a:lnTo>
                          <a:pt x="8" y="95"/>
                        </a:lnTo>
                        <a:lnTo>
                          <a:pt x="20" y="88"/>
                        </a:lnTo>
                        <a:lnTo>
                          <a:pt x="31" y="81"/>
                        </a:lnTo>
                        <a:lnTo>
                          <a:pt x="42" y="73"/>
                        </a:lnTo>
                        <a:lnTo>
                          <a:pt x="50" y="62"/>
                        </a:lnTo>
                        <a:lnTo>
                          <a:pt x="57" y="51"/>
                        </a:lnTo>
                        <a:lnTo>
                          <a:pt x="62" y="39"/>
                        </a:lnTo>
                        <a:lnTo>
                          <a:pt x="65" y="25"/>
                        </a:lnTo>
                        <a:lnTo>
                          <a:pt x="67" y="11"/>
                        </a:lnTo>
                        <a:close/>
                      </a:path>
                    </a:pathLst>
                  </a:custGeom>
                  <a:solidFill>
                    <a:srgbClr val="DB342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1" name="Freeform 489">
                    <a:extLst>
                      <a:ext uri="{FF2B5EF4-FFF2-40B4-BE49-F238E27FC236}">
                        <a16:creationId xmlns:a16="http://schemas.microsoft.com/office/drawing/2014/main" id="{4046CB2E-679C-6A49-BA2F-38DC1B479A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5" y="1216"/>
                    <a:ext cx="69" cy="98"/>
                  </a:xfrm>
                  <a:custGeom>
                    <a:avLst/>
                    <a:gdLst>
                      <a:gd name="T0" fmla="*/ 69 w 69"/>
                      <a:gd name="T1" fmla="*/ 14 h 98"/>
                      <a:gd name="T2" fmla="*/ 69 w 69"/>
                      <a:gd name="T3" fmla="*/ 10 h 98"/>
                      <a:gd name="T4" fmla="*/ 68 w 69"/>
                      <a:gd name="T5" fmla="*/ 6 h 98"/>
                      <a:gd name="T6" fmla="*/ 66 w 69"/>
                      <a:gd name="T7" fmla="*/ 3 h 98"/>
                      <a:gd name="T8" fmla="*/ 65 w 69"/>
                      <a:gd name="T9" fmla="*/ 0 h 98"/>
                      <a:gd name="T10" fmla="*/ 65 w 69"/>
                      <a:gd name="T11" fmla="*/ 6 h 98"/>
                      <a:gd name="T12" fmla="*/ 66 w 69"/>
                      <a:gd name="T13" fmla="*/ 14 h 98"/>
                      <a:gd name="T14" fmla="*/ 65 w 69"/>
                      <a:gd name="T15" fmla="*/ 30 h 98"/>
                      <a:gd name="T16" fmla="*/ 60 w 69"/>
                      <a:gd name="T17" fmla="*/ 44 h 98"/>
                      <a:gd name="T18" fmla="*/ 55 w 69"/>
                      <a:gd name="T19" fmla="*/ 56 h 98"/>
                      <a:gd name="T20" fmla="*/ 46 w 69"/>
                      <a:gd name="T21" fmla="*/ 67 h 98"/>
                      <a:gd name="T22" fmla="*/ 37 w 69"/>
                      <a:gd name="T23" fmla="*/ 78 h 98"/>
                      <a:gd name="T24" fmla="*/ 26 w 69"/>
                      <a:gd name="T25" fmla="*/ 85 h 98"/>
                      <a:gd name="T26" fmla="*/ 14 w 69"/>
                      <a:gd name="T27" fmla="*/ 91 h 98"/>
                      <a:gd name="T28" fmla="*/ 0 w 69"/>
                      <a:gd name="T29" fmla="*/ 96 h 98"/>
                      <a:gd name="T30" fmla="*/ 4 w 69"/>
                      <a:gd name="T31" fmla="*/ 96 h 98"/>
                      <a:gd name="T32" fmla="*/ 7 w 69"/>
                      <a:gd name="T33" fmla="*/ 98 h 98"/>
                      <a:gd name="T34" fmla="*/ 21 w 69"/>
                      <a:gd name="T35" fmla="*/ 91 h 98"/>
                      <a:gd name="T36" fmla="*/ 32 w 69"/>
                      <a:gd name="T37" fmla="*/ 85 h 98"/>
                      <a:gd name="T38" fmla="*/ 43 w 69"/>
                      <a:gd name="T39" fmla="*/ 76 h 98"/>
                      <a:gd name="T40" fmla="*/ 52 w 69"/>
                      <a:gd name="T41" fmla="*/ 67 h 98"/>
                      <a:gd name="T42" fmla="*/ 58 w 69"/>
                      <a:gd name="T43" fmla="*/ 54 h 98"/>
                      <a:gd name="T44" fmla="*/ 65 w 69"/>
                      <a:gd name="T45" fmla="*/ 42 h 98"/>
                      <a:gd name="T46" fmla="*/ 68 w 69"/>
                      <a:gd name="T47" fmla="*/ 28 h 98"/>
                      <a:gd name="T48" fmla="*/ 69 w 69"/>
                      <a:gd name="T49" fmla="*/ 14 h 98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69"/>
                      <a:gd name="T76" fmla="*/ 0 h 98"/>
                      <a:gd name="T77" fmla="*/ 69 w 69"/>
                      <a:gd name="T78" fmla="*/ 98 h 98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69" h="98">
                        <a:moveTo>
                          <a:pt x="69" y="14"/>
                        </a:moveTo>
                        <a:lnTo>
                          <a:pt x="69" y="10"/>
                        </a:lnTo>
                        <a:lnTo>
                          <a:pt x="68" y="6"/>
                        </a:lnTo>
                        <a:lnTo>
                          <a:pt x="66" y="3"/>
                        </a:lnTo>
                        <a:lnTo>
                          <a:pt x="65" y="0"/>
                        </a:lnTo>
                        <a:lnTo>
                          <a:pt x="65" y="6"/>
                        </a:lnTo>
                        <a:lnTo>
                          <a:pt x="66" y="14"/>
                        </a:lnTo>
                        <a:lnTo>
                          <a:pt x="65" y="30"/>
                        </a:lnTo>
                        <a:lnTo>
                          <a:pt x="60" y="44"/>
                        </a:lnTo>
                        <a:lnTo>
                          <a:pt x="55" y="56"/>
                        </a:lnTo>
                        <a:lnTo>
                          <a:pt x="46" y="67"/>
                        </a:lnTo>
                        <a:lnTo>
                          <a:pt x="37" y="78"/>
                        </a:lnTo>
                        <a:lnTo>
                          <a:pt x="26" y="85"/>
                        </a:lnTo>
                        <a:lnTo>
                          <a:pt x="14" y="91"/>
                        </a:lnTo>
                        <a:lnTo>
                          <a:pt x="0" y="96"/>
                        </a:lnTo>
                        <a:lnTo>
                          <a:pt x="4" y="96"/>
                        </a:lnTo>
                        <a:lnTo>
                          <a:pt x="7" y="98"/>
                        </a:lnTo>
                        <a:lnTo>
                          <a:pt x="21" y="91"/>
                        </a:lnTo>
                        <a:lnTo>
                          <a:pt x="32" y="85"/>
                        </a:lnTo>
                        <a:lnTo>
                          <a:pt x="43" y="76"/>
                        </a:lnTo>
                        <a:lnTo>
                          <a:pt x="52" y="67"/>
                        </a:lnTo>
                        <a:lnTo>
                          <a:pt x="58" y="54"/>
                        </a:lnTo>
                        <a:lnTo>
                          <a:pt x="65" y="42"/>
                        </a:lnTo>
                        <a:lnTo>
                          <a:pt x="68" y="28"/>
                        </a:lnTo>
                        <a:lnTo>
                          <a:pt x="69" y="14"/>
                        </a:lnTo>
                        <a:close/>
                      </a:path>
                    </a:pathLst>
                  </a:custGeom>
                  <a:solidFill>
                    <a:srgbClr val="DB352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2" name="Freeform 490">
                    <a:extLst>
                      <a:ext uri="{FF2B5EF4-FFF2-40B4-BE49-F238E27FC236}">
                        <a16:creationId xmlns:a16="http://schemas.microsoft.com/office/drawing/2014/main" id="{57B9D5A2-DDF5-C24A-BA55-A4A5C5DAEA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2" y="1213"/>
                    <a:ext cx="71" cy="99"/>
                  </a:xfrm>
                  <a:custGeom>
                    <a:avLst/>
                    <a:gdLst>
                      <a:gd name="T0" fmla="*/ 71 w 71"/>
                      <a:gd name="T1" fmla="*/ 17 h 99"/>
                      <a:gd name="T2" fmla="*/ 69 w 71"/>
                      <a:gd name="T3" fmla="*/ 11 h 99"/>
                      <a:gd name="T4" fmla="*/ 69 w 71"/>
                      <a:gd name="T5" fmla="*/ 6 h 99"/>
                      <a:gd name="T6" fmla="*/ 68 w 71"/>
                      <a:gd name="T7" fmla="*/ 3 h 99"/>
                      <a:gd name="T8" fmla="*/ 64 w 71"/>
                      <a:gd name="T9" fmla="*/ 0 h 99"/>
                      <a:gd name="T10" fmla="*/ 66 w 71"/>
                      <a:gd name="T11" fmla="*/ 8 h 99"/>
                      <a:gd name="T12" fmla="*/ 68 w 71"/>
                      <a:gd name="T13" fmla="*/ 17 h 99"/>
                      <a:gd name="T14" fmla="*/ 66 w 71"/>
                      <a:gd name="T15" fmla="*/ 33 h 99"/>
                      <a:gd name="T16" fmla="*/ 61 w 71"/>
                      <a:gd name="T17" fmla="*/ 47 h 99"/>
                      <a:gd name="T18" fmla="*/ 55 w 71"/>
                      <a:gd name="T19" fmla="*/ 59 h 99"/>
                      <a:gd name="T20" fmla="*/ 47 w 71"/>
                      <a:gd name="T21" fmla="*/ 70 h 99"/>
                      <a:gd name="T22" fmla="*/ 37 w 71"/>
                      <a:gd name="T23" fmla="*/ 81 h 99"/>
                      <a:gd name="T24" fmla="*/ 26 w 71"/>
                      <a:gd name="T25" fmla="*/ 88 h 99"/>
                      <a:gd name="T26" fmla="*/ 14 w 71"/>
                      <a:gd name="T27" fmla="*/ 94 h 99"/>
                      <a:gd name="T28" fmla="*/ 0 w 71"/>
                      <a:gd name="T29" fmla="*/ 98 h 99"/>
                      <a:gd name="T30" fmla="*/ 3 w 71"/>
                      <a:gd name="T31" fmla="*/ 99 h 99"/>
                      <a:gd name="T32" fmla="*/ 7 w 71"/>
                      <a:gd name="T33" fmla="*/ 99 h 99"/>
                      <a:gd name="T34" fmla="*/ 20 w 71"/>
                      <a:gd name="T35" fmla="*/ 94 h 99"/>
                      <a:gd name="T36" fmla="*/ 32 w 71"/>
                      <a:gd name="T37" fmla="*/ 88 h 99"/>
                      <a:gd name="T38" fmla="*/ 43 w 71"/>
                      <a:gd name="T39" fmla="*/ 79 h 99"/>
                      <a:gd name="T40" fmla="*/ 52 w 71"/>
                      <a:gd name="T41" fmla="*/ 70 h 99"/>
                      <a:gd name="T42" fmla="*/ 60 w 71"/>
                      <a:gd name="T43" fmla="*/ 59 h 99"/>
                      <a:gd name="T44" fmla="*/ 66 w 71"/>
                      <a:gd name="T45" fmla="*/ 45 h 99"/>
                      <a:gd name="T46" fmla="*/ 69 w 71"/>
                      <a:gd name="T47" fmla="*/ 31 h 99"/>
                      <a:gd name="T48" fmla="*/ 71 w 71"/>
                      <a:gd name="T49" fmla="*/ 17 h 99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99"/>
                      <a:gd name="T77" fmla="*/ 71 w 71"/>
                      <a:gd name="T78" fmla="*/ 99 h 99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99">
                        <a:moveTo>
                          <a:pt x="71" y="17"/>
                        </a:moveTo>
                        <a:lnTo>
                          <a:pt x="69" y="11"/>
                        </a:lnTo>
                        <a:lnTo>
                          <a:pt x="69" y="6"/>
                        </a:lnTo>
                        <a:lnTo>
                          <a:pt x="68" y="3"/>
                        </a:lnTo>
                        <a:lnTo>
                          <a:pt x="64" y="0"/>
                        </a:lnTo>
                        <a:lnTo>
                          <a:pt x="66" y="8"/>
                        </a:lnTo>
                        <a:lnTo>
                          <a:pt x="68" y="17"/>
                        </a:lnTo>
                        <a:lnTo>
                          <a:pt x="66" y="33"/>
                        </a:lnTo>
                        <a:lnTo>
                          <a:pt x="61" y="47"/>
                        </a:lnTo>
                        <a:lnTo>
                          <a:pt x="55" y="59"/>
                        </a:lnTo>
                        <a:lnTo>
                          <a:pt x="47" y="70"/>
                        </a:lnTo>
                        <a:lnTo>
                          <a:pt x="37" y="81"/>
                        </a:lnTo>
                        <a:lnTo>
                          <a:pt x="26" y="88"/>
                        </a:lnTo>
                        <a:lnTo>
                          <a:pt x="14" y="94"/>
                        </a:lnTo>
                        <a:lnTo>
                          <a:pt x="0" y="98"/>
                        </a:lnTo>
                        <a:lnTo>
                          <a:pt x="3" y="99"/>
                        </a:lnTo>
                        <a:lnTo>
                          <a:pt x="7" y="99"/>
                        </a:lnTo>
                        <a:lnTo>
                          <a:pt x="20" y="94"/>
                        </a:lnTo>
                        <a:lnTo>
                          <a:pt x="32" y="88"/>
                        </a:lnTo>
                        <a:lnTo>
                          <a:pt x="43" y="79"/>
                        </a:lnTo>
                        <a:lnTo>
                          <a:pt x="52" y="70"/>
                        </a:lnTo>
                        <a:lnTo>
                          <a:pt x="60" y="59"/>
                        </a:lnTo>
                        <a:lnTo>
                          <a:pt x="66" y="45"/>
                        </a:lnTo>
                        <a:lnTo>
                          <a:pt x="69" y="31"/>
                        </a:lnTo>
                        <a:lnTo>
                          <a:pt x="71" y="17"/>
                        </a:lnTo>
                        <a:close/>
                      </a:path>
                    </a:pathLst>
                  </a:custGeom>
                  <a:solidFill>
                    <a:srgbClr val="DC353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3" name="Freeform 491">
                    <a:extLst>
                      <a:ext uri="{FF2B5EF4-FFF2-40B4-BE49-F238E27FC236}">
                        <a16:creationId xmlns:a16="http://schemas.microsoft.com/office/drawing/2014/main" id="{FAF7E316-E1F4-174C-A6EA-C449F334CE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7" y="1210"/>
                    <a:ext cx="74" cy="102"/>
                  </a:xfrm>
                  <a:custGeom>
                    <a:avLst/>
                    <a:gdLst>
                      <a:gd name="T0" fmla="*/ 74 w 74"/>
                      <a:gd name="T1" fmla="*/ 20 h 102"/>
                      <a:gd name="T2" fmla="*/ 73 w 74"/>
                      <a:gd name="T3" fmla="*/ 12 h 102"/>
                      <a:gd name="T4" fmla="*/ 73 w 74"/>
                      <a:gd name="T5" fmla="*/ 6 h 102"/>
                      <a:gd name="T6" fmla="*/ 69 w 74"/>
                      <a:gd name="T7" fmla="*/ 3 h 102"/>
                      <a:gd name="T8" fmla="*/ 68 w 74"/>
                      <a:gd name="T9" fmla="*/ 0 h 102"/>
                      <a:gd name="T10" fmla="*/ 69 w 74"/>
                      <a:gd name="T11" fmla="*/ 11 h 102"/>
                      <a:gd name="T12" fmla="*/ 71 w 74"/>
                      <a:gd name="T13" fmla="*/ 20 h 102"/>
                      <a:gd name="T14" fmla="*/ 69 w 74"/>
                      <a:gd name="T15" fmla="*/ 36 h 102"/>
                      <a:gd name="T16" fmla="*/ 65 w 74"/>
                      <a:gd name="T17" fmla="*/ 50 h 102"/>
                      <a:gd name="T18" fmla="*/ 59 w 74"/>
                      <a:gd name="T19" fmla="*/ 62 h 102"/>
                      <a:gd name="T20" fmla="*/ 49 w 74"/>
                      <a:gd name="T21" fmla="*/ 74 h 102"/>
                      <a:gd name="T22" fmla="*/ 40 w 74"/>
                      <a:gd name="T23" fmla="*/ 84 h 102"/>
                      <a:gd name="T24" fmla="*/ 28 w 74"/>
                      <a:gd name="T25" fmla="*/ 91 h 102"/>
                      <a:gd name="T26" fmla="*/ 14 w 74"/>
                      <a:gd name="T27" fmla="*/ 97 h 102"/>
                      <a:gd name="T28" fmla="*/ 0 w 74"/>
                      <a:gd name="T29" fmla="*/ 101 h 102"/>
                      <a:gd name="T30" fmla="*/ 5 w 74"/>
                      <a:gd name="T31" fmla="*/ 101 h 102"/>
                      <a:gd name="T32" fmla="*/ 8 w 74"/>
                      <a:gd name="T33" fmla="*/ 102 h 102"/>
                      <a:gd name="T34" fmla="*/ 22 w 74"/>
                      <a:gd name="T35" fmla="*/ 97 h 102"/>
                      <a:gd name="T36" fmla="*/ 34 w 74"/>
                      <a:gd name="T37" fmla="*/ 91 h 102"/>
                      <a:gd name="T38" fmla="*/ 45 w 74"/>
                      <a:gd name="T39" fmla="*/ 84 h 102"/>
                      <a:gd name="T40" fmla="*/ 54 w 74"/>
                      <a:gd name="T41" fmla="*/ 73 h 102"/>
                      <a:gd name="T42" fmla="*/ 63 w 74"/>
                      <a:gd name="T43" fmla="*/ 62 h 102"/>
                      <a:gd name="T44" fmla="*/ 68 w 74"/>
                      <a:gd name="T45" fmla="*/ 50 h 102"/>
                      <a:gd name="T46" fmla="*/ 73 w 74"/>
                      <a:gd name="T47" fmla="*/ 36 h 102"/>
                      <a:gd name="T48" fmla="*/ 74 w 74"/>
                      <a:gd name="T49" fmla="*/ 20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4"/>
                      <a:gd name="T76" fmla="*/ 0 h 102"/>
                      <a:gd name="T77" fmla="*/ 74 w 74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4" h="102">
                        <a:moveTo>
                          <a:pt x="74" y="20"/>
                        </a:moveTo>
                        <a:lnTo>
                          <a:pt x="73" y="12"/>
                        </a:lnTo>
                        <a:lnTo>
                          <a:pt x="73" y="6"/>
                        </a:lnTo>
                        <a:lnTo>
                          <a:pt x="69" y="3"/>
                        </a:lnTo>
                        <a:lnTo>
                          <a:pt x="68" y="0"/>
                        </a:lnTo>
                        <a:lnTo>
                          <a:pt x="69" y="11"/>
                        </a:lnTo>
                        <a:lnTo>
                          <a:pt x="71" y="20"/>
                        </a:lnTo>
                        <a:lnTo>
                          <a:pt x="69" y="36"/>
                        </a:lnTo>
                        <a:lnTo>
                          <a:pt x="65" y="50"/>
                        </a:lnTo>
                        <a:lnTo>
                          <a:pt x="59" y="62"/>
                        </a:lnTo>
                        <a:lnTo>
                          <a:pt x="49" y="74"/>
                        </a:lnTo>
                        <a:lnTo>
                          <a:pt x="40" y="84"/>
                        </a:lnTo>
                        <a:lnTo>
                          <a:pt x="28" y="91"/>
                        </a:lnTo>
                        <a:lnTo>
                          <a:pt x="14" y="97"/>
                        </a:lnTo>
                        <a:lnTo>
                          <a:pt x="0" y="101"/>
                        </a:lnTo>
                        <a:lnTo>
                          <a:pt x="5" y="101"/>
                        </a:lnTo>
                        <a:lnTo>
                          <a:pt x="8" y="102"/>
                        </a:lnTo>
                        <a:lnTo>
                          <a:pt x="22" y="97"/>
                        </a:lnTo>
                        <a:lnTo>
                          <a:pt x="34" y="91"/>
                        </a:lnTo>
                        <a:lnTo>
                          <a:pt x="45" y="84"/>
                        </a:lnTo>
                        <a:lnTo>
                          <a:pt x="54" y="73"/>
                        </a:lnTo>
                        <a:lnTo>
                          <a:pt x="63" y="62"/>
                        </a:lnTo>
                        <a:lnTo>
                          <a:pt x="68" y="50"/>
                        </a:lnTo>
                        <a:lnTo>
                          <a:pt x="73" y="36"/>
                        </a:lnTo>
                        <a:lnTo>
                          <a:pt x="74" y="20"/>
                        </a:lnTo>
                        <a:close/>
                      </a:path>
                    </a:pathLst>
                  </a:custGeom>
                  <a:solidFill>
                    <a:srgbClr val="DC363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4" name="Freeform 492">
                    <a:extLst>
                      <a:ext uri="{FF2B5EF4-FFF2-40B4-BE49-F238E27FC236}">
                        <a16:creationId xmlns:a16="http://schemas.microsoft.com/office/drawing/2014/main" id="{DE4247C0-3D5E-5B44-9A17-2C91B5039B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4" y="1209"/>
                    <a:ext cx="76" cy="102"/>
                  </a:xfrm>
                  <a:custGeom>
                    <a:avLst/>
                    <a:gdLst>
                      <a:gd name="T0" fmla="*/ 76 w 76"/>
                      <a:gd name="T1" fmla="*/ 21 h 102"/>
                      <a:gd name="T2" fmla="*/ 74 w 76"/>
                      <a:gd name="T3" fmla="*/ 12 h 102"/>
                      <a:gd name="T4" fmla="*/ 72 w 76"/>
                      <a:gd name="T5" fmla="*/ 4 h 102"/>
                      <a:gd name="T6" fmla="*/ 71 w 76"/>
                      <a:gd name="T7" fmla="*/ 1 h 102"/>
                      <a:gd name="T8" fmla="*/ 69 w 76"/>
                      <a:gd name="T9" fmla="*/ 0 h 102"/>
                      <a:gd name="T10" fmla="*/ 71 w 76"/>
                      <a:gd name="T11" fmla="*/ 10 h 102"/>
                      <a:gd name="T12" fmla="*/ 72 w 76"/>
                      <a:gd name="T13" fmla="*/ 21 h 102"/>
                      <a:gd name="T14" fmla="*/ 71 w 76"/>
                      <a:gd name="T15" fmla="*/ 37 h 102"/>
                      <a:gd name="T16" fmla="*/ 66 w 76"/>
                      <a:gd name="T17" fmla="*/ 51 h 102"/>
                      <a:gd name="T18" fmla="*/ 60 w 76"/>
                      <a:gd name="T19" fmla="*/ 63 h 102"/>
                      <a:gd name="T20" fmla="*/ 51 w 76"/>
                      <a:gd name="T21" fmla="*/ 75 h 102"/>
                      <a:gd name="T22" fmla="*/ 40 w 76"/>
                      <a:gd name="T23" fmla="*/ 85 h 102"/>
                      <a:gd name="T24" fmla="*/ 28 w 76"/>
                      <a:gd name="T25" fmla="*/ 92 h 102"/>
                      <a:gd name="T26" fmla="*/ 14 w 76"/>
                      <a:gd name="T27" fmla="*/ 97 h 102"/>
                      <a:gd name="T28" fmla="*/ 0 w 76"/>
                      <a:gd name="T29" fmla="*/ 100 h 102"/>
                      <a:gd name="T30" fmla="*/ 3 w 76"/>
                      <a:gd name="T31" fmla="*/ 102 h 102"/>
                      <a:gd name="T32" fmla="*/ 8 w 76"/>
                      <a:gd name="T33" fmla="*/ 102 h 102"/>
                      <a:gd name="T34" fmla="*/ 22 w 76"/>
                      <a:gd name="T35" fmla="*/ 98 h 102"/>
                      <a:gd name="T36" fmla="*/ 34 w 76"/>
                      <a:gd name="T37" fmla="*/ 92 h 102"/>
                      <a:gd name="T38" fmla="*/ 45 w 76"/>
                      <a:gd name="T39" fmla="*/ 85 h 102"/>
                      <a:gd name="T40" fmla="*/ 55 w 76"/>
                      <a:gd name="T41" fmla="*/ 74 h 102"/>
                      <a:gd name="T42" fmla="*/ 63 w 76"/>
                      <a:gd name="T43" fmla="*/ 63 h 102"/>
                      <a:gd name="T44" fmla="*/ 69 w 76"/>
                      <a:gd name="T45" fmla="*/ 51 h 102"/>
                      <a:gd name="T46" fmla="*/ 74 w 76"/>
                      <a:gd name="T47" fmla="*/ 37 h 102"/>
                      <a:gd name="T48" fmla="*/ 76 w 76"/>
                      <a:gd name="T49" fmla="*/ 21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6"/>
                      <a:gd name="T76" fmla="*/ 0 h 102"/>
                      <a:gd name="T77" fmla="*/ 76 w 76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6" h="102">
                        <a:moveTo>
                          <a:pt x="76" y="21"/>
                        </a:moveTo>
                        <a:lnTo>
                          <a:pt x="74" y="12"/>
                        </a:lnTo>
                        <a:lnTo>
                          <a:pt x="72" y="4"/>
                        </a:lnTo>
                        <a:lnTo>
                          <a:pt x="71" y="1"/>
                        </a:lnTo>
                        <a:lnTo>
                          <a:pt x="69" y="0"/>
                        </a:lnTo>
                        <a:lnTo>
                          <a:pt x="71" y="10"/>
                        </a:lnTo>
                        <a:lnTo>
                          <a:pt x="72" y="21"/>
                        </a:lnTo>
                        <a:lnTo>
                          <a:pt x="71" y="37"/>
                        </a:lnTo>
                        <a:lnTo>
                          <a:pt x="66" y="51"/>
                        </a:lnTo>
                        <a:lnTo>
                          <a:pt x="60" y="63"/>
                        </a:lnTo>
                        <a:lnTo>
                          <a:pt x="51" y="75"/>
                        </a:lnTo>
                        <a:lnTo>
                          <a:pt x="40" y="85"/>
                        </a:lnTo>
                        <a:lnTo>
                          <a:pt x="28" y="92"/>
                        </a:lnTo>
                        <a:lnTo>
                          <a:pt x="14" y="97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8" y="102"/>
                        </a:lnTo>
                        <a:lnTo>
                          <a:pt x="22" y="98"/>
                        </a:lnTo>
                        <a:lnTo>
                          <a:pt x="34" y="92"/>
                        </a:lnTo>
                        <a:lnTo>
                          <a:pt x="45" y="85"/>
                        </a:lnTo>
                        <a:lnTo>
                          <a:pt x="55" y="74"/>
                        </a:lnTo>
                        <a:lnTo>
                          <a:pt x="63" y="63"/>
                        </a:lnTo>
                        <a:lnTo>
                          <a:pt x="69" y="51"/>
                        </a:lnTo>
                        <a:lnTo>
                          <a:pt x="74" y="37"/>
                        </a:lnTo>
                        <a:lnTo>
                          <a:pt x="76" y="21"/>
                        </a:lnTo>
                        <a:close/>
                      </a:path>
                    </a:pathLst>
                  </a:custGeom>
                  <a:solidFill>
                    <a:srgbClr val="DC36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5" name="Freeform 493">
                    <a:extLst>
                      <a:ext uri="{FF2B5EF4-FFF2-40B4-BE49-F238E27FC236}">
                        <a16:creationId xmlns:a16="http://schemas.microsoft.com/office/drawing/2014/main" id="{E09759BF-C3FC-F542-B6DC-591E5DEF5F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1" y="1207"/>
                    <a:ext cx="77" cy="104"/>
                  </a:xfrm>
                  <a:custGeom>
                    <a:avLst/>
                    <a:gdLst>
                      <a:gd name="T0" fmla="*/ 77 w 77"/>
                      <a:gd name="T1" fmla="*/ 23 h 104"/>
                      <a:gd name="T2" fmla="*/ 75 w 77"/>
                      <a:gd name="T3" fmla="*/ 14 h 104"/>
                      <a:gd name="T4" fmla="*/ 74 w 77"/>
                      <a:gd name="T5" fmla="*/ 3 h 104"/>
                      <a:gd name="T6" fmla="*/ 72 w 77"/>
                      <a:gd name="T7" fmla="*/ 2 h 104"/>
                      <a:gd name="T8" fmla="*/ 69 w 77"/>
                      <a:gd name="T9" fmla="*/ 0 h 104"/>
                      <a:gd name="T10" fmla="*/ 72 w 77"/>
                      <a:gd name="T11" fmla="*/ 11 h 104"/>
                      <a:gd name="T12" fmla="*/ 74 w 77"/>
                      <a:gd name="T13" fmla="*/ 23 h 104"/>
                      <a:gd name="T14" fmla="*/ 72 w 77"/>
                      <a:gd name="T15" fmla="*/ 39 h 104"/>
                      <a:gd name="T16" fmla="*/ 68 w 77"/>
                      <a:gd name="T17" fmla="*/ 53 h 104"/>
                      <a:gd name="T18" fmla="*/ 60 w 77"/>
                      <a:gd name="T19" fmla="*/ 65 h 104"/>
                      <a:gd name="T20" fmla="*/ 52 w 77"/>
                      <a:gd name="T21" fmla="*/ 77 h 104"/>
                      <a:gd name="T22" fmla="*/ 42 w 77"/>
                      <a:gd name="T23" fmla="*/ 87 h 104"/>
                      <a:gd name="T24" fmla="*/ 28 w 77"/>
                      <a:gd name="T25" fmla="*/ 94 h 104"/>
                      <a:gd name="T26" fmla="*/ 14 w 77"/>
                      <a:gd name="T27" fmla="*/ 99 h 104"/>
                      <a:gd name="T28" fmla="*/ 0 w 77"/>
                      <a:gd name="T29" fmla="*/ 100 h 104"/>
                      <a:gd name="T30" fmla="*/ 3 w 77"/>
                      <a:gd name="T31" fmla="*/ 102 h 104"/>
                      <a:gd name="T32" fmla="*/ 6 w 77"/>
                      <a:gd name="T33" fmla="*/ 104 h 104"/>
                      <a:gd name="T34" fmla="*/ 20 w 77"/>
                      <a:gd name="T35" fmla="*/ 100 h 104"/>
                      <a:gd name="T36" fmla="*/ 34 w 77"/>
                      <a:gd name="T37" fmla="*/ 94 h 104"/>
                      <a:gd name="T38" fmla="*/ 46 w 77"/>
                      <a:gd name="T39" fmla="*/ 87 h 104"/>
                      <a:gd name="T40" fmla="*/ 55 w 77"/>
                      <a:gd name="T41" fmla="*/ 77 h 104"/>
                      <a:gd name="T42" fmla="*/ 65 w 77"/>
                      <a:gd name="T43" fmla="*/ 65 h 104"/>
                      <a:gd name="T44" fmla="*/ 71 w 77"/>
                      <a:gd name="T45" fmla="*/ 53 h 104"/>
                      <a:gd name="T46" fmla="*/ 75 w 77"/>
                      <a:gd name="T47" fmla="*/ 39 h 104"/>
                      <a:gd name="T48" fmla="*/ 77 w 77"/>
                      <a:gd name="T49" fmla="*/ 23 h 10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7"/>
                      <a:gd name="T76" fmla="*/ 0 h 104"/>
                      <a:gd name="T77" fmla="*/ 77 w 77"/>
                      <a:gd name="T78" fmla="*/ 104 h 10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7" h="104">
                        <a:moveTo>
                          <a:pt x="77" y="23"/>
                        </a:moveTo>
                        <a:lnTo>
                          <a:pt x="75" y="14"/>
                        </a:lnTo>
                        <a:lnTo>
                          <a:pt x="74" y="3"/>
                        </a:lnTo>
                        <a:lnTo>
                          <a:pt x="72" y="2"/>
                        </a:lnTo>
                        <a:lnTo>
                          <a:pt x="69" y="0"/>
                        </a:lnTo>
                        <a:lnTo>
                          <a:pt x="72" y="11"/>
                        </a:lnTo>
                        <a:lnTo>
                          <a:pt x="74" y="23"/>
                        </a:lnTo>
                        <a:lnTo>
                          <a:pt x="72" y="39"/>
                        </a:lnTo>
                        <a:lnTo>
                          <a:pt x="68" y="53"/>
                        </a:lnTo>
                        <a:lnTo>
                          <a:pt x="60" y="65"/>
                        </a:lnTo>
                        <a:lnTo>
                          <a:pt x="52" y="77"/>
                        </a:lnTo>
                        <a:lnTo>
                          <a:pt x="42" y="87"/>
                        </a:lnTo>
                        <a:lnTo>
                          <a:pt x="28" y="94"/>
                        </a:lnTo>
                        <a:lnTo>
                          <a:pt x="14" y="99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6" y="104"/>
                        </a:lnTo>
                        <a:lnTo>
                          <a:pt x="20" y="100"/>
                        </a:lnTo>
                        <a:lnTo>
                          <a:pt x="34" y="94"/>
                        </a:lnTo>
                        <a:lnTo>
                          <a:pt x="46" y="87"/>
                        </a:lnTo>
                        <a:lnTo>
                          <a:pt x="55" y="77"/>
                        </a:lnTo>
                        <a:lnTo>
                          <a:pt x="65" y="65"/>
                        </a:lnTo>
                        <a:lnTo>
                          <a:pt x="71" y="53"/>
                        </a:lnTo>
                        <a:lnTo>
                          <a:pt x="75" y="39"/>
                        </a:lnTo>
                        <a:lnTo>
                          <a:pt x="77" y="23"/>
                        </a:lnTo>
                        <a:close/>
                      </a:path>
                    </a:pathLst>
                  </a:custGeom>
                  <a:solidFill>
                    <a:srgbClr val="DC37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6" name="Freeform 494">
                    <a:extLst>
                      <a:ext uri="{FF2B5EF4-FFF2-40B4-BE49-F238E27FC236}">
                        <a16:creationId xmlns:a16="http://schemas.microsoft.com/office/drawing/2014/main" id="{0CB49B73-E1DF-FA4E-ADF1-242374D7E5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8" y="1204"/>
                    <a:ext cx="78" cy="105"/>
                  </a:xfrm>
                  <a:custGeom>
                    <a:avLst/>
                    <a:gdLst>
                      <a:gd name="T0" fmla="*/ 78 w 78"/>
                      <a:gd name="T1" fmla="*/ 26 h 105"/>
                      <a:gd name="T2" fmla="*/ 77 w 78"/>
                      <a:gd name="T3" fmla="*/ 15 h 105"/>
                      <a:gd name="T4" fmla="*/ 75 w 78"/>
                      <a:gd name="T5" fmla="*/ 5 h 105"/>
                      <a:gd name="T6" fmla="*/ 72 w 78"/>
                      <a:gd name="T7" fmla="*/ 3 h 105"/>
                      <a:gd name="T8" fmla="*/ 71 w 78"/>
                      <a:gd name="T9" fmla="*/ 0 h 105"/>
                      <a:gd name="T10" fmla="*/ 74 w 78"/>
                      <a:gd name="T11" fmla="*/ 12 h 105"/>
                      <a:gd name="T12" fmla="*/ 75 w 78"/>
                      <a:gd name="T13" fmla="*/ 26 h 105"/>
                      <a:gd name="T14" fmla="*/ 74 w 78"/>
                      <a:gd name="T15" fmla="*/ 42 h 105"/>
                      <a:gd name="T16" fmla="*/ 69 w 78"/>
                      <a:gd name="T17" fmla="*/ 56 h 105"/>
                      <a:gd name="T18" fmla="*/ 61 w 78"/>
                      <a:gd name="T19" fmla="*/ 69 h 105"/>
                      <a:gd name="T20" fmla="*/ 52 w 78"/>
                      <a:gd name="T21" fmla="*/ 80 h 105"/>
                      <a:gd name="T22" fmla="*/ 41 w 78"/>
                      <a:gd name="T23" fmla="*/ 90 h 105"/>
                      <a:gd name="T24" fmla="*/ 29 w 78"/>
                      <a:gd name="T25" fmla="*/ 96 h 105"/>
                      <a:gd name="T26" fmla="*/ 15 w 78"/>
                      <a:gd name="T27" fmla="*/ 100 h 105"/>
                      <a:gd name="T28" fmla="*/ 0 w 78"/>
                      <a:gd name="T29" fmla="*/ 102 h 105"/>
                      <a:gd name="T30" fmla="*/ 0 w 78"/>
                      <a:gd name="T31" fmla="*/ 102 h 105"/>
                      <a:gd name="T32" fmla="*/ 0 w 78"/>
                      <a:gd name="T33" fmla="*/ 102 h 105"/>
                      <a:gd name="T34" fmla="*/ 3 w 78"/>
                      <a:gd name="T35" fmla="*/ 103 h 105"/>
                      <a:gd name="T36" fmla="*/ 6 w 78"/>
                      <a:gd name="T37" fmla="*/ 105 h 105"/>
                      <a:gd name="T38" fmla="*/ 20 w 78"/>
                      <a:gd name="T39" fmla="*/ 102 h 105"/>
                      <a:gd name="T40" fmla="*/ 34 w 78"/>
                      <a:gd name="T41" fmla="*/ 97 h 105"/>
                      <a:gd name="T42" fmla="*/ 46 w 78"/>
                      <a:gd name="T43" fmla="*/ 90 h 105"/>
                      <a:gd name="T44" fmla="*/ 57 w 78"/>
                      <a:gd name="T45" fmla="*/ 80 h 105"/>
                      <a:gd name="T46" fmla="*/ 66 w 78"/>
                      <a:gd name="T47" fmla="*/ 68 h 105"/>
                      <a:gd name="T48" fmla="*/ 72 w 78"/>
                      <a:gd name="T49" fmla="*/ 56 h 105"/>
                      <a:gd name="T50" fmla="*/ 77 w 78"/>
                      <a:gd name="T51" fmla="*/ 42 h 105"/>
                      <a:gd name="T52" fmla="*/ 78 w 78"/>
                      <a:gd name="T53" fmla="*/ 26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8"/>
                      <a:gd name="T82" fmla="*/ 0 h 105"/>
                      <a:gd name="T83" fmla="*/ 78 w 78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8" h="105">
                        <a:moveTo>
                          <a:pt x="78" y="26"/>
                        </a:moveTo>
                        <a:lnTo>
                          <a:pt x="77" y="15"/>
                        </a:lnTo>
                        <a:lnTo>
                          <a:pt x="75" y="5"/>
                        </a:lnTo>
                        <a:lnTo>
                          <a:pt x="72" y="3"/>
                        </a:lnTo>
                        <a:lnTo>
                          <a:pt x="71" y="0"/>
                        </a:lnTo>
                        <a:lnTo>
                          <a:pt x="74" y="12"/>
                        </a:lnTo>
                        <a:lnTo>
                          <a:pt x="75" y="26"/>
                        </a:lnTo>
                        <a:lnTo>
                          <a:pt x="74" y="42"/>
                        </a:lnTo>
                        <a:lnTo>
                          <a:pt x="69" y="56"/>
                        </a:lnTo>
                        <a:lnTo>
                          <a:pt x="61" y="69"/>
                        </a:lnTo>
                        <a:lnTo>
                          <a:pt x="52" y="80"/>
                        </a:lnTo>
                        <a:lnTo>
                          <a:pt x="41" y="90"/>
                        </a:lnTo>
                        <a:lnTo>
                          <a:pt x="29" y="96"/>
                        </a:lnTo>
                        <a:lnTo>
                          <a:pt x="15" y="100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20" y="102"/>
                        </a:lnTo>
                        <a:lnTo>
                          <a:pt x="34" y="97"/>
                        </a:lnTo>
                        <a:lnTo>
                          <a:pt x="46" y="90"/>
                        </a:lnTo>
                        <a:lnTo>
                          <a:pt x="57" y="80"/>
                        </a:lnTo>
                        <a:lnTo>
                          <a:pt x="66" y="68"/>
                        </a:lnTo>
                        <a:lnTo>
                          <a:pt x="72" y="56"/>
                        </a:lnTo>
                        <a:lnTo>
                          <a:pt x="77" y="42"/>
                        </a:lnTo>
                        <a:lnTo>
                          <a:pt x="78" y="26"/>
                        </a:lnTo>
                        <a:close/>
                      </a:path>
                    </a:pathLst>
                  </a:custGeom>
                  <a:solidFill>
                    <a:srgbClr val="DC37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7" name="Freeform 495">
                    <a:extLst>
                      <a:ext uri="{FF2B5EF4-FFF2-40B4-BE49-F238E27FC236}">
                        <a16:creationId xmlns:a16="http://schemas.microsoft.com/office/drawing/2014/main" id="{9D0F0447-6978-4144-90AA-747A1E9904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5" y="1202"/>
                    <a:ext cx="80" cy="105"/>
                  </a:xfrm>
                  <a:custGeom>
                    <a:avLst/>
                    <a:gdLst>
                      <a:gd name="T0" fmla="*/ 80 w 80"/>
                      <a:gd name="T1" fmla="*/ 28 h 105"/>
                      <a:gd name="T2" fmla="*/ 78 w 80"/>
                      <a:gd name="T3" fmla="*/ 16 h 105"/>
                      <a:gd name="T4" fmla="*/ 75 w 80"/>
                      <a:gd name="T5" fmla="*/ 5 h 105"/>
                      <a:gd name="T6" fmla="*/ 74 w 80"/>
                      <a:gd name="T7" fmla="*/ 2 h 105"/>
                      <a:gd name="T8" fmla="*/ 71 w 80"/>
                      <a:gd name="T9" fmla="*/ 0 h 105"/>
                      <a:gd name="T10" fmla="*/ 75 w 80"/>
                      <a:gd name="T11" fmla="*/ 14 h 105"/>
                      <a:gd name="T12" fmla="*/ 77 w 80"/>
                      <a:gd name="T13" fmla="*/ 28 h 105"/>
                      <a:gd name="T14" fmla="*/ 75 w 80"/>
                      <a:gd name="T15" fmla="*/ 44 h 105"/>
                      <a:gd name="T16" fmla="*/ 71 w 80"/>
                      <a:gd name="T17" fmla="*/ 58 h 105"/>
                      <a:gd name="T18" fmla="*/ 63 w 80"/>
                      <a:gd name="T19" fmla="*/ 70 h 105"/>
                      <a:gd name="T20" fmla="*/ 55 w 80"/>
                      <a:gd name="T21" fmla="*/ 81 h 105"/>
                      <a:gd name="T22" fmla="*/ 43 w 80"/>
                      <a:gd name="T23" fmla="*/ 90 h 105"/>
                      <a:gd name="T24" fmla="*/ 31 w 80"/>
                      <a:gd name="T25" fmla="*/ 96 h 105"/>
                      <a:gd name="T26" fmla="*/ 17 w 80"/>
                      <a:gd name="T27" fmla="*/ 101 h 105"/>
                      <a:gd name="T28" fmla="*/ 3 w 80"/>
                      <a:gd name="T29" fmla="*/ 102 h 105"/>
                      <a:gd name="T30" fmla="*/ 1 w 80"/>
                      <a:gd name="T31" fmla="*/ 102 h 105"/>
                      <a:gd name="T32" fmla="*/ 0 w 80"/>
                      <a:gd name="T33" fmla="*/ 102 h 105"/>
                      <a:gd name="T34" fmla="*/ 3 w 80"/>
                      <a:gd name="T35" fmla="*/ 104 h 105"/>
                      <a:gd name="T36" fmla="*/ 6 w 80"/>
                      <a:gd name="T37" fmla="*/ 105 h 105"/>
                      <a:gd name="T38" fmla="*/ 20 w 80"/>
                      <a:gd name="T39" fmla="*/ 104 h 105"/>
                      <a:gd name="T40" fmla="*/ 34 w 80"/>
                      <a:gd name="T41" fmla="*/ 99 h 105"/>
                      <a:gd name="T42" fmla="*/ 48 w 80"/>
                      <a:gd name="T43" fmla="*/ 92 h 105"/>
                      <a:gd name="T44" fmla="*/ 58 w 80"/>
                      <a:gd name="T45" fmla="*/ 82 h 105"/>
                      <a:gd name="T46" fmla="*/ 66 w 80"/>
                      <a:gd name="T47" fmla="*/ 70 h 105"/>
                      <a:gd name="T48" fmla="*/ 74 w 80"/>
                      <a:gd name="T49" fmla="*/ 58 h 105"/>
                      <a:gd name="T50" fmla="*/ 78 w 80"/>
                      <a:gd name="T51" fmla="*/ 44 h 105"/>
                      <a:gd name="T52" fmla="*/ 80 w 80"/>
                      <a:gd name="T53" fmla="*/ 28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0"/>
                      <a:gd name="T82" fmla="*/ 0 h 105"/>
                      <a:gd name="T83" fmla="*/ 80 w 80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0" h="105">
                        <a:moveTo>
                          <a:pt x="80" y="28"/>
                        </a:moveTo>
                        <a:lnTo>
                          <a:pt x="78" y="16"/>
                        </a:lnTo>
                        <a:lnTo>
                          <a:pt x="75" y="5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5" y="14"/>
                        </a:lnTo>
                        <a:lnTo>
                          <a:pt x="77" y="28"/>
                        </a:lnTo>
                        <a:lnTo>
                          <a:pt x="75" y="44"/>
                        </a:lnTo>
                        <a:lnTo>
                          <a:pt x="71" y="58"/>
                        </a:lnTo>
                        <a:lnTo>
                          <a:pt x="63" y="70"/>
                        </a:lnTo>
                        <a:lnTo>
                          <a:pt x="55" y="81"/>
                        </a:lnTo>
                        <a:lnTo>
                          <a:pt x="43" y="90"/>
                        </a:lnTo>
                        <a:lnTo>
                          <a:pt x="31" y="96"/>
                        </a:lnTo>
                        <a:lnTo>
                          <a:pt x="17" y="101"/>
                        </a:lnTo>
                        <a:lnTo>
                          <a:pt x="3" y="102"/>
                        </a:lnTo>
                        <a:lnTo>
                          <a:pt x="1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5"/>
                        </a:lnTo>
                        <a:lnTo>
                          <a:pt x="20" y="104"/>
                        </a:lnTo>
                        <a:lnTo>
                          <a:pt x="34" y="99"/>
                        </a:lnTo>
                        <a:lnTo>
                          <a:pt x="48" y="92"/>
                        </a:lnTo>
                        <a:lnTo>
                          <a:pt x="58" y="82"/>
                        </a:lnTo>
                        <a:lnTo>
                          <a:pt x="66" y="70"/>
                        </a:lnTo>
                        <a:lnTo>
                          <a:pt x="74" y="58"/>
                        </a:lnTo>
                        <a:lnTo>
                          <a:pt x="78" y="44"/>
                        </a:lnTo>
                        <a:lnTo>
                          <a:pt x="80" y="28"/>
                        </a:lnTo>
                        <a:close/>
                      </a:path>
                    </a:pathLst>
                  </a:custGeom>
                  <a:solidFill>
                    <a:srgbClr val="DC38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8" name="Freeform 496">
                    <a:extLst>
                      <a:ext uri="{FF2B5EF4-FFF2-40B4-BE49-F238E27FC236}">
                        <a16:creationId xmlns:a16="http://schemas.microsoft.com/office/drawing/2014/main" id="{1894A098-6013-374B-8917-60832984A0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2" y="1201"/>
                    <a:ext cx="81" cy="105"/>
                  </a:xfrm>
                  <a:custGeom>
                    <a:avLst/>
                    <a:gdLst>
                      <a:gd name="T0" fmla="*/ 81 w 81"/>
                      <a:gd name="T1" fmla="*/ 29 h 105"/>
                      <a:gd name="T2" fmla="*/ 80 w 81"/>
                      <a:gd name="T3" fmla="*/ 15 h 105"/>
                      <a:gd name="T4" fmla="*/ 77 w 81"/>
                      <a:gd name="T5" fmla="*/ 3 h 105"/>
                      <a:gd name="T6" fmla="*/ 74 w 81"/>
                      <a:gd name="T7" fmla="*/ 1 h 105"/>
                      <a:gd name="T8" fmla="*/ 72 w 81"/>
                      <a:gd name="T9" fmla="*/ 0 h 105"/>
                      <a:gd name="T10" fmla="*/ 74 w 81"/>
                      <a:gd name="T11" fmla="*/ 6 h 105"/>
                      <a:gd name="T12" fmla="*/ 77 w 81"/>
                      <a:gd name="T13" fmla="*/ 14 h 105"/>
                      <a:gd name="T14" fmla="*/ 77 w 81"/>
                      <a:gd name="T15" fmla="*/ 21 h 105"/>
                      <a:gd name="T16" fmla="*/ 78 w 81"/>
                      <a:gd name="T17" fmla="*/ 29 h 105"/>
                      <a:gd name="T18" fmla="*/ 77 w 81"/>
                      <a:gd name="T19" fmla="*/ 45 h 105"/>
                      <a:gd name="T20" fmla="*/ 72 w 81"/>
                      <a:gd name="T21" fmla="*/ 57 h 105"/>
                      <a:gd name="T22" fmla="*/ 66 w 81"/>
                      <a:gd name="T23" fmla="*/ 69 h 105"/>
                      <a:gd name="T24" fmla="*/ 57 w 81"/>
                      <a:gd name="T25" fmla="*/ 80 h 105"/>
                      <a:gd name="T26" fmla="*/ 46 w 81"/>
                      <a:gd name="T27" fmla="*/ 89 h 105"/>
                      <a:gd name="T28" fmla="*/ 34 w 81"/>
                      <a:gd name="T29" fmla="*/ 96 h 105"/>
                      <a:gd name="T30" fmla="*/ 20 w 81"/>
                      <a:gd name="T31" fmla="*/ 100 h 105"/>
                      <a:gd name="T32" fmla="*/ 6 w 81"/>
                      <a:gd name="T33" fmla="*/ 102 h 105"/>
                      <a:gd name="T34" fmla="*/ 3 w 81"/>
                      <a:gd name="T35" fmla="*/ 102 h 105"/>
                      <a:gd name="T36" fmla="*/ 0 w 81"/>
                      <a:gd name="T37" fmla="*/ 102 h 105"/>
                      <a:gd name="T38" fmla="*/ 3 w 81"/>
                      <a:gd name="T39" fmla="*/ 103 h 105"/>
                      <a:gd name="T40" fmla="*/ 6 w 81"/>
                      <a:gd name="T41" fmla="*/ 105 h 105"/>
                      <a:gd name="T42" fmla="*/ 6 w 81"/>
                      <a:gd name="T43" fmla="*/ 105 h 105"/>
                      <a:gd name="T44" fmla="*/ 6 w 81"/>
                      <a:gd name="T45" fmla="*/ 105 h 105"/>
                      <a:gd name="T46" fmla="*/ 21 w 81"/>
                      <a:gd name="T47" fmla="*/ 103 h 105"/>
                      <a:gd name="T48" fmla="*/ 35 w 81"/>
                      <a:gd name="T49" fmla="*/ 99 h 105"/>
                      <a:gd name="T50" fmla="*/ 47 w 81"/>
                      <a:gd name="T51" fmla="*/ 93 h 105"/>
                      <a:gd name="T52" fmla="*/ 58 w 81"/>
                      <a:gd name="T53" fmla="*/ 83 h 105"/>
                      <a:gd name="T54" fmla="*/ 67 w 81"/>
                      <a:gd name="T55" fmla="*/ 72 h 105"/>
                      <a:gd name="T56" fmla="*/ 75 w 81"/>
                      <a:gd name="T57" fmla="*/ 59 h 105"/>
                      <a:gd name="T58" fmla="*/ 80 w 81"/>
                      <a:gd name="T59" fmla="*/ 45 h 105"/>
                      <a:gd name="T60" fmla="*/ 81 w 81"/>
                      <a:gd name="T61" fmla="*/ 29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1"/>
                      <a:gd name="T94" fmla="*/ 0 h 105"/>
                      <a:gd name="T95" fmla="*/ 81 w 81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1" h="105">
                        <a:moveTo>
                          <a:pt x="81" y="29"/>
                        </a:moveTo>
                        <a:lnTo>
                          <a:pt x="80" y="15"/>
                        </a:lnTo>
                        <a:lnTo>
                          <a:pt x="77" y="3"/>
                        </a:lnTo>
                        <a:lnTo>
                          <a:pt x="74" y="1"/>
                        </a:lnTo>
                        <a:lnTo>
                          <a:pt x="72" y="0"/>
                        </a:lnTo>
                        <a:lnTo>
                          <a:pt x="74" y="6"/>
                        </a:lnTo>
                        <a:lnTo>
                          <a:pt x="77" y="14"/>
                        </a:lnTo>
                        <a:lnTo>
                          <a:pt x="77" y="21"/>
                        </a:lnTo>
                        <a:lnTo>
                          <a:pt x="78" y="29"/>
                        </a:lnTo>
                        <a:lnTo>
                          <a:pt x="77" y="45"/>
                        </a:lnTo>
                        <a:lnTo>
                          <a:pt x="72" y="57"/>
                        </a:lnTo>
                        <a:lnTo>
                          <a:pt x="66" y="69"/>
                        </a:lnTo>
                        <a:lnTo>
                          <a:pt x="57" y="80"/>
                        </a:lnTo>
                        <a:lnTo>
                          <a:pt x="46" y="89"/>
                        </a:lnTo>
                        <a:lnTo>
                          <a:pt x="34" y="96"/>
                        </a:lnTo>
                        <a:lnTo>
                          <a:pt x="20" y="100"/>
                        </a:lnTo>
                        <a:lnTo>
                          <a:pt x="6" y="102"/>
                        </a:lnTo>
                        <a:lnTo>
                          <a:pt x="3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21" y="103"/>
                        </a:lnTo>
                        <a:lnTo>
                          <a:pt x="35" y="99"/>
                        </a:lnTo>
                        <a:lnTo>
                          <a:pt x="47" y="93"/>
                        </a:lnTo>
                        <a:lnTo>
                          <a:pt x="58" y="83"/>
                        </a:lnTo>
                        <a:lnTo>
                          <a:pt x="67" y="72"/>
                        </a:lnTo>
                        <a:lnTo>
                          <a:pt x="75" y="59"/>
                        </a:lnTo>
                        <a:lnTo>
                          <a:pt x="80" y="45"/>
                        </a:lnTo>
                        <a:lnTo>
                          <a:pt x="81" y="29"/>
                        </a:lnTo>
                        <a:close/>
                      </a:path>
                    </a:pathLst>
                  </a:custGeom>
                  <a:solidFill>
                    <a:srgbClr val="DD39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09" name="Freeform 497">
                    <a:extLst>
                      <a:ext uri="{FF2B5EF4-FFF2-40B4-BE49-F238E27FC236}">
                        <a16:creationId xmlns:a16="http://schemas.microsoft.com/office/drawing/2014/main" id="{DD02BB82-9597-9642-92AB-0F51DB23CA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8" y="1199"/>
                    <a:ext cx="84" cy="105"/>
                  </a:xfrm>
                  <a:custGeom>
                    <a:avLst/>
                    <a:gdLst>
                      <a:gd name="T0" fmla="*/ 84 w 84"/>
                      <a:gd name="T1" fmla="*/ 31 h 105"/>
                      <a:gd name="T2" fmla="*/ 82 w 84"/>
                      <a:gd name="T3" fmla="*/ 17 h 105"/>
                      <a:gd name="T4" fmla="*/ 78 w 84"/>
                      <a:gd name="T5" fmla="*/ 3 h 105"/>
                      <a:gd name="T6" fmla="*/ 76 w 84"/>
                      <a:gd name="T7" fmla="*/ 2 h 105"/>
                      <a:gd name="T8" fmla="*/ 73 w 84"/>
                      <a:gd name="T9" fmla="*/ 0 h 105"/>
                      <a:gd name="T10" fmla="*/ 76 w 84"/>
                      <a:gd name="T11" fmla="*/ 8 h 105"/>
                      <a:gd name="T12" fmla="*/ 78 w 84"/>
                      <a:gd name="T13" fmla="*/ 16 h 105"/>
                      <a:gd name="T14" fmla="*/ 79 w 84"/>
                      <a:gd name="T15" fmla="*/ 23 h 105"/>
                      <a:gd name="T16" fmla="*/ 81 w 84"/>
                      <a:gd name="T17" fmla="*/ 31 h 105"/>
                      <a:gd name="T18" fmla="*/ 79 w 84"/>
                      <a:gd name="T19" fmla="*/ 45 h 105"/>
                      <a:gd name="T20" fmla="*/ 75 w 84"/>
                      <a:gd name="T21" fmla="*/ 59 h 105"/>
                      <a:gd name="T22" fmla="*/ 68 w 84"/>
                      <a:gd name="T23" fmla="*/ 71 h 105"/>
                      <a:gd name="T24" fmla="*/ 59 w 84"/>
                      <a:gd name="T25" fmla="*/ 82 h 105"/>
                      <a:gd name="T26" fmla="*/ 48 w 84"/>
                      <a:gd name="T27" fmla="*/ 90 h 105"/>
                      <a:gd name="T28" fmla="*/ 38 w 84"/>
                      <a:gd name="T29" fmla="*/ 96 h 105"/>
                      <a:gd name="T30" fmla="*/ 24 w 84"/>
                      <a:gd name="T31" fmla="*/ 101 h 105"/>
                      <a:gd name="T32" fmla="*/ 10 w 84"/>
                      <a:gd name="T33" fmla="*/ 102 h 105"/>
                      <a:gd name="T34" fmla="*/ 5 w 84"/>
                      <a:gd name="T35" fmla="*/ 102 h 105"/>
                      <a:gd name="T36" fmla="*/ 0 w 84"/>
                      <a:gd name="T37" fmla="*/ 102 h 105"/>
                      <a:gd name="T38" fmla="*/ 4 w 84"/>
                      <a:gd name="T39" fmla="*/ 104 h 105"/>
                      <a:gd name="T40" fmla="*/ 7 w 84"/>
                      <a:gd name="T41" fmla="*/ 105 h 105"/>
                      <a:gd name="T42" fmla="*/ 8 w 84"/>
                      <a:gd name="T43" fmla="*/ 105 h 105"/>
                      <a:gd name="T44" fmla="*/ 10 w 84"/>
                      <a:gd name="T45" fmla="*/ 105 h 105"/>
                      <a:gd name="T46" fmla="*/ 24 w 84"/>
                      <a:gd name="T47" fmla="*/ 104 h 105"/>
                      <a:gd name="T48" fmla="*/ 38 w 84"/>
                      <a:gd name="T49" fmla="*/ 99 h 105"/>
                      <a:gd name="T50" fmla="*/ 50 w 84"/>
                      <a:gd name="T51" fmla="*/ 93 h 105"/>
                      <a:gd name="T52" fmla="*/ 62 w 84"/>
                      <a:gd name="T53" fmla="*/ 84 h 105"/>
                      <a:gd name="T54" fmla="*/ 70 w 84"/>
                      <a:gd name="T55" fmla="*/ 73 h 105"/>
                      <a:gd name="T56" fmla="*/ 78 w 84"/>
                      <a:gd name="T57" fmla="*/ 61 h 105"/>
                      <a:gd name="T58" fmla="*/ 82 w 84"/>
                      <a:gd name="T59" fmla="*/ 47 h 105"/>
                      <a:gd name="T60" fmla="*/ 84 w 84"/>
                      <a:gd name="T61" fmla="*/ 31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4"/>
                      <a:gd name="T94" fmla="*/ 0 h 105"/>
                      <a:gd name="T95" fmla="*/ 84 w 84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4" h="105">
                        <a:moveTo>
                          <a:pt x="84" y="31"/>
                        </a:moveTo>
                        <a:lnTo>
                          <a:pt x="82" y="17"/>
                        </a:lnTo>
                        <a:lnTo>
                          <a:pt x="78" y="3"/>
                        </a:lnTo>
                        <a:lnTo>
                          <a:pt x="76" y="2"/>
                        </a:lnTo>
                        <a:lnTo>
                          <a:pt x="73" y="0"/>
                        </a:lnTo>
                        <a:lnTo>
                          <a:pt x="76" y="8"/>
                        </a:lnTo>
                        <a:lnTo>
                          <a:pt x="78" y="16"/>
                        </a:lnTo>
                        <a:lnTo>
                          <a:pt x="79" y="23"/>
                        </a:lnTo>
                        <a:lnTo>
                          <a:pt x="81" y="31"/>
                        </a:lnTo>
                        <a:lnTo>
                          <a:pt x="79" y="45"/>
                        </a:lnTo>
                        <a:lnTo>
                          <a:pt x="75" y="59"/>
                        </a:lnTo>
                        <a:lnTo>
                          <a:pt x="68" y="71"/>
                        </a:lnTo>
                        <a:lnTo>
                          <a:pt x="59" y="82"/>
                        </a:lnTo>
                        <a:lnTo>
                          <a:pt x="48" y="90"/>
                        </a:lnTo>
                        <a:lnTo>
                          <a:pt x="38" y="96"/>
                        </a:lnTo>
                        <a:lnTo>
                          <a:pt x="24" y="101"/>
                        </a:lnTo>
                        <a:lnTo>
                          <a:pt x="10" y="102"/>
                        </a:lnTo>
                        <a:lnTo>
                          <a:pt x="5" y="102"/>
                        </a:lnTo>
                        <a:lnTo>
                          <a:pt x="0" y="102"/>
                        </a:lnTo>
                        <a:lnTo>
                          <a:pt x="4" y="104"/>
                        </a:lnTo>
                        <a:lnTo>
                          <a:pt x="7" y="105"/>
                        </a:lnTo>
                        <a:lnTo>
                          <a:pt x="8" y="105"/>
                        </a:lnTo>
                        <a:lnTo>
                          <a:pt x="10" y="105"/>
                        </a:lnTo>
                        <a:lnTo>
                          <a:pt x="24" y="104"/>
                        </a:lnTo>
                        <a:lnTo>
                          <a:pt x="38" y="99"/>
                        </a:lnTo>
                        <a:lnTo>
                          <a:pt x="50" y="93"/>
                        </a:lnTo>
                        <a:lnTo>
                          <a:pt x="62" y="84"/>
                        </a:lnTo>
                        <a:lnTo>
                          <a:pt x="70" y="73"/>
                        </a:lnTo>
                        <a:lnTo>
                          <a:pt x="78" y="61"/>
                        </a:lnTo>
                        <a:lnTo>
                          <a:pt x="82" y="47"/>
                        </a:lnTo>
                        <a:lnTo>
                          <a:pt x="84" y="31"/>
                        </a:lnTo>
                        <a:close/>
                      </a:path>
                    </a:pathLst>
                  </a:custGeom>
                  <a:solidFill>
                    <a:srgbClr val="DD39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0" name="Freeform 498">
                    <a:extLst>
                      <a:ext uri="{FF2B5EF4-FFF2-40B4-BE49-F238E27FC236}">
                        <a16:creationId xmlns:a16="http://schemas.microsoft.com/office/drawing/2014/main" id="{C83515DD-3E9E-194E-A739-74E843611E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5" y="1198"/>
                    <a:ext cx="85" cy="105"/>
                  </a:xfrm>
                  <a:custGeom>
                    <a:avLst/>
                    <a:gdLst>
                      <a:gd name="T0" fmla="*/ 85 w 85"/>
                      <a:gd name="T1" fmla="*/ 32 h 105"/>
                      <a:gd name="T2" fmla="*/ 84 w 85"/>
                      <a:gd name="T3" fmla="*/ 24 h 105"/>
                      <a:gd name="T4" fmla="*/ 84 w 85"/>
                      <a:gd name="T5" fmla="*/ 17 h 105"/>
                      <a:gd name="T6" fmla="*/ 81 w 85"/>
                      <a:gd name="T7" fmla="*/ 9 h 105"/>
                      <a:gd name="T8" fmla="*/ 79 w 85"/>
                      <a:gd name="T9" fmla="*/ 3 h 105"/>
                      <a:gd name="T10" fmla="*/ 76 w 85"/>
                      <a:gd name="T11" fmla="*/ 1 h 105"/>
                      <a:gd name="T12" fmla="*/ 73 w 85"/>
                      <a:gd name="T13" fmla="*/ 0 h 105"/>
                      <a:gd name="T14" fmla="*/ 78 w 85"/>
                      <a:gd name="T15" fmla="*/ 7 h 105"/>
                      <a:gd name="T16" fmla="*/ 79 w 85"/>
                      <a:gd name="T17" fmla="*/ 15 h 105"/>
                      <a:gd name="T18" fmla="*/ 81 w 85"/>
                      <a:gd name="T19" fmla="*/ 24 h 105"/>
                      <a:gd name="T20" fmla="*/ 82 w 85"/>
                      <a:gd name="T21" fmla="*/ 32 h 105"/>
                      <a:gd name="T22" fmla="*/ 81 w 85"/>
                      <a:gd name="T23" fmla="*/ 46 h 105"/>
                      <a:gd name="T24" fmla="*/ 76 w 85"/>
                      <a:gd name="T25" fmla="*/ 60 h 105"/>
                      <a:gd name="T26" fmla="*/ 70 w 85"/>
                      <a:gd name="T27" fmla="*/ 71 h 105"/>
                      <a:gd name="T28" fmla="*/ 61 w 85"/>
                      <a:gd name="T29" fmla="*/ 82 h 105"/>
                      <a:gd name="T30" fmla="*/ 51 w 85"/>
                      <a:gd name="T31" fmla="*/ 89 h 105"/>
                      <a:gd name="T32" fmla="*/ 39 w 85"/>
                      <a:gd name="T33" fmla="*/ 97 h 105"/>
                      <a:gd name="T34" fmla="*/ 27 w 85"/>
                      <a:gd name="T35" fmla="*/ 100 h 105"/>
                      <a:gd name="T36" fmla="*/ 13 w 85"/>
                      <a:gd name="T37" fmla="*/ 102 h 105"/>
                      <a:gd name="T38" fmla="*/ 7 w 85"/>
                      <a:gd name="T39" fmla="*/ 102 h 105"/>
                      <a:gd name="T40" fmla="*/ 0 w 85"/>
                      <a:gd name="T41" fmla="*/ 102 h 105"/>
                      <a:gd name="T42" fmla="*/ 3 w 85"/>
                      <a:gd name="T43" fmla="*/ 103 h 105"/>
                      <a:gd name="T44" fmla="*/ 7 w 85"/>
                      <a:gd name="T45" fmla="*/ 105 h 105"/>
                      <a:gd name="T46" fmla="*/ 10 w 85"/>
                      <a:gd name="T47" fmla="*/ 105 h 105"/>
                      <a:gd name="T48" fmla="*/ 13 w 85"/>
                      <a:gd name="T49" fmla="*/ 105 h 105"/>
                      <a:gd name="T50" fmla="*/ 27 w 85"/>
                      <a:gd name="T51" fmla="*/ 103 h 105"/>
                      <a:gd name="T52" fmla="*/ 41 w 85"/>
                      <a:gd name="T53" fmla="*/ 99 h 105"/>
                      <a:gd name="T54" fmla="*/ 53 w 85"/>
                      <a:gd name="T55" fmla="*/ 92 h 105"/>
                      <a:gd name="T56" fmla="*/ 64 w 85"/>
                      <a:gd name="T57" fmla="*/ 83 h 105"/>
                      <a:gd name="T58" fmla="*/ 73 w 85"/>
                      <a:gd name="T59" fmla="*/ 72 h 105"/>
                      <a:gd name="T60" fmla="*/ 79 w 85"/>
                      <a:gd name="T61" fmla="*/ 60 h 105"/>
                      <a:gd name="T62" fmla="*/ 84 w 85"/>
                      <a:gd name="T63" fmla="*/ 48 h 105"/>
                      <a:gd name="T64" fmla="*/ 85 w 85"/>
                      <a:gd name="T65" fmla="*/ 32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2"/>
                        </a:moveTo>
                        <a:lnTo>
                          <a:pt x="84" y="24"/>
                        </a:lnTo>
                        <a:lnTo>
                          <a:pt x="84" y="17"/>
                        </a:lnTo>
                        <a:lnTo>
                          <a:pt x="81" y="9"/>
                        </a:lnTo>
                        <a:lnTo>
                          <a:pt x="79" y="3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78" y="7"/>
                        </a:lnTo>
                        <a:lnTo>
                          <a:pt x="79" y="15"/>
                        </a:lnTo>
                        <a:lnTo>
                          <a:pt x="81" y="24"/>
                        </a:lnTo>
                        <a:lnTo>
                          <a:pt x="82" y="32"/>
                        </a:lnTo>
                        <a:lnTo>
                          <a:pt x="81" y="46"/>
                        </a:lnTo>
                        <a:lnTo>
                          <a:pt x="76" y="60"/>
                        </a:lnTo>
                        <a:lnTo>
                          <a:pt x="70" y="71"/>
                        </a:lnTo>
                        <a:lnTo>
                          <a:pt x="61" y="82"/>
                        </a:lnTo>
                        <a:lnTo>
                          <a:pt x="51" y="89"/>
                        </a:lnTo>
                        <a:lnTo>
                          <a:pt x="39" y="97"/>
                        </a:lnTo>
                        <a:lnTo>
                          <a:pt x="27" y="100"/>
                        </a:lnTo>
                        <a:lnTo>
                          <a:pt x="13" y="102"/>
                        </a:lnTo>
                        <a:lnTo>
                          <a:pt x="7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7" y="105"/>
                        </a:lnTo>
                        <a:lnTo>
                          <a:pt x="10" y="105"/>
                        </a:lnTo>
                        <a:lnTo>
                          <a:pt x="13" y="105"/>
                        </a:lnTo>
                        <a:lnTo>
                          <a:pt x="27" y="103"/>
                        </a:lnTo>
                        <a:lnTo>
                          <a:pt x="41" y="99"/>
                        </a:lnTo>
                        <a:lnTo>
                          <a:pt x="53" y="92"/>
                        </a:lnTo>
                        <a:lnTo>
                          <a:pt x="64" y="83"/>
                        </a:lnTo>
                        <a:lnTo>
                          <a:pt x="73" y="72"/>
                        </a:lnTo>
                        <a:lnTo>
                          <a:pt x="79" y="60"/>
                        </a:lnTo>
                        <a:lnTo>
                          <a:pt x="84" y="48"/>
                        </a:lnTo>
                        <a:lnTo>
                          <a:pt x="85" y="32"/>
                        </a:lnTo>
                        <a:close/>
                      </a:path>
                    </a:pathLst>
                  </a:custGeom>
                  <a:solidFill>
                    <a:srgbClr val="DD3A3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1" name="Freeform 499">
                    <a:extLst>
                      <a:ext uri="{FF2B5EF4-FFF2-40B4-BE49-F238E27FC236}">
                        <a16:creationId xmlns:a16="http://schemas.microsoft.com/office/drawing/2014/main" id="{2933F379-5212-8441-B1A6-CBDB968026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4" y="1196"/>
                    <a:ext cx="85" cy="105"/>
                  </a:xfrm>
                  <a:custGeom>
                    <a:avLst/>
                    <a:gdLst>
                      <a:gd name="T0" fmla="*/ 85 w 85"/>
                      <a:gd name="T1" fmla="*/ 34 h 105"/>
                      <a:gd name="T2" fmla="*/ 83 w 85"/>
                      <a:gd name="T3" fmla="*/ 26 h 105"/>
                      <a:gd name="T4" fmla="*/ 82 w 85"/>
                      <a:gd name="T5" fmla="*/ 19 h 105"/>
                      <a:gd name="T6" fmla="*/ 80 w 85"/>
                      <a:gd name="T7" fmla="*/ 11 h 105"/>
                      <a:gd name="T8" fmla="*/ 77 w 85"/>
                      <a:gd name="T9" fmla="*/ 3 h 105"/>
                      <a:gd name="T10" fmla="*/ 74 w 85"/>
                      <a:gd name="T11" fmla="*/ 2 h 105"/>
                      <a:gd name="T12" fmla="*/ 72 w 85"/>
                      <a:gd name="T13" fmla="*/ 0 h 105"/>
                      <a:gd name="T14" fmla="*/ 75 w 85"/>
                      <a:gd name="T15" fmla="*/ 8 h 105"/>
                      <a:gd name="T16" fmla="*/ 79 w 85"/>
                      <a:gd name="T17" fmla="*/ 17 h 105"/>
                      <a:gd name="T18" fmla="*/ 80 w 85"/>
                      <a:gd name="T19" fmla="*/ 25 h 105"/>
                      <a:gd name="T20" fmla="*/ 82 w 85"/>
                      <a:gd name="T21" fmla="*/ 34 h 105"/>
                      <a:gd name="T22" fmla="*/ 80 w 85"/>
                      <a:gd name="T23" fmla="*/ 48 h 105"/>
                      <a:gd name="T24" fmla="*/ 75 w 85"/>
                      <a:gd name="T25" fmla="*/ 60 h 105"/>
                      <a:gd name="T26" fmla="*/ 69 w 85"/>
                      <a:gd name="T27" fmla="*/ 73 h 105"/>
                      <a:gd name="T28" fmla="*/ 62 w 85"/>
                      <a:gd name="T29" fmla="*/ 82 h 105"/>
                      <a:gd name="T30" fmla="*/ 51 w 85"/>
                      <a:gd name="T31" fmla="*/ 91 h 105"/>
                      <a:gd name="T32" fmla="*/ 40 w 85"/>
                      <a:gd name="T33" fmla="*/ 98 h 105"/>
                      <a:gd name="T34" fmla="*/ 28 w 85"/>
                      <a:gd name="T35" fmla="*/ 101 h 105"/>
                      <a:gd name="T36" fmla="*/ 14 w 85"/>
                      <a:gd name="T37" fmla="*/ 102 h 105"/>
                      <a:gd name="T38" fmla="*/ 6 w 85"/>
                      <a:gd name="T39" fmla="*/ 102 h 105"/>
                      <a:gd name="T40" fmla="*/ 0 w 85"/>
                      <a:gd name="T41" fmla="*/ 101 h 105"/>
                      <a:gd name="T42" fmla="*/ 1 w 85"/>
                      <a:gd name="T43" fmla="*/ 104 h 105"/>
                      <a:gd name="T44" fmla="*/ 4 w 85"/>
                      <a:gd name="T45" fmla="*/ 105 h 105"/>
                      <a:gd name="T46" fmla="*/ 9 w 85"/>
                      <a:gd name="T47" fmla="*/ 105 h 105"/>
                      <a:gd name="T48" fmla="*/ 14 w 85"/>
                      <a:gd name="T49" fmla="*/ 105 h 105"/>
                      <a:gd name="T50" fmla="*/ 28 w 85"/>
                      <a:gd name="T51" fmla="*/ 104 h 105"/>
                      <a:gd name="T52" fmla="*/ 42 w 85"/>
                      <a:gd name="T53" fmla="*/ 99 h 105"/>
                      <a:gd name="T54" fmla="*/ 52 w 85"/>
                      <a:gd name="T55" fmla="*/ 93 h 105"/>
                      <a:gd name="T56" fmla="*/ 63 w 85"/>
                      <a:gd name="T57" fmla="*/ 85 h 105"/>
                      <a:gd name="T58" fmla="*/ 72 w 85"/>
                      <a:gd name="T59" fmla="*/ 74 h 105"/>
                      <a:gd name="T60" fmla="*/ 79 w 85"/>
                      <a:gd name="T61" fmla="*/ 62 h 105"/>
                      <a:gd name="T62" fmla="*/ 83 w 85"/>
                      <a:gd name="T63" fmla="*/ 48 h 105"/>
                      <a:gd name="T64" fmla="*/ 85 w 85"/>
                      <a:gd name="T65" fmla="*/ 34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4"/>
                        </a:moveTo>
                        <a:lnTo>
                          <a:pt x="83" y="26"/>
                        </a:lnTo>
                        <a:lnTo>
                          <a:pt x="82" y="19"/>
                        </a:lnTo>
                        <a:lnTo>
                          <a:pt x="80" y="11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2" y="0"/>
                        </a:lnTo>
                        <a:lnTo>
                          <a:pt x="75" y="8"/>
                        </a:lnTo>
                        <a:lnTo>
                          <a:pt x="79" y="17"/>
                        </a:lnTo>
                        <a:lnTo>
                          <a:pt x="80" y="25"/>
                        </a:lnTo>
                        <a:lnTo>
                          <a:pt x="82" y="34"/>
                        </a:lnTo>
                        <a:lnTo>
                          <a:pt x="80" y="48"/>
                        </a:lnTo>
                        <a:lnTo>
                          <a:pt x="75" y="60"/>
                        </a:lnTo>
                        <a:lnTo>
                          <a:pt x="69" y="73"/>
                        </a:lnTo>
                        <a:lnTo>
                          <a:pt x="62" y="82"/>
                        </a:lnTo>
                        <a:lnTo>
                          <a:pt x="51" y="91"/>
                        </a:lnTo>
                        <a:lnTo>
                          <a:pt x="40" y="98"/>
                        </a:lnTo>
                        <a:lnTo>
                          <a:pt x="28" y="101"/>
                        </a:lnTo>
                        <a:lnTo>
                          <a:pt x="14" y="102"/>
                        </a:lnTo>
                        <a:lnTo>
                          <a:pt x="6" y="102"/>
                        </a:lnTo>
                        <a:lnTo>
                          <a:pt x="0" y="101"/>
                        </a:lnTo>
                        <a:lnTo>
                          <a:pt x="1" y="104"/>
                        </a:lnTo>
                        <a:lnTo>
                          <a:pt x="4" y="105"/>
                        </a:lnTo>
                        <a:lnTo>
                          <a:pt x="9" y="105"/>
                        </a:lnTo>
                        <a:lnTo>
                          <a:pt x="14" y="105"/>
                        </a:lnTo>
                        <a:lnTo>
                          <a:pt x="28" y="104"/>
                        </a:lnTo>
                        <a:lnTo>
                          <a:pt x="42" y="99"/>
                        </a:lnTo>
                        <a:lnTo>
                          <a:pt x="52" y="93"/>
                        </a:lnTo>
                        <a:lnTo>
                          <a:pt x="63" y="85"/>
                        </a:lnTo>
                        <a:lnTo>
                          <a:pt x="72" y="74"/>
                        </a:lnTo>
                        <a:lnTo>
                          <a:pt x="79" y="62"/>
                        </a:lnTo>
                        <a:lnTo>
                          <a:pt x="83" y="48"/>
                        </a:lnTo>
                        <a:lnTo>
                          <a:pt x="85" y="34"/>
                        </a:lnTo>
                        <a:close/>
                      </a:path>
                    </a:pathLst>
                  </a:custGeom>
                  <a:solidFill>
                    <a:srgbClr val="DD3C3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2" name="Freeform 500">
                    <a:extLst>
                      <a:ext uri="{FF2B5EF4-FFF2-40B4-BE49-F238E27FC236}">
                        <a16:creationId xmlns:a16="http://schemas.microsoft.com/office/drawing/2014/main" id="{6956F96C-073D-774E-AF66-6DF825F7D8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1" y="1195"/>
                    <a:ext cx="86" cy="105"/>
                  </a:xfrm>
                  <a:custGeom>
                    <a:avLst/>
                    <a:gdLst>
                      <a:gd name="T0" fmla="*/ 86 w 86"/>
                      <a:gd name="T1" fmla="*/ 35 h 105"/>
                      <a:gd name="T2" fmla="*/ 85 w 86"/>
                      <a:gd name="T3" fmla="*/ 27 h 105"/>
                      <a:gd name="T4" fmla="*/ 83 w 86"/>
                      <a:gd name="T5" fmla="*/ 18 h 105"/>
                      <a:gd name="T6" fmla="*/ 82 w 86"/>
                      <a:gd name="T7" fmla="*/ 10 h 105"/>
                      <a:gd name="T8" fmla="*/ 77 w 86"/>
                      <a:gd name="T9" fmla="*/ 3 h 105"/>
                      <a:gd name="T10" fmla="*/ 75 w 86"/>
                      <a:gd name="T11" fmla="*/ 1 h 105"/>
                      <a:gd name="T12" fmla="*/ 72 w 86"/>
                      <a:gd name="T13" fmla="*/ 0 h 105"/>
                      <a:gd name="T14" fmla="*/ 77 w 86"/>
                      <a:gd name="T15" fmla="*/ 9 h 105"/>
                      <a:gd name="T16" fmla="*/ 80 w 86"/>
                      <a:gd name="T17" fmla="*/ 17 h 105"/>
                      <a:gd name="T18" fmla="*/ 82 w 86"/>
                      <a:gd name="T19" fmla="*/ 26 h 105"/>
                      <a:gd name="T20" fmla="*/ 83 w 86"/>
                      <a:gd name="T21" fmla="*/ 35 h 105"/>
                      <a:gd name="T22" fmla="*/ 82 w 86"/>
                      <a:gd name="T23" fmla="*/ 49 h 105"/>
                      <a:gd name="T24" fmla="*/ 77 w 86"/>
                      <a:gd name="T25" fmla="*/ 61 h 105"/>
                      <a:gd name="T26" fmla="*/ 71 w 86"/>
                      <a:gd name="T27" fmla="*/ 72 h 105"/>
                      <a:gd name="T28" fmla="*/ 63 w 86"/>
                      <a:gd name="T29" fmla="*/ 83 h 105"/>
                      <a:gd name="T30" fmla="*/ 54 w 86"/>
                      <a:gd name="T31" fmla="*/ 91 h 105"/>
                      <a:gd name="T32" fmla="*/ 41 w 86"/>
                      <a:gd name="T33" fmla="*/ 97 h 105"/>
                      <a:gd name="T34" fmla="*/ 29 w 86"/>
                      <a:gd name="T35" fmla="*/ 100 h 105"/>
                      <a:gd name="T36" fmla="*/ 17 w 86"/>
                      <a:gd name="T37" fmla="*/ 102 h 105"/>
                      <a:gd name="T38" fmla="*/ 7 w 86"/>
                      <a:gd name="T39" fmla="*/ 102 h 105"/>
                      <a:gd name="T40" fmla="*/ 0 w 86"/>
                      <a:gd name="T41" fmla="*/ 100 h 105"/>
                      <a:gd name="T42" fmla="*/ 3 w 86"/>
                      <a:gd name="T43" fmla="*/ 102 h 105"/>
                      <a:gd name="T44" fmla="*/ 4 w 86"/>
                      <a:gd name="T45" fmla="*/ 105 h 105"/>
                      <a:gd name="T46" fmla="*/ 11 w 86"/>
                      <a:gd name="T47" fmla="*/ 105 h 105"/>
                      <a:gd name="T48" fmla="*/ 17 w 86"/>
                      <a:gd name="T49" fmla="*/ 105 h 105"/>
                      <a:gd name="T50" fmla="*/ 31 w 86"/>
                      <a:gd name="T51" fmla="*/ 103 h 105"/>
                      <a:gd name="T52" fmla="*/ 43 w 86"/>
                      <a:gd name="T53" fmla="*/ 100 h 105"/>
                      <a:gd name="T54" fmla="*/ 55 w 86"/>
                      <a:gd name="T55" fmla="*/ 92 h 105"/>
                      <a:gd name="T56" fmla="*/ 65 w 86"/>
                      <a:gd name="T57" fmla="*/ 85 h 105"/>
                      <a:gd name="T58" fmla="*/ 74 w 86"/>
                      <a:gd name="T59" fmla="*/ 74 h 105"/>
                      <a:gd name="T60" fmla="*/ 80 w 86"/>
                      <a:gd name="T61" fmla="*/ 63 h 105"/>
                      <a:gd name="T62" fmla="*/ 85 w 86"/>
                      <a:gd name="T63" fmla="*/ 49 h 105"/>
                      <a:gd name="T64" fmla="*/ 86 w 86"/>
                      <a:gd name="T65" fmla="*/ 35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5"/>
                      <a:gd name="T101" fmla="*/ 86 w 86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5">
                        <a:moveTo>
                          <a:pt x="86" y="35"/>
                        </a:moveTo>
                        <a:lnTo>
                          <a:pt x="85" y="27"/>
                        </a:lnTo>
                        <a:lnTo>
                          <a:pt x="83" y="18"/>
                        </a:lnTo>
                        <a:lnTo>
                          <a:pt x="82" y="10"/>
                        </a:lnTo>
                        <a:lnTo>
                          <a:pt x="77" y="3"/>
                        </a:lnTo>
                        <a:lnTo>
                          <a:pt x="75" y="1"/>
                        </a:lnTo>
                        <a:lnTo>
                          <a:pt x="72" y="0"/>
                        </a:lnTo>
                        <a:lnTo>
                          <a:pt x="77" y="9"/>
                        </a:lnTo>
                        <a:lnTo>
                          <a:pt x="80" y="17"/>
                        </a:lnTo>
                        <a:lnTo>
                          <a:pt x="82" y="26"/>
                        </a:lnTo>
                        <a:lnTo>
                          <a:pt x="83" y="35"/>
                        </a:lnTo>
                        <a:lnTo>
                          <a:pt x="82" y="49"/>
                        </a:lnTo>
                        <a:lnTo>
                          <a:pt x="77" y="61"/>
                        </a:lnTo>
                        <a:lnTo>
                          <a:pt x="71" y="72"/>
                        </a:lnTo>
                        <a:lnTo>
                          <a:pt x="63" y="83"/>
                        </a:lnTo>
                        <a:lnTo>
                          <a:pt x="54" y="91"/>
                        </a:lnTo>
                        <a:lnTo>
                          <a:pt x="41" y="97"/>
                        </a:lnTo>
                        <a:lnTo>
                          <a:pt x="29" y="100"/>
                        </a:lnTo>
                        <a:lnTo>
                          <a:pt x="17" y="102"/>
                        </a:lnTo>
                        <a:lnTo>
                          <a:pt x="7" y="102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4" y="105"/>
                        </a:lnTo>
                        <a:lnTo>
                          <a:pt x="11" y="105"/>
                        </a:lnTo>
                        <a:lnTo>
                          <a:pt x="17" y="105"/>
                        </a:lnTo>
                        <a:lnTo>
                          <a:pt x="31" y="103"/>
                        </a:lnTo>
                        <a:lnTo>
                          <a:pt x="43" y="100"/>
                        </a:lnTo>
                        <a:lnTo>
                          <a:pt x="55" y="92"/>
                        </a:lnTo>
                        <a:lnTo>
                          <a:pt x="65" y="85"/>
                        </a:lnTo>
                        <a:lnTo>
                          <a:pt x="74" y="74"/>
                        </a:lnTo>
                        <a:lnTo>
                          <a:pt x="80" y="63"/>
                        </a:lnTo>
                        <a:lnTo>
                          <a:pt x="85" y="49"/>
                        </a:lnTo>
                        <a:lnTo>
                          <a:pt x="86" y="35"/>
                        </a:lnTo>
                        <a:close/>
                      </a:path>
                    </a:pathLst>
                  </a:custGeom>
                  <a:solidFill>
                    <a:srgbClr val="DD3D3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3" name="Freeform 501">
                    <a:extLst>
                      <a:ext uri="{FF2B5EF4-FFF2-40B4-BE49-F238E27FC236}">
                        <a16:creationId xmlns:a16="http://schemas.microsoft.com/office/drawing/2014/main" id="{4B248816-3E91-164F-A8D3-1CD605E718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9" y="1195"/>
                    <a:ext cx="87" cy="103"/>
                  </a:xfrm>
                  <a:custGeom>
                    <a:avLst/>
                    <a:gdLst>
                      <a:gd name="T0" fmla="*/ 87 w 87"/>
                      <a:gd name="T1" fmla="*/ 35 h 103"/>
                      <a:gd name="T2" fmla="*/ 85 w 87"/>
                      <a:gd name="T3" fmla="*/ 26 h 103"/>
                      <a:gd name="T4" fmla="*/ 84 w 87"/>
                      <a:gd name="T5" fmla="*/ 18 h 103"/>
                      <a:gd name="T6" fmla="*/ 80 w 87"/>
                      <a:gd name="T7" fmla="*/ 9 h 103"/>
                      <a:gd name="T8" fmla="*/ 77 w 87"/>
                      <a:gd name="T9" fmla="*/ 1 h 103"/>
                      <a:gd name="T10" fmla="*/ 74 w 87"/>
                      <a:gd name="T11" fmla="*/ 0 h 103"/>
                      <a:gd name="T12" fmla="*/ 73 w 87"/>
                      <a:gd name="T13" fmla="*/ 0 h 103"/>
                      <a:gd name="T14" fmla="*/ 77 w 87"/>
                      <a:gd name="T15" fmla="*/ 7 h 103"/>
                      <a:gd name="T16" fmla="*/ 80 w 87"/>
                      <a:gd name="T17" fmla="*/ 17 h 103"/>
                      <a:gd name="T18" fmla="*/ 82 w 87"/>
                      <a:gd name="T19" fmla="*/ 26 h 103"/>
                      <a:gd name="T20" fmla="*/ 84 w 87"/>
                      <a:gd name="T21" fmla="*/ 35 h 103"/>
                      <a:gd name="T22" fmla="*/ 82 w 87"/>
                      <a:gd name="T23" fmla="*/ 49 h 103"/>
                      <a:gd name="T24" fmla="*/ 77 w 87"/>
                      <a:gd name="T25" fmla="*/ 60 h 103"/>
                      <a:gd name="T26" fmla="*/ 71 w 87"/>
                      <a:gd name="T27" fmla="*/ 72 h 103"/>
                      <a:gd name="T28" fmla="*/ 64 w 87"/>
                      <a:gd name="T29" fmla="*/ 82 h 103"/>
                      <a:gd name="T30" fmla="*/ 54 w 87"/>
                      <a:gd name="T31" fmla="*/ 89 h 103"/>
                      <a:gd name="T32" fmla="*/ 43 w 87"/>
                      <a:gd name="T33" fmla="*/ 95 h 103"/>
                      <a:gd name="T34" fmla="*/ 31 w 87"/>
                      <a:gd name="T35" fmla="*/ 99 h 103"/>
                      <a:gd name="T36" fmla="*/ 19 w 87"/>
                      <a:gd name="T37" fmla="*/ 100 h 103"/>
                      <a:gd name="T38" fmla="*/ 9 w 87"/>
                      <a:gd name="T39" fmla="*/ 100 h 103"/>
                      <a:gd name="T40" fmla="*/ 0 w 87"/>
                      <a:gd name="T41" fmla="*/ 97 h 103"/>
                      <a:gd name="T42" fmla="*/ 2 w 87"/>
                      <a:gd name="T43" fmla="*/ 100 h 103"/>
                      <a:gd name="T44" fmla="*/ 5 w 87"/>
                      <a:gd name="T45" fmla="*/ 102 h 103"/>
                      <a:gd name="T46" fmla="*/ 11 w 87"/>
                      <a:gd name="T47" fmla="*/ 103 h 103"/>
                      <a:gd name="T48" fmla="*/ 19 w 87"/>
                      <a:gd name="T49" fmla="*/ 103 h 103"/>
                      <a:gd name="T50" fmla="*/ 33 w 87"/>
                      <a:gd name="T51" fmla="*/ 102 h 103"/>
                      <a:gd name="T52" fmla="*/ 45 w 87"/>
                      <a:gd name="T53" fmla="*/ 99 h 103"/>
                      <a:gd name="T54" fmla="*/ 56 w 87"/>
                      <a:gd name="T55" fmla="*/ 92 h 103"/>
                      <a:gd name="T56" fmla="*/ 67 w 87"/>
                      <a:gd name="T57" fmla="*/ 83 h 103"/>
                      <a:gd name="T58" fmla="*/ 74 w 87"/>
                      <a:gd name="T59" fmla="*/ 74 h 103"/>
                      <a:gd name="T60" fmla="*/ 80 w 87"/>
                      <a:gd name="T61" fmla="*/ 61 h 103"/>
                      <a:gd name="T62" fmla="*/ 85 w 87"/>
                      <a:gd name="T63" fmla="*/ 49 h 103"/>
                      <a:gd name="T64" fmla="*/ 87 w 87"/>
                      <a:gd name="T65" fmla="*/ 35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3"/>
                      <a:gd name="T101" fmla="*/ 87 w 87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3">
                        <a:moveTo>
                          <a:pt x="87" y="35"/>
                        </a:moveTo>
                        <a:lnTo>
                          <a:pt x="85" y="26"/>
                        </a:lnTo>
                        <a:lnTo>
                          <a:pt x="84" y="18"/>
                        </a:lnTo>
                        <a:lnTo>
                          <a:pt x="80" y="9"/>
                        </a:lnTo>
                        <a:lnTo>
                          <a:pt x="77" y="1"/>
                        </a:lnTo>
                        <a:lnTo>
                          <a:pt x="74" y="0"/>
                        </a:lnTo>
                        <a:lnTo>
                          <a:pt x="73" y="0"/>
                        </a:lnTo>
                        <a:lnTo>
                          <a:pt x="77" y="7"/>
                        </a:lnTo>
                        <a:lnTo>
                          <a:pt x="80" y="17"/>
                        </a:lnTo>
                        <a:lnTo>
                          <a:pt x="82" y="26"/>
                        </a:lnTo>
                        <a:lnTo>
                          <a:pt x="84" y="35"/>
                        </a:lnTo>
                        <a:lnTo>
                          <a:pt x="82" y="49"/>
                        </a:lnTo>
                        <a:lnTo>
                          <a:pt x="77" y="60"/>
                        </a:lnTo>
                        <a:lnTo>
                          <a:pt x="71" y="72"/>
                        </a:lnTo>
                        <a:lnTo>
                          <a:pt x="64" y="82"/>
                        </a:lnTo>
                        <a:lnTo>
                          <a:pt x="54" y="89"/>
                        </a:lnTo>
                        <a:lnTo>
                          <a:pt x="43" y="95"/>
                        </a:lnTo>
                        <a:lnTo>
                          <a:pt x="31" y="99"/>
                        </a:lnTo>
                        <a:lnTo>
                          <a:pt x="19" y="100"/>
                        </a:lnTo>
                        <a:lnTo>
                          <a:pt x="9" y="100"/>
                        </a:lnTo>
                        <a:lnTo>
                          <a:pt x="0" y="97"/>
                        </a:lnTo>
                        <a:lnTo>
                          <a:pt x="2" y="100"/>
                        </a:lnTo>
                        <a:lnTo>
                          <a:pt x="5" y="102"/>
                        </a:lnTo>
                        <a:lnTo>
                          <a:pt x="11" y="103"/>
                        </a:lnTo>
                        <a:lnTo>
                          <a:pt x="19" y="103"/>
                        </a:lnTo>
                        <a:lnTo>
                          <a:pt x="33" y="102"/>
                        </a:lnTo>
                        <a:lnTo>
                          <a:pt x="45" y="99"/>
                        </a:lnTo>
                        <a:lnTo>
                          <a:pt x="56" y="92"/>
                        </a:lnTo>
                        <a:lnTo>
                          <a:pt x="67" y="83"/>
                        </a:lnTo>
                        <a:lnTo>
                          <a:pt x="74" y="74"/>
                        </a:lnTo>
                        <a:lnTo>
                          <a:pt x="80" y="61"/>
                        </a:lnTo>
                        <a:lnTo>
                          <a:pt x="85" y="49"/>
                        </a:lnTo>
                        <a:lnTo>
                          <a:pt x="87" y="35"/>
                        </a:lnTo>
                        <a:close/>
                      </a:path>
                    </a:pathLst>
                  </a:custGeom>
                  <a:solidFill>
                    <a:srgbClr val="DD3E3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4" name="Freeform 502">
                    <a:extLst>
                      <a:ext uri="{FF2B5EF4-FFF2-40B4-BE49-F238E27FC236}">
                        <a16:creationId xmlns:a16="http://schemas.microsoft.com/office/drawing/2014/main" id="{1319D9D0-631A-8243-8B94-AA44351C92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8" y="1193"/>
                    <a:ext cx="86" cy="104"/>
                  </a:xfrm>
                  <a:custGeom>
                    <a:avLst/>
                    <a:gdLst>
                      <a:gd name="T0" fmla="*/ 86 w 86"/>
                      <a:gd name="T1" fmla="*/ 37 h 104"/>
                      <a:gd name="T2" fmla="*/ 85 w 86"/>
                      <a:gd name="T3" fmla="*/ 28 h 104"/>
                      <a:gd name="T4" fmla="*/ 83 w 86"/>
                      <a:gd name="T5" fmla="*/ 19 h 104"/>
                      <a:gd name="T6" fmla="*/ 80 w 86"/>
                      <a:gd name="T7" fmla="*/ 11 h 104"/>
                      <a:gd name="T8" fmla="*/ 75 w 86"/>
                      <a:gd name="T9" fmla="*/ 2 h 104"/>
                      <a:gd name="T10" fmla="*/ 74 w 86"/>
                      <a:gd name="T11" fmla="*/ 2 h 104"/>
                      <a:gd name="T12" fmla="*/ 71 w 86"/>
                      <a:gd name="T13" fmla="*/ 0 h 104"/>
                      <a:gd name="T14" fmla="*/ 75 w 86"/>
                      <a:gd name="T15" fmla="*/ 9 h 104"/>
                      <a:gd name="T16" fmla="*/ 80 w 86"/>
                      <a:gd name="T17" fmla="*/ 17 h 104"/>
                      <a:gd name="T18" fmla="*/ 81 w 86"/>
                      <a:gd name="T19" fmla="*/ 28 h 104"/>
                      <a:gd name="T20" fmla="*/ 83 w 86"/>
                      <a:gd name="T21" fmla="*/ 37 h 104"/>
                      <a:gd name="T22" fmla="*/ 81 w 86"/>
                      <a:gd name="T23" fmla="*/ 50 h 104"/>
                      <a:gd name="T24" fmla="*/ 77 w 86"/>
                      <a:gd name="T25" fmla="*/ 62 h 104"/>
                      <a:gd name="T26" fmla="*/ 72 w 86"/>
                      <a:gd name="T27" fmla="*/ 73 h 104"/>
                      <a:gd name="T28" fmla="*/ 65 w 86"/>
                      <a:gd name="T29" fmla="*/ 82 h 104"/>
                      <a:gd name="T30" fmla="*/ 55 w 86"/>
                      <a:gd name="T31" fmla="*/ 90 h 104"/>
                      <a:gd name="T32" fmla="*/ 44 w 86"/>
                      <a:gd name="T33" fmla="*/ 96 h 104"/>
                      <a:gd name="T34" fmla="*/ 32 w 86"/>
                      <a:gd name="T35" fmla="*/ 99 h 104"/>
                      <a:gd name="T36" fmla="*/ 20 w 86"/>
                      <a:gd name="T37" fmla="*/ 101 h 104"/>
                      <a:gd name="T38" fmla="*/ 9 w 86"/>
                      <a:gd name="T39" fmla="*/ 101 h 104"/>
                      <a:gd name="T40" fmla="*/ 0 w 86"/>
                      <a:gd name="T41" fmla="*/ 97 h 104"/>
                      <a:gd name="T42" fmla="*/ 1 w 86"/>
                      <a:gd name="T43" fmla="*/ 99 h 104"/>
                      <a:gd name="T44" fmla="*/ 3 w 86"/>
                      <a:gd name="T45" fmla="*/ 102 h 104"/>
                      <a:gd name="T46" fmla="*/ 10 w 86"/>
                      <a:gd name="T47" fmla="*/ 104 h 104"/>
                      <a:gd name="T48" fmla="*/ 20 w 86"/>
                      <a:gd name="T49" fmla="*/ 104 h 104"/>
                      <a:gd name="T50" fmla="*/ 32 w 86"/>
                      <a:gd name="T51" fmla="*/ 102 h 104"/>
                      <a:gd name="T52" fmla="*/ 44 w 86"/>
                      <a:gd name="T53" fmla="*/ 99 h 104"/>
                      <a:gd name="T54" fmla="*/ 57 w 86"/>
                      <a:gd name="T55" fmla="*/ 93 h 104"/>
                      <a:gd name="T56" fmla="*/ 66 w 86"/>
                      <a:gd name="T57" fmla="*/ 85 h 104"/>
                      <a:gd name="T58" fmla="*/ 74 w 86"/>
                      <a:gd name="T59" fmla="*/ 74 h 104"/>
                      <a:gd name="T60" fmla="*/ 80 w 86"/>
                      <a:gd name="T61" fmla="*/ 63 h 104"/>
                      <a:gd name="T62" fmla="*/ 85 w 86"/>
                      <a:gd name="T63" fmla="*/ 51 h 104"/>
                      <a:gd name="T64" fmla="*/ 86 w 86"/>
                      <a:gd name="T65" fmla="*/ 37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4"/>
                      <a:gd name="T101" fmla="*/ 86 w 86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4">
                        <a:moveTo>
                          <a:pt x="86" y="37"/>
                        </a:moveTo>
                        <a:lnTo>
                          <a:pt x="85" y="28"/>
                        </a:lnTo>
                        <a:lnTo>
                          <a:pt x="83" y="19"/>
                        </a:lnTo>
                        <a:lnTo>
                          <a:pt x="80" y="11"/>
                        </a:lnTo>
                        <a:lnTo>
                          <a:pt x="75" y="2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5" y="9"/>
                        </a:lnTo>
                        <a:lnTo>
                          <a:pt x="80" y="17"/>
                        </a:lnTo>
                        <a:lnTo>
                          <a:pt x="81" y="28"/>
                        </a:lnTo>
                        <a:lnTo>
                          <a:pt x="83" y="37"/>
                        </a:lnTo>
                        <a:lnTo>
                          <a:pt x="81" y="50"/>
                        </a:lnTo>
                        <a:lnTo>
                          <a:pt x="77" y="62"/>
                        </a:lnTo>
                        <a:lnTo>
                          <a:pt x="72" y="73"/>
                        </a:lnTo>
                        <a:lnTo>
                          <a:pt x="65" y="82"/>
                        </a:lnTo>
                        <a:lnTo>
                          <a:pt x="55" y="90"/>
                        </a:lnTo>
                        <a:lnTo>
                          <a:pt x="44" y="96"/>
                        </a:lnTo>
                        <a:lnTo>
                          <a:pt x="32" y="99"/>
                        </a:lnTo>
                        <a:lnTo>
                          <a:pt x="20" y="101"/>
                        </a:lnTo>
                        <a:lnTo>
                          <a:pt x="9" y="101"/>
                        </a:lnTo>
                        <a:lnTo>
                          <a:pt x="0" y="97"/>
                        </a:lnTo>
                        <a:lnTo>
                          <a:pt x="1" y="99"/>
                        </a:lnTo>
                        <a:lnTo>
                          <a:pt x="3" y="102"/>
                        </a:lnTo>
                        <a:lnTo>
                          <a:pt x="10" y="104"/>
                        </a:lnTo>
                        <a:lnTo>
                          <a:pt x="20" y="104"/>
                        </a:lnTo>
                        <a:lnTo>
                          <a:pt x="32" y="102"/>
                        </a:lnTo>
                        <a:lnTo>
                          <a:pt x="44" y="99"/>
                        </a:lnTo>
                        <a:lnTo>
                          <a:pt x="57" y="93"/>
                        </a:lnTo>
                        <a:lnTo>
                          <a:pt x="66" y="85"/>
                        </a:lnTo>
                        <a:lnTo>
                          <a:pt x="74" y="74"/>
                        </a:lnTo>
                        <a:lnTo>
                          <a:pt x="80" y="63"/>
                        </a:lnTo>
                        <a:lnTo>
                          <a:pt x="85" y="51"/>
                        </a:lnTo>
                        <a:lnTo>
                          <a:pt x="86" y="37"/>
                        </a:lnTo>
                        <a:close/>
                      </a:path>
                    </a:pathLst>
                  </a:custGeom>
                  <a:solidFill>
                    <a:srgbClr val="DE3F3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5" name="Freeform 503">
                    <a:extLst>
                      <a:ext uri="{FF2B5EF4-FFF2-40B4-BE49-F238E27FC236}">
                        <a16:creationId xmlns:a16="http://schemas.microsoft.com/office/drawing/2014/main" id="{A4E5AF41-2841-4C4A-88C2-DE3D1E3537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5" y="1193"/>
                    <a:ext cx="88" cy="102"/>
                  </a:xfrm>
                  <a:custGeom>
                    <a:avLst/>
                    <a:gdLst>
                      <a:gd name="T0" fmla="*/ 88 w 88"/>
                      <a:gd name="T1" fmla="*/ 37 h 102"/>
                      <a:gd name="T2" fmla="*/ 86 w 88"/>
                      <a:gd name="T3" fmla="*/ 28 h 102"/>
                      <a:gd name="T4" fmla="*/ 84 w 88"/>
                      <a:gd name="T5" fmla="*/ 19 h 102"/>
                      <a:gd name="T6" fmla="*/ 81 w 88"/>
                      <a:gd name="T7" fmla="*/ 9 h 102"/>
                      <a:gd name="T8" fmla="*/ 77 w 88"/>
                      <a:gd name="T9" fmla="*/ 2 h 102"/>
                      <a:gd name="T10" fmla="*/ 74 w 88"/>
                      <a:gd name="T11" fmla="*/ 0 h 102"/>
                      <a:gd name="T12" fmla="*/ 71 w 88"/>
                      <a:gd name="T13" fmla="*/ 0 h 102"/>
                      <a:gd name="T14" fmla="*/ 77 w 88"/>
                      <a:gd name="T15" fmla="*/ 8 h 102"/>
                      <a:gd name="T16" fmla="*/ 80 w 88"/>
                      <a:gd name="T17" fmla="*/ 17 h 102"/>
                      <a:gd name="T18" fmla="*/ 83 w 88"/>
                      <a:gd name="T19" fmla="*/ 26 h 102"/>
                      <a:gd name="T20" fmla="*/ 84 w 88"/>
                      <a:gd name="T21" fmla="*/ 37 h 102"/>
                      <a:gd name="T22" fmla="*/ 83 w 88"/>
                      <a:gd name="T23" fmla="*/ 50 h 102"/>
                      <a:gd name="T24" fmla="*/ 78 w 88"/>
                      <a:gd name="T25" fmla="*/ 62 h 102"/>
                      <a:gd name="T26" fmla="*/ 74 w 88"/>
                      <a:gd name="T27" fmla="*/ 71 h 102"/>
                      <a:gd name="T28" fmla="*/ 66 w 88"/>
                      <a:gd name="T29" fmla="*/ 80 h 102"/>
                      <a:gd name="T30" fmla="*/ 57 w 88"/>
                      <a:gd name="T31" fmla="*/ 88 h 102"/>
                      <a:gd name="T32" fmla="*/ 46 w 88"/>
                      <a:gd name="T33" fmla="*/ 94 h 102"/>
                      <a:gd name="T34" fmla="*/ 35 w 88"/>
                      <a:gd name="T35" fmla="*/ 97 h 102"/>
                      <a:gd name="T36" fmla="*/ 23 w 88"/>
                      <a:gd name="T37" fmla="*/ 99 h 102"/>
                      <a:gd name="T38" fmla="*/ 10 w 88"/>
                      <a:gd name="T39" fmla="*/ 97 h 102"/>
                      <a:gd name="T40" fmla="*/ 0 w 88"/>
                      <a:gd name="T41" fmla="*/ 94 h 102"/>
                      <a:gd name="T42" fmla="*/ 3 w 88"/>
                      <a:gd name="T43" fmla="*/ 97 h 102"/>
                      <a:gd name="T44" fmla="*/ 4 w 88"/>
                      <a:gd name="T45" fmla="*/ 99 h 102"/>
                      <a:gd name="T46" fmla="*/ 13 w 88"/>
                      <a:gd name="T47" fmla="*/ 102 h 102"/>
                      <a:gd name="T48" fmla="*/ 23 w 88"/>
                      <a:gd name="T49" fmla="*/ 102 h 102"/>
                      <a:gd name="T50" fmla="*/ 35 w 88"/>
                      <a:gd name="T51" fmla="*/ 101 h 102"/>
                      <a:gd name="T52" fmla="*/ 47 w 88"/>
                      <a:gd name="T53" fmla="*/ 97 h 102"/>
                      <a:gd name="T54" fmla="*/ 58 w 88"/>
                      <a:gd name="T55" fmla="*/ 91 h 102"/>
                      <a:gd name="T56" fmla="*/ 68 w 88"/>
                      <a:gd name="T57" fmla="*/ 84 h 102"/>
                      <a:gd name="T58" fmla="*/ 75 w 88"/>
                      <a:gd name="T59" fmla="*/ 74 h 102"/>
                      <a:gd name="T60" fmla="*/ 81 w 88"/>
                      <a:gd name="T61" fmla="*/ 62 h 102"/>
                      <a:gd name="T62" fmla="*/ 86 w 88"/>
                      <a:gd name="T63" fmla="*/ 51 h 102"/>
                      <a:gd name="T64" fmla="*/ 88 w 88"/>
                      <a:gd name="T65" fmla="*/ 37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2"/>
                      <a:gd name="T101" fmla="*/ 88 w 88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2">
                        <a:moveTo>
                          <a:pt x="88" y="37"/>
                        </a:moveTo>
                        <a:lnTo>
                          <a:pt x="86" y="28"/>
                        </a:lnTo>
                        <a:lnTo>
                          <a:pt x="84" y="19"/>
                        </a:lnTo>
                        <a:lnTo>
                          <a:pt x="81" y="9"/>
                        </a:lnTo>
                        <a:lnTo>
                          <a:pt x="77" y="2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77" y="8"/>
                        </a:lnTo>
                        <a:lnTo>
                          <a:pt x="80" y="17"/>
                        </a:lnTo>
                        <a:lnTo>
                          <a:pt x="83" y="26"/>
                        </a:lnTo>
                        <a:lnTo>
                          <a:pt x="84" y="37"/>
                        </a:lnTo>
                        <a:lnTo>
                          <a:pt x="83" y="50"/>
                        </a:lnTo>
                        <a:lnTo>
                          <a:pt x="78" y="62"/>
                        </a:lnTo>
                        <a:lnTo>
                          <a:pt x="74" y="71"/>
                        </a:lnTo>
                        <a:lnTo>
                          <a:pt x="66" y="80"/>
                        </a:lnTo>
                        <a:lnTo>
                          <a:pt x="57" y="88"/>
                        </a:lnTo>
                        <a:lnTo>
                          <a:pt x="46" y="94"/>
                        </a:lnTo>
                        <a:lnTo>
                          <a:pt x="35" y="97"/>
                        </a:lnTo>
                        <a:lnTo>
                          <a:pt x="23" y="99"/>
                        </a:lnTo>
                        <a:lnTo>
                          <a:pt x="10" y="97"/>
                        </a:lnTo>
                        <a:lnTo>
                          <a:pt x="0" y="94"/>
                        </a:lnTo>
                        <a:lnTo>
                          <a:pt x="3" y="97"/>
                        </a:lnTo>
                        <a:lnTo>
                          <a:pt x="4" y="99"/>
                        </a:lnTo>
                        <a:lnTo>
                          <a:pt x="13" y="102"/>
                        </a:lnTo>
                        <a:lnTo>
                          <a:pt x="23" y="102"/>
                        </a:lnTo>
                        <a:lnTo>
                          <a:pt x="35" y="101"/>
                        </a:lnTo>
                        <a:lnTo>
                          <a:pt x="47" y="97"/>
                        </a:lnTo>
                        <a:lnTo>
                          <a:pt x="58" y="91"/>
                        </a:lnTo>
                        <a:lnTo>
                          <a:pt x="68" y="84"/>
                        </a:lnTo>
                        <a:lnTo>
                          <a:pt x="75" y="74"/>
                        </a:lnTo>
                        <a:lnTo>
                          <a:pt x="81" y="62"/>
                        </a:lnTo>
                        <a:lnTo>
                          <a:pt x="86" y="51"/>
                        </a:lnTo>
                        <a:lnTo>
                          <a:pt x="88" y="37"/>
                        </a:lnTo>
                        <a:close/>
                      </a:path>
                    </a:pathLst>
                  </a:custGeom>
                  <a:solidFill>
                    <a:srgbClr val="DE42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6" name="Freeform 504">
                    <a:extLst>
                      <a:ext uri="{FF2B5EF4-FFF2-40B4-BE49-F238E27FC236}">
                        <a16:creationId xmlns:a16="http://schemas.microsoft.com/office/drawing/2014/main" id="{4C907B17-00E5-374B-A1A3-2ED29065E2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3" y="1191"/>
                    <a:ext cx="88" cy="103"/>
                  </a:xfrm>
                  <a:custGeom>
                    <a:avLst/>
                    <a:gdLst>
                      <a:gd name="T0" fmla="*/ 88 w 88"/>
                      <a:gd name="T1" fmla="*/ 39 h 103"/>
                      <a:gd name="T2" fmla="*/ 86 w 88"/>
                      <a:gd name="T3" fmla="*/ 30 h 103"/>
                      <a:gd name="T4" fmla="*/ 85 w 88"/>
                      <a:gd name="T5" fmla="*/ 19 h 103"/>
                      <a:gd name="T6" fmla="*/ 80 w 88"/>
                      <a:gd name="T7" fmla="*/ 11 h 103"/>
                      <a:gd name="T8" fmla="*/ 76 w 88"/>
                      <a:gd name="T9" fmla="*/ 2 h 103"/>
                      <a:gd name="T10" fmla="*/ 73 w 88"/>
                      <a:gd name="T11" fmla="*/ 2 h 103"/>
                      <a:gd name="T12" fmla="*/ 71 w 88"/>
                      <a:gd name="T13" fmla="*/ 0 h 103"/>
                      <a:gd name="T14" fmla="*/ 76 w 88"/>
                      <a:gd name="T15" fmla="*/ 10 h 103"/>
                      <a:gd name="T16" fmla="*/ 80 w 88"/>
                      <a:gd name="T17" fmla="*/ 19 h 103"/>
                      <a:gd name="T18" fmla="*/ 83 w 88"/>
                      <a:gd name="T19" fmla="*/ 28 h 103"/>
                      <a:gd name="T20" fmla="*/ 85 w 88"/>
                      <a:gd name="T21" fmla="*/ 39 h 103"/>
                      <a:gd name="T22" fmla="*/ 83 w 88"/>
                      <a:gd name="T23" fmla="*/ 52 h 103"/>
                      <a:gd name="T24" fmla="*/ 80 w 88"/>
                      <a:gd name="T25" fmla="*/ 62 h 103"/>
                      <a:gd name="T26" fmla="*/ 74 w 88"/>
                      <a:gd name="T27" fmla="*/ 73 h 103"/>
                      <a:gd name="T28" fmla="*/ 66 w 88"/>
                      <a:gd name="T29" fmla="*/ 82 h 103"/>
                      <a:gd name="T30" fmla="*/ 57 w 88"/>
                      <a:gd name="T31" fmla="*/ 89 h 103"/>
                      <a:gd name="T32" fmla="*/ 48 w 88"/>
                      <a:gd name="T33" fmla="*/ 95 h 103"/>
                      <a:gd name="T34" fmla="*/ 37 w 88"/>
                      <a:gd name="T35" fmla="*/ 98 h 103"/>
                      <a:gd name="T36" fmla="*/ 25 w 88"/>
                      <a:gd name="T37" fmla="*/ 99 h 103"/>
                      <a:gd name="T38" fmla="*/ 12 w 88"/>
                      <a:gd name="T39" fmla="*/ 98 h 103"/>
                      <a:gd name="T40" fmla="*/ 0 w 88"/>
                      <a:gd name="T41" fmla="*/ 95 h 103"/>
                      <a:gd name="T42" fmla="*/ 2 w 88"/>
                      <a:gd name="T43" fmla="*/ 98 h 103"/>
                      <a:gd name="T44" fmla="*/ 5 w 88"/>
                      <a:gd name="T45" fmla="*/ 99 h 103"/>
                      <a:gd name="T46" fmla="*/ 14 w 88"/>
                      <a:gd name="T47" fmla="*/ 103 h 103"/>
                      <a:gd name="T48" fmla="*/ 25 w 88"/>
                      <a:gd name="T49" fmla="*/ 103 h 103"/>
                      <a:gd name="T50" fmla="*/ 37 w 88"/>
                      <a:gd name="T51" fmla="*/ 101 h 103"/>
                      <a:gd name="T52" fmla="*/ 49 w 88"/>
                      <a:gd name="T53" fmla="*/ 98 h 103"/>
                      <a:gd name="T54" fmla="*/ 60 w 88"/>
                      <a:gd name="T55" fmla="*/ 92 h 103"/>
                      <a:gd name="T56" fmla="*/ 70 w 88"/>
                      <a:gd name="T57" fmla="*/ 84 h 103"/>
                      <a:gd name="T58" fmla="*/ 77 w 88"/>
                      <a:gd name="T59" fmla="*/ 75 h 103"/>
                      <a:gd name="T60" fmla="*/ 82 w 88"/>
                      <a:gd name="T61" fmla="*/ 64 h 103"/>
                      <a:gd name="T62" fmla="*/ 86 w 88"/>
                      <a:gd name="T63" fmla="*/ 52 h 103"/>
                      <a:gd name="T64" fmla="*/ 88 w 88"/>
                      <a:gd name="T65" fmla="*/ 39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3"/>
                      <a:gd name="T101" fmla="*/ 88 w 88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3">
                        <a:moveTo>
                          <a:pt x="88" y="39"/>
                        </a:moveTo>
                        <a:lnTo>
                          <a:pt x="86" y="30"/>
                        </a:lnTo>
                        <a:lnTo>
                          <a:pt x="85" y="19"/>
                        </a:lnTo>
                        <a:lnTo>
                          <a:pt x="80" y="11"/>
                        </a:lnTo>
                        <a:lnTo>
                          <a:pt x="76" y="2"/>
                        </a:lnTo>
                        <a:lnTo>
                          <a:pt x="73" y="2"/>
                        </a:lnTo>
                        <a:lnTo>
                          <a:pt x="71" y="0"/>
                        </a:lnTo>
                        <a:lnTo>
                          <a:pt x="76" y="10"/>
                        </a:lnTo>
                        <a:lnTo>
                          <a:pt x="80" y="19"/>
                        </a:lnTo>
                        <a:lnTo>
                          <a:pt x="83" y="28"/>
                        </a:lnTo>
                        <a:lnTo>
                          <a:pt x="85" y="39"/>
                        </a:lnTo>
                        <a:lnTo>
                          <a:pt x="83" y="52"/>
                        </a:lnTo>
                        <a:lnTo>
                          <a:pt x="80" y="62"/>
                        </a:lnTo>
                        <a:lnTo>
                          <a:pt x="74" y="73"/>
                        </a:lnTo>
                        <a:lnTo>
                          <a:pt x="66" y="82"/>
                        </a:lnTo>
                        <a:lnTo>
                          <a:pt x="57" y="89"/>
                        </a:lnTo>
                        <a:lnTo>
                          <a:pt x="48" y="95"/>
                        </a:lnTo>
                        <a:lnTo>
                          <a:pt x="37" y="98"/>
                        </a:lnTo>
                        <a:lnTo>
                          <a:pt x="25" y="99"/>
                        </a:lnTo>
                        <a:lnTo>
                          <a:pt x="12" y="98"/>
                        </a:lnTo>
                        <a:lnTo>
                          <a:pt x="0" y="95"/>
                        </a:lnTo>
                        <a:lnTo>
                          <a:pt x="2" y="98"/>
                        </a:lnTo>
                        <a:lnTo>
                          <a:pt x="5" y="99"/>
                        </a:lnTo>
                        <a:lnTo>
                          <a:pt x="14" y="103"/>
                        </a:lnTo>
                        <a:lnTo>
                          <a:pt x="25" y="103"/>
                        </a:lnTo>
                        <a:lnTo>
                          <a:pt x="37" y="101"/>
                        </a:lnTo>
                        <a:lnTo>
                          <a:pt x="49" y="98"/>
                        </a:lnTo>
                        <a:lnTo>
                          <a:pt x="60" y="92"/>
                        </a:lnTo>
                        <a:lnTo>
                          <a:pt x="70" y="84"/>
                        </a:lnTo>
                        <a:lnTo>
                          <a:pt x="77" y="75"/>
                        </a:lnTo>
                        <a:lnTo>
                          <a:pt x="82" y="64"/>
                        </a:lnTo>
                        <a:lnTo>
                          <a:pt x="86" y="52"/>
                        </a:lnTo>
                        <a:lnTo>
                          <a:pt x="88" y="39"/>
                        </a:lnTo>
                        <a:close/>
                      </a:path>
                    </a:pathLst>
                  </a:custGeom>
                  <a:solidFill>
                    <a:srgbClr val="DE44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7" name="Freeform 505">
                    <a:extLst>
                      <a:ext uri="{FF2B5EF4-FFF2-40B4-BE49-F238E27FC236}">
                        <a16:creationId xmlns:a16="http://schemas.microsoft.com/office/drawing/2014/main" id="{E80EB33B-00C1-EE45-AB5F-20B4B61425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1" y="1191"/>
                    <a:ext cx="88" cy="101"/>
                  </a:xfrm>
                  <a:custGeom>
                    <a:avLst/>
                    <a:gdLst>
                      <a:gd name="T0" fmla="*/ 88 w 88"/>
                      <a:gd name="T1" fmla="*/ 39 h 101"/>
                      <a:gd name="T2" fmla="*/ 87 w 88"/>
                      <a:gd name="T3" fmla="*/ 28 h 101"/>
                      <a:gd name="T4" fmla="*/ 84 w 88"/>
                      <a:gd name="T5" fmla="*/ 19 h 101"/>
                      <a:gd name="T6" fmla="*/ 81 w 88"/>
                      <a:gd name="T7" fmla="*/ 10 h 101"/>
                      <a:gd name="T8" fmla="*/ 75 w 88"/>
                      <a:gd name="T9" fmla="*/ 2 h 101"/>
                      <a:gd name="T10" fmla="*/ 73 w 88"/>
                      <a:gd name="T11" fmla="*/ 0 h 101"/>
                      <a:gd name="T12" fmla="*/ 70 w 88"/>
                      <a:gd name="T13" fmla="*/ 0 h 101"/>
                      <a:gd name="T14" fmla="*/ 76 w 88"/>
                      <a:gd name="T15" fmla="*/ 8 h 101"/>
                      <a:gd name="T16" fmla="*/ 81 w 88"/>
                      <a:gd name="T17" fmla="*/ 18 h 101"/>
                      <a:gd name="T18" fmla="*/ 84 w 88"/>
                      <a:gd name="T19" fmla="*/ 28 h 101"/>
                      <a:gd name="T20" fmla="*/ 85 w 88"/>
                      <a:gd name="T21" fmla="*/ 39 h 101"/>
                      <a:gd name="T22" fmla="*/ 84 w 88"/>
                      <a:gd name="T23" fmla="*/ 52 h 101"/>
                      <a:gd name="T24" fmla="*/ 81 w 88"/>
                      <a:gd name="T25" fmla="*/ 62 h 101"/>
                      <a:gd name="T26" fmla="*/ 75 w 88"/>
                      <a:gd name="T27" fmla="*/ 72 h 101"/>
                      <a:gd name="T28" fmla="*/ 68 w 88"/>
                      <a:gd name="T29" fmla="*/ 81 h 101"/>
                      <a:gd name="T30" fmla="*/ 59 w 88"/>
                      <a:gd name="T31" fmla="*/ 89 h 101"/>
                      <a:gd name="T32" fmla="*/ 48 w 88"/>
                      <a:gd name="T33" fmla="*/ 93 h 101"/>
                      <a:gd name="T34" fmla="*/ 38 w 88"/>
                      <a:gd name="T35" fmla="*/ 96 h 101"/>
                      <a:gd name="T36" fmla="*/ 27 w 88"/>
                      <a:gd name="T37" fmla="*/ 98 h 101"/>
                      <a:gd name="T38" fmla="*/ 13 w 88"/>
                      <a:gd name="T39" fmla="*/ 96 h 101"/>
                      <a:gd name="T40" fmla="*/ 0 w 88"/>
                      <a:gd name="T41" fmla="*/ 92 h 101"/>
                      <a:gd name="T42" fmla="*/ 2 w 88"/>
                      <a:gd name="T43" fmla="*/ 95 h 101"/>
                      <a:gd name="T44" fmla="*/ 4 w 88"/>
                      <a:gd name="T45" fmla="*/ 96 h 101"/>
                      <a:gd name="T46" fmla="*/ 14 w 88"/>
                      <a:gd name="T47" fmla="*/ 99 h 101"/>
                      <a:gd name="T48" fmla="*/ 27 w 88"/>
                      <a:gd name="T49" fmla="*/ 101 h 101"/>
                      <a:gd name="T50" fmla="*/ 39 w 88"/>
                      <a:gd name="T51" fmla="*/ 99 h 101"/>
                      <a:gd name="T52" fmla="*/ 50 w 88"/>
                      <a:gd name="T53" fmla="*/ 96 h 101"/>
                      <a:gd name="T54" fmla="*/ 61 w 88"/>
                      <a:gd name="T55" fmla="*/ 90 h 101"/>
                      <a:gd name="T56" fmla="*/ 70 w 88"/>
                      <a:gd name="T57" fmla="*/ 82 h 101"/>
                      <a:gd name="T58" fmla="*/ 78 w 88"/>
                      <a:gd name="T59" fmla="*/ 73 h 101"/>
                      <a:gd name="T60" fmla="*/ 82 w 88"/>
                      <a:gd name="T61" fmla="*/ 64 h 101"/>
                      <a:gd name="T62" fmla="*/ 87 w 88"/>
                      <a:gd name="T63" fmla="*/ 52 h 101"/>
                      <a:gd name="T64" fmla="*/ 88 w 88"/>
                      <a:gd name="T65" fmla="*/ 39 h 10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1"/>
                      <a:gd name="T101" fmla="*/ 88 w 88"/>
                      <a:gd name="T102" fmla="*/ 101 h 10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1">
                        <a:moveTo>
                          <a:pt x="88" y="39"/>
                        </a:moveTo>
                        <a:lnTo>
                          <a:pt x="87" y="28"/>
                        </a:lnTo>
                        <a:lnTo>
                          <a:pt x="84" y="19"/>
                        </a:lnTo>
                        <a:lnTo>
                          <a:pt x="81" y="10"/>
                        </a:lnTo>
                        <a:lnTo>
                          <a:pt x="75" y="2"/>
                        </a:lnTo>
                        <a:lnTo>
                          <a:pt x="73" y="0"/>
                        </a:lnTo>
                        <a:lnTo>
                          <a:pt x="70" y="0"/>
                        </a:lnTo>
                        <a:lnTo>
                          <a:pt x="76" y="8"/>
                        </a:lnTo>
                        <a:lnTo>
                          <a:pt x="81" y="18"/>
                        </a:lnTo>
                        <a:lnTo>
                          <a:pt x="84" y="28"/>
                        </a:lnTo>
                        <a:lnTo>
                          <a:pt x="85" y="39"/>
                        </a:lnTo>
                        <a:lnTo>
                          <a:pt x="84" y="52"/>
                        </a:lnTo>
                        <a:lnTo>
                          <a:pt x="81" y="62"/>
                        </a:lnTo>
                        <a:lnTo>
                          <a:pt x="75" y="72"/>
                        </a:lnTo>
                        <a:lnTo>
                          <a:pt x="68" y="81"/>
                        </a:lnTo>
                        <a:lnTo>
                          <a:pt x="59" y="89"/>
                        </a:lnTo>
                        <a:lnTo>
                          <a:pt x="48" y="93"/>
                        </a:lnTo>
                        <a:lnTo>
                          <a:pt x="38" y="96"/>
                        </a:lnTo>
                        <a:lnTo>
                          <a:pt x="27" y="98"/>
                        </a:lnTo>
                        <a:lnTo>
                          <a:pt x="13" y="96"/>
                        </a:lnTo>
                        <a:lnTo>
                          <a:pt x="0" y="92"/>
                        </a:lnTo>
                        <a:lnTo>
                          <a:pt x="2" y="95"/>
                        </a:lnTo>
                        <a:lnTo>
                          <a:pt x="4" y="96"/>
                        </a:lnTo>
                        <a:lnTo>
                          <a:pt x="14" y="99"/>
                        </a:lnTo>
                        <a:lnTo>
                          <a:pt x="27" y="101"/>
                        </a:lnTo>
                        <a:lnTo>
                          <a:pt x="39" y="99"/>
                        </a:lnTo>
                        <a:lnTo>
                          <a:pt x="50" y="96"/>
                        </a:lnTo>
                        <a:lnTo>
                          <a:pt x="61" y="90"/>
                        </a:lnTo>
                        <a:lnTo>
                          <a:pt x="70" y="82"/>
                        </a:lnTo>
                        <a:lnTo>
                          <a:pt x="78" y="73"/>
                        </a:lnTo>
                        <a:lnTo>
                          <a:pt x="82" y="64"/>
                        </a:lnTo>
                        <a:lnTo>
                          <a:pt x="87" y="52"/>
                        </a:lnTo>
                        <a:lnTo>
                          <a:pt x="88" y="39"/>
                        </a:lnTo>
                        <a:close/>
                      </a:path>
                    </a:pathLst>
                  </a:custGeom>
                  <a:solidFill>
                    <a:srgbClr val="DF464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8" name="Freeform 506">
                    <a:extLst>
                      <a:ext uri="{FF2B5EF4-FFF2-40B4-BE49-F238E27FC236}">
                        <a16:creationId xmlns:a16="http://schemas.microsoft.com/office/drawing/2014/main" id="{171A552C-3C23-9F4B-B37D-12EEF6EEDC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0" y="1190"/>
                    <a:ext cx="88" cy="100"/>
                  </a:xfrm>
                  <a:custGeom>
                    <a:avLst/>
                    <a:gdLst>
                      <a:gd name="T0" fmla="*/ 88 w 88"/>
                      <a:gd name="T1" fmla="*/ 40 h 100"/>
                      <a:gd name="T2" fmla="*/ 86 w 88"/>
                      <a:gd name="T3" fmla="*/ 29 h 100"/>
                      <a:gd name="T4" fmla="*/ 83 w 88"/>
                      <a:gd name="T5" fmla="*/ 20 h 100"/>
                      <a:gd name="T6" fmla="*/ 79 w 88"/>
                      <a:gd name="T7" fmla="*/ 11 h 100"/>
                      <a:gd name="T8" fmla="*/ 74 w 88"/>
                      <a:gd name="T9" fmla="*/ 1 h 100"/>
                      <a:gd name="T10" fmla="*/ 71 w 88"/>
                      <a:gd name="T11" fmla="*/ 1 h 100"/>
                      <a:gd name="T12" fmla="*/ 68 w 88"/>
                      <a:gd name="T13" fmla="*/ 0 h 100"/>
                      <a:gd name="T14" fmla="*/ 76 w 88"/>
                      <a:gd name="T15" fmla="*/ 9 h 100"/>
                      <a:gd name="T16" fmla="*/ 80 w 88"/>
                      <a:gd name="T17" fmla="*/ 19 h 100"/>
                      <a:gd name="T18" fmla="*/ 83 w 88"/>
                      <a:gd name="T19" fmla="*/ 29 h 100"/>
                      <a:gd name="T20" fmla="*/ 85 w 88"/>
                      <a:gd name="T21" fmla="*/ 40 h 100"/>
                      <a:gd name="T22" fmla="*/ 83 w 88"/>
                      <a:gd name="T23" fmla="*/ 53 h 100"/>
                      <a:gd name="T24" fmla="*/ 80 w 88"/>
                      <a:gd name="T25" fmla="*/ 63 h 100"/>
                      <a:gd name="T26" fmla="*/ 74 w 88"/>
                      <a:gd name="T27" fmla="*/ 73 h 100"/>
                      <a:gd name="T28" fmla="*/ 68 w 88"/>
                      <a:gd name="T29" fmla="*/ 80 h 100"/>
                      <a:gd name="T30" fmla="*/ 59 w 88"/>
                      <a:gd name="T31" fmla="*/ 88 h 100"/>
                      <a:gd name="T32" fmla="*/ 49 w 88"/>
                      <a:gd name="T33" fmla="*/ 93 h 100"/>
                      <a:gd name="T34" fmla="*/ 39 w 88"/>
                      <a:gd name="T35" fmla="*/ 96 h 100"/>
                      <a:gd name="T36" fmla="*/ 28 w 88"/>
                      <a:gd name="T37" fmla="*/ 97 h 100"/>
                      <a:gd name="T38" fmla="*/ 20 w 88"/>
                      <a:gd name="T39" fmla="*/ 97 h 100"/>
                      <a:gd name="T40" fmla="*/ 14 w 88"/>
                      <a:gd name="T41" fmla="*/ 96 h 100"/>
                      <a:gd name="T42" fmla="*/ 6 w 88"/>
                      <a:gd name="T43" fmla="*/ 94 h 100"/>
                      <a:gd name="T44" fmla="*/ 0 w 88"/>
                      <a:gd name="T45" fmla="*/ 91 h 100"/>
                      <a:gd name="T46" fmla="*/ 1 w 88"/>
                      <a:gd name="T47" fmla="*/ 93 h 100"/>
                      <a:gd name="T48" fmla="*/ 3 w 88"/>
                      <a:gd name="T49" fmla="*/ 96 h 100"/>
                      <a:gd name="T50" fmla="*/ 15 w 88"/>
                      <a:gd name="T51" fmla="*/ 99 h 100"/>
                      <a:gd name="T52" fmla="*/ 28 w 88"/>
                      <a:gd name="T53" fmla="*/ 100 h 100"/>
                      <a:gd name="T54" fmla="*/ 40 w 88"/>
                      <a:gd name="T55" fmla="*/ 99 h 100"/>
                      <a:gd name="T56" fmla="*/ 51 w 88"/>
                      <a:gd name="T57" fmla="*/ 96 h 100"/>
                      <a:gd name="T58" fmla="*/ 60 w 88"/>
                      <a:gd name="T59" fmla="*/ 90 h 100"/>
                      <a:gd name="T60" fmla="*/ 69 w 88"/>
                      <a:gd name="T61" fmla="*/ 83 h 100"/>
                      <a:gd name="T62" fmla="*/ 77 w 88"/>
                      <a:gd name="T63" fmla="*/ 74 h 100"/>
                      <a:gd name="T64" fmla="*/ 83 w 88"/>
                      <a:gd name="T65" fmla="*/ 63 h 100"/>
                      <a:gd name="T66" fmla="*/ 86 w 88"/>
                      <a:gd name="T67" fmla="*/ 53 h 100"/>
                      <a:gd name="T68" fmla="*/ 88 w 88"/>
                      <a:gd name="T69" fmla="*/ 40 h 100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8"/>
                      <a:gd name="T106" fmla="*/ 0 h 100"/>
                      <a:gd name="T107" fmla="*/ 88 w 88"/>
                      <a:gd name="T108" fmla="*/ 100 h 100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8" h="100">
                        <a:moveTo>
                          <a:pt x="88" y="40"/>
                        </a:moveTo>
                        <a:lnTo>
                          <a:pt x="86" y="29"/>
                        </a:lnTo>
                        <a:lnTo>
                          <a:pt x="83" y="20"/>
                        </a:lnTo>
                        <a:lnTo>
                          <a:pt x="79" y="11"/>
                        </a:lnTo>
                        <a:lnTo>
                          <a:pt x="74" y="1"/>
                        </a:lnTo>
                        <a:lnTo>
                          <a:pt x="71" y="1"/>
                        </a:lnTo>
                        <a:lnTo>
                          <a:pt x="68" y="0"/>
                        </a:lnTo>
                        <a:lnTo>
                          <a:pt x="76" y="9"/>
                        </a:lnTo>
                        <a:lnTo>
                          <a:pt x="80" y="19"/>
                        </a:lnTo>
                        <a:lnTo>
                          <a:pt x="83" y="29"/>
                        </a:lnTo>
                        <a:lnTo>
                          <a:pt x="85" y="40"/>
                        </a:lnTo>
                        <a:lnTo>
                          <a:pt x="83" y="53"/>
                        </a:lnTo>
                        <a:lnTo>
                          <a:pt x="80" y="63"/>
                        </a:lnTo>
                        <a:lnTo>
                          <a:pt x="74" y="73"/>
                        </a:lnTo>
                        <a:lnTo>
                          <a:pt x="68" y="80"/>
                        </a:lnTo>
                        <a:lnTo>
                          <a:pt x="59" y="88"/>
                        </a:lnTo>
                        <a:lnTo>
                          <a:pt x="49" y="93"/>
                        </a:lnTo>
                        <a:lnTo>
                          <a:pt x="39" y="96"/>
                        </a:lnTo>
                        <a:lnTo>
                          <a:pt x="28" y="97"/>
                        </a:lnTo>
                        <a:lnTo>
                          <a:pt x="20" y="97"/>
                        </a:lnTo>
                        <a:lnTo>
                          <a:pt x="14" y="96"/>
                        </a:lnTo>
                        <a:lnTo>
                          <a:pt x="6" y="94"/>
                        </a:lnTo>
                        <a:lnTo>
                          <a:pt x="0" y="91"/>
                        </a:lnTo>
                        <a:lnTo>
                          <a:pt x="1" y="93"/>
                        </a:lnTo>
                        <a:lnTo>
                          <a:pt x="3" y="96"/>
                        </a:lnTo>
                        <a:lnTo>
                          <a:pt x="15" y="99"/>
                        </a:lnTo>
                        <a:lnTo>
                          <a:pt x="28" y="100"/>
                        </a:lnTo>
                        <a:lnTo>
                          <a:pt x="40" y="99"/>
                        </a:lnTo>
                        <a:lnTo>
                          <a:pt x="51" y="96"/>
                        </a:lnTo>
                        <a:lnTo>
                          <a:pt x="60" y="90"/>
                        </a:lnTo>
                        <a:lnTo>
                          <a:pt x="69" y="83"/>
                        </a:lnTo>
                        <a:lnTo>
                          <a:pt x="77" y="74"/>
                        </a:lnTo>
                        <a:lnTo>
                          <a:pt x="83" y="63"/>
                        </a:lnTo>
                        <a:lnTo>
                          <a:pt x="86" y="53"/>
                        </a:lnTo>
                        <a:lnTo>
                          <a:pt x="88" y="40"/>
                        </a:lnTo>
                        <a:close/>
                      </a:path>
                    </a:pathLst>
                  </a:custGeom>
                  <a:solidFill>
                    <a:srgbClr val="DF474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9" name="Freeform 507">
                    <a:extLst>
                      <a:ext uri="{FF2B5EF4-FFF2-40B4-BE49-F238E27FC236}">
                        <a16:creationId xmlns:a16="http://schemas.microsoft.com/office/drawing/2014/main" id="{1B843025-9778-5549-9CE8-A8010D6EDE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8" y="1190"/>
                    <a:ext cx="88" cy="99"/>
                  </a:xfrm>
                  <a:custGeom>
                    <a:avLst/>
                    <a:gdLst>
                      <a:gd name="T0" fmla="*/ 88 w 88"/>
                      <a:gd name="T1" fmla="*/ 40 h 99"/>
                      <a:gd name="T2" fmla="*/ 87 w 88"/>
                      <a:gd name="T3" fmla="*/ 29 h 99"/>
                      <a:gd name="T4" fmla="*/ 84 w 88"/>
                      <a:gd name="T5" fmla="*/ 19 h 99"/>
                      <a:gd name="T6" fmla="*/ 79 w 88"/>
                      <a:gd name="T7" fmla="*/ 9 h 99"/>
                      <a:gd name="T8" fmla="*/ 73 w 88"/>
                      <a:gd name="T9" fmla="*/ 1 h 99"/>
                      <a:gd name="T10" fmla="*/ 70 w 88"/>
                      <a:gd name="T11" fmla="*/ 0 h 99"/>
                      <a:gd name="T12" fmla="*/ 68 w 88"/>
                      <a:gd name="T13" fmla="*/ 0 h 99"/>
                      <a:gd name="T14" fmla="*/ 75 w 88"/>
                      <a:gd name="T15" fmla="*/ 9 h 99"/>
                      <a:gd name="T16" fmla="*/ 81 w 88"/>
                      <a:gd name="T17" fmla="*/ 19 h 99"/>
                      <a:gd name="T18" fmla="*/ 84 w 88"/>
                      <a:gd name="T19" fmla="*/ 29 h 99"/>
                      <a:gd name="T20" fmla="*/ 85 w 88"/>
                      <a:gd name="T21" fmla="*/ 40 h 99"/>
                      <a:gd name="T22" fmla="*/ 84 w 88"/>
                      <a:gd name="T23" fmla="*/ 51 h 99"/>
                      <a:gd name="T24" fmla="*/ 81 w 88"/>
                      <a:gd name="T25" fmla="*/ 62 h 99"/>
                      <a:gd name="T26" fmla="*/ 75 w 88"/>
                      <a:gd name="T27" fmla="*/ 71 h 99"/>
                      <a:gd name="T28" fmla="*/ 68 w 88"/>
                      <a:gd name="T29" fmla="*/ 80 h 99"/>
                      <a:gd name="T30" fmla="*/ 61 w 88"/>
                      <a:gd name="T31" fmla="*/ 87 h 99"/>
                      <a:gd name="T32" fmla="*/ 51 w 88"/>
                      <a:gd name="T33" fmla="*/ 91 h 99"/>
                      <a:gd name="T34" fmla="*/ 41 w 88"/>
                      <a:gd name="T35" fmla="*/ 94 h 99"/>
                      <a:gd name="T36" fmla="*/ 30 w 88"/>
                      <a:gd name="T37" fmla="*/ 96 h 99"/>
                      <a:gd name="T38" fmla="*/ 22 w 88"/>
                      <a:gd name="T39" fmla="*/ 96 h 99"/>
                      <a:gd name="T40" fmla="*/ 14 w 88"/>
                      <a:gd name="T41" fmla="*/ 94 h 99"/>
                      <a:gd name="T42" fmla="*/ 8 w 88"/>
                      <a:gd name="T43" fmla="*/ 91 h 99"/>
                      <a:gd name="T44" fmla="*/ 0 w 88"/>
                      <a:gd name="T45" fmla="*/ 88 h 99"/>
                      <a:gd name="T46" fmla="*/ 2 w 88"/>
                      <a:gd name="T47" fmla="*/ 91 h 99"/>
                      <a:gd name="T48" fmla="*/ 3 w 88"/>
                      <a:gd name="T49" fmla="*/ 93 h 99"/>
                      <a:gd name="T50" fmla="*/ 16 w 88"/>
                      <a:gd name="T51" fmla="*/ 97 h 99"/>
                      <a:gd name="T52" fmla="*/ 30 w 88"/>
                      <a:gd name="T53" fmla="*/ 99 h 99"/>
                      <a:gd name="T54" fmla="*/ 41 w 88"/>
                      <a:gd name="T55" fmla="*/ 97 h 99"/>
                      <a:gd name="T56" fmla="*/ 51 w 88"/>
                      <a:gd name="T57" fmla="*/ 94 h 99"/>
                      <a:gd name="T58" fmla="*/ 62 w 88"/>
                      <a:gd name="T59" fmla="*/ 90 h 99"/>
                      <a:gd name="T60" fmla="*/ 71 w 88"/>
                      <a:gd name="T61" fmla="*/ 82 h 99"/>
                      <a:gd name="T62" fmla="*/ 78 w 88"/>
                      <a:gd name="T63" fmla="*/ 73 h 99"/>
                      <a:gd name="T64" fmla="*/ 84 w 88"/>
                      <a:gd name="T65" fmla="*/ 63 h 99"/>
                      <a:gd name="T66" fmla="*/ 87 w 88"/>
                      <a:gd name="T67" fmla="*/ 53 h 99"/>
                      <a:gd name="T68" fmla="*/ 88 w 88"/>
                      <a:gd name="T69" fmla="*/ 40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8"/>
                      <a:gd name="T106" fmla="*/ 0 h 99"/>
                      <a:gd name="T107" fmla="*/ 88 w 88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8" h="99">
                        <a:moveTo>
                          <a:pt x="88" y="40"/>
                        </a:moveTo>
                        <a:lnTo>
                          <a:pt x="87" y="29"/>
                        </a:lnTo>
                        <a:lnTo>
                          <a:pt x="84" y="19"/>
                        </a:lnTo>
                        <a:lnTo>
                          <a:pt x="79" y="9"/>
                        </a:lnTo>
                        <a:lnTo>
                          <a:pt x="73" y="1"/>
                        </a:lnTo>
                        <a:lnTo>
                          <a:pt x="70" y="0"/>
                        </a:lnTo>
                        <a:lnTo>
                          <a:pt x="68" y="0"/>
                        </a:lnTo>
                        <a:lnTo>
                          <a:pt x="75" y="9"/>
                        </a:lnTo>
                        <a:lnTo>
                          <a:pt x="81" y="19"/>
                        </a:lnTo>
                        <a:lnTo>
                          <a:pt x="84" y="29"/>
                        </a:lnTo>
                        <a:lnTo>
                          <a:pt x="85" y="40"/>
                        </a:lnTo>
                        <a:lnTo>
                          <a:pt x="84" y="51"/>
                        </a:lnTo>
                        <a:lnTo>
                          <a:pt x="81" y="62"/>
                        </a:lnTo>
                        <a:lnTo>
                          <a:pt x="75" y="71"/>
                        </a:lnTo>
                        <a:lnTo>
                          <a:pt x="68" y="80"/>
                        </a:lnTo>
                        <a:lnTo>
                          <a:pt x="61" y="87"/>
                        </a:lnTo>
                        <a:lnTo>
                          <a:pt x="51" y="91"/>
                        </a:lnTo>
                        <a:lnTo>
                          <a:pt x="41" y="94"/>
                        </a:lnTo>
                        <a:lnTo>
                          <a:pt x="30" y="96"/>
                        </a:lnTo>
                        <a:lnTo>
                          <a:pt x="22" y="96"/>
                        </a:lnTo>
                        <a:lnTo>
                          <a:pt x="14" y="94"/>
                        </a:lnTo>
                        <a:lnTo>
                          <a:pt x="8" y="91"/>
                        </a:lnTo>
                        <a:lnTo>
                          <a:pt x="0" y="88"/>
                        </a:lnTo>
                        <a:lnTo>
                          <a:pt x="2" y="91"/>
                        </a:lnTo>
                        <a:lnTo>
                          <a:pt x="3" y="93"/>
                        </a:lnTo>
                        <a:lnTo>
                          <a:pt x="16" y="97"/>
                        </a:lnTo>
                        <a:lnTo>
                          <a:pt x="30" y="99"/>
                        </a:lnTo>
                        <a:lnTo>
                          <a:pt x="41" y="97"/>
                        </a:lnTo>
                        <a:lnTo>
                          <a:pt x="51" y="94"/>
                        </a:lnTo>
                        <a:lnTo>
                          <a:pt x="62" y="90"/>
                        </a:lnTo>
                        <a:lnTo>
                          <a:pt x="71" y="82"/>
                        </a:lnTo>
                        <a:lnTo>
                          <a:pt x="78" y="73"/>
                        </a:lnTo>
                        <a:lnTo>
                          <a:pt x="84" y="63"/>
                        </a:lnTo>
                        <a:lnTo>
                          <a:pt x="87" y="53"/>
                        </a:lnTo>
                        <a:lnTo>
                          <a:pt x="88" y="40"/>
                        </a:lnTo>
                        <a:close/>
                      </a:path>
                    </a:pathLst>
                  </a:custGeom>
                  <a:solidFill>
                    <a:srgbClr val="E04B4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0" name="Freeform 508">
                    <a:extLst>
                      <a:ext uri="{FF2B5EF4-FFF2-40B4-BE49-F238E27FC236}">
                        <a16:creationId xmlns:a16="http://schemas.microsoft.com/office/drawing/2014/main" id="{E790B0B0-CEBC-8F48-83C0-FFB056ED5B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8" y="1190"/>
                    <a:ext cx="87" cy="97"/>
                  </a:xfrm>
                  <a:custGeom>
                    <a:avLst/>
                    <a:gdLst>
                      <a:gd name="T0" fmla="*/ 87 w 87"/>
                      <a:gd name="T1" fmla="*/ 40 h 97"/>
                      <a:gd name="T2" fmla="*/ 85 w 87"/>
                      <a:gd name="T3" fmla="*/ 29 h 97"/>
                      <a:gd name="T4" fmla="*/ 82 w 87"/>
                      <a:gd name="T5" fmla="*/ 19 h 97"/>
                      <a:gd name="T6" fmla="*/ 78 w 87"/>
                      <a:gd name="T7" fmla="*/ 9 h 97"/>
                      <a:gd name="T8" fmla="*/ 70 w 87"/>
                      <a:gd name="T9" fmla="*/ 0 h 97"/>
                      <a:gd name="T10" fmla="*/ 68 w 87"/>
                      <a:gd name="T11" fmla="*/ 0 h 97"/>
                      <a:gd name="T12" fmla="*/ 65 w 87"/>
                      <a:gd name="T13" fmla="*/ 0 h 97"/>
                      <a:gd name="T14" fmla="*/ 73 w 87"/>
                      <a:gd name="T15" fmla="*/ 8 h 97"/>
                      <a:gd name="T16" fmla="*/ 78 w 87"/>
                      <a:gd name="T17" fmla="*/ 19 h 97"/>
                      <a:gd name="T18" fmla="*/ 82 w 87"/>
                      <a:gd name="T19" fmla="*/ 29 h 97"/>
                      <a:gd name="T20" fmla="*/ 84 w 87"/>
                      <a:gd name="T21" fmla="*/ 40 h 97"/>
                      <a:gd name="T22" fmla="*/ 82 w 87"/>
                      <a:gd name="T23" fmla="*/ 51 h 97"/>
                      <a:gd name="T24" fmla="*/ 79 w 87"/>
                      <a:gd name="T25" fmla="*/ 62 h 97"/>
                      <a:gd name="T26" fmla="*/ 75 w 87"/>
                      <a:gd name="T27" fmla="*/ 71 h 97"/>
                      <a:gd name="T28" fmla="*/ 67 w 87"/>
                      <a:gd name="T29" fmla="*/ 79 h 97"/>
                      <a:gd name="T30" fmla="*/ 59 w 87"/>
                      <a:gd name="T31" fmla="*/ 85 h 97"/>
                      <a:gd name="T32" fmla="*/ 50 w 87"/>
                      <a:gd name="T33" fmla="*/ 90 h 97"/>
                      <a:gd name="T34" fmla="*/ 41 w 87"/>
                      <a:gd name="T35" fmla="*/ 93 h 97"/>
                      <a:gd name="T36" fmla="*/ 30 w 87"/>
                      <a:gd name="T37" fmla="*/ 94 h 97"/>
                      <a:gd name="T38" fmla="*/ 20 w 87"/>
                      <a:gd name="T39" fmla="*/ 94 h 97"/>
                      <a:gd name="T40" fmla="*/ 14 w 87"/>
                      <a:gd name="T41" fmla="*/ 93 h 97"/>
                      <a:gd name="T42" fmla="*/ 7 w 87"/>
                      <a:gd name="T43" fmla="*/ 90 h 97"/>
                      <a:gd name="T44" fmla="*/ 0 w 87"/>
                      <a:gd name="T45" fmla="*/ 85 h 97"/>
                      <a:gd name="T46" fmla="*/ 0 w 87"/>
                      <a:gd name="T47" fmla="*/ 88 h 97"/>
                      <a:gd name="T48" fmla="*/ 2 w 87"/>
                      <a:gd name="T49" fmla="*/ 91 h 97"/>
                      <a:gd name="T50" fmla="*/ 8 w 87"/>
                      <a:gd name="T51" fmla="*/ 94 h 97"/>
                      <a:gd name="T52" fmla="*/ 16 w 87"/>
                      <a:gd name="T53" fmla="*/ 96 h 97"/>
                      <a:gd name="T54" fmla="*/ 22 w 87"/>
                      <a:gd name="T55" fmla="*/ 97 h 97"/>
                      <a:gd name="T56" fmla="*/ 30 w 87"/>
                      <a:gd name="T57" fmla="*/ 97 h 97"/>
                      <a:gd name="T58" fmla="*/ 41 w 87"/>
                      <a:gd name="T59" fmla="*/ 96 h 97"/>
                      <a:gd name="T60" fmla="*/ 51 w 87"/>
                      <a:gd name="T61" fmla="*/ 93 h 97"/>
                      <a:gd name="T62" fmla="*/ 61 w 87"/>
                      <a:gd name="T63" fmla="*/ 88 h 97"/>
                      <a:gd name="T64" fmla="*/ 70 w 87"/>
                      <a:gd name="T65" fmla="*/ 80 h 97"/>
                      <a:gd name="T66" fmla="*/ 76 w 87"/>
                      <a:gd name="T67" fmla="*/ 73 h 97"/>
                      <a:gd name="T68" fmla="*/ 82 w 87"/>
                      <a:gd name="T69" fmla="*/ 63 h 97"/>
                      <a:gd name="T70" fmla="*/ 85 w 87"/>
                      <a:gd name="T71" fmla="*/ 53 h 97"/>
                      <a:gd name="T72" fmla="*/ 87 w 87"/>
                      <a:gd name="T73" fmla="*/ 40 h 97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7"/>
                      <a:gd name="T113" fmla="*/ 87 w 87"/>
                      <a:gd name="T114" fmla="*/ 97 h 97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7">
                        <a:moveTo>
                          <a:pt x="87" y="40"/>
                        </a:moveTo>
                        <a:lnTo>
                          <a:pt x="85" y="29"/>
                        </a:lnTo>
                        <a:lnTo>
                          <a:pt x="82" y="19"/>
                        </a:lnTo>
                        <a:lnTo>
                          <a:pt x="78" y="9"/>
                        </a:lnTo>
                        <a:lnTo>
                          <a:pt x="70" y="0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73" y="8"/>
                        </a:lnTo>
                        <a:lnTo>
                          <a:pt x="78" y="19"/>
                        </a:lnTo>
                        <a:lnTo>
                          <a:pt x="82" y="29"/>
                        </a:lnTo>
                        <a:lnTo>
                          <a:pt x="84" y="40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5" y="71"/>
                        </a:lnTo>
                        <a:lnTo>
                          <a:pt x="67" y="79"/>
                        </a:lnTo>
                        <a:lnTo>
                          <a:pt x="59" y="85"/>
                        </a:lnTo>
                        <a:lnTo>
                          <a:pt x="50" y="90"/>
                        </a:lnTo>
                        <a:lnTo>
                          <a:pt x="41" y="93"/>
                        </a:lnTo>
                        <a:lnTo>
                          <a:pt x="30" y="94"/>
                        </a:lnTo>
                        <a:lnTo>
                          <a:pt x="20" y="94"/>
                        </a:lnTo>
                        <a:lnTo>
                          <a:pt x="14" y="93"/>
                        </a:lnTo>
                        <a:lnTo>
                          <a:pt x="7" y="90"/>
                        </a:lnTo>
                        <a:lnTo>
                          <a:pt x="0" y="85"/>
                        </a:lnTo>
                        <a:lnTo>
                          <a:pt x="0" y="88"/>
                        </a:lnTo>
                        <a:lnTo>
                          <a:pt x="2" y="91"/>
                        </a:lnTo>
                        <a:lnTo>
                          <a:pt x="8" y="94"/>
                        </a:lnTo>
                        <a:lnTo>
                          <a:pt x="16" y="96"/>
                        </a:lnTo>
                        <a:lnTo>
                          <a:pt x="22" y="97"/>
                        </a:lnTo>
                        <a:lnTo>
                          <a:pt x="30" y="97"/>
                        </a:lnTo>
                        <a:lnTo>
                          <a:pt x="41" y="96"/>
                        </a:lnTo>
                        <a:lnTo>
                          <a:pt x="51" y="93"/>
                        </a:lnTo>
                        <a:lnTo>
                          <a:pt x="61" y="88"/>
                        </a:lnTo>
                        <a:lnTo>
                          <a:pt x="70" y="80"/>
                        </a:lnTo>
                        <a:lnTo>
                          <a:pt x="76" y="73"/>
                        </a:lnTo>
                        <a:lnTo>
                          <a:pt x="82" y="63"/>
                        </a:lnTo>
                        <a:lnTo>
                          <a:pt x="85" y="53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E04E4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1" name="Freeform 509">
                    <a:extLst>
                      <a:ext uri="{FF2B5EF4-FFF2-40B4-BE49-F238E27FC236}">
                        <a16:creationId xmlns:a16="http://schemas.microsoft.com/office/drawing/2014/main" id="{7A03CC7A-99C2-234B-900A-DE57238B77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7" y="1190"/>
                    <a:ext cx="86" cy="96"/>
                  </a:xfrm>
                  <a:custGeom>
                    <a:avLst/>
                    <a:gdLst>
                      <a:gd name="T0" fmla="*/ 86 w 86"/>
                      <a:gd name="T1" fmla="*/ 40 h 96"/>
                      <a:gd name="T2" fmla="*/ 85 w 86"/>
                      <a:gd name="T3" fmla="*/ 29 h 96"/>
                      <a:gd name="T4" fmla="*/ 82 w 86"/>
                      <a:gd name="T5" fmla="*/ 19 h 96"/>
                      <a:gd name="T6" fmla="*/ 76 w 86"/>
                      <a:gd name="T7" fmla="*/ 9 h 96"/>
                      <a:gd name="T8" fmla="*/ 69 w 86"/>
                      <a:gd name="T9" fmla="*/ 0 h 96"/>
                      <a:gd name="T10" fmla="*/ 66 w 86"/>
                      <a:gd name="T11" fmla="*/ 0 h 96"/>
                      <a:gd name="T12" fmla="*/ 63 w 86"/>
                      <a:gd name="T13" fmla="*/ 0 h 96"/>
                      <a:gd name="T14" fmla="*/ 71 w 86"/>
                      <a:gd name="T15" fmla="*/ 8 h 96"/>
                      <a:gd name="T16" fmla="*/ 77 w 86"/>
                      <a:gd name="T17" fmla="*/ 17 h 96"/>
                      <a:gd name="T18" fmla="*/ 82 w 86"/>
                      <a:gd name="T19" fmla="*/ 28 h 96"/>
                      <a:gd name="T20" fmla="*/ 83 w 86"/>
                      <a:gd name="T21" fmla="*/ 40 h 96"/>
                      <a:gd name="T22" fmla="*/ 82 w 86"/>
                      <a:gd name="T23" fmla="*/ 51 h 96"/>
                      <a:gd name="T24" fmla="*/ 79 w 86"/>
                      <a:gd name="T25" fmla="*/ 60 h 96"/>
                      <a:gd name="T26" fmla="*/ 74 w 86"/>
                      <a:gd name="T27" fmla="*/ 70 h 96"/>
                      <a:gd name="T28" fmla="*/ 68 w 86"/>
                      <a:gd name="T29" fmla="*/ 77 h 96"/>
                      <a:gd name="T30" fmla="*/ 60 w 86"/>
                      <a:gd name="T31" fmla="*/ 83 h 96"/>
                      <a:gd name="T32" fmla="*/ 51 w 86"/>
                      <a:gd name="T33" fmla="*/ 88 h 96"/>
                      <a:gd name="T34" fmla="*/ 42 w 86"/>
                      <a:gd name="T35" fmla="*/ 91 h 96"/>
                      <a:gd name="T36" fmla="*/ 31 w 86"/>
                      <a:gd name="T37" fmla="*/ 93 h 96"/>
                      <a:gd name="T38" fmla="*/ 21 w 86"/>
                      <a:gd name="T39" fmla="*/ 93 h 96"/>
                      <a:gd name="T40" fmla="*/ 14 w 86"/>
                      <a:gd name="T41" fmla="*/ 90 h 96"/>
                      <a:gd name="T42" fmla="*/ 6 w 86"/>
                      <a:gd name="T43" fmla="*/ 87 h 96"/>
                      <a:gd name="T44" fmla="*/ 0 w 86"/>
                      <a:gd name="T45" fmla="*/ 83 h 96"/>
                      <a:gd name="T46" fmla="*/ 1 w 86"/>
                      <a:gd name="T47" fmla="*/ 85 h 96"/>
                      <a:gd name="T48" fmla="*/ 1 w 86"/>
                      <a:gd name="T49" fmla="*/ 88 h 96"/>
                      <a:gd name="T50" fmla="*/ 9 w 86"/>
                      <a:gd name="T51" fmla="*/ 91 h 96"/>
                      <a:gd name="T52" fmla="*/ 15 w 86"/>
                      <a:gd name="T53" fmla="*/ 94 h 96"/>
                      <a:gd name="T54" fmla="*/ 23 w 86"/>
                      <a:gd name="T55" fmla="*/ 96 h 96"/>
                      <a:gd name="T56" fmla="*/ 31 w 86"/>
                      <a:gd name="T57" fmla="*/ 96 h 96"/>
                      <a:gd name="T58" fmla="*/ 42 w 86"/>
                      <a:gd name="T59" fmla="*/ 94 h 96"/>
                      <a:gd name="T60" fmla="*/ 52 w 86"/>
                      <a:gd name="T61" fmla="*/ 91 h 96"/>
                      <a:gd name="T62" fmla="*/ 62 w 86"/>
                      <a:gd name="T63" fmla="*/ 87 h 96"/>
                      <a:gd name="T64" fmla="*/ 69 w 86"/>
                      <a:gd name="T65" fmla="*/ 80 h 96"/>
                      <a:gd name="T66" fmla="*/ 76 w 86"/>
                      <a:gd name="T67" fmla="*/ 71 h 96"/>
                      <a:gd name="T68" fmla="*/ 82 w 86"/>
                      <a:gd name="T69" fmla="*/ 62 h 96"/>
                      <a:gd name="T70" fmla="*/ 85 w 86"/>
                      <a:gd name="T71" fmla="*/ 51 h 96"/>
                      <a:gd name="T72" fmla="*/ 86 w 86"/>
                      <a:gd name="T73" fmla="*/ 40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6"/>
                      <a:gd name="T112" fmla="*/ 0 h 96"/>
                      <a:gd name="T113" fmla="*/ 86 w 86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6" h="96">
                        <a:moveTo>
                          <a:pt x="86" y="40"/>
                        </a:moveTo>
                        <a:lnTo>
                          <a:pt x="85" y="29"/>
                        </a:lnTo>
                        <a:lnTo>
                          <a:pt x="82" y="19"/>
                        </a:lnTo>
                        <a:lnTo>
                          <a:pt x="76" y="9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71" y="8"/>
                        </a:lnTo>
                        <a:lnTo>
                          <a:pt x="77" y="17"/>
                        </a:lnTo>
                        <a:lnTo>
                          <a:pt x="82" y="28"/>
                        </a:lnTo>
                        <a:lnTo>
                          <a:pt x="83" y="40"/>
                        </a:lnTo>
                        <a:lnTo>
                          <a:pt x="82" y="51"/>
                        </a:lnTo>
                        <a:lnTo>
                          <a:pt x="79" y="60"/>
                        </a:lnTo>
                        <a:lnTo>
                          <a:pt x="74" y="70"/>
                        </a:lnTo>
                        <a:lnTo>
                          <a:pt x="68" y="77"/>
                        </a:lnTo>
                        <a:lnTo>
                          <a:pt x="60" y="83"/>
                        </a:lnTo>
                        <a:lnTo>
                          <a:pt x="51" y="88"/>
                        </a:lnTo>
                        <a:lnTo>
                          <a:pt x="42" y="91"/>
                        </a:lnTo>
                        <a:lnTo>
                          <a:pt x="31" y="93"/>
                        </a:lnTo>
                        <a:lnTo>
                          <a:pt x="21" y="93"/>
                        </a:lnTo>
                        <a:lnTo>
                          <a:pt x="14" y="90"/>
                        </a:lnTo>
                        <a:lnTo>
                          <a:pt x="6" y="87"/>
                        </a:lnTo>
                        <a:lnTo>
                          <a:pt x="0" y="83"/>
                        </a:lnTo>
                        <a:lnTo>
                          <a:pt x="1" y="85"/>
                        </a:lnTo>
                        <a:lnTo>
                          <a:pt x="1" y="88"/>
                        </a:lnTo>
                        <a:lnTo>
                          <a:pt x="9" y="91"/>
                        </a:lnTo>
                        <a:lnTo>
                          <a:pt x="15" y="94"/>
                        </a:lnTo>
                        <a:lnTo>
                          <a:pt x="23" y="96"/>
                        </a:lnTo>
                        <a:lnTo>
                          <a:pt x="31" y="96"/>
                        </a:lnTo>
                        <a:lnTo>
                          <a:pt x="42" y="94"/>
                        </a:lnTo>
                        <a:lnTo>
                          <a:pt x="52" y="91"/>
                        </a:lnTo>
                        <a:lnTo>
                          <a:pt x="62" y="87"/>
                        </a:lnTo>
                        <a:lnTo>
                          <a:pt x="69" y="80"/>
                        </a:lnTo>
                        <a:lnTo>
                          <a:pt x="76" y="71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E0514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2" name="Freeform 510">
                    <a:extLst>
                      <a:ext uri="{FF2B5EF4-FFF2-40B4-BE49-F238E27FC236}">
                        <a16:creationId xmlns:a16="http://schemas.microsoft.com/office/drawing/2014/main" id="{849230E4-45DD-004A-950B-8D1C8D0723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" y="1190"/>
                    <a:ext cx="87" cy="94"/>
                  </a:xfrm>
                  <a:custGeom>
                    <a:avLst/>
                    <a:gdLst>
                      <a:gd name="T0" fmla="*/ 87 w 87"/>
                      <a:gd name="T1" fmla="*/ 40 h 94"/>
                      <a:gd name="T2" fmla="*/ 85 w 87"/>
                      <a:gd name="T3" fmla="*/ 29 h 94"/>
                      <a:gd name="T4" fmla="*/ 81 w 87"/>
                      <a:gd name="T5" fmla="*/ 19 h 94"/>
                      <a:gd name="T6" fmla="*/ 76 w 87"/>
                      <a:gd name="T7" fmla="*/ 8 h 94"/>
                      <a:gd name="T8" fmla="*/ 68 w 87"/>
                      <a:gd name="T9" fmla="*/ 0 h 94"/>
                      <a:gd name="T10" fmla="*/ 65 w 87"/>
                      <a:gd name="T11" fmla="*/ 0 h 94"/>
                      <a:gd name="T12" fmla="*/ 64 w 87"/>
                      <a:gd name="T13" fmla="*/ 0 h 94"/>
                      <a:gd name="T14" fmla="*/ 71 w 87"/>
                      <a:gd name="T15" fmla="*/ 8 h 94"/>
                      <a:gd name="T16" fmla="*/ 78 w 87"/>
                      <a:gd name="T17" fmla="*/ 17 h 94"/>
                      <a:gd name="T18" fmla="*/ 82 w 87"/>
                      <a:gd name="T19" fmla="*/ 28 h 94"/>
                      <a:gd name="T20" fmla="*/ 84 w 87"/>
                      <a:gd name="T21" fmla="*/ 40 h 94"/>
                      <a:gd name="T22" fmla="*/ 82 w 87"/>
                      <a:gd name="T23" fmla="*/ 51 h 94"/>
                      <a:gd name="T24" fmla="*/ 79 w 87"/>
                      <a:gd name="T25" fmla="*/ 60 h 94"/>
                      <a:gd name="T26" fmla="*/ 74 w 87"/>
                      <a:gd name="T27" fmla="*/ 70 h 94"/>
                      <a:gd name="T28" fmla="*/ 68 w 87"/>
                      <a:gd name="T29" fmla="*/ 76 h 94"/>
                      <a:gd name="T30" fmla="*/ 61 w 87"/>
                      <a:gd name="T31" fmla="*/ 82 h 94"/>
                      <a:gd name="T32" fmla="*/ 51 w 87"/>
                      <a:gd name="T33" fmla="*/ 88 h 94"/>
                      <a:gd name="T34" fmla="*/ 42 w 87"/>
                      <a:gd name="T35" fmla="*/ 90 h 94"/>
                      <a:gd name="T36" fmla="*/ 33 w 87"/>
                      <a:gd name="T37" fmla="*/ 91 h 94"/>
                      <a:gd name="T38" fmla="*/ 23 w 87"/>
                      <a:gd name="T39" fmla="*/ 91 h 94"/>
                      <a:gd name="T40" fmla="*/ 16 w 87"/>
                      <a:gd name="T41" fmla="*/ 88 h 94"/>
                      <a:gd name="T42" fmla="*/ 8 w 87"/>
                      <a:gd name="T43" fmla="*/ 85 h 94"/>
                      <a:gd name="T44" fmla="*/ 0 w 87"/>
                      <a:gd name="T45" fmla="*/ 80 h 94"/>
                      <a:gd name="T46" fmla="*/ 2 w 87"/>
                      <a:gd name="T47" fmla="*/ 83 h 94"/>
                      <a:gd name="T48" fmla="*/ 3 w 87"/>
                      <a:gd name="T49" fmla="*/ 85 h 94"/>
                      <a:gd name="T50" fmla="*/ 10 w 87"/>
                      <a:gd name="T51" fmla="*/ 90 h 94"/>
                      <a:gd name="T52" fmla="*/ 17 w 87"/>
                      <a:gd name="T53" fmla="*/ 93 h 94"/>
                      <a:gd name="T54" fmla="*/ 23 w 87"/>
                      <a:gd name="T55" fmla="*/ 94 h 94"/>
                      <a:gd name="T56" fmla="*/ 33 w 87"/>
                      <a:gd name="T57" fmla="*/ 94 h 94"/>
                      <a:gd name="T58" fmla="*/ 44 w 87"/>
                      <a:gd name="T59" fmla="*/ 93 h 94"/>
                      <a:gd name="T60" fmla="*/ 53 w 87"/>
                      <a:gd name="T61" fmla="*/ 90 h 94"/>
                      <a:gd name="T62" fmla="*/ 62 w 87"/>
                      <a:gd name="T63" fmla="*/ 85 h 94"/>
                      <a:gd name="T64" fmla="*/ 70 w 87"/>
                      <a:gd name="T65" fmla="*/ 79 h 94"/>
                      <a:gd name="T66" fmla="*/ 78 w 87"/>
                      <a:gd name="T67" fmla="*/ 71 h 94"/>
                      <a:gd name="T68" fmla="*/ 82 w 87"/>
                      <a:gd name="T69" fmla="*/ 62 h 94"/>
                      <a:gd name="T70" fmla="*/ 85 w 87"/>
                      <a:gd name="T71" fmla="*/ 51 h 94"/>
                      <a:gd name="T72" fmla="*/ 87 w 87"/>
                      <a:gd name="T73" fmla="*/ 40 h 9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4"/>
                      <a:gd name="T113" fmla="*/ 87 w 87"/>
                      <a:gd name="T114" fmla="*/ 94 h 9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4">
                        <a:moveTo>
                          <a:pt x="87" y="40"/>
                        </a:moveTo>
                        <a:lnTo>
                          <a:pt x="85" y="29"/>
                        </a:lnTo>
                        <a:lnTo>
                          <a:pt x="81" y="19"/>
                        </a:lnTo>
                        <a:lnTo>
                          <a:pt x="76" y="8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64" y="0"/>
                        </a:lnTo>
                        <a:lnTo>
                          <a:pt x="71" y="8"/>
                        </a:lnTo>
                        <a:lnTo>
                          <a:pt x="78" y="17"/>
                        </a:lnTo>
                        <a:lnTo>
                          <a:pt x="82" y="28"/>
                        </a:lnTo>
                        <a:lnTo>
                          <a:pt x="84" y="40"/>
                        </a:lnTo>
                        <a:lnTo>
                          <a:pt x="82" y="51"/>
                        </a:lnTo>
                        <a:lnTo>
                          <a:pt x="79" y="60"/>
                        </a:lnTo>
                        <a:lnTo>
                          <a:pt x="74" y="70"/>
                        </a:lnTo>
                        <a:lnTo>
                          <a:pt x="68" y="76"/>
                        </a:lnTo>
                        <a:lnTo>
                          <a:pt x="61" y="82"/>
                        </a:lnTo>
                        <a:lnTo>
                          <a:pt x="51" y="88"/>
                        </a:lnTo>
                        <a:lnTo>
                          <a:pt x="42" y="90"/>
                        </a:lnTo>
                        <a:lnTo>
                          <a:pt x="33" y="91"/>
                        </a:lnTo>
                        <a:lnTo>
                          <a:pt x="23" y="91"/>
                        </a:lnTo>
                        <a:lnTo>
                          <a:pt x="16" y="88"/>
                        </a:lnTo>
                        <a:lnTo>
                          <a:pt x="8" y="85"/>
                        </a:lnTo>
                        <a:lnTo>
                          <a:pt x="0" y="80"/>
                        </a:lnTo>
                        <a:lnTo>
                          <a:pt x="2" y="83"/>
                        </a:lnTo>
                        <a:lnTo>
                          <a:pt x="3" y="85"/>
                        </a:lnTo>
                        <a:lnTo>
                          <a:pt x="10" y="90"/>
                        </a:lnTo>
                        <a:lnTo>
                          <a:pt x="17" y="93"/>
                        </a:lnTo>
                        <a:lnTo>
                          <a:pt x="23" y="94"/>
                        </a:lnTo>
                        <a:lnTo>
                          <a:pt x="33" y="94"/>
                        </a:lnTo>
                        <a:lnTo>
                          <a:pt x="44" y="93"/>
                        </a:lnTo>
                        <a:lnTo>
                          <a:pt x="53" y="90"/>
                        </a:lnTo>
                        <a:lnTo>
                          <a:pt x="62" y="85"/>
                        </a:lnTo>
                        <a:lnTo>
                          <a:pt x="70" y="79"/>
                        </a:lnTo>
                        <a:lnTo>
                          <a:pt x="78" y="71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E153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3" name="Freeform 511">
                    <a:extLst>
                      <a:ext uri="{FF2B5EF4-FFF2-40B4-BE49-F238E27FC236}">
                        <a16:creationId xmlns:a16="http://schemas.microsoft.com/office/drawing/2014/main" id="{0DB52184-35C7-C540-8DFD-72BC369A4D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" y="1190"/>
                    <a:ext cx="85" cy="93"/>
                  </a:xfrm>
                  <a:custGeom>
                    <a:avLst/>
                    <a:gdLst>
                      <a:gd name="T0" fmla="*/ 85 w 85"/>
                      <a:gd name="T1" fmla="*/ 40 h 93"/>
                      <a:gd name="T2" fmla="*/ 84 w 85"/>
                      <a:gd name="T3" fmla="*/ 28 h 93"/>
                      <a:gd name="T4" fmla="*/ 79 w 85"/>
                      <a:gd name="T5" fmla="*/ 17 h 93"/>
                      <a:gd name="T6" fmla="*/ 73 w 85"/>
                      <a:gd name="T7" fmla="*/ 8 h 93"/>
                      <a:gd name="T8" fmla="*/ 65 w 85"/>
                      <a:gd name="T9" fmla="*/ 0 h 93"/>
                      <a:gd name="T10" fmla="*/ 64 w 85"/>
                      <a:gd name="T11" fmla="*/ 0 h 93"/>
                      <a:gd name="T12" fmla="*/ 62 w 85"/>
                      <a:gd name="T13" fmla="*/ 0 h 93"/>
                      <a:gd name="T14" fmla="*/ 61 w 85"/>
                      <a:gd name="T15" fmla="*/ 0 h 93"/>
                      <a:gd name="T16" fmla="*/ 61 w 85"/>
                      <a:gd name="T17" fmla="*/ 0 h 93"/>
                      <a:gd name="T18" fmla="*/ 68 w 85"/>
                      <a:gd name="T19" fmla="*/ 8 h 93"/>
                      <a:gd name="T20" fmla="*/ 76 w 85"/>
                      <a:gd name="T21" fmla="*/ 17 h 93"/>
                      <a:gd name="T22" fmla="*/ 81 w 85"/>
                      <a:gd name="T23" fmla="*/ 28 h 93"/>
                      <a:gd name="T24" fmla="*/ 82 w 85"/>
                      <a:gd name="T25" fmla="*/ 40 h 93"/>
                      <a:gd name="T26" fmla="*/ 81 w 85"/>
                      <a:gd name="T27" fmla="*/ 51 h 93"/>
                      <a:gd name="T28" fmla="*/ 78 w 85"/>
                      <a:gd name="T29" fmla="*/ 60 h 93"/>
                      <a:gd name="T30" fmla="*/ 73 w 85"/>
                      <a:gd name="T31" fmla="*/ 68 h 93"/>
                      <a:gd name="T32" fmla="*/ 67 w 85"/>
                      <a:gd name="T33" fmla="*/ 76 h 93"/>
                      <a:gd name="T34" fmla="*/ 61 w 85"/>
                      <a:gd name="T35" fmla="*/ 82 h 93"/>
                      <a:gd name="T36" fmla="*/ 51 w 85"/>
                      <a:gd name="T37" fmla="*/ 87 h 93"/>
                      <a:gd name="T38" fmla="*/ 42 w 85"/>
                      <a:gd name="T39" fmla="*/ 88 h 93"/>
                      <a:gd name="T40" fmla="*/ 33 w 85"/>
                      <a:gd name="T41" fmla="*/ 90 h 93"/>
                      <a:gd name="T42" fmla="*/ 23 w 85"/>
                      <a:gd name="T43" fmla="*/ 90 h 93"/>
                      <a:gd name="T44" fmla="*/ 14 w 85"/>
                      <a:gd name="T45" fmla="*/ 87 h 93"/>
                      <a:gd name="T46" fmla="*/ 6 w 85"/>
                      <a:gd name="T47" fmla="*/ 83 h 93"/>
                      <a:gd name="T48" fmla="*/ 0 w 85"/>
                      <a:gd name="T49" fmla="*/ 77 h 93"/>
                      <a:gd name="T50" fmla="*/ 0 w 85"/>
                      <a:gd name="T51" fmla="*/ 80 h 93"/>
                      <a:gd name="T52" fmla="*/ 2 w 85"/>
                      <a:gd name="T53" fmla="*/ 83 h 93"/>
                      <a:gd name="T54" fmla="*/ 8 w 85"/>
                      <a:gd name="T55" fmla="*/ 87 h 93"/>
                      <a:gd name="T56" fmla="*/ 16 w 85"/>
                      <a:gd name="T57" fmla="*/ 90 h 93"/>
                      <a:gd name="T58" fmla="*/ 23 w 85"/>
                      <a:gd name="T59" fmla="*/ 93 h 93"/>
                      <a:gd name="T60" fmla="*/ 33 w 85"/>
                      <a:gd name="T61" fmla="*/ 93 h 93"/>
                      <a:gd name="T62" fmla="*/ 44 w 85"/>
                      <a:gd name="T63" fmla="*/ 91 h 93"/>
                      <a:gd name="T64" fmla="*/ 53 w 85"/>
                      <a:gd name="T65" fmla="*/ 88 h 93"/>
                      <a:gd name="T66" fmla="*/ 62 w 85"/>
                      <a:gd name="T67" fmla="*/ 83 h 93"/>
                      <a:gd name="T68" fmla="*/ 70 w 85"/>
                      <a:gd name="T69" fmla="*/ 77 h 93"/>
                      <a:gd name="T70" fmla="*/ 76 w 85"/>
                      <a:gd name="T71" fmla="*/ 70 h 93"/>
                      <a:gd name="T72" fmla="*/ 81 w 85"/>
                      <a:gd name="T73" fmla="*/ 60 h 93"/>
                      <a:gd name="T74" fmla="*/ 84 w 85"/>
                      <a:gd name="T75" fmla="*/ 51 h 93"/>
                      <a:gd name="T76" fmla="*/ 85 w 85"/>
                      <a:gd name="T77" fmla="*/ 40 h 93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3"/>
                      <a:gd name="T119" fmla="*/ 85 w 85"/>
                      <a:gd name="T120" fmla="*/ 93 h 93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3">
                        <a:moveTo>
                          <a:pt x="85" y="40"/>
                        </a:moveTo>
                        <a:lnTo>
                          <a:pt x="84" y="28"/>
                        </a:lnTo>
                        <a:lnTo>
                          <a:pt x="79" y="17"/>
                        </a:lnTo>
                        <a:lnTo>
                          <a:pt x="73" y="8"/>
                        </a:lnTo>
                        <a:lnTo>
                          <a:pt x="65" y="0"/>
                        </a:lnTo>
                        <a:lnTo>
                          <a:pt x="64" y="0"/>
                        </a:lnTo>
                        <a:lnTo>
                          <a:pt x="62" y="0"/>
                        </a:lnTo>
                        <a:lnTo>
                          <a:pt x="61" y="0"/>
                        </a:lnTo>
                        <a:lnTo>
                          <a:pt x="68" y="8"/>
                        </a:lnTo>
                        <a:lnTo>
                          <a:pt x="76" y="17"/>
                        </a:lnTo>
                        <a:lnTo>
                          <a:pt x="81" y="28"/>
                        </a:lnTo>
                        <a:lnTo>
                          <a:pt x="82" y="40"/>
                        </a:lnTo>
                        <a:lnTo>
                          <a:pt x="81" y="51"/>
                        </a:lnTo>
                        <a:lnTo>
                          <a:pt x="78" y="60"/>
                        </a:lnTo>
                        <a:lnTo>
                          <a:pt x="73" y="68"/>
                        </a:lnTo>
                        <a:lnTo>
                          <a:pt x="67" y="76"/>
                        </a:lnTo>
                        <a:lnTo>
                          <a:pt x="61" y="82"/>
                        </a:lnTo>
                        <a:lnTo>
                          <a:pt x="51" y="87"/>
                        </a:lnTo>
                        <a:lnTo>
                          <a:pt x="42" y="88"/>
                        </a:lnTo>
                        <a:lnTo>
                          <a:pt x="33" y="90"/>
                        </a:lnTo>
                        <a:lnTo>
                          <a:pt x="23" y="90"/>
                        </a:lnTo>
                        <a:lnTo>
                          <a:pt x="14" y="87"/>
                        </a:lnTo>
                        <a:lnTo>
                          <a:pt x="6" y="83"/>
                        </a:lnTo>
                        <a:lnTo>
                          <a:pt x="0" y="77"/>
                        </a:lnTo>
                        <a:lnTo>
                          <a:pt x="0" y="80"/>
                        </a:lnTo>
                        <a:lnTo>
                          <a:pt x="2" y="83"/>
                        </a:lnTo>
                        <a:lnTo>
                          <a:pt x="8" y="87"/>
                        </a:lnTo>
                        <a:lnTo>
                          <a:pt x="16" y="90"/>
                        </a:lnTo>
                        <a:lnTo>
                          <a:pt x="23" y="93"/>
                        </a:lnTo>
                        <a:lnTo>
                          <a:pt x="33" y="93"/>
                        </a:lnTo>
                        <a:lnTo>
                          <a:pt x="44" y="91"/>
                        </a:lnTo>
                        <a:lnTo>
                          <a:pt x="53" y="88"/>
                        </a:lnTo>
                        <a:lnTo>
                          <a:pt x="62" y="83"/>
                        </a:lnTo>
                        <a:lnTo>
                          <a:pt x="70" y="77"/>
                        </a:lnTo>
                        <a:lnTo>
                          <a:pt x="76" y="70"/>
                        </a:lnTo>
                        <a:lnTo>
                          <a:pt x="81" y="60"/>
                        </a:lnTo>
                        <a:lnTo>
                          <a:pt x="84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E2595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4" name="Freeform 512">
                    <a:extLst>
                      <a:ext uri="{FF2B5EF4-FFF2-40B4-BE49-F238E27FC236}">
                        <a16:creationId xmlns:a16="http://schemas.microsoft.com/office/drawing/2014/main" id="{C0151A47-B0E4-E947-943D-4CAD334C41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0"/>
                    <a:ext cx="85" cy="91"/>
                  </a:xfrm>
                  <a:custGeom>
                    <a:avLst/>
                    <a:gdLst>
                      <a:gd name="T0" fmla="*/ 85 w 85"/>
                      <a:gd name="T1" fmla="*/ 40 h 91"/>
                      <a:gd name="T2" fmla="*/ 83 w 85"/>
                      <a:gd name="T3" fmla="*/ 28 h 91"/>
                      <a:gd name="T4" fmla="*/ 79 w 85"/>
                      <a:gd name="T5" fmla="*/ 17 h 91"/>
                      <a:gd name="T6" fmla="*/ 72 w 85"/>
                      <a:gd name="T7" fmla="*/ 8 h 91"/>
                      <a:gd name="T8" fmla="*/ 65 w 85"/>
                      <a:gd name="T9" fmla="*/ 0 h 91"/>
                      <a:gd name="T10" fmla="*/ 63 w 85"/>
                      <a:gd name="T11" fmla="*/ 0 h 91"/>
                      <a:gd name="T12" fmla="*/ 63 w 85"/>
                      <a:gd name="T13" fmla="*/ 0 h 91"/>
                      <a:gd name="T14" fmla="*/ 60 w 85"/>
                      <a:gd name="T15" fmla="*/ 0 h 91"/>
                      <a:gd name="T16" fmla="*/ 58 w 85"/>
                      <a:gd name="T17" fmla="*/ 0 h 91"/>
                      <a:gd name="T18" fmla="*/ 68 w 85"/>
                      <a:gd name="T19" fmla="*/ 8 h 91"/>
                      <a:gd name="T20" fmla="*/ 75 w 85"/>
                      <a:gd name="T21" fmla="*/ 17 h 91"/>
                      <a:gd name="T22" fmla="*/ 77 w 85"/>
                      <a:gd name="T23" fmla="*/ 22 h 91"/>
                      <a:gd name="T24" fmla="*/ 80 w 85"/>
                      <a:gd name="T25" fmla="*/ 28 h 91"/>
                      <a:gd name="T26" fmla="*/ 80 w 85"/>
                      <a:gd name="T27" fmla="*/ 34 h 91"/>
                      <a:gd name="T28" fmla="*/ 82 w 85"/>
                      <a:gd name="T29" fmla="*/ 40 h 91"/>
                      <a:gd name="T30" fmla="*/ 80 w 85"/>
                      <a:gd name="T31" fmla="*/ 49 h 91"/>
                      <a:gd name="T32" fmla="*/ 77 w 85"/>
                      <a:gd name="T33" fmla="*/ 59 h 91"/>
                      <a:gd name="T34" fmla="*/ 72 w 85"/>
                      <a:gd name="T35" fmla="*/ 66 h 91"/>
                      <a:gd name="T36" fmla="*/ 68 w 85"/>
                      <a:gd name="T37" fmla="*/ 74 h 91"/>
                      <a:gd name="T38" fmla="*/ 60 w 85"/>
                      <a:gd name="T39" fmla="*/ 80 h 91"/>
                      <a:gd name="T40" fmla="*/ 52 w 85"/>
                      <a:gd name="T41" fmla="*/ 85 h 91"/>
                      <a:gd name="T42" fmla="*/ 43 w 85"/>
                      <a:gd name="T43" fmla="*/ 87 h 91"/>
                      <a:gd name="T44" fmla="*/ 34 w 85"/>
                      <a:gd name="T45" fmla="*/ 88 h 91"/>
                      <a:gd name="T46" fmla="*/ 24 w 85"/>
                      <a:gd name="T47" fmla="*/ 88 h 91"/>
                      <a:gd name="T48" fmla="*/ 15 w 85"/>
                      <a:gd name="T49" fmla="*/ 85 h 91"/>
                      <a:gd name="T50" fmla="*/ 7 w 85"/>
                      <a:gd name="T51" fmla="*/ 80 h 91"/>
                      <a:gd name="T52" fmla="*/ 0 w 85"/>
                      <a:gd name="T53" fmla="*/ 74 h 91"/>
                      <a:gd name="T54" fmla="*/ 1 w 85"/>
                      <a:gd name="T55" fmla="*/ 77 h 91"/>
                      <a:gd name="T56" fmla="*/ 1 w 85"/>
                      <a:gd name="T57" fmla="*/ 80 h 91"/>
                      <a:gd name="T58" fmla="*/ 9 w 85"/>
                      <a:gd name="T59" fmla="*/ 85 h 91"/>
                      <a:gd name="T60" fmla="*/ 17 w 85"/>
                      <a:gd name="T61" fmla="*/ 88 h 91"/>
                      <a:gd name="T62" fmla="*/ 24 w 85"/>
                      <a:gd name="T63" fmla="*/ 91 h 91"/>
                      <a:gd name="T64" fmla="*/ 34 w 85"/>
                      <a:gd name="T65" fmla="*/ 91 h 91"/>
                      <a:gd name="T66" fmla="*/ 43 w 85"/>
                      <a:gd name="T67" fmla="*/ 90 h 91"/>
                      <a:gd name="T68" fmla="*/ 52 w 85"/>
                      <a:gd name="T69" fmla="*/ 88 h 91"/>
                      <a:gd name="T70" fmla="*/ 62 w 85"/>
                      <a:gd name="T71" fmla="*/ 82 h 91"/>
                      <a:gd name="T72" fmla="*/ 69 w 85"/>
                      <a:gd name="T73" fmla="*/ 76 h 91"/>
                      <a:gd name="T74" fmla="*/ 75 w 85"/>
                      <a:gd name="T75" fmla="*/ 70 h 91"/>
                      <a:gd name="T76" fmla="*/ 80 w 85"/>
                      <a:gd name="T77" fmla="*/ 60 h 91"/>
                      <a:gd name="T78" fmla="*/ 83 w 85"/>
                      <a:gd name="T79" fmla="*/ 51 h 91"/>
                      <a:gd name="T80" fmla="*/ 85 w 85"/>
                      <a:gd name="T81" fmla="*/ 40 h 91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5"/>
                      <a:gd name="T124" fmla="*/ 0 h 91"/>
                      <a:gd name="T125" fmla="*/ 85 w 85"/>
                      <a:gd name="T126" fmla="*/ 91 h 91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5" h="91">
                        <a:moveTo>
                          <a:pt x="85" y="40"/>
                        </a:moveTo>
                        <a:lnTo>
                          <a:pt x="83" y="28"/>
                        </a:lnTo>
                        <a:lnTo>
                          <a:pt x="79" y="17"/>
                        </a:lnTo>
                        <a:lnTo>
                          <a:pt x="72" y="8"/>
                        </a:lnTo>
                        <a:lnTo>
                          <a:pt x="65" y="0"/>
                        </a:lnTo>
                        <a:lnTo>
                          <a:pt x="63" y="0"/>
                        </a:lnTo>
                        <a:lnTo>
                          <a:pt x="60" y="0"/>
                        </a:lnTo>
                        <a:lnTo>
                          <a:pt x="58" y="0"/>
                        </a:lnTo>
                        <a:lnTo>
                          <a:pt x="68" y="8"/>
                        </a:lnTo>
                        <a:lnTo>
                          <a:pt x="75" y="17"/>
                        </a:lnTo>
                        <a:lnTo>
                          <a:pt x="77" y="22"/>
                        </a:lnTo>
                        <a:lnTo>
                          <a:pt x="80" y="28"/>
                        </a:lnTo>
                        <a:lnTo>
                          <a:pt x="80" y="34"/>
                        </a:lnTo>
                        <a:lnTo>
                          <a:pt x="82" y="40"/>
                        </a:lnTo>
                        <a:lnTo>
                          <a:pt x="80" y="49"/>
                        </a:lnTo>
                        <a:lnTo>
                          <a:pt x="77" y="59"/>
                        </a:lnTo>
                        <a:lnTo>
                          <a:pt x="72" y="66"/>
                        </a:lnTo>
                        <a:lnTo>
                          <a:pt x="68" y="74"/>
                        </a:lnTo>
                        <a:lnTo>
                          <a:pt x="60" y="80"/>
                        </a:lnTo>
                        <a:lnTo>
                          <a:pt x="52" y="85"/>
                        </a:lnTo>
                        <a:lnTo>
                          <a:pt x="43" y="87"/>
                        </a:lnTo>
                        <a:lnTo>
                          <a:pt x="34" y="88"/>
                        </a:lnTo>
                        <a:lnTo>
                          <a:pt x="24" y="88"/>
                        </a:lnTo>
                        <a:lnTo>
                          <a:pt x="15" y="85"/>
                        </a:lnTo>
                        <a:lnTo>
                          <a:pt x="7" y="80"/>
                        </a:lnTo>
                        <a:lnTo>
                          <a:pt x="0" y="74"/>
                        </a:lnTo>
                        <a:lnTo>
                          <a:pt x="1" y="77"/>
                        </a:lnTo>
                        <a:lnTo>
                          <a:pt x="1" y="80"/>
                        </a:lnTo>
                        <a:lnTo>
                          <a:pt x="9" y="85"/>
                        </a:lnTo>
                        <a:lnTo>
                          <a:pt x="17" y="88"/>
                        </a:lnTo>
                        <a:lnTo>
                          <a:pt x="24" y="91"/>
                        </a:lnTo>
                        <a:lnTo>
                          <a:pt x="34" y="91"/>
                        </a:lnTo>
                        <a:lnTo>
                          <a:pt x="43" y="90"/>
                        </a:lnTo>
                        <a:lnTo>
                          <a:pt x="52" y="88"/>
                        </a:lnTo>
                        <a:lnTo>
                          <a:pt x="62" y="82"/>
                        </a:lnTo>
                        <a:lnTo>
                          <a:pt x="69" y="76"/>
                        </a:lnTo>
                        <a:lnTo>
                          <a:pt x="75" y="70"/>
                        </a:lnTo>
                        <a:lnTo>
                          <a:pt x="80" y="60"/>
                        </a:lnTo>
                        <a:lnTo>
                          <a:pt x="83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E25B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5" name="Freeform 513">
                    <a:extLst>
                      <a:ext uri="{FF2B5EF4-FFF2-40B4-BE49-F238E27FC236}">
                        <a16:creationId xmlns:a16="http://schemas.microsoft.com/office/drawing/2014/main" id="{62658687-F9B1-A845-9F20-4ACAEAC9F4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0"/>
                    <a:ext cx="83" cy="90"/>
                  </a:xfrm>
                  <a:custGeom>
                    <a:avLst/>
                    <a:gdLst>
                      <a:gd name="T0" fmla="*/ 83 w 83"/>
                      <a:gd name="T1" fmla="*/ 40 h 90"/>
                      <a:gd name="T2" fmla="*/ 82 w 83"/>
                      <a:gd name="T3" fmla="*/ 28 h 90"/>
                      <a:gd name="T4" fmla="*/ 77 w 83"/>
                      <a:gd name="T5" fmla="*/ 17 h 90"/>
                      <a:gd name="T6" fmla="*/ 69 w 83"/>
                      <a:gd name="T7" fmla="*/ 8 h 90"/>
                      <a:gd name="T8" fmla="*/ 62 w 83"/>
                      <a:gd name="T9" fmla="*/ 0 h 90"/>
                      <a:gd name="T10" fmla="*/ 58 w 83"/>
                      <a:gd name="T11" fmla="*/ 0 h 90"/>
                      <a:gd name="T12" fmla="*/ 55 w 83"/>
                      <a:gd name="T13" fmla="*/ 0 h 90"/>
                      <a:gd name="T14" fmla="*/ 62 w 83"/>
                      <a:gd name="T15" fmla="*/ 3 h 90"/>
                      <a:gd name="T16" fmla="*/ 66 w 83"/>
                      <a:gd name="T17" fmla="*/ 8 h 90"/>
                      <a:gd name="T18" fmla="*/ 69 w 83"/>
                      <a:gd name="T19" fmla="*/ 12 h 90"/>
                      <a:gd name="T20" fmla="*/ 72 w 83"/>
                      <a:gd name="T21" fmla="*/ 17 h 90"/>
                      <a:gd name="T22" fmla="*/ 75 w 83"/>
                      <a:gd name="T23" fmla="*/ 22 h 90"/>
                      <a:gd name="T24" fmla="*/ 79 w 83"/>
                      <a:gd name="T25" fmla="*/ 28 h 90"/>
                      <a:gd name="T26" fmla="*/ 79 w 83"/>
                      <a:gd name="T27" fmla="*/ 34 h 90"/>
                      <a:gd name="T28" fmla="*/ 80 w 83"/>
                      <a:gd name="T29" fmla="*/ 40 h 90"/>
                      <a:gd name="T30" fmla="*/ 79 w 83"/>
                      <a:gd name="T31" fmla="*/ 49 h 90"/>
                      <a:gd name="T32" fmla="*/ 75 w 83"/>
                      <a:gd name="T33" fmla="*/ 59 h 90"/>
                      <a:gd name="T34" fmla="*/ 72 w 83"/>
                      <a:gd name="T35" fmla="*/ 66 h 90"/>
                      <a:gd name="T36" fmla="*/ 66 w 83"/>
                      <a:gd name="T37" fmla="*/ 73 h 90"/>
                      <a:gd name="T38" fmla="*/ 58 w 83"/>
                      <a:gd name="T39" fmla="*/ 79 h 90"/>
                      <a:gd name="T40" fmla="*/ 51 w 83"/>
                      <a:gd name="T41" fmla="*/ 83 h 90"/>
                      <a:gd name="T42" fmla="*/ 43 w 83"/>
                      <a:gd name="T43" fmla="*/ 87 h 90"/>
                      <a:gd name="T44" fmla="*/ 34 w 83"/>
                      <a:gd name="T45" fmla="*/ 87 h 90"/>
                      <a:gd name="T46" fmla="*/ 23 w 83"/>
                      <a:gd name="T47" fmla="*/ 85 h 90"/>
                      <a:gd name="T48" fmla="*/ 15 w 83"/>
                      <a:gd name="T49" fmla="*/ 83 h 90"/>
                      <a:gd name="T50" fmla="*/ 6 w 83"/>
                      <a:gd name="T51" fmla="*/ 79 h 90"/>
                      <a:gd name="T52" fmla="*/ 0 w 83"/>
                      <a:gd name="T53" fmla="*/ 73 h 90"/>
                      <a:gd name="T54" fmla="*/ 0 w 83"/>
                      <a:gd name="T55" fmla="*/ 74 h 90"/>
                      <a:gd name="T56" fmla="*/ 1 w 83"/>
                      <a:gd name="T57" fmla="*/ 77 h 90"/>
                      <a:gd name="T58" fmla="*/ 7 w 83"/>
                      <a:gd name="T59" fmla="*/ 83 h 90"/>
                      <a:gd name="T60" fmla="*/ 15 w 83"/>
                      <a:gd name="T61" fmla="*/ 87 h 90"/>
                      <a:gd name="T62" fmla="*/ 24 w 83"/>
                      <a:gd name="T63" fmla="*/ 90 h 90"/>
                      <a:gd name="T64" fmla="*/ 34 w 83"/>
                      <a:gd name="T65" fmla="*/ 90 h 90"/>
                      <a:gd name="T66" fmla="*/ 43 w 83"/>
                      <a:gd name="T67" fmla="*/ 88 h 90"/>
                      <a:gd name="T68" fmla="*/ 52 w 83"/>
                      <a:gd name="T69" fmla="*/ 87 h 90"/>
                      <a:gd name="T70" fmla="*/ 62 w 83"/>
                      <a:gd name="T71" fmla="*/ 82 h 90"/>
                      <a:gd name="T72" fmla="*/ 68 w 83"/>
                      <a:gd name="T73" fmla="*/ 76 h 90"/>
                      <a:gd name="T74" fmla="*/ 74 w 83"/>
                      <a:gd name="T75" fmla="*/ 68 h 90"/>
                      <a:gd name="T76" fmla="*/ 79 w 83"/>
                      <a:gd name="T77" fmla="*/ 60 h 90"/>
                      <a:gd name="T78" fmla="*/ 82 w 83"/>
                      <a:gd name="T79" fmla="*/ 51 h 90"/>
                      <a:gd name="T80" fmla="*/ 83 w 83"/>
                      <a:gd name="T81" fmla="*/ 40 h 90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0"/>
                      <a:gd name="T125" fmla="*/ 83 w 83"/>
                      <a:gd name="T126" fmla="*/ 90 h 90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0">
                        <a:moveTo>
                          <a:pt x="83" y="40"/>
                        </a:moveTo>
                        <a:lnTo>
                          <a:pt x="82" y="28"/>
                        </a:lnTo>
                        <a:lnTo>
                          <a:pt x="77" y="17"/>
                        </a:lnTo>
                        <a:lnTo>
                          <a:pt x="69" y="8"/>
                        </a:lnTo>
                        <a:lnTo>
                          <a:pt x="62" y="0"/>
                        </a:lnTo>
                        <a:lnTo>
                          <a:pt x="58" y="0"/>
                        </a:lnTo>
                        <a:lnTo>
                          <a:pt x="55" y="0"/>
                        </a:lnTo>
                        <a:lnTo>
                          <a:pt x="62" y="3"/>
                        </a:lnTo>
                        <a:lnTo>
                          <a:pt x="66" y="8"/>
                        </a:lnTo>
                        <a:lnTo>
                          <a:pt x="69" y="12"/>
                        </a:lnTo>
                        <a:lnTo>
                          <a:pt x="72" y="17"/>
                        </a:lnTo>
                        <a:lnTo>
                          <a:pt x="75" y="22"/>
                        </a:lnTo>
                        <a:lnTo>
                          <a:pt x="79" y="28"/>
                        </a:lnTo>
                        <a:lnTo>
                          <a:pt x="79" y="34"/>
                        </a:lnTo>
                        <a:lnTo>
                          <a:pt x="80" y="40"/>
                        </a:lnTo>
                        <a:lnTo>
                          <a:pt x="79" y="49"/>
                        </a:lnTo>
                        <a:lnTo>
                          <a:pt x="75" y="59"/>
                        </a:lnTo>
                        <a:lnTo>
                          <a:pt x="72" y="66"/>
                        </a:lnTo>
                        <a:lnTo>
                          <a:pt x="66" y="73"/>
                        </a:lnTo>
                        <a:lnTo>
                          <a:pt x="58" y="79"/>
                        </a:lnTo>
                        <a:lnTo>
                          <a:pt x="51" y="83"/>
                        </a:lnTo>
                        <a:lnTo>
                          <a:pt x="43" y="87"/>
                        </a:lnTo>
                        <a:lnTo>
                          <a:pt x="34" y="87"/>
                        </a:lnTo>
                        <a:lnTo>
                          <a:pt x="23" y="85"/>
                        </a:lnTo>
                        <a:lnTo>
                          <a:pt x="15" y="83"/>
                        </a:lnTo>
                        <a:lnTo>
                          <a:pt x="6" y="79"/>
                        </a:lnTo>
                        <a:lnTo>
                          <a:pt x="0" y="73"/>
                        </a:lnTo>
                        <a:lnTo>
                          <a:pt x="0" y="74"/>
                        </a:lnTo>
                        <a:lnTo>
                          <a:pt x="1" y="77"/>
                        </a:lnTo>
                        <a:lnTo>
                          <a:pt x="7" y="83"/>
                        </a:lnTo>
                        <a:lnTo>
                          <a:pt x="15" y="87"/>
                        </a:lnTo>
                        <a:lnTo>
                          <a:pt x="24" y="90"/>
                        </a:lnTo>
                        <a:lnTo>
                          <a:pt x="34" y="90"/>
                        </a:lnTo>
                        <a:lnTo>
                          <a:pt x="43" y="88"/>
                        </a:lnTo>
                        <a:lnTo>
                          <a:pt x="52" y="87"/>
                        </a:lnTo>
                        <a:lnTo>
                          <a:pt x="62" y="82"/>
                        </a:lnTo>
                        <a:lnTo>
                          <a:pt x="68" y="76"/>
                        </a:lnTo>
                        <a:lnTo>
                          <a:pt x="74" y="68"/>
                        </a:lnTo>
                        <a:lnTo>
                          <a:pt x="79" y="60"/>
                        </a:lnTo>
                        <a:lnTo>
                          <a:pt x="82" y="51"/>
                        </a:lnTo>
                        <a:lnTo>
                          <a:pt x="83" y="40"/>
                        </a:lnTo>
                        <a:close/>
                      </a:path>
                    </a:pathLst>
                  </a:custGeom>
                  <a:solidFill>
                    <a:srgbClr val="E35E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6" name="Freeform 514">
                    <a:extLst>
                      <a:ext uri="{FF2B5EF4-FFF2-40B4-BE49-F238E27FC236}">
                        <a16:creationId xmlns:a16="http://schemas.microsoft.com/office/drawing/2014/main" id="{9305DEB4-7B39-554E-8F41-870E36279D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0"/>
                    <a:ext cx="82" cy="88"/>
                  </a:xfrm>
                  <a:custGeom>
                    <a:avLst/>
                    <a:gdLst>
                      <a:gd name="T0" fmla="*/ 82 w 82"/>
                      <a:gd name="T1" fmla="*/ 40 h 88"/>
                      <a:gd name="T2" fmla="*/ 80 w 82"/>
                      <a:gd name="T3" fmla="*/ 34 h 88"/>
                      <a:gd name="T4" fmla="*/ 80 w 82"/>
                      <a:gd name="T5" fmla="*/ 28 h 88"/>
                      <a:gd name="T6" fmla="*/ 77 w 82"/>
                      <a:gd name="T7" fmla="*/ 22 h 88"/>
                      <a:gd name="T8" fmla="*/ 75 w 82"/>
                      <a:gd name="T9" fmla="*/ 17 h 88"/>
                      <a:gd name="T10" fmla="*/ 68 w 82"/>
                      <a:gd name="T11" fmla="*/ 8 h 88"/>
                      <a:gd name="T12" fmla="*/ 58 w 82"/>
                      <a:gd name="T13" fmla="*/ 0 h 88"/>
                      <a:gd name="T14" fmla="*/ 55 w 82"/>
                      <a:gd name="T15" fmla="*/ 0 h 88"/>
                      <a:gd name="T16" fmla="*/ 54 w 82"/>
                      <a:gd name="T17" fmla="*/ 0 h 88"/>
                      <a:gd name="T18" fmla="*/ 58 w 82"/>
                      <a:gd name="T19" fmla="*/ 3 h 88"/>
                      <a:gd name="T20" fmla="*/ 63 w 82"/>
                      <a:gd name="T21" fmla="*/ 8 h 88"/>
                      <a:gd name="T22" fmla="*/ 68 w 82"/>
                      <a:gd name="T23" fmla="*/ 12 h 88"/>
                      <a:gd name="T24" fmla="*/ 71 w 82"/>
                      <a:gd name="T25" fmla="*/ 17 h 88"/>
                      <a:gd name="T26" fmla="*/ 74 w 82"/>
                      <a:gd name="T27" fmla="*/ 22 h 88"/>
                      <a:gd name="T28" fmla="*/ 75 w 82"/>
                      <a:gd name="T29" fmla="*/ 28 h 88"/>
                      <a:gd name="T30" fmla="*/ 77 w 82"/>
                      <a:gd name="T31" fmla="*/ 34 h 88"/>
                      <a:gd name="T32" fmla="*/ 79 w 82"/>
                      <a:gd name="T33" fmla="*/ 40 h 88"/>
                      <a:gd name="T34" fmla="*/ 77 w 82"/>
                      <a:gd name="T35" fmla="*/ 49 h 88"/>
                      <a:gd name="T36" fmla="*/ 74 w 82"/>
                      <a:gd name="T37" fmla="*/ 57 h 88"/>
                      <a:gd name="T38" fmla="*/ 71 w 82"/>
                      <a:gd name="T39" fmla="*/ 65 h 88"/>
                      <a:gd name="T40" fmla="*/ 65 w 82"/>
                      <a:gd name="T41" fmla="*/ 73 h 88"/>
                      <a:gd name="T42" fmla="*/ 58 w 82"/>
                      <a:gd name="T43" fmla="*/ 77 h 88"/>
                      <a:gd name="T44" fmla="*/ 51 w 82"/>
                      <a:gd name="T45" fmla="*/ 82 h 88"/>
                      <a:gd name="T46" fmla="*/ 43 w 82"/>
                      <a:gd name="T47" fmla="*/ 85 h 88"/>
                      <a:gd name="T48" fmla="*/ 34 w 82"/>
                      <a:gd name="T49" fmla="*/ 85 h 88"/>
                      <a:gd name="T50" fmla="*/ 23 w 82"/>
                      <a:gd name="T51" fmla="*/ 83 h 88"/>
                      <a:gd name="T52" fmla="*/ 14 w 82"/>
                      <a:gd name="T53" fmla="*/ 80 h 88"/>
                      <a:gd name="T54" fmla="*/ 6 w 82"/>
                      <a:gd name="T55" fmla="*/ 76 h 88"/>
                      <a:gd name="T56" fmla="*/ 0 w 82"/>
                      <a:gd name="T57" fmla="*/ 70 h 88"/>
                      <a:gd name="T58" fmla="*/ 0 w 82"/>
                      <a:gd name="T59" fmla="*/ 73 h 88"/>
                      <a:gd name="T60" fmla="*/ 0 w 82"/>
                      <a:gd name="T61" fmla="*/ 74 h 88"/>
                      <a:gd name="T62" fmla="*/ 7 w 82"/>
                      <a:gd name="T63" fmla="*/ 80 h 88"/>
                      <a:gd name="T64" fmla="*/ 15 w 82"/>
                      <a:gd name="T65" fmla="*/ 85 h 88"/>
                      <a:gd name="T66" fmla="*/ 24 w 82"/>
                      <a:gd name="T67" fmla="*/ 88 h 88"/>
                      <a:gd name="T68" fmla="*/ 34 w 82"/>
                      <a:gd name="T69" fmla="*/ 88 h 88"/>
                      <a:gd name="T70" fmla="*/ 43 w 82"/>
                      <a:gd name="T71" fmla="*/ 87 h 88"/>
                      <a:gd name="T72" fmla="*/ 52 w 82"/>
                      <a:gd name="T73" fmla="*/ 85 h 88"/>
                      <a:gd name="T74" fmla="*/ 60 w 82"/>
                      <a:gd name="T75" fmla="*/ 80 h 88"/>
                      <a:gd name="T76" fmla="*/ 68 w 82"/>
                      <a:gd name="T77" fmla="*/ 74 h 88"/>
                      <a:gd name="T78" fmla="*/ 72 w 82"/>
                      <a:gd name="T79" fmla="*/ 66 h 88"/>
                      <a:gd name="T80" fmla="*/ 77 w 82"/>
                      <a:gd name="T81" fmla="*/ 59 h 88"/>
                      <a:gd name="T82" fmla="*/ 80 w 82"/>
                      <a:gd name="T83" fmla="*/ 49 h 88"/>
                      <a:gd name="T84" fmla="*/ 82 w 82"/>
                      <a:gd name="T85" fmla="*/ 40 h 88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2"/>
                      <a:gd name="T130" fmla="*/ 0 h 88"/>
                      <a:gd name="T131" fmla="*/ 82 w 82"/>
                      <a:gd name="T132" fmla="*/ 88 h 88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2" h="88">
                        <a:moveTo>
                          <a:pt x="82" y="40"/>
                        </a:moveTo>
                        <a:lnTo>
                          <a:pt x="80" y="34"/>
                        </a:lnTo>
                        <a:lnTo>
                          <a:pt x="80" y="28"/>
                        </a:lnTo>
                        <a:lnTo>
                          <a:pt x="77" y="22"/>
                        </a:lnTo>
                        <a:lnTo>
                          <a:pt x="75" y="17"/>
                        </a:lnTo>
                        <a:lnTo>
                          <a:pt x="68" y="8"/>
                        </a:lnTo>
                        <a:lnTo>
                          <a:pt x="58" y="0"/>
                        </a:lnTo>
                        <a:lnTo>
                          <a:pt x="55" y="0"/>
                        </a:lnTo>
                        <a:lnTo>
                          <a:pt x="54" y="0"/>
                        </a:lnTo>
                        <a:lnTo>
                          <a:pt x="58" y="3"/>
                        </a:lnTo>
                        <a:lnTo>
                          <a:pt x="63" y="8"/>
                        </a:lnTo>
                        <a:lnTo>
                          <a:pt x="68" y="12"/>
                        </a:lnTo>
                        <a:lnTo>
                          <a:pt x="71" y="17"/>
                        </a:lnTo>
                        <a:lnTo>
                          <a:pt x="74" y="22"/>
                        </a:lnTo>
                        <a:lnTo>
                          <a:pt x="75" y="28"/>
                        </a:lnTo>
                        <a:lnTo>
                          <a:pt x="77" y="34"/>
                        </a:lnTo>
                        <a:lnTo>
                          <a:pt x="79" y="40"/>
                        </a:lnTo>
                        <a:lnTo>
                          <a:pt x="77" y="49"/>
                        </a:lnTo>
                        <a:lnTo>
                          <a:pt x="74" y="57"/>
                        </a:lnTo>
                        <a:lnTo>
                          <a:pt x="71" y="65"/>
                        </a:lnTo>
                        <a:lnTo>
                          <a:pt x="65" y="73"/>
                        </a:lnTo>
                        <a:lnTo>
                          <a:pt x="58" y="77"/>
                        </a:lnTo>
                        <a:lnTo>
                          <a:pt x="51" y="82"/>
                        </a:lnTo>
                        <a:lnTo>
                          <a:pt x="43" y="85"/>
                        </a:lnTo>
                        <a:lnTo>
                          <a:pt x="34" y="85"/>
                        </a:lnTo>
                        <a:lnTo>
                          <a:pt x="23" y="83"/>
                        </a:lnTo>
                        <a:lnTo>
                          <a:pt x="14" y="80"/>
                        </a:lnTo>
                        <a:lnTo>
                          <a:pt x="6" y="76"/>
                        </a:lnTo>
                        <a:lnTo>
                          <a:pt x="0" y="70"/>
                        </a:lnTo>
                        <a:lnTo>
                          <a:pt x="0" y="73"/>
                        </a:lnTo>
                        <a:lnTo>
                          <a:pt x="0" y="74"/>
                        </a:lnTo>
                        <a:lnTo>
                          <a:pt x="7" y="80"/>
                        </a:lnTo>
                        <a:lnTo>
                          <a:pt x="15" y="85"/>
                        </a:lnTo>
                        <a:lnTo>
                          <a:pt x="24" y="88"/>
                        </a:lnTo>
                        <a:lnTo>
                          <a:pt x="34" y="88"/>
                        </a:lnTo>
                        <a:lnTo>
                          <a:pt x="43" y="87"/>
                        </a:lnTo>
                        <a:lnTo>
                          <a:pt x="52" y="85"/>
                        </a:lnTo>
                        <a:lnTo>
                          <a:pt x="60" y="80"/>
                        </a:lnTo>
                        <a:lnTo>
                          <a:pt x="68" y="74"/>
                        </a:lnTo>
                        <a:lnTo>
                          <a:pt x="72" y="66"/>
                        </a:lnTo>
                        <a:lnTo>
                          <a:pt x="77" y="59"/>
                        </a:lnTo>
                        <a:lnTo>
                          <a:pt x="80" y="49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E361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7" name="Freeform 515">
                    <a:extLst>
                      <a:ext uri="{FF2B5EF4-FFF2-40B4-BE49-F238E27FC236}">
                        <a16:creationId xmlns:a16="http://schemas.microsoft.com/office/drawing/2014/main" id="{3B0E6791-1CE6-444F-B2F1-AA8A1D210F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0"/>
                    <a:ext cx="82" cy="87"/>
                  </a:xfrm>
                  <a:custGeom>
                    <a:avLst/>
                    <a:gdLst>
                      <a:gd name="T0" fmla="*/ 82 w 82"/>
                      <a:gd name="T1" fmla="*/ 40 h 87"/>
                      <a:gd name="T2" fmla="*/ 81 w 82"/>
                      <a:gd name="T3" fmla="*/ 34 h 87"/>
                      <a:gd name="T4" fmla="*/ 81 w 82"/>
                      <a:gd name="T5" fmla="*/ 28 h 87"/>
                      <a:gd name="T6" fmla="*/ 77 w 82"/>
                      <a:gd name="T7" fmla="*/ 22 h 87"/>
                      <a:gd name="T8" fmla="*/ 74 w 82"/>
                      <a:gd name="T9" fmla="*/ 17 h 87"/>
                      <a:gd name="T10" fmla="*/ 71 w 82"/>
                      <a:gd name="T11" fmla="*/ 12 h 87"/>
                      <a:gd name="T12" fmla="*/ 68 w 82"/>
                      <a:gd name="T13" fmla="*/ 8 h 87"/>
                      <a:gd name="T14" fmla="*/ 64 w 82"/>
                      <a:gd name="T15" fmla="*/ 3 h 87"/>
                      <a:gd name="T16" fmla="*/ 57 w 82"/>
                      <a:gd name="T17" fmla="*/ 0 h 87"/>
                      <a:gd name="T18" fmla="*/ 56 w 82"/>
                      <a:gd name="T19" fmla="*/ 0 h 87"/>
                      <a:gd name="T20" fmla="*/ 53 w 82"/>
                      <a:gd name="T21" fmla="*/ 1 h 87"/>
                      <a:gd name="T22" fmla="*/ 57 w 82"/>
                      <a:gd name="T23" fmla="*/ 3 h 87"/>
                      <a:gd name="T24" fmla="*/ 64 w 82"/>
                      <a:gd name="T25" fmla="*/ 8 h 87"/>
                      <a:gd name="T26" fmla="*/ 68 w 82"/>
                      <a:gd name="T27" fmla="*/ 12 h 87"/>
                      <a:gd name="T28" fmla="*/ 71 w 82"/>
                      <a:gd name="T29" fmla="*/ 17 h 87"/>
                      <a:gd name="T30" fmla="*/ 74 w 82"/>
                      <a:gd name="T31" fmla="*/ 22 h 87"/>
                      <a:gd name="T32" fmla="*/ 76 w 82"/>
                      <a:gd name="T33" fmla="*/ 28 h 87"/>
                      <a:gd name="T34" fmla="*/ 77 w 82"/>
                      <a:gd name="T35" fmla="*/ 34 h 87"/>
                      <a:gd name="T36" fmla="*/ 79 w 82"/>
                      <a:gd name="T37" fmla="*/ 40 h 87"/>
                      <a:gd name="T38" fmla="*/ 77 w 82"/>
                      <a:gd name="T39" fmla="*/ 49 h 87"/>
                      <a:gd name="T40" fmla="*/ 74 w 82"/>
                      <a:gd name="T41" fmla="*/ 57 h 87"/>
                      <a:gd name="T42" fmla="*/ 71 w 82"/>
                      <a:gd name="T43" fmla="*/ 65 h 87"/>
                      <a:gd name="T44" fmla="*/ 65 w 82"/>
                      <a:gd name="T45" fmla="*/ 71 h 87"/>
                      <a:gd name="T46" fmla="*/ 59 w 82"/>
                      <a:gd name="T47" fmla="*/ 76 h 87"/>
                      <a:gd name="T48" fmla="*/ 53 w 82"/>
                      <a:gd name="T49" fmla="*/ 80 h 87"/>
                      <a:gd name="T50" fmla="*/ 43 w 82"/>
                      <a:gd name="T51" fmla="*/ 83 h 87"/>
                      <a:gd name="T52" fmla="*/ 36 w 82"/>
                      <a:gd name="T53" fmla="*/ 83 h 87"/>
                      <a:gd name="T54" fmla="*/ 25 w 82"/>
                      <a:gd name="T55" fmla="*/ 82 h 87"/>
                      <a:gd name="T56" fmla="*/ 16 w 82"/>
                      <a:gd name="T57" fmla="*/ 79 h 87"/>
                      <a:gd name="T58" fmla="*/ 8 w 82"/>
                      <a:gd name="T59" fmla="*/ 74 h 87"/>
                      <a:gd name="T60" fmla="*/ 0 w 82"/>
                      <a:gd name="T61" fmla="*/ 66 h 87"/>
                      <a:gd name="T62" fmla="*/ 2 w 82"/>
                      <a:gd name="T63" fmla="*/ 70 h 87"/>
                      <a:gd name="T64" fmla="*/ 2 w 82"/>
                      <a:gd name="T65" fmla="*/ 73 h 87"/>
                      <a:gd name="T66" fmla="*/ 8 w 82"/>
                      <a:gd name="T67" fmla="*/ 79 h 87"/>
                      <a:gd name="T68" fmla="*/ 17 w 82"/>
                      <a:gd name="T69" fmla="*/ 83 h 87"/>
                      <a:gd name="T70" fmla="*/ 25 w 82"/>
                      <a:gd name="T71" fmla="*/ 85 h 87"/>
                      <a:gd name="T72" fmla="*/ 36 w 82"/>
                      <a:gd name="T73" fmla="*/ 87 h 87"/>
                      <a:gd name="T74" fmla="*/ 45 w 82"/>
                      <a:gd name="T75" fmla="*/ 85 h 87"/>
                      <a:gd name="T76" fmla="*/ 53 w 82"/>
                      <a:gd name="T77" fmla="*/ 83 h 87"/>
                      <a:gd name="T78" fmla="*/ 60 w 82"/>
                      <a:gd name="T79" fmla="*/ 79 h 87"/>
                      <a:gd name="T80" fmla="*/ 68 w 82"/>
                      <a:gd name="T81" fmla="*/ 73 h 87"/>
                      <a:gd name="T82" fmla="*/ 74 w 82"/>
                      <a:gd name="T83" fmla="*/ 66 h 87"/>
                      <a:gd name="T84" fmla="*/ 77 w 82"/>
                      <a:gd name="T85" fmla="*/ 59 h 87"/>
                      <a:gd name="T86" fmla="*/ 81 w 82"/>
                      <a:gd name="T87" fmla="*/ 49 h 87"/>
                      <a:gd name="T88" fmla="*/ 82 w 82"/>
                      <a:gd name="T89" fmla="*/ 40 h 8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2"/>
                      <a:gd name="T136" fmla="*/ 0 h 87"/>
                      <a:gd name="T137" fmla="*/ 82 w 82"/>
                      <a:gd name="T138" fmla="*/ 87 h 8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2" h="87">
                        <a:moveTo>
                          <a:pt x="82" y="40"/>
                        </a:moveTo>
                        <a:lnTo>
                          <a:pt x="81" y="34"/>
                        </a:lnTo>
                        <a:lnTo>
                          <a:pt x="81" y="28"/>
                        </a:lnTo>
                        <a:lnTo>
                          <a:pt x="77" y="22"/>
                        </a:lnTo>
                        <a:lnTo>
                          <a:pt x="74" y="17"/>
                        </a:lnTo>
                        <a:lnTo>
                          <a:pt x="71" y="12"/>
                        </a:lnTo>
                        <a:lnTo>
                          <a:pt x="68" y="8"/>
                        </a:lnTo>
                        <a:lnTo>
                          <a:pt x="64" y="3"/>
                        </a:lnTo>
                        <a:lnTo>
                          <a:pt x="57" y="0"/>
                        </a:lnTo>
                        <a:lnTo>
                          <a:pt x="56" y="0"/>
                        </a:lnTo>
                        <a:lnTo>
                          <a:pt x="53" y="1"/>
                        </a:lnTo>
                        <a:lnTo>
                          <a:pt x="57" y="3"/>
                        </a:lnTo>
                        <a:lnTo>
                          <a:pt x="64" y="8"/>
                        </a:lnTo>
                        <a:lnTo>
                          <a:pt x="68" y="12"/>
                        </a:lnTo>
                        <a:lnTo>
                          <a:pt x="71" y="17"/>
                        </a:lnTo>
                        <a:lnTo>
                          <a:pt x="74" y="22"/>
                        </a:lnTo>
                        <a:lnTo>
                          <a:pt x="76" y="28"/>
                        </a:lnTo>
                        <a:lnTo>
                          <a:pt x="77" y="34"/>
                        </a:lnTo>
                        <a:lnTo>
                          <a:pt x="79" y="40"/>
                        </a:lnTo>
                        <a:lnTo>
                          <a:pt x="77" y="49"/>
                        </a:lnTo>
                        <a:lnTo>
                          <a:pt x="74" y="57"/>
                        </a:lnTo>
                        <a:lnTo>
                          <a:pt x="71" y="65"/>
                        </a:lnTo>
                        <a:lnTo>
                          <a:pt x="65" y="71"/>
                        </a:lnTo>
                        <a:lnTo>
                          <a:pt x="59" y="76"/>
                        </a:lnTo>
                        <a:lnTo>
                          <a:pt x="53" y="80"/>
                        </a:lnTo>
                        <a:lnTo>
                          <a:pt x="43" y="83"/>
                        </a:lnTo>
                        <a:lnTo>
                          <a:pt x="36" y="83"/>
                        </a:lnTo>
                        <a:lnTo>
                          <a:pt x="25" y="82"/>
                        </a:lnTo>
                        <a:lnTo>
                          <a:pt x="16" y="79"/>
                        </a:lnTo>
                        <a:lnTo>
                          <a:pt x="8" y="74"/>
                        </a:lnTo>
                        <a:lnTo>
                          <a:pt x="0" y="66"/>
                        </a:lnTo>
                        <a:lnTo>
                          <a:pt x="2" y="70"/>
                        </a:lnTo>
                        <a:lnTo>
                          <a:pt x="2" y="73"/>
                        </a:lnTo>
                        <a:lnTo>
                          <a:pt x="8" y="79"/>
                        </a:lnTo>
                        <a:lnTo>
                          <a:pt x="17" y="83"/>
                        </a:lnTo>
                        <a:lnTo>
                          <a:pt x="25" y="85"/>
                        </a:lnTo>
                        <a:lnTo>
                          <a:pt x="36" y="87"/>
                        </a:lnTo>
                        <a:lnTo>
                          <a:pt x="45" y="85"/>
                        </a:lnTo>
                        <a:lnTo>
                          <a:pt x="53" y="83"/>
                        </a:lnTo>
                        <a:lnTo>
                          <a:pt x="60" y="79"/>
                        </a:lnTo>
                        <a:lnTo>
                          <a:pt x="68" y="73"/>
                        </a:lnTo>
                        <a:lnTo>
                          <a:pt x="74" y="66"/>
                        </a:lnTo>
                        <a:lnTo>
                          <a:pt x="77" y="59"/>
                        </a:lnTo>
                        <a:lnTo>
                          <a:pt x="81" y="49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E4656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8" name="Freeform 516">
                    <a:extLst>
                      <a:ext uri="{FF2B5EF4-FFF2-40B4-BE49-F238E27FC236}">
                        <a16:creationId xmlns:a16="http://schemas.microsoft.com/office/drawing/2014/main" id="{EDE31929-BAD4-854F-A3F4-F0350DBFBB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0"/>
                    <a:ext cx="81" cy="85"/>
                  </a:xfrm>
                  <a:custGeom>
                    <a:avLst/>
                    <a:gdLst>
                      <a:gd name="T0" fmla="*/ 81 w 81"/>
                      <a:gd name="T1" fmla="*/ 40 h 85"/>
                      <a:gd name="T2" fmla="*/ 79 w 81"/>
                      <a:gd name="T3" fmla="*/ 34 h 85"/>
                      <a:gd name="T4" fmla="*/ 77 w 81"/>
                      <a:gd name="T5" fmla="*/ 28 h 85"/>
                      <a:gd name="T6" fmla="*/ 76 w 81"/>
                      <a:gd name="T7" fmla="*/ 22 h 85"/>
                      <a:gd name="T8" fmla="*/ 73 w 81"/>
                      <a:gd name="T9" fmla="*/ 17 h 85"/>
                      <a:gd name="T10" fmla="*/ 70 w 81"/>
                      <a:gd name="T11" fmla="*/ 12 h 85"/>
                      <a:gd name="T12" fmla="*/ 65 w 81"/>
                      <a:gd name="T13" fmla="*/ 8 h 85"/>
                      <a:gd name="T14" fmla="*/ 60 w 81"/>
                      <a:gd name="T15" fmla="*/ 3 h 85"/>
                      <a:gd name="T16" fmla="*/ 56 w 81"/>
                      <a:gd name="T17" fmla="*/ 0 h 85"/>
                      <a:gd name="T18" fmla="*/ 53 w 81"/>
                      <a:gd name="T19" fmla="*/ 1 h 85"/>
                      <a:gd name="T20" fmla="*/ 50 w 81"/>
                      <a:gd name="T21" fmla="*/ 1 h 85"/>
                      <a:gd name="T22" fmla="*/ 56 w 81"/>
                      <a:gd name="T23" fmla="*/ 5 h 85"/>
                      <a:gd name="T24" fmla="*/ 60 w 81"/>
                      <a:gd name="T25" fmla="*/ 8 h 85"/>
                      <a:gd name="T26" fmla="*/ 65 w 81"/>
                      <a:gd name="T27" fmla="*/ 12 h 85"/>
                      <a:gd name="T28" fmla="*/ 70 w 81"/>
                      <a:gd name="T29" fmla="*/ 17 h 85"/>
                      <a:gd name="T30" fmla="*/ 73 w 81"/>
                      <a:gd name="T31" fmla="*/ 22 h 85"/>
                      <a:gd name="T32" fmla="*/ 74 w 81"/>
                      <a:gd name="T33" fmla="*/ 28 h 85"/>
                      <a:gd name="T34" fmla="*/ 76 w 81"/>
                      <a:gd name="T35" fmla="*/ 34 h 85"/>
                      <a:gd name="T36" fmla="*/ 77 w 81"/>
                      <a:gd name="T37" fmla="*/ 40 h 85"/>
                      <a:gd name="T38" fmla="*/ 76 w 81"/>
                      <a:gd name="T39" fmla="*/ 49 h 85"/>
                      <a:gd name="T40" fmla="*/ 74 w 81"/>
                      <a:gd name="T41" fmla="*/ 57 h 85"/>
                      <a:gd name="T42" fmla="*/ 70 w 81"/>
                      <a:gd name="T43" fmla="*/ 63 h 85"/>
                      <a:gd name="T44" fmla="*/ 65 w 81"/>
                      <a:gd name="T45" fmla="*/ 70 h 85"/>
                      <a:gd name="T46" fmla="*/ 59 w 81"/>
                      <a:gd name="T47" fmla="*/ 76 h 85"/>
                      <a:gd name="T48" fmla="*/ 51 w 81"/>
                      <a:gd name="T49" fmla="*/ 79 h 85"/>
                      <a:gd name="T50" fmla="*/ 43 w 81"/>
                      <a:gd name="T51" fmla="*/ 82 h 85"/>
                      <a:gd name="T52" fmla="*/ 36 w 81"/>
                      <a:gd name="T53" fmla="*/ 82 h 85"/>
                      <a:gd name="T54" fmla="*/ 25 w 81"/>
                      <a:gd name="T55" fmla="*/ 80 h 85"/>
                      <a:gd name="T56" fmla="*/ 16 w 81"/>
                      <a:gd name="T57" fmla="*/ 77 h 85"/>
                      <a:gd name="T58" fmla="*/ 6 w 81"/>
                      <a:gd name="T59" fmla="*/ 71 h 85"/>
                      <a:gd name="T60" fmla="*/ 0 w 81"/>
                      <a:gd name="T61" fmla="*/ 63 h 85"/>
                      <a:gd name="T62" fmla="*/ 0 w 81"/>
                      <a:gd name="T63" fmla="*/ 66 h 85"/>
                      <a:gd name="T64" fmla="*/ 2 w 81"/>
                      <a:gd name="T65" fmla="*/ 70 h 85"/>
                      <a:gd name="T66" fmla="*/ 8 w 81"/>
                      <a:gd name="T67" fmla="*/ 76 h 85"/>
                      <a:gd name="T68" fmla="*/ 16 w 81"/>
                      <a:gd name="T69" fmla="*/ 80 h 85"/>
                      <a:gd name="T70" fmla="*/ 25 w 81"/>
                      <a:gd name="T71" fmla="*/ 83 h 85"/>
                      <a:gd name="T72" fmla="*/ 36 w 81"/>
                      <a:gd name="T73" fmla="*/ 85 h 85"/>
                      <a:gd name="T74" fmla="*/ 45 w 81"/>
                      <a:gd name="T75" fmla="*/ 85 h 85"/>
                      <a:gd name="T76" fmla="*/ 53 w 81"/>
                      <a:gd name="T77" fmla="*/ 82 h 85"/>
                      <a:gd name="T78" fmla="*/ 60 w 81"/>
                      <a:gd name="T79" fmla="*/ 77 h 85"/>
                      <a:gd name="T80" fmla="*/ 67 w 81"/>
                      <a:gd name="T81" fmla="*/ 73 h 85"/>
                      <a:gd name="T82" fmla="*/ 73 w 81"/>
                      <a:gd name="T83" fmla="*/ 65 h 85"/>
                      <a:gd name="T84" fmla="*/ 76 w 81"/>
                      <a:gd name="T85" fmla="*/ 57 h 85"/>
                      <a:gd name="T86" fmla="*/ 79 w 81"/>
                      <a:gd name="T87" fmla="*/ 49 h 85"/>
                      <a:gd name="T88" fmla="*/ 81 w 81"/>
                      <a:gd name="T89" fmla="*/ 40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1"/>
                      <a:gd name="T136" fmla="*/ 0 h 85"/>
                      <a:gd name="T137" fmla="*/ 81 w 81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1" h="85">
                        <a:moveTo>
                          <a:pt x="81" y="40"/>
                        </a:moveTo>
                        <a:lnTo>
                          <a:pt x="79" y="34"/>
                        </a:lnTo>
                        <a:lnTo>
                          <a:pt x="77" y="28"/>
                        </a:lnTo>
                        <a:lnTo>
                          <a:pt x="76" y="22"/>
                        </a:lnTo>
                        <a:lnTo>
                          <a:pt x="73" y="17"/>
                        </a:lnTo>
                        <a:lnTo>
                          <a:pt x="70" y="12"/>
                        </a:lnTo>
                        <a:lnTo>
                          <a:pt x="65" y="8"/>
                        </a:lnTo>
                        <a:lnTo>
                          <a:pt x="60" y="3"/>
                        </a:lnTo>
                        <a:lnTo>
                          <a:pt x="56" y="0"/>
                        </a:lnTo>
                        <a:lnTo>
                          <a:pt x="53" y="1"/>
                        </a:lnTo>
                        <a:lnTo>
                          <a:pt x="50" y="1"/>
                        </a:lnTo>
                        <a:lnTo>
                          <a:pt x="56" y="5"/>
                        </a:lnTo>
                        <a:lnTo>
                          <a:pt x="60" y="8"/>
                        </a:lnTo>
                        <a:lnTo>
                          <a:pt x="65" y="12"/>
                        </a:lnTo>
                        <a:lnTo>
                          <a:pt x="70" y="17"/>
                        </a:lnTo>
                        <a:lnTo>
                          <a:pt x="73" y="22"/>
                        </a:lnTo>
                        <a:lnTo>
                          <a:pt x="74" y="28"/>
                        </a:lnTo>
                        <a:lnTo>
                          <a:pt x="76" y="34"/>
                        </a:lnTo>
                        <a:lnTo>
                          <a:pt x="77" y="40"/>
                        </a:lnTo>
                        <a:lnTo>
                          <a:pt x="76" y="49"/>
                        </a:lnTo>
                        <a:lnTo>
                          <a:pt x="74" y="57"/>
                        </a:lnTo>
                        <a:lnTo>
                          <a:pt x="70" y="63"/>
                        </a:lnTo>
                        <a:lnTo>
                          <a:pt x="65" y="70"/>
                        </a:lnTo>
                        <a:lnTo>
                          <a:pt x="59" y="76"/>
                        </a:lnTo>
                        <a:lnTo>
                          <a:pt x="51" y="79"/>
                        </a:lnTo>
                        <a:lnTo>
                          <a:pt x="43" y="82"/>
                        </a:lnTo>
                        <a:lnTo>
                          <a:pt x="36" y="82"/>
                        </a:lnTo>
                        <a:lnTo>
                          <a:pt x="25" y="80"/>
                        </a:lnTo>
                        <a:lnTo>
                          <a:pt x="16" y="77"/>
                        </a:lnTo>
                        <a:lnTo>
                          <a:pt x="6" y="71"/>
                        </a:lnTo>
                        <a:lnTo>
                          <a:pt x="0" y="63"/>
                        </a:lnTo>
                        <a:lnTo>
                          <a:pt x="0" y="66"/>
                        </a:lnTo>
                        <a:lnTo>
                          <a:pt x="2" y="70"/>
                        </a:lnTo>
                        <a:lnTo>
                          <a:pt x="8" y="76"/>
                        </a:lnTo>
                        <a:lnTo>
                          <a:pt x="16" y="80"/>
                        </a:lnTo>
                        <a:lnTo>
                          <a:pt x="25" y="83"/>
                        </a:lnTo>
                        <a:lnTo>
                          <a:pt x="36" y="85"/>
                        </a:lnTo>
                        <a:lnTo>
                          <a:pt x="45" y="85"/>
                        </a:lnTo>
                        <a:lnTo>
                          <a:pt x="53" y="82"/>
                        </a:lnTo>
                        <a:lnTo>
                          <a:pt x="60" y="77"/>
                        </a:lnTo>
                        <a:lnTo>
                          <a:pt x="67" y="73"/>
                        </a:lnTo>
                        <a:lnTo>
                          <a:pt x="73" y="65"/>
                        </a:lnTo>
                        <a:lnTo>
                          <a:pt x="76" y="57"/>
                        </a:lnTo>
                        <a:lnTo>
                          <a:pt x="79" y="49"/>
                        </a:lnTo>
                        <a:lnTo>
                          <a:pt x="81" y="40"/>
                        </a:lnTo>
                        <a:close/>
                      </a:path>
                    </a:pathLst>
                  </a:custGeom>
                  <a:solidFill>
                    <a:srgbClr val="E56B6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9" name="Freeform 517">
                    <a:extLst>
                      <a:ext uri="{FF2B5EF4-FFF2-40B4-BE49-F238E27FC236}">
                        <a16:creationId xmlns:a16="http://schemas.microsoft.com/office/drawing/2014/main" id="{EAF25A27-A36F-444F-B302-35CCD28FB6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1"/>
                    <a:ext cx="79" cy="82"/>
                  </a:xfrm>
                  <a:custGeom>
                    <a:avLst/>
                    <a:gdLst>
                      <a:gd name="T0" fmla="*/ 79 w 79"/>
                      <a:gd name="T1" fmla="*/ 39 h 82"/>
                      <a:gd name="T2" fmla="*/ 77 w 79"/>
                      <a:gd name="T3" fmla="*/ 33 h 82"/>
                      <a:gd name="T4" fmla="*/ 76 w 79"/>
                      <a:gd name="T5" fmla="*/ 27 h 82"/>
                      <a:gd name="T6" fmla="*/ 74 w 79"/>
                      <a:gd name="T7" fmla="*/ 21 h 82"/>
                      <a:gd name="T8" fmla="*/ 71 w 79"/>
                      <a:gd name="T9" fmla="*/ 16 h 82"/>
                      <a:gd name="T10" fmla="*/ 68 w 79"/>
                      <a:gd name="T11" fmla="*/ 11 h 82"/>
                      <a:gd name="T12" fmla="*/ 64 w 79"/>
                      <a:gd name="T13" fmla="*/ 7 h 82"/>
                      <a:gd name="T14" fmla="*/ 57 w 79"/>
                      <a:gd name="T15" fmla="*/ 2 h 82"/>
                      <a:gd name="T16" fmla="*/ 53 w 79"/>
                      <a:gd name="T17" fmla="*/ 0 h 82"/>
                      <a:gd name="T18" fmla="*/ 50 w 79"/>
                      <a:gd name="T19" fmla="*/ 0 h 82"/>
                      <a:gd name="T20" fmla="*/ 47 w 79"/>
                      <a:gd name="T21" fmla="*/ 0 h 82"/>
                      <a:gd name="T22" fmla="*/ 53 w 79"/>
                      <a:gd name="T23" fmla="*/ 4 h 82"/>
                      <a:gd name="T24" fmla="*/ 59 w 79"/>
                      <a:gd name="T25" fmla="*/ 7 h 82"/>
                      <a:gd name="T26" fmla="*/ 64 w 79"/>
                      <a:gd name="T27" fmla="*/ 11 h 82"/>
                      <a:gd name="T28" fmla="*/ 67 w 79"/>
                      <a:gd name="T29" fmla="*/ 16 h 82"/>
                      <a:gd name="T30" fmla="*/ 71 w 79"/>
                      <a:gd name="T31" fmla="*/ 21 h 82"/>
                      <a:gd name="T32" fmla="*/ 73 w 79"/>
                      <a:gd name="T33" fmla="*/ 27 h 82"/>
                      <a:gd name="T34" fmla="*/ 74 w 79"/>
                      <a:gd name="T35" fmla="*/ 33 h 82"/>
                      <a:gd name="T36" fmla="*/ 76 w 79"/>
                      <a:gd name="T37" fmla="*/ 39 h 82"/>
                      <a:gd name="T38" fmla="*/ 74 w 79"/>
                      <a:gd name="T39" fmla="*/ 47 h 82"/>
                      <a:gd name="T40" fmla="*/ 73 w 79"/>
                      <a:gd name="T41" fmla="*/ 55 h 82"/>
                      <a:gd name="T42" fmla="*/ 68 w 79"/>
                      <a:gd name="T43" fmla="*/ 62 h 82"/>
                      <a:gd name="T44" fmla="*/ 64 w 79"/>
                      <a:gd name="T45" fmla="*/ 69 h 82"/>
                      <a:gd name="T46" fmla="*/ 57 w 79"/>
                      <a:gd name="T47" fmla="*/ 73 h 82"/>
                      <a:gd name="T48" fmla="*/ 51 w 79"/>
                      <a:gd name="T49" fmla="*/ 76 h 82"/>
                      <a:gd name="T50" fmla="*/ 43 w 79"/>
                      <a:gd name="T51" fmla="*/ 79 h 82"/>
                      <a:gd name="T52" fmla="*/ 36 w 79"/>
                      <a:gd name="T53" fmla="*/ 79 h 82"/>
                      <a:gd name="T54" fmla="*/ 25 w 79"/>
                      <a:gd name="T55" fmla="*/ 78 h 82"/>
                      <a:gd name="T56" fmla="*/ 16 w 79"/>
                      <a:gd name="T57" fmla="*/ 75 h 82"/>
                      <a:gd name="T58" fmla="*/ 6 w 79"/>
                      <a:gd name="T59" fmla="*/ 67 h 82"/>
                      <a:gd name="T60" fmla="*/ 0 w 79"/>
                      <a:gd name="T61" fmla="*/ 59 h 82"/>
                      <a:gd name="T62" fmla="*/ 0 w 79"/>
                      <a:gd name="T63" fmla="*/ 59 h 82"/>
                      <a:gd name="T64" fmla="*/ 0 w 79"/>
                      <a:gd name="T65" fmla="*/ 61 h 82"/>
                      <a:gd name="T66" fmla="*/ 0 w 79"/>
                      <a:gd name="T67" fmla="*/ 62 h 82"/>
                      <a:gd name="T68" fmla="*/ 0 w 79"/>
                      <a:gd name="T69" fmla="*/ 65 h 82"/>
                      <a:gd name="T70" fmla="*/ 8 w 79"/>
                      <a:gd name="T71" fmla="*/ 73 h 82"/>
                      <a:gd name="T72" fmla="*/ 16 w 79"/>
                      <a:gd name="T73" fmla="*/ 78 h 82"/>
                      <a:gd name="T74" fmla="*/ 25 w 79"/>
                      <a:gd name="T75" fmla="*/ 81 h 82"/>
                      <a:gd name="T76" fmla="*/ 36 w 79"/>
                      <a:gd name="T77" fmla="*/ 82 h 82"/>
                      <a:gd name="T78" fmla="*/ 43 w 79"/>
                      <a:gd name="T79" fmla="*/ 82 h 82"/>
                      <a:gd name="T80" fmla="*/ 53 w 79"/>
                      <a:gd name="T81" fmla="*/ 79 h 82"/>
                      <a:gd name="T82" fmla="*/ 59 w 79"/>
                      <a:gd name="T83" fmla="*/ 75 h 82"/>
                      <a:gd name="T84" fmla="*/ 65 w 79"/>
                      <a:gd name="T85" fmla="*/ 70 h 82"/>
                      <a:gd name="T86" fmla="*/ 71 w 79"/>
                      <a:gd name="T87" fmla="*/ 64 h 82"/>
                      <a:gd name="T88" fmla="*/ 74 w 79"/>
                      <a:gd name="T89" fmla="*/ 56 h 82"/>
                      <a:gd name="T90" fmla="*/ 77 w 79"/>
                      <a:gd name="T91" fmla="*/ 48 h 82"/>
                      <a:gd name="T92" fmla="*/ 79 w 79"/>
                      <a:gd name="T93" fmla="*/ 39 h 8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9"/>
                      <a:gd name="T142" fmla="*/ 0 h 82"/>
                      <a:gd name="T143" fmla="*/ 79 w 79"/>
                      <a:gd name="T144" fmla="*/ 82 h 8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9" h="82">
                        <a:moveTo>
                          <a:pt x="79" y="39"/>
                        </a:moveTo>
                        <a:lnTo>
                          <a:pt x="77" y="33"/>
                        </a:lnTo>
                        <a:lnTo>
                          <a:pt x="76" y="27"/>
                        </a:lnTo>
                        <a:lnTo>
                          <a:pt x="74" y="21"/>
                        </a:lnTo>
                        <a:lnTo>
                          <a:pt x="71" y="16"/>
                        </a:lnTo>
                        <a:lnTo>
                          <a:pt x="68" y="11"/>
                        </a:lnTo>
                        <a:lnTo>
                          <a:pt x="64" y="7"/>
                        </a:lnTo>
                        <a:lnTo>
                          <a:pt x="57" y="2"/>
                        </a:lnTo>
                        <a:lnTo>
                          <a:pt x="53" y="0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53" y="4"/>
                        </a:lnTo>
                        <a:lnTo>
                          <a:pt x="59" y="7"/>
                        </a:lnTo>
                        <a:lnTo>
                          <a:pt x="64" y="11"/>
                        </a:lnTo>
                        <a:lnTo>
                          <a:pt x="67" y="16"/>
                        </a:lnTo>
                        <a:lnTo>
                          <a:pt x="71" y="21"/>
                        </a:lnTo>
                        <a:lnTo>
                          <a:pt x="73" y="27"/>
                        </a:lnTo>
                        <a:lnTo>
                          <a:pt x="74" y="33"/>
                        </a:lnTo>
                        <a:lnTo>
                          <a:pt x="76" y="39"/>
                        </a:lnTo>
                        <a:lnTo>
                          <a:pt x="74" y="47"/>
                        </a:lnTo>
                        <a:lnTo>
                          <a:pt x="73" y="55"/>
                        </a:lnTo>
                        <a:lnTo>
                          <a:pt x="68" y="62"/>
                        </a:lnTo>
                        <a:lnTo>
                          <a:pt x="64" y="69"/>
                        </a:lnTo>
                        <a:lnTo>
                          <a:pt x="57" y="73"/>
                        </a:lnTo>
                        <a:lnTo>
                          <a:pt x="51" y="76"/>
                        </a:lnTo>
                        <a:lnTo>
                          <a:pt x="43" y="79"/>
                        </a:lnTo>
                        <a:lnTo>
                          <a:pt x="36" y="79"/>
                        </a:lnTo>
                        <a:lnTo>
                          <a:pt x="25" y="78"/>
                        </a:lnTo>
                        <a:lnTo>
                          <a:pt x="16" y="75"/>
                        </a:lnTo>
                        <a:lnTo>
                          <a:pt x="6" y="67"/>
                        </a:lnTo>
                        <a:lnTo>
                          <a:pt x="0" y="59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0" y="65"/>
                        </a:lnTo>
                        <a:lnTo>
                          <a:pt x="8" y="73"/>
                        </a:lnTo>
                        <a:lnTo>
                          <a:pt x="16" y="78"/>
                        </a:lnTo>
                        <a:lnTo>
                          <a:pt x="25" y="81"/>
                        </a:lnTo>
                        <a:lnTo>
                          <a:pt x="36" y="82"/>
                        </a:lnTo>
                        <a:lnTo>
                          <a:pt x="43" y="82"/>
                        </a:lnTo>
                        <a:lnTo>
                          <a:pt x="53" y="79"/>
                        </a:lnTo>
                        <a:lnTo>
                          <a:pt x="59" y="75"/>
                        </a:lnTo>
                        <a:lnTo>
                          <a:pt x="65" y="70"/>
                        </a:lnTo>
                        <a:lnTo>
                          <a:pt x="71" y="64"/>
                        </a:lnTo>
                        <a:lnTo>
                          <a:pt x="74" y="56"/>
                        </a:lnTo>
                        <a:lnTo>
                          <a:pt x="77" y="48"/>
                        </a:lnTo>
                        <a:lnTo>
                          <a:pt x="79" y="39"/>
                        </a:lnTo>
                        <a:close/>
                      </a:path>
                    </a:pathLst>
                  </a:custGeom>
                  <a:solidFill>
                    <a:srgbClr val="E66E6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0" name="Freeform 518">
                    <a:extLst>
                      <a:ext uri="{FF2B5EF4-FFF2-40B4-BE49-F238E27FC236}">
                        <a16:creationId xmlns:a16="http://schemas.microsoft.com/office/drawing/2014/main" id="{479B9265-368B-8243-909A-185D800C6D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1"/>
                    <a:ext cx="77" cy="81"/>
                  </a:xfrm>
                  <a:custGeom>
                    <a:avLst/>
                    <a:gdLst>
                      <a:gd name="T0" fmla="*/ 77 w 77"/>
                      <a:gd name="T1" fmla="*/ 39 h 81"/>
                      <a:gd name="T2" fmla="*/ 76 w 77"/>
                      <a:gd name="T3" fmla="*/ 33 h 81"/>
                      <a:gd name="T4" fmla="*/ 74 w 77"/>
                      <a:gd name="T5" fmla="*/ 27 h 81"/>
                      <a:gd name="T6" fmla="*/ 73 w 77"/>
                      <a:gd name="T7" fmla="*/ 21 h 81"/>
                      <a:gd name="T8" fmla="*/ 70 w 77"/>
                      <a:gd name="T9" fmla="*/ 16 h 81"/>
                      <a:gd name="T10" fmla="*/ 65 w 77"/>
                      <a:gd name="T11" fmla="*/ 11 h 81"/>
                      <a:gd name="T12" fmla="*/ 60 w 77"/>
                      <a:gd name="T13" fmla="*/ 7 h 81"/>
                      <a:gd name="T14" fmla="*/ 56 w 77"/>
                      <a:gd name="T15" fmla="*/ 4 h 81"/>
                      <a:gd name="T16" fmla="*/ 50 w 77"/>
                      <a:gd name="T17" fmla="*/ 0 h 81"/>
                      <a:gd name="T18" fmla="*/ 47 w 77"/>
                      <a:gd name="T19" fmla="*/ 0 h 81"/>
                      <a:gd name="T20" fmla="*/ 45 w 77"/>
                      <a:gd name="T21" fmla="*/ 2 h 81"/>
                      <a:gd name="T22" fmla="*/ 51 w 77"/>
                      <a:gd name="T23" fmla="*/ 4 h 81"/>
                      <a:gd name="T24" fmla="*/ 56 w 77"/>
                      <a:gd name="T25" fmla="*/ 7 h 81"/>
                      <a:gd name="T26" fmla="*/ 60 w 77"/>
                      <a:gd name="T27" fmla="*/ 11 h 81"/>
                      <a:gd name="T28" fmla="*/ 65 w 77"/>
                      <a:gd name="T29" fmla="*/ 16 h 81"/>
                      <a:gd name="T30" fmla="*/ 68 w 77"/>
                      <a:gd name="T31" fmla="*/ 21 h 81"/>
                      <a:gd name="T32" fmla="*/ 71 w 77"/>
                      <a:gd name="T33" fmla="*/ 27 h 81"/>
                      <a:gd name="T34" fmla="*/ 73 w 77"/>
                      <a:gd name="T35" fmla="*/ 33 h 81"/>
                      <a:gd name="T36" fmla="*/ 74 w 77"/>
                      <a:gd name="T37" fmla="*/ 39 h 81"/>
                      <a:gd name="T38" fmla="*/ 73 w 77"/>
                      <a:gd name="T39" fmla="*/ 47 h 81"/>
                      <a:gd name="T40" fmla="*/ 71 w 77"/>
                      <a:gd name="T41" fmla="*/ 55 h 81"/>
                      <a:gd name="T42" fmla="*/ 67 w 77"/>
                      <a:gd name="T43" fmla="*/ 61 h 81"/>
                      <a:gd name="T44" fmla="*/ 62 w 77"/>
                      <a:gd name="T45" fmla="*/ 67 h 81"/>
                      <a:gd name="T46" fmla="*/ 57 w 77"/>
                      <a:gd name="T47" fmla="*/ 72 h 81"/>
                      <a:gd name="T48" fmla="*/ 50 w 77"/>
                      <a:gd name="T49" fmla="*/ 75 h 81"/>
                      <a:gd name="T50" fmla="*/ 43 w 77"/>
                      <a:gd name="T51" fmla="*/ 78 h 81"/>
                      <a:gd name="T52" fmla="*/ 36 w 77"/>
                      <a:gd name="T53" fmla="*/ 78 h 81"/>
                      <a:gd name="T54" fmla="*/ 25 w 77"/>
                      <a:gd name="T55" fmla="*/ 76 h 81"/>
                      <a:gd name="T56" fmla="*/ 14 w 77"/>
                      <a:gd name="T57" fmla="*/ 72 h 81"/>
                      <a:gd name="T58" fmla="*/ 6 w 77"/>
                      <a:gd name="T59" fmla="*/ 65 h 81"/>
                      <a:gd name="T60" fmla="*/ 0 w 77"/>
                      <a:gd name="T61" fmla="*/ 56 h 81"/>
                      <a:gd name="T62" fmla="*/ 0 w 77"/>
                      <a:gd name="T63" fmla="*/ 58 h 81"/>
                      <a:gd name="T64" fmla="*/ 0 w 77"/>
                      <a:gd name="T65" fmla="*/ 61 h 81"/>
                      <a:gd name="T66" fmla="*/ 0 w 77"/>
                      <a:gd name="T67" fmla="*/ 61 h 81"/>
                      <a:gd name="T68" fmla="*/ 0 w 77"/>
                      <a:gd name="T69" fmla="*/ 62 h 81"/>
                      <a:gd name="T70" fmla="*/ 6 w 77"/>
                      <a:gd name="T71" fmla="*/ 70 h 81"/>
                      <a:gd name="T72" fmla="*/ 16 w 77"/>
                      <a:gd name="T73" fmla="*/ 76 h 81"/>
                      <a:gd name="T74" fmla="*/ 25 w 77"/>
                      <a:gd name="T75" fmla="*/ 79 h 81"/>
                      <a:gd name="T76" fmla="*/ 36 w 77"/>
                      <a:gd name="T77" fmla="*/ 81 h 81"/>
                      <a:gd name="T78" fmla="*/ 43 w 77"/>
                      <a:gd name="T79" fmla="*/ 81 h 81"/>
                      <a:gd name="T80" fmla="*/ 51 w 77"/>
                      <a:gd name="T81" fmla="*/ 78 h 81"/>
                      <a:gd name="T82" fmla="*/ 59 w 77"/>
                      <a:gd name="T83" fmla="*/ 75 h 81"/>
                      <a:gd name="T84" fmla="*/ 65 w 77"/>
                      <a:gd name="T85" fmla="*/ 69 h 81"/>
                      <a:gd name="T86" fmla="*/ 70 w 77"/>
                      <a:gd name="T87" fmla="*/ 62 h 81"/>
                      <a:gd name="T88" fmla="*/ 74 w 77"/>
                      <a:gd name="T89" fmla="*/ 56 h 81"/>
                      <a:gd name="T90" fmla="*/ 76 w 77"/>
                      <a:gd name="T91" fmla="*/ 48 h 81"/>
                      <a:gd name="T92" fmla="*/ 77 w 77"/>
                      <a:gd name="T93" fmla="*/ 39 h 81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7"/>
                      <a:gd name="T142" fmla="*/ 0 h 81"/>
                      <a:gd name="T143" fmla="*/ 77 w 77"/>
                      <a:gd name="T144" fmla="*/ 81 h 81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7" h="81">
                        <a:moveTo>
                          <a:pt x="77" y="39"/>
                        </a:moveTo>
                        <a:lnTo>
                          <a:pt x="76" y="33"/>
                        </a:lnTo>
                        <a:lnTo>
                          <a:pt x="74" y="27"/>
                        </a:lnTo>
                        <a:lnTo>
                          <a:pt x="73" y="21"/>
                        </a:lnTo>
                        <a:lnTo>
                          <a:pt x="70" y="16"/>
                        </a:lnTo>
                        <a:lnTo>
                          <a:pt x="65" y="11"/>
                        </a:lnTo>
                        <a:lnTo>
                          <a:pt x="60" y="7"/>
                        </a:lnTo>
                        <a:lnTo>
                          <a:pt x="56" y="4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5" y="2"/>
                        </a:lnTo>
                        <a:lnTo>
                          <a:pt x="51" y="4"/>
                        </a:lnTo>
                        <a:lnTo>
                          <a:pt x="56" y="7"/>
                        </a:lnTo>
                        <a:lnTo>
                          <a:pt x="60" y="11"/>
                        </a:lnTo>
                        <a:lnTo>
                          <a:pt x="65" y="16"/>
                        </a:lnTo>
                        <a:lnTo>
                          <a:pt x="68" y="21"/>
                        </a:lnTo>
                        <a:lnTo>
                          <a:pt x="71" y="27"/>
                        </a:lnTo>
                        <a:lnTo>
                          <a:pt x="73" y="33"/>
                        </a:lnTo>
                        <a:lnTo>
                          <a:pt x="74" y="39"/>
                        </a:lnTo>
                        <a:lnTo>
                          <a:pt x="73" y="47"/>
                        </a:lnTo>
                        <a:lnTo>
                          <a:pt x="71" y="55"/>
                        </a:lnTo>
                        <a:lnTo>
                          <a:pt x="67" y="61"/>
                        </a:lnTo>
                        <a:lnTo>
                          <a:pt x="62" y="67"/>
                        </a:lnTo>
                        <a:lnTo>
                          <a:pt x="57" y="72"/>
                        </a:lnTo>
                        <a:lnTo>
                          <a:pt x="50" y="75"/>
                        </a:lnTo>
                        <a:lnTo>
                          <a:pt x="43" y="78"/>
                        </a:lnTo>
                        <a:lnTo>
                          <a:pt x="36" y="78"/>
                        </a:lnTo>
                        <a:lnTo>
                          <a:pt x="25" y="76"/>
                        </a:lnTo>
                        <a:lnTo>
                          <a:pt x="14" y="72"/>
                        </a:lnTo>
                        <a:lnTo>
                          <a:pt x="6" y="65"/>
                        </a:lnTo>
                        <a:lnTo>
                          <a:pt x="0" y="56"/>
                        </a:lnTo>
                        <a:lnTo>
                          <a:pt x="0" y="58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6" y="70"/>
                        </a:lnTo>
                        <a:lnTo>
                          <a:pt x="16" y="76"/>
                        </a:lnTo>
                        <a:lnTo>
                          <a:pt x="25" y="79"/>
                        </a:lnTo>
                        <a:lnTo>
                          <a:pt x="36" y="81"/>
                        </a:lnTo>
                        <a:lnTo>
                          <a:pt x="43" y="81"/>
                        </a:lnTo>
                        <a:lnTo>
                          <a:pt x="51" y="78"/>
                        </a:lnTo>
                        <a:lnTo>
                          <a:pt x="59" y="75"/>
                        </a:lnTo>
                        <a:lnTo>
                          <a:pt x="65" y="69"/>
                        </a:lnTo>
                        <a:lnTo>
                          <a:pt x="70" y="62"/>
                        </a:lnTo>
                        <a:lnTo>
                          <a:pt x="74" y="56"/>
                        </a:lnTo>
                        <a:lnTo>
                          <a:pt x="76" y="48"/>
                        </a:lnTo>
                        <a:lnTo>
                          <a:pt x="77" y="39"/>
                        </a:lnTo>
                        <a:close/>
                      </a:path>
                    </a:pathLst>
                  </a:custGeom>
                  <a:solidFill>
                    <a:srgbClr val="E672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1" name="Freeform 519">
                    <a:extLst>
                      <a:ext uri="{FF2B5EF4-FFF2-40B4-BE49-F238E27FC236}">
                        <a16:creationId xmlns:a16="http://schemas.microsoft.com/office/drawing/2014/main" id="{A12C3467-8DD6-4B4D-8D83-745CBB0E7F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1"/>
                    <a:ext cx="76" cy="79"/>
                  </a:xfrm>
                  <a:custGeom>
                    <a:avLst/>
                    <a:gdLst>
                      <a:gd name="T0" fmla="*/ 76 w 76"/>
                      <a:gd name="T1" fmla="*/ 39 h 79"/>
                      <a:gd name="T2" fmla="*/ 74 w 76"/>
                      <a:gd name="T3" fmla="*/ 33 h 79"/>
                      <a:gd name="T4" fmla="*/ 73 w 76"/>
                      <a:gd name="T5" fmla="*/ 27 h 79"/>
                      <a:gd name="T6" fmla="*/ 71 w 76"/>
                      <a:gd name="T7" fmla="*/ 21 h 79"/>
                      <a:gd name="T8" fmla="*/ 67 w 76"/>
                      <a:gd name="T9" fmla="*/ 16 h 79"/>
                      <a:gd name="T10" fmla="*/ 64 w 76"/>
                      <a:gd name="T11" fmla="*/ 11 h 79"/>
                      <a:gd name="T12" fmla="*/ 59 w 76"/>
                      <a:gd name="T13" fmla="*/ 7 h 79"/>
                      <a:gd name="T14" fmla="*/ 53 w 76"/>
                      <a:gd name="T15" fmla="*/ 4 h 79"/>
                      <a:gd name="T16" fmla="*/ 47 w 76"/>
                      <a:gd name="T17" fmla="*/ 0 h 79"/>
                      <a:gd name="T18" fmla="*/ 45 w 76"/>
                      <a:gd name="T19" fmla="*/ 2 h 79"/>
                      <a:gd name="T20" fmla="*/ 42 w 76"/>
                      <a:gd name="T21" fmla="*/ 4 h 79"/>
                      <a:gd name="T22" fmla="*/ 48 w 76"/>
                      <a:gd name="T23" fmla="*/ 5 h 79"/>
                      <a:gd name="T24" fmla="*/ 54 w 76"/>
                      <a:gd name="T25" fmla="*/ 7 h 79"/>
                      <a:gd name="T26" fmla="*/ 59 w 76"/>
                      <a:gd name="T27" fmla="*/ 11 h 79"/>
                      <a:gd name="T28" fmla="*/ 64 w 76"/>
                      <a:gd name="T29" fmla="*/ 16 h 79"/>
                      <a:gd name="T30" fmla="*/ 67 w 76"/>
                      <a:gd name="T31" fmla="*/ 21 h 79"/>
                      <a:gd name="T32" fmla="*/ 70 w 76"/>
                      <a:gd name="T33" fmla="*/ 27 h 79"/>
                      <a:gd name="T34" fmla="*/ 71 w 76"/>
                      <a:gd name="T35" fmla="*/ 33 h 79"/>
                      <a:gd name="T36" fmla="*/ 73 w 76"/>
                      <a:gd name="T37" fmla="*/ 39 h 79"/>
                      <a:gd name="T38" fmla="*/ 71 w 76"/>
                      <a:gd name="T39" fmla="*/ 47 h 79"/>
                      <a:gd name="T40" fmla="*/ 70 w 76"/>
                      <a:gd name="T41" fmla="*/ 53 h 79"/>
                      <a:gd name="T42" fmla="*/ 67 w 76"/>
                      <a:gd name="T43" fmla="*/ 61 h 79"/>
                      <a:gd name="T44" fmla="*/ 62 w 76"/>
                      <a:gd name="T45" fmla="*/ 65 h 79"/>
                      <a:gd name="T46" fmla="*/ 56 w 76"/>
                      <a:gd name="T47" fmla="*/ 70 h 79"/>
                      <a:gd name="T48" fmla="*/ 50 w 76"/>
                      <a:gd name="T49" fmla="*/ 73 h 79"/>
                      <a:gd name="T50" fmla="*/ 42 w 76"/>
                      <a:gd name="T51" fmla="*/ 76 h 79"/>
                      <a:gd name="T52" fmla="*/ 36 w 76"/>
                      <a:gd name="T53" fmla="*/ 76 h 79"/>
                      <a:gd name="T54" fmla="*/ 30 w 76"/>
                      <a:gd name="T55" fmla="*/ 76 h 79"/>
                      <a:gd name="T56" fmla="*/ 23 w 76"/>
                      <a:gd name="T57" fmla="*/ 75 h 79"/>
                      <a:gd name="T58" fmla="*/ 19 w 76"/>
                      <a:gd name="T59" fmla="*/ 73 h 79"/>
                      <a:gd name="T60" fmla="*/ 14 w 76"/>
                      <a:gd name="T61" fmla="*/ 70 h 79"/>
                      <a:gd name="T62" fmla="*/ 9 w 76"/>
                      <a:gd name="T63" fmla="*/ 67 h 79"/>
                      <a:gd name="T64" fmla="*/ 6 w 76"/>
                      <a:gd name="T65" fmla="*/ 62 h 79"/>
                      <a:gd name="T66" fmla="*/ 3 w 76"/>
                      <a:gd name="T67" fmla="*/ 58 h 79"/>
                      <a:gd name="T68" fmla="*/ 0 w 76"/>
                      <a:gd name="T69" fmla="*/ 53 h 79"/>
                      <a:gd name="T70" fmla="*/ 0 w 76"/>
                      <a:gd name="T71" fmla="*/ 56 h 79"/>
                      <a:gd name="T72" fmla="*/ 0 w 76"/>
                      <a:gd name="T73" fmla="*/ 59 h 79"/>
                      <a:gd name="T74" fmla="*/ 6 w 76"/>
                      <a:gd name="T75" fmla="*/ 67 h 79"/>
                      <a:gd name="T76" fmla="*/ 16 w 76"/>
                      <a:gd name="T77" fmla="*/ 75 h 79"/>
                      <a:gd name="T78" fmla="*/ 25 w 76"/>
                      <a:gd name="T79" fmla="*/ 78 h 79"/>
                      <a:gd name="T80" fmla="*/ 36 w 76"/>
                      <a:gd name="T81" fmla="*/ 79 h 79"/>
                      <a:gd name="T82" fmla="*/ 43 w 76"/>
                      <a:gd name="T83" fmla="*/ 79 h 79"/>
                      <a:gd name="T84" fmla="*/ 51 w 76"/>
                      <a:gd name="T85" fmla="*/ 76 h 79"/>
                      <a:gd name="T86" fmla="*/ 57 w 76"/>
                      <a:gd name="T87" fmla="*/ 73 h 79"/>
                      <a:gd name="T88" fmla="*/ 64 w 76"/>
                      <a:gd name="T89" fmla="*/ 69 h 79"/>
                      <a:gd name="T90" fmla="*/ 68 w 76"/>
                      <a:gd name="T91" fmla="*/ 62 h 79"/>
                      <a:gd name="T92" fmla="*/ 73 w 76"/>
                      <a:gd name="T93" fmla="*/ 55 h 79"/>
                      <a:gd name="T94" fmla="*/ 74 w 76"/>
                      <a:gd name="T95" fmla="*/ 47 h 79"/>
                      <a:gd name="T96" fmla="*/ 76 w 76"/>
                      <a:gd name="T97" fmla="*/ 39 h 7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6"/>
                      <a:gd name="T148" fmla="*/ 0 h 79"/>
                      <a:gd name="T149" fmla="*/ 76 w 76"/>
                      <a:gd name="T150" fmla="*/ 79 h 79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6" h="79">
                        <a:moveTo>
                          <a:pt x="76" y="39"/>
                        </a:moveTo>
                        <a:lnTo>
                          <a:pt x="74" y="33"/>
                        </a:lnTo>
                        <a:lnTo>
                          <a:pt x="73" y="27"/>
                        </a:lnTo>
                        <a:lnTo>
                          <a:pt x="71" y="21"/>
                        </a:lnTo>
                        <a:lnTo>
                          <a:pt x="67" y="16"/>
                        </a:lnTo>
                        <a:lnTo>
                          <a:pt x="64" y="11"/>
                        </a:lnTo>
                        <a:lnTo>
                          <a:pt x="59" y="7"/>
                        </a:lnTo>
                        <a:lnTo>
                          <a:pt x="53" y="4"/>
                        </a:lnTo>
                        <a:lnTo>
                          <a:pt x="47" y="0"/>
                        </a:lnTo>
                        <a:lnTo>
                          <a:pt x="45" y="2"/>
                        </a:lnTo>
                        <a:lnTo>
                          <a:pt x="42" y="4"/>
                        </a:lnTo>
                        <a:lnTo>
                          <a:pt x="48" y="5"/>
                        </a:lnTo>
                        <a:lnTo>
                          <a:pt x="54" y="7"/>
                        </a:lnTo>
                        <a:lnTo>
                          <a:pt x="59" y="11"/>
                        </a:lnTo>
                        <a:lnTo>
                          <a:pt x="64" y="16"/>
                        </a:lnTo>
                        <a:lnTo>
                          <a:pt x="67" y="21"/>
                        </a:lnTo>
                        <a:lnTo>
                          <a:pt x="70" y="27"/>
                        </a:lnTo>
                        <a:lnTo>
                          <a:pt x="71" y="33"/>
                        </a:lnTo>
                        <a:lnTo>
                          <a:pt x="73" y="39"/>
                        </a:lnTo>
                        <a:lnTo>
                          <a:pt x="71" y="47"/>
                        </a:lnTo>
                        <a:lnTo>
                          <a:pt x="70" y="53"/>
                        </a:lnTo>
                        <a:lnTo>
                          <a:pt x="67" y="61"/>
                        </a:lnTo>
                        <a:lnTo>
                          <a:pt x="62" y="65"/>
                        </a:lnTo>
                        <a:lnTo>
                          <a:pt x="56" y="70"/>
                        </a:lnTo>
                        <a:lnTo>
                          <a:pt x="50" y="73"/>
                        </a:lnTo>
                        <a:lnTo>
                          <a:pt x="42" y="76"/>
                        </a:lnTo>
                        <a:lnTo>
                          <a:pt x="36" y="76"/>
                        </a:lnTo>
                        <a:lnTo>
                          <a:pt x="30" y="76"/>
                        </a:lnTo>
                        <a:lnTo>
                          <a:pt x="23" y="75"/>
                        </a:lnTo>
                        <a:lnTo>
                          <a:pt x="19" y="73"/>
                        </a:lnTo>
                        <a:lnTo>
                          <a:pt x="14" y="70"/>
                        </a:lnTo>
                        <a:lnTo>
                          <a:pt x="9" y="67"/>
                        </a:lnTo>
                        <a:lnTo>
                          <a:pt x="6" y="62"/>
                        </a:lnTo>
                        <a:lnTo>
                          <a:pt x="3" y="58"/>
                        </a:lnTo>
                        <a:lnTo>
                          <a:pt x="0" y="53"/>
                        </a:lnTo>
                        <a:lnTo>
                          <a:pt x="0" y="56"/>
                        </a:lnTo>
                        <a:lnTo>
                          <a:pt x="0" y="59"/>
                        </a:lnTo>
                        <a:lnTo>
                          <a:pt x="6" y="67"/>
                        </a:lnTo>
                        <a:lnTo>
                          <a:pt x="16" y="75"/>
                        </a:lnTo>
                        <a:lnTo>
                          <a:pt x="25" y="78"/>
                        </a:lnTo>
                        <a:lnTo>
                          <a:pt x="36" y="79"/>
                        </a:lnTo>
                        <a:lnTo>
                          <a:pt x="43" y="79"/>
                        </a:lnTo>
                        <a:lnTo>
                          <a:pt x="51" y="76"/>
                        </a:lnTo>
                        <a:lnTo>
                          <a:pt x="57" y="73"/>
                        </a:lnTo>
                        <a:lnTo>
                          <a:pt x="64" y="69"/>
                        </a:lnTo>
                        <a:lnTo>
                          <a:pt x="68" y="62"/>
                        </a:lnTo>
                        <a:lnTo>
                          <a:pt x="73" y="55"/>
                        </a:lnTo>
                        <a:lnTo>
                          <a:pt x="74" y="47"/>
                        </a:lnTo>
                        <a:lnTo>
                          <a:pt x="76" y="39"/>
                        </a:lnTo>
                        <a:close/>
                      </a:path>
                    </a:pathLst>
                  </a:custGeom>
                  <a:solidFill>
                    <a:srgbClr val="E7757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2" name="Freeform 520">
                    <a:extLst>
                      <a:ext uri="{FF2B5EF4-FFF2-40B4-BE49-F238E27FC236}">
                        <a16:creationId xmlns:a16="http://schemas.microsoft.com/office/drawing/2014/main" id="{B05BE031-8860-824B-9A5E-AD85DF5A39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3"/>
                    <a:ext cx="74" cy="76"/>
                  </a:xfrm>
                  <a:custGeom>
                    <a:avLst/>
                    <a:gdLst>
                      <a:gd name="T0" fmla="*/ 74 w 74"/>
                      <a:gd name="T1" fmla="*/ 37 h 76"/>
                      <a:gd name="T2" fmla="*/ 73 w 74"/>
                      <a:gd name="T3" fmla="*/ 31 h 76"/>
                      <a:gd name="T4" fmla="*/ 71 w 74"/>
                      <a:gd name="T5" fmla="*/ 25 h 76"/>
                      <a:gd name="T6" fmla="*/ 68 w 74"/>
                      <a:gd name="T7" fmla="*/ 19 h 76"/>
                      <a:gd name="T8" fmla="*/ 65 w 74"/>
                      <a:gd name="T9" fmla="*/ 14 h 76"/>
                      <a:gd name="T10" fmla="*/ 60 w 74"/>
                      <a:gd name="T11" fmla="*/ 9 h 76"/>
                      <a:gd name="T12" fmla="*/ 56 w 74"/>
                      <a:gd name="T13" fmla="*/ 5 h 76"/>
                      <a:gd name="T14" fmla="*/ 51 w 74"/>
                      <a:gd name="T15" fmla="*/ 2 h 76"/>
                      <a:gd name="T16" fmla="*/ 45 w 74"/>
                      <a:gd name="T17" fmla="*/ 0 h 76"/>
                      <a:gd name="T18" fmla="*/ 42 w 74"/>
                      <a:gd name="T19" fmla="*/ 2 h 76"/>
                      <a:gd name="T20" fmla="*/ 39 w 74"/>
                      <a:gd name="T21" fmla="*/ 2 h 76"/>
                      <a:gd name="T22" fmla="*/ 45 w 74"/>
                      <a:gd name="T23" fmla="*/ 3 h 76"/>
                      <a:gd name="T24" fmla="*/ 51 w 74"/>
                      <a:gd name="T25" fmla="*/ 6 h 76"/>
                      <a:gd name="T26" fmla="*/ 57 w 74"/>
                      <a:gd name="T27" fmla="*/ 9 h 76"/>
                      <a:gd name="T28" fmla="*/ 62 w 74"/>
                      <a:gd name="T29" fmla="*/ 14 h 76"/>
                      <a:gd name="T30" fmla="*/ 65 w 74"/>
                      <a:gd name="T31" fmla="*/ 19 h 76"/>
                      <a:gd name="T32" fmla="*/ 68 w 74"/>
                      <a:gd name="T33" fmla="*/ 25 h 76"/>
                      <a:gd name="T34" fmla="*/ 70 w 74"/>
                      <a:gd name="T35" fmla="*/ 31 h 76"/>
                      <a:gd name="T36" fmla="*/ 71 w 74"/>
                      <a:gd name="T37" fmla="*/ 37 h 76"/>
                      <a:gd name="T38" fmla="*/ 70 w 74"/>
                      <a:gd name="T39" fmla="*/ 45 h 76"/>
                      <a:gd name="T40" fmla="*/ 68 w 74"/>
                      <a:gd name="T41" fmla="*/ 51 h 76"/>
                      <a:gd name="T42" fmla="*/ 65 w 74"/>
                      <a:gd name="T43" fmla="*/ 57 h 76"/>
                      <a:gd name="T44" fmla="*/ 60 w 74"/>
                      <a:gd name="T45" fmla="*/ 62 h 76"/>
                      <a:gd name="T46" fmla="*/ 56 w 74"/>
                      <a:gd name="T47" fmla="*/ 67 h 76"/>
                      <a:gd name="T48" fmla="*/ 50 w 74"/>
                      <a:gd name="T49" fmla="*/ 70 h 76"/>
                      <a:gd name="T50" fmla="*/ 42 w 74"/>
                      <a:gd name="T51" fmla="*/ 73 h 76"/>
                      <a:gd name="T52" fmla="*/ 36 w 74"/>
                      <a:gd name="T53" fmla="*/ 73 h 76"/>
                      <a:gd name="T54" fmla="*/ 30 w 74"/>
                      <a:gd name="T55" fmla="*/ 73 h 76"/>
                      <a:gd name="T56" fmla="*/ 23 w 74"/>
                      <a:gd name="T57" fmla="*/ 71 h 76"/>
                      <a:gd name="T58" fmla="*/ 19 w 74"/>
                      <a:gd name="T59" fmla="*/ 70 h 76"/>
                      <a:gd name="T60" fmla="*/ 14 w 74"/>
                      <a:gd name="T61" fmla="*/ 67 h 76"/>
                      <a:gd name="T62" fmla="*/ 9 w 74"/>
                      <a:gd name="T63" fmla="*/ 62 h 76"/>
                      <a:gd name="T64" fmla="*/ 6 w 74"/>
                      <a:gd name="T65" fmla="*/ 59 h 76"/>
                      <a:gd name="T66" fmla="*/ 3 w 74"/>
                      <a:gd name="T67" fmla="*/ 53 h 76"/>
                      <a:gd name="T68" fmla="*/ 2 w 74"/>
                      <a:gd name="T69" fmla="*/ 48 h 76"/>
                      <a:gd name="T70" fmla="*/ 0 w 74"/>
                      <a:gd name="T71" fmla="*/ 51 h 76"/>
                      <a:gd name="T72" fmla="*/ 0 w 74"/>
                      <a:gd name="T73" fmla="*/ 54 h 76"/>
                      <a:gd name="T74" fmla="*/ 6 w 74"/>
                      <a:gd name="T75" fmla="*/ 63 h 76"/>
                      <a:gd name="T76" fmla="*/ 14 w 74"/>
                      <a:gd name="T77" fmla="*/ 70 h 76"/>
                      <a:gd name="T78" fmla="*/ 25 w 74"/>
                      <a:gd name="T79" fmla="*/ 74 h 76"/>
                      <a:gd name="T80" fmla="*/ 36 w 74"/>
                      <a:gd name="T81" fmla="*/ 76 h 76"/>
                      <a:gd name="T82" fmla="*/ 43 w 74"/>
                      <a:gd name="T83" fmla="*/ 76 h 76"/>
                      <a:gd name="T84" fmla="*/ 50 w 74"/>
                      <a:gd name="T85" fmla="*/ 73 h 76"/>
                      <a:gd name="T86" fmla="*/ 57 w 74"/>
                      <a:gd name="T87" fmla="*/ 70 h 76"/>
                      <a:gd name="T88" fmla="*/ 62 w 74"/>
                      <a:gd name="T89" fmla="*/ 65 h 76"/>
                      <a:gd name="T90" fmla="*/ 67 w 74"/>
                      <a:gd name="T91" fmla="*/ 59 h 76"/>
                      <a:gd name="T92" fmla="*/ 71 w 74"/>
                      <a:gd name="T93" fmla="*/ 53 h 76"/>
                      <a:gd name="T94" fmla="*/ 73 w 74"/>
                      <a:gd name="T95" fmla="*/ 45 h 76"/>
                      <a:gd name="T96" fmla="*/ 74 w 74"/>
                      <a:gd name="T97" fmla="*/ 37 h 7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4"/>
                      <a:gd name="T148" fmla="*/ 0 h 76"/>
                      <a:gd name="T149" fmla="*/ 74 w 74"/>
                      <a:gd name="T150" fmla="*/ 76 h 7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4" h="76">
                        <a:moveTo>
                          <a:pt x="74" y="37"/>
                        </a:moveTo>
                        <a:lnTo>
                          <a:pt x="73" y="31"/>
                        </a:lnTo>
                        <a:lnTo>
                          <a:pt x="71" y="25"/>
                        </a:lnTo>
                        <a:lnTo>
                          <a:pt x="68" y="19"/>
                        </a:lnTo>
                        <a:lnTo>
                          <a:pt x="65" y="14"/>
                        </a:lnTo>
                        <a:lnTo>
                          <a:pt x="60" y="9"/>
                        </a:lnTo>
                        <a:lnTo>
                          <a:pt x="56" y="5"/>
                        </a:lnTo>
                        <a:lnTo>
                          <a:pt x="51" y="2"/>
                        </a:lnTo>
                        <a:lnTo>
                          <a:pt x="45" y="0"/>
                        </a:lnTo>
                        <a:lnTo>
                          <a:pt x="42" y="2"/>
                        </a:lnTo>
                        <a:lnTo>
                          <a:pt x="39" y="2"/>
                        </a:lnTo>
                        <a:lnTo>
                          <a:pt x="45" y="3"/>
                        </a:lnTo>
                        <a:lnTo>
                          <a:pt x="51" y="6"/>
                        </a:lnTo>
                        <a:lnTo>
                          <a:pt x="57" y="9"/>
                        </a:lnTo>
                        <a:lnTo>
                          <a:pt x="62" y="14"/>
                        </a:lnTo>
                        <a:lnTo>
                          <a:pt x="65" y="19"/>
                        </a:lnTo>
                        <a:lnTo>
                          <a:pt x="68" y="25"/>
                        </a:lnTo>
                        <a:lnTo>
                          <a:pt x="70" y="31"/>
                        </a:lnTo>
                        <a:lnTo>
                          <a:pt x="71" y="37"/>
                        </a:lnTo>
                        <a:lnTo>
                          <a:pt x="70" y="45"/>
                        </a:lnTo>
                        <a:lnTo>
                          <a:pt x="68" y="51"/>
                        </a:lnTo>
                        <a:lnTo>
                          <a:pt x="65" y="57"/>
                        </a:lnTo>
                        <a:lnTo>
                          <a:pt x="60" y="62"/>
                        </a:lnTo>
                        <a:lnTo>
                          <a:pt x="56" y="67"/>
                        </a:lnTo>
                        <a:lnTo>
                          <a:pt x="50" y="70"/>
                        </a:lnTo>
                        <a:lnTo>
                          <a:pt x="42" y="73"/>
                        </a:lnTo>
                        <a:lnTo>
                          <a:pt x="36" y="73"/>
                        </a:lnTo>
                        <a:lnTo>
                          <a:pt x="30" y="73"/>
                        </a:lnTo>
                        <a:lnTo>
                          <a:pt x="23" y="71"/>
                        </a:lnTo>
                        <a:lnTo>
                          <a:pt x="19" y="70"/>
                        </a:lnTo>
                        <a:lnTo>
                          <a:pt x="14" y="67"/>
                        </a:lnTo>
                        <a:lnTo>
                          <a:pt x="9" y="62"/>
                        </a:lnTo>
                        <a:lnTo>
                          <a:pt x="6" y="59"/>
                        </a:lnTo>
                        <a:lnTo>
                          <a:pt x="3" y="53"/>
                        </a:lnTo>
                        <a:lnTo>
                          <a:pt x="2" y="48"/>
                        </a:lnTo>
                        <a:lnTo>
                          <a:pt x="0" y="51"/>
                        </a:lnTo>
                        <a:lnTo>
                          <a:pt x="0" y="54"/>
                        </a:lnTo>
                        <a:lnTo>
                          <a:pt x="6" y="63"/>
                        </a:lnTo>
                        <a:lnTo>
                          <a:pt x="14" y="70"/>
                        </a:lnTo>
                        <a:lnTo>
                          <a:pt x="25" y="74"/>
                        </a:lnTo>
                        <a:lnTo>
                          <a:pt x="36" y="76"/>
                        </a:lnTo>
                        <a:lnTo>
                          <a:pt x="43" y="76"/>
                        </a:lnTo>
                        <a:lnTo>
                          <a:pt x="50" y="73"/>
                        </a:lnTo>
                        <a:lnTo>
                          <a:pt x="57" y="70"/>
                        </a:lnTo>
                        <a:lnTo>
                          <a:pt x="62" y="65"/>
                        </a:lnTo>
                        <a:lnTo>
                          <a:pt x="67" y="59"/>
                        </a:lnTo>
                        <a:lnTo>
                          <a:pt x="71" y="53"/>
                        </a:lnTo>
                        <a:lnTo>
                          <a:pt x="73" y="45"/>
                        </a:lnTo>
                        <a:lnTo>
                          <a:pt x="74" y="37"/>
                        </a:lnTo>
                        <a:close/>
                      </a:path>
                    </a:pathLst>
                  </a:custGeom>
                  <a:solidFill>
                    <a:srgbClr val="E87B7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3" name="Freeform 521">
                    <a:extLst>
                      <a:ext uri="{FF2B5EF4-FFF2-40B4-BE49-F238E27FC236}">
                        <a16:creationId xmlns:a16="http://schemas.microsoft.com/office/drawing/2014/main" id="{232AEFD4-34C4-D54C-AC36-A04BCD8B29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5"/>
                    <a:ext cx="73" cy="72"/>
                  </a:xfrm>
                  <a:custGeom>
                    <a:avLst/>
                    <a:gdLst>
                      <a:gd name="T0" fmla="*/ 73 w 73"/>
                      <a:gd name="T1" fmla="*/ 35 h 72"/>
                      <a:gd name="T2" fmla="*/ 71 w 73"/>
                      <a:gd name="T3" fmla="*/ 29 h 72"/>
                      <a:gd name="T4" fmla="*/ 70 w 73"/>
                      <a:gd name="T5" fmla="*/ 23 h 72"/>
                      <a:gd name="T6" fmla="*/ 67 w 73"/>
                      <a:gd name="T7" fmla="*/ 17 h 72"/>
                      <a:gd name="T8" fmla="*/ 64 w 73"/>
                      <a:gd name="T9" fmla="*/ 12 h 72"/>
                      <a:gd name="T10" fmla="*/ 59 w 73"/>
                      <a:gd name="T11" fmla="*/ 7 h 72"/>
                      <a:gd name="T12" fmla="*/ 54 w 73"/>
                      <a:gd name="T13" fmla="*/ 3 h 72"/>
                      <a:gd name="T14" fmla="*/ 48 w 73"/>
                      <a:gd name="T15" fmla="*/ 1 h 72"/>
                      <a:gd name="T16" fmla="*/ 42 w 73"/>
                      <a:gd name="T17" fmla="*/ 0 h 72"/>
                      <a:gd name="T18" fmla="*/ 39 w 73"/>
                      <a:gd name="T19" fmla="*/ 0 h 72"/>
                      <a:gd name="T20" fmla="*/ 36 w 73"/>
                      <a:gd name="T21" fmla="*/ 1 h 72"/>
                      <a:gd name="T22" fmla="*/ 42 w 73"/>
                      <a:gd name="T23" fmla="*/ 3 h 72"/>
                      <a:gd name="T24" fmla="*/ 48 w 73"/>
                      <a:gd name="T25" fmla="*/ 4 h 72"/>
                      <a:gd name="T26" fmla="*/ 54 w 73"/>
                      <a:gd name="T27" fmla="*/ 7 h 72"/>
                      <a:gd name="T28" fmla="*/ 59 w 73"/>
                      <a:gd name="T29" fmla="*/ 12 h 72"/>
                      <a:gd name="T30" fmla="*/ 64 w 73"/>
                      <a:gd name="T31" fmla="*/ 17 h 72"/>
                      <a:gd name="T32" fmla="*/ 67 w 73"/>
                      <a:gd name="T33" fmla="*/ 23 h 72"/>
                      <a:gd name="T34" fmla="*/ 68 w 73"/>
                      <a:gd name="T35" fmla="*/ 29 h 72"/>
                      <a:gd name="T36" fmla="*/ 70 w 73"/>
                      <a:gd name="T37" fmla="*/ 35 h 72"/>
                      <a:gd name="T38" fmla="*/ 68 w 73"/>
                      <a:gd name="T39" fmla="*/ 43 h 72"/>
                      <a:gd name="T40" fmla="*/ 67 w 73"/>
                      <a:gd name="T41" fmla="*/ 49 h 72"/>
                      <a:gd name="T42" fmla="*/ 64 w 73"/>
                      <a:gd name="T43" fmla="*/ 54 h 72"/>
                      <a:gd name="T44" fmla="*/ 59 w 73"/>
                      <a:gd name="T45" fmla="*/ 60 h 72"/>
                      <a:gd name="T46" fmla="*/ 54 w 73"/>
                      <a:gd name="T47" fmla="*/ 63 h 72"/>
                      <a:gd name="T48" fmla="*/ 48 w 73"/>
                      <a:gd name="T49" fmla="*/ 66 h 72"/>
                      <a:gd name="T50" fmla="*/ 42 w 73"/>
                      <a:gd name="T51" fmla="*/ 69 h 72"/>
                      <a:gd name="T52" fmla="*/ 36 w 73"/>
                      <a:gd name="T53" fmla="*/ 69 h 72"/>
                      <a:gd name="T54" fmla="*/ 30 w 73"/>
                      <a:gd name="T55" fmla="*/ 69 h 72"/>
                      <a:gd name="T56" fmla="*/ 23 w 73"/>
                      <a:gd name="T57" fmla="*/ 68 h 72"/>
                      <a:gd name="T58" fmla="*/ 19 w 73"/>
                      <a:gd name="T59" fmla="*/ 65 h 72"/>
                      <a:gd name="T60" fmla="*/ 14 w 73"/>
                      <a:gd name="T61" fmla="*/ 61 h 72"/>
                      <a:gd name="T62" fmla="*/ 9 w 73"/>
                      <a:gd name="T63" fmla="*/ 58 h 72"/>
                      <a:gd name="T64" fmla="*/ 6 w 73"/>
                      <a:gd name="T65" fmla="*/ 54 h 72"/>
                      <a:gd name="T66" fmla="*/ 3 w 73"/>
                      <a:gd name="T67" fmla="*/ 48 h 72"/>
                      <a:gd name="T68" fmla="*/ 2 w 73"/>
                      <a:gd name="T69" fmla="*/ 43 h 72"/>
                      <a:gd name="T70" fmla="*/ 2 w 73"/>
                      <a:gd name="T71" fmla="*/ 46 h 72"/>
                      <a:gd name="T72" fmla="*/ 0 w 73"/>
                      <a:gd name="T73" fmla="*/ 49 h 72"/>
                      <a:gd name="T74" fmla="*/ 3 w 73"/>
                      <a:gd name="T75" fmla="*/ 54 h 72"/>
                      <a:gd name="T76" fmla="*/ 6 w 73"/>
                      <a:gd name="T77" fmla="*/ 58 h 72"/>
                      <a:gd name="T78" fmla="*/ 9 w 73"/>
                      <a:gd name="T79" fmla="*/ 63 h 72"/>
                      <a:gd name="T80" fmla="*/ 14 w 73"/>
                      <a:gd name="T81" fmla="*/ 66 h 72"/>
                      <a:gd name="T82" fmla="*/ 19 w 73"/>
                      <a:gd name="T83" fmla="*/ 69 h 72"/>
                      <a:gd name="T84" fmla="*/ 23 w 73"/>
                      <a:gd name="T85" fmla="*/ 71 h 72"/>
                      <a:gd name="T86" fmla="*/ 30 w 73"/>
                      <a:gd name="T87" fmla="*/ 72 h 72"/>
                      <a:gd name="T88" fmla="*/ 36 w 73"/>
                      <a:gd name="T89" fmla="*/ 72 h 72"/>
                      <a:gd name="T90" fmla="*/ 42 w 73"/>
                      <a:gd name="T91" fmla="*/ 72 h 72"/>
                      <a:gd name="T92" fmla="*/ 50 w 73"/>
                      <a:gd name="T93" fmla="*/ 69 h 72"/>
                      <a:gd name="T94" fmla="*/ 56 w 73"/>
                      <a:gd name="T95" fmla="*/ 66 h 72"/>
                      <a:gd name="T96" fmla="*/ 62 w 73"/>
                      <a:gd name="T97" fmla="*/ 61 h 72"/>
                      <a:gd name="T98" fmla="*/ 67 w 73"/>
                      <a:gd name="T99" fmla="*/ 57 h 72"/>
                      <a:gd name="T100" fmla="*/ 70 w 73"/>
                      <a:gd name="T101" fmla="*/ 49 h 72"/>
                      <a:gd name="T102" fmla="*/ 71 w 73"/>
                      <a:gd name="T103" fmla="*/ 43 h 72"/>
                      <a:gd name="T104" fmla="*/ 73 w 73"/>
                      <a:gd name="T105" fmla="*/ 35 h 7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3"/>
                      <a:gd name="T160" fmla="*/ 0 h 72"/>
                      <a:gd name="T161" fmla="*/ 73 w 73"/>
                      <a:gd name="T162" fmla="*/ 72 h 7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3" h="72">
                        <a:moveTo>
                          <a:pt x="73" y="35"/>
                        </a:moveTo>
                        <a:lnTo>
                          <a:pt x="71" y="29"/>
                        </a:lnTo>
                        <a:lnTo>
                          <a:pt x="70" y="23"/>
                        </a:lnTo>
                        <a:lnTo>
                          <a:pt x="67" y="17"/>
                        </a:lnTo>
                        <a:lnTo>
                          <a:pt x="64" y="12"/>
                        </a:lnTo>
                        <a:lnTo>
                          <a:pt x="59" y="7"/>
                        </a:lnTo>
                        <a:lnTo>
                          <a:pt x="54" y="3"/>
                        </a:lnTo>
                        <a:lnTo>
                          <a:pt x="48" y="1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6" y="1"/>
                        </a:lnTo>
                        <a:lnTo>
                          <a:pt x="42" y="3"/>
                        </a:lnTo>
                        <a:lnTo>
                          <a:pt x="48" y="4"/>
                        </a:lnTo>
                        <a:lnTo>
                          <a:pt x="54" y="7"/>
                        </a:lnTo>
                        <a:lnTo>
                          <a:pt x="59" y="12"/>
                        </a:lnTo>
                        <a:lnTo>
                          <a:pt x="64" y="17"/>
                        </a:lnTo>
                        <a:lnTo>
                          <a:pt x="67" y="23"/>
                        </a:lnTo>
                        <a:lnTo>
                          <a:pt x="68" y="29"/>
                        </a:lnTo>
                        <a:lnTo>
                          <a:pt x="70" y="35"/>
                        </a:lnTo>
                        <a:lnTo>
                          <a:pt x="68" y="43"/>
                        </a:lnTo>
                        <a:lnTo>
                          <a:pt x="67" y="49"/>
                        </a:lnTo>
                        <a:lnTo>
                          <a:pt x="64" y="54"/>
                        </a:lnTo>
                        <a:lnTo>
                          <a:pt x="59" y="60"/>
                        </a:lnTo>
                        <a:lnTo>
                          <a:pt x="54" y="63"/>
                        </a:lnTo>
                        <a:lnTo>
                          <a:pt x="48" y="66"/>
                        </a:lnTo>
                        <a:lnTo>
                          <a:pt x="42" y="69"/>
                        </a:lnTo>
                        <a:lnTo>
                          <a:pt x="36" y="69"/>
                        </a:lnTo>
                        <a:lnTo>
                          <a:pt x="30" y="69"/>
                        </a:lnTo>
                        <a:lnTo>
                          <a:pt x="23" y="68"/>
                        </a:lnTo>
                        <a:lnTo>
                          <a:pt x="19" y="65"/>
                        </a:lnTo>
                        <a:lnTo>
                          <a:pt x="14" y="61"/>
                        </a:lnTo>
                        <a:lnTo>
                          <a:pt x="9" y="58"/>
                        </a:lnTo>
                        <a:lnTo>
                          <a:pt x="6" y="54"/>
                        </a:lnTo>
                        <a:lnTo>
                          <a:pt x="3" y="48"/>
                        </a:lnTo>
                        <a:lnTo>
                          <a:pt x="2" y="43"/>
                        </a:lnTo>
                        <a:lnTo>
                          <a:pt x="2" y="46"/>
                        </a:ln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6" y="58"/>
                        </a:lnTo>
                        <a:lnTo>
                          <a:pt x="9" y="63"/>
                        </a:lnTo>
                        <a:lnTo>
                          <a:pt x="14" y="66"/>
                        </a:lnTo>
                        <a:lnTo>
                          <a:pt x="19" y="69"/>
                        </a:lnTo>
                        <a:lnTo>
                          <a:pt x="23" y="71"/>
                        </a:lnTo>
                        <a:lnTo>
                          <a:pt x="30" y="72"/>
                        </a:lnTo>
                        <a:lnTo>
                          <a:pt x="36" y="72"/>
                        </a:lnTo>
                        <a:lnTo>
                          <a:pt x="42" y="72"/>
                        </a:lnTo>
                        <a:lnTo>
                          <a:pt x="50" y="69"/>
                        </a:lnTo>
                        <a:lnTo>
                          <a:pt x="56" y="66"/>
                        </a:lnTo>
                        <a:lnTo>
                          <a:pt x="62" y="61"/>
                        </a:lnTo>
                        <a:lnTo>
                          <a:pt x="67" y="57"/>
                        </a:lnTo>
                        <a:lnTo>
                          <a:pt x="70" y="49"/>
                        </a:lnTo>
                        <a:lnTo>
                          <a:pt x="71" y="43"/>
                        </a:lnTo>
                        <a:lnTo>
                          <a:pt x="73" y="35"/>
                        </a:lnTo>
                        <a:close/>
                      </a:path>
                    </a:pathLst>
                  </a:custGeom>
                  <a:solidFill>
                    <a:srgbClr val="E9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4" name="Freeform 522">
                    <a:extLst>
                      <a:ext uri="{FF2B5EF4-FFF2-40B4-BE49-F238E27FC236}">
                        <a16:creationId xmlns:a16="http://schemas.microsoft.com/office/drawing/2014/main" id="{84EBD6F1-7E28-8443-82E6-240A72BECF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5"/>
                    <a:ext cx="69" cy="71"/>
                  </a:xfrm>
                  <a:custGeom>
                    <a:avLst/>
                    <a:gdLst>
                      <a:gd name="T0" fmla="*/ 69 w 69"/>
                      <a:gd name="T1" fmla="*/ 35 h 71"/>
                      <a:gd name="T2" fmla="*/ 68 w 69"/>
                      <a:gd name="T3" fmla="*/ 29 h 71"/>
                      <a:gd name="T4" fmla="*/ 66 w 69"/>
                      <a:gd name="T5" fmla="*/ 23 h 71"/>
                      <a:gd name="T6" fmla="*/ 63 w 69"/>
                      <a:gd name="T7" fmla="*/ 17 h 71"/>
                      <a:gd name="T8" fmla="*/ 60 w 69"/>
                      <a:gd name="T9" fmla="*/ 12 h 71"/>
                      <a:gd name="T10" fmla="*/ 55 w 69"/>
                      <a:gd name="T11" fmla="*/ 7 h 71"/>
                      <a:gd name="T12" fmla="*/ 49 w 69"/>
                      <a:gd name="T13" fmla="*/ 4 h 71"/>
                      <a:gd name="T14" fmla="*/ 43 w 69"/>
                      <a:gd name="T15" fmla="*/ 1 h 71"/>
                      <a:gd name="T16" fmla="*/ 37 w 69"/>
                      <a:gd name="T17" fmla="*/ 0 h 71"/>
                      <a:gd name="T18" fmla="*/ 34 w 69"/>
                      <a:gd name="T19" fmla="*/ 1 h 71"/>
                      <a:gd name="T20" fmla="*/ 31 w 69"/>
                      <a:gd name="T21" fmla="*/ 3 h 71"/>
                      <a:gd name="T22" fmla="*/ 32 w 69"/>
                      <a:gd name="T23" fmla="*/ 3 h 71"/>
                      <a:gd name="T24" fmla="*/ 34 w 69"/>
                      <a:gd name="T25" fmla="*/ 3 h 71"/>
                      <a:gd name="T26" fmla="*/ 40 w 69"/>
                      <a:gd name="T27" fmla="*/ 4 h 71"/>
                      <a:gd name="T28" fmla="*/ 46 w 69"/>
                      <a:gd name="T29" fmla="*/ 6 h 71"/>
                      <a:gd name="T30" fmla="*/ 51 w 69"/>
                      <a:gd name="T31" fmla="*/ 9 h 71"/>
                      <a:gd name="T32" fmla="*/ 55 w 69"/>
                      <a:gd name="T33" fmla="*/ 12 h 71"/>
                      <a:gd name="T34" fmla="*/ 60 w 69"/>
                      <a:gd name="T35" fmla="*/ 17 h 71"/>
                      <a:gd name="T36" fmla="*/ 63 w 69"/>
                      <a:gd name="T37" fmla="*/ 23 h 71"/>
                      <a:gd name="T38" fmla="*/ 65 w 69"/>
                      <a:gd name="T39" fmla="*/ 29 h 71"/>
                      <a:gd name="T40" fmla="*/ 66 w 69"/>
                      <a:gd name="T41" fmla="*/ 35 h 71"/>
                      <a:gd name="T42" fmla="*/ 65 w 69"/>
                      <a:gd name="T43" fmla="*/ 41 h 71"/>
                      <a:gd name="T44" fmla="*/ 63 w 69"/>
                      <a:gd name="T45" fmla="*/ 48 h 71"/>
                      <a:gd name="T46" fmla="*/ 60 w 69"/>
                      <a:gd name="T47" fmla="*/ 54 h 71"/>
                      <a:gd name="T48" fmla="*/ 55 w 69"/>
                      <a:gd name="T49" fmla="*/ 58 h 71"/>
                      <a:gd name="T50" fmla="*/ 51 w 69"/>
                      <a:gd name="T51" fmla="*/ 63 h 71"/>
                      <a:gd name="T52" fmla="*/ 46 w 69"/>
                      <a:gd name="T53" fmla="*/ 65 h 71"/>
                      <a:gd name="T54" fmla="*/ 40 w 69"/>
                      <a:gd name="T55" fmla="*/ 68 h 71"/>
                      <a:gd name="T56" fmla="*/ 34 w 69"/>
                      <a:gd name="T57" fmla="*/ 68 h 71"/>
                      <a:gd name="T58" fmla="*/ 28 w 69"/>
                      <a:gd name="T59" fmla="*/ 68 h 71"/>
                      <a:gd name="T60" fmla="*/ 21 w 69"/>
                      <a:gd name="T61" fmla="*/ 66 h 71"/>
                      <a:gd name="T62" fmla="*/ 17 w 69"/>
                      <a:gd name="T63" fmla="*/ 63 h 71"/>
                      <a:gd name="T64" fmla="*/ 12 w 69"/>
                      <a:gd name="T65" fmla="*/ 60 h 71"/>
                      <a:gd name="T66" fmla="*/ 7 w 69"/>
                      <a:gd name="T67" fmla="*/ 55 h 71"/>
                      <a:gd name="T68" fmla="*/ 4 w 69"/>
                      <a:gd name="T69" fmla="*/ 51 h 71"/>
                      <a:gd name="T70" fmla="*/ 3 w 69"/>
                      <a:gd name="T71" fmla="*/ 44 h 71"/>
                      <a:gd name="T72" fmla="*/ 1 w 69"/>
                      <a:gd name="T73" fmla="*/ 40 h 71"/>
                      <a:gd name="T74" fmla="*/ 0 w 69"/>
                      <a:gd name="T75" fmla="*/ 43 h 71"/>
                      <a:gd name="T76" fmla="*/ 0 w 69"/>
                      <a:gd name="T77" fmla="*/ 46 h 71"/>
                      <a:gd name="T78" fmla="*/ 1 w 69"/>
                      <a:gd name="T79" fmla="*/ 51 h 71"/>
                      <a:gd name="T80" fmla="*/ 4 w 69"/>
                      <a:gd name="T81" fmla="*/ 57 h 71"/>
                      <a:gd name="T82" fmla="*/ 7 w 69"/>
                      <a:gd name="T83" fmla="*/ 60 h 71"/>
                      <a:gd name="T84" fmla="*/ 12 w 69"/>
                      <a:gd name="T85" fmla="*/ 65 h 71"/>
                      <a:gd name="T86" fmla="*/ 17 w 69"/>
                      <a:gd name="T87" fmla="*/ 68 h 71"/>
                      <a:gd name="T88" fmla="*/ 21 w 69"/>
                      <a:gd name="T89" fmla="*/ 69 h 71"/>
                      <a:gd name="T90" fmla="*/ 28 w 69"/>
                      <a:gd name="T91" fmla="*/ 71 h 71"/>
                      <a:gd name="T92" fmla="*/ 34 w 69"/>
                      <a:gd name="T93" fmla="*/ 71 h 71"/>
                      <a:gd name="T94" fmla="*/ 40 w 69"/>
                      <a:gd name="T95" fmla="*/ 71 h 71"/>
                      <a:gd name="T96" fmla="*/ 48 w 69"/>
                      <a:gd name="T97" fmla="*/ 68 h 71"/>
                      <a:gd name="T98" fmla="*/ 54 w 69"/>
                      <a:gd name="T99" fmla="*/ 65 h 71"/>
                      <a:gd name="T100" fmla="*/ 58 w 69"/>
                      <a:gd name="T101" fmla="*/ 60 h 71"/>
                      <a:gd name="T102" fmla="*/ 63 w 69"/>
                      <a:gd name="T103" fmla="*/ 55 h 71"/>
                      <a:gd name="T104" fmla="*/ 66 w 69"/>
                      <a:gd name="T105" fmla="*/ 49 h 71"/>
                      <a:gd name="T106" fmla="*/ 68 w 69"/>
                      <a:gd name="T107" fmla="*/ 43 h 71"/>
                      <a:gd name="T108" fmla="*/ 69 w 69"/>
                      <a:gd name="T109" fmla="*/ 35 h 71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69"/>
                      <a:gd name="T166" fmla="*/ 0 h 71"/>
                      <a:gd name="T167" fmla="*/ 69 w 69"/>
                      <a:gd name="T168" fmla="*/ 71 h 71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69" h="71">
                        <a:moveTo>
                          <a:pt x="69" y="35"/>
                        </a:moveTo>
                        <a:lnTo>
                          <a:pt x="68" y="29"/>
                        </a:lnTo>
                        <a:lnTo>
                          <a:pt x="66" y="23"/>
                        </a:lnTo>
                        <a:lnTo>
                          <a:pt x="63" y="17"/>
                        </a:lnTo>
                        <a:lnTo>
                          <a:pt x="60" y="12"/>
                        </a:lnTo>
                        <a:lnTo>
                          <a:pt x="55" y="7"/>
                        </a:lnTo>
                        <a:lnTo>
                          <a:pt x="49" y="4"/>
                        </a:lnTo>
                        <a:lnTo>
                          <a:pt x="43" y="1"/>
                        </a:lnTo>
                        <a:lnTo>
                          <a:pt x="37" y="0"/>
                        </a:lnTo>
                        <a:lnTo>
                          <a:pt x="34" y="1"/>
                        </a:lnTo>
                        <a:lnTo>
                          <a:pt x="31" y="3"/>
                        </a:lnTo>
                        <a:lnTo>
                          <a:pt x="32" y="3"/>
                        </a:lnTo>
                        <a:lnTo>
                          <a:pt x="34" y="3"/>
                        </a:lnTo>
                        <a:lnTo>
                          <a:pt x="40" y="4"/>
                        </a:lnTo>
                        <a:lnTo>
                          <a:pt x="46" y="6"/>
                        </a:lnTo>
                        <a:lnTo>
                          <a:pt x="51" y="9"/>
                        </a:lnTo>
                        <a:lnTo>
                          <a:pt x="55" y="12"/>
                        </a:lnTo>
                        <a:lnTo>
                          <a:pt x="60" y="17"/>
                        </a:lnTo>
                        <a:lnTo>
                          <a:pt x="63" y="23"/>
                        </a:lnTo>
                        <a:lnTo>
                          <a:pt x="65" y="29"/>
                        </a:lnTo>
                        <a:lnTo>
                          <a:pt x="66" y="35"/>
                        </a:lnTo>
                        <a:lnTo>
                          <a:pt x="65" y="41"/>
                        </a:lnTo>
                        <a:lnTo>
                          <a:pt x="63" y="48"/>
                        </a:lnTo>
                        <a:lnTo>
                          <a:pt x="60" y="54"/>
                        </a:lnTo>
                        <a:lnTo>
                          <a:pt x="55" y="58"/>
                        </a:lnTo>
                        <a:lnTo>
                          <a:pt x="51" y="63"/>
                        </a:lnTo>
                        <a:lnTo>
                          <a:pt x="46" y="65"/>
                        </a:lnTo>
                        <a:lnTo>
                          <a:pt x="40" y="68"/>
                        </a:lnTo>
                        <a:lnTo>
                          <a:pt x="34" y="68"/>
                        </a:lnTo>
                        <a:lnTo>
                          <a:pt x="28" y="68"/>
                        </a:lnTo>
                        <a:lnTo>
                          <a:pt x="21" y="66"/>
                        </a:lnTo>
                        <a:lnTo>
                          <a:pt x="17" y="63"/>
                        </a:lnTo>
                        <a:lnTo>
                          <a:pt x="12" y="60"/>
                        </a:lnTo>
                        <a:lnTo>
                          <a:pt x="7" y="55"/>
                        </a:lnTo>
                        <a:lnTo>
                          <a:pt x="4" y="51"/>
                        </a:lnTo>
                        <a:lnTo>
                          <a:pt x="3" y="44"/>
                        </a:lnTo>
                        <a:lnTo>
                          <a:pt x="1" y="40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4" y="57"/>
                        </a:lnTo>
                        <a:lnTo>
                          <a:pt x="7" y="60"/>
                        </a:lnTo>
                        <a:lnTo>
                          <a:pt x="12" y="65"/>
                        </a:lnTo>
                        <a:lnTo>
                          <a:pt x="17" y="68"/>
                        </a:lnTo>
                        <a:lnTo>
                          <a:pt x="21" y="69"/>
                        </a:lnTo>
                        <a:lnTo>
                          <a:pt x="28" y="71"/>
                        </a:lnTo>
                        <a:lnTo>
                          <a:pt x="34" y="71"/>
                        </a:lnTo>
                        <a:lnTo>
                          <a:pt x="40" y="71"/>
                        </a:lnTo>
                        <a:lnTo>
                          <a:pt x="48" y="68"/>
                        </a:lnTo>
                        <a:lnTo>
                          <a:pt x="54" y="65"/>
                        </a:lnTo>
                        <a:lnTo>
                          <a:pt x="58" y="60"/>
                        </a:lnTo>
                        <a:lnTo>
                          <a:pt x="63" y="55"/>
                        </a:lnTo>
                        <a:lnTo>
                          <a:pt x="66" y="49"/>
                        </a:lnTo>
                        <a:lnTo>
                          <a:pt x="68" y="43"/>
                        </a:lnTo>
                        <a:lnTo>
                          <a:pt x="69" y="35"/>
                        </a:lnTo>
                        <a:close/>
                      </a:path>
                    </a:pathLst>
                  </a:custGeom>
                  <a:solidFill>
                    <a:srgbClr val="E9828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5" name="Freeform 523">
                    <a:extLst>
                      <a:ext uri="{FF2B5EF4-FFF2-40B4-BE49-F238E27FC236}">
                        <a16:creationId xmlns:a16="http://schemas.microsoft.com/office/drawing/2014/main" id="{DA1023D3-5F2D-4843-977E-29236BD393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6"/>
                    <a:ext cx="68" cy="68"/>
                  </a:xfrm>
                  <a:custGeom>
                    <a:avLst/>
                    <a:gdLst>
                      <a:gd name="T0" fmla="*/ 68 w 68"/>
                      <a:gd name="T1" fmla="*/ 34 h 68"/>
                      <a:gd name="T2" fmla="*/ 66 w 68"/>
                      <a:gd name="T3" fmla="*/ 28 h 68"/>
                      <a:gd name="T4" fmla="*/ 65 w 68"/>
                      <a:gd name="T5" fmla="*/ 22 h 68"/>
                      <a:gd name="T6" fmla="*/ 62 w 68"/>
                      <a:gd name="T7" fmla="*/ 16 h 68"/>
                      <a:gd name="T8" fmla="*/ 57 w 68"/>
                      <a:gd name="T9" fmla="*/ 11 h 68"/>
                      <a:gd name="T10" fmla="*/ 52 w 68"/>
                      <a:gd name="T11" fmla="*/ 6 h 68"/>
                      <a:gd name="T12" fmla="*/ 46 w 68"/>
                      <a:gd name="T13" fmla="*/ 3 h 68"/>
                      <a:gd name="T14" fmla="*/ 40 w 68"/>
                      <a:gd name="T15" fmla="*/ 2 h 68"/>
                      <a:gd name="T16" fmla="*/ 34 w 68"/>
                      <a:gd name="T17" fmla="*/ 0 h 68"/>
                      <a:gd name="T18" fmla="*/ 31 w 68"/>
                      <a:gd name="T19" fmla="*/ 2 h 68"/>
                      <a:gd name="T20" fmla="*/ 28 w 68"/>
                      <a:gd name="T21" fmla="*/ 5 h 68"/>
                      <a:gd name="T22" fmla="*/ 31 w 68"/>
                      <a:gd name="T23" fmla="*/ 3 h 68"/>
                      <a:gd name="T24" fmla="*/ 34 w 68"/>
                      <a:gd name="T25" fmla="*/ 3 h 68"/>
                      <a:gd name="T26" fmla="*/ 40 w 68"/>
                      <a:gd name="T27" fmla="*/ 5 h 68"/>
                      <a:gd name="T28" fmla="*/ 45 w 68"/>
                      <a:gd name="T29" fmla="*/ 6 h 68"/>
                      <a:gd name="T30" fmla="*/ 51 w 68"/>
                      <a:gd name="T31" fmla="*/ 9 h 68"/>
                      <a:gd name="T32" fmla="*/ 55 w 68"/>
                      <a:gd name="T33" fmla="*/ 13 h 68"/>
                      <a:gd name="T34" fmla="*/ 58 w 68"/>
                      <a:gd name="T35" fmla="*/ 17 h 68"/>
                      <a:gd name="T36" fmla="*/ 62 w 68"/>
                      <a:gd name="T37" fmla="*/ 22 h 68"/>
                      <a:gd name="T38" fmla="*/ 63 w 68"/>
                      <a:gd name="T39" fmla="*/ 28 h 68"/>
                      <a:gd name="T40" fmla="*/ 65 w 68"/>
                      <a:gd name="T41" fmla="*/ 34 h 68"/>
                      <a:gd name="T42" fmla="*/ 63 w 68"/>
                      <a:gd name="T43" fmla="*/ 40 h 68"/>
                      <a:gd name="T44" fmla="*/ 62 w 68"/>
                      <a:gd name="T45" fmla="*/ 47 h 68"/>
                      <a:gd name="T46" fmla="*/ 58 w 68"/>
                      <a:gd name="T47" fmla="*/ 51 h 68"/>
                      <a:gd name="T48" fmla="*/ 55 w 68"/>
                      <a:gd name="T49" fmla="*/ 56 h 68"/>
                      <a:gd name="T50" fmla="*/ 51 w 68"/>
                      <a:gd name="T51" fmla="*/ 60 h 68"/>
                      <a:gd name="T52" fmla="*/ 45 w 68"/>
                      <a:gd name="T53" fmla="*/ 64 h 68"/>
                      <a:gd name="T54" fmla="*/ 40 w 68"/>
                      <a:gd name="T55" fmla="*/ 65 h 68"/>
                      <a:gd name="T56" fmla="*/ 34 w 68"/>
                      <a:gd name="T57" fmla="*/ 65 h 68"/>
                      <a:gd name="T58" fmla="*/ 28 w 68"/>
                      <a:gd name="T59" fmla="*/ 65 h 68"/>
                      <a:gd name="T60" fmla="*/ 21 w 68"/>
                      <a:gd name="T61" fmla="*/ 64 h 68"/>
                      <a:gd name="T62" fmla="*/ 15 w 68"/>
                      <a:gd name="T63" fmla="*/ 60 h 68"/>
                      <a:gd name="T64" fmla="*/ 12 w 68"/>
                      <a:gd name="T65" fmla="*/ 56 h 68"/>
                      <a:gd name="T66" fmla="*/ 7 w 68"/>
                      <a:gd name="T67" fmla="*/ 51 h 68"/>
                      <a:gd name="T68" fmla="*/ 4 w 68"/>
                      <a:gd name="T69" fmla="*/ 47 h 68"/>
                      <a:gd name="T70" fmla="*/ 3 w 68"/>
                      <a:gd name="T71" fmla="*/ 40 h 68"/>
                      <a:gd name="T72" fmla="*/ 3 w 68"/>
                      <a:gd name="T73" fmla="*/ 34 h 68"/>
                      <a:gd name="T74" fmla="*/ 3 w 68"/>
                      <a:gd name="T75" fmla="*/ 34 h 68"/>
                      <a:gd name="T76" fmla="*/ 3 w 68"/>
                      <a:gd name="T77" fmla="*/ 34 h 68"/>
                      <a:gd name="T78" fmla="*/ 1 w 68"/>
                      <a:gd name="T79" fmla="*/ 37 h 68"/>
                      <a:gd name="T80" fmla="*/ 0 w 68"/>
                      <a:gd name="T81" fmla="*/ 42 h 68"/>
                      <a:gd name="T82" fmla="*/ 1 w 68"/>
                      <a:gd name="T83" fmla="*/ 47 h 68"/>
                      <a:gd name="T84" fmla="*/ 4 w 68"/>
                      <a:gd name="T85" fmla="*/ 53 h 68"/>
                      <a:gd name="T86" fmla="*/ 7 w 68"/>
                      <a:gd name="T87" fmla="*/ 57 h 68"/>
                      <a:gd name="T88" fmla="*/ 12 w 68"/>
                      <a:gd name="T89" fmla="*/ 60 h 68"/>
                      <a:gd name="T90" fmla="*/ 17 w 68"/>
                      <a:gd name="T91" fmla="*/ 64 h 68"/>
                      <a:gd name="T92" fmla="*/ 21 w 68"/>
                      <a:gd name="T93" fmla="*/ 67 h 68"/>
                      <a:gd name="T94" fmla="*/ 28 w 68"/>
                      <a:gd name="T95" fmla="*/ 68 h 68"/>
                      <a:gd name="T96" fmla="*/ 34 w 68"/>
                      <a:gd name="T97" fmla="*/ 68 h 68"/>
                      <a:gd name="T98" fmla="*/ 40 w 68"/>
                      <a:gd name="T99" fmla="*/ 68 h 68"/>
                      <a:gd name="T100" fmla="*/ 46 w 68"/>
                      <a:gd name="T101" fmla="*/ 65 h 68"/>
                      <a:gd name="T102" fmla="*/ 52 w 68"/>
                      <a:gd name="T103" fmla="*/ 62 h 68"/>
                      <a:gd name="T104" fmla="*/ 57 w 68"/>
                      <a:gd name="T105" fmla="*/ 59 h 68"/>
                      <a:gd name="T106" fmla="*/ 62 w 68"/>
                      <a:gd name="T107" fmla="*/ 53 h 68"/>
                      <a:gd name="T108" fmla="*/ 65 w 68"/>
                      <a:gd name="T109" fmla="*/ 48 h 68"/>
                      <a:gd name="T110" fmla="*/ 66 w 68"/>
                      <a:gd name="T111" fmla="*/ 42 h 68"/>
                      <a:gd name="T112" fmla="*/ 68 w 68"/>
                      <a:gd name="T113" fmla="*/ 34 h 6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8"/>
                      <a:gd name="T172" fmla="*/ 0 h 68"/>
                      <a:gd name="T173" fmla="*/ 68 w 68"/>
                      <a:gd name="T174" fmla="*/ 68 h 6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8" h="68">
                        <a:moveTo>
                          <a:pt x="68" y="34"/>
                        </a:moveTo>
                        <a:lnTo>
                          <a:pt x="66" y="28"/>
                        </a:lnTo>
                        <a:lnTo>
                          <a:pt x="65" y="22"/>
                        </a:lnTo>
                        <a:lnTo>
                          <a:pt x="62" y="16"/>
                        </a:lnTo>
                        <a:lnTo>
                          <a:pt x="57" y="11"/>
                        </a:lnTo>
                        <a:lnTo>
                          <a:pt x="52" y="6"/>
                        </a:lnTo>
                        <a:lnTo>
                          <a:pt x="46" y="3"/>
                        </a:lnTo>
                        <a:lnTo>
                          <a:pt x="40" y="2"/>
                        </a:lnTo>
                        <a:lnTo>
                          <a:pt x="34" y="0"/>
                        </a:lnTo>
                        <a:lnTo>
                          <a:pt x="31" y="2"/>
                        </a:lnTo>
                        <a:lnTo>
                          <a:pt x="28" y="5"/>
                        </a:lnTo>
                        <a:lnTo>
                          <a:pt x="31" y="3"/>
                        </a:lnTo>
                        <a:lnTo>
                          <a:pt x="34" y="3"/>
                        </a:lnTo>
                        <a:lnTo>
                          <a:pt x="40" y="5"/>
                        </a:lnTo>
                        <a:lnTo>
                          <a:pt x="45" y="6"/>
                        </a:lnTo>
                        <a:lnTo>
                          <a:pt x="51" y="9"/>
                        </a:lnTo>
                        <a:lnTo>
                          <a:pt x="55" y="13"/>
                        </a:lnTo>
                        <a:lnTo>
                          <a:pt x="58" y="17"/>
                        </a:lnTo>
                        <a:lnTo>
                          <a:pt x="62" y="22"/>
                        </a:lnTo>
                        <a:lnTo>
                          <a:pt x="63" y="28"/>
                        </a:lnTo>
                        <a:lnTo>
                          <a:pt x="65" y="34"/>
                        </a:lnTo>
                        <a:lnTo>
                          <a:pt x="63" y="40"/>
                        </a:lnTo>
                        <a:lnTo>
                          <a:pt x="62" y="47"/>
                        </a:lnTo>
                        <a:lnTo>
                          <a:pt x="58" y="51"/>
                        </a:lnTo>
                        <a:lnTo>
                          <a:pt x="55" y="56"/>
                        </a:lnTo>
                        <a:lnTo>
                          <a:pt x="51" y="60"/>
                        </a:lnTo>
                        <a:lnTo>
                          <a:pt x="45" y="64"/>
                        </a:lnTo>
                        <a:lnTo>
                          <a:pt x="40" y="65"/>
                        </a:lnTo>
                        <a:lnTo>
                          <a:pt x="34" y="65"/>
                        </a:lnTo>
                        <a:lnTo>
                          <a:pt x="28" y="65"/>
                        </a:lnTo>
                        <a:lnTo>
                          <a:pt x="21" y="64"/>
                        </a:lnTo>
                        <a:lnTo>
                          <a:pt x="15" y="60"/>
                        </a:lnTo>
                        <a:lnTo>
                          <a:pt x="12" y="56"/>
                        </a:lnTo>
                        <a:lnTo>
                          <a:pt x="7" y="51"/>
                        </a:lnTo>
                        <a:lnTo>
                          <a:pt x="4" y="47"/>
                        </a:lnTo>
                        <a:lnTo>
                          <a:pt x="3" y="40"/>
                        </a:lnTo>
                        <a:lnTo>
                          <a:pt x="3" y="34"/>
                        </a:lnTo>
                        <a:lnTo>
                          <a:pt x="1" y="37"/>
                        </a:lnTo>
                        <a:lnTo>
                          <a:pt x="0" y="42"/>
                        </a:lnTo>
                        <a:lnTo>
                          <a:pt x="1" y="47"/>
                        </a:lnTo>
                        <a:lnTo>
                          <a:pt x="4" y="53"/>
                        </a:lnTo>
                        <a:lnTo>
                          <a:pt x="7" y="57"/>
                        </a:lnTo>
                        <a:lnTo>
                          <a:pt x="12" y="60"/>
                        </a:lnTo>
                        <a:lnTo>
                          <a:pt x="17" y="64"/>
                        </a:lnTo>
                        <a:lnTo>
                          <a:pt x="21" y="67"/>
                        </a:lnTo>
                        <a:lnTo>
                          <a:pt x="28" y="68"/>
                        </a:lnTo>
                        <a:lnTo>
                          <a:pt x="34" y="68"/>
                        </a:lnTo>
                        <a:lnTo>
                          <a:pt x="40" y="68"/>
                        </a:lnTo>
                        <a:lnTo>
                          <a:pt x="46" y="65"/>
                        </a:lnTo>
                        <a:lnTo>
                          <a:pt x="52" y="62"/>
                        </a:lnTo>
                        <a:lnTo>
                          <a:pt x="57" y="59"/>
                        </a:lnTo>
                        <a:lnTo>
                          <a:pt x="62" y="53"/>
                        </a:lnTo>
                        <a:lnTo>
                          <a:pt x="65" y="48"/>
                        </a:lnTo>
                        <a:lnTo>
                          <a:pt x="66" y="42"/>
                        </a:lnTo>
                        <a:lnTo>
                          <a:pt x="68" y="34"/>
                        </a:lnTo>
                        <a:close/>
                      </a:path>
                    </a:pathLst>
                  </a:custGeom>
                  <a:solidFill>
                    <a:srgbClr val="EA86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6" name="Freeform 524">
                    <a:extLst>
                      <a:ext uri="{FF2B5EF4-FFF2-40B4-BE49-F238E27FC236}">
                        <a16:creationId xmlns:a16="http://schemas.microsoft.com/office/drawing/2014/main" id="{7D79ADC8-15D5-5E48-A436-071A43662A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" y="1198"/>
                    <a:ext cx="65" cy="65"/>
                  </a:xfrm>
                  <a:custGeom>
                    <a:avLst/>
                    <a:gdLst>
                      <a:gd name="T0" fmla="*/ 65 w 65"/>
                      <a:gd name="T1" fmla="*/ 32 h 65"/>
                      <a:gd name="T2" fmla="*/ 64 w 65"/>
                      <a:gd name="T3" fmla="*/ 26 h 65"/>
                      <a:gd name="T4" fmla="*/ 62 w 65"/>
                      <a:gd name="T5" fmla="*/ 20 h 65"/>
                      <a:gd name="T6" fmla="*/ 59 w 65"/>
                      <a:gd name="T7" fmla="*/ 14 h 65"/>
                      <a:gd name="T8" fmla="*/ 54 w 65"/>
                      <a:gd name="T9" fmla="*/ 9 h 65"/>
                      <a:gd name="T10" fmla="*/ 50 w 65"/>
                      <a:gd name="T11" fmla="*/ 6 h 65"/>
                      <a:gd name="T12" fmla="*/ 45 w 65"/>
                      <a:gd name="T13" fmla="*/ 3 h 65"/>
                      <a:gd name="T14" fmla="*/ 39 w 65"/>
                      <a:gd name="T15" fmla="*/ 1 h 65"/>
                      <a:gd name="T16" fmla="*/ 33 w 65"/>
                      <a:gd name="T17" fmla="*/ 0 h 65"/>
                      <a:gd name="T18" fmla="*/ 31 w 65"/>
                      <a:gd name="T19" fmla="*/ 0 h 65"/>
                      <a:gd name="T20" fmla="*/ 30 w 65"/>
                      <a:gd name="T21" fmla="*/ 0 h 65"/>
                      <a:gd name="T22" fmla="*/ 27 w 65"/>
                      <a:gd name="T23" fmla="*/ 3 h 65"/>
                      <a:gd name="T24" fmla="*/ 22 w 65"/>
                      <a:gd name="T25" fmla="*/ 4 h 65"/>
                      <a:gd name="T26" fmla="*/ 27 w 65"/>
                      <a:gd name="T27" fmla="*/ 3 h 65"/>
                      <a:gd name="T28" fmla="*/ 33 w 65"/>
                      <a:gd name="T29" fmla="*/ 3 h 65"/>
                      <a:gd name="T30" fmla="*/ 37 w 65"/>
                      <a:gd name="T31" fmla="*/ 4 h 65"/>
                      <a:gd name="T32" fmla="*/ 44 w 65"/>
                      <a:gd name="T33" fmla="*/ 6 h 65"/>
                      <a:gd name="T34" fmla="*/ 48 w 65"/>
                      <a:gd name="T35" fmla="*/ 7 h 65"/>
                      <a:gd name="T36" fmla="*/ 53 w 65"/>
                      <a:gd name="T37" fmla="*/ 12 h 65"/>
                      <a:gd name="T38" fmla="*/ 56 w 65"/>
                      <a:gd name="T39" fmla="*/ 17 h 65"/>
                      <a:gd name="T40" fmla="*/ 59 w 65"/>
                      <a:gd name="T41" fmla="*/ 21 h 65"/>
                      <a:gd name="T42" fmla="*/ 61 w 65"/>
                      <a:gd name="T43" fmla="*/ 26 h 65"/>
                      <a:gd name="T44" fmla="*/ 62 w 65"/>
                      <a:gd name="T45" fmla="*/ 32 h 65"/>
                      <a:gd name="T46" fmla="*/ 61 w 65"/>
                      <a:gd name="T47" fmla="*/ 38 h 65"/>
                      <a:gd name="T48" fmla="*/ 59 w 65"/>
                      <a:gd name="T49" fmla="*/ 45 h 65"/>
                      <a:gd name="T50" fmla="*/ 56 w 65"/>
                      <a:gd name="T51" fmla="*/ 49 h 65"/>
                      <a:gd name="T52" fmla="*/ 53 w 65"/>
                      <a:gd name="T53" fmla="*/ 54 h 65"/>
                      <a:gd name="T54" fmla="*/ 48 w 65"/>
                      <a:gd name="T55" fmla="*/ 57 h 65"/>
                      <a:gd name="T56" fmla="*/ 44 w 65"/>
                      <a:gd name="T57" fmla="*/ 60 h 65"/>
                      <a:gd name="T58" fmla="*/ 37 w 65"/>
                      <a:gd name="T59" fmla="*/ 62 h 65"/>
                      <a:gd name="T60" fmla="*/ 33 w 65"/>
                      <a:gd name="T61" fmla="*/ 62 h 65"/>
                      <a:gd name="T62" fmla="*/ 27 w 65"/>
                      <a:gd name="T63" fmla="*/ 62 h 65"/>
                      <a:gd name="T64" fmla="*/ 20 w 65"/>
                      <a:gd name="T65" fmla="*/ 60 h 65"/>
                      <a:gd name="T66" fmla="*/ 16 w 65"/>
                      <a:gd name="T67" fmla="*/ 57 h 65"/>
                      <a:gd name="T68" fmla="*/ 11 w 65"/>
                      <a:gd name="T69" fmla="*/ 54 h 65"/>
                      <a:gd name="T70" fmla="*/ 8 w 65"/>
                      <a:gd name="T71" fmla="*/ 49 h 65"/>
                      <a:gd name="T72" fmla="*/ 5 w 65"/>
                      <a:gd name="T73" fmla="*/ 45 h 65"/>
                      <a:gd name="T74" fmla="*/ 3 w 65"/>
                      <a:gd name="T75" fmla="*/ 38 h 65"/>
                      <a:gd name="T76" fmla="*/ 3 w 65"/>
                      <a:gd name="T77" fmla="*/ 32 h 65"/>
                      <a:gd name="T78" fmla="*/ 3 w 65"/>
                      <a:gd name="T79" fmla="*/ 31 h 65"/>
                      <a:gd name="T80" fmla="*/ 3 w 65"/>
                      <a:gd name="T81" fmla="*/ 28 h 65"/>
                      <a:gd name="T82" fmla="*/ 2 w 65"/>
                      <a:gd name="T83" fmla="*/ 32 h 65"/>
                      <a:gd name="T84" fmla="*/ 0 w 65"/>
                      <a:gd name="T85" fmla="*/ 37 h 65"/>
                      <a:gd name="T86" fmla="*/ 2 w 65"/>
                      <a:gd name="T87" fmla="*/ 41 h 65"/>
                      <a:gd name="T88" fmla="*/ 3 w 65"/>
                      <a:gd name="T89" fmla="*/ 48 h 65"/>
                      <a:gd name="T90" fmla="*/ 6 w 65"/>
                      <a:gd name="T91" fmla="*/ 52 h 65"/>
                      <a:gd name="T92" fmla="*/ 11 w 65"/>
                      <a:gd name="T93" fmla="*/ 57 h 65"/>
                      <a:gd name="T94" fmla="*/ 16 w 65"/>
                      <a:gd name="T95" fmla="*/ 60 h 65"/>
                      <a:gd name="T96" fmla="*/ 20 w 65"/>
                      <a:gd name="T97" fmla="*/ 63 h 65"/>
                      <a:gd name="T98" fmla="*/ 27 w 65"/>
                      <a:gd name="T99" fmla="*/ 65 h 65"/>
                      <a:gd name="T100" fmla="*/ 33 w 65"/>
                      <a:gd name="T101" fmla="*/ 65 h 65"/>
                      <a:gd name="T102" fmla="*/ 39 w 65"/>
                      <a:gd name="T103" fmla="*/ 65 h 65"/>
                      <a:gd name="T104" fmla="*/ 45 w 65"/>
                      <a:gd name="T105" fmla="*/ 62 h 65"/>
                      <a:gd name="T106" fmla="*/ 50 w 65"/>
                      <a:gd name="T107" fmla="*/ 60 h 65"/>
                      <a:gd name="T108" fmla="*/ 54 w 65"/>
                      <a:gd name="T109" fmla="*/ 55 h 65"/>
                      <a:gd name="T110" fmla="*/ 59 w 65"/>
                      <a:gd name="T111" fmla="*/ 51 h 65"/>
                      <a:gd name="T112" fmla="*/ 62 w 65"/>
                      <a:gd name="T113" fmla="*/ 45 h 65"/>
                      <a:gd name="T114" fmla="*/ 64 w 65"/>
                      <a:gd name="T115" fmla="*/ 38 h 65"/>
                      <a:gd name="T116" fmla="*/ 65 w 65"/>
                      <a:gd name="T117" fmla="*/ 32 h 65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5"/>
                      <a:gd name="T178" fmla="*/ 0 h 65"/>
                      <a:gd name="T179" fmla="*/ 65 w 65"/>
                      <a:gd name="T180" fmla="*/ 65 h 65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5" h="65">
                        <a:moveTo>
                          <a:pt x="65" y="32"/>
                        </a:moveTo>
                        <a:lnTo>
                          <a:pt x="64" y="26"/>
                        </a:lnTo>
                        <a:lnTo>
                          <a:pt x="62" y="20"/>
                        </a:lnTo>
                        <a:lnTo>
                          <a:pt x="59" y="14"/>
                        </a:lnTo>
                        <a:lnTo>
                          <a:pt x="54" y="9"/>
                        </a:lnTo>
                        <a:lnTo>
                          <a:pt x="50" y="6"/>
                        </a:lnTo>
                        <a:lnTo>
                          <a:pt x="45" y="3"/>
                        </a:lnTo>
                        <a:lnTo>
                          <a:pt x="39" y="1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30" y="0"/>
                        </a:lnTo>
                        <a:lnTo>
                          <a:pt x="27" y="3"/>
                        </a:lnTo>
                        <a:lnTo>
                          <a:pt x="22" y="4"/>
                        </a:lnTo>
                        <a:lnTo>
                          <a:pt x="27" y="3"/>
                        </a:lnTo>
                        <a:lnTo>
                          <a:pt x="33" y="3"/>
                        </a:lnTo>
                        <a:lnTo>
                          <a:pt x="37" y="4"/>
                        </a:lnTo>
                        <a:lnTo>
                          <a:pt x="44" y="6"/>
                        </a:lnTo>
                        <a:lnTo>
                          <a:pt x="48" y="7"/>
                        </a:lnTo>
                        <a:lnTo>
                          <a:pt x="53" y="12"/>
                        </a:lnTo>
                        <a:lnTo>
                          <a:pt x="56" y="17"/>
                        </a:lnTo>
                        <a:lnTo>
                          <a:pt x="59" y="21"/>
                        </a:lnTo>
                        <a:lnTo>
                          <a:pt x="61" y="26"/>
                        </a:lnTo>
                        <a:lnTo>
                          <a:pt x="62" y="32"/>
                        </a:lnTo>
                        <a:lnTo>
                          <a:pt x="61" y="38"/>
                        </a:lnTo>
                        <a:lnTo>
                          <a:pt x="59" y="45"/>
                        </a:lnTo>
                        <a:lnTo>
                          <a:pt x="56" y="49"/>
                        </a:lnTo>
                        <a:lnTo>
                          <a:pt x="53" y="54"/>
                        </a:lnTo>
                        <a:lnTo>
                          <a:pt x="48" y="57"/>
                        </a:lnTo>
                        <a:lnTo>
                          <a:pt x="44" y="60"/>
                        </a:lnTo>
                        <a:lnTo>
                          <a:pt x="37" y="62"/>
                        </a:lnTo>
                        <a:lnTo>
                          <a:pt x="33" y="62"/>
                        </a:lnTo>
                        <a:lnTo>
                          <a:pt x="27" y="62"/>
                        </a:lnTo>
                        <a:lnTo>
                          <a:pt x="20" y="60"/>
                        </a:lnTo>
                        <a:lnTo>
                          <a:pt x="16" y="57"/>
                        </a:lnTo>
                        <a:lnTo>
                          <a:pt x="11" y="54"/>
                        </a:lnTo>
                        <a:lnTo>
                          <a:pt x="8" y="49"/>
                        </a:lnTo>
                        <a:lnTo>
                          <a:pt x="5" y="45"/>
                        </a:lnTo>
                        <a:lnTo>
                          <a:pt x="3" y="38"/>
                        </a:lnTo>
                        <a:lnTo>
                          <a:pt x="3" y="32"/>
                        </a:lnTo>
                        <a:lnTo>
                          <a:pt x="3" y="31"/>
                        </a:lnTo>
                        <a:lnTo>
                          <a:pt x="3" y="28"/>
                        </a:lnTo>
                        <a:lnTo>
                          <a:pt x="2" y="32"/>
                        </a:lnTo>
                        <a:lnTo>
                          <a:pt x="0" y="37"/>
                        </a:lnTo>
                        <a:lnTo>
                          <a:pt x="2" y="41"/>
                        </a:lnTo>
                        <a:lnTo>
                          <a:pt x="3" y="48"/>
                        </a:lnTo>
                        <a:lnTo>
                          <a:pt x="6" y="52"/>
                        </a:lnTo>
                        <a:lnTo>
                          <a:pt x="11" y="57"/>
                        </a:lnTo>
                        <a:lnTo>
                          <a:pt x="16" y="60"/>
                        </a:lnTo>
                        <a:lnTo>
                          <a:pt x="20" y="63"/>
                        </a:lnTo>
                        <a:lnTo>
                          <a:pt x="27" y="65"/>
                        </a:lnTo>
                        <a:lnTo>
                          <a:pt x="33" y="65"/>
                        </a:lnTo>
                        <a:lnTo>
                          <a:pt x="39" y="65"/>
                        </a:lnTo>
                        <a:lnTo>
                          <a:pt x="45" y="62"/>
                        </a:lnTo>
                        <a:lnTo>
                          <a:pt x="50" y="60"/>
                        </a:lnTo>
                        <a:lnTo>
                          <a:pt x="54" y="55"/>
                        </a:lnTo>
                        <a:lnTo>
                          <a:pt x="59" y="51"/>
                        </a:lnTo>
                        <a:lnTo>
                          <a:pt x="62" y="45"/>
                        </a:lnTo>
                        <a:lnTo>
                          <a:pt x="64" y="38"/>
                        </a:lnTo>
                        <a:lnTo>
                          <a:pt x="65" y="32"/>
                        </a:lnTo>
                        <a:close/>
                      </a:path>
                    </a:pathLst>
                  </a:custGeom>
                  <a:solidFill>
                    <a:srgbClr val="EB8C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7" name="Freeform 525">
                    <a:extLst>
                      <a:ext uri="{FF2B5EF4-FFF2-40B4-BE49-F238E27FC236}">
                        <a16:creationId xmlns:a16="http://schemas.microsoft.com/office/drawing/2014/main" id="{C283F4EA-0EB8-324F-A0D5-973BE14E9E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7" y="1199"/>
                    <a:ext cx="62" cy="62"/>
                  </a:xfrm>
                  <a:custGeom>
                    <a:avLst/>
                    <a:gdLst>
                      <a:gd name="T0" fmla="*/ 62 w 62"/>
                      <a:gd name="T1" fmla="*/ 31 h 62"/>
                      <a:gd name="T2" fmla="*/ 60 w 62"/>
                      <a:gd name="T3" fmla="*/ 25 h 62"/>
                      <a:gd name="T4" fmla="*/ 59 w 62"/>
                      <a:gd name="T5" fmla="*/ 19 h 62"/>
                      <a:gd name="T6" fmla="*/ 55 w 62"/>
                      <a:gd name="T7" fmla="*/ 14 h 62"/>
                      <a:gd name="T8" fmla="*/ 52 w 62"/>
                      <a:gd name="T9" fmla="*/ 10 h 62"/>
                      <a:gd name="T10" fmla="*/ 48 w 62"/>
                      <a:gd name="T11" fmla="*/ 6 h 62"/>
                      <a:gd name="T12" fmla="*/ 42 w 62"/>
                      <a:gd name="T13" fmla="*/ 3 h 62"/>
                      <a:gd name="T14" fmla="*/ 37 w 62"/>
                      <a:gd name="T15" fmla="*/ 2 h 62"/>
                      <a:gd name="T16" fmla="*/ 31 w 62"/>
                      <a:gd name="T17" fmla="*/ 0 h 62"/>
                      <a:gd name="T18" fmla="*/ 28 w 62"/>
                      <a:gd name="T19" fmla="*/ 0 h 62"/>
                      <a:gd name="T20" fmla="*/ 25 w 62"/>
                      <a:gd name="T21" fmla="*/ 2 h 62"/>
                      <a:gd name="T22" fmla="*/ 20 w 62"/>
                      <a:gd name="T23" fmla="*/ 5 h 62"/>
                      <a:gd name="T24" fmla="*/ 15 w 62"/>
                      <a:gd name="T25" fmla="*/ 8 h 62"/>
                      <a:gd name="T26" fmla="*/ 23 w 62"/>
                      <a:gd name="T27" fmla="*/ 5 h 62"/>
                      <a:gd name="T28" fmla="*/ 31 w 62"/>
                      <a:gd name="T29" fmla="*/ 3 h 62"/>
                      <a:gd name="T30" fmla="*/ 35 w 62"/>
                      <a:gd name="T31" fmla="*/ 5 h 62"/>
                      <a:gd name="T32" fmla="*/ 42 w 62"/>
                      <a:gd name="T33" fmla="*/ 6 h 62"/>
                      <a:gd name="T34" fmla="*/ 46 w 62"/>
                      <a:gd name="T35" fmla="*/ 8 h 62"/>
                      <a:gd name="T36" fmla="*/ 49 w 62"/>
                      <a:gd name="T37" fmla="*/ 11 h 62"/>
                      <a:gd name="T38" fmla="*/ 54 w 62"/>
                      <a:gd name="T39" fmla="*/ 16 h 62"/>
                      <a:gd name="T40" fmla="*/ 55 w 62"/>
                      <a:gd name="T41" fmla="*/ 20 h 62"/>
                      <a:gd name="T42" fmla="*/ 57 w 62"/>
                      <a:gd name="T43" fmla="*/ 27 h 62"/>
                      <a:gd name="T44" fmla="*/ 59 w 62"/>
                      <a:gd name="T45" fmla="*/ 31 h 62"/>
                      <a:gd name="T46" fmla="*/ 57 w 62"/>
                      <a:gd name="T47" fmla="*/ 37 h 62"/>
                      <a:gd name="T48" fmla="*/ 55 w 62"/>
                      <a:gd name="T49" fmla="*/ 42 h 62"/>
                      <a:gd name="T50" fmla="*/ 54 w 62"/>
                      <a:gd name="T51" fmla="*/ 47 h 62"/>
                      <a:gd name="T52" fmla="*/ 49 w 62"/>
                      <a:gd name="T53" fmla="*/ 51 h 62"/>
                      <a:gd name="T54" fmla="*/ 46 w 62"/>
                      <a:gd name="T55" fmla="*/ 54 h 62"/>
                      <a:gd name="T56" fmla="*/ 42 w 62"/>
                      <a:gd name="T57" fmla="*/ 57 h 62"/>
                      <a:gd name="T58" fmla="*/ 35 w 62"/>
                      <a:gd name="T59" fmla="*/ 59 h 62"/>
                      <a:gd name="T60" fmla="*/ 31 w 62"/>
                      <a:gd name="T61" fmla="*/ 59 h 62"/>
                      <a:gd name="T62" fmla="*/ 25 w 62"/>
                      <a:gd name="T63" fmla="*/ 59 h 62"/>
                      <a:gd name="T64" fmla="*/ 20 w 62"/>
                      <a:gd name="T65" fmla="*/ 57 h 62"/>
                      <a:gd name="T66" fmla="*/ 15 w 62"/>
                      <a:gd name="T67" fmla="*/ 54 h 62"/>
                      <a:gd name="T68" fmla="*/ 11 w 62"/>
                      <a:gd name="T69" fmla="*/ 51 h 62"/>
                      <a:gd name="T70" fmla="*/ 8 w 62"/>
                      <a:gd name="T71" fmla="*/ 47 h 62"/>
                      <a:gd name="T72" fmla="*/ 4 w 62"/>
                      <a:gd name="T73" fmla="*/ 42 h 62"/>
                      <a:gd name="T74" fmla="*/ 3 w 62"/>
                      <a:gd name="T75" fmla="*/ 37 h 62"/>
                      <a:gd name="T76" fmla="*/ 3 w 62"/>
                      <a:gd name="T77" fmla="*/ 31 h 62"/>
                      <a:gd name="T78" fmla="*/ 3 w 62"/>
                      <a:gd name="T79" fmla="*/ 27 h 62"/>
                      <a:gd name="T80" fmla="*/ 4 w 62"/>
                      <a:gd name="T81" fmla="*/ 20 h 62"/>
                      <a:gd name="T82" fmla="*/ 1 w 62"/>
                      <a:gd name="T83" fmla="*/ 27 h 62"/>
                      <a:gd name="T84" fmla="*/ 0 w 62"/>
                      <a:gd name="T85" fmla="*/ 31 h 62"/>
                      <a:gd name="T86" fmla="*/ 0 w 62"/>
                      <a:gd name="T87" fmla="*/ 31 h 62"/>
                      <a:gd name="T88" fmla="*/ 0 w 62"/>
                      <a:gd name="T89" fmla="*/ 31 h 62"/>
                      <a:gd name="T90" fmla="*/ 0 w 62"/>
                      <a:gd name="T91" fmla="*/ 37 h 62"/>
                      <a:gd name="T92" fmla="*/ 1 w 62"/>
                      <a:gd name="T93" fmla="*/ 44 h 62"/>
                      <a:gd name="T94" fmla="*/ 4 w 62"/>
                      <a:gd name="T95" fmla="*/ 48 h 62"/>
                      <a:gd name="T96" fmla="*/ 9 w 62"/>
                      <a:gd name="T97" fmla="*/ 53 h 62"/>
                      <a:gd name="T98" fmla="*/ 12 w 62"/>
                      <a:gd name="T99" fmla="*/ 57 h 62"/>
                      <a:gd name="T100" fmla="*/ 18 w 62"/>
                      <a:gd name="T101" fmla="*/ 61 h 62"/>
                      <a:gd name="T102" fmla="*/ 25 w 62"/>
                      <a:gd name="T103" fmla="*/ 62 h 62"/>
                      <a:gd name="T104" fmla="*/ 31 w 62"/>
                      <a:gd name="T105" fmla="*/ 62 h 62"/>
                      <a:gd name="T106" fmla="*/ 37 w 62"/>
                      <a:gd name="T107" fmla="*/ 62 h 62"/>
                      <a:gd name="T108" fmla="*/ 42 w 62"/>
                      <a:gd name="T109" fmla="*/ 61 h 62"/>
                      <a:gd name="T110" fmla="*/ 48 w 62"/>
                      <a:gd name="T111" fmla="*/ 57 h 62"/>
                      <a:gd name="T112" fmla="*/ 52 w 62"/>
                      <a:gd name="T113" fmla="*/ 53 h 62"/>
                      <a:gd name="T114" fmla="*/ 55 w 62"/>
                      <a:gd name="T115" fmla="*/ 48 h 62"/>
                      <a:gd name="T116" fmla="*/ 59 w 62"/>
                      <a:gd name="T117" fmla="*/ 44 h 62"/>
                      <a:gd name="T118" fmla="*/ 60 w 62"/>
                      <a:gd name="T119" fmla="*/ 37 h 62"/>
                      <a:gd name="T120" fmla="*/ 62 w 62"/>
                      <a:gd name="T121" fmla="*/ 31 h 6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2"/>
                      <a:gd name="T184" fmla="*/ 0 h 62"/>
                      <a:gd name="T185" fmla="*/ 62 w 62"/>
                      <a:gd name="T186" fmla="*/ 62 h 6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2" h="62">
                        <a:moveTo>
                          <a:pt x="62" y="31"/>
                        </a:moveTo>
                        <a:lnTo>
                          <a:pt x="60" y="25"/>
                        </a:lnTo>
                        <a:lnTo>
                          <a:pt x="59" y="19"/>
                        </a:lnTo>
                        <a:lnTo>
                          <a:pt x="55" y="14"/>
                        </a:lnTo>
                        <a:lnTo>
                          <a:pt x="52" y="10"/>
                        </a:lnTo>
                        <a:lnTo>
                          <a:pt x="48" y="6"/>
                        </a:lnTo>
                        <a:lnTo>
                          <a:pt x="42" y="3"/>
                        </a:lnTo>
                        <a:lnTo>
                          <a:pt x="37" y="2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5" y="2"/>
                        </a:lnTo>
                        <a:lnTo>
                          <a:pt x="20" y="5"/>
                        </a:lnTo>
                        <a:lnTo>
                          <a:pt x="15" y="8"/>
                        </a:lnTo>
                        <a:lnTo>
                          <a:pt x="23" y="5"/>
                        </a:lnTo>
                        <a:lnTo>
                          <a:pt x="31" y="3"/>
                        </a:lnTo>
                        <a:lnTo>
                          <a:pt x="35" y="5"/>
                        </a:lnTo>
                        <a:lnTo>
                          <a:pt x="42" y="6"/>
                        </a:lnTo>
                        <a:lnTo>
                          <a:pt x="46" y="8"/>
                        </a:lnTo>
                        <a:lnTo>
                          <a:pt x="49" y="11"/>
                        </a:lnTo>
                        <a:lnTo>
                          <a:pt x="54" y="16"/>
                        </a:lnTo>
                        <a:lnTo>
                          <a:pt x="55" y="20"/>
                        </a:lnTo>
                        <a:lnTo>
                          <a:pt x="57" y="27"/>
                        </a:lnTo>
                        <a:lnTo>
                          <a:pt x="59" y="31"/>
                        </a:lnTo>
                        <a:lnTo>
                          <a:pt x="57" y="37"/>
                        </a:lnTo>
                        <a:lnTo>
                          <a:pt x="55" y="42"/>
                        </a:lnTo>
                        <a:lnTo>
                          <a:pt x="54" y="47"/>
                        </a:lnTo>
                        <a:lnTo>
                          <a:pt x="49" y="51"/>
                        </a:lnTo>
                        <a:lnTo>
                          <a:pt x="46" y="54"/>
                        </a:lnTo>
                        <a:lnTo>
                          <a:pt x="42" y="57"/>
                        </a:lnTo>
                        <a:lnTo>
                          <a:pt x="35" y="59"/>
                        </a:lnTo>
                        <a:lnTo>
                          <a:pt x="31" y="59"/>
                        </a:lnTo>
                        <a:lnTo>
                          <a:pt x="25" y="59"/>
                        </a:lnTo>
                        <a:lnTo>
                          <a:pt x="20" y="57"/>
                        </a:lnTo>
                        <a:lnTo>
                          <a:pt x="15" y="54"/>
                        </a:lnTo>
                        <a:lnTo>
                          <a:pt x="11" y="51"/>
                        </a:lnTo>
                        <a:lnTo>
                          <a:pt x="8" y="47"/>
                        </a:lnTo>
                        <a:lnTo>
                          <a:pt x="4" y="42"/>
                        </a:lnTo>
                        <a:lnTo>
                          <a:pt x="3" y="37"/>
                        </a:lnTo>
                        <a:lnTo>
                          <a:pt x="3" y="31"/>
                        </a:lnTo>
                        <a:lnTo>
                          <a:pt x="3" y="27"/>
                        </a:lnTo>
                        <a:lnTo>
                          <a:pt x="4" y="20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7"/>
                        </a:lnTo>
                        <a:lnTo>
                          <a:pt x="1" y="44"/>
                        </a:lnTo>
                        <a:lnTo>
                          <a:pt x="4" y="48"/>
                        </a:lnTo>
                        <a:lnTo>
                          <a:pt x="9" y="53"/>
                        </a:lnTo>
                        <a:lnTo>
                          <a:pt x="12" y="57"/>
                        </a:lnTo>
                        <a:lnTo>
                          <a:pt x="18" y="61"/>
                        </a:lnTo>
                        <a:lnTo>
                          <a:pt x="25" y="62"/>
                        </a:lnTo>
                        <a:lnTo>
                          <a:pt x="31" y="62"/>
                        </a:lnTo>
                        <a:lnTo>
                          <a:pt x="37" y="62"/>
                        </a:lnTo>
                        <a:lnTo>
                          <a:pt x="42" y="61"/>
                        </a:lnTo>
                        <a:lnTo>
                          <a:pt x="48" y="57"/>
                        </a:lnTo>
                        <a:lnTo>
                          <a:pt x="52" y="53"/>
                        </a:lnTo>
                        <a:lnTo>
                          <a:pt x="55" y="48"/>
                        </a:lnTo>
                        <a:lnTo>
                          <a:pt x="59" y="44"/>
                        </a:lnTo>
                        <a:lnTo>
                          <a:pt x="60" y="37"/>
                        </a:lnTo>
                        <a:lnTo>
                          <a:pt x="62" y="31"/>
                        </a:lnTo>
                        <a:close/>
                      </a:path>
                    </a:pathLst>
                  </a:custGeom>
                  <a:solidFill>
                    <a:srgbClr val="EB8F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8" name="Freeform 526">
                    <a:extLst>
                      <a:ext uri="{FF2B5EF4-FFF2-40B4-BE49-F238E27FC236}">
                        <a16:creationId xmlns:a16="http://schemas.microsoft.com/office/drawing/2014/main" id="{F45475BC-8D57-164E-9E49-237E33A437A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68" y="1201"/>
                    <a:ext cx="59" cy="59"/>
                  </a:xfrm>
                  <a:custGeom>
                    <a:avLst/>
                    <a:gdLst>
                      <a:gd name="T0" fmla="*/ 58 w 59"/>
                      <a:gd name="T1" fmla="*/ 23 h 59"/>
                      <a:gd name="T2" fmla="*/ 53 w 59"/>
                      <a:gd name="T3" fmla="*/ 14 h 59"/>
                      <a:gd name="T4" fmla="*/ 45 w 59"/>
                      <a:gd name="T5" fmla="*/ 4 h 59"/>
                      <a:gd name="T6" fmla="*/ 34 w 59"/>
                      <a:gd name="T7" fmla="*/ 1 h 59"/>
                      <a:gd name="T8" fmla="*/ 24 w 59"/>
                      <a:gd name="T9" fmla="*/ 0 h 59"/>
                      <a:gd name="T10" fmla="*/ 13 w 59"/>
                      <a:gd name="T11" fmla="*/ 6 h 59"/>
                      <a:gd name="T12" fmla="*/ 3 w 59"/>
                      <a:gd name="T13" fmla="*/ 18 h 59"/>
                      <a:gd name="T14" fmla="*/ 0 w 59"/>
                      <a:gd name="T15" fmla="*/ 28 h 59"/>
                      <a:gd name="T16" fmla="*/ 0 w 59"/>
                      <a:gd name="T17" fmla="*/ 35 h 59"/>
                      <a:gd name="T18" fmla="*/ 5 w 59"/>
                      <a:gd name="T19" fmla="*/ 46 h 59"/>
                      <a:gd name="T20" fmla="*/ 13 w 59"/>
                      <a:gd name="T21" fmla="*/ 54 h 59"/>
                      <a:gd name="T22" fmla="*/ 24 w 59"/>
                      <a:gd name="T23" fmla="*/ 59 h 59"/>
                      <a:gd name="T24" fmla="*/ 34 w 59"/>
                      <a:gd name="T25" fmla="*/ 59 h 59"/>
                      <a:gd name="T26" fmla="*/ 45 w 59"/>
                      <a:gd name="T27" fmla="*/ 54 h 59"/>
                      <a:gd name="T28" fmla="*/ 53 w 59"/>
                      <a:gd name="T29" fmla="*/ 46 h 59"/>
                      <a:gd name="T30" fmla="*/ 58 w 59"/>
                      <a:gd name="T31" fmla="*/ 35 h 59"/>
                      <a:gd name="T32" fmla="*/ 56 w 59"/>
                      <a:gd name="T33" fmla="*/ 29 h 59"/>
                      <a:gd name="T34" fmla="*/ 53 w 59"/>
                      <a:gd name="T35" fmla="*/ 40 h 59"/>
                      <a:gd name="T36" fmla="*/ 48 w 59"/>
                      <a:gd name="T37" fmla="*/ 48 h 59"/>
                      <a:gd name="T38" fmla="*/ 39 w 59"/>
                      <a:gd name="T39" fmla="*/ 54 h 59"/>
                      <a:gd name="T40" fmla="*/ 30 w 59"/>
                      <a:gd name="T41" fmla="*/ 55 h 59"/>
                      <a:gd name="T42" fmla="*/ 19 w 59"/>
                      <a:gd name="T43" fmla="*/ 54 h 59"/>
                      <a:gd name="T44" fmla="*/ 11 w 59"/>
                      <a:gd name="T45" fmla="*/ 48 h 59"/>
                      <a:gd name="T46" fmla="*/ 5 w 59"/>
                      <a:gd name="T47" fmla="*/ 40 h 59"/>
                      <a:gd name="T48" fmla="*/ 3 w 59"/>
                      <a:gd name="T49" fmla="*/ 29 h 59"/>
                      <a:gd name="T50" fmla="*/ 5 w 59"/>
                      <a:gd name="T51" fmla="*/ 20 h 59"/>
                      <a:gd name="T52" fmla="*/ 11 w 59"/>
                      <a:gd name="T53" fmla="*/ 11 h 59"/>
                      <a:gd name="T54" fmla="*/ 19 w 59"/>
                      <a:gd name="T55" fmla="*/ 4 h 59"/>
                      <a:gd name="T56" fmla="*/ 30 w 59"/>
                      <a:gd name="T57" fmla="*/ 3 h 59"/>
                      <a:gd name="T58" fmla="*/ 39 w 59"/>
                      <a:gd name="T59" fmla="*/ 4 h 59"/>
                      <a:gd name="T60" fmla="*/ 48 w 59"/>
                      <a:gd name="T61" fmla="*/ 11 h 59"/>
                      <a:gd name="T62" fmla="*/ 53 w 59"/>
                      <a:gd name="T63" fmla="*/ 20 h 59"/>
                      <a:gd name="T64" fmla="*/ 56 w 59"/>
                      <a:gd name="T65" fmla="*/ 29 h 5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9"/>
                      <a:gd name="T100" fmla="*/ 0 h 59"/>
                      <a:gd name="T101" fmla="*/ 59 w 59"/>
                      <a:gd name="T102" fmla="*/ 59 h 5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9" h="59">
                        <a:moveTo>
                          <a:pt x="59" y="29"/>
                        </a:moveTo>
                        <a:lnTo>
                          <a:pt x="58" y="23"/>
                        </a:lnTo>
                        <a:lnTo>
                          <a:pt x="56" y="18"/>
                        </a:lnTo>
                        <a:lnTo>
                          <a:pt x="53" y="14"/>
                        </a:lnTo>
                        <a:lnTo>
                          <a:pt x="50" y="9"/>
                        </a:lnTo>
                        <a:lnTo>
                          <a:pt x="45" y="4"/>
                        </a:lnTo>
                        <a:lnTo>
                          <a:pt x="41" y="3"/>
                        </a:lnTo>
                        <a:lnTo>
                          <a:pt x="34" y="1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19" y="1"/>
                        </a:lnTo>
                        <a:lnTo>
                          <a:pt x="13" y="6"/>
                        </a:lnTo>
                        <a:lnTo>
                          <a:pt x="8" y="12"/>
                        </a:lnTo>
                        <a:lnTo>
                          <a:pt x="3" y="18"/>
                        </a:lnTo>
                        <a:lnTo>
                          <a:pt x="0" y="25"/>
                        </a:lnTo>
                        <a:lnTo>
                          <a:pt x="0" y="28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2" y="42"/>
                        </a:lnTo>
                        <a:lnTo>
                          <a:pt x="5" y="46"/>
                        </a:lnTo>
                        <a:lnTo>
                          <a:pt x="8" y="51"/>
                        </a:lnTo>
                        <a:lnTo>
                          <a:pt x="13" y="54"/>
                        </a:lnTo>
                        <a:lnTo>
                          <a:pt x="17" y="57"/>
                        </a:lnTo>
                        <a:lnTo>
                          <a:pt x="24" y="59"/>
                        </a:lnTo>
                        <a:lnTo>
                          <a:pt x="30" y="59"/>
                        </a:lnTo>
                        <a:lnTo>
                          <a:pt x="34" y="59"/>
                        </a:lnTo>
                        <a:lnTo>
                          <a:pt x="41" y="57"/>
                        </a:lnTo>
                        <a:lnTo>
                          <a:pt x="45" y="54"/>
                        </a:lnTo>
                        <a:lnTo>
                          <a:pt x="50" y="51"/>
                        </a:lnTo>
                        <a:lnTo>
                          <a:pt x="53" y="46"/>
                        </a:lnTo>
                        <a:lnTo>
                          <a:pt x="56" y="42"/>
                        </a:lnTo>
                        <a:lnTo>
                          <a:pt x="58" y="35"/>
                        </a:lnTo>
                        <a:lnTo>
                          <a:pt x="59" y="29"/>
                        </a:lnTo>
                        <a:close/>
                        <a:moveTo>
                          <a:pt x="56" y="29"/>
                        </a:moveTo>
                        <a:lnTo>
                          <a:pt x="54" y="35"/>
                        </a:lnTo>
                        <a:lnTo>
                          <a:pt x="53" y="40"/>
                        </a:lnTo>
                        <a:lnTo>
                          <a:pt x="51" y="45"/>
                        </a:lnTo>
                        <a:lnTo>
                          <a:pt x="48" y="48"/>
                        </a:lnTo>
                        <a:lnTo>
                          <a:pt x="44" y="51"/>
                        </a:lnTo>
                        <a:lnTo>
                          <a:pt x="39" y="54"/>
                        </a:lnTo>
                        <a:lnTo>
                          <a:pt x="34" y="55"/>
                        </a:lnTo>
                        <a:lnTo>
                          <a:pt x="30" y="55"/>
                        </a:lnTo>
                        <a:lnTo>
                          <a:pt x="24" y="55"/>
                        </a:lnTo>
                        <a:lnTo>
                          <a:pt x="19" y="54"/>
                        </a:lnTo>
                        <a:lnTo>
                          <a:pt x="14" y="51"/>
                        </a:lnTo>
                        <a:lnTo>
                          <a:pt x="11" y="48"/>
                        </a:lnTo>
                        <a:lnTo>
                          <a:pt x="8" y="45"/>
                        </a:lnTo>
                        <a:lnTo>
                          <a:pt x="5" y="40"/>
                        </a:lnTo>
                        <a:lnTo>
                          <a:pt x="3" y="35"/>
                        </a:lnTo>
                        <a:lnTo>
                          <a:pt x="3" y="29"/>
                        </a:lnTo>
                        <a:lnTo>
                          <a:pt x="3" y="25"/>
                        </a:lnTo>
                        <a:lnTo>
                          <a:pt x="5" y="20"/>
                        </a:lnTo>
                        <a:lnTo>
                          <a:pt x="8" y="15"/>
                        </a:lnTo>
                        <a:lnTo>
                          <a:pt x="11" y="11"/>
                        </a:lnTo>
                        <a:lnTo>
                          <a:pt x="14" y="8"/>
                        </a:lnTo>
                        <a:lnTo>
                          <a:pt x="19" y="4"/>
                        </a:lnTo>
                        <a:lnTo>
                          <a:pt x="24" y="4"/>
                        </a:lnTo>
                        <a:lnTo>
                          <a:pt x="30" y="3"/>
                        </a:lnTo>
                        <a:lnTo>
                          <a:pt x="34" y="4"/>
                        </a:lnTo>
                        <a:lnTo>
                          <a:pt x="39" y="4"/>
                        </a:lnTo>
                        <a:lnTo>
                          <a:pt x="44" y="8"/>
                        </a:lnTo>
                        <a:lnTo>
                          <a:pt x="48" y="11"/>
                        </a:lnTo>
                        <a:lnTo>
                          <a:pt x="51" y="15"/>
                        </a:lnTo>
                        <a:lnTo>
                          <a:pt x="53" y="20"/>
                        </a:lnTo>
                        <a:lnTo>
                          <a:pt x="54" y="25"/>
                        </a:lnTo>
                        <a:lnTo>
                          <a:pt x="56" y="29"/>
                        </a:lnTo>
                        <a:close/>
                      </a:path>
                    </a:pathLst>
                  </a:custGeom>
                  <a:solidFill>
                    <a:srgbClr val="EC93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9" name="Freeform 527">
                    <a:extLst>
                      <a:ext uri="{FF2B5EF4-FFF2-40B4-BE49-F238E27FC236}">
                        <a16:creationId xmlns:a16="http://schemas.microsoft.com/office/drawing/2014/main" id="{45E38CB9-8DDF-F040-83B8-32FBC9704B9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0" y="1202"/>
                    <a:ext cx="56" cy="56"/>
                  </a:xfrm>
                  <a:custGeom>
                    <a:avLst/>
                    <a:gdLst>
                      <a:gd name="T0" fmla="*/ 54 w 56"/>
                      <a:gd name="T1" fmla="*/ 24 h 56"/>
                      <a:gd name="T2" fmla="*/ 51 w 56"/>
                      <a:gd name="T3" fmla="*/ 13 h 56"/>
                      <a:gd name="T4" fmla="*/ 43 w 56"/>
                      <a:gd name="T5" fmla="*/ 5 h 56"/>
                      <a:gd name="T6" fmla="*/ 32 w 56"/>
                      <a:gd name="T7" fmla="*/ 2 h 56"/>
                      <a:gd name="T8" fmla="*/ 20 w 56"/>
                      <a:gd name="T9" fmla="*/ 2 h 56"/>
                      <a:gd name="T10" fmla="*/ 6 w 56"/>
                      <a:gd name="T11" fmla="*/ 11 h 56"/>
                      <a:gd name="T12" fmla="*/ 0 w 56"/>
                      <a:gd name="T13" fmla="*/ 24 h 56"/>
                      <a:gd name="T14" fmla="*/ 0 w 56"/>
                      <a:gd name="T15" fmla="*/ 34 h 56"/>
                      <a:gd name="T16" fmla="*/ 5 w 56"/>
                      <a:gd name="T17" fmla="*/ 44 h 56"/>
                      <a:gd name="T18" fmla="*/ 12 w 56"/>
                      <a:gd name="T19" fmla="*/ 51 h 56"/>
                      <a:gd name="T20" fmla="*/ 22 w 56"/>
                      <a:gd name="T21" fmla="*/ 56 h 56"/>
                      <a:gd name="T22" fmla="*/ 32 w 56"/>
                      <a:gd name="T23" fmla="*/ 56 h 56"/>
                      <a:gd name="T24" fmla="*/ 43 w 56"/>
                      <a:gd name="T25" fmla="*/ 51 h 56"/>
                      <a:gd name="T26" fmla="*/ 51 w 56"/>
                      <a:gd name="T27" fmla="*/ 44 h 56"/>
                      <a:gd name="T28" fmla="*/ 54 w 56"/>
                      <a:gd name="T29" fmla="*/ 34 h 56"/>
                      <a:gd name="T30" fmla="*/ 52 w 56"/>
                      <a:gd name="T31" fmla="*/ 28 h 56"/>
                      <a:gd name="T32" fmla="*/ 49 w 56"/>
                      <a:gd name="T33" fmla="*/ 37 h 56"/>
                      <a:gd name="T34" fmla="*/ 45 w 56"/>
                      <a:gd name="T35" fmla="*/ 45 h 56"/>
                      <a:gd name="T36" fmla="*/ 37 w 56"/>
                      <a:gd name="T37" fmla="*/ 51 h 56"/>
                      <a:gd name="T38" fmla="*/ 28 w 56"/>
                      <a:gd name="T39" fmla="*/ 53 h 56"/>
                      <a:gd name="T40" fmla="*/ 17 w 56"/>
                      <a:gd name="T41" fmla="*/ 51 h 56"/>
                      <a:gd name="T42" fmla="*/ 9 w 56"/>
                      <a:gd name="T43" fmla="*/ 45 h 56"/>
                      <a:gd name="T44" fmla="*/ 5 w 56"/>
                      <a:gd name="T45" fmla="*/ 37 h 56"/>
                      <a:gd name="T46" fmla="*/ 3 w 56"/>
                      <a:gd name="T47" fmla="*/ 28 h 56"/>
                      <a:gd name="T48" fmla="*/ 5 w 56"/>
                      <a:gd name="T49" fmla="*/ 19 h 56"/>
                      <a:gd name="T50" fmla="*/ 9 w 56"/>
                      <a:gd name="T51" fmla="*/ 11 h 56"/>
                      <a:gd name="T52" fmla="*/ 17 w 56"/>
                      <a:gd name="T53" fmla="*/ 5 h 56"/>
                      <a:gd name="T54" fmla="*/ 28 w 56"/>
                      <a:gd name="T55" fmla="*/ 3 h 56"/>
                      <a:gd name="T56" fmla="*/ 37 w 56"/>
                      <a:gd name="T57" fmla="*/ 5 h 56"/>
                      <a:gd name="T58" fmla="*/ 45 w 56"/>
                      <a:gd name="T59" fmla="*/ 11 h 56"/>
                      <a:gd name="T60" fmla="*/ 49 w 56"/>
                      <a:gd name="T61" fmla="*/ 19 h 56"/>
                      <a:gd name="T62" fmla="*/ 52 w 56"/>
                      <a:gd name="T63" fmla="*/ 28 h 5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6"/>
                      <a:gd name="T97" fmla="*/ 0 h 56"/>
                      <a:gd name="T98" fmla="*/ 56 w 56"/>
                      <a:gd name="T99" fmla="*/ 56 h 5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6" h="56">
                        <a:moveTo>
                          <a:pt x="56" y="28"/>
                        </a:moveTo>
                        <a:lnTo>
                          <a:pt x="54" y="24"/>
                        </a:lnTo>
                        <a:lnTo>
                          <a:pt x="52" y="17"/>
                        </a:lnTo>
                        <a:lnTo>
                          <a:pt x="51" y="13"/>
                        </a:lnTo>
                        <a:lnTo>
                          <a:pt x="46" y="8"/>
                        </a:lnTo>
                        <a:lnTo>
                          <a:pt x="43" y="5"/>
                        </a:lnTo>
                        <a:lnTo>
                          <a:pt x="39" y="3"/>
                        </a:lnTo>
                        <a:lnTo>
                          <a:pt x="32" y="2"/>
                        </a:lnTo>
                        <a:lnTo>
                          <a:pt x="28" y="0"/>
                        </a:lnTo>
                        <a:lnTo>
                          <a:pt x="20" y="2"/>
                        </a:lnTo>
                        <a:lnTo>
                          <a:pt x="12" y="5"/>
                        </a:lnTo>
                        <a:lnTo>
                          <a:pt x="6" y="11"/>
                        </a:lnTo>
                        <a:lnTo>
                          <a:pt x="1" y="17"/>
                        </a:lnTo>
                        <a:lnTo>
                          <a:pt x="0" y="24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1" y="39"/>
                        </a:lnTo>
                        <a:lnTo>
                          <a:pt x="5" y="44"/>
                        </a:lnTo>
                        <a:lnTo>
                          <a:pt x="8" y="48"/>
                        </a:lnTo>
                        <a:lnTo>
                          <a:pt x="12" y="51"/>
                        </a:lnTo>
                        <a:lnTo>
                          <a:pt x="17" y="54"/>
                        </a:lnTo>
                        <a:lnTo>
                          <a:pt x="22" y="56"/>
                        </a:lnTo>
                        <a:lnTo>
                          <a:pt x="28" y="56"/>
                        </a:lnTo>
                        <a:lnTo>
                          <a:pt x="32" y="56"/>
                        </a:lnTo>
                        <a:lnTo>
                          <a:pt x="39" y="54"/>
                        </a:lnTo>
                        <a:lnTo>
                          <a:pt x="43" y="51"/>
                        </a:lnTo>
                        <a:lnTo>
                          <a:pt x="46" y="48"/>
                        </a:lnTo>
                        <a:lnTo>
                          <a:pt x="51" y="44"/>
                        </a:lnTo>
                        <a:lnTo>
                          <a:pt x="52" y="39"/>
                        </a:lnTo>
                        <a:lnTo>
                          <a:pt x="54" y="34"/>
                        </a:lnTo>
                        <a:lnTo>
                          <a:pt x="56" y="28"/>
                        </a:lnTo>
                        <a:close/>
                        <a:moveTo>
                          <a:pt x="52" y="28"/>
                        </a:moveTo>
                        <a:lnTo>
                          <a:pt x="51" y="33"/>
                        </a:lnTo>
                        <a:lnTo>
                          <a:pt x="49" y="37"/>
                        </a:lnTo>
                        <a:lnTo>
                          <a:pt x="48" y="42"/>
                        </a:lnTo>
                        <a:lnTo>
                          <a:pt x="45" y="45"/>
                        </a:lnTo>
                        <a:lnTo>
                          <a:pt x="42" y="48"/>
                        </a:lnTo>
                        <a:lnTo>
                          <a:pt x="37" y="51"/>
                        </a:lnTo>
                        <a:lnTo>
                          <a:pt x="32" y="53"/>
                        </a:lnTo>
                        <a:lnTo>
                          <a:pt x="28" y="53"/>
                        </a:lnTo>
                        <a:lnTo>
                          <a:pt x="22" y="53"/>
                        </a:lnTo>
                        <a:lnTo>
                          <a:pt x="17" y="51"/>
                        </a:lnTo>
                        <a:lnTo>
                          <a:pt x="14" y="48"/>
                        </a:lnTo>
                        <a:lnTo>
                          <a:pt x="9" y="45"/>
                        </a:lnTo>
                        <a:lnTo>
                          <a:pt x="6" y="42"/>
                        </a:lnTo>
                        <a:lnTo>
                          <a:pt x="5" y="37"/>
                        </a:lnTo>
                        <a:lnTo>
                          <a:pt x="3" y="33"/>
                        </a:lnTo>
                        <a:lnTo>
                          <a:pt x="3" y="28"/>
                        </a:lnTo>
                        <a:lnTo>
                          <a:pt x="3" y="24"/>
                        </a:lnTo>
                        <a:lnTo>
                          <a:pt x="5" y="19"/>
                        </a:lnTo>
                        <a:lnTo>
                          <a:pt x="6" y="14"/>
                        </a:lnTo>
                        <a:lnTo>
                          <a:pt x="9" y="11"/>
                        </a:lnTo>
                        <a:lnTo>
                          <a:pt x="14" y="8"/>
                        </a:lnTo>
                        <a:lnTo>
                          <a:pt x="17" y="5"/>
                        </a:lnTo>
                        <a:lnTo>
                          <a:pt x="22" y="3"/>
                        </a:lnTo>
                        <a:lnTo>
                          <a:pt x="28" y="3"/>
                        </a:lnTo>
                        <a:lnTo>
                          <a:pt x="32" y="3"/>
                        </a:lnTo>
                        <a:lnTo>
                          <a:pt x="37" y="5"/>
                        </a:lnTo>
                        <a:lnTo>
                          <a:pt x="42" y="8"/>
                        </a:lnTo>
                        <a:lnTo>
                          <a:pt x="45" y="11"/>
                        </a:lnTo>
                        <a:lnTo>
                          <a:pt x="48" y="14"/>
                        </a:lnTo>
                        <a:lnTo>
                          <a:pt x="49" y="19"/>
                        </a:lnTo>
                        <a:lnTo>
                          <a:pt x="51" y="24"/>
                        </a:lnTo>
                        <a:lnTo>
                          <a:pt x="52" y="28"/>
                        </a:lnTo>
                        <a:close/>
                      </a:path>
                    </a:pathLst>
                  </a:custGeom>
                  <a:solidFill>
                    <a:srgbClr val="EC9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0" name="Freeform 528">
                    <a:extLst>
                      <a:ext uri="{FF2B5EF4-FFF2-40B4-BE49-F238E27FC236}">
                        <a16:creationId xmlns:a16="http://schemas.microsoft.com/office/drawing/2014/main" id="{F715B503-3585-EB4D-AD37-A783BC27083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1" y="1204"/>
                    <a:ext cx="53" cy="52"/>
                  </a:xfrm>
                  <a:custGeom>
                    <a:avLst/>
                    <a:gdLst>
                      <a:gd name="T0" fmla="*/ 51 w 53"/>
                      <a:gd name="T1" fmla="*/ 22 h 52"/>
                      <a:gd name="T2" fmla="*/ 48 w 53"/>
                      <a:gd name="T3" fmla="*/ 12 h 52"/>
                      <a:gd name="T4" fmla="*/ 41 w 53"/>
                      <a:gd name="T5" fmla="*/ 5 h 52"/>
                      <a:gd name="T6" fmla="*/ 31 w 53"/>
                      <a:gd name="T7" fmla="*/ 1 h 52"/>
                      <a:gd name="T8" fmla="*/ 21 w 53"/>
                      <a:gd name="T9" fmla="*/ 1 h 52"/>
                      <a:gd name="T10" fmla="*/ 11 w 53"/>
                      <a:gd name="T11" fmla="*/ 5 h 52"/>
                      <a:gd name="T12" fmla="*/ 5 w 53"/>
                      <a:gd name="T13" fmla="*/ 12 h 52"/>
                      <a:gd name="T14" fmla="*/ 0 w 53"/>
                      <a:gd name="T15" fmla="*/ 22 h 52"/>
                      <a:gd name="T16" fmla="*/ 0 w 53"/>
                      <a:gd name="T17" fmla="*/ 32 h 52"/>
                      <a:gd name="T18" fmla="*/ 5 w 53"/>
                      <a:gd name="T19" fmla="*/ 42 h 52"/>
                      <a:gd name="T20" fmla="*/ 11 w 53"/>
                      <a:gd name="T21" fmla="*/ 48 h 52"/>
                      <a:gd name="T22" fmla="*/ 21 w 53"/>
                      <a:gd name="T23" fmla="*/ 52 h 52"/>
                      <a:gd name="T24" fmla="*/ 31 w 53"/>
                      <a:gd name="T25" fmla="*/ 52 h 52"/>
                      <a:gd name="T26" fmla="*/ 41 w 53"/>
                      <a:gd name="T27" fmla="*/ 48 h 52"/>
                      <a:gd name="T28" fmla="*/ 48 w 53"/>
                      <a:gd name="T29" fmla="*/ 42 h 52"/>
                      <a:gd name="T30" fmla="*/ 51 w 53"/>
                      <a:gd name="T31" fmla="*/ 32 h 52"/>
                      <a:gd name="T32" fmla="*/ 50 w 53"/>
                      <a:gd name="T33" fmla="*/ 26 h 52"/>
                      <a:gd name="T34" fmla="*/ 47 w 53"/>
                      <a:gd name="T35" fmla="*/ 35 h 52"/>
                      <a:gd name="T36" fmla="*/ 42 w 53"/>
                      <a:gd name="T37" fmla="*/ 43 h 52"/>
                      <a:gd name="T38" fmla="*/ 34 w 53"/>
                      <a:gd name="T39" fmla="*/ 48 h 52"/>
                      <a:gd name="T40" fmla="*/ 27 w 53"/>
                      <a:gd name="T41" fmla="*/ 49 h 52"/>
                      <a:gd name="T42" fmla="*/ 17 w 53"/>
                      <a:gd name="T43" fmla="*/ 48 h 52"/>
                      <a:gd name="T44" fmla="*/ 10 w 53"/>
                      <a:gd name="T45" fmla="*/ 43 h 52"/>
                      <a:gd name="T46" fmla="*/ 5 w 53"/>
                      <a:gd name="T47" fmla="*/ 35 h 52"/>
                      <a:gd name="T48" fmla="*/ 4 w 53"/>
                      <a:gd name="T49" fmla="*/ 26 h 52"/>
                      <a:gd name="T50" fmla="*/ 5 w 53"/>
                      <a:gd name="T51" fmla="*/ 17 h 52"/>
                      <a:gd name="T52" fmla="*/ 10 w 53"/>
                      <a:gd name="T53" fmla="*/ 11 h 52"/>
                      <a:gd name="T54" fmla="*/ 17 w 53"/>
                      <a:gd name="T55" fmla="*/ 5 h 52"/>
                      <a:gd name="T56" fmla="*/ 27 w 53"/>
                      <a:gd name="T57" fmla="*/ 3 h 52"/>
                      <a:gd name="T58" fmla="*/ 34 w 53"/>
                      <a:gd name="T59" fmla="*/ 5 h 52"/>
                      <a:gd name="T60" fmla="*/ 42 w 53"/>
                      <a:gd name="T61" fmla="*/ 11 h 52"/>
                      <a:gd name="T62" fmla="*/ 47 w 53"/>
                      <a:gd name="T63" fmla="*/ 17 h 52"/>
                      <a:gd name="T64" fmla="*/ 50 w 53"/>
                      <a:gd name="T65" fmla="*/ 26 h 5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3"/>
                      <a:gd name="T100" fmla="*/ 0 h 52"/>
                      <a:gd name="T101" fmla="*/ 53 w 53"/>
                      <a:gd name="T102" fmla="*/ 52 h 5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3" h="52">
                        <a:moveTo>
                          <a:pt x="53" y="26"/>
                        </a:moveTo>
                        <a:lnTo>
                          <a:pt x="51" y="22"/>
                        </a:lnTo>
                        <a:lnTo>
                          <a:pt x="50" y="17"/>
                        </a:lnTo>
                        <a:lnTo>
                          <a:pt x="48" y="12"/>
                        </a:lnTo>
                        <a:lnTo>
                          <a:pt x="45" y="8"/>
                        </a:lnTo>
                        <a:lnTo>
                          <a:pt x="41" y="5"/>
                        </a:lnTo>
                        <a:lnTo>
                          <a:pt x="36" y="1"/>
                        </a:lnTo>
                        <a:lnTo>
                          <a:pt x="31" y="1"/>
                        </a:lnTo>
                        <a:lnTo>
                          <a:pt x="27" y="0"/>
                        </a:lnTo>
                        <a:lnTo>
                          <a:pt x="21" y="1"/>
                        </a:lnTo>
                        <a:lnTo>
                          <a:pt x="16" y="1"/>
                        </a:lnTo>
                        <a:lnTo>
                          <a:pt x="11" y="5"/>
                        </a:lnTo>
                        <a:lnTo>
                          <a:pt x="8" y="8"/>
                        </a:lnTo>
                        <a:lnTo>
                          <a:pt x="5" y="12"/>
                        </a:lnTo>
                        <a:lnTo>
                          <a:pt x="2" y="17"/>
                        </a:lnTo>
                        <a:lnTo>
                          <a:pt x="0" y="22"/>
                        </a:lnTo>
                        <a:lnTo>
                          <a:pt x="0" y="26"/>
                        </a:lnTo>
                        <a:lnTo>
                          <a:pt x="0" y="32"/>
                        </a:lnTo>
                        <a:lnTo>
                          <a:pt x="2" y="37"/>
                        </a:lnTo>
                        <a:lnTo>
                          <a:pt x="5" y="42"/>
                        </a:lnTo>
                        <a:lnTo>
                          <a:pt x="8" y="45"/>
                        </a:lnTo>
                        <a:lnTo>
                          <a:pt x="11" y="48"/>
                        </a:lnTo>
                        <a:lnTo>
                          <a:pt x="16" y="51"/>
                        </a:lnTo>
                        <a:lnTo>
                          <a:pt x="21" y="52"/>
                        </a:lnTo>
                        <a:lnTo>
                          <a:pt x="27" y="52"/>
                        </a:lnTo>
                        <a:lnTo>
                          <a:pt x="31" y="52"/>
                        </a:lnTo>
                        <a:lnTo>
                          <a:pt x="36" y="51"/>
                        </a:lnTo>
                        <a:lnTo>
                          <a:pt x="41" y="48"/>
                        </a:lnTo>
                        <a:lnTo>
                          <a:pt x="45" y="45"/>
                        </a:lnTo>
                        <a:lnTo>
                          <a:pt x="48" y="42"/>
                        </a:lnTo>
                        <a:lnTo>
                          <a:pt x="50" y="37"/>
                        </a:lnTo>
                        <a:lnTo>
                          <a:pt x="51" y="32"/>
                        </a:lnTo>
                        <a:lnTo>
                          <a:pt x="53" y="26"/>
                        </a:lnTo>
                        <a:close/>
                        <a:moveTo>
                          <a:pt x="50" y="26"/>
                        </a:moveTo>
                        <a:lnTo>
                          <a:pt x="48" y="31"/>
                        </a:lnTo>
                        <a:lnTo>
                          <a:pt x="47" y="35"/>
                        </a:lnTo>
                        <a:lnTo>
                          <a:pt x="45" y="40"/>
                        </a:lnTo>
                        <a:lnTo>
                          <a:pt x="42" y="43"/>
                        </a:lnTo>
                        <a:lnTo>
                          <a:pt x="39" y="46"/>
                        </a:lnTo>
                        <a:lnTo>
                          <a:pt x="34" y="48"/>
                        </a:lnTo>
                        <a:lnTo>
                          <a:pt x="31" y="49"/>
                        </a:lnTo>
                        <a:lnTo>
                          <a:pt x="27" y="49"/>
                        </a:lnTo>
                        <a:lnTo>
                          <a:pt x="22" y="49"/>
                        </a:lnTo>
                        <a:lnTo>
                          <a:pt x="17" y="48"/>
                        </a:lnTo>
                        <a:lnTo>
                          <a:pt x="13" y="46"/>
                        </a:lnTo>
                        <a:lnTo>
                          <a:pt x="10" y="43"/>
                        </a:lnTo>
                        <a:lnTo>
                          <a:pt x="7" y="40"/>
                        </a:lnTo>
                        <a:lnTo>
                          <a:pt x="5" y="35"/>
                        </a:lnTo>
                        <a:lnTo>
                          <a:pt x="4" y="31"/>
                        </a:lnTo>
                        <a:lnTo>
                          <a:pt x="4" y="26"/>
                        </a:lnTo>
                        <a:lnTo>
                          <a:pt x="4" y="22"/>
                        </a:lnTo>
                        <a:lnTo>
                          <a:pt x="5" y="17"/>
                        </a:lnTo>
                        <a:lnTo>
                          <a:pt x="7" y="14"/>
                        </a:lnTo>
                        <a:lnTo>
                          <a:pt x="10" y="11"/>
                        </a:lnTo>
                        <a:lnTo>
                          <a:pt x="13" y="8"/>
                        </a:lnTo>
                        <a:lnTo>
                          <a:pt x="17" y="5"/>
                        </a:lnTo>
                        <a:lnTo>
                          <a:pt x="22" y="3"/>
                        </a:lnTo>
                        <a:lnTo>
                          <a:pt x="27" y="3"/>
                        </a:lnTo>
                        <a:lnTo>
                          <a:pt x="31" y="3"/>
                        </a:lnTo>
                        <a:lnTo>
                          <a:pt x="34" y="5"/>
                        </a:lnTo>
                        <a:lnTo>
                          <a:pt x="39" y="8"/>
                        </a:lnTo>
                        <a:lnTo>
                          <a:pt x="42" y="11"/>
                        </a:lnTo>
                        <a:lnTo>
                          <a:pt x="45" y="14"/>
                        </a:lnTo>
                        <a:lnTo>
                          <a:pt x="47" y="17"/>
                        </a:lnTo>
                        <a:lnTo>
                          <a:pt x="48" y="22"/>
                        </a:lnTo>
                        <a:lnTo>
                          <a:pt x="50" y="26"/>
                        </a:lnTo>
                        <a:close/>
                      </a:path>
                    </a:pathLst>
                  </a:custGeom>
                  <a:solidFill>
                    <a:srgbClr val="ED9C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1" name="Freeform 529">
                    <a:extLst>
                      <a:ext uri="{FF2B5EF4-FFF2-40B4-BE49-F238E27FC236}">
                        <a16:creationId xmlns:a16="http://schemas.microsoft.com/office/drawing/2014/main" id="{5DF85493-C990-A343-ABFC-7B3A5E12EE0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3" y="1205"/>
                    <a:ext cx="49" cy="50"/>
                  </a:xfrm>
                  <a:custGeom>
                    <a:avLst/>
                    <a:gdLst>
                      <a:gd name="T0" fmla="*/ 48 w 49"/>
                      <a:gd name="T1" fmla="*/ 21 h 50"/>
                      <a:gd name="T2" fmla="*/ 45 w 49"/>
                      <a:gd name="T3" fmla="*/ 11 h 50"/>
                      <a:gd name="T4" fmla="*/ 39 w 49"/>
                      <a:gd name="T5" fmla="*/ 5 h 50"/>
                      <a:gd name="T6" fmla="*/ 29 w 49"/>
                      <a:gd name="T7" fmla="*/ 0 h 50"/>
                      <a:gd name="T8" fmla="*/ 19 w 49"/>
                      <a:gd name="T9" fmla="*/ 0 h 50"/>
                      <a:gd name="T10" fmla="*/ 11 w 49"/>
                      <a:gd name="T11" fmla="*/ 5 h 50"/>
                      <a:gd name="T12" fmla="*/ 3 w 49"/>
                      <a:gd name="T13" fmla="*/ 11 h 50"/>
                      <a:gd name="T14" fmla="*/ 0 w 49"/>
                      <a:gd name="T15" fmla="*/ 21 h 50"/>
                      <a:gd name="T16" fmla="*/ 0 w 49"/>
                      <a:gd name="T17" fmla="*/ 30 h 50"/>
                      <a:gd name="T18" fmla="*/ 3 w 49"/>
                      <a:gd name="T19" fmla="*/ 39 h 50"/>
                      <a:gd name="T20" fmla="*/ 11 w 49"/>
                      <a:gd name="T21" fmla="*/ 45 h 50"/>
                      <a:gd name="T22" fmla="*/ 19 w 49"/>
                      <a:gd name="T23" fmla="*/ 50 h 50"/>
                      <a:gd name="T24" fmla="*/ 29 w 49"/>
                      <a:gd name="T25" fmla="*/ 50 h 50"/>
                      <a:gd name="T26" fmla="*/ 39 w 49"/>
                      <a:gd name="T27" fmla="*/ 45 h 50"/>
                      <a:gd name="T28" fmla="*/ 45 w 49"/>
                      <a:gd name="T29" fmla="*/ 39 h 50"/>
                      <a:gd name="T30" fmla="*/ 48 w 49"/>
                      <a:gd name="T31" fmla="*/ 30 h 50"/>
                      <a:gd name="T32" fmla="*/ 46 w 49"/>
                      <a:gd name="T33" fmla="*/ 25 h 50"/>
                      <a:gd name="T34" fmla="*/ 45 w 49"/>
                      <a:gd name="T35" fmla="*/ 34 h 50"/>
                      <a:gd name="T36" fmla="*/ 40 w 49"/>
                      <a:gd name="T37" fmla="*/ 41 h 50"/>
                      <a:gd name="T38" fmla="*/ 32 w 49"/>
                      <a:gd name="T39" fmla="*/ 45 h 50"/>
                      <a:gd name="T40" fmla="*/ 25 w 49"/>
                      <a:gd name="T41" fmla="*/ 47 h 50"/>
                      <a:gd name="T42" fmla="*/ 15 w 49"/>
                      <a:gd name="T43" fmla="*/ 45 h 50"/>
                      <a:gd name="T44" fmla="*/ 9 w 49"/>
                      <a:gd name="T45" fmla="*/ 41 h 50"/>
                      <a:gd name="T46" fmla="*/ 5 w 49"/>
                      <a:gd name="T47" fmla="*/ 34 h 50"/>
                      <a:gd name="T48" fmla="*/ 3 w 49"/>
                      <a:gd name="T49" fmla="*/ 25 h 50"/>
                      <a:gd name="T50" fmla="*/ 5 w 49"/>
                      <a:gd name="T51" fmla="*/ 17 h 50"/>
                      <a:gd name="T52" fmla="*/ 9 w 49"/>
                      <a:gd name="T53" fmla="*/ 10 h 50"/>
                      <a:gd name="T54" fmla="*/ 15 w 49"/>
                      <a:gd name="T55" fmla="*/ 5 h 50"/>
                      <a:gd name="T56" fmla="*/ 25 w 49"/>
                      <a:gd name="T57" fmla="*/ 4 h 50"/>
                      <a:gd name="T58" fmla="*/ 32 w 49"/>
                      <a:gd name="T59" fmla="*/ 5 h 50"/>
                      <a:gd name="T60" fmla="*/ 40 w 49"/>
                      <a:gd name="T61" fmla="*/ 10 h 50"/>
                      <a:gd name="T62" fmla="*/ 45 w 49"/>
                      <a:gd name="T63" fmla="*/ 17 h 50"/>
                      <a:gd name="T64" fmla="*/ 46 w 49"/>
                      <a:gd name="T65" fmla="*/ 25 h 5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"/>
                      <a:gd name="T100" fmla="*/ 0 h 50"/>
                      <a:gd name="T101" fmla="*/ 49 w 49"/>
                      <a:gd name="T102" fmla="*/ 50 h 5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" h="50">
                        <a:moveTo>
                          <a:pt x="49" y="25"/>
                        </a:moveTo>
                        <a:lnTo>
                          <a:pt x="48" y="21"/>
                        </a:lnTo>
                        <a:lnTo>
                          <a:pt x="46" y="16"/>
                        </a:lnTo>
                        <a:lnTo>
                          <a:pt x="45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4" y="2"/>
                        </a:lnTo>
                        <a:lnTo>
                          <a:pt x="29" y="0"/>
                        </a:lnTo>
                        <a:lnTo>
                          <a:pt x="25" y="0"/>
                        </a:lnTo>
                        <a:lnTo>
                          <a:pt x="19" y="0"/>
                        </a:lnTo>
                        <a:lnTo>
                          <a:pt x="14" y="2"/>
                        </a:lnTo>
                        <a:lnTo>
                          <a:pt x="11" y="5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2" y="16"/>
                        </a:lnTo>
                        <a:lnTo>
                          <a:pt x="0" y="21"/>
                        </a:lnTo>
                        <a:lnTo>
                          <a:pt x="0" y="25"/>
                        </a:lnTo>
                        <a:lnTo>
                          <a:pt x="0" y="30"/>
                        </a:lnTo>
                        <a:lnTo>
                          <a:pt x="2" y="34"/>
                        </a:lnTo>
                        <a:lnTo>
                          <a:pt x="3" y="39"/>
                        </a:lnTo>
                        <a:lnTo>
                          <a:pt x="6" y="42"/>
                        </a:lnTo>
                        <a:lnTo>
                          <a:pt x="11" y="45"/>
                        </a:lnTo>
                        <a:lnTo>
                          <a:pt x="14" y="48"/>
                        </a:lnTo>
                        <a:lnTo>
                          <a:pt x="19" y="50"/>
                        </a:lnTo>
                        <a:lnTo>
                          <a:pt x="25" y="50"/>
                        </a:lnTo>
                        <a:lnTo>
                          <a:pt x="29" y="50"/>
                        </a:lnTo>
                        <a:lnTo>
                          <a:pt x="34" y="48"/>
                        </a:lnTo>
                        <a:lnTo>
                          <a:pt x="39" y="45"/>
                        </a:lnTo>
                        <a:lnTo>
                          <a:pt x="42" y="42"/>
                        </a:lnTo>
                        <a:lnTo>
                          <a:pt x="45" y="39"/>
                        </a:lnTo>
                        <a:lnTo>
                          <a:pt x="46" y="34"/>
                        </a:lnTo>
                        <a:lnTo>
                          <a:pt x="48" y="30"/>
                        </a:lnTo>
                        <a:lnTo>
                          <a:pt x="49" y="25"/>
                        </a:lnTo>
                        <a:close/>
                        <a:moveTo>
                          <a:pt x="46" y="25"/>
                        </a:moveTo>
                        <a:lnTo>
                          <a:pt x="45" y="30"/>
                        </a:lnTo>
                        <a:lnTo>
                          <a:pt x="45" y="34"/>
                        </a:lnTo>
                        <a:lnTo>
                          <a:pt x="42" y="38"/>
                        </a:lnTo>
                        <a:lnTo>
                          <a:pt x="40" y="41"/>
                        </a:lnTo>
                        <a:lnTo>
                          <a:pt x="36" y="44"/>
                        </a:lnTo>
                        <a:lnTo>
                          <a:pt x="32" y="45"/>
                        </a:lnTo>
                        <a:lnTo>
                          <a:pt x="28" y="47"/>
                        </a:lnTo>
                        <a:lnTo>
                          <a:pt x="25" y="47"/>
                        </a:lnTo>
                        <a:lnTo>
                          <a:pt x="20" y="47"/>
                        </a:lnTo>
                        <a:lnTo>
                          <a:pt x="15" y="45"/>
                        </a:lnTo>
                        <a:lnTo>
                          <a:pt x="12" y="44"/>
                        </a:lnTo>
                        <a:lnTo>
                          <a:pt x="9" y="41"/>
                        </a:lnTo>
                        <a:lnTo>
                          <a:pt x="6" y="38"/>
                        </a:lnTo>
                        <a:lnTo>
                          <a:pt x="5" y="34"/>
                        </a:lnTo>
                        <a:lnTo>
                          <a:pt x="3" y="30"/>
                        </a:lnTo>
                        <a:lnTo>
                          <a:pt x="3" y="25"/>
                        </a:lnTo>
                        <a:lnTo>
                          <a:pt x="3" y="21"/>
                        </a:lnTo>
                        <a:lnTo>
                          <a:pt x="5" y="17"/>
                        </a:lnTo>
                        <a:lnTo>
                          <a:pt x="6" y="13"/>
                        </a:lnTo>
                        <a:lnTo>
                          <a:pt x="9" y="10"/>
                        </a:lnTo>
                        <a:lnTo>
                          <a:pt x="12" y="8"/>
                        </a:lnTo>
                        <a:lnTo>
                          <a:pt x="15" y="5"/>
                        </a:lnTo>
                        <a:lnTo>
                          <a:pt x="20" y="4"/>
                        </a:lnTo>
                        <a:lnTo>
                          <a:pt x="25" y="4"/>
                        </a:lnTo>
                        <a:lnTo>
                          <a:pt x="28" y="4"/>
                        </a:lnTo>
                        <a:lnTo>
                          <a:pt x="32" y="5"/>
                        </a:lnTo>
                        <a:lnTo>
                          <a:pt x="36" y="8"/>
                        </a:lnTo>
                        <a:lnTo>
                          <a:pt x="40" y="10"/>
                        </a:lnTo>
                        <a:lnTo>
                          <a:pt x="42" y="13"/>
                        </a:lnTo>
                        <a:lnTo>
                          <a:pt x="45" y="17"/>
                        </a:lnTo>
                        <a:lnTo>
                          <a:pt x="45" y="21"/>
                        </a:lnTo>
                        <a:lnTo>
                          <a:pt x="46" y="25"/>
                        </a:lnTo>
                        <a:close/>
                      </a:path>
                    </a:pathLst>
                  </a:custGeom>
                  <a:solidFill>
                    <a:srgbClr val="EE9FA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2" name="Freeform 530">
                    <a:extLst>
                      <a:ext uri="{FF2B5EF4-FFF2-40B4-BE49-F238E27FC236}">
                        <a16:creationId xmlns:a16="http://schemas.microsoft.com/office/drawing/2014/main" id="{0986B853-FF93-2441-95B5-9AE7F35EE5A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5" y="1207"/>
                    <a:ext cx="46" cy="46"/>
                  </a:xfrm>
                  <a:custGeom>
                    <a:avLst/>
                    <a:gdLst>
                      <a:gd name="T0" fmla="*/ 46 w 46"/>
                      <a:gd name="T1" fmla="*/ 23 h 46"/>
                      <a:gd name="T2" fmla="*/ 44 w 46"/>
                      <a:gd name="T3" fmla="*/ 19 h 46"/>
                      <a:gd name="T4" fmla="*/ 43 w 46"/>
                      <a:gd name="T5" fmla="*/ 14 h 46"/>
                      <a:gd name="T6" fmla="*/ 41 w 46"/>
                      <a:gd name="T7" fmla="*/ 11 h 46"/>
                      <a:gd name="T8" fmla="*/ 38 w 46"/>
                      <a:gd name="T9" fmla="*/ 8 h 46"/>
                      <a:gd name="T10" fmla="*/ 35 w 46"/>
                      <a:gd name="T11" fmla="*/ 5 h 46"/>
                      <a:gd name="T12" fmla="*/ 30 w 46"/>
                      <a:gd name="T13" fmla="*/ 2 h 46"/>
                      <a:gd name="T14" fmla="*/ 27 w 46"/>
                      <a:gd name="T15" fmla="*/ 0 h 46"/>
                      <a:gd name="T16" fmla="*/ 23 w 46"/>
                      <a:gd name="T17" fmla="*/ 0 h 46"/>
                      <a:gd name="T18" fmla="*/ 18 w 46"/>
                      <a:gd name="T19" fmla="*/ 0 h 46"/>
                      <a:gd name="T20" fmla="*/ 13 w 46"/>
                      <a:gd name="T21" fmla="*/ 2 h 46"/>
                      <a:gd name="T22" fmla="*/ 9 w 46"/>
                      <a:gd name="T23" fmla="*/ 5 h 46"/>
                      <a:gd name="T24" fmla="*/ 6 w 46"/>
                      <a:gd name="T25" fmla="*/ 8 h 46"/>
                      <a:gd name="T26" fmla="*/ 3 w 46"/>
                      <a:gd name="T27" fmla="*/ 11 h 46"/>
                      <a:gd name="T28" fmla="*/ 1 w 46"/>
                      <a:gd name="T29" fmla="*/ 14 h 46"/>
                      <a:gd name="T30" fmla="*/ 0 w 46"/>
                      <a:gd name="T31" fmla="*/ 19 h 46"/>
                      <a:gd name="T32" fmla="*/ 0 w 46"/>
                      <a:gd name="T33" fmla="*/ 23 h 46"/>
                      <a:gd name="T34" fmla="*/ 0 w 46"/>
                      <a:gd name="T35" fmla="*/ 28 h 46"/>
                      <a:gd name="T36" fmla="*/ 1 w 46"/>
                      <a:gd name="T37" fmla="*/ 32 h 46"/>
                      <a:gd name="T38" fmla="*/ 3 w 46"/>
                      <a:gd name="T39" fmla="*/ 37 h 46"/>
                      <a:gd name="T40" fmla="*/ 6 w 46"/>
                      <a:gd name="T41" fmla="*/ 40 h 46"/>
                      <a:gd name="T42" fmla="*/ 9 w 46"/>
                      <a:gd name="T43" fmla="*/ 43 h 46"/>
                      <a:gd name="T44" fmla="*/ 13 w 46"/>
                      <a:gd name="T45" fmla="*/ 45 h 46"/>
                      <a:gd name="T46" fmla="*/ 18 w 46"/>
                      <a:gd name="T47" fmla="*/ 46 h 46"/>
                      <a:gd name="T48" fmla="*/ 23 w 46"/>
                      <a:gd name="T49" fmla="*/ 46 h 46"/>
                      <a:gd name="T50" fmla="*/ 27 w 46"/>
                      <a:gd name="T51" fmla="*/ 46 h 46"/>
                      <a:gd name="T52" fmla="*/ 30 w 46"/>
                      <a:gd name="T53" fmla="*/ 45 h 46"/>
                      <a:gd name="T54" fmla="*/ 35 w 46"/>
                      <a:gd name="T55" fmla="*/ 43 h 46"/>
                      <a:gd name="T56" fmla="*/ 38 w 46"/>
                      <a:gd name="T57" fmla="*/ 40 h 46"/>
                      <a:gd name="T58" fmla="*/ 41 w 46"/>
                      <a:gd name="T59" fmla="*/ 37 h 46"/>
                      <a:gd name="T60" fmla="*/ 43 w 46"/>
                      <a:gd name="T61" fmla="*/ 32 h 46"/>
                      <a:gd name="T62" fmla="*/ 44 w 46"/>
                      <a:gd name="T63" fmla="*/ 28 h 46"/>
                      <a:gd name="T64" fmla="*/ 46 w 46"/>
                      <a:gd name="T65" fmla="*/ 23 h 46"/>
                      <a:gd name="T66" fmla="*/ 43 w 46"/>
                      <a:gd name="T67" fmla="*/ 23 h 46"/>
                      <a:gd name="T68" fmla="*/ 41 w 46"/>
                      <a:gd name="T69" fmla="*/ 31 h 46"/>
                      <a:gd name="T70" fmla="*/ 37 w 46"/>
                      <a:gd name="T71" fmla="*/ 37 h 46"/>
                      <a:gd name="T72" fmla="*/ 30 w 46"/>
                      <a:gd name="T73" fmla="*/ 42 h 46"/>
                      <a:gd name="T74" fmla="*/ 23 w 46"/>
                      <a:gd name="T75" fmla="*/ 43 h 46"/>
                      <a:gd name="T76" fmla="*/ 15 w 46"/>
                      <a:gd name="T77" fmla="*/ 42 h 46"/>
                      <a:gd name="T78" fmla="*/ 7 w 46"/>
                      <a:gd name="T79" fmla="*/ 37 h 46"/>
                      <a:gd name="T80" fmla="*/ 4 w 46"/>
                      <a:gd name="T81" fmla="*/ 31 h 46"/>
                      <a:gd name="T82" fmla="*/ 3 w 46"/>
                      <a:gd name="T83" fmla="*/ 23 h 46"/>
                      <a:gd name="T84" fmla="*/ 4 w 46"/>
                      <a:gd name="T85" fmla="*/ 15 h 46"/>
                      <a:gd name="T86" fmla="*/ 7 w 46"/>
                      <a:gd name="T87" fmla="*/ 9 h 46"/>
                      <a:gd name="T88" fmla="*/ 15 w 46"/>
                      <a:gd name="T89" fmla="*/ 5 h 46"/>
                      <a:gd name="T90" fmla="*/ 23 w 46"/>
                      <a:gd name="T91" fmla="*/ 3 h 46"/>
                      <a:gd name="T92" fmla="*/ 30 w 46"/>
                      <a:gd name="T93" fmla="*/ 5 h 46"/>
                      <a:gd name="T94" fmla="*/ 37 w 46"/>
                      <a:gd name="T95" fmla="*/ 9 h 46"/>
                      <a:gd name="T96" fmla="*/ 41 w 46"/>
                      <a:gd name="T97" fmla="*/ 15 h 46"/>
                      <a:gd name="T98" fmla="*/ 43 w 46"/>
                      <a:gd name="T99" fmla="*/ 23 h 4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6"/>
                      <a:gd name="T151" fmla="*/ 0 h 46"/>
                      <a:gd name="T152" fmla="*/ 46 w 46"/>
                      <a:gd name="T153" fmla="*/ 46 h 4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6" h="46">
                        <a:moveTo>
                          <a:pt x="46" y="23"/>
                        </a:moveTo>
                        <a:lnTo>
                          <a:pt x="44" y="19"/>
                        </a:lnTo>
                        <a:lnTo>
                          <a:pt x="43" y="14"/>
                        </a:lnTo>
                        <a:lnTo>
                          <a:pt x="41" y="11"/>
                        </a:lnTo>
                        <a:lnTo>
                          <a:pt x="38" y="8"/>
                        </a:lnTo>
                        <a:lnTo>
                          <a:pt x="35" y="5"/>
                        </a:lnTo>
                        <a:lnTo>
                          <a:pt x="30" y="2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3" y="2"/>
                        </a:lnTo>
                        <a:lnTo>
                          <a:pt x="9" y="5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1" y="14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8"/>
                        </a:lnTo>
                        <a:lnTo>
                          <a:pt x="1" y="32"/>
                        </a:lnTo>
                        <a:lnTo>
                          <a:pt x="3" y="37"/>
                        </a:lnTo>
                        <a:lnTo>
                          <a:pt x="6" y="40"/>
                        </a:lnTo>
                        <a:lnTo>
                          <a:pt x="9" y="43"/>
                        </a:lnTo>
                        <a:lnTo>
                          <a:pt x="13" y="45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27" y="46"/>
                        </a:lnTo>
                        <a:lnTo>
                          <a:pt x="30" y="45"/>
                        </a:lnTo>
                        <a:lnTo>
                          <a:pt x="35" y="43"/>
                        </a:lnTo>
                        <a:lnTo>
                          <a:pt x="38" y="40"/>
                        </a:lnTo>
                        <a:lnTo>
                          <a:pt x="41" y="37"/>
                        </a:lnTo>
                        <a:lnTo>
                          <a:pt x="43" y="32"/>
                        </a:lnTo>
                        <a:lnTo>
                          <a:pt x="44" y="28"/>
                        </a:lnTo>
                        <a:lnTo>
                          <a:pt x="46" y="23"/>
                        </a:lnTo>
                        <a:close/>
                        <a:moveTo>
                          <a:pt x="43" y="23"/>
                        </a:moveTo>
                        <a:lnTo>
                          <a:pt x="41" y="31"/>
                        </a:lnTo>
                        <a:lnTo>
                          <a:pt x="37" y="37"/>
                        </a:lnTo>
                        <a:lnTo>
                          <a:pt x="30" y="42"/>
                        </a:lnTo>
                        <a:lnTo>
                          <a:pt x="23" y="43"/>
                        </a:lnTo>
                        <a:lnTo>
                          <a:pt x="15" y="42"/>
                        </a:lnTo>
                        <a:lnTo>
                          <a:pt x="7" y="37"/>
                        </a:lnTo>
                        <a:lnTo>
                          <a:pt x="4" y="31"/>
                        </a:lnTo>
                        <a:lnTo>
                          <a:pt x="3" y="23"/>
                        </a:lnTo>
                        <a:lnTo>
                          <a:pt x="4" y="15"/>
                        </a:lnTo>
                        <a:lnTo>
                          <a:pt x="7" y="9"/>
                        </a:lnTo>
                        <a:lnTo>
                          <a:pt x="15" y="5"/>
                        </a:lnTo>
                        <a:lnTo>
                          <a:pt x="23" y="3"/>
                        </a:lnTo>
                        <a:lnTo>
                          <a:pt x="30" y="5"/>
                        </a:lnTo>
                        <a:lnTo>
                          <a:pt x="37" y="9"/>
                        </a:lnTo>
                        <a:lnTo>
                          <a:pt x="41" y="15"/>
                        </a:lnTo>
                        <a:lnTo>
                          <a:pt x="43" y="23"/>
                        </a:lnTo>
                        <a:close/>
                      </a:path>
                    </a:pathLst>
                  </a:custGeom>
                  <a:solidFill>
                    <a:srgbClr val="EEA2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3" name="Freeform 531">
                    <a:extLst>
                      <a:ext uri="{FF2B5EF4-FFF2-40B4-BE49-F238E27FC236}">
                        <a16:creationId xmlns:a16="http://schemas.microsoft.com/office/drawing/2014/main" id="{38A55804-E673-B842-9D1A-8B2B56AC1C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6" y="1209"/>
                    <a:ext cx="43" cy="43"/>
                  </a:xfrm>
                  <a:custGeom>
                    <a:avLst/>
                    <a:gdLst>
                      <a:gd name="T0" fmla="*/ 43 w 43"/>
                      <a:gd name="T1" fmla="*/ 21 h 43"/>
                      <a:gd name="T2" fmla="*/ 42 w 43"/>
                      <a:gd name="T3" fmla="*/ 17 h 43"/>
                      <a:gd name="T4" fmla="*/ 42 w 43"/>
                      <a:gd name="T5" fmla="*/ 13 h 43"/>
                      <a:gd name="T6" fmla="*/ 39 w 43"/>
                      <a:gd name="T7" fmla="*/ 9 h 43"/>
                      <a:gd name="T8" fmla="*/ 37 w 43"/>
                      <a:gd name="T9" fmla="*/ 6 h 43"/>
                      <a:gd name="T10" fmla="*/ 33 w 43"/>
                      <a:gd name="T11" fmla="*/ 4 h 43"/>
                      <a:gd name="T12" fmla="*/ 29 w 43"/>
                      <a:gd name="T13" fmla="*/ 1 h 43"/>
                      <a:gd name="T14" fmla="*/ 25 w 43"/>
                      <a:gd name="T15" fmla="*/ 0 h 43"/>
                      <a:gd name="T16" fmla="*/ 22 w 43"/>
                      <a:gd name="T17" fmla="*/ 0 h 43"/>
                      <a:gd name="T18" fmla="*/ 17 w 43"/>
                      <a:gd name="T19" fmla="*/ 0 h 43"/>
                      <a:gd name="T20" fmla="*/ 12 w 43"/>
                      <a:gd name="T21" fmla="*/ 1 h 43"/>
                      <a:gd name="T22" fmla="*/ 9 w 43"/>
                      <a:gd name="T23" fmla="*/ 4 h 43"/>
                      <a:gd name="T24" fmla="*/ 6 w 43"/>
                      <a:gd name="T25" fmla="*/ 6 h 43"/>
                      <a:gd name="T26" fmla="*/ 3 w 43"/>
                      <a:gd name="T27" fmla="*/ 9 h 43"/>
                      <a:gd name="T28" fmla="*/ 2 w 43"/>
                      <a:gd name="T29" fmla="*/ 13 h 43"/>
                      <a:gd name="T30" fmla="*/ 0 w 43"/>
                      <a:gd name="T31" fmla="*/ 17 h 43"/>
                      <a:gd name="T32" fmla="*/ 0 w 43"/>
                      <a:gd name="T33" fmla="*/ 21 h 43"/>
                      <a:gd name="T34" fmla="*/ 0 w 43"/>
                      <a:gd name="T35" fmla="*/ 26 h 43"/>
                      <a:gd name="T36" fmla="*/ 2 w 43"/>
                      <a:gd name="T37" fmla="*/ 30 h 43"/>
                      <a:gd name="T38" fmla="*/ 3 w 43"/>
                      <a:gd name="T39" fmla="*/ 34 h 43"/>
                      <a:gd name="T40" fmla="*/ 6 w 43"/>
                      <a:gd name="T41" fmla="*/ 37 h 43"/>
                      <a:gd name="T42" fmla="*/ 9 w 43"/>
                      <a:gd name="T43" fmla="*/ 40 h 43"/>
                      <a:gd name="T44" fmla="*/ 12 w 43"/>
                      <a:gd name="T45" fmla="*/ 41 h 43"/>
                      <a:gd name="T46" fmla="*/ 17 w 43"/>
                      <a:gd name="T47" fmla="*/ 43 h 43"/>
                      <a:gd name="T48" fmla="*/ 22 w 43"/>
                      <a:gd name="T49" fmla="*/ 43 h 43"/>
                      <a:gd name="T50" fmla="*/ 25 w 43"/>
                      <a:gd name="T51" fmla="*/ 43 h 43"/>
                      <a:gd name="T52" fmla="*/ 29 w 43"/>
                      <a:gd name="T53" fmla="*/ 41 h 43"/>
                      <a:gd name="T54" fmla="*/ 33 w 43"/>
                      <a:gd name="T55" fmla="*/ 40 h 43"/>
                      <a:gd name="T56" fmla="*/ 37 w 43"/>
                      <a:gd name="T57" fmla="*/ 37 h 43"/>
                      <a:gd name="T58" fmla="*/ 39 w 43"/>
                      <a:gd name="T59" fmla="*/ 34 h 43"/>
                      <a:gd name="T60" fmla="*/ 42 w 43"/>
                      <a:gd name="T61" fmla="*/ 30 h 43"/>
                      <a:gd name="T62" fmla="*/ 42 w 43"/>
                      <a:gd name="T63" fmla="*/ 26 h 43"/>
                      <a:gd name="T64" fmla="*/ 43 w 43"/>
                      <a:gd name="T65" fmla="*/ 21 h 43"/>
                      <a:gd name="T66" fmla="*/ 40 w 43"/>
                      <a:gd name="T67" fmla="*/ 21 h 43"/>
                      <a:gd name="T68" fmla="*/ 39 w 43"/>
                      <a:gd name="T69" fmla="*/ 29 h 43"/>
                      <a:gd name="T70" fmla="*/ 34 w 43"/>
                      <a:gd name="T71" fmla="*/ 35 h 43"/>
                      <a:gd name="T72" fmla="*/ 28 w 43"/>
                      <a:gd name="T73" fmla="*/ 38 h 43"/>
                      <a:gd name="T74" fmla="*/ 22 w 43"/>
                      <a:gd name="T75" fmla="*/ 40 h 43"/>
                      <a:gd name="T76" fmla="*/ 14 w 43"/>
                      <a:gd name="T77" fmla="*/ 38 h 43"/>
                      <a:gd name="T78" fmla="*/ 8 w 43"/>
                      <a:gd name="T79" fmla="*/ 35 h 43"/>
                      <a:gd name="T80" fmla="*/ 5 w 43"/>
                      <a:gd name="T81" fmla="*/ 29 h 43"/>
                      <a:gd name="T82" fmla="*/ 3 w 43"/>
                      <a:gd name="T83" fmla="*/ 21 h 43"/>
                      <a:gd name="T84" fmla="*/ 5 w 43"/>
                      <a:gd name="T85" fmla="*/ 13 h 43"/>
                      <a:gd name="T86" fmla="*/ 8 w 43"/>
                      <a:gd name="T87" fmla="*/ 9 h 43"/>
                      <a:gd name="T88" fmla="*/ 14 w 43"/>
                      <a:gd name="T89" fmla="*/ 4 h 43"/>
                      <a:gd name="T90" fmla="*/ 22 w 43"/>
                      <a:gd name="T91" fmla="*/ 3 h 43"/>
                      <a:gd name="T92" fmla="*/ 28 w 43"/>
                      <a:gd name="T93" fmla="*/ 4 h 43"/>
                      <a:gd name="T94" fmla="*/ 34 w 43"/>
                      <a:gd name="T95" fmla="*/ 9 h 43"/>
                      <a:gd name="T96" fmla="*/ 39 w 43"/>
                      <a:gd name="T97" fmla="*/ 13 h 43"/>
                      <a:gd name="T98" fmla="*/ 40 w 43"/>
                      <a:gd name="T99" fmla="*/ 21 h 43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3"/>
                      <a:gd name="T151" fmla="*/ 0 h 43"/>
                      <a:gd name="T152" fmla="*/ 43 w 43"/>
                      <a:gd name="T153" fmla="*/ 43 h 43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3" h="43">
                        <a:moveTo>
                          <a:pt x="43" y="21"/>
                        </a:moveTo>
                        <a:lnTo>
                          <a:pt x="42" y="17"/>
                        </a:lnTo>
                        <a:lnTo>
                          <a:pt x="42" y="13"/>
                        </a:lnTo>
                        <a:lnTo>
                          <a:pt x="39" y="9"/>
                        </a:lnTo>
                        <a:lnTo>
                          <a:pt x="37" y="6"/>
                        </a:lnTo>
                        <a:lnTo>
                          <a:pt x="33" y="4"/>
                        </a:lnTo>
                        <a:lnTo>
                          <a:pt x="29" y="1"/>
                        </a:lnTo>
                        <a:lnTo>
                          <a:pt x="25" y="0"/>
                        </a:lnTo>
                        <a:lnTo>
                          <a:pt x="22" y="0"/>
                        </a:lnTo>
                        <a:lnTo>
                          <a:pt x="17" y="0"/>
                        </a:lnTo>
                        <a:lnTo>
                          <a:pt x="12" y="1"/>
                        </a:lnTo>
                        <a:lnTo>
                          <a:pt x="9" y="4"/>
                        </a:lnTo>
                        <a:lnTo>
                          <a:pt x="6" y="6"/>
                        </a:lnTo>
                        <a:lnTo>
                          <a:pt x="3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0" y="21"/>
                        </a:lnTo>
                        <a:lnTo>
                          <a:pt x="0" y="26"/>
                        </a:lnTo>
                        <a:lnTo>
                          <a:pt x="2" y="30"/>
                        </a:lnTo>
                        <a:lnTo>
                          <a:pt x="3" y="34"/>
                        </a:lnTo>
                        <a:lnTo>
                          <a:pt x="6" y="37"/>
                        </a:lnTo>
                        <a:lnTo>
                          <a:pt x="9" y="40"/>
                        </a:lnTo>
                        <a:lnTo>
                          <a:pt x="12" y="41"/>
                        </a:lnTo>
                        <a:lnTo>
                          <a:pt x="17" y="43"/>
                        </a:lnTo>
                        <a:lnTo>
                          <a:pt x="22" y="43"/>
                        </a:lnTo>
                        <a:lnTo>
                          <a:pt x="25" y="43"/>
                        </a:lnTo>
                        <a:lnTo>
                          <a:pt x="29" y="41"/>
                        </a:lnTo>
                        <a:lnTo>
                          <a:pt x="33" y="40"/>
                        </a:lnTo>
                        <a:lnTo>
                          <a:pt x="37" y="37"/>
                        </a:lnTo>
                        <a:lnTo>
                          <a:pt x="39" y="34"/>
                        </a:lnTo>
                        <a:lnTo>
                          <a:pt x="42" y="30"/>
                        </a:lnTo>
                        <a:lnTo>
                          <a:pt x="42" y="26"/>
                        </a:lnTo>
                        <a:lnTo>
                          <a:pt x="43" y="21"/>
                        </a:lnTo>
                        <a:close/>
                        <a:moveTo>
                          <a:pt x="40" y="21"/>
                        </a:moveTo>
                        <a:lnTo>
                          <a:pt x="39" y="29"/>
                        </a:lnTo>
                        <a:lnTo>
                          <a:pt x="34" y="35"/>
                        </a:lnTo>
                        <a:lnTo>
                          <a:pt x="28" y="38"/>
                        </a:lnTo>
                        <a:lnTo>
                          <a:pt x="22" y="40"/>
                        </a:lnTo>
                        <a:lnTo>
                          <a:pt x="14" y="38"/>
                        </a:lnTo>
                        <a:lnTo>
                          <a:pt x="8" y="35"/>
                        </a:lnTo>
                        <a:lnTo>
                          <a:pt x="5" y="29"/>
                        </a:lnTo>
                        <a:lnTo>
                          <a:pt x="3" y="21"/>
                        </a:lnTo>
                        <a:lnTo>
                          <a:pt x="5" y="13"/>
                        </a:lnTo>
                        <a:lnTo>
                          <a:pt x="8" y="9"/>
                        </a:lnTo>
                        <a:lnTo>
                          <a:pt x="14" y="4"/>
                        </a:lnTo>
                        <a:lnTo>
                          <a:pt x="22" y="3"/>
                        </a:lnTo>
                        <a:lnTo>
                          <a:pt x="28" y="4"/>
                        </a:lnTo>
                        <a:lnTo>
                          <a:pt x="34" y="9"/>
                        </a:lnTo>
                        <a:lnTo>
                          <a:pt x="39" y="13"/>
                        </a:lnTo>
                        <a:lnTo>
                          <a:pt x="40" y="21"/>
                        </a:lnTo>
                        <a:close/>
                      </a:path>
                    </a:pathLst>
                  </a:custGeom>
                  <a:solidFill>
                    <a:srgbClr val="EFA6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4" name="Freeform 532">
                    <a:extLst>
                      <a:ext uri="{FF2B5EF4-FFF2-40B4-BE49-F238E27FC236}">
                        <a16:creationId xmlns:a16="http://schemas.microsoft.com/office/drawing/2014/main" id="{9E3E0793-49A4-4744-BA24-0D3EB71D4B1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8" y="1210"/>
                    <a:ext cx="40" cy="40"/>
                  </a:xfrm>
                  <a:custGeom>
                    <a:avLst/>
                    <a:gdLst>
                      <a:gd name="T0" fmla="*/ 40 w 40"/>
                      <a:gd name="T1" fmla="*/ 20 h 40"/>
                      <a:gd name="T2" fmla="*/ 38 w 40"/>
                      <a:gd name="T3" fmla="*/ 12 h 40"/>
                      <a:gd name="T4" fmla="*/ 34 w 40"/>
                      <a:gd name="T5" fmla="*/ 6 h 40"/>
                      <a:gd name="T6" fmla="*/ 27 w 40"/>
                      <a:gd name="T7" fmla="*/ 2 h 40"/>
                      <a:gd name="T8" fmla="*/ 20 w 40"/>
                      <a:gd name="T9" fmla="*/ 0 h 40"/>
                      <a:gd name="T10" fmla="*/ 12 w 40"/>
                      <a:gd name="T11" fmla="*/ 2 h 40"/>
                      <a:gd name="T12" fmla="*/ 4 w 40"/>
                      <a:gd name="T13" fmla="*/ 6 h 40"/>
                      <a:gd name="T14" fmla="*/ 1 w 40"/>
                      <a:gd name="T15" fmla="*/ 12 h 40"/>
                      <a:gd name="T16" fmla="*/ 0 w 40"/>
                      <a:gd name="T17" fmla="*/ 20 h 40"/>
                      <a:gd name="T18" fmla="*/ 1 w 40"/>
                      <a:gd name="T19" fmla="*/ 28 h 40"/>
                      <a:gd name="T20" fmla="*/ 4 w 40"/>
                      <a:gd name="T21" fmla="*/ 34 h 40"/>
                      <a:gd name="T22" fmla="*/ 12 w 40"/>
                      <a:gd name="T23" fmla="*/ 39 h 40"/>
                      <a:gd name="T24" fmla="*/ 20 w 40"/>
                      <a:gd name="T25" fmla="*/ 40 h 40"/>
                      <a:gd name="T26" fmla="*/ 27 w 40"/>
                      <a:gd name="T27" fmla="*/ 39 h 40"/>
                      <a:gd name="T28" fmla="*/ 34 w 40"/>
                      <a:gd name="T29" fmla="*/ 34 h 40"/>
                      <a:gd name="T30" fmla="*/ 38 w 40"/>
                      <a:gd name="T31" fmla="*/ 28 h 40"/>
                      <a:gd name="T32" fmla="*/ 40 w 40"/>
                      <a:gd name="T33" fmla="*/ 20 h 40"/>
                      <a:gd name="T34" fmla="*/ 37 w 40"/>
                      <a:gd name="T35" fmla="*/ 20 h 40"/>
                      <a:gd name="T36" fmla="*/ 35 w 40"/>
                      <a:gd name="T37" fmla="*/ 26 h 40"/>
                      <a:gd name="T38" fmla="*/ 31 w 40"/>
                      <a:gd name="T39" fmla="*/ 33 h 40"/>
                      <a:gd name="T40" fmla="*/ 26 w 40"/>
                      <a:gd name="T41" fmla="*/ 36 h 40"/>
                      <a:gd name="T42" fmla="*/ 20 w 40"/>
                      <a:gd name="T43" fmla="*/ 37 h 40"/>
                      <a:gd name="T44" fmla="*/ 12 w 40"/>
                      <a:gd name="T45" fmla="*/ 36 h 40"/>
                      <a:gd name="T46" fmla="*/ 7 w 40"/>
                      <a:gd name="T47" fmla="*/ 33 h 40"/>
                      <a:gd name="T48" fmla="*/ 4 w 40"/>
                      <a:gd name="T49" fmla="*/ 26 h 40"/>
                      <a:gd name="T50" fmla="*/ 3 w 40"/>
                      <a:gd name="T51" fmla="*/ 20 h 40"/>
                      <a:gd name="T52" fmla="*/ 4 w 40"/>
                      <a:gd name="T53" fmla="*/ 14 h 40"/>
                      <a:gd name="T54" fmla="*/ 7 w 40"/>
                      <a:gd name="T55" fmla="*/ 8 h 40"/>
                      <a:gd name="T56" fmla="*/ 12 w 40"/>
                      <a:gd name="T57" fmla="*/ 5 h 40"/>
                      <a:gd name="T58" fmla="*/ 20 w 40"/>
                      <a:gd name="T59" fmla="*/ 3 h 40"/>
                      <a:gd name="T60" fmla="*/ 26 w 40"/>
                      <a:gd name="T61" fmla="*/ 5 h 40"/>
                      <a:gd name="T62" fmla="*/ 31 w 40"/>
                      <a:gd name="T63" fmla="*/ 8 h 40"/>
                      <a:gd name="T64" fmla="*/ 35 w 40"/>
                      <a:gd name="T65" fmla="*/ 14 h 40"/>
                      <a:gd name="T66" fmla="*/ 37 w 40"/>
                      <a:gd name="T67" fmla="*/ 20 h 4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0"/>
                      <a:gd name="T103" fmla="*/ 0 h 40"/>
                      <a:gd name="T104" fmla="*/ 40 w 40"/>
                      <a:gd name="T105" fmla="*/ 40 h 4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0" h="40">
                        <a:moveTo>
                          <a:pt x="40" y="20"/>
                        </a:moveTo>
                        <a:lnTo>
                          <a:pt x="38" y="12"/>
                        </a:lnTo>
                        <a:lnTo>
                          <a:pt x="34" y="6"/>
                        </a:lnTo>
                        <a:lnTo>
                          <a:pt x="27" y="2"/>
                        </a:lnTo>
                        <a:lnTo>
                          <a:pt x="20" y="0"/>
                        </a:lnTo>
                        <a:lnTo>
                          <a:pt x="12" y="2"/>
                        </a:lnTo>
                        <a:lnTo>
                          <a:pt x="4" y="6"/>
                        </a:lnTo>
                        <a:lnTo>
                          <a:pt x="1" y="12"/>
                        </a:lnTo>
                        <a:lnTo>
                          <a:pt x="0" y="20"/>
                        </a:lnTo>
                        <a:lnTo>
                          <a:pt x="1" y="28"/>
                        </a:lnTo>
                        <a:lnTo>
                          <a:pt x="4" y="34"/>
                        </a:lnTo>
                        <a:lnTo>
                          <a:pt x="12" y="39"/>
                        </a:lnTo>
                        <a:lnTo>
                          <a:pt x="20" y="40"/>
                        </a:lnTo>
                        <a:lnTo>
                          <a:pt x="27" y="39"/>
                        </a:lnTo>
                        <a:lnTo>
                          <a:pt x="34" y="34"/>
                        </a:lnTo>
                        <a:lnTo>
                          <a:pt x="38" y="28"/>
                        </a:lnTo>
                        <a:lnTo>
                          <a:pt x="40" y="20"/>
                        </a:lnTo>
                        <a:close/>
                        <a:moveTo>
                          <a:pt x="37" y="20"/>
                        </a:moveTo>
                        <a:lnTo>
                          <a:pt x="35" y="26"/>
                        </a:lnTo>
                        <a:lnTo>
                          <a:pt x="31" y="33"/>
                        </a:lnTo>
                        <a:lnTo>
                          <a:pt x="26" y="36"/>
                        </a:lnTo>
                        <a:lnTo>
                          <a:pt x="20" y="37"/>
                        </a:lnTo>
                        <a:lnTo>
                          <a:pt x="12" y="36"/>
                        </a:lnTo>
                        <a:lnTo>
                          <a:pt x="7" y="33"/>
                        </a:lnTo>
                        <a:lnTo>
                          <a:pt x="4" y="26"/>
                        </a:lnTo>
                        <a:lnTo>
                          <a:pt x="3" y="20"/>
                        </a:lnTo>
                        <a:lnTo>
                          <a:pt x="4" y="14"/>
                        </a:lnTo>
                        <a:lnTo>
                          <a:pt x="7" y="8"/>
                        </a:lnTo>
                        <a:lnTo>
                          <a:pt x="12" y="5"/>
                        </a:lnTo>
                        <a:lnTo>
                          <a:pt x="20" y="3"/>
                        </a:lnTo>
                        <a:lnTo>
                          <a:pt x="26" y="5"/>
                        </a:lnTo>
                        <a:lnTo>
                          <a:pt x="31" y="8"/>
                        </a:lnTo>
                        <a:lnTo>
                          <a:pt x="35" y="14"/>
                        </a:lnTo>
                        <a:lnTo>
                          <a:pt x="37" y="20"/>
                        </a:lnTo>
                        <a:close/>
                      </a:path>
                    </a:pathLst>
                  </a:custGeom>
                  <a:solidFill>
                    <a:srgbClr val="EFA9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5" name="Freeform 533">
                    <a:extLst>
                      <a:ext uri="{FF2B5EF4-FFF2-40B4-BE49-F238E27FC236}">
                        <a16:creationId xmlns:a16="http://schemas.microsoft.com/office/drawing/2014/main" id="{92319D3D-EE8A-EB49-9C79-9ACDE9F7581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9" y="1212"/>
                    <a:ext cx="37" cy="37"/>
                  </a:xfrm>
                  <a:custGeom>
                    <a:avLst/>
                    <a:gdLst>
                      <a:gd name="T0" fmla="*/ 37 w 37"/>
                      <a:gd name="T1" fmla="*/ 18 h 37"/>
                      <a:gd name="T2" fmla="*/ 36 w 37"/>
                      <a:gd name="T3" fmla="*/ 10 h 37"/>
                      <a:gd name="T4" fmla="*/ 31 w 37"/>
                      <a:gd name="T5" fmla="*/ 6 h 37"/>
                      <a:gd name="T6" fmla="*/ 25 w 37"/>
                      <a:gd name="T7" fmla="*/ 1 h 37"/>
                      <a:gd name="T8" fmla="*/ 19 w 37"/>
                      <a:gd name="T9" fmla="*/ 0 h 37"/>
                      <a:gd name="T10" fmla="*/ 11 w 37"/>
                      <a:gd name="T11" fmla="*/ 1 h 37"/>
                      <a:gd name="T12" fmla="*/ 5 w 37"/>
                      <a:gd name="T13" fmla="*/ 6 h 37"/>
                      <a:gd name="T14" fmla="*/ 2 w 37"/>
                      <a:gd name="T15" fmla="*/ 10 h 37"/>
                      <a:gd name="T16" fmla="*/ 0 w 37"/>
                      <a:gd name="T17" fmla="*/ 18 h 37"/>
                      <a:gd name="T18" fmla="*/ 2 w 37"/>
                      <a:gd name="T19" fmla="*/ 26 h 37"/>
                      <a:gd name="T20" fmla="*/ 5 w 37"/>
                      <a:gd name="T21" fmla="*/ 32 h 37"/>
                      <a:gd name="T22" fmla="*/ 11 w 37"/>
                      <a:gd name="T23" fmla="*/ 35 h 37"/>
                      <a:gd name="T24" fmla="*/ 19 w 37"/>
                      <a:gd name="T25" fmla="*/ 37 h 37"/>
                      <a:gd name="T26" fmla="*/ 25 w 37"/>
                      <a:gd name="T27" fmla="*/ 35 h 37"/>
                      <a:gd name="T28" fmla="*/ 31 w 37"/>
                      <a:gd name="T29" fmla="*/ 32 h 37"/>
                      <a:gd name="T30" fmla="*/ 36 w 37"/>
                      <a:gd name="T31" fmla="*/ 26 h 37"/>
                      <a:gd name="T32" fmla="*/ 37 w 37"/>
                      <a:gd name="T33" fmla="*/ 18 h 37"/>
                      <a:gd name="T34" fmla="*/ 34 w 37"/>
                      <a:gd name="T35" fmla="*/ 18 h 37"/>
                      <a:gd name="T36" fmla="*/ 33 w 37"/>
                      <a:gd name="T37" fmla="*/ 24 h 37"/>
                      <a:gd name="T38" fmla="*/ 30 w 37"/>
                      <a:gd name="T39" fmla="*/ 29 h 37"/>
                      <a:gd name="T40" fmla="*/ 25 w 37"/>
                      <a:gd name="T41" fmla="*/ 32 h 37"/>
                      <a:gd name="T42" fmla="*/ 19 w 37"/>
                      <a:gd name="T43" fmla="*/ 34 h 37"/>
                      <a:gd name="T44" fmla="*/ 13 w 37"/>
                      <a:gd name="T45" fmla="*/ 32 h 37"/>
                      <a:gd name="T46" fmla="*/ 8 w 37"/>
                      <a:gd name="T47" fmla="*/ 29 h 37"/>
                      <a:gd name="T48" fmla="*/ 3 w 37"/>
                      <a:gd name="T49" fmla="*/ 24 h 37"/>
                      <a:gd name="T50" fmla="*/ 3 w 37"/>
                      <a:gd name="T51" fmla="*/ 18 h 37"/>
                      <a:gd name="T52" fmla="*/ 3 w 37"/>
                      <a:gd name="T53" fmla="*/ 12 h 37"/>
                      <a:gd name="T54" fmla="*/ 8 w 37"/>
                      <a:gd name="T55" fmla="*/ 7 h 37"/>
                      <a:gd name="T56" fmla="*/ 13 w 37"/>
                      <a:gd name="T57" fmla="*/ 4 h 37"/>
                      <a:gd name="T58" fmla="*/ 19 w 37"/>
                      <a:gd name="T59" fmla="*/ 3 h 37"/>
                      <a:gd name="T60" fmla="*/ 25 w 37"/>
                      <a:gd name="T61" fmla="*/ 4 h 37"/>
                      <a:gd name="T62" fmla="*/ 30 w 37"/>
                      <a:gd name="T63" fmla="*/ 7 h 37"/>
                      <a:gd name="T64" fmla="*/ 33 w 37"/>
                      <a:gd name="T65" fmla="*/ 12 h 37"/>
                      <a:gd name="T66" fmla="*/ 34 w 37"/>
                      <a:gd name="T67" fmla="*/ 18 h 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7"/>
                      <a:gd name="T104" fmla="*/ 37 w 37"/>
                      <a:gd name="T105" fmla="*/ 37 h 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7">
                        <a:moveTo>
                          <a:pt x="37" y="18"/>
                        </a:moveTo>
                        <a:lnTo>
                          <a:pt x="36" y="10"/>
                        </a:lnTo>
                        <a:lnTo>
                          <a:pt x="31" y="6"/>
                        </a:lnTo>
                        <a:lnTo>
                          <a:pt x="25" y="1"/>
                        </a:lnTo>
                        <a:lnTo>
                          <a:pt x="19" y="0"/>
                        </a:lnTo>
                        <a:lnTo>
                          <a:pt x="11" y="1"/>
                        </a:lnTo>
                        <a:lnTo>
                          <a:pt x="5" y="6"/>
                        </a:lnTo>
                        <a:lnTo>
                          <a:pt x="2" y="10"/>
                        </a:lnTo>
                        <a:lnTo>
                          <a:pt x="0" y="18"/>
                        </a:lnTo>
                        <a:lnTo>
                          <a:pt x="2" y="26"/>
                        </a:lnTo>
                        <a:lnTo>
                          <a:pt x="5" y="32"/>
                        </a:lnTo>
                        <a:lnTo>
                          <a:pt x="11" y="35"/>
                        </a:lnTo>
                        <a:lnTo>
                          <a:pt x="19" y="37"/>
                        </a:lnTo>
                        <a:lnTo>
                          <a:pt x="25" y="35"/>
                        </a:lnTo>
                        <a:lnTo>
                          <a:pt x="31" y="32"/>
                        </a:lnTo>
                        <a:lnTo>
                          <a:pt x="36" y="26"/>
                        </a:lnTo>
                        <a:lnTo>
                          <a:pt x="37" y="18"/>
                        </a:lnTo>
                        <a:close/>
                        <a:moveTo>
                          <a:pt x="34" y="18"/>
                        </a:moveTo>
                        <a:lnTo>
                          <a:pt x="33" y="24"/>
                        </a:lnTo>
                        <a:lnTo>
                          <a:pt x="30" y="29"/>
                        </a:lnTo>
                        <a:lnTo>
                          <a:pt x="25" y="32"/>
                        </a:lnTo>
                        <a:lnTo>
                          <a:pt x="19" y="34"/>
                        </a:lnTo>
                        <a:lnTo>
                          <a:pt x="13" y="32"/>
                        </a:lnTo>
                        <a:lnTo>
                          <a:pt x="8" y="29"/>
                        </a:lnTo>
                        <a:lnTo>
                          <a:pt x="3" y="24"/>
                        </a:lnTo>
                        <a:lnTo>
                          <a:pt x="3" y="18"/>
                        </a:lnTo>
                        <a:lnTo>
                          <a:pt x="3" y="12"/>
                        </a:lnTo>
                        <a:lnTo>
                          <a:pt x="8" y="7"/>
                        </a:lnTo>
                        <a:lnTo>
                          <a:pt x="13" y="4"/>
                        </a:lnTo>
                        <a:lnTo>
                          <a:pt x="19" y="3"/>
                        </a:lnTo>
                        <a:lnTo>
                          <a:pt x="25" y="4"/>
                        </a:lnTo>
                        <a:lnTo>
                          <a:pt x="30" y="7"/>
                        </a:lnTo>
                        <a:lnTo>
                          <a:pt x="33" y="12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solidFill>
                    <a:srgbClr val="EFA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6" name="Freeform 534">
                    <a:extLst>
                      <a:ext uri="{FF2B5EF4-FFF2-40B4-BE49-F238E27FC236}">
                        <a16:creationId xmlns:a16="http://schemas.microsoft.com/office/drawing/2014/main" id="{EA30DA70-83BC-274B-A9A9-4AC9CA282C1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1" y="1213"/>
                    <a:ext cx="34" cy="34"/>
                  </a:xfrm>
                  <a:custGeom>
                    <a:avLst/>
                    <a:gdLst>
                      <a:gd name="T0" fmla="*/ 34 w 34"/>
                      <a:gd name="T1" fmla="*/ 17 h 34"/>
                      <a:gd name="T2" fmla="*/ 32 w 34"/>
                      <a:gd name="T3" fmla="*/ 11 h 34"/>
                      <a:gd name="T4" fmla="*/ 28 w 34"/>
                      <a:gd name="T5" fmla="*/ 5 h 34"/>
                      <a:gd name="T6" fmla="*/ 23 w 34"/>
                      <a:gd name="T7" fmla="*/ 2 h 34"/>
                      <a:gd name="T8" fmla="*/ 17 w 34"/>
                      <a:gd name="T9" fmla="*/ 0 h 34"/>
                      <a:gd name="T10" fmla="*/ 9 w 34"/>
                      <a:gd name="T11" fmla="*/ 2 h 34"/>
                      <a:gd name="T12" fmla="*/ 4 w 34"/>
                      <a:gd name="T13" fmla="*/ 5 h 34"/>
                      <a:gd name="T14" fmla="*/ 1 w 34"/>
                      <a:gd name="T15" fmla="*/ 11 h 34"/>
                      <a:gd name="T16" fmla="*/ 0 w 34"/>
                      <a:gd name="T17" fmla="*/ 17 h 34"/>
                      <a:gd name="T18" fmla="*/ 1 w 34"/>
                      <a:gd name="T19" fmla="*/ 23 h 34"/>
                      <a:gd name="T20" fmla="*/ 4 w 34"/>
                      <a:gd name="T21" fmla="*/ 30 h 34"/>
                      <a:gd name="T22" fmla="*/ 9 w 34"/>
                      <a:gd name="T23" fmla="*/ 33 h 34"/>
                      <a:gd name="T24" fmla="*/ 17 w 34"/>
                      <a:gd name="T25" fmla="*/ 34 h 34"/>
                      <a:gd name="T26" fmla="*/ 23 w 34"/>
                      <a:gd name="T27" fmla="*/ 33 h 34"/>
                      <a:gd name="T28" fmla="*/ 28 w 34"/>
                      <a:gd name="T29" fmla="*/ 30 h 34"/>
                      <a:gd name="T30" fmla="*/ 32 w 34"/>
                      <a:gd name="T31" fmla="*/ 23 h 34"/>
                      <a:gd name="T32" fmla="*/ 34 w 34"/>
                      <a:gd name="T33" fmla="*/ 17 h 34"/>
                      <a:gd name="T34" fmla="*/ 31 w 34"/>
                      <a:gd name="T35" fmla="*/ 17 h 34"/>
                      <a:gd name="T36" fmla="*/ 29 w 34"/>
                      <a:gd name="T37" fmla="*/ 23 h 34"/>
                      <a:gd name="T38" fmla="*/ 26 w 34"/>
                      <a:gd name="T39" fmla="*/ 26 h 34"/>
                      <a:gd name="T40" fmla="*/ 21 w 34"/>
                      <a:gd name="T41" fmla="*/ 30 h 34"/>
                      <a:gd name="T42" fmla="*/ 17 w 34"/>
                      <a:gd name="T43" fmla="*/ 31 h 34"/>
                      <a:gd name="T44" fmla="*/ 11 w 34"/>
                      <a:gd name="T45" fmla="*/ 30 h 34"/>
                      <a:gd name="T46" fmla="*/ 6 w 34"/>
                      <a:gd name="T47" fmla="*/ 26 h 34"/>
                      <a:gd name="T48" fmla="*/ 3 w 34"/>
                      <a:gd name="T49" fmla="*/ 23 h 34"/>
                      <a:gd name="T50" fmla="*/ 3 w 34"/>
                      <a:gd name="T51" fmla="*/ 17 h 34"/>
                      <a:gd name="T52" fmla="*/ 3 w 34"/>
                      <a:gd name="T53" fmla="*/ 13 h 34"/>
                      <a:gd name="T54" fmla="*/ 6 w 34"/>
                      <a:gd name="T55" fmla="*/ 8 h 34"/>
                      <a:gd name="T56" fmla="*/ 11 w 34"/>
                      <a:gd name="T57" fmla="*/ 5 h 34"/>
                      <a:gd name="T58" fmla="*/ 17 w 34"/>
                      <a:gd name="T59" fmla="*/ 3 h 34"/>
                      <a:gd name="T60" fmla="*/ 21 w 34"/>
                      <a:gd name="T61" fmla="*/ 5 h 34"/>
                      <a:gd name="T62" fmla="*/ 26 w 34"/>
                      <a:gd name="T63" fmla="*/ 8 h 34"/>
                      <a:gd name="T64" fmla="*/ 29 w 34"/>
                      <a:gd name="T65" fmla="*/ 13 h 34"/>
                      <a:gd name="T66" fmla="*/ 31 w 34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4"/>
                      <a:gd name="T103" fmla="*/ 0 h 34"/>
                      <a:gd name="T104" fmla="*/ 34 w 34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4" h="34">
                        <a:moveTo>
                          <a:pt x="34" y="17"/>
                        </a:moveTo>
                        <a:lnTo>
                          <a:pt x="32" y="11"/>
                        </a:lnTo>
                        <a:lnTo>
                          <a:pt x="28" y="5"/>
                        </a:lnTo>
                        <a:lnTo>
                          <a:pt x="23" y="2"/>
                        </a:lnTo>
                        <a:lnTo>
                          <a:pt x="17" y="0"/>
                        </a:lnTo>
                        <a:lnTo>
                          <a:pt x="9" y="2"/>
                        </a:lnTo>
                        <a:lnTo>
                          <a:pt x="4" y="5"/>
                        </a:lnTo>
                        <a:lnTo>
                          <a:pt x="1" y="11"/>
                        </a:lnTo>
                        <a:lnTo>
                          <a:pt x="0" y="17"/>
                        </a:lnTo>
                        <a:lnTo>
                          <a:pt x="1" y="23"/>
                        </a:lnTo>
                        <a:lnTo>
                          <a:pt x="4" y="30"/>
                        </a:lnTo>
                        <a:lnTo>
                          <a:pt x="9" y="33"/>
                        </a:lnTo>
                        <a:lnTo>
                          <a:pt x="17" y="34"/>
                        </a:lnTo>
                        <a:lnTo>
                          <a:pt x="23" y="33"/>
                        </a:lnTo>
                        <a:lnTo>
                          <a:pt x="28" y="30"/>
                        </a:lnTo>
                        <a:lnTo>
                          <a:pt x="32" y="23"/>
                        </a:lnTo>
                        <a:lnTo>
                          <a:pt x="34" y="17"/>
                        </a:lnTo>
                        <a:close/>
                        <a:moveTo>
                          <a:pt x="31" y="17"/>
                        </a:moveTo>
                        <a:lnTo>
                          <a:pt x="29" y="23"/>
                        </a:lnTo>
                        <a:lnTo>
                          <a:pt x="26" y="26"/>
                        </a:lnTo>
                        <a:lnTo>
                          <a:pt x="21" y="30"/>
                        </a:lnTo>
                        <a:lnTo>
                          <a:pt x="17" y="31"/>
                        </a:lnTo>
                        <a:lnTo>
                          <a:pt x="11" y="30"/>
                        </a:lnTo>
                        <a:lnTo>
                          <a:pt x="6" y="26"/>
                        </a:lnTo>
                        <a:lnTo>
                          <a:pt x="3" y="23"/>
                        </a:lnTo>
                        <a:lnTo>
                          <a:pt x="3" y="17"/>
                        </a:lnTo>
                        <a:lnTo>
                          <a:pt x="3" y="13"/>
                        </a:lnTo>
                        <a:lnTo>
                          <a:pt x="6" y="8"/>
                        </a:lnTo>
                        <a:lnTo>
                          <a:pt x="11" y="5"/>
                        </a:lnTo>
                        <a:lnTo>
                          <a:pt x="17" y="3"/>
                        </a:lnTo>
                        <a:lnTo>
                          <a:pt x="21" y="5"/>
                        </a:lnTo>
                        <a:lnTo>
                          <a:pt x="26" y="8"/>
                        </a:lnTo>
                        <a:lnTo>
                          <a:pt x="29" y="13"/>
                        </a:lnTo>
                        <a:lnTo>
                          <a:pt x="31" y="17"/>
                        </a:lnTo>
                        <a:close/>
                      </a:path>
                    </a:pathLst>
                  </a:custGeom>
                  <a:solidFill>
                    <a:srgbClr val="F0B3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7" name="Freeform 535">
                    <a:extLst>
                      <a:ext uri="{FF2B5EF4-FFF2-40B4-BE49-F238E27FC236}">
                        <a16:creationId xmlns:a16="http://schemas.microsoft.com/office/drawing/2014/main" id="{5B55E2D3-8A7F-D94B-8370-8819A5F59F5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2" y="1215"/>
                    <a:ext cx="31" cy="31"/>
                  </a:xfrm>
                  <a:custGeom>
                    <a:avLst/>
                    <a:gdLst>
                      <a:gd name="T0" fmla="*/ 31 w 31"/>
                      <a:gd name="T1" fmla="*/ 15 h 31"/>
                      <a:gd name="T2" fmla="*/ 30 w 31"/>
                      <a:gd name="T3" fmla="*/ 9 h 31"/>
                      <a:gd name="T4" fmla="*/ 27 w 31"/>
                      <a:gd name="T5" fmla="*/ 4 h 31"/>
                      <a:gd name="T6" fmla="*/ 22 w 31"/>
                      <a:gd name="T7" fmla="*/ 1 h 31"/>
                      <a:gd name="T8" fmla="*/ 16 w 31"/>
                      <a:gd name="T9" fmla="*/ 0 h 31"/>
                      <a:gd name="T10" fmla="*/ 10 w 31"/>
                      <a:gd name="T11" fmla="*/ 1 h 31"/>
                      <a:gd name="T12" fmla="*/ 5 w 31"/>
                      <a:gd name="T13" fmla="*/ 4 h 31"/>
                      <a:gd name="T14" fmla="*/ 0 w 31"/>
                      <a:gd name="T15" fmla="*/ 9 h 31"/>
                      <a:gd name="T16" fmla="*/ 0 w 31"/>
                      <a:gd name="T17" fmla="*/ 15 h 31"/>
                      <a:gd name="T18" fmla="*/ 0 w 31"/>
                      <a:gd name="T19" fmla="*/ 21 h 31"/>
                      <a:gd name="T20" fmla="*/ 5 w 31"/>
                      <a:gd name="T21" fmla="*/ 26 h 31"/>
                      <a:gd name="T22" fmla="*/ 10 w 31"/>
                      <a:gd name="T23" fmla="*/ 29 h 31"/>
                      <a:gd name="T24" fmla="*/ 16 w 31"/>
                      <a:gd name="T25" fmla="*/ 31 h 31"/>
                      <a:gd name="T26" fmla="*/ 22 w 31"/>
                      <a:gd name="T27" fmla="*/ 29 h 31"/>
                      <a:gd name="T28" fmla="*/ 27 w 31"/>
                      <a:gd name="T29" fmla="*/ 26 h 31"/>
                      <a:gd name="T30" fmla="*/ 30 w 31"/>
                      <a:gd name="T31" fmla="*/ 21 h 31"/>
                      <a:gd name="T32" fmla="*/ 31 w 31"/>
                      <a:gd name="T33" fmla="*/ 15 h 31"/>
                      <a:gd name="T34" fmla="*/ 28 w 31"/>
                      <a:gd name="T35" fmla="*/ 15 h 31"/>
                      <a:gd name="T36" fmla="*/ 27 w 31"/>
                      <a:gd name="T37" fmla="*/ 20 h 31"/>
                      <a:gd name="T38" fmla="*/ 23 w 31"/>
                      <a:gd name="T39" fmla="*/ 24 h 31"/>
                      <a:gd name="T40" fmla="*/ 20 w 31"/>
                      <a:gd name="T41" fmla="*/ 28 h 31"/>
                      <a:gd name="T42" fmla="*/ 16 w 31"/>
                      <a:gd name="T43" fmla="*/ 28 h 31"/>
                      <a:gd name="T44" fmla="*/ 11 w 31"/>
                      <a:gd name="T45" fmla="*/ 28 h 31"/>
                      <a:gd name="T46" fmla="*/ 6 w 31"/>
                      <a:gd name="T47" fmla="*/ 24 h 31"/>
                      <a:gd name="T48" fmla="*/ 3 w 31"/>
                      <a:gd name="T49" fmla="*/ 20 h 31"/>
                      <a:gd name="T50" fmla="*/ 3 w 31"/>
                      <a:gd name="T51" fmla="*/ 15 h 31"/>
                      <a:gd name="T52" fmla="*/ 3 w 31"/>
                      <a:gd name="T53" fmla="*/ 11 h 31"/>
                      <a:gd name="T54" fmla="*/ 6 w 31"/>
                      <a:gd name="T55" fmla="*/ 6 h 31"/>
                      <a:gd name="T56" fmla="*/ 11 w 31"/>
                      <a:gd name="T57" fmla="*/ 4 h 31"/>
                      <a:gd name="T58" fmla="*/ 16 w 31"/>
                      <a:gd name="T59" fmla="*/ 3 h 31"/>
                      <a:gd name="T60" fmla="*/ 20 w 31"/>
                      <a:gd name="T61" fmla="*/ 4 h 31"/>
                      <a:gd name="T62" fmla="*/ 23 w 31"/>
                      <a:gd name="T63" fmla="*/ 6 h 31"/>
                      <a:gd name="T64" fmla="*/ 27 w 31"/>
                      <a:gd name="T65" fmla="*/ 11 h 31"/>
                      <a:gd name="T66" fmla="*/ 28 w 31"/>
                      <a:gd name="T67" fmla="*/ 15 h 3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1"/>
                      <a:gd name="T103" fmla="*/ 0 h 31"/>
                      <a:gd name="T104" fmla="*/ 31 w 31"/>
                      <a:gd name="T105" fmla="*/ 31 h 3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1" h="31">
                        <a:moveTo>
                          <a:pt x="31" y="15"/>
                        </a:moveTo>
                        <a:lnTo>
                          <a:pt x="30" y="9"/>
                        </a:lnTo>
                        <a:lnTo>
                          <a:pt x="27" y="4"/>
                        </a:lnTo>
                        <a:lnTo>
                          <a:pt x="22" y="1"/>
                        </a:lnTo>
                        <a:lnTo>
                          <a:pt x="16" y="0"/>
                        </a:lnTo>
                        <a:lnTo>
                          <a:pt x="10" y="1"/>
                        </a:lnTo>
                        <a:lnTo>
                          <a:pt x="5" y="4"/>
                        </a:lnTo>
                        <a:lnTo>
                          <a:pt x="0" y="9"/>
                        </a:lnTo>
                        <a:lnTo>
                          <a:pt x="0" y="15"/>
                        </a:lnTo>
                        <a:lnTo>
                          <a:pt x="0" y="21"/>
                        </a:lnTo>
                        <a:lnTo>
                          <a:pt x="5" y="26"/>
                        </a:lnTo>
                        <a:lnTo>
                          <a:pt x="10" y="29"/>
                        </a:lnTo>
                        <a:lnTo>
                          <a:pt x="16" y="31"/>
                        </a:lnTo>
                        <a:lnTo>
                          <a:pt x="22" y="29"/>
                        </a:lnTo>
                        <a:lnTo>
                          <a:pt x="27" y="26"/>
                        </a:lnTo>
                        <a:lnTo>
                          <a:pt x="30" y="21"/>
                        </a:lnTo>
                        <a:lnTo>
                          <a:pt x="31" y="15"/>
                        </a:lnTo>
                        <a:close/>
                        <a:moveTo>
                          <a:pt x="28" y="15"/>
                        </a:moveTo>
                        <a:lnTo>
                          <a:pt x="27" y="20"/>
                        </a:lnTo>
                        <a:lnTo>
                          <a:pt x="23" y="24"/>
                        </a:lnTo>
                        <a:lnTo>
                          <a:pt x="20" y="28"/>
                        </a:lnTo>
                        <a:lnTo>
                          <a:pt x="16" y="28"/>
                        </a:lnTo>
                        <a:lnTo>
                          <a:pt x="11" y="28"/>
                        </a:lnTo>
                        <a:lnTo>
                          <a:pt x="6" y="24"/>
                        </a:lnTo>
                        <a:lnTo>
                          <a:pt x="3" y="20"/>
                        </a:lnTo>
                        <a:lnTo>
                          <a:pt x="3" y="15"/>
                        </a:lnTo>
                        <a:lnTo>
                          <a:pt x="3" y="11"/>
                        </a:lnTo>
                        <a:lnTo>
                          <a:pt x="6" y="6"/>
                        </a:lnTo>
                        <a:lnTo>
                          <a:pt x="11" y="4"/>
                        </a:lnTo>
                        <a:lnTo>
                          <a:pt x="16" y="3"/>
                        </a:lnTo>
                        <a:lnTo>
                          <a:pt x="20" y="4"/>
                        </a:lnTo>
                        <a:lnTo>
                          <a:pt x="23" y="6"/>
                        </a:lnTo>
                        <a:lnTo>
                          <a:pt x="27" y="11"/>
                        </a:lnTo>
                        <a:lnTo>
                          <a:pt x="28" y="15"/>
                        </a:lnTo>
                        <a:close/>
                      </a:path>
                    </a:pathLst>
                  </a:custGeom>
                  <a:solidFill>
                    <a:srgbClr val="F0B6B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8" name="Freeform 536">
                    <a:extLst>
                      <a:ext uri="{FF2B5EF4-FFF2-40B4-BE49-F238E27FC236}">
                        <a16:creationId xmlns:a16="http://schemas.microsoft.com/office/drawing/2014/main" id="{2A945E2B-118F-FA49-B0D0-C540210ED3B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4" y="1216"/>
                    <a:ext cx="28" cy="28"/>
                  </a:xfrm>
                  <a:custGeom>
                    <a:avLst/>
                    <a:gdLst>
                      <a:gd name="T0" fmla="*/ 28 w 28"/>
                      <a:gd name="T1" fmla="*/ 14 h 28"/>
                      <a:gd name="T2" fmla="*/ 26 w 28"/>
                      <a:gd name="T3" fmla="*/ 10 h 28"/>
                      <a:gd name="T4" fmla="*/ 23 w 28"/>
                      <a:gd name="T5" fmla="*/ 5 h 28"/>
                      <a:gd name="T6" fmla="*/ 18 w 28"/>
                      <a:gd name="T7" fmla="*/ 2 h 28"/>
                      <a:gd name="T8" fmla="*/ 14 w 28"/>
                      <a:gd name="T9" fmla="*/ 0 h 28"/>
                      <a:gd name="T10" fmla="*/ 8 w 28"/>
                      <a:gd name="T11" fmla="*/ 2 h 28"/>
                      <a:gd name="T12" fmla="*/ 3 w 28"/>
                      <a:gd name="T13" fmla="*/ 5 h 28"/>
                      <a:gd name="T14" fmla="*/ 0 w 28"/>
                      <a:gd name="T15" fmla="*/ 10 h 28"/>
                      <a:gd name="T16" fmla="*/ 0 w 28"/>
                      <a:gd name="T17" fmla="*/ 14 h 28"/>
                      <a:gd name="T18" fmla="*/ 0 w 28"/>
                      <a:gd name="T19" fmla="*/ 20 h 28"/>
                      <a:gd name="T20" fmla="*/ 3 w 28"/>
                      <a:gd name="T21" fmla="*/ 23 h 28"/>
                      <a:gd name="T22" fmla="*/ 8 w 28"/>
                      <a:gd name="T23" fmla="*/ 27 h 28"/>
                      <a:gd name="T24" fmla="*/ 14 w 28"/>
                      <a:gd name="T25" fmla="*/ 28 h 28"/>
                      <a:gd name="T26" fmla="*/ 18 w 28"/>
                      <a:gd name="T27" fmla="*/ 27 h 28"/>
                      <a:gd name="T28" fmla="*/ 23 w 28"/>
                      <a:gd name="T29" fmla="*/ 23 h 28"/>
                      <a:gd name="T30" fmla="*/ 26 w 28"/>
                      <a:gd name="T31" fmla="*/ 20 h 28"/>
                      <a:gd name="T32" fmla="*/ 28 w 28"/>
                      <a:gd name="T33" fmla="*/ 14 h 28"/>
                      <a:gd name="T34" fmla="*/ 25 w 28"/>
                      <a:gd name="T35" fmla="*/ 14 h 28"/>
                      <a:gd name="T36" fmla="*/ 23 w 28"/>
                      <a:gd name="T37" fmla="*/ 19 h 28"/>
                      <a:gd name="T38" fmla="*/ 21 w 28"/>
                      <a:gd name="T39" fmla="*/ 22 h 28"/>
                      <a:gd name="T40" fmla="*/ 17 w 28"/>
                      <a:gd name="T41" fmla="*/ 25 h 28"/>
                      <a:gd name="T42" fmla="*/ 14 w 28"/>
                      <a:gd name="T43" fmla="*/ 25 h 28"/>
                      <a:gd name="T44" fmla="*/ 9 w 28"/>
                      <a:gd name="T45" fmla="*/ 25 h 28"/>
                      <a:gd name="T46" fmla="*/ 6 w 28"/>
                      <a:gd name="T47" fmla="*/ 22 h 28"/>
                      <a:gd name="T48" fmla="*/ 3 w 28"/>
                      <a:gd name="T49" fmla="*/ 19 h 28"/>
                      <a:gd name="T50" fmla="*/ 3 w 28"/>
                      <a:gd name="T51" fmla="*/ 14 h 28"/>
                      <a:gd name="T52" fmla="*/ 3 w 28"/>
                      <a:gd name="T53" fmla="*/ 10 h 28"/>
                      <a:gd name="T54" fmla="*/ 6 w 28"/>
                      <a:gd name="T55" fmla="*/ 6 h 28"/>
                      <a:gd name="T56" fmla="*/ 9 w 28"/>
                      <a:gd name="T57" fmla="*/ 5 h 28"/>
                      <a:gd name="T58" fmla="*/ 14 w 28"/>
                      <a:gd name="T59" fmla="*/ 3 h 28"/>
                      <a:gd name="T60" fmla="*/ 17 w 28"/>
                      <a:gd name="T61" fmla="*/ 5 h 28"/>
                      <a:gd name="T62" fmla="*/ 21 w 28"/>
                      <a:gd name="T63" fmla="*/ 6 h 28"/>
                      <a:gd name="T64" fmla="*/ 23 w 28"/>
                      <a:gd name="T65" fmla="*/ 10 h 28"/>
                      <a:gd name="T66" fmla="*/ 25 w 28"/>
                      <a:gd name="T67" fmla="*/ 14 h 2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"/>
                      <a:gd name="T103" fmla="*/ 0 h 28"/>
                      <a:gd name="T104" fmla="*/ 28 w 28"/>
                      <a:gd name="T105" fmla="*/ 28 h 2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" h="28">
                        <a:moveTo>
                          <a:pt x="28" y="14"/>
                        </a:moveTo>
                        <a:lnTo>
                          <a:pt x="26" y="10"/>
                        </a:lnTo>
                        <a:lnTo>
                          <a:pt x="23" y="5"/>
                        </a:lnTo>
                        <a:lnTo>
                          <a:pt x="18" y="2"/>
                        </a:lnTo>
                        <a:lnTo>
                          <a:pt x="14" y="0"/>
                        </a:lnTo>
                        <a:lnTo>
                          <a:pt x="8" y="2"/>
                        </a:lnTo>
                        <a:lnTo>
                          <a:pt x="3" y="5"/>
                        </a:lnTo>
                        <a:lnTo>
                          <a:pt x="0" y="10"/>
                        </a:lnTo>
                        <a:lnTo>
                          <a:pt x="0" y="14"/>
                        </a:lnTo>
                        <a:lnTo>
                          <a:pt x="0" y="20"/>
                        </a:lnTo>
                        <a:lnTo>
                          <a:pt x="3" y="23"/>
                        </a:lnTo>
                        <a:lnTo>
                          <a:pt x="8" y="27"/>
                        </a:lnTo>
                        <a:lnTo>
                          <a:pt x="14" y="28"/>
                        </a:lnTo>
                        <a:lnTo>
                          <a:pt x="18" y="27"/>
                        </a:lnTo>
                        <a:lnTo>
                          <a:pt x="23" y="23"/>
                        </a:lnTo>
                        <a:lnTo>
                          <a:pt x="26" y="20"/>
                        </a:lnTo>
                        <a:lnTo>
                          <a:pt x="28" y="14"/>
                        </a:lnTo>
                        <a:close/>
                        <a:moveTo>
                          <a:pt x="25" y="14"/>
                        </a:moveTo>
                        <a:lnTo>
                          <a:pt x="23" y="19"/>
                        </a:lnTo>
                        <a:lnTo>
                          <a:pt x="21" y="22"/>
                        </a:lnTo>
                        <a:lnTo>
                          <a:pt x="17" y="25"/>
                        </a:lnTo>
                        <a:lnTo>
                          <a:pt x="14" y="25"/>
                        </a:lnTo>
                        <a:lnTo>
                          <a:pt x="9" y="25"/>
                        </a:lnTo>
                        <a:lnTo>
                          <a:pt x="6" y="22"/>
                        </a:lnTo>
                        <a:lnTo>
                          <a:pt x="3" y="19"/>
                        </a:lnTo>
                        <a:lnTo>
                          <a:pt x="3" y="14"/>
                        </a:lnTo>
                        <a:lnTo>
                          <a:pt x="3" y="10"/>
                        </a:lnTo>
                        <a:lnTo>
                          <a:pt x="6" y="6"/>
                        </a:lnTo>
                        <a:lnTo>
                          <a:pt x="9" y="5"/>
                        </a:lnTo>
                        <a:lnTo>
                          <a:pt x="14" y="3"/>
                        </a:lnTo>
                        <a:lnTo>
                          <a:pt x="17" y="5"/>
                        </a:lnTo>
                        <a:lnTo>
                          <a:pt x="21" y="6"/>
                        </a:lnTo>
                        <a:lnTo>
                          <a:pt x="23" y="10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F1BAB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49" name="Freeform 537">
                    <a:extLst>
                      <a:ext uri="{FF2B5EF4-FFF2-40B4-BE49-F238E27FC236}">
                        <a16:creationId xmlns:a16="http://schemas.microsoft.com/office/drawing/2014/main" id="{5DBBDBBF-051B-1047-8ADA-685640ECC9C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5" y="1218"/>
                    <a:ext cx="25" cy="25"/>
                  </a:xfrm>
                  <a:custGeom>
                    <a:avLst/>
                    <a:gdLst>
                      <a:gd name="T0" fmla="*/ 25 w 25"/>
                      <a:gd name="T1" fmla="*/ 12 h 25"/>
                      <a:gd name="T2" fmla="*/ 24 w 25"/>
                      <a:gd name="T3" fmla="*/ 8 h 25"/>
                      <a:gd name="T4" fmla="*/ 20 w 25"/>
                      <a:gd name="T5" fmla="*/ 3 h 25"/>
                      <a:gd name="T6" fmla="*/ 17 w 25"/>
                      <a:gd name="T7" fmla="*/ 1 h 25"/>
                      <a:gd name="T8" fmla="*/ 13 w 25"/>
                      <a:gd name="T9" fmla="*/ 0 h 25"/>
                      <a:gd name="T10" fmla="*/ 8 w 25"/>
                      <a:gd name="T11" fmla="*/ 1 h 25"/>
                      <a:gd name="T12" fmla="*/ 3 w 25"/>
                      <a:gd name="T13" fmla="*/ 3 h 25"/>
                      <a:gd name="T14" fmla="*/ 0 w 25"/>
                      <a:gd name="T15" fmla="*/ 8 h 25"/>
                      <a:gd name="T16" fmla="*/ 0 w 25"/>
                      <a:gd name="T17" fmla="*/ 12 h 25"/>
                      <a:gd name="T18" fmla="*/ 0 w 25"/>
                      <a:gd name="T19" fmla="*/ 17 h 25"/>
                      <a:gd name="T20" fmla="*/ 3 w 25"/>
                      <a:gd name="T21" fmla="*/ 21 h 25"/>
                      <a:gd name="T22" fmla="*/ 8 w 25"/>
                      <a:gd name="T23" fmla="*/ 25 h 25"/>
                      <a:gd name="T24" fmla="*/ 13 w 25"/>
                      <a:gd name="T25" fmla="*/ 25 h 25"/>
                      <a:gd name="T26" fmla="*/ 17 w 25"/>
                      <a:gd name="T27" fmla="*/ 25 h 25"/>
                      <a:gd name="T28" fmla="*/ 20 w 25"/>
                      <a:gd name="T29" fmla="*/ 21 h 25"/>
                      <a:gd name="T30" fmla="*/ 24 w 25"/>
                      <a:gd name="T31" fmla="*/ 17 h 25"/>
                      <a:gd name="T32" fmla="*/ 25 w 25"/>
                      <a:gd name="T33" fmla="*/ 12 h 25"/>
                      <a:gd name="T34" fmla="*/ 22 w 25"/>
                      <a:gd name="T35" fmla="*/ 12 h 25"/>
                      <a:gd name="T36" fmla="*/ 20 w 25"/>
                      <a:gd name="T37" fmla="*/ 15 h 25"/>
                      <a:gd name="T38" fmla="*/ 19 w 25"/>
                      <a:gd name="T39" fmla="*/ 18 h 25"/>
                      <a:gd name="T40" fmla="*/ 16 w 25"/>
                      <a:gd name="T41" fmla="*/ 21 h 25"/>
                      <a:gd name="T42" fmla="*/ 13 w 25"/>
                      <a:gd name="T43" fmla="*/ 21 h 25"/>
                      <a:gd name="T44" fmla="*/ 8 w 25"/>
                      <a:gd name="T45" fmla="*/ 21 h 25"/>
                      <a:gd name="T46" fmla="*/ 5 w 25"/>
                      <a:gd name="T47" fmla="*/ 18 h 25"/>
                      <a:gd name="T48" fmla="*/ 3 w 25"/>
                      <a:gd name="T49" fmla="*/ 15 h 25"/>
                      <a:gd name="T50" fmla="*/ 3 w 25"/>
                      <a:gd name="T51" fmla="*/ 12 h 25"/>
                      <a:gd name="T52" fmla="*/ 3 w 25"/>
                      <a:gd name="T53" fmla="*/ 9 h 25"/>
                      <a:gd name="T54" fmla="*/ 5 w 25"/>
                      <a:gd name="T55" fmla="*/ 6 h 25"/>
                      <a:gd name="T56" fmla="*/ 8 w 25"/>
                      <a:gd name="T57" fmla="*/ 4 h 25"/>
                      <a:gd name="T58" fmla="*/ 13 w 25"/>
                      <a:gd name="T59" fmla="*/ 3 h 25"/>
                      <a:gd name="T60" fmla="*/ 16 w 25"/>
                      <a:gd name="T61" fmla="*/ 4 h 25"/>
                      <a:gd name="T62" fmla="*/ 19 w 25"/>
                      <a:gd name="T63" fmla="*/ 6 h 25"/>
                      <a:gd name="T64" fmla="*/ 20 w 25"/>
                      <a:gd name="T65" fmla="*/ 9 h 25"/>
                      <a:gd name="T66" fmla="*/ 22 w 25"/>
                      <a:gd name="T67" fmla="*/ 12 h 2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5"/>
                      <a:gd name="T103" fmla="*/ 0 h 25"/>
                      <a:gd name="T104" fmla="*/ 25 w 25"/>
                      <a:gd name="T105" fmla="*/ 25 h 2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5" h="25">
                        <a:moveTo>
                          <a:pt x="25" y="12"/>
                        </a:moveTo>
                        <a:lnTo>
                          <a:pt x="24" y="8"/>
                        </a:lnTo>
                        <a:lnTo>
                          <a:pt x="20" y="3"/>
                        </a:lnTo>
                        <a:lnTo>
                          <a:pt x="17" y="1"/>
                        </a:lnTo>
                        <a:lnTo>
                          <a:pt x="13" y="0"/>
                        </a:lnTo>
                        <a:lnTo>
                          <a:pt x="8" y="1"/>
                        </a:lnTo>
                        <a:lnTo>
                          <a:pt x="3" y="3"/>
                        </a:lnTo>
                        <a:lnTo>
                          <a:pt x="0" y="8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3" y="21"/>
                        </a:lnTo>
                        <a:lnTo>
                          <a:pt x="8" y="25"/>
                        </a:lnTo>
                        <a:lnTo>
                          <a:pt x="13" y="25"/>
                        </a:lnTo>
                        <a:lnTo>
                          <a:pt x="17" y="25"/>
                        </a:lnTo>
                        <a:lnTo>
                          <a:pt x="20" y="21"/>
                        </a:lnTo>
                        <a:lnTo>
                          <a:pt x="24" y="17"/>
                        </a:lnTo>
                        <a:lnTo>
                          <a:pt x="25" y="12"/>
                        </a:lnTo>
                        <a:close/>
                        <a:moveTo>
                          <a:pt x="22" y="12"/>
                        </a:moveTo>
                        <a:lnTo>
                          <a:pt x="20" y="15"/>
                        </a:lnTo>
                        <a:lnTo>
                          <a:pt x="19" y="18"/>
                        </a:lnTo>
                        <a:lnTo>
                          <a:pt x="16" y="21"/>
                        </a:lnTo>
                        <a:lnTo>
                          <a:pt x="13" y="21"/>
                        </a:lnTo>
                        <a:lnTo>
                          <a:pt x="8" y="21"/>
                        </a:lnTo>
                        <a:lnTo>
                          <a:pt x="5" y="18"/>
                        </a:lnTo>
                        <a:lnTo>
                          <a:pt x="3" y="15"/>
                        </a:lnTo>
                        <a:lnTo>
                          <a:pt x="3" y="12"/>
                        </a:lnTo>
                        <a:lnTo>
                          <a:pt x="3" y="9"/>
                        </a:lnTo>
                        <a:lnTo>
                          <a:pt x="5" y="6"/>
                        </a:lnTo>
                        <a:lnTo>
                          <a:pt x="8" y="4"/>
                        </a:lnTo>
                        <a:lnTo>
                          <a:pt x="13" y="3"/>
                        </a:lnTo>
                        <a:lnTo>
                          <a:pt x="16" y="4"/>
                        </a:lnTo>
                        <a:lnTo>
                          <a:pt x="19" y="6"/>
                        </a:lnTo>
                        <a:lnTo>
                          <a:pt x="20" y="9"/>
                        </a:lnTo>
                        <a:lnTo>
                          <a:pt x="22" y="12"/>
                        </a:lnTo>
                        <a:close/>
                      </a:path>
                    </a:pathLst>
                  </a:custGeom>
                  <a:solidFill>
                    <a:srgbClr val="F2C1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0" name="Freeform 538">
                    <a:extLst>
                      <a:ext uri="{FF2B5EF4-FFF2-40B4-BE49-F238E27FC236}">
                        <a16:creationId xmlns:a16="http://schemas.microsoft.com/office/drawing/2014/main" id="{7A4B74EC-CCE9-BF42-93D0-763CDAE25FB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7" y="1219"/>
                    <a:ext cx="22" cy="22"/>
                  </a:xfrm>
                  <a:custGeom>
                    <a:avLst/>
                    <a:gdLst>
                      <a:gd name="T0" fmla="*/ 22 w 22"/>
                      <a:gd name="T1" fmla="*/ 11 h 22"/>
                      <a:gd name="T2" fmla="*/ 20 w 22"/>
                      <a:gd name="T3" fmla="*/ 7 h 22"/>
                      <a:gd name="T4" fmla="*/ 18 w 22"/>
                      <a:gd name="T5" fmla="*/ 3 h 22"/>
                      <a:gd name="T6" fmla="*/ 14 w 22"/>
                      <a:gd name="T7" fmla="*/ 2 h 22"/>
                      <a:gd name="T8" fmla="*/ 11 w 22"/>
                      <a:gd name="T9" fmla="*/ 0 h 22"/>
                      <a:gd name="T10" fmla="*/ 6 w 22"/>
                      <a:gd name="T11" fmla="*/ 2 h 22"/>
                      <a:gd name="T12" fmla="*/ 3 w 22"/>
                      <a:gd name="T13" fmla="*/ 3 h 22"/>
                      <a:gd name="T14" fmla="*/ 0 w 22"/>
                      <a:gd name="T15" fmla="*/ 7 h 22"/>
                      <a:gd name="T16" fmla="*/ 0 w 22"/>
                      <a:gd name="T17" fmla="*/ 11 h 22"/>
                      <a:gd name="T18" fmla="*/ 0 w 22"/>
                      <a:gd name="T19" fmla="*/ 16 h 22"/>
                      <a:gd name="T20" fmla="*/ 3 w 22"/>
                      <a:gd name="T21" fmla="*/ 19 h 22"/>
                      <a:gd name="T22" fmla="*/ 6 w 22"/>
                      <a:gd name="T23" fmla="*/ 22 h 22"/>
                      <a:gd name="T24" fmla="*/ 11 w 22"/>
                      <a:gd name="T25" fmla="*/ 22 h 22"/>
                      <a:gd name="T26" fmla="*/ 14 w 22"/>
                      <a:gd name="T27" fmla="*/ 22 h 22"/>
                      <a:gd name="T28" fmla="*/ 18 w 22"/>
                      <a:gd name="T29" fmla="*/ 19 h 22"/>
                      <a:gd name="T30" fmla="*/ 20 w 22"/>
                      <a:gd name="T31" fmla="*/ 16 h 22"/>
                      <a:gd name="T32" fmla="*/ 22 w 22"/>
                      <a:gd name="T33" fmla="*/ 11 h 22"/>
                      <a:gd name="T34" fmla="*/ 18 w 22"/>
                      <a:gd name="T35" fmla="*/ 11 h 22"/>
                      <a:gd name="T36" fmla="*/ 17 w 22"/>
                      <a:gd name="T37" fmla="*/ 14 h 22"/>
                      <a:gd name="T38" fmla="*/ 15 w 22"/>
                      <a:gd name="T39" fmla="*/ 17 h 22"/>
                      <a:gd name="T40" fmla="*/ 14 w 22"/>
                      <a:gd name="T41" fmla="*/ 19 h 22"/>
                      <a:gd name="T42" fmla="*/ 11 w 22"/>
                      <a:gd name="T43" fmla="*/ 19 h 22"/>
                      <a:gd name="T44" fmla="*/ 8 w 22"/>
                      <a:gd name="T45" fmla="*/ 19 h 22"/>
                      <a:gd name="T46" fmla="*/ 5 w 22"/>
                      <a:gd name="T47" fmla="*/ 17 h 22"/>
                      <a:gd name="T48" fmla="*/ 3 w 22"/>
                      <a:gd name="T49" fmla="*/ 14 h 22"/>
                      <a:gd name="T50" fmla="*/ 3 w 22"/>
                      <a:gd name="T51" fmla="*/ 11 h 22"/>
                      <a:gd name="T52" fmla="*/ 3 w 22"/>
                      <a:gd name="T53" fmla="*/ 8 h 22"/>
                      <a:gd name="T54" fmla="*/ 5 w 22"/>
                      <a:gd name="T55" fmla="*/ 7 h 22"/>
                      <a:gd name="T56" fmla="*/ 8 w 22"/>
                      <a:gd name="T57" fmla="*/ 5 h 22"/>
                      <a:gd name="T58" fmla="*/ 11 w 22"/>
                      <a:gd name="T59" fmla="*/ 3 h 22"/>
                      <a:gd name="T60" fmla="*/ 14 w 22"/>
                      <a:gd name="T61" fmla="*/ 5 h 22"/>
                      <a:gd name="T62" fmla="*/ 15 w 22"/>
                      <a:gd name="T63" fmla="*/ 7 h 22"/>
                      <a:gd name="T64" fmla="*/ 17 w 22"/>
                      <a:gd name="T65" fmla="*/ 8 h 22"/>
                      <a:gd name="T66" fmla="*/ 18 w 22"/>
                      <a:gd name="T67" fmla="*/ 11 h 2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2"/>
                      <a:gd name="T103" fmla="*/ 0 h 22"/>
                      <a:gd name="T104" fmla="*/ 22 w 22"/>
                      <a:gd name="T105" fmla="*/ 22 h 22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2" h="22">
                        <a:moveTo>
                          <a:pt x="22" y="11"/>
                        </a:moveTo>
                        <a:lnTo>
                          <a:pt x="20" y="7"/>
                        </a:lnTo>
                        <a:lnTo>
                          <a:pt x="18" y="3"/>
                        </a:lnTo>
                        <a:lnTo>
                          <a:pt x="14" y="2"/>
                        </a:lnTo>
                        <a:lnTo>
                          <a:pt x="11" y="0"/>
                        </a:lnTo>
                        <a:lnTo>
                          <a:pt x="6" y="2"/>
                        </a:lnTo>
                        <a:lnTo>
                          <a:pt x="3" y="3"/>
                        </a:lnTo>
                        <a:lnTo>
                          <a:pt x="0" y="7"/>
                        </a:lnTo>
                        <a:lnTo>
                          <a:pt x="0" y="11"/>
                        </a:lnTo>
                        <a:lnTo>
                          <a:pt x="0" y="16"/>
                        </a:lnTo>
                        <a:lnTo>
                          <a:pt x="3" y="19"/>
                        </a:lnTo>
                        <a:lnTo>
                          <a:pt x="6" y="22"/>
                        </a:lnTo>
                        <a:lnTo>
                          <a:pt x="11" y="22"/>
                        </a:lnTo>
                        <a:lnTo>
                          <a:pt x="14" y="22"/>
                        </a:lnTo>
                        <a:lnTo>
                          <a:pt x="18" y="19"/>
                        </a:lnTo>
                        <a:lnTo>
                          <a:pt x="20" y="16"/>
                        </a:lnTo>
                        <a:lnTo>
                          <a:pt x="22" y="11"/>
                        </a:lnTo>
                        <a:close/>
                        <a:moveTo>
                          <a:pt x="18" y="11"/>
                        </a:moveTo>
                        <a:lnTo>
                          <a:pt x="17" y="14"/>
                        </a:lnTo>
                        <a:lnTo>
                          <a:pt x="15" y="17"/>
                        </a:lnTo>
                        <a:lnTo>
                          <a:pt x="14" y="19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5" y="17"/>
                        </a:lnTo>
                        <a:lnTo>
                          <a:pt x="3" y="14"/>
                        </a:lnTo>
                        <a:lnTo>
                          <a:pt x="3" y="11"/>
                        </a:lnTo>
                        <a:lnTo>
                          <a:pt x="3" y="8"/>
                        </a:lnTo>
                        <a:lnTo>
                          <a:pt x="5" y="7"/>
                        </a:lnTo>
                        <a:lnTo>
                          <a:pt x="8" y="5"/>
                        </a:lnTo>
                        <a:lnTo>
                          <a:pt x="11" y="3"/>
                        </a:lnTo>
                        <a:lnTo>
                          <a:pt x="14" y="5"/>
                        </a:lnTo>
                        <a:lnTo>
                          <a:pt x="15" y="7"/>
                        </a:lnTo>
                        <a:lnTo>
                          <a:pt x="17" y="8"/>
                        </a:lnTo>
                        <a:lnTo>
                          <a:pt x="18" y="11"/>
                        </a:lnTo>
                        <a:close/>
                      </a:path>
                    </a:pathLst>
                  </a:custGeom>
                  <a:solidFill>
                    <a:srgbClr val="F3C6C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1" name="Freeform 539">
                    <a:extLst>
                      <a:ext uri="{FF2B5EF4-FFF2-40B4-BE49-F238E27FC236}">
                        <a16:creationId xmlns:a16="http://schemas.microsoft.com/office/drawing/2014/main" id="{365978DB-A923-1B4B-9B2E-EED16148D6E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8" y="1221"/>
                    <a:ext cx="19" cy="18"/>
                  </a:xfrm>
                  <a:custGeom>
                    <a:avLst/>
                    <a:gdLst>
                      <a:gd name="T0" fmla="*/ 19 w 19"/>
                      <a:gd name="T1" fmla="*/ 9 h 18"/>
                      <a:gd name="T2" fmla="*/ 17 w 19"/>
                      <a:gd name="T3" fmla="*/ 6 h 18"/>
                      <a:gd name="T4" fmla="*/ 16 w 19"/>
                      <a:gd name="T5" fmla="*/ 3 h 18"/>
                      <a:gd name="T6" fmla="*/ 13 w 19"/>
                      <a:gd name="T7" fmla="*/ 1 h 18"/>
                      <a:gd name="T8" fmla="*/ 10 w 19"/>
                      <a:gd name="T9" fmla="*/ 0 h 18"/>
                      <a:gd name="T10" fmla="*/ 5 w 19"/>
                      <a:gd name="T11" fmla="*/ 1 h 18"/>
                      <a:gd name="T12" fmla="*/ 2 w 19"/>
                      <a:gd name="T13" fmla="*/ 3 h 18"/>
                      <a:gd name="T14" fmla="*/ 0 w 19"/>
                      <a:gd name="T15" fmla="*/ 6 h 18"/>
                      <a:gd name="T16" fmla="*/ 0 w 19"/>
                      <a:gd name="T17" fmla="*/ 9 h 18"/>
                      <a:gd name="T18" fmla="*/ 0 w 19"/>
                      <a:gd name="T19" fmla="*/ 12 h 18"/>
                      <a:gd name="T20" fmla="*/ 2 w 19"/>
                      <a:gd name="T21" fmla="*/ 15 h 18"/>
                      <a:gd name="T22" fmla="*/ 5 w 19"/>
                      <a:gd name="T23" fmla="*/ 18 h 18"/>
                      <a:gd name="T24" fmla="*/ 10 w 19"/>
                      <a:gd name="T25" fmla="*/ 18 h 18"/>
                      <a:gd name="T26" fmla="*/ 13 w 19"/>
                      <a:gd name="T27" fmla="*/ 18 h 18"/>
                      <a:gd name="T28" fmla="*/ 16 w 19"/>
                      <a:gd name="T29" fmla="*/ 15 h 18"/>
                      <a:gd name="T30" fmla="*/ 17 w 19"/>
                      <a:gd name="T31" fmla="*/ 12 h 18"/>
                      <a:gd name="T32" fmla="*/ 19 w 19"/>
                      <a:gd name="T33" fmla="*/ 9 h 18"/>
                      <a:gd name="T34" fmla="*/ 16 w 19"/>
                      <a:gd name="T35" fmla="*/ 9 h 18"/>
                      <a:gd name="T36" fmla="*/ 14 w 19"/>
                      <a:gd name="T37" fmla="*/ 12 h 18"/>
                      <a:gd name="T38" fmla="*/ 13 w 19"/>
                      <a:gd name="T39" fmla="*/ 14 h 18"/>
                      <a:gd name="T40" fmla="*/ 11 w 19"/>
                      <a:gd name="T41" fmla="*/ 15 h 18"/>
                      <a:gd name="T42" fmla="*/ 10 w 19"/>
                      <a:gd name="T43" fmla="*/ 15 h 18"/>
                      <a:gd name="T44" fmla="*/ 7 w 19"/>
                      <a:gd name="T45" fmla="*/ 15 h 18"/>
                      <a:gd name="T46" fmla="*/ 5 w 19"/>
                      <a:gd name="T47" fmla="*/ 14 h 18"/>
                      <a:gd name="T48" fmla="*/ 4 w 19"/>
                      <a:gd name="T49" fmla="*/ 12 h 18"/>
                      <a:gd name="T50" fmla="*/ 4 w 19"/>
                      <a:gd name="T51" fmla="*/ 9 h 18"/>
                      <a:gd name="T52" fmla="*/ 4 w 19"/>
                      <a:gd name="T53" fmla="*/ 8 h 18"/>
                      <a:gd name="T54" fmla="*/ 5 w 19"/>
                      <a:gd name="T55" fmla="*/ 5 h 18"/>
                      <a:gd name="T56" fmla="*/ 7 w 19"/>
                      <a:gd name="T57" fmla="*/ 3 h 18"/>
                      <a:gd name="T58" fmla="*/ 10 w 19"/>
                      <a:gd name="T59" fmla="*/ 3 h 18"/>
                      <a:gd name="T60" fmla="*/ 11 w 19"/>
                      <a:gd name="T61" fmla="*/ 3 h 18"/>
                      <a:gd name="T62" fmla="*/ 13 w 19"/>
                      <a:gd name="T63" fmla="*/ 5 h 18"/>
                      <a:gd name="T64" fmla="*/ 14 w 19"/>
                      <a:gd name="T65" fmla="*/ 8 h 18"/>
                      <a:gd name="T66" fmla="*/ 16 w 19"/>
                      <a:gd name="T67" fmla="*/ 9 h 1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9"/>
                      <a:gd name="T103" fmla="*/ 0 h 18"/>
                      <a:gd name="T104" fmla="*/ 19 w 19"/>
                      <a:gd name="T105" fmla="*/ 18 h 1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9" h="18">
                        <a:moveTo>
                          <a:pt x="19" y="9"/>
                        </a:moveTo>
                        <a:lnTo>
                          <a:pt x="17" y="6"/>
                        </a:lnTo>
                        <a:lnTo>
                          <a:pt x="16" y="3"/>
                        </a:lnTo>
                        <a:lnTo>
                          <a:pt x="13" y="1"/>
                        </a:lnTo>
                        <a:lnTo>
                          <a:pt x="10" y="0"/>
                        </a:lnTo>
                        <a:lnTo>
                          <a:pt x="5" y="1"/>
                        </a:lnTo>
                        <a:lnTo>
                          <a:pt x="2" y="3"/>
                        </a:lnTo>
                        <a:lnTo>
                          <a:pt x="0" y="6"/>
                        </a:lnTo>
                        <a:lnTo>
                          <a:pt x="0" y="9"/>
                        </a:lnTo>
                        <a:lnTo>
                          <a:pt x="0" y="12"/>
                        </a:lnTo>
                        <a:lnTo>
                          <a:pt x="2" y="15"/>
                        </a:lnTo>
                        <a:lnTo>
                          <a:pt x="5" y="18"/>
                        </a:lnTo>
                        <a:lnTo>
                          <a:pt x="10" y="18"/>
                        </a:lnTo>
                        <a:lnTo>
                          <a:pt x="13" y="18"/>
                        </a:lnTo>
                        <a:lnTo>
                          <a:pt x="16" y="15"/>
                        </a:lnTo>
                        <a:lnTo>
                          <a:pt x="17" y="12"/>
                        </a:lnTo>
                        <a:lnTo>
                          <a:pt x="19" y="9"/>
                        </a:lnTo>
                        <a:close/>
                        <a:moveTo>
                          <a:pt x="16" y="9"/>
                        </a:moveTo>
                        <a:lnTo>
                          <a:pt x="14" y="12"/>
                        </a:lnTo>
                        <a:lnTo>
                          <a:pt x="13" y="14"/>
                        </a:lnTo>
                        <a:lnTo>
                          <a:pt x="11" y="15"/>
                        </a:lnTo>
                        <a:lnTo>
                          <a:pt x="10" y="15"/>
                        </a:lnTo>
                        <a:lnTo>
                          <a:pt x="7" y="15"/>
                        </a:lnTo>
                        <a:lnTo>
                          <a:pt x="5" y="14"/>
                        </a:lnTo>
                        <a:lnTo>
                          <a:pt x="4" y="12"/>
                        </a:lnTo>
                        <a:lnTo>
                          <a:pt x="4" y="9"/>
                        </a:lnTo>
                        <a:lnTo>
                          <a:pt x="4" y="8"/>
                        </a:lnTo>
                        <a:lnTo>
                          <a:pt x="5" y="5"/>
                        </a:lnTo>
                        <a:lnTo>
                          <a:pt x="7" y="3"/>
                        </a:lnTo>
                        <a:lnTo>
                          <a:pt x="10" y="3"/>
                        </a:lnTo>
                        <a:lnTo>
                          <a:pt x="11" y="3"/>
                        </a:lnTo>
                        <a:lnTo>
                          <a:pt x="13" y="5"/>
                        </a:lnTo>
                        <a:lnTo>
                          <a:pt x="14" y="8"/>
                        </a:lnTo>
                        <a:lnTo>
                          <a:pt x="16" y="9"/>
                        </a:lnTo>
                        <a:close/>
                      </a:path>
                    </a:pathLst>
                  </a:custGeom>
                  <a:solidFill>
                    <a:srgbClr val="F3CC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2" name="Freeform 540">
                    <a:extLst>
                      <a:ext uri="{FF2B5EF4-FFF2-40B4-BE49-F238E27FC236}">
                        <a16:creationId xmlns:a16="http://schemas.microsoft.com/office/drawing/2014/main" id="{0C372214-062F-A64C-A475-5CC62440A4C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90" y="1222"/>
                    <a:ext cx="15" cy="16"/>
                  </a:xfrm>
                  <a:custGeom>
                    <a:avLst/>
                    <a:gdLst>
                      <a:gd name="T0" fmla="*/ 15 w 15"/>
                      <a:gd name="T1" fmla="*/ 8 h 16"/>
                      <a:gd name="T2" fmla="*/ 14 w 15"/>
                      <a:gd name="T3" fmla="*/ 5 h 16"/>
                      <a:gd name="T4" fmla="*/ 12 w 15"/>
                      <a:gd name="T5" fmla="*/ 4 h 16"/>
                      <a:gd name="T6" fmla="*/ 11 w 15"/>
                      <a:gd name="T7" fmla="*/ 2 h 16"/>
                      <a:gd name="T8" fmla="*/ 8 w 15"/>
                      <a:gd name="T9" fmla="*/ 0 h 16"/>
                      <a:gd name="T10" fmla="*/ 5 w 15"/>
                      <a:gd name="T11" fmla="*/ 2 h 16"/>
                      <a:gd name="T12" fmla="*/ 2 w 15"/>
                      <a:gd name="T13" fmla="*/ 4 h 16"/>
                      <a:gd name="T14" fmla="*/ 0 w 15"/>
                      <a:gd name="T15" fmla="*/ 5 h 16"/>
                      <a:gd name="T16" fmla="*/ 0 w 15"/>
                      <a:gd name="T17" fmla="*/ 8 h 16"/>
                      <a:gd name="T18" fmla="*/ 0 w 15"/>
                      <a:gd name="T19" fmla="*/ 11 h 16"/>
                      <a:gd name="T20" fmla="*/ 2 w 15"/>
                      <a:gd name="T21" fmla="*/ 14 h 16"/>
                      <a:gd name="T22" fmla="*/ 5 w 15"/>
                      <a:gd name="T23" fmla="*/ 16 h 16"/>
                      <a:gd name="T24" fmla="*/ 8 w 15"/>
                      <a:gd name="T25" fmla="*/ 16 h 16"/>
                      <a:gd name="T26" fmla="*/ 11 w 15"/>
                      <a:gd name="T27" fmla="*/ 16 h 16"/>
                      <a:gd name="T28" fmla="*/ 12 w 15"/>
                      <a:gd name="T29" fmla="*/ 14 h 16"/>
                      <a:gd name="T30" fmla="*/ 14 w 15"/>
                      <a:gd name="T31" fmla="*/ 11 h 16"/>
                      <a:gd name="T32" fmla="*/ 15 w 15"/>
                      <a:gd name="T33" fmla="*/ 8 h 16"/>
                      <a:gd name="T34" fmla="*/ 12 w 15"/>
                      <a:gd name="T35" fmla="*/ 8 h 16"/>
                      <a:gd name="T36" fmla="*/ 11 w 15"/>
                      <a:gd name="T37" fmla="*/ 11 h 16"/>
                      <a:gd name="T38" fmla="*/ 8 w 15"/>
                      <a:gd name="T39" fmla="*/ 13 h 16"/>
                      <a:gd name="T40" fmla="*/ 5 w 15"/>
                      <a:gd name="T41" fmla="*/ 11 h 16"/>
                      <a:gd name="T42" fmla="*/ 3 w 15"/>
                      <a:gd name="T43" fmla="*/ 8 h 16"/>
                      <a:gd name="T44" fmla="*/ 5 w 15"/>
                      <a:gd name="T45" fmla="*/ 5 h 16"/>
                      <a:gd name="T46" fmla="*/ 8 w 15"/>
                      <a:gd name="T47" fmla="*/ 4 h 16"/>
                      <a:gd name="T48" fmla="*/ 11 w 15"/>
                      <a:gd name="T49" fmla="*/ 5 h 16"/>
                      <a:gd name="T50" fmla="*/ 12 w 15"/>
                      <a:gd name="T51" fmla="*/ 8 h 1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5"/>
                      <a:gd name="T79" fmla="*/ 0 h 16"/>
                      <a:gd name="T80" fmla="*/ 15 w 15"/>
                      <a:gd name="T81" fmla="*/ 16 h 1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5" h="16">
                        <a:moveTo>
                          <a:pt x="15" y="8"/>
                        </a:moveTo>
                        <a:lnTo>
                          <a:pt x="14" y="5"/>
                        </a:lnTo>
                        <a:lnTo>
                          <a:pt x="12" y="4"/>
                        </a:lnTo>
                        <a:lnTo>
                          <a:pt x="11" y="2"/>
                        </a:lnTo>
                        <a:lnTo>
                          <a:pt x="8" y="0"/>
                        </a:lnTo>
                        <a:lnTo>
                          <a:pt x="5" y="2"/>
                        </a:lnTo>
                        <a:lnTo>
                          <a:pt x="2" y="4"/>
                        </a:lnTo>
                        <a:lnTo>
                          <a:pt x="0" y="5"/>
                        </a:lnTo>
                        <a:lnTo>
                          <a:pt x="0" y="8"/>
                        </a:lnTo>
                        <a:lnTo>
                          <a:pt x="0" y="11"/>
                        </a:lnTo>
                        <a:lnTo>
                          <a:pt x="2" y="14"/>
                        </a:lnTo>
                        <a:lnTo>
                          <a:pt x="5" y="16"/>
                        </a:lnTo>
                        <a:lnTo>
                          <a:pt x="8" y="16"/>
                        </a:lnTo>
                        <a:lnTo>
                          <a:pt x="11" y="16"/>
                        </a:lnTo>
                        <a:lnTo>
                          <a:pt x="12" y="14"/>
                        </a:lnTo>
                        <a:lnTo>
                          <a:pt x="14" y="11"/>
                        </a:lnTo>
                        <a:lnTo>
                          <a:pt x="15" y="8"/>
                        </a:lnTo>
                        <a:close/>
                        <a:moveTo>
                          <a:pt x="12" y="8"/>
                        </a:move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5" y="11"/>
                        </a:lnTo>
                        <a:lnTo>
                          <a:pt x="3" y="8"/>
                        </a:lnTo>
                        <a:lnTo>
                          <a:pt x="5" y="5"/>
                        </a:lnTo>
                        <a:lnTo>
                          <a:pt x="8" y="4"/>
                        </a:lnTo>
                        <a:lnTo>
                          <a:pt x="11" y="5"/>
                        </a:lnTo>
                        <a:lnTo>
                          <a:pt x="12" y="8"/>
                        </a:lnTo>
                        <a:close/>
                      </a:path>
                    </a:pathLst>
                  </a:custGeom>
                  <a:solidFill>
                    <a:srgbClr val="F3D1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3" name="Freeform 541">
                    <a:extLst>
                      <a:ext uri="{FF2B5EF4-FFF2-40B4-BE49-F238E27FC236}">
                        <a16:creationId xmlns:a16="http://schemas.microsoft.com/office/drawing/2014/main" id="{B3514350-FA6C-CE4B-959A-67E32A89155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92" y="1224"/>
                    <a:ext cx="12" cy="12"/>
                  </a:xfrm>
                  <a:custGeom>
                    <a:avLst/>
                    <a:gdLst>
                      <a:gd name="T0" fmla="*/ 12 w 12"/>
                      <a:gd name="T1" fmla="*/ 6 h 12"/>
                      <a:gd name="T2" fmla="*/ 10 w 12"/>
                      <a:gd name="T3" fmla="*/ 5 h 12"/>
                      <a:gd name="T4" fmla="*/ 9 w 12"/>
                      <a:gd name="T5" fmla="*/ 2 h 12"/>
                      <a:gd name="T6" fmla="*/ 7 w 12"/>
                      <a:gd name="T7" fmla="*/ 0 h 12"/>
                      <a:gd name="T8" fmla="*/ 6 w 12"/>
                      <a:gd name="T9" fmla="*/ 0 h 12"/>
                      <a:gd name="T10" fmla="*/ 3 w 12"/>
                      <a:gd name="T11" fmla="*/ 0 h 12"/>
                      <a:gd name="T12" fmla="*/ 1 w 12"/>
                      <a:gd name="T13" fmla="*/ 2 h 12"/>
                      <a:gd name="T14" fmla="*/ 0 w 12"/>
                      <a:gd name="T15" fmla="*/ 5 h 12"/>
                      <a:gd name="T16" fmla="*/ 0 w 12"/>
                      <a:gd name="T17" fmla="*/ 6 h 12"/>
                      <a:gd name="T18" fmla="*/ 0 w 12"/>
                      <a:gd name="T19" fmla="*/ 9 h 12"/>
                      <a:gd name="T20" fmla="*/ 1 w 12"/>
                      <a:gd name="T21" fmla="*/ 11 h 12"/>
                      <a:gd name="T22" fmla="*/ 3 w 12"/>
                      <a:gd name="T23" fmla="*/ 12 h 12"/>
                      <a:gd name="T24" fmla="*/ 6 w 12"/>
                      <a:gd name="T25" fmla="*/ 12 h 12"/>
                      <a:gd name="T26" fmla="*/ 7 w 12"/>
                      <a:gd name="T27" fmla="*/ 12 h 12"/>
                      <a:gd name="T28" fmla="*/ 9 w 12"/>
                      <a:gd name="T29" fmla="*/ 11 h 12"/>
                      <a:gd name="T30" fmla="*/ 10 w 12"/>
                      <a:gd name="T31" fmla="*/ 9 h 12"/>
                      <a:gd name="T32" fmla="*/ 12 w 12"/>
                      <a:gd name="T33" fmla="*/ 6 h 12"/>
                      <a:gd name="T34" fmla="*/ 9 w 12"/>
                      <a:gd name="T35" fmla="*/ 6 h 12"/>
                      <a:gd name="T36" fmla="*/ 7 w 12"/>
                      <a:gd name="T37" fmla="*/ 9 h 12"/>
                      <a:gd name="T38" fmla="*/ 6 w 12"/>
                      <a:gd name="T39" fmla="*/ 9 h 12"/>
                      <a:gd name="T40" fmla="*/ 3 w 12"/>
                      <a:gd name="T41" fmla="*/ 9 h 12"/>
                      <a:gd name="T42" fmla="*/ 3 w 12"/>
                      <a:gd name="T43" fmla="*/ 6 h 12"/>
                      <a:gd name="T44" fmla="*/ 3 w 12"/>
                      <a:gd name="T45" fmla="*/ 5 h 12"/>
                      <a:gd name="T46" fmla="*/ 6 w 12"/>
                      <a:gd name="T47" fmla="*/ 3 h 12"/>
                      <a:gd name="T48" fmla="*/ 7 w 12"/>
                      <a:gd name="T49" fmla="*/ 5 h 12"/>
                      <a:gd name="T50" fmla="*/ 9 w 12"/>
                      <a:gd name="T51" fmla="*/ 6 h 12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2"/>
                      <a:gd name="T79" fmla="*/ 0 h 12"/>
                      <a:gd name="T80" fmla="*/ 12 w 12"/>
                      <a:gd name="T81" fmla="*/ 12 h 12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2" h="12">
                        <a:moveTo>
                          <a:pt x="12" y="6"/>
                        </a:moveTo>
                        <a:lnTo>
                          <a:pt x="10" y="5"/>
                        </a:lnTo>
                        <a:lnTo>
                          <a:pt x="9" y="2"/>
                        </a:lnTo>
                        <a:lnTo>
                          <a:pt x="7" y="0"/>
                        </a:lnTo>
                        <a:lnTo>
                          <a:pt x="6" y="0"/>
                        </a:ln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9"/>
                        </a:lnTo>
                        <a:lnTo>
                          <a:pt x="1" y="11"/>
                        </a:lnTo>
                        <a:lnTo>
                          <a:pt x="3" y="12"/>
                        </a:lnTo>
                        <a:lnTo>
                          <a:pt x="6" y="12"/>
                        </a:lnTo>
                        <a:lnTo>
                          <a:pt x="7" y="12"/>
                        </a:lnTo>
                        <a:lnTo>
                          <a:pt x="9" y="11"/>
                        </a:lnTo>
                        <a:lnTo>
                          <a:pt x="10" y="9"/>
                        </a:lnTo>
                        <a:lnTo>
                          <a:pt x="12" y="6"/>
                        </a:lnTo>
                        <a:close/>
                        <a:moveTo>
                          <a:pt x="9" y="6"/>
                        </a:moveTo>
                        <a:lnTo>
                          <a:pt x="7" y="9"/>
                        </a:lnTo>
                        <a:lnTo>
                          <a:pt x="6" y="9"/>
                        </a:lnTo>
                        <a:lnTo>
                          <a:pt x="3" y="9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6" y="3"/>
                        </a:lnTo>
                        <a:lnTo>
                          <a:pt x="7" y="5"/>
                        </a:lnTo>
                        <a:lnTo>
                          <a:pt x="9" y="6"/>
                        </a:lnTo>
                        <a:close/>
                      </a:path>
                    </a:pathLst>
                  </a:custGeom>
                  <a:solidFill>
                    <a:srgbClr val="F4D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4" name="Freeform 542">
                    <a:extLst>
                      <a:ext uri="{FF2B5EF4-FFF2-40B4-BE49-F238E27FC236}">
                        <a16:creationId xmlns:a16="http://schemas.microsoft.com/office/drawing/2014/main" id="{EA9ED20A-5370-7D48-8FE0-A7610427DB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3" y="1226"/>
                    <a:ext cx="9" cy="9"/>
                  </a:xfrm>
                  <a:custGeom>
                    <a:avLst/>
                    <a:gdLst>
                      <a:gd name="T0" fmla="*/ 9 w 9"/>
                      <a:gd name="T1" fmla="*/ 4 h 9"/>
                      <a:gd name="T2" fmla="*/ 8 w 9"/>
                      <a:gd name="T3" fmla="*/ 1 h 9"/>
                      <a:gd name="T4" fmla="*/ 5 w 9"/>
                      <a:gd name="T5" fmla="*/ 0 h 9"/>
                      <a:gd name="T6" fmla="*/ 2 w 9"/>
                      <a:gd name="T7" fmla="*/ 1 h 9"/>
                      <a:gd name="T8" fmla="*/ 0 w 9"/>
                      <a:gd name="T9" fmla="*/ 4 h 9"/>
                      <a:gd name="T10" fmla="*/ 2 w 9"/>
                      <a:gd name="T11" fmla="*/ 7 h 9"/>
                      <a:gd name="T12" fmla="*/ 5 w 9"/>
                      <a:gd name="T13" fmla="*/ 9 h 9"/>
                      <a:gd name="T14" fmla="*/ 8 w 9"/>
                      <a:gd name="T15" fmla="*/ 7 h 9"/>
                      <a:gd name="T16" fmla="*/ 9 w 9"/>
                      <a:gd name="T17" fmla="*/ 4 h 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9"/>
                      <a:gd name="T28" fmla="*/ 0 h 9"/>
                      <a:gd name="T29" fmla="*/ 9 w 9"/>
                      <a:gd name="T30" fmla="*/ 9 h 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9" h="9">
                        <a:moveTo>
                          <a:pt x="9" y="4"/>
                        </a:moveTo>
                        <a:lnTo>
                          <a:pt x="8" y="1"/>
                        </a:lnTo>
                        <a:lnTo>
                          <a:pt x="5" y="0"/>
                        </a:lnTo>
                        <a:lnTo>
                          <a:pt x="2" y="1"/>
                        </a:lnTo>
                        <a:lnTo>
                          <a:pt x="0" y="4"/>
                        </a:lnTo>
                        <a:lnTo>
                          <a:pt x="2" y="7"/>
                        </a:lnTo>
                        <a:lnTo>
                          <a:pt x="5" y="9"/>
                        </a:lnTo>
                        <a:lnTo>
                          <a:pt x="8" y="7"/>
                        </a:lnTo>
                        <a:lnTo>
                          <a:pt x="9" y="4"/>
                        </a:lnTo>
                        <a:close/>
                      </a:path>
                    </a:pathLst>
                  </a:custGeom>
                  <a:solidFill>
                    <a:srgbClr val="F4E5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5" name="Freeform 543">
                    <a:extLst>
                      <a:ext uri="{FF2B5EF4-FFF2-40B4-BE49-F238E27FC236}">
                        <a16:creationId xmlns:a16="http://schemas.microsoft.com/office/drawing/2014/main" id="{607D02C9-B7AF-5C44-8A16-46EF776322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5" y="1227"/>
                    <a:ext cx="6" cy="6"/>
                  </a:xfrm>
                  <a:custGeom>
                    <a:avLst/>
                    <a:gdLst>
                      <a:gd name="T0" fmla="*/ 6 w 6"/>
                      <a:gd name="T1" fmla="*/ 3 h 6"/>
                      <a:gd name="T2" fmla="*/ 4 w 6"/>
                      <a:gd name="T3" fmla="*/ 2 h 6"/>
                      <a:gd name="T4" fmla="*/ 3 w 6"/>
                      <a:gd name="T5" fmla="*/ 0 h 6"/>
                      <a:gd name="T6" fmla="*/ 0 w 6"/>
                      <a:gd name="T7" fmla="*/ 2 h 6"/>
                      <a:gd name="T8" fmla="*/ 0 w 6"/>
                      <a:gd name="T9" fmla="*/ 3 h 6"/>
                      <a:gd name="T10" fmla="*/ 0 w 6"/>
                      <a:gd name="T11" fmla="*/ 6 h 6"/>
                      <a:gd name="T12" fmla="*/ 3 w 6"/>
                      <a:gd name="T13" fmla="*/ 6 h 6"/>
                      <a:gd name="T14" fmla="*/ 4 w 6"/>
                      <a:gd name="T15" fmla="*/ 6 h 6"/>
                      <a:gd name="T16" fmla="*/ 6 w 6"/>
                      <a:gd name="T17" fmla="*/ 3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"/>
                      <a:gd name="T28" fmla="*/ 0 h 6"/>
                      <a:gd name="T29" fmla="*/ 6 w 6"/>
                      <a:gd name="T30" fmla="*/ 6 h 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" h="6">
                        <a:moveTo>
                          <a:pt x="6" y="3"/>
                        </a:moveTo>
                        <a:lnTo>
                          <a:pt x="4" y="2"/>
                        </a:lnTo>
                        <a:lnTo>
                          <a:pt x="3" y="0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6"/>
                        </a:lnTo>
                        <a:lnTo>
                          <a:pt x="3" y="6"/>
                        </a:lnTo>
                        <a:lnTo>
                          <a:pt x="4" y="6"/>
                        </a:lnTo>
                        <a:lnTo>
                          <a:pt x="6" y="3"/>
                        </a:lnTo>
                        <a:close/>
                      </a:path>
                    </a:pathLst>
                  </a:custGeom>
                  <a:solidFill>
                    <a:srgbClr val="F5EB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6" name="Freeform 544">
                    <a:extLst>
                      <a:ext uri="{FF2B5EF4-FFF2-40B4-BE49-F238E27FC236}">
                        <a16:creationId xmlns:a16="http://schemas.microsoft.com/office/drawing/2014/main" id="{8F646896-0F81-3944-B77D-8F14935369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6" y="1229"/>
                    <a:ext cx="3" cy="3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2 w 3"/>
                      <a:gd name="T3" fmla="*/ 0 h 3"/>
                      <a:gd name="T4" fmla="*/ 2 w 3"/>
                      <a:gd name="T5" fmla="*/ 0 h 3"/>
                      <a:gd name="T6" fmla="*/ 0 w 3"/>
                      <a:gd name="T7" fmla="*/ 0 h 3"/>
                      <a:gd name="T8" fmla="*/ 0 w 3"/>
                      <a:gd name="T9" fmla="*/ 1 h 3"/>
                      <a:gd name="T10" fmla="*/ 0 w 3"/>
                      <a:gd name="T11" fmla="*/ 3 h 3"/>
                      <a:gd name="T12" fmla="*/ 2 w 3"/>
                      <a:gd name="T13" fmla="*/ 3 h 3"/>
                      <a:gd name="T14" fmla="*/ 2 w 3"/>
                      <a:gd name="T15" fmla="*/ 3 h 3"/>
                      <a:gd name="T16" fmla="*/ 3 w 3"/>
                      <a:gd name="T17" fmla="*/ 1 h 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"/>
                      <a:gd name="T28" fmla="*/ 0 h 3"/>
                      <a:gd name="T29" fmla="*/ 3 w 3"/>
                      <a:gd name="T30" fmla="*/ 3 h 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" h="3">
                        <a:moveTo>
                          <a:pt x="3" y="1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7" name="Freeform 545">
                    <a:extLst>
                      <a:ext uri="{FF2B5EF4-FFF2-40B4-BE49-F238E27FC236}">
                        <a16:creationId xmlns:a16="http://schemas.microsoft.com/office/drawing/2014/main" id="{FDDCC3B2-48DB-5046-949E-3A006A0AD9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0"/>
                    <a:ext cx="128" cy="124"/>
                  </a:xfrm>
                  <a:custGeom>
                    <a:avLst/>
                    <a:gdLst>
                      <a:gd name="T0" fmla="*/ 65 w 128"/>
                      <a:gd name="T1" fmla="*/ 0 h 124"/>
                      <a:gd name="T2" fmla="*/ 77 w 128"/>
                      <a:gd name="T3" fmla="*/ 1 h 124"/>
                      <a:gd name="T4" fmla="*/ 90 w 128"/>
                      <a:gd name="T5" fmla="*/ 5 h 124"/>
                      <a:gd name="T6" fmla="*/ 101 w 128"/>
                      <a:gd name="T7" fmla="*/ 11 h 124"/>
                      <a:gd name="T8" fmla="*/ 110 w 128"/>
                      <a:gd name="T9" fmla="*/ 19 h 124"/>
                      <a:gd name="T10" fmla="*/ 118 w 128"/>
                      <a:gd name="T11" fmla="*/ 26 h 124"/>
                      <a:gd name="T12" fmla="*/ 124 w 128"/>
                      <a:gd name="T13" fmla="*/ 37 h 124"/>
                      <a:gd name="T14" fmla="*/ 128 w 128"/>
                      <a:gd name="T15" fmla="*/ 49 h 124"/>
                      <a:gd name="T16" fmla="*/ 128 w 128"/>
                      <a:gd name="T17" fmla="*/ 62 h 124"/>
                      <a:gd name="T18" fmla="*/ 128 w 128"/>
                      <a:gd name="T19" fmla="*/ 74 h 124"/>
                      <a:gd name="T20" fmla="*/ 124 w 128"/>
                      <a:gd name="T21" fmla="*/ 85 h 124"/>
                      <a:gd name="T22" fmla="*/ 118 w 128"/>
                      <a:gd name="T23" fmla="*/ 96 h 124"/>
                      <a:gd name="T24" fmla="*/ 110 w 128"/>
                      <a:gd name="T25" fmla="*/ 105 h 124"/>
                      <a:gd name="T26" fmla="*/ 101 w 128"/>
                      <a:gd name="T27" fmla="*/ 113 h 124"/>
                      <a:gd name="T28" fmla="*/ 90 w 128"/>
                      <a:gd name="T29" fmla="*/ 117 h 124"/>
                      <a:gd name="T30" fmla="*/ 77 w 128"/>
                      <a:gd name="T31" fmla="*/ 122 h 124"/>
                      <a:gd name="T32" fmla="*/ 65 w 128"/>
                      <a:gd name="T33" fmla="*/ 124 h 124"/>
                      <a:gd name="T34" fmla="*/ 51 w 128"/>
                      <a:gd name="T35" fmla="*/ 122 h 124"/>
                      <a:gd name="T36" fmla="*/ 40 w 128"/>
                      <a:gd name="T37" fmla="*/ 117 h 124"/>
                      <a:gd name="T38" fmla="*/ 30 w 128"/>
                      <a:gd name="T39" fmla="*/ 113 h 124"/>
                      <a:gd name="T40" fmla="*/ 19 w 128"/>
                      <a:gd name="T41" fmla="*/ 105 h 124"/>
                      <a:gd name="T42" fmla="*/ 11 w 128"/>
                      <a:gd name="T43" fmla="*/ 96 h 124"/>
                      <a:gd name="T44" fmla="*/ 5 w 128"/>
                      <a:gd name="T45" fmla="*/ 85 h 124"/>
                      <a:gd name="T46" fmla="*/ 2 w 128"/>
                      <a:gd name="T47" fmla="*/ 74 h 124"/>
                      <a:gd name="T48" fmla="*/ 0 w 128"/>
                      <a:gd name="T49" fmla="*/ 62 h 124"/>
                      <a:gd name="T50" fmla="*/ 2 w 128"/>
                      <a:gd name="T51" fmla="*/ 49 h 124"/>
                      <a:gd name="T52" fmla="*/ 5 w 128"/>
                      <a:gd name="T53" fmla="*/ 37 h 124"/>
                      <a:gd name="T54" fmla="*/ 11 w 128"/>
                      <a:gd name="T55" fmla="*/ 26 h 124"/>
                      <a:gd name="T56" fmla="*/ 19 w 128"/>
                      <a:gd name="T57" fmla="*/ 19 h 124"/>
                      <a:gd name="T58" fmla="*/ 30 w 128"/>
                      <a:gd name="T59" fmla="*/ 11 h 124"/>
                      <a:gd name="T60" fmla="*/ 40 w 128"/>
                      <a:gd name="T61" fmla="*/ 5 h 124"/>
                      <a:gd name="T62" fmla="*/ 51 w 128"/>
                      <a:gd name="T63" fmla="*/ 1 h 124"/>
                      <a:gd name="T64" fmla="*/ 65 w 128"/>
                      <a:gd name="T65" fmla="*/ 0 h 12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8"/>
                      <a:gd name="T100" fmla="*/ 0 h 124"/>
                      <a:gd name="T101" fmla="*/ 128 w 128"/>
                      <a:gd name="T102" fmla="*/ 124 h 12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8" h="124">
                        <a:moveTo>
                          <a:pt x="65" y="0"/>
                        </a:moveTo>
                        <a:lnTo>
                          <a:pt x="77" y="1"/>
                        </a:lnTo>
                        <a:lnTo>
                          <a:pt x="90" y="5"/>
                        </a:lnTo>
                        <a:lnTo>
                          <a:pt x="101" y="11"/>
                        </a:lnTo>
                        <a:lnTo>
                          <a:pt x="110" y="19"/>
                        </a:lnTo>
                        <a:lnTo>
                          <a:pt x="118" y="26"/>
                        </a:lnTo>
                        <a:lnTo>
                          <a:pt x="124" y="37"/>
                        </a:lnTo>
                        <a:lnTo>
                          <a:pt x="128" y="49"/>
                        </a:lnTo>
                        <a:lnTo>
                          <a:pt x="128" y="62"/>
                        </a:lnTo>
                        <a:lnTo>
                          <a:pt x="128" y="74"/>
                        </a:lnTo>
                        <a:lnTo>
                          <a:pt x="124" y="85"/>
                        </a:lnTo>
                        <a:lnTo>
                          <a:pt x="118" y="96"/>
                        </a:lnTo>
                        <a:lnTo>
                          <a:pt x="110" y="105"/>
                        </a:lnTo>
                        <a:lnTo>
                          <a:pt x="101" y="113"/>
                        </a:lnTo>
                        <a:lnTo>
                          <a:pt x="90" y="117"/>
                        </a:lnTo>
                        <a:lnTo>
                          <a:pt x="77" y="122"/>
                        </a:lnTo>
                        <a:lnTo>
                          <a:pt x="65" y="124"/>
                        </a:lnTo>
                        <a:lnTo>
                          <a:pt x="51" y="122"/>
                        </a:lnTo>
                        <a:lnTo>
                          <a:pt x="40" y="117"/>
                        </a:lnTo>
                        <a:lnTo>
                          <a:pt x="30" y="113"/>
                        </a:lnTo>
                        <a:lnTo>
                          <a:pt x="19" y="105"/>
                        </a:lnTo>
                        <a:lnTo>
                          <a:pt x="11" y="96"/>
                        </a:lnTo>
                        <a:lnTo>
                          <a:pt x="5" y="85"/>
                        </a:lnTo>
                        <a:lnTo>
                          <a:pt x="2" y="74"/>
                        </a:lnTo>
                        <a:lnTo>
                          <a:pt x="0" y="62"/>
                        </a:lnTo>
                        <a:lnTo>
                          <a:pt x="2" y="49"/>
                        </a:lnTo>
                        <a:lnTo>
                          <a:pt x="5" y="37"/>
                        </a:lnTo>
                        <a:lnTo>
                          <a:pt x="11" y="26"/>
                        </a:lnTo>
                        <a:lnTo>
                          <a:pt x="19" y="19"/>
                        </a:lnTo>
                        <a:lnTo>
                          <a:pt x="30" y="11"/>
                        </a:lnTo>
                        <a:lnTo>
                          <a:pt x="40" y="5"/>
                        </a:lnTo>
                        <a:lnTo>
                          <a:pt x="51" y="1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8" name="Freeform 546">
                    <a:extLst>
                      <a:ext uri="{FF2B5EF4-FFF2-40B4-BE49-F238E27FC236}">
                        <a16:creationId xmlns:a16="http://schemas.microsoft.com/office/drawing/2014/main" id="{9601401F-E66C-BB4A-8BC2-0E5923A692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1" y="1338"/>
                    <a:ext cx="19" cy="30"/>
                  </a:xfrm>
                  <a:custGeom>
                    <a:avLst/>
                    <a:gdLst>
                      <a:gd name="T0" fmla="*/ 19 w 19"/>
                      <a:gd name="T1" fmla="*/ 0 h 30"/>
                      <a:gd name="T2" fmla="*/ 16 w 19"/>
                      <a:gd name="T3" fmla="*/ 10 h 30"/>
                      <a:gd name="T4" fmla="*/ 11 w 19"/>
                      <a:gd name="T5" fmla="*/ 16 h 30"/>
                      <a:gd name="T6" fmla="*/ 7 w 19"/>
                      <a:gd name="T7" fmla="*/ 24 h 30"/>
                      <a:gd name="T8" fmla="*/ 0 w 19"/>
                      <a:gd name="T9" fmla="*/ 30 h 30"/>
                      <a:gd name="T10" fmla="*/ 11 w 19"/>
                      <a:gd name="T11" fmla="*/ 16 h 30"/>
                      <a:gd name="T12" fmla="*/ 19 w 19"/>
                      <a:gd name="T13" fmla="*/ 0 h 3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9"/>
                      <a:gd name="T22" fmla="*/ 0 h 30"/>
                      <a:gd name="T23" fmla="*/ 19 w 19"/>
                      <a:gd name="T24" fmla="*/ 30 h 3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9" h="30">
                        <a:moveTo>
                          <a:pt x="19" y="0"/>
                        </a:moveTo>
                        <a:lnTo>
                          <a:pt x="16" y="10"/>
                        </a:lnTo>
                        <a:lnTo>
                          <a:pt x="11" y="16"/>
                        </a:lnTo>
                        <a:lnTo>
                          <a:pt x="7" y="24"/>
                        </a:lnTo>
                        <a:lnTo>
                          <a:pt x="0" y="30"/>
                        </a:lnTo>
                        <a:lnTo>
                          <a:pt x="11" y="16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D733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9" name="Freeform 547">
                    <a:extLst>
                      <a:ext uri="{FF2B5EF4-FFF2-40B4-BE49-F238E27FC236}">
                        <a16:creationId xmlns:a16="http://schemas.microsoft.com/office/drawing/2014/main" id="{7638A37F-D343-4B49-9530-57043F9DF6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2" y="1329"/>
                    <a:ext cx="30" cy="45"/>
                  </a:xfrm>
                  <a:custGeom>
                    <a:avLst/>
                    <a:gdLst>
                      <a:gd name="T0" fmla="*/ 30 w 30"/>
                      <a:gd name="T1" fmla="*/ 0 h 45"/>
                      <a:gd name="T2" fmla="*/ 28 w 30"/>
                      <a:gd name="T3" fmla="*/ 6 h 45"/>
                      <a:gd name="T4" fmla="*/ 26 w 30"/>
                      <a:gd name="T5" fmla="*/ 14 h 45"/>
                      <a:gd name="T6" fmla="*/ 23 w 30"/>
                      <a:gd name="T7" fmla="*/ 20 h 45"/>
                      <a:gd name="T8" fmla="*/ 20 w 30"/>
                      <a:gd name="T9" fmla="*/ 26 h 45"/>
                      <a:gd name="T10" fmla="*/ 11 w 30"/>
                      <a:gd name="T11" fmla="*/ 37 h 45"/>
                      <a:gd name="T12" fmla="*/ 0 w 30"/>
                      <a:gd name="T13" fmla="*/ 45 h 45"/>
                      <a:gd name="T14" fmla="*/ 9 w 30"/>
                      <a:gd name="T15" fmla="*/ 36 h 45"/>
                      <a:gd name="T16" fmla="*/ 17 w 30"/>
                      <a:gd name="T17" fmla="*/ 25 h 45"/>
                      <a:gd name="T18" fmla="*/ 25 w 30"/>
                      <a:gd name="T19" fmla="*/ 12 h 45"/>
                      <a:gd name="T20" fmla="*/ 30 w 30"/>
                      <a:gd name="T21" fmla="*/ 0 h 45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30"/>
                      <a:gd name="T34" fmla="*/ 0 h 45"/>
                      <a:gd name="T35" fmla="*/ 30 w 30"/>
                      <a:gd name="T36" fmla="*/ 45 h 45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30" h="45">
                        <a:moveTo>
                          <a:pt x="30" y="0"/>
                        </a:moveTo>
                        <a:lnTo>
                          <a:pt x="28" y="6"/>
                        </a:lnTo>
                        <a:lnTo>
                          <a:pt x="26" y="14"/>
                        </a:lnTo>
                        <a:lnTo>
                          <a:pt x="23" y="20"/>
                        </a:lnTo>
                        <a:lnTo>
                          <a:pt x="20" y="26"/>
                        </a:lnTo>
                        <a:lnTo>
                          <a:pt x="11" y="37"/>
                        </a:lnTo>
                        <a:lnTo>
                          <a:pt x="0" y="45"/>
                        </a:lnTo>
                        <a:lnTo>
                          <a:pt x="9" y="36"/>
                        </a:lnTo>
                        <a:lnTo>
                          <a:pt x="17" y="25"/>
                        </a:lnTo>
                        <a:lnTo>
                          <a:pt x="25" y="12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solidFill>
                    <a:srgbClr val="D732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0" name="Freeform 548">
                    <a:extLst>
                      <a:ext uri="{FF2B5EF4-FFF2-40B4-BE49-F238E27FC236}">
                        <a16:creationId xmlns:a16="http://schemas.microsoft.com/office/drawing/2014/main" id="{3930E8B8-8DF8-CD46-883D-A75C343B5C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65" y="1321"/>
                    <a:ext cx="37" cy="58"/>
                  </a:xfrm>
                  <a:custGeom>
                    <a:avLst/>
                    <a:gdLst>
                      <a:gd name="T0" fmla="*/ 16 w 37"/>
                      <a:gd name="T1" fmla="*/ 47 h 58"/>
                      <a:gd name="T2" fmla="*/ 27 w 37"/>
                      <a:gd name="T3" fmla="*/ 33 h 58"/>
                      <a:gd name="T4" fmla="*/ 35 w 37"/>
                      <a:gd name="T5" fmla="*/ 17 h 58"/>
                      <a:gd name="T6" fmla="*/ 37 w 37"/>
                      <a:gd name="T7" fmla="*/ 10 h 58"/>
                      <a:gd name="T8" fmla="*/ 37 w 37"/>
                      <a:gd name="T9" fmla="*/ 2 h 58"/>
                      <a:gd name="T10" fmla="*/ 37 w 37"/>
                      <a:gd name="T11" fmla="*/ 0 h 58"/>
                      <a:gd name="T12" fmla="*/ 37 w 37"/>
                      <a:gd name="T13" fmla="*/ 0 h 58"/>
                      <a:gd name="T14" fmla="*/ 33 w 37"/>
                      <a:gd name="T15" fmla="*/ 8 h 58"/>
                      <a:gd name="T16" fmla="*/ 32 w 37"/>
                      <a:gd name="T17" fmla="*/ 17 h 58"/>
                      <a:gd name="T18" fmla="*/ 27 w 37"/>
                      <a:gd name="T19" fmla="*/ 25 h 58"/>
                      <a:gd name="T20" fmla="*/ 23 w 37"/>
                      <a:gd name="T21" fmla="*/ 33 h 58"/>
                      <a:gd name="T22" fmla="*/ 13 w 37"/>
                      <a:gd name="T23" fmla="*/ 47 h 58"/>
                      <a:gd name="T24" fmla="*/ 0 w 37"/>
                      <a:gd name="T25" fmla="*/ 58 h 58"/>
                      <a:gd name="T26" fmla="*/ 9 w 37"/>
                      <a:gd name="T27" fmla="*/ 53 h 58"/>
                      <a:gd name="T28" fmla="*/ 16 w 37"/>
                      <a:gd name="T29" fmla="*/ 47 h 5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7"/>
                      <a:gd name="T46" fmla="*/ 0 h 58"/>
                      <a:gd name="T47" fmla="*/ 37 w 37"/>
                      <a:gd name="T48" fmla="*/ 58 h 5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7" h="58">
                        <a:moveTo>
                          <a:pt x="16" y="47"/>
                        </a:moveTo>
                        <a:lnTo>
                          <a:pt x="27" y="33"/>
                        </a:lnTo>
                        <a:lnTo>
                          <a:pt x="35" y="17"/>
                        </a:lnTo>
                        <a:lnTo>
                          <a:pt x="37" y="10"/>
                        </a:lnTo>
                        <a:lnTo>
                          <a:pt x="37" y="2"/>
                        </a:lnTo>
                        <a:lnTo>
                          <a:pt x="37" y="0"/>
                        </a:lnTo>
                        <a:lnTo>
                          <a:pt x="33" y="8"/>
                        </a:lnTo>
                        <a:lnTo>
                          <a:pt x="32" y="17"/>
                        </a:lnTo>
                        <a:lnTo>
                          <a:pt x="27" y="25"/>
                        </a:lnTo>
                        <a:lnTo>
                          <a:pt x="23" y="33"/>
                        </a:lnTo>
                        <a:lnTo>
                          <a:pt x="13" y="47"/>
                        </a:lnTo>
                        <a:lnTo>
                          <a:pt x="0" y="58"/>
                        </a:lnTo>
                        <a:lnTo>
                          <a:pt x="9" y="53"/>
                        </a:lnTo>
                        <a:lnTo>
                          <a:pt x="16" y="47"/>
                        </a:lnTo>
                        <a:close/>
                      </a:path>
                    </a:pathLst>
                  </a:custGeom>
                  <a:solidFill>
                    <a:srgbClr val="D832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1" name="Freeform 549">
                    <a:extLst>
                      <a:ext uri="{FF2B5EF4-FFF2-40B4-BE49-F238E27FC236}">
                        <a16:creationId xmlns:a16="http://schemas.microsoft.com/office/drawing/2014/main" id="{EB02C48B-88E8-C04A-91DB-B200BB4540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8" y="1315"/>
                    <a:ext cx="44" cy="67"/>
                  </a:xfrm>
                  <a:custGeom>
                    <a:avLst/>
                    <a:gdLst>
                      <a:gd name="T0" fmla="*/ 14 w 44"/>
                      <a:gd name="T1" fmla="*/ 59 h 67"/>
                      <a:gd name="T2" fmla="*/ 23 w 44"/>
                      <a:gd name="T3" fmla="*/ 50 h 67"/>
                      <a:gd name="T4" fmla="*/ 31 w 44"/>
                      <a:gd name="T5" fmla="*/ 39 h 67"/>
                      <a:gd name="T6" fmla="*/ 39 w 44"/>
                      <a:gd name="T7" fmla="*/ 26 h 67"/>
                      <a:gd name="T8" fmla="*/ 44 w 44"/>
                      <a:gd name="T9" fmla="*/ 14 h 67"/>
                      <a:gd name="T10" fmla="*/ 44 w 44"/>
                      <a:gd name="T11" fmla="*/ 11 h 67"/>
                      <a:gd name="T12" fmla="*/ 44 w 44"/>
                      <a:gd name="T13" fmla="*/ 8 h 67"/>
                      <a:gd name="T14" fmla="*/ 44 w 44"/>
                      <a:gd name="T15" fmla="*/ 3 h 67"/>
                      <a:gd name="T16" fmla="*/ 42 w 44"/>
                      <a:gd name="T17" fmla="*/ 0 h 67"/>
                      <a:gd name="T18" fmla="*/ 40 w 44"/>
                      <a:gd name="T19" fmla="*/ 9 h 67"/>
                      <a:gd name="T20" fmla="*/ 37 w 44"/>
                      <a:gd name="T21" fmla="*/ 20 h 67"/>
                      <a:gd name="T22" fmla="*/ 34 w 44"/>
                      <a:gd name="T23" fmla="*/ 30 h 67"/>
                      <a:gd name="T24" fmla="*/ 28 w 44"/>
                      <a:gd name="T25" fmla="*/ 37 h 67"/>
                      <a:gd name="T26" fmla="*/ 23 w 44"/>
                      <a:gd name="T27" fmla="*/ 47 h 67"/>
                      <a:gd name="T28" fmla="*/ 16 w 44"/>
                      <a:gd name="T29" fmla="*/ 54 h 67"/>
                      <a:gd name="T30" fmla="*/ 10 w 44"/>
                      <a:gd name="T31" fmla="*/ 61 h 67"/>
                      <a:gd name="T32" fmla="*/ 0 w 44"/>
                      <a:gd name="T33" fmla="*/ 67 h 67"/>
                      <a:gd name="T34" fmla="*/ 8 w 44"/>
                      <a:gd name="T35" fmla="*/ 64 h 67"/>
                      <a:gd name="T36" fmla="*/ 14 w 44"/>
                      <a:gd name="T37" fmla="*/ 59 h 67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4"/>
                      <a:gd name="T58" fmla="*/ 0 h 67"/>
                      <a:gd name="T59" fmla="*/ 44 w 44"/>
                      <a:gd name="T60" fmla="*/ 67 h 67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4" h="67">
                        <a:moveTo>
                          <a:pt x="14" y="59"/>
                        </a:moveTo>
                        <a:lnTo>
                          <a:pt x="23" y="50"/>
                        </a:lnTo>
                        <a:lnTo>
                          <a:pt x="31" y="39"/>
                        </a:lnTo>
                        <a:lnTo>
                          <a:pt x="39" y="26"/>
                        </a:lnTo>
                        <a:lnTo>
                          <a:pt x="44" y="14"/>
                        </a:lnTo>
                        <a:lnTo>
                          <a:pt x="44" y="11"/>
                        </a:lnTo>
                        <a:lnTo>
                          <a:pt x="44" y="8"/>
                        </a:lnTo>
                        <a:lnTo>
                          <a:pt x="44" y="3"/>
                        </a:lnTo>
                        <a:lnTo>
                          <a:pt x="42" y="0"/>
                        </a:lnTo>
                        <a:lnTo>
                          <a:pt x="40" y="9"/>
                        </a:lnTo>
                        <a:lnTo>
                          <a:pt x="37" y="20"/>
                        </a:lnTo>
                        <a:lnTo>
                          <a:pt x="34" y="30"/>
                        </a:lnTo>
                        <a:lnTo>
                          <a:pt x="28" y="37"/>
                        </a:lnTo>
                        <a:lnTo>
                          <a:pt x="23" y="47"/>
                        </a:lnTo>
                        <a:lnTo>
                          <a:pt x="16" y="54"/>
                        </a:lnTo>
                        <a:lnTo>
                          <a:pt x="10" y="61"/>
                        </a:lnTo>
                        <a:lnTo>
                          <a:pt x="0" y="67"/>
                        </a:lnTo>
                        <a:lnTo>
                          <a:pt x="8" y="64"/>
                        </a:lnTo>
                        <a:lnTo>
                          <a:pt x="14" y="59"/>
                        </a:lnTo>
                        <a:close/>
                      </a:path>
                    </a:pathLst>
                  </a:custGeom>
                  <a:solidFill>
                    <a:srgbClr val="D930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2" name="Freeform 550">
                    <a:extLst>
                      <a:ext uri="{FF2B5EF4-FFF2-40B4-BE49-F238E27FC236}">
                        <a16:creationId xmlns:a16="http://schemas.microsoft.com/office/drawing/2014/main" id="{2B29ED21-FA0B-6E45-B87A-89668971F0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54" y="1309"/>
                    <a:ext cx="48" cy="74"/>
                  </a:xfrm>
                  <a:custGeom>
                    <a:avLst/>
                    <a:gdLst>
                      <a:gd name="T0" fmla="*/ 11 w 48"/>
                      <a:gd name="T1" fmla="*/ 70 h 74"/>
                      <a:gd name="T2" fmla="*/ 24 w 48"/>
                      <a:gd name="T3" fmla="*/ 59 h 74"/>
                      <a:gd name="T4" fmla="*/ 34 w 48"/>
                      <a:gd name="T5" fmla="*/ 45 h 74"/>
                      <a:gd name="T6" fmla="*/ 38 w 48"/>
                      <a:gd name="T7" fmla="*/ 37 h 74"/>
                      <a:gd name="T8" fmla="*/ 43 w 48"/>
                      <a:gd name="T9" fmla="*/ 29 h 74"/>
                      <a:gd name="T10" fmla="*/ 44 w 48"/>
                      <a:gd name="T11" fmla="*/ 20 h 74"/>
                      <a:gd name="T12" fmla="*/ 48 w 48"/>
                      <a:gd name="T13" fmla="*/ 12 h 74"/>
                      <a:gd name="T14" fmla="*/ 48 w 48"/>
                      <a:gd name="T15" fmla="*/ 6 h 74"/>
                      <a:gd name="T16" fmla="*/ 46 w 48"/>
                      <a:gd name="T17" fmla="*/ 0 h 74"/>
                      <a:gd name="T18" fmla="*/ 44 w 48"/>
                      <a:gd name="T19" fmla="*/ 12 h 74"/>
                      <a:gd name="T20" fmla="*/ 41 w 48"/>
                      <a:gd name="T21" fmla="*/ 23 h 74"/>
                      <a:gd name="T22" fmla="*/ 37 w 48"/>
                      <a:gd name="T23" fmla="*/ 34 h 74"/>
                      <a:gd name="T24" fmla="*/ 31 w 48"/>
                      <a:gd name="T25" fmla="*/ 43 h 74"/>
                      <a:gd name="T26" fmla="*/ 24 w 48"/>
                      <a:gd name="T27" fmla="*/ 53 h 74"/>
                      <a:gd name="T28" fmla="*/ 17 w 48"/>
                      <a:gd name="T29" fmla="*/ 60 h 74"/>
                      <a:gd name="T30" fmla="*/ 9 w 48"/>
                      <a:gd name="T31" fmla="*/ 68 h 74"/>
                      <a:gd name="T32" fmla="*/ 0 w 48"/>
                      <a:gd name="T33" fmla="*/ 74 h 74"/>
                      <a:gd name="T34" fmla="*/ 6 w 48"/>
                      <a:gd name="T35" fmla="*/ 73 h 74"/>
                      <a:gd name="T36" fmla="*/ 11 w 48"/>
                      <a:gd name="T37" fmla="*/ 70 h 7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8"/>
                      <a:gd name="T58" fmla="*/ 0 h 74"/>
                      <a:gd name="T59" fmla="*/ 48 w 48"/>
                      <a:gd name="T60" fmla="*/ 74 h 7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8" h="74">
                        <a:moveTo>
                          <a:pt x="11" y="70"/>
                        </a:moveTo>
                        <a:lnTo>
                          <a:pt x="24" y="59"/>
                        </a:lnTo>
                        <a:lnTo>
                          <a:pt x="34" y="45"/>
                        </a:lnTo>
                        <a:lnTo>
                          <a:pt x="38" y="37"/>
                        </a:lnTo>
                        <a:lnTo>
                          <a:pt x="43" y="29"/>
                        </a:lnTo>
                        <a:lnTo>
                          <a:pt x="44" y="20"/>
                        </a:lnTo>
                        <a:lnTo>
                          <a:pt x="48" y="12"/>
                        </a:lnTo>
                        <a:lnTo>
                          <a:pt x="48" y="6"/>
                        </a:lnTo>
                        <a:lnTo>
                          <a:pt x="46" y="0"/>
                        </a:lnTo>
                        <a:lnTo>
                          <a:pt x="44" y="12"/>
                        </a:lnTo>
                        <a:lnTo>
                          <a:pt x="41" y="23"/>
                        </a:lnTo>
                        <a:lnTo>
                          <a:pt x="37" y="34"/>
                        </a:lnTo>
                        <a:lnTo>
                          <a:pt x="31" y="43"/>
                        </a:lnTo>
                        <a:lnTo>
                          <a:pt x="24" y="53"/>
                        </a:lnTo>
                        <a:lnTo>
                          <a:pt x="17" y="60"/>
                        </a:lnTo>
                        <a:lnTo>
                          <a:pt x="9" y="68"/>
                        </a:lnTo>
                        <a:lnTo>
                          <a:pt x="0" y="74"/>
                        </a:lnTo>
                        <a:lnTo>
                          <a:pt x="6" y="73"/>
                        </a:lnTo>
                        <a:lnTo>
                          <a:pt x="11" y="70"/>
                        </a:lnTo>
                        <a:close/>
                      </a:path>
                    </a:pathLst>
                  </a:custGeom>
                  <a:solidFill>
                    <a:srgbClr val="DA30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3" name="Freeform 551">
                    <a:extLst>
                      <a:ext uri="{FF2B5EF4-FFF2-40B4-BE49-F238E27FC236}">
                        <a16:creationId xmlns:a16="http://schemas.microsoft.com/office/drawing/2014/main" id="{EAACBC62-AA03-2744-9A04-9EE766D8FE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8" y="1304"/>
                    <a:ext cx="52" cy="79"/>
                  </a:xfrm>
                  <a:custGeom>
                    <a:avLst/>
                    <a:gdLst>
                      <a:gd name="T0" fmla="*/ 10 w 52"/>
                      <a:gd name="T1" fmla="*/ 78 h 79"/>
                      <a:gd name="T2" fmla="*/ 20 w 52"/>
                      <a:gd name="T3" fmla="*/ 72 h 79"/>
                      <a:gd name="T4" fmla="*/ 26 w 52"/>
                      <a:gd name="T5" fmla="*/ 65 h 79"/>
                      <a:gd name="T6" fmla="*/ 33 w 52"/>
                      <a:gd name="T7" fmla="*/ 58 h 79"/>
                      <a:gd name="T8" fmla="*/ 38 w 52"/>
                      <a:gd name="T9" fmla="*/ 48 h 79"/>
                      <a:gd name="T10" fmla="*/ 44 w 52"/>
                      <a:gd name="T11" fmla="*/ 41 h 79"/>
                      <a:gd name="T12" fmla="*/ 47 w 52"/>
                      <a:gd name="T13" fmla="*/ 31 h 79"/>
                      <a:gd name="T14" fmla="*/ 50 w 52"/>
                      <a:gd name="T15" fmla="*/ 20 h 79"/>
                      <a:gd name="T16" fmla="*/ 52 w 52"/>
                      <a:gd name="T17" fmla="*/ 11 h 79"/>
                      <a:gd name="T18" fmla="*/ 52 w 52"/>
                      <a:gd name="T19" fmla="*/ 7 h 79"/>
                      <a:gd name="T20" fmla="*/ 50 w 52"/>
                      <a:gd name="T21" fmla="*/ 0 h 79"/>
                      <a:gd name="T22" fmla="*/ 49 w 52"/>
                      <a:gd name="T23" fmla="*/ 14 h 79"/>
                      <a:gd name="T24" fmla="*/ 46 w 52"/>
                      <a:gd name="T25" fmla="*/ 27 h 79"/>
                      <a:gd name="T26" fmla="*/ 41 w 52"/>
                      <a:gd name="T27" fmla="*/ 37 h 79"/>
                      <a:gd name="T28" fmla="*/ 35 w 52"/>
                      <a:gd name="T29" fmla="*/ 48 h 79"/>
                      <a:gd name="T30" fmla="*/ 29 w 52"/>
                      <a:gd name="T31" fmla="*/ 58 h 79"/>
                      <a:gd name="T32" fmla="*/ 20 w 52"/>
                      <a:gd name="T33" fmla="*/ 67 h 79"/>
                      <a:gd name="T34" fmla="*/ 10 w 52"/>
                      <a:gd name="T35" fmla="*/ 75 h 79"/>
                      <a:gd name="T36" fmla="*/ 0 w 52"/>
                      <a:gd name="T37" fmla="*/ 79 h 79"/>
                      <a:gd name="T38" fmla="*/ 6 w 52"/>
                      <a:gd name="T39" fmla="*/ 79 h 79"/>
                      <a:gd name="T40" fmla="*/ 10 w 52"/>
                      <a:gd name="T41" fmla="*/ 78 h 7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2"/>
                      <a:gd name="T64" fmla="*/ 0 h 79"/>
                      <a:gd name="T65" fmla="*/ 52 w 52"/>
                      <a:gd name="T66" fmla="*/ 79 h 7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2" h="79">
                        <a:moveTo>
                          <a:pt x="10" y="78"/>
                        </a:moveTo>
                        <a:lnTo>
                          <a:pt x="20" y="72"/>
                        </a:lnTo>
                        <a:lnTo>
                          <a:pt x="26" y="65"/>
                        </a:lnTo>
                        <a:lnTo>
                          <a:pt x="33" y="58"/>
                        </a:lnTo>
                        <a:lnTo>
                          <a:pt x="38" y="48"/>
                        </a:lnTo>
                        <a:lnTo>
                          <a:pt x="44" y="41"/>
                        </a:lnTo>
                        <a:lnTo>
                          <a:pt x="47" y="31"/>
                        </a:lnTo>
                        <a:lnTo>
                          <a:pt x="50" y="20"/>
                        </a:lnTo>
                        <a:lnTo>
                          <a:pt x="52" y="11"/>
                        </a:lnTo>
                        <a:lnTo>
                          <a:pt x="52" y="7"/>
                        </a:lnTo>
                        <a:lnTo>
                          <a:pt x="50" y="0"/>
                        </a:lnTo>
                        <a:lnTo>
                          <a:pt x="49" y="14"/>
                        </a:lnTo>
                        <a:lnTo>
                          <a:pt x="46" y="27"/>
                        </a:lnTo>
                        <a:lnTo>
                          <a:pt x="41" y="37"/>
                        </a:lnTo>
                        <a:lnTo>
                          <a:pt x="35" y="48"/>
                        </a:lnTo>
                        <a:lnTo>
                          <a:pt x="29" y="58"/>
                        </a:lnTo>
                        <a:lnTo>
                          <a:pt x="20" y="67"/>
                        </a:lnTo>
                        <a:lnTo>
                          <a:pt x="10" y="75"/>
                        </a:lnTo>
                        <a:lnTo>
                          <a:pt x="0" y="79"/>
                        </a:lnTo>
                        <a:lnTo>
                          <a:pt x="6" y="79"/>
                        </a:lnTo>
                        <a:lnTo>
                          <a:pt x="10" y="78"/>
                        </a:lnTo>
                        <a:close/>
                      </a:path>
                    </a:pathLst>
                  </a:custGeom>
                  <a:solidFill>
                    <a:srgbClr val="DA31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4" name="Freeform 552">
                    <a:extLst>
                      <a:ext uri="{FF2B5EF4-FFF2-40B4-BE49-F238E27FC236}">
                        <a16:creationId xmlns:a16="http://schemas.microsoft.com/office/drawing/2014/main" id="{83088639-3DA5-8D4A-B888-AB26F00B38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43" y="1301"/>
                    <a:ext cx="57" cy="84"/>
                  </a:xfrm>
                  <a:custGeom>
                    <a:avLst/>
                    <a:gdLst>
                      <a:gd name="T0" fmla="*/ 11 w 57"/>
                      <a:gd name="T1" fmla="*/ 82 h 84"/>
                      <a:gd name="T2" fmla="*/ 20 w 57"/>
                      <a:gd name="T3" fmla="*/ 76 h 84"/>
                      <a:gd name="T4" fmla="*/ 28 w 57"/>
                      <a:gd name="T5" fmla="*/ 68 h 84"/>
                      <a:gd name="T6" fmla="*/ 35 w 57"/>
                      <a:gd name="T7" fmla="*/ 61 h 84"/>
                      <a:gd name="T8" fmla="*/ 42 w 57"/>
                      <a:gd name="T9" fmla="*/ 51 h 84"/>
                      <a:gd name="T10" fmla="*/ 48 w 57"/>
                      <a:gd name="T11" fmla="*/ 42 h 84"/>
                      <a:gd name="T12" fmla="*/ 52 w 57"/>
                      <a:gd name="T13" fmla="*/ 31 h 84"/>
                      <a:gd name="T14" fmla="*/ 55 w 57"/>
                      <a:gd name="T15" fmla="*/ 20 h 84"/>
                      <a:gd name="T16" fmla="*/ 57 w 57"/>
                      <a:gd name="T17" fmla="*/ 8 h 84"/>
                      <a:gd name="T18" fmla="*/ 55 w 57"/>
                      <a:gd name="T19" fmla="*/ 5 h 84"/>
                      <a:gd name="T20" fmla="*/ 54 w 57"/>
                      <a:gd name="T21" fmla="*/ 0 h 84"/>
                      <a:gd name="T22" fmla="*/ 54 w 57"/>
                      <a:gd name="T23" fmla="*/ 0 h 84"/>
                      <a:gd name="T24" fmla="*/ 54 w 57"/>
                      <a:gd name="T25" fmla="*/ 2 h 84"/>
                      <a:gd name="T26" fmla="*/ 52 w 57"/>
                      <a:gd name="T27" fmla="*/ 14 h 84"/>
                      <a:gd name="T28" fmla="*/ 49 w 57"/>
                      <a:gd name="T29" fmla="*/ 28 h 84"/>
                      <a:gd name="T30" fmla="*/ 45 w 57"/>
                      <a:gd name="T31" fmla="*/ 40 h 84"/>
                      <a:gd name="T32" fmla="*/ 38 w 57"/>
                      <a:gd name="T33" fmla="*/ 51 h 84"/>
                      <a:gd name="T34" fmla="*/ 31 w 57"/>
                      <a:gd name="T35" fmla="*/ 61 h 84"/>
                      <a:gd name="T36" fmla="*/ 22 w 57"/>
                      <a:gd name="T37" fmla="*/ 70 h 84"/>
                      <a:gd name="T38" fmla="*/ 11 w 57"/>
                      <a:gd name="T39" fmla="*/ 78 h 84"/>
                      <a:gd name="T40" fmla="*/ 0 w 57"/>
                      <a:gd name="T41" fmla="*/ 84 h 84"/>
                      <a:gd name="T42" fmla="*/ 5 w 57"/>
                      <a:gd name="T43" fmla="*/ 82 h 84"/>
                      <a:gd name="T44" fmla="*/ 11 w 57"/>
                      <a:gd name="T45" fmla="*/ 82 h 84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7"/>
                      <a:gd name="T70" fmla="*/ 0 h 84"/>
                      <a:gd name="T71" fmla="*/ 57 w 57"/>
                      <a:gd name="T72" fmla="*/ 84 h 84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7" h="84">
                        <a:moveTo>
                          <a:pt x="11" y="82"/>
                        </a:moveTo>
                        <a:lnTo>
                          <a:pt x="20" y="76"/>
                        </a:lnTo>
                        <a:lnTo>
                          <a:pt x="28" y="68"/>
                        </a:lnTo>
                        <a:lnTo>
                          <a:pt x="35" y="61"/>
                        </a:lnTo>
                        <a:lnTo>
                          <a:pt x="42" y="51"/>
                        </a:lnTo>
                        <a:lnTo>
                          <a:pt x="48" y="42"/>
                        </a:lnTo>
                        <a:lnTo>
                          <a:pt x="52" y="31"/>
                        </a:lnTo>
                        <a:lnTo>
                          <a:pt x="55" y="20"/>
                        </a:lnTo>
                        <a:lnTo>
                          <a:pt x="57" y="8"/>
                        </a:lnTo>
                        <a:lnTo>
                          <a:pt x="55" y="5"/>
                        </a:lnTo>
                        <a:lnTo>
                          <a:pt x="54" y="0"/>
                        </a:lnTo>
                        <a:lnTo>
                          <a:pt x="54" y="2"/>
                        </a:lnTo>
                        <a:lnTo>
                          <a:pt x="52" y="14"/>
                        </a:lnTo>
                        <a:lnTo>
                          <a:pt x="49" y="28"/>
                        </a:lnTo>
                        <a:lnTo>
                          <a:pt x="45" y="40"/>
                        </a:lnTo>
                        <a:lnTo>
                          <a:pt x="38" y="51"/>
                        </a:lnTo>
                        <a:lnTo>
                          <a:pt x="31" y="61"/>
                        </a:lnTo>
                        <a:lnTo>
                          <a:pt x="22" y="70"/>
                        </a:lnTo>
                        <a:lnTo>
                          <a:pt x="11" y="78"/>
                        </a:lnTo>
                        <a:lnTo>
                          <a:pt x="0" y="84"/>
                        </a:lnTo>
                        <a:lnTo>
                          <a:pt x="5" y="82"/>
                        </a:lnTo>
                        <a:lnTo>
                          <a:pt x="11" y="82"/>
                        </a:lnTo>
                        <a:close/>
                      </a:path>
                    </a:pathLst>
                  </a:custGeom>
                  <a:solidFill>
                    <a:srgbClr val="DB312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5" name="Freeform 553">
                    <a:extLst>
                      <a:ext uri="{FF2B5EF4-FFF2-40B4-BE49-F238E27FC236}">
                        <a16:creationId xmlns:a16="http://schemas.microsoft.com/office/drawing/2014/main" id="{E3248680-4EF1-EC46-A403-408C66CB62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38" y="1297"/>
                    <a:ext cx="60" cy="88"/>
                  </a:xfrm>
                  <a:custGeom>
                    <a:avLst/>
                    <a:gdLst>
                      <a:gd name="T0" fmla="*/ 10 w 60"/>
                      <a:gd name="T1" fmla="*/ 86 h 88"/>
                      <a:gd name="T2" fmla="*/ 20 w 60"/>
                      <a:gd name="T3" fmla="*/ 82 h 88"/>
                      <a:gd name="T4" fmla="*/ 30 w 60"/>
                      <a:gd name="T5" fmla="*/ 74 h 88"/>
                      <a:gd name="T6" fmla="*/ 39 w 60"/>
                      <a:gd name="T7" fmla="*/ 65 h 88"/>
                      <a:gd name="T8" fmla="*/ 45 w 60"/>
                      <a:gd name="T9" fmla="*/ 55 h 88"/>
                      <a:gd name="T10" fmla="*/ 51 w 60"/>
                      <a:gd name="T11" fmla="*/ 44 h 88"/>
                      <a:gd name="T12" fmla="*/ 56 w 60"/>
                      <a:gd name="T13" fmla="*/ 34 h 88"/>
                      <a:gd name="T14" fmla="*/ 59 w 60"/>
                      <a:gd name="T15" fmla="*/ 21 h 88"/>
                      <a:gd name="T16" fmla="*/ 60 w 60"/>
                      <a:gd name="T17" fmla="*/ 7 h 88"/>
                      <a:gd name="T18" fmla="*/ 59 w 60"/>
                      <a:gd name="T19" fmla="*/ 4 h 88"/>
                      <a:gd name="T20" fmla="*/ 57 w 60"/>
                      <a:gd name="T21" fmla="*/ 0 h 88"/>
                      <a:gd name="T22" fmla="*/ 57 w 60"/>
                      <a:gd name="T23" fmla="*/ 3 h 88"/>
                      <a:gd name="T24" fmla="*/ 57 w 60"/>
                      <a:gd name="T25" fmla="*/ 6 h 88"/>
                      <a:gd name="T26" fmla="*/ 56 w 60"/>
                      <a:gd name="T27" fmla="*/ 20 h 88"/>
                      <a:gd name="T28" fmla="*/ 53 w 60"/>
                      <a:gd name="T29" fmla="*/ 32 h 88"/>
                      <a:gd name="T30" fmla="*/ 48 w 60"/>
                      <a:gd name="T31" fmla="*/ 44 h 88"/>
                      <a:gd name="T32" fmla="*/ 42 w 60"/>
                      <a:gd name="T33" fmla="*/ 57 h 88"/>
                      <a:gd name="T34" fmla="*/ 33 w 60"/>
                      <a:gd name="T35" fmla="*/ 66 h 88"/>
                      <a:gd name="T36" fmla="*/ 23 w 60"/>
                      <a:gd name="T37" fmla="*/ 75 h 88"/>
                      <a:gd name="T38" fmla="*/ 13 w 60"/>
                      <a:gd name="T39" fmla="*/ 82 h 88"/>
                      <a:gd name="T40" fmla="*/ 0 w 60"/>
                      <a:gd name="T41" fmla="*/ 88 h 88"/>
                      <a:gd name="T42" fmla="*/ 5 w 60"/>
                      <a:gd name="T43" fmla="*/ 88 h 88"/>
                      <a:gd name="T44" fmla="*/ 10 w 60"/>
                      <a:gd name="T45" fmla="*/ 86 h 8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0"/>
                      <a:gd name="T70" fmla="*/ 0 h 88"/>
                      <a:gd name="T71" fmla="*/ 60 w 60"/>
                      <a:gd name="T72" fmla="*/ 88 h 8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0" h="88">
                        <a:moveTo>
                          <a:pt x="10" y="86"/>
                        </a:moveTo>
                        <a:lnTo>
                          <a:pt x="20" y="82"/>
                        </a:lnTo>
                        <a:lnTo>
                          <a:pt x="30" y="74"/>
                        </a:lnTo>
                        <a:lnTo>
                          <a:pt x="39" y="65"/>
                        </a:lnTo>
                        <a:lnTo>
                          <a:pt x="45" y="55"/>
                        </a:lnTo>
                        <a:lnTo>
                          <a:pt x="51" y="44"/>
                        </a:lnTo>
                        <a:lnTo>
                          <a:pt x="56" y="34"/>
                        </a:lnTo>
                        <a:lnTo>
                          <a:pt x="59" y="21"/>
                        </a:lnTo>
                        <a:lnTo>
                          <a:pt x="60" y="7"/>
                        </a:lnTo>
                        <a:lnTo>
                          <a:pt x="59" y="4"/>
                        </a:lnTo>
                        <a:lnTo>
                          <a:pt x="57" y="0"/>
                        </a:lnTo>
                        <a:lnTo>
                          <a:pt x="57" y="3"/>
                        </a:lnTo>
                        <a:lnTo>
                          <a:pt x="57" y="6"/>
                        </a:lnTo>
                        <a:lnTo>
                          <a:pt x="56" y="20"/>
                        </a:lnTo>
                        <a:lnTo>
                          <a:pt x="53" y="32"/>
                        </a:lnTo>
                        <a:lnTo>
                          <a:pt x="48" y="44"/>
                        </a:lnTo>
                        <a:lnTo>
                          <a:pt x="42" y="57"/>
                        </a:lnTo>
                        <a:lnTo>
                          <a:pt x="33" y="66"/>
                        </a:lnTo>
                        <a:lnTo>
                          <a:pt x="23" y="75"/>
                        </a:lnTo>
                        <a:lnTo>
                          <a:pt x="13" y="82"/>
                        </a:ln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10" y="86"/>
                        </a:lnTo>
                        <a:close/>
                      </a:path>
                    </a:pathLst>
                  </a:custGeom>
                  <a:solidFill>
                    <a:srgbClr val="DB32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6" name="Freeform 554">
                    <a:extLst>
                      <a:ext uri="{FF2B5EF4-FFF2-40B4-BE49-F238E27FC236}">
                        <a16:creationId xmlns:a16="http://schemas.microsoft.com/office/drawing/2014/main" id="{96FFC285-ABB0-BE46-8BD7-94C4C6A8FB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34" y="1294"/>
                    <a:ext cx="63" cy="91"/>
                  </a:xfrm>
                  <a:custGeom>
                    <a:avLst/>
                    <a:gdLst>
                      <a:gd name="T0" fmla="*/ 63 w 63"/>
                      <a:gd name="T1" fmla="*/ 9 h 91"/>
                      <a:gd name="T2" fmla="*/ 63 w 63"/>
                      <a:gd name="T3" fmla="*/ 7 h 91"/>
                      <a:gd name="T4" fmla="*/ 63 w 63"/>
                      <a:gd name="T5" fmla="*/ 7 h 91"/>
                      <a:gd name="T6" fmla="*/ 61 w 63"/>
                      <a:gd name="T7" fmla="*/ 3 h 91"/>
                      <a:gd name="T8" fmla="*/ 60 w 63"/>
                      <a:gd name="T9" fmla="*/ 0 h 91"/>
                      <a:gd name="T10" fmla="*/ 60 w 63"/>
                      <a:gd name="T11" fmla="*/ 4 h 91"/>
                      <a:gd name="T12" fmla="*/ 60 w 63"/>
                      <a:gd name="T13" fmla="*/ 9 h 91"/>
                      <a:gd name="T14" fmla="*/ 58 w 63"/>
                      <a:gd name="T15" fmla="*/ 23 h 91"/>
                      <a:gd name="T16" fmla="*/ 55 w 63"/>
                      <a:gd name="T17" fmla="*/ 37 h 91"/>
                      <a:gd name="T18" fmla="*/ 51 w 63"/>
                      <a:gd name="T19" fmla="*/ 49 h 91"/>
                      <a:gd name="T20" fmla="*/ 43 w 63"/>
                      <a:gd name="T21" fmla="*/ 60 h 91"/>
                      <a:gd name="T22" fmla="*/ 34 w 63"/>
                      <a:gd name="T23" fmla="*/ 71 h 91"/>
                      <a:gd name="T24" fmla="*/ 24 w 63"/>
                      <a:gd name="T25" fmla="*/ 78 h 91"/>
                      <a:gd name="T26" fmla="*/ 12 w 63"/>
                      <a:gd name="T27" fmla="*/ 86 h 91"/>
                      <a:gd name="T28" fmla="*/ 0 w 63"/>
                      <a:gd name="T29" fmla="*/ 91 h 91"/>
                      <a:gd name="T30" fmla="*/ 1 w 63"/>
                      <a:gd name="T31" fmla="*/ 91 h 91"/>
                      <a:gd name="T32" fmla="*/ 3 w 63"/>
                      <a:gd name="T33" fmla="*/ 91 h 91"/>
                      <a:gd name="T34" fmla="*/ 6 w 63"/>
                      <a:gd name="T35" fmla="*/ 91 h 91"/>
                      <a:gd name="T36" fmla="*/ 9 w 63"/>
                      <a:gd name="T37" fmla="*/ 91 h 91"/>
                      <a:gd name="T38" fmla="*/ 20 w 63"/>
                      <a:gd name="T39" fmla="*/ 85 h 91"/>
                      <a:gd name="T40" fmla="*/ 31 w 63"/>
                      <a:gd name="T41" fmla="*/ 77 h 91"/>
                      <a:gd name="T42" fmla="*/ 40 w 63"/>
                      <a:gd name="T43" fmla="*/ 68 h 91"/>
                      <a:gd name="T44" fmla="*/ 47 w 63"/>
                      <a:gd name="T45" fmla="*/ 58 h 91"/>
                      <a:gd name="T46" fmla="*/ 54 w 63"/>
                      <a:gd name="T47" fmla="*/ 47 h 91"/>
                      <a:gd name="T48" fmla="*/ 58 w 63"/>
                      <a:gd name="T49" fmla="*/ 35 h 91"/>
                      <a:gd name="T50" fmla="*/ 61 w 63"/>
                      <a:gd name="T51" fmla="*/ 21 h 91"/>
                      <a:gd name="T52" fmla="*/ 63 w 63"/>
                      <a:gd name="T53" fmla="*/ 9 h 91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3"/>
                      <a:gd name="T82" fmla="*/ 0 h 91"/>
                      <a:gd name="T83" fmla="*/ 63 w 63"/>
                      <a:gd name="T84" fmla="*/ 91 h 91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3" h="91">
                        <a:moveTo>
                          <a:pt x="63" y="9"/>
                        </a:moveTo>
                        <a:lnTo>
                          <a:pt x="63" y="7"/>
                        </a:lnTo>
                        <a:lnTo>
                          <a:pt x="61" y="3"/>
                        </a:lnTo>
                        <a:lnTo>
                          <a:pt x="60" y="0"/>
                        </a:lnTo>
                        <a:lnTo>
                          <a:pt x="60" y="4"/>
                        </a:lnTo>
                        <a:lnTo>
                          <a:pt x="60" y="9"/>
                        </a:lnTo>
                        <a:lnTo>
                          <a:pt x="58" y="23"/>
                        </a:lnTo>
                        <a:lnTo>
                          <a:pt x="55" y="37"/>
                        </a:lnTo>
                        <a:lnTo>
                          <a:pt x="51" y="49"/>
                        </a:lnTo>
                        <a:lnTo>
                          <a:pt x="43" y="60"/>
                        </a:lnTo>
                        <a:lnTo>
                          <a:pt x="34" y="71"/>
                        </a:lnTo>
                        <a:lnTo>
                          <a:pt x="24" y="78"/>
                        </a:lnTo>
                        <a:lnTo>
                          <a:pt x="12" y="86"/>
                        </a:lnTo>
                        <a:lnTo>
                          <a:pt x="0" y="91"/>
                        </a:lnTo>
                        <a:lnTo>
                          <a:pt x="1" y="91"/>
                        </a:lnTo>
                        <a:lnTo>
                          <a:pt x="3" y="91"/>
                        </a:lnTo>
                        <a:lnTo>
                          <a:pt x="6" y="91"/>
                        </a:lnTo>
                        <a:lnTo>
                          <a:pt x="9" y="91"/>
                        </a:lnTo>
                        <a:lnTo>
                          <a:pt x="20" y="85"/>
                        </a:lnTo>
                        <a:lnTo>
                          <a:pt x="31" y="77"/>
                        </a:lnTo>
                        <a:lnTo>
                          <a:pt x="40" y="68"/>
                        </a:lnTo>
                        <a:lnTo>
                          <a:pt x="47" y="58"/>
                        </a:lnTo>
                        <a:lnTo>
                          <a:pt x="54" y="47"/>
                        </a:lnTo>
                        <a:lnTo>
                          <a:pt x="58" y="35"/>
                        </a:lnTo>
                        <a:lnTo>
                          <a:pt x="61" y="21"/>
                        </a:lnTo>
                        <a:lnTo>
                          <a:pt x="63" y="9"/>
                        </a:lnTo>
                        <a:close/>
                      </a:path>
                    </a:pathLst>
                  </a:custGeom>
                  <a:solidFill>
                    <a:srgbClr val="DB33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7" name="Freeform 555">
                    <a:extLst>
                      <a:ext uri="{FF2B5EF4-FFF2-40B4-BE49-F238E27FC236}">
                        <a16:creationId xmlns:a16="http://schemas.microsoft.com/office/drawing/2014/main" id="{3EDEB8EF-5FBB-B840-AFB5-B6A2E9A632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9" y="1290"/>
                    <a:ext cx="66" cy="95"/>
                  </a:xfrm>
                  <a:custGeom>
                    <a:avLst/>
                    <a:gdLst>
                      <a:gd name="T0" fmla="*/ 66 w 66"/>
                      <a:gd name="T1" fmla="*/ 13 h 95"/>
                      <a:gd name="T2" fmla="*/ 66 w 66"/>
                      <a:gd name="T3" fmla="*/ 10 h 95"/>
                      <a:gd name="T4" fmla="*/ 66 w 66"/>
                      <a:gd name="T5" fmla="*/ 7 h 95"/>
                      <a:gd name="T6" fmla="*/ 65 w 66"/>
                      <a:gd name="T7" fmla="*/ 4 h 95"/>
                      <a:gd name="T8" fmla="*/ 63 w 66"/>
                      <a:gd name="T9" fmla="*/ 0 h 95"/>
                      <a:gd name="T10" fmla="*/ 63 w 66"/>
                      <a:gd name="T11" fmla="*/ 7 h 95"/>
                      <a:gd name="T12" fmla="*/ 63 w 66"/>
                      <a:gd name="T13" fmla="*/ 13 h 95"/>
                      <a:gd name="T14" fmla="*/ 62 w 66"/>
                      <a:gd name="T15" fmla="*/ 27 h 95"/>
                      <a:gd name="T16" fmla="*/ 59 w 66"/>
                      <a:gd name="T17" fmla="*/ 41 h 95"/>
                      <a:gd name="T18" fmla="*/ 52 w 66"/>
                      <a:gd name="T19" fmla="*/ 53 h 95"/>
                      <a:gd name="T20" fmla="*/ 45 w 66"/>
                      <a:gd name="T21" fmla="*/ 64 h 95"/>
                      <a:gd name="T22" fmla="*/ 36 w 66"/>
                      <a:gd name="T23" fmla="*/ 75 h 95"/>
                      <a:gd name="T24" fmla="*/ 25 w 66"/>
                      <a:gd name="T25" fmla="*/ 82 h 95"/>
                      <a:gd name="T26" fmla="*/ 14 w 66"/>
                      <a:gd name="T27" fmla="*/ 90 h 95"/>
                      <a:gd name="T28" fmla="*/ 0 w 66"/>
                      <a:gd name="T29" fmla="*/ 95 h 95"/>
                      <a:gd name="T30" fmla="*/ 5 w 66"/>
                      <a:gd name="T31" fmla="*/ 95 h 95"/>
                      <a:gd name="T32" fmla="*/ 8 w 66"/>
                      <a:gd name="T33" fmla="*/ 95 h 95"/>
                      <a:gd name="T34" fmla="*/ 9 w 66"/>
                      <a:gd name="T35" fmla="*/ 95 h 95"/>
                      <a:gd name="T36" fmla="*/ 9 w 66"/>
                      <a:gd name="T37" fmla="*/ 95 h 95"/>
                      <a:gd name="T38" fmla="*/ 22 w 66"/>
                      <a:gd name="T39" fmla="*/ 89 h 95"/>
                      <a:gd name="T40" fmla="*/ 32 w 66"/>
                      <a:gd name="T41" fmla="*/ 82 h 95"/>
                      <a:gd name="T42" fmla="*/ 42 w 66"/>
                      <a:gd name="T43" fmla="*/ 73 h 95"/>
                      <a:gd name="T44" fmla="*/ 51 w 66"/>
                      <a:gd name="T45" fmla="*/ 64 h 95"/>
                      <a:gd name="T46" fmla="*/ 57 w 66"/>
                      <a:gd name="T47" fmla="*/ 51 h 95"/>
                      <a:gd name="T48" fmla="*/ 62 w 66"/>
                      <a:gd name="T49" fmla="*/ 39 h 95"/>
                      <a:gd name="T50" fmla="*/ 65 w 66"/>
                      <a:gd name="T51" fmla="*/ 27 h 95"/>
                      <a:gd name="T52" fmla="*/ 66 w 66"/>
                      <a:gd name="T53" fmla="*/ 13 h 9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6"/>
                      <a:gd name="T82" fmla="*/ 0 h 95"/>
                      <a:gd name="T83" fmla="*/ 66 w 66"/>
                      <a:gd name="T84" fmla="*/ 95 h 9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6" h="95">
                        <a:moveTo>
                          <a:pt x="66" y="13"/>
                        </a:moveTo>
                        <a:lnTo>
                          <a:pt x="66" y="10"/>
                        </a:lnTo>
                        <a:lnTo>
                          <a:pt x="66" y="7"/>
                        </a:lnTo>
                        <a:lnTo>
                          <a:pt x="65" y="4"/>
                        </a:lnTo>
                        <a:lnTo>
                          <a:pt x="63" y="0"/>
                        </a:lnTo>
                        <a:lnTo>
                          <a:pt x="63" y="7"/>
                        </a:lnTo>
                        <a:lnTo>
                          <a:pt x="63" y="13"/>
                        </a:lnTo>
                        <a:lnTo>
                          <a:pt x="62" y="27"/>
                        </a:lnTo>
                        <a:lnTo>
                          <a:pt x="59" y="41"/>
                        </a:lnTo>
                        <a:lnTo>
                          <a:pt x="52" y="53"/>
                        </a:lnTo>
                        <a:lnTo>
                          <a:pt x="45" y="64"/>
                        </a:lnTo>
                        <a:lnTo>
                          <a:pt x="36" y="75"/>
                        </a:lnTo>
                        <a:lnTo>
                          <a:pt x="25" y="82"/>
                        </a:lnTo>
                        <a:lnTo>
                          <a:pt x="14" y="90"/>
                        </a:lnTo>
                        <a:lnTo>
                          <a:pt x="0" y="95"/>
                        </a:lnTo>
                        <a:lnTo>
                          <a:pt x="5" y="95"/>
                        </a:lnTo>
                        <a:lnTo>
                          <a:pt x="8" y="95"/>
                        </a:lnTo>
                        <a:lnTo>
                          <a:pt x="9" y="95"/>
                        </a:lnTo>
                        <a:lnTo>
                          <a:pt x="22" y="89"/>
                        </a:lnTo>
                        <a:lnTo>
                          <a:pt x="32" y="82"/>
                        </a:lnTo>
                        <a:lnTo>
                          <a:pt x="42" y="73"/>
                        </a:lnTo>
                        <a:lnTo>
                          <a:pt x="51" y="64"/>
                        </a:lnTo>
                        <a:lnTo>
                          <a:pt x="57" y="51"/>
                        </a:lnTo>
                        <a:lnTo>
                          <a:pt x="62" y="39"/>
                        </a:lnTo>
                        <a:lnTo>
                          <a:pt x="65" y="27"/>
                        </a:lnTo>
                        <a:lnTo>
                          <a:pt x="66" y="13"/>
                        </a:lnTo>
                        <a:close/>
                      </a:path>
                    </a:pathLst>
                  </a:custGeom>
                  <a:solidFill>
                    <a:srgbClr val="DB342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8" name="Freeform 556">
                    <a:extLst>
                      <a:ext uri="{FF2B5EF4-FFF2-40B4-BE49-F238E27FC236}">
                        <a16:creationId xmlns:a16="http://schemas.microsoft.com/office/drawing/2014/main" id="{EDCD0CDC-540A-FE47-8C7B-32BE8B9C83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4" y="1287"/>
                    <a:ext cx="70" cy="98"/>
                  </a:xfrm>
                  <a:custGeom>
                    <a:avLst/>
                    <a:gdLst>
                      <a:gd name="T0" fmla="*/ 70 w 70"/>
                      <a:gd name="T1" fmla="*/ 16 h 98"/>
                      <a:gd name="T2" fmla="*/ 70 w 70"/>
                      <a:gd name="T3" fmla="*/ 11 h 98"/>
                      <a:gd name="T4" fmla="*/ 70 w 70"/>
                      <a:gd name="T5" fmla="*/ 7 h 98"/>
                      <a:gd name="T6" fmla="*/ 68 w 70"/>
                      <a:gd name="T7" fmla="*/ 3 h 98"/>
                      <a:gd name="T8" fmla="*/ 65 w 70"/>
                      <a:gd name="T9" fmla="*/ 0 h 98"/>
                      <a:gd name="T10" fmla="*/ 67 w 70"/>
                      <a:gd name="T11" fmla="*/ 8 h 98"/>
                      <a:gd name="T12" fmla="*/ 67 w 70"/>
                      <a:gd name="T13" fmla="*/ 16 h 98"/>
                      <a:gd name="T14" fmla="*/ 65 w 70"/>
                      <a:gd name="T15" fmla="*/ 30 h 98"/>
                      <a:gd name="T16" fmla="*/ 62 w 70"/>
                      <a:gd name="T17" fmla="*/ 44 h 98"/>
                      <a:gd name="T18" fmla="*/ 56 w 70"/>
                      <a:gd name="T19" fmla="*/ 56 h 98"/>
                      <a:gd name="T20" fmla="*/ 48 w 70"/>
                      <a:gd name="T21" fmla="*/ 68 h 98"/>
                      <a:gd name="T22" fmla="*/ 39 w 70"/>
                      <a:gd name="T23" fmla="*/ 78 h 98"/>
                      <a:gd name="T24" fmla="*/ 27 w 70"/>
                      <a:gd name="T25" fmla="*/ 87 h 98"/>
                      <a:gd name="T26" fmla="*/ 14 w 70"/>
                      <a:gd name="T27" fmla="*/ 93 h 98"/>
                      <a:gd name="T28" fmla="*/ 0 w 70"/>
                      <a:gd name="T29" fmla="*/ 96 h 98"/>
                      <a:gd name="T30" fmla="*/ 5 w 70"/>
                      <a:gd name="T31" fmla="*/ 98 h 98"/>
                      <a:gd name="T32" fmla="*/ 10 w 70"/>
                      <a:gd name="T33" fmla="*/ 98 h 98"/>
                      <a:gd name="T34" fmla="*/ 22 w 70"/>
                      <a:gd name="T35" fmla="*/ 93 h 98"/>
                      <a:gd name="T36" fmla="*/ 34 w 70"/>
                      <a:gd name="T37" fmla="*/ 85 h 98"/>
                      <a:gd name="T38" fmla="*/ 44 w 70"/>
                      <a:gd name="T39" fmla="*/ 78 h 98"/>
                      <a:gd name="T40" fmla="*/ 53 w 70"/>
                      <a:gd name="T41" fmla="*/ 67 h 98"/>
                      <a:gd name="T42" fmla="*/ 61 w 70"/>
                      <a:gd name="T43" fmla="*/ 56 h 98"/>
                      <a:gd name="T44" fmla="*/ 65 w 70"/>
                      <a:gd name="T45" fmla="*/ 44 h 98"/>
                      <a:gd name="T46" fmla="*/ 68 w 70"/>
                      <a:gd name="T47" fmla="*/ 30 h 98"/>
                      <a:gd name="T48" fmla="*/ 70 w 70"/>
                      <a:gd name="T49" fmla="*/ 16 h 98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0"/>
                      <a:gd name="T76" fmla="*/ 0 h 98"/>
                      <a:gd name="T77" fmla="*/ 70 w 70"/>
                      <a:gd name="T78" fmla="*/ 98 h 98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0" h="98">
                        <a:moveTo>
                          <a:pt x="70" y="16"/>
                        </a:moveTo>
                        <a:lnTo>
                          <a:pt x="70" y="11"/>
                        </a:lnTo>
                        <a:lnTo>
                          <a:pt x="70" y="7"/>
                        </a:lnTo>
                        <a:lnTo>
                          <a:pt x="68" y="3"/>
                        </a:lnTo>
                        <a:lnTo>
                          <a:pt x="65" y="0"/>
                        </a:lnTo>
                        <a:lnTo>
                          <a:pt x="67" y="8"/>
                        </a:lnTo>
                        <a:lnTo>
                          <a:pt x="67" y="16"/>
                        </a:lnTo>
                        <a:lnTo>
                          <a:pt x="65" y="30"/>
                        </a:lnTo>
                        <a:lnTo>
                          <a:pt x="62" y="44"/>
                        </a:lnTo>
                        <a:lnTo>
                          <a:pt x="56" y="56"/>
                        </a:lnTo>
                        <a:lnTo>
                          <a:pt x="48" y="68"/>
                        </a:lnTo>
                        <a:lnTo>
                          <a:pt x="39" y="78"/>
                        </a:lnTo>
                        <a:lnTo>
                          <a:pt x="27" y="87"/>
                        </a:lnTo>
                        <a:lnTo>
                          <a:pt x="14" y="93"/>
                        </a:lnTo>
                        <a:lnTo>
                          <a:pt x="0" y="96"/>
                        </a:lnTo>
                        <a:lnTo>
                          <a:pt x="5" y="98"/>
                        </a:lnTo>
                        <a:lnTo>
                          <a:pt x="10" y="98"/>
                        </a:lnTo>
                        <a:lnTo>
                          <a:pt x="22" y="93"/>
                        </a:lnTo>
                        <a:lnTo>
                          <a:pt x="34" y="85"/>
                        </a:lnTo>
                        <a:lnTo>
                          <a:pt x="44" y="78"/>
                        </a:lnTo>
                        <a:lnTo>
                          <a:pt x="53" y="67"/>
                        </a:lnTo>
                        <a:lnTo>
                          <a:pt x="61" y="56"/>
                        </a:lnTo>
                        <a:lnTo>
                          <a:pt x="65" y="44"/>
                        </a:lnTo>
                        <a:lnTo>
                          <a:pt x="68" y="30"/>
                        </a:lnTo>
                        <a:lnTo>
                          <a:pt x="70" y="16"/>
                        </a:lnTo>
                        <a:close/>
                      </a:path>
                    </a:pathLst>
                  </a:custGeom>
                  <a:solidFill>
                    <a:srgbClr val="DB352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9" name="Freeform 557">
                    <a:extLst>
                      <a:ext uri="{FF2B5EF4-FFF2-40B4-BE49-F238E27FC236}">
                        <a16:creationId xmlns:a16="http://schemas.microsoft.com/office/drawing/2014/main" id="{B9F90BE3-CBA7-2446-943F-50B2015E6E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1" y="1284"/>
                    <a:ext cx="71" cy="101"/>
                  </a:xfrm>
                  <a:custGeom>
                    <a:avLst/>
                    <a:gdLst>
                      <a:gd name="T0" fmla="*/ 71 w 71"/>
                      <a:gd name="T1" fmla="*/ 19 h 101"/>
                      <a:gd name="T2" fmla="*/ 71 w 71"/>
                      <a:gd name="T3" fmla="*/ 13 h 101"/>
                      <a:gd name="T4" fmla="*/ 71 w 71"/>
                      <a:gd name="T5" fmla="*/ 6 h 101"/>
                      <a:gd name="T6" fmla="*/ 68 w 71"/>
                      <a:gd name="T7" fmla="*/ 3 h 101"/>
                      <a:gd name="T8" fmla="*/ 67 w 71"/>
                      <a:gd name="T9" fmla="*/ 0 h 101"/>
                      <a:gd name="T10" fmla="*/ 68 w 71"/>
                      <a:gd name="T11" fmla="*/ 10 h 101"/>
                      <a:gd name="T12" fmla="*/ 68 w 71"/>
                      <a:gd name="T13" fmla="*/ 19 h 101"/>
                      <a:gd name="T14" fmla="*/ 67 w 71"/>
                      <a:gd name="T15" fmla="*/ 33 h 101"/>
                      <a:gd name="T16" fmla="*/ 64 w 71"/>
                      <a:gd name="T17" fmla="*/ 47 h 101"/>
                      <a:gd name="T18" fmla="*/ 57 w 71"/>
                      <a:gd name="T19" fmla="*/ 61 h 101"/>
                      <a:gd name="T20" fmla="*/ 48 w 71"/>
                      <a:gd name="T21" fmla="*/ 71 h 101"/>
                      <a:gd name="T22" fmla="*/ 39 w 71"/>
                      <a:gd name="T23" fmla="*/ 81 h 101"/>
                      <a:gd name="T24" fmla="*/ 27 w 71"/>
                      <a:gd name="T25" fmla="*/ 90 h 101"/>
                      <a:gd name="T26" fmla="*/ 14 w 71"/>
                      <a:gd name="T27" fmla="*/ 95 h 101"/>
                      <a:gd name="T28" fmla="*/ 0 w 71"/>
                      <a:gd name="T29" fmla="*/ 99 h 101"/>
                      <a:gd name="T30" fmla="*/ 5 w 71"/>
                      <a:gd name="T31" fmla="*/ 99 h 101"/>
                      <a:gd name="T32" fmla="*/ 8 w 71"/>
                      <a:gd name="T33" fmla="*/ 101 h 101"/>
                      <a:gd name="T34" fmla="*/ 22 w 71"/>
                      <a:gd name="T35" fmla="*/ 96 h 101"/>
                      <a:gd name="T36" fmla="*/ 33 w 71"/>
                      <a:gd name="T37" fmla="*/ 88 h 101"/>
                      <a:gd name="T38" fmla="*/ 44 w 71"/>
                      <a:gd name="T39" fmla="*/ 81 h 101"/>
                      <a:gd name="T40" fmla="*/ 53 w 71"/>
                      <a:gd name="T41" fmla="*/ 70 h 101"/>
                      <a:gd name="T42" fmla="*/ 60 w 71"/>
                      <a:gd name="T43" fmla="*/ 59 h 101"/>
                      <a:gd name="T44" fmla="*/ 67 w 71"/>
                      <a:gd name="T45" fmla="*/ 47 h 101"/>
                      <a:gd name="T46" fmla="*/ 70 w 71"/>
                      <a:gd name="T47" fmla="*/ 33 h 101"/>
                      <a:gd name="T48" fmla="*/ 71 w 71"/>
                      <a:gd name="T49" fmla="*/ 19 h 10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101"/>
                      <a:gd name="T77" fmla="*/ 71 w 71"/>
                      <a:gd name="T78" fmla="*/ 101 h 10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101">
                        <a:moveTo>
                          <a:pt x="71" y="19"/>
                        </a:moveTo>
                        <a:lnTo>
                          <a:pt x="71" y="13"/>
                        </a:lnTo>
                        <a:lnTo>
                          <a:pt x="71" y="6"/>
                        </a:lnTo>
                        <a:lnTo>
                          <a:pt x="68" y="3"/>
                        </a:lnTo>
                        <a:lnTo>
                          <a:pt x="67" y="0"/>
                        </a:lnTo>
                        <a:lnTo>
                          <a:pt x="68" y="10"/>
                        </a:lnTo>
                        <a:lnTo>
                          <a:pt x="68" y="19"/>
                        </a:lnTo>
                        <a:lnTo>
                          <a:pt x="67" y="33"/>
                        </a:lnTo>
                        <a:lnTo>
                          <a:pt x="64" y="47"/>
                        </a:lnTo>
                        <a:lnTo>
                          <a:pt x="57" y="61"/>
                        </a:lnTo>
                        <a:lnTo>
                          <a:pt x="48" y="71"/>
                        </a:lnTo>
                        <a:lnTo>
                          <a:pt x="39" y="81"/>
                        </a:lnTo>
                        <a:lnTo>
                          <a:pt x="27" y="90"/>
                        </a:lnTo>
                        <a:lnTo>
                          <a:pt x="14" y="95"/>
                        </a:lnTo>
                        <a:lnTo>
                          <a:pt x="0" y="99"/>
                        </a:lnTo>
                        <a:lnTo>
                          <a:pt x="5" y="99"/>
                        </a:lnTo>
                        <a:lnTo>
                          <a:pt x="8" y="101"/>
                        </a:lnTo>
                        <a:lnTo>
                          <a:pt x="22" y="96"/>
                        </a:lnTo>
                        <a:lnTo>
                          <a:pt x="33" y="88"/>
                        </a:lnTo>
                        <a:lnTo>
                          <a:pt x="44" y="81"/>
                        </a:lnTo>
                        <a:lnTo>
                          <a:pt x="53" y="70"/>
                        </a:lnTo>
                        <a:lnTo>
                          <a:pt x="60" y="59"/>
                        </a:lnTo>
                        <a:lnTo>
                          <a:pt x="67" y="47"/>
                        </a:lnTo>
                        <a:lnTo>
                          <a:pt x="70" y="33"/>
                        </a:lnTo>
                        <a:lnTo>
                          <a:pt x="71" y="19"/>
                        </a:lnTo>
                        <a:close/>
                      </a:path>
                    </a:pathLst>
                  </a:custGeom>
                  <a:solidFill>
                    <a:srgbClr val="DC353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0" name="Freeform 558">
                    <a:extLst>
                      <a:ext uri="{FF2B5EF4-FFF2-40B4-BE49-F238E27FC236}">
                        <a16:creationId xmlns:a16="http://schemas.microsoft.com/office/drawing/2014/main" id="{7EE3383C-3CFB-544C-9E51-5C3F462AAA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8" y="1283"/>
                    <a:ext cx="73" cy="100"/>
                  </a:xfrm>
                  <a:custGeom>
                    <a:avLst/>
                    <a:gdLst>
                      <a:gd name="T0" fmla="*/ 73 w 73"/>
                      <a:gd name="T1" fmla="*/ 20 h 100"/>
                      <a:gd name="T2" fmla="*/ 73 w 73"/>
                      <a:gd name="T3" fmla="*/ 12 h 100"/>
                      <a:gd name="T4" fmla="*/ 71 w 73"/>
                      <a:gd name="T5" fmla="*/ 4 h 100"/>
                      <a:gd name="T6" fmla="*/ 70 w 73"/>
                      <a:gd name="T7" fmla="*/ 1 h 100"/>
                      <a:gd name="T8" fmla="*/ 67 w 73"/>
                      <a:gd name="T9" fmla="*/ 0 h 100"/>
                      <a:gd name="T10" fmla="*/ 70 w 73"/>
                      <a:gd name="T11" fmla="*/ 9 h 100"/>
                      <a:gd name="T12" fmla="*/ 70 w 73"/>
                      <a:gd name="T13" fmla="*/ 20 h 100"/>
                      <a:gd name="T14" fmla="*/ 68 w 73"/>
                      <a:gd name="T15" fmla="*/ 34 h 100"/>
                      <a:gd name="T16" fmla="*/ 65 w 73"/>
                      <a:gd name="T17" fmla="*/ 48 h 100"/>
                      <a:gd name="T18" fmla="*/ 57 w 73"/>
                      <a:gd name="T19" fmla="*/ 62 h 100"/>
                      <a:gd name="T20" fmla="*/ 50 w 73"/>
                      <a:gd name="T21" fmla="*/ 72 h 100"/>
                      <a:gd name="T22" fmla="*/ 39 w 73"/>
                      <a:gd name="T23" fmla="*/ 82 h 100"/>
                      <a:gd name="T24" fmla="*/ 26 w 73"/>
                      <a:gd name="T25" fmla="*/ 89 h 100"/>
                      <a:gd name="T26" fmla="*/ 14 w 73"/>
                      <a:gd name="T27" fmla="*/ 96 h 100"/>
                      <a:gd name="T28" fmla="*/ 0 w 73"/>
                      <a:gd name="T29" fmla="*/ 99 h 100"/>
                      <a:gd name="T30" fmla="*/ 3 w 73"/>
                      <a:gd name="T31" fmla="*/ 100 h 100"/>
                      <a:gd name="T32" fmla="*/ 6 w 73"/>
                      <a:gd name="T33" fmla="*/ 100 h 100"/>
                      <a:gd name="T34" fmla="*/ 20 w 73"/>
                      <a:gd name="T35" fmla="*/ 97 h 100"/>
                      <a:gd name="T36" fmla="*/ 33 w 73"/>
                      <a:gd name="T37" fmla="*/ 91 h 100"/>
                      <a:gd name="T38" fmla="*/ 45 w 73"/>
                      <a:gd name="T39" fmla="*/ 82 h 100"/>
                      <a:gd name="T40" fmla="*/ 54 w 73"/>
                      <a:gd name="T41" fmla="*/ 72 h 100"/>
                      <a:gd name="T42" fmla="*/ 62 w 73"/>
                      <a:gd name="T43" fmla="*/ 60 h 100"/>
                      <a:gd name="T44" fmla="*/ 68 w 73"/>
                      <a:gd name="T45" fmla="*/ 48 h 100"/>
                      <a:gd name="T46" fmla="*/ 71 w 73"/>
                      <a:gd name="T47" fmla="*/ 34 h 100"/>
                      <a:gd name="T48" fmla="*/ 73 w 73"/>
                      <a:gd name="T49" fmla="*/ 20 h 10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3"/>
                      <a:gd name="T76" fmla="*/ 0 h 100"/>
                      <a:gd name="T77" fmla="*/ 73 w 73"/>
                      <a:gd name="T78" fmla="*/ 100 h 10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3" h="100">
                        <a:moveTo>
                          <a:pt x="73" y="20"/>
                        </a:moveTo>
                        <a:lnTo>
                          <a:pt x="73" y="12"/>
                        </a:lnTo>
                        <a:lnTo>
                          <a:pt x="71" y="4"/>
                        </a:lnTo>
                        <a:lnTo>
                          <a:pt x="70" y="1"/>
                        </a:lnTo>
                        <a:lnTo>
                          <a:pt x="67" y="0"/>
                        </a:lnTo>
                        <a:lnTo>
                          <a:pt x="70" y="9"/>
                        </a:lnTo>
                        <a:lnTo>
                          <a:pt x="70" y="20"/>
                        </a:lnTo>
                        <a:lnTo>
                          <a:pt x="68" y="34"/>
                        </a:lnTo>
                        <a:lnTo>
                          <a:pt x="65" y="48"/>
                        </a:lnTo>
                        <a:lnTo>
                          <a:pt x="57" y="62"/>
                        </a:lnTo>
                        <a:lnTo>
                          <a:pt x="50" y="72"/>
                        </a:lnTo>
                        <a:lnTo>
                          <a:pt x="39" y="82"/>
                        </a:lnTo>
                        <a:lnTo>
                          <a:pt x="26" y="89"/>
                        </a:lnTo>
                        <a:lnTo>
                          <a:pt x="14" y="96"/>
                        </a:lnTo>
                        <a:lnTo>
                          <a:pt x="0" y="99"/>
                        </a:lnTo>
                        <a:lnTo>
                          <a:pt x="3" y="100"/>
                        </a:lnTo>
                        <a:lnTo>
                          <a:pt x="6" y="100"/>
                        </a:lnTo>
                        <a:lnTo>
                          <a:pt x="20" y="97"/>
                        </a:lnTo>
                        <a:lnTo>
                          <a:pt x="33" y="91"/>
                        </a:lnTo>
                        <a:lnTo>
                          <a:pt x="45" y="82"/>
                        </a:lnTo>
                        <a:lnTo>
                          <a:pt x="54" y="72"/>
                        </a:lnTo>
                        <a:lnTo>
                          <a:pt x="62" y="60"/>
                        </a:lnTo>
                        <a:lnTo>
                          <a:pt x="68" y="48"/>
                        </a:lnTo>
                        <a:lnTo>
                          <a:pt x="71" y="34"/>
                        </a:lnTo>
                        <a:lnTo>
                          <a:pt x="73" y="20"/>
                        </a:lnTo>
                        <a:close/>
                      </a:path>
                    </a:pathLst>
                  </a:custGeom>
                  <a:solidFill>
                    <a:srgbClr val="DC363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1" name="Freeform 559">
                    <a:extLst>
                      <a:ext uri="{FF2B5EF4-FFF2-40B4-BE49-F238E27FC236}">
                        <a16:creationId xmlns:a16="http://schemas.microsoft.com/office/drawing/2014/main" id="{522D7786-5984-A44C-9555-851F07ABD7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4" y="1280"/>
                    <a:ext cx="75" cy="103"/>
                  </a:xfrm>
                  <a:custGeom>
                    <a:avLst/>
                    <a:gdLst>
                      <a:gd name="T0" fmla="*/ 75 w 75"/>
                      <a:gd name="T1" fmla="*/ 23 h 103"/>
                      <a:gd name="T2" fmla="*/ 75 w 75"/>
                      <a:gd name="T3" fmla="*/ 14 h 103"/>
                      <a:gd name="T4" fmla="*/ 74 w 75"/>
                      <a:gd name="T5" fmla="*/ 4 h 103"/>
                      <a:gd name="T6" fmla="*/ 71 w 75"/>
                      <a:gd name="T7" fmla="*/ 3 h 103"/>
                      <a:gd name="T8" fmla="*/ 69 w 75"/>
                      <a:gd name="T9" fmla="*/ 0 h 103"/>
                      <a:gd name="T10" fmla="*/ 72 w 75"/>
                      <a:gd name="T11" fmla="*/ 10 h 103"/>
                      <a:gd name="T12" fmla="*/ 72 w 75"/>
                      <a:gd name="T13" fmla="*/ 23 h 103"/>
                      <a:gd name="T14" fmla="*/ 71 w 75"/>
                      <a:gd name="T15" fmla="*/ 37 h 103"/>
                      <a:gd name="T16" fmla="*/ 66 w 75"/>
                      <a:gd name="T17" fmla="*/ 52 h 103"/>
                      <a:gd name="T18" fmla="*/ 60 w 75"/>
                      <a:gd name="T19" fmla="*/ 65 h 103"/>
                      <a:gd name="T20" fmla="*/ 51 w 75"/>
                      <a:gd name="T21" fmla="*/ 75 h 103"/>
                      <a:gd name="T22" fmla="*/ 41 w 75"/>
                      <a:gd name="T23" fmla="*/ 85 h 103"/>
                      <a:gd name="T24" fmla="*/ 29 w 75"/>
                      <a:gd name="T25" fmla="*/ 92 h 103"/>
                      <a:gd name="T26" fmla="*/ 15 w 75"/>
                      <a:gd name="T27" fmla="*/ 99 h 103"/>
                      <a:gd name="T28" fmla="*/ 0 w 75"/>
                      <a:gd name="T29" fmla="*/ 100 h 103"/>
                      <a:gd name="T30" fmla="*/ 4 w 75"/>
                      <a:gd name="T31" fmla="*/ 102 h 103"/>
                      <a:gd name="T32" fmla="*/ 7 w 75"/>
                      <a:gd name="T33" fmla="*/ 103 h 103"/>
                      <a:gd name="T34" fmla="*/ 21 w 75"/>
                      <a:gd name="T35" fmla="*/ 99 h 103"/>
                      <a:gd name="T36" fmla="*/ 34 w 75"/>
                      <a:gd name="T37" fmla="*/ 94 h 103"/>
                      <a:gd name="T38" fmla="*/ 46 w 75"/>
                      <a:gd name="T39" fmla="*/ 85 h 103"/>
                      <a:gd name="T40" fmla="*/ 55 w 75"/>
                      <a:gd name="T41" fmla="*/ 75 h 103"/>
                      <a:gd name="T42" fmla="*/ 64 w 75"/>
                      <a:gd name="T43" fmla="*/ 65 h 103"/>
                      <a:gd name="T44" fmla="*/ 71 w 75"/>
                      <a:gd name="T45" fmla="*/ 51 h 103"/>
                      <a:gd name="T46" fmla="*/ 74 w 75"/>
                      <a:gd name="T47" fmla="*/ 37 h 103"/>
                      <a:gd name="T48" fmla="*/ 75 w 75"/>
                      <a:gd name="T49" fmla="*/ 23 h 1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5"/>
                      <a:gd name="T76" fmla="*/ 0 h 103"/>
                      <a:gd name="T77" fmla="*/ 75 w 75"/>
                      <a:gd name="T78" fmla="*/ 103 h 1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5" h="103">
                        <a:moveTo>
                          <a:pt x="75" y="23"/>
                        </a:moveTo>
                        <a:lnTo>
                          <a:pt x="75" y="14"/>
                        </a:lnTo>
                        <a:lnTo>
                          <a:pt x="74" y="4"/>
                        </a:lnTo>
                        <a:lnTo>
                          <a:pt x="71" y="3"/>
                        </a:lnTo>
                        <a:lnTo>
                          <a:pt x="69" y="0"/>
                        </a:lnTo>
                        <a:lnTo>
                          <a:pt x="72" y="10"/>
                        </a:lnTo>
                        <a:lnTo>
                          <a:pt x="72" y="23"/>
                        </a:lnTo>
                        <a:lnTo>
                          <a:pt x="71" y="37"/>
                        </a:lnTo>
                        <a:lnTo>
                          <a:pt x="66" y="52"/>
                        </a:lnTo>
                        <a:lnTo>
                          <a:pt x="60" y="65"/>
                        </a:lnTo>
                        <a:lnTo>
                          <a:pt x="51" y="75"/>
                        </a:lnTo>
                        <a:lnTo>
                          <a:pt x="41" y="85"/>
                        </a:lnTo>
                        <a:lnTo>
                          <a:pt x="29" y="92"/>
                        </a:lnTo>
                        <a:lnTo>
                          <a:pt x="15" y="99"/>
                        </a:lnTo>
                        <a:lnTo>
                          <a:pt x="0" y="100"/>
                        </a:lnTo>
                        <a:lnTo>
                          <a:pt x="4" y="102"/>
                        </a:lnTo>
                        <a:lnTo>
                          <a:pt x="7" y="103"/>
                        </a:lnTo>
                        <a:lnTo>
                          <a:pt x="21" y="99"/>
                        </a:lnTo>
                        <a:lnTo>
                          <a:pt x="34" y="94"/>
                        </a:lnTo>
                        <a:lnTo>
                          <a:pt x="46" y="85"/>
                        </a:lnTo>
                        <a:lnTo>
                          <a:pt x="55" y="75"/>
                        </a:lnTo>
                        <a:lnTo>
                          <a:pt x="64" y="65"/>
                        </a:lnTo>
                        <a:lnTo>
                          <a:pt x="71" y="51"/>
                        </a:lnTo>
                        <a:lnTo>
                          <a:pt x="74" y="37"/>
                        </a:lnTo>
                        <a:lnTo>
                          <a:pt x="75" y="23"/>
                        </a:lnTo>
                        <a:close/>
                      </a:path>
                    </a:pathLst>
                  </a:custGeom>
                  <a:solidFill>
                    <a:srgbClr val="DC36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2" name="Freeform 560">
                    <a:extLst>
                      <a:ext uri="{FF2B5EF4-FFF2-40B4-BE49-F238E27FC236}">
                        <a16:creationId xmlns:a16="http://schemas.microsoft.com/office/drawing/2014/main" id="{47244675-B3F0-A447-89A5-C63E028704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0" y="1278"/>
                    <a:ext cx="78" cy="104"/>
                  </a:xfrm>
                  <a:custGeom>
                    <a:avLst/>
                    <a:gdLst>
                      <a:gd name="T0" fmla="*/ 78 w 78"/>
                      <a:gd name="T1" fmla="*/ 25 h 104"/>
                      <a:gd name="T2" fmla="*/ 78 w 78"/>
                      <a:gd name="T3" fmla="*/ 14 h 104"/>
                      <a:gd name="T4" fmla="*/ 75 w 78"/>
                      <a:gd name="T5" fmla="*/ 5 h 104"/>
                      <a:gd name="T6" fmla="*/ 73 w 78"/>
                      <a:gd name="T7" fmla="*/ 2 h 104"/>
                      <a:gd name="T8" fmla="*/ 71 w 78"/>
                      <a:gd name="T9" fmla="*/ 0 h 104"/>
                      <a:gd name="T10" fmla="*/ 73 w 78"/>
                      <a:gd name="T11" fmla="*/ 12 h 104"/>
                      <a:gd name="T12" fmla="*/ 75 w 78"/>
                      <a:gd name="T13" fmla="*/ 25 h 104"/>
                      <a:gd name="T14" fmla="*/ 73 w 78"/>
                      <a:gd name="T15" fmla="*/ 39 h 104"/>
                      <a:gd name="T16" fmla="*/ 68 w 78"/>
                      <a:gd name="T17" fmla="*/ 54 h 104"/>
                      <a:gd name="T18" fmla="*/ 62 w 78"/>
                      <a:gd name="T19" fmla="*/ 67 h 104"/>
                      <a:gd name="T20" fmla="*/ 53 w 78"/>
                      <a:gd name="T21" fmla="*/ 77 h 104"/>
                      <a:gd name="T22" fmla="*/ 42 w 78"/>
                      <a:gd name="T23" fmla="*/ 87 h 104"/>
                      <a:gd name="T24" fmla="*/ 30 w 78"/>
                      <a:gd name="T25" fmla="*/ 94 h 104"/>
                      <a:gd name="T26" fmla="*/ 16 w 78"/>
                      <a:gd name="T27" fmla="*/ 99 h 104"/>
                      <a:gd name="T28" fmla="*/ 0 w 78"/>
                      <a:gd name="T29" fmla="*/ 101 h 104"/>
                      <a:gd name="T30" fmla="*/ 4 w 78"/>
                      <a:gd name="T31" fmla="*/ 102 h 104"/>
                      <a:gd name="T32" fmla="*/ 8 w 78"/>
                      <a:gd name="T33" fmla="*/ 104 h 104"/>
                      <a:gd name="T34" fmla="*/ 22 w 78"/>
                      <a:gd name="T35" fmla="*/ 101 h 104"/>
                      <a:gd name="T36" fmla="*/ 34 w 78"/>
                      <a:gd name="T37" fmla="*/ 94 h 104"/>
                      <a:gd name="T38" fmla="*/ 47 w 78"/>
                      <a:gd name="T39" fmla="*/ 87 h 104"/>
                      <a:gd name="T40" fmla="*/ 58 w 78"/>
                      <a:gd name="T41" fmla="*/ 77 h 104"/>
                      <a:gd name="T42" fmla="*/ 65 w 78"/>
                      <a:gd name="T43" fmla="*/ 67 h 104"/>
                      <a:gd name="T44" fmla="*/ 73 w 78"/>
                      <a:gd name="T45" fmla="*/ 53 h 104"/>
                      <a:gd name="T46" fmla="*/ 76 w 78"/>
                      <a:gd name="T47" fmla="*/ 39 h 104"/>
                      <a:gd name="T48" fmla="*/ 78 w 78"/>
                      <a:gd name="T49" fmla="*/ 25 h 10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8"/>
                      <a:gd name="T76" fmla="*/ 0 h 104"/>
                      <a:gd name="T77" fmla="*/ 78 w 78"/>
                      <a:gd name="T78" fmla="*/ 104 h 10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8" h="104">
                        <a:moveTo>
                          <a:pt x="78" y="25"/>
                        </a:moveTo>
                        <a:lnTo>
                          <a:pt x="78" y="14"/>
                        </a:lnTo>
                        <a:lnTo>
                          <a:pt x="75" y="5"/>
                        </a:lnTo>
                        <a:lnTo>
                          <a:pt x="73" y="2"/>
                        </a:lnTo>
                        <a:lnTo>
                          <a:pt x="71" y="0"/>
                        </a:lnTo>
                        <a:lnTo>
                          <a:pt x="73" y="12"/>
                        </a:lnTo>
                        <a:lnTo>
                          <a:pt x="75" y="25"/>
                        </a:lnTo>
                        <a:lnTo>
                          <a:pt x="73" y="39"/>
                        </a:lnTo>
                        <a:lnTo>
                          <a:pt x="68" y="54"/>
                        </a:lnTo>
                        <a:lnTo>
                          <a:pt x="62" y="67"/>
                        </a:lnTo>
                        <a:lnTo>
                          <a:pt x="53" y="77"/>
                        </a:lnTo>
                        <a:lnTo>
                          <a:pt x="42" y="87"/>
                        </a:lnTo>
                        <a:lnTo>
                          <a:pt x="30" y="94"/>
                        </a:lnTo>
                        <a:lnTo>
                          <a:pt x="16" y="99"/>
                        </a:lnTo>
                        <a:lnTo>
                          <a:pt x="0" y="101"/>
                        </a:lnTo>
                        <a:lnTo>
                          <a:pt x="4" y="102"/>
                        </a:lnTo>
                        <a:lnTo>
                          <a:pt x="8" y="104"/>
                        </a:lnTo>
                        <a:lnTo>
                          <a:pt x="22" y="101"/>
                        </a:lnTo>
                        <a:lnTo>
                          <a:pt x="34" y="94"/>
                        </a:lnTo>
                        <a:lnTo>
                          <a:pt x="47" y="87"/>
                        </a:lnTo>
                        <a:lnTo>
                          <a:pt x="58" y="77"/>
                        </a:lnTo>
                        <a:lnTo>
                          <a:pt x="65" y="67"/>
                        </a:lnTo>
                        <a:lnTo>
                          <a:pt x="73" y="53"/>
                        </a:lnTo>
                        <a:lnTo>
                          <a:pt x="76" y="39"/>
                        </a:lnTo>
                        <a:lnTo>
                          <a:pt x="78" y="25"/>
                        </a:lnTo>
                        <a:close/>
                      </a:path>
                    </a:pathLst>
                  </a:custGeom>
                  <a:solidFill>
                    <a:srgbClr val="DC37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3" name="Freeform 561">
                    <a:extLst>
                      <a:ext uri="{FF2B5EF4-FFF2-40B4-BE49-F238E27FC236}">
                        <a16:creationId xmlns:a16="http://schemas.microsoft.com/office/drawing/2014/main" id="{CCCF49D4-B385-C640-ADA4-E3220D9DDB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7" y="1277"/>
                    <a:ext cx="79" cy="103"/>
                  </a:xfrm>
                  <a:custGeom>
                    <a:avLst/>
                    <a:gdLst>
                      <a:gd name="T0" fmla="*/ 79 w 79"/>
                      <a:gd name="T1" fmla="*/ 26 h 103"/>
                      <a:gd name="T2" fmla="*/ 79 w 79"/>
                      <a:gd name="T3" fmla="*/ 13 h 103"/>
                      <a:gd name="T4" fmla="*/ 76 w 79"/>
                      <a:gd name="T5" fmla="*/ 3 h 103"/>
                      <a:gd name="T6" fmla="*/ 74 w 79"/>
                      <a:gd name="T7" fmla="*/ 1 h 103"/>
                      <a:gd name="T8" fmla="*/ 71 w 79"/>
                      <a:gd name="T9" fmla="*/ 0 h 103"/>
                      <a:gd name="T10" fmla="*/ 74 w 79"/>
                      <a:gd name="T11" fmla="*/ 12 h 103"/>
                      <a:gd name="T12" fmla="*/ 76 w 79"/>
                      <a:gd name="T13" fmla="*/ 26 h 103"/>
                      <a:gd name="T14" fmla="*/ 74 w 79"/>
                      <a:gd name="T15" fmla="*/ 40 h 103"/>
                      <a:gd name="T16" fmla="*/ 70 w 79"/>
                      <a:gd name="T17" fmla="*/ 55 h 103"/>
                      <a:gd name="T18" fmla="*/ 64 w 79"/>
                      <a:gd name="T19" fmla="*/ 68 h 103"/>
                      <a:gd name="T20" fmla="*/ 54 w 79"/>
                      <a:gd name="T21" fmla="*/ 78 h 103"/>
                      <a:gd name="T22" fmla="*/ 42 w 79"/>
                      <a:gd name="T23" fmla="*/ 88 h 103"/>
                      <a:gd name="T24" fmla="*/ 30 w 79"/>
                      <a:gd name="T25" fmla="*/ 95 h 103"/>
                      <a:gd name="T26" fmla="*/ 16 w 79"/>
                      <a:gd name="T27" fmla="*/ 100 h 103"/>
                      <a:gd name="T28" fmla="*/ 0 w 79"/>
                      <a:gd name="T29" fmla="*/ 102 h 103"/>
                      <a:gd name="T30" fmla="*/ 0 w 79"/>
                      <a:gd name="T31" fmla="*/ 102 h 103"/>
                      <a:gd name="T32" fmla="*/ 0 w 79"/>
                      <a:gd name="T33" fmla="*/ 102 h 103"/>
                      <a:gd name="T34" fmla="*/ 3 w 79"/>
                      <a:gd name="T35" fmla="*/ 103 h 103"/>
                      <a:gd name="T36" fmla="*/ 7 w 79"/>
                      <a:gd name="T37" fmla="*/ 103 h 103"/>
                      <a:gd name="T38" fmla="*/ 22 w 79"/>
                      <a:gd name="T39" fmla="*/ 102 h 103"/>
                      <a:gd name="T40" fmla="*/ 36 w 79"/>
                      <a:gd name="T41" fmla="*/ 95 h 103"/>
                      <a:gd name="T42" fmla="*/ 48 w 79"/>
                      <a:gd name="T43" fmla="*/ 88 h 103"/>
                      <a:gd name="T44" fmla="*/ 58 w 79"/>
                      <a:gd name="T45" fmla="*/ 78 h 103"/>
                      <a:gd name="T46" fmla="*/ 67 w 79"/>
                      <a:gd name="T47" fmla="*/ 68 h 103"/>
                      <a:gd name="T48" fmla="*/ 73 w 79"/>
                      <a:gd name="T49" fmla="*/ 55 h 103"/>
                      <a:gd name="T50" fmla="*/ 78 w 79"/>
                      <a:gd name="T51" fmla="*/ 40 h 103"/>
                      <a:gd name="T52" fmla="*/ 79 w 79"/>
                      <a:gd name="T53" fmla="*/ 26 h 103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9"/>
                      <a:gd name="T82" fmla="*/ 0 h 103"/>
                      <a:gd name="T83" fmla="*/ 79 w 79"/>
                      <a:gd name="T84" fmla="*/ 103 h 103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9" h="103">
                        <a:moveTo>
                          <a:pt x="79" y="26"/>
                        </a:moveTo>
                        <a:lnTo>
                          <a:pt x="79" y="13"/>
                        </a:lnTo>
                        <a:lnTo>
                          <a:pt x="76" y="3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4" y="12"/>
                        </a:lnTo>
                        <a:lnTo>
                          <a:pt x="76" y="26"/>
                        </a:lnTo>
                        <a:lnTo>
                          <a:pt x="74" y="40"/>
                        </a:lnTo>
                        <a:lnTo>
                          <a:pt x="70" y="55"/>
                        </a:lnTo>
                        <a:lnTo>
                          <a:pt x="64" y="68"/>
                        </a:lnTo>
                        <a:lnTo>
                          <a:pt x="54" y="78"/>
                        </a:lnTo>
                        <a:lnTo>
                          <a:pt x="42" y="88"/>
                        </a:lnTo>
                        <a:lnTo>
                          <a:pt x="30" y="95"/>
                        </a:lnTo>
                        <a:lnTo>
                          <a:pt x="16" y="100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7" y="103"/>
                        </a:lnTo>
                        <a:lnTo>
                          <a:pt x="22" y="102"/>
                        </a:lnTo>
                        <a:lnTo>
                          <a:pt x="36" y="95"/>
                        </a:lnTo>
                        <a:lnTo>
                          <a:pt x="48" y="88"/>
                        </a:lnTo>
                        <a:lnTo>
                          <a:pt x="58" y="78"/>
                        </a:lnTo>
                        <a:lnTo>
                          <a:pt x="67" y="68"/>
                        </a:lnTo>
                        <a:lnTo>
                          <a:pt x="73" y="55"/>
                        </a:lnTo>
                        <a:lnTo>
                          <a:pt x="78" y="40"/>
                        </a:lnTo>
                        <a:lnTo>
                          <a:pt x="79" y="26"/>
                        </a:lnTo>
                        <a:close/>
                      </a:path>
                    </a:pathLst>
                  </a:custGeom>
                  <a:solidFill>
                    <a:srgbClr val="DC37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4" name="Freeform 562">
                    <a:extLst>
                      <a:ext uri="{FF2B5EF4-FFF2-40B4-BE49-F238E27FC236}">
                        <a16:creationId xmlns:a16="http://schemas.microsoft.com/office/drawing/2014/main" id="{D5C5AFB4-F454-244E-A583-B011B26026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4" y="1275"/>
                    <a:ext cx="81" cy="104"/>
                  </a:xfrm>
                  <a:custGeom>
                    <a:avLst/>
                    <a:gdLst>
                      <a:gd name="T0" fmla="*/ 81 w 81"/>
                      <a:gd name="T1" fmla="*/ 28 h 104"/>
                      <a:gd name="T2" fmla="*/ 79 w 81"/>
                      <a:gd name="T3" fmla="*/ 15 h 104"/>
                      <a:gd name="T4" fmla="*/ 77 w 81"/>
                      <a:gd name="T5" fmla="*/ 3 h 104"/>
                      <a:gd name="T6" fmla="*/ 74 w 81"/>
                      <a:gd name="T7" fmla="*/ 2 h 104"/>
                      <a:gd name="T8" fmla="*/ 73 w 81"/>
                      <a:gd name="T9" fmla="*/ 0 h 104"/>
                      <a:gd name="T10" fmla="*/ 76 w 81"/>
                      <a:gd name="T11" fmla="*/ 12 h 104"/>
                      <a:gd name="T12" fmla="*/ 77 w 81"/>
                      <a:gd name="T13" fmla="*/ 28 h 104"/>
                      <a:gd name="T14" fmla="*/ 76 w 81"/>
                      <a:gd name="T15" fmla="*/ 42 h 104"/>
                      <a:gd name="T16" fmla="*/ 71 w 81"/>
                      <a:gd name="T17" fmla="*/ 56 h 104"/>
                      <a:gd name="T18" fmla="*/ 65 w 81"/>
                      <a:gd name="T19" fmla="*/ 68 h 104"/>
                      <a:gd name="T20" fmla="*/ 56 w 81"/>
                      <a:gd name="T21" fmla="*/ 80 h 104"/>
                      <a:gd name="T22" fmla="*/ 45 w 81"/>
                      <a:gd name="T23" fmla="*/ 88 h 104"/>
                      <a:gd name="T24" fmla="*/ 33 w 81"/>
                      <a:gd name="T25" fmla="*/ 96 h 104"/>
                      <a:gd name="T26" fmla="*/ 19 w 81"/>
                      <a:gd name="T27" fmla="*/ 101 h 104"/>
                      <a:gd name="T28" fmla="*/ 3 w 81"/>
                      <a:gd name="T29" fmla="*/ 102 h 104"/>
                      <a:gd name="T30" fmla="*/ 2 w 81"/>
                      <a:gd name="T31" fmla="*/ 102 h 104"/>
                      <a:gd name="T32" fmla="*/ 0 w 81"/>
                      <a:gd name="T33" fmla="*/ 102 h 104"/>
                      <a:gd name="T34" fmla="*/ 3 w 81"/>
                      <a:gd name="T35" fmla="*/ 104 h 104"/>
                      <a:gd name="T36" fmla="*/ 6 w 81"/>
                      <a:gd name="T37" fmla="*/ 104 h 104"/>
                      <a:gd name="T38" fmla="*/ 22 w 81"/>
                      <a:gd name="T39" fmla="*/ 102 h 104"/>
                      <a:gd name="T40" fmla="*/ 36 w 81"/>
                      <a:gd name="T41" fmla="*/ 97 h 104"/>
                      <a:gd name="T42" fmla="*/ 48 w 81"/>
                      <a:gd name="T43" fmla="*/ 90 h 104"/>
                      <a:gd name="T44" fmla="*/ 59 w 81"/>
                      <a:gd name="T45" fmla="*/ 80 h 104"/>
                      <a:gd name="T46" fmla="*/ 68 w 81"/>
                      <a:gd name="T47" fmla="*/ 70 h 104"/>
                      <a:gd name="T48" fmla="*/ 74 w 81"/>
                      <a:gd name="T49" fmla="*/ 57 h 104"/>
                      <a:gd name="T50" fmla="*/ 79 w 81"/>
                      <a:gd name="T51" fmla="*/ 42 h 104"/>
                      <a:gd name="T52" fmla="*/ 81 w 81"/>
                      <a:gd name="T53" fmla="*/ 28 h 10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1"/>
                      <a:gd name="T82" fmla="*/ 0 h 104"/>
                      <a:gd name="T83" fmla="*/ 81 w 81"/>
                      <a:gd name="T84" fmla="*/ 104 h 10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1" h="104">
                        <a:moveTo>
                          <a:pt x="81" y="28"/>
                        </a:moveTo>
                        <a:lnTo>
                          <a:pt x="79" y="15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3" y="0"/>
                        </a:lnTo>
                        <a:lnTo>
                          <a:pt x="76" y="12"/>
                        </a:lnTo>
                        <a:lnTo>
                          <a:pt x="77" y="28"/>
                        </a:lnTo>
                        <a:lnTo>
                          <a:pt x="76" y="42"/>
                        </a:lnTo>
                        <a:lnTo>
                          <a:pt x="71" y="56"/>
                        </a:lnTo>
                        <a:lnTo>
                          <a:pt x="65" y="68"/>
                        </a:lnTo>
                        <a:lnTo>
                          <a:pt x="56" y="80"/>
                        </a:lnTo>
                        <a:lnTo>
                          <a:pt x="45" y="88"/>
                        </a:lnTo>
                        <a:lnTo>
                          <a:pt x="33" y="96"/>
                        </a:lnTo>
                        <a:lnTo>
                          <a:pt x="19" y="101"/>
                        </a:lnTo>
                        <a:lnTo>
                          <a:pt x="3" y="102"/>
                        </a:lnTo>
                        <a:lnTo>
                          <a:pt x="2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4"/>
                        </a:lnTo>
                        <a:lnTo>
                          <a:pt x="22" y="102"/>
                        </a:lnTo>
                        <a:lnTo>
                          <a:pt x="36" y="97"/>
                        </a:lnTo>
                        <a:lnTo>
                          <a:pt x="48" y="90"/>
                        </a:lnTo>
                        <a:lnTo>
                          <a:pt x="59" y="80"/>
                        </a:lnTo>
                        <a:lnTo>
                          <a:pt x="68" y="70"/>
                        </a:lnTo>
                        <a:lnTo>
                          <a:pt x="74" y="57"/>
                        </a:lnTo>
                        <a:lnTo>
                          <a:pt x="79" y="42"/>
                        </a:lnTo>
                        <a:lnTo>
                          <a:pt x="81" y="28"/>
                        </a:lnTo>
                        <a:close/>
                      </a:path>
                    </a:pathLst>
                  </a:custGeom>
                  <a:solidFill>
                    <a:srgbClr val="DC38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5" name="Freeform 563">
                    <a:extLst>
                      <a:ext uri="{FF2B5EF4-FFF2-40B4-BE49-F238E27FC236}">
                        <a16:creationId xmlns:a16="http://schemas.microsoft.com/office/drawing/2014/main" id="{3287A4F7-0136-7E45-A857-730A92F981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1" y="1272"/>
                    <a:ext cx="82" cy="107"/>
                  </a:xfrm>
                  <a:custGeom>
                    <a:avLst/>
                    <a:gdLst>
                      <a:gd name="T0" fmla="*/ 82 w 82"/>
                      <a:gd name="T1" fmla="*/ 31 h 107"/>
                      <a:gd name="T2" fmla="*/ 80 w 82"/>
                      <a:gd name="T3" fmla="*/ 17 h 107"/>
                      <a:gd name="T4" fmla="*/ 77 w 82"/>
                      <a:gd name="T5" fmla="*/ 5 h 107"/>
                      <a:gd name="T6" fmla="*/ 76 w 82"/>
                      <a:gd name="T7" fmla="*/ 3 h 107"/>
                      <a:gd name="T8" fmla="*/ 73 w 82"/>
                      <a:gd name="T9" fmla="*/ 0 h 107"/>
                      <a:gd name="T10" fmla="*/ 76 w 82"/>
                      <a:gd name="T11" fmla="*/ 8 h 107"/>
                      <a:gd name="T12" fmla="*/ 77 w 82"/>
                      <a:gd name="T13" fmla="*/ 15 h 107"/>
                      <a:gd name="T14" fmla="*/ 79 w 82"/>
                      <a:gd name="T15" fmla="*/ 23 h 107"/>
                      <a:gd name="T16" fmla="*/ 79 w 82"/>
                      <a:gd name="T17" fmla="*/ 31 h 107"/>
                      <a:gd name="T18" fmla="*/ 77 w 82"/>
                      <a:gd name="T19" fmla="*/ 45 h 107"/>
                      <a:gd name="T20" fmla="*/ 73 w 82"/>
                      <a:gd name="T21" fmla="*/ 59 h 107"/>
                      <a:gd name="T22" fmla="*/ 67 w 82"/>
                      <a:gd name="T23" fmla="*/ 71 h 107"/>
                      <a:gd name="T24" fmla="*/ 57 w 82"/>
                      <a:gd name="T25" fmla="*/ 82 h 107"/>
                      <a:gd name="T26" fmla="*/ 47 w 82"/>
                      <a:gd name="T27" fmla="*/ 91 h 107"/>
                      <a:gd name="T28" fmla="*/ 34 w 82"/>
                      <a:gd name="T29" fmla="*/ 97 h 107"/>
                      <a:gd name="T30" fmla="*/ 22 w 82"/>
                      <a:gd name="T31" fmla="*/ 102 h 107"/>
                      <a:gd name="T32" fmla="*/ 6 w 82"/>
                      <a:gd name="T33" fmla="*/ 104 h 107"/>
                      <a:gd name="T34" fmla="*/ 3 w 82"/>
                      <a:gd name="T35" fmla="*/ 104 h 107"/>
                      <a:gd name="T36" fmla="*/ 0 w 82"/>
                      <a:gd name="T37" fmla="*/ 102 h 107"/>
                      <a:gd name="T38" fmla="*/ 3 w 82"/>
                      <a:gd name="T39" fmla="*/ 105 h 107"/>
                      <a:gd name="T40" fmla="*/ 6 w 82"/>
                      <a:gd name="T41" fmla="*/ 107 h 107"/>
                      <a:gd name="T42" fmla="*/ 6 w 82"/>
                      <a:gd name="T43" fmla="*/ 107 h 107"/>
                      <a:gd name="T44" fmla="*/ 6 w 82"/>
                      <a:gd name="T45" fmla="*/ 107 h 107"/>
                      <a:gd name="T46" fmla="*/ 22 w 82"/>
                      <a:gd name="T47" fmla="*/ 105 h 107"/>
                      <a:gd name="T48" fmla="*/ 36 w 82"/>
                      <a:gd name="T49" fmla="*/ 100 h 107"/>
                      <a:gd name="T50" fmla="*/ 48 w 82"/>
                      <a:gd name="T51" fmla="*/ 93 h 107"/>
                      <a:gd name="T52" fmla="*/ 60 w 82"/>
                      <a:gd name="T53" fmla="*/ 83 h 107"/>
                      <a:gd name="T54" fmla="*/ 70 w 82"/>
                      <a:gd name="T55" fmla="*/ 73 h 107"/>
                      <a:gd name="T56" fmla="*/ 76 w 82"/>
                      <a:gd name="T57" fmla="*/ 60 h 107"/>
                      <a:gd name="T58" fmla="*/ 80 w 82"/>
                      <a:gd name="T59" fmla="*/ 45 h 107"/>
                      <a:gd name="T60" fmla="*/ 82 w 82"/>
                      <a:gd name="T61" fmla="*/ 31 h 107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2"/>
                      <a:gd name="T94" fmla="*/ 0 h 107"/>
                      <a:gd name="T95" fmla="*/ 82 w 82"/>
                      <a:gd name="T96" fmla="*/ 107 h 107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2" h="107">
                        <a:moveTo>
                          <a:pt x="82" y="31"/>
                        </a:moveTo>
                        <a:lnTo>
                          <a:pt x="80" y="17"/>
                        </a:lnTo>
                        <a:lnTo>
                          <a:pt x="77" y="5"/>
                        </a:lnTo>
                        <a:lnTo>
                          <a:pt x="76" y="3"/>
                        </a:lnTo>
                        <a:lnTo>
                          <a:pt x="73" y="0"/>
                        </a:lnTo>
                        <a:lnTo>
                          <a:pt x="76" y="8"/>
                        </a:lnTo>
                        <a:lnTo>
                          <a:pt x="77" y="15"/>
                        </a:lnTo>
                        <a:lnTo>
                          <a:pt x="79" y="23"/>
                        </a:lnTo>
                        <a:lnTo>
                          <a:pt x="79" y="31"/>
                        </a:lnTo>
                        <a:lnTo>
                          <a:pt x="77" y="45"/>
                        </a:lnTo>
                        <a:lnTo>
                          <a:pt x="73" y="59"/>
                        </a:lnTo>
                        <a:lnTo>
                          <a:pt x="67" y="71"/>
                        </a:lnTo>
                        <a:lnTo>
                          <a:pt x="57" y="82"/>
                        </a:lnTo>
                        <a:lnTo>
                          <a:pt x="47" y="91"/>
                        </a:lnTo>
                        <a:lnTo>
                          <a:pt x="34" y="97"/>
                        </a:lnTo>
                        <a:lnTo>
                          <a:pt x="22" y="102"/>
                        </a:lnTo>
                        <a:lnTo>
                          <a:pt x="6" y="104"/>
                        </a:lnTo>
                        <a:lnTo>
                          <a:pt x="3" y="104"/>
                        </a:lnTo>
                        <a:lnTo>
                          <a:pt x="0" y="102"/>
                        </a:lnTo>
                        <a:lnTo>
                          <a:pt x="3" y="105"/>
                        </a:lnTo>
                        <a:lnTo>
                          <a:pt x="6" y="107"/>
                        </a:lnTo>
                        <a:lnTo>
                          <a:pt x="22" y="105"/>
                        </a:lnTo>
                        <a:lnTo>
                          <a:pt x="36" y="100"/>
                        </a:lnTo>
                        <a:lnTo>
                          <a:pt x="48" y="93"/>
                        </a:lnTo>
                        <a:lnTo>
                          <a:pt x="60" y="83"/>
                        </a:lnTo>
                        <a:lnTo>
                          <a:pt x="70" y="73"/>
                        </a:lnTo>
                        <a:lnTo>
                          <a:pt x="76" y="60"/>
                        </a:lnTo>
                        <a:lnTo>
                          <a:pt x="80" y="45"/>
                        </a:lnTo>
                        <a:lnTo>
                          <a:pt x="82" y="31"/>
                        </a:lnTo>
                        <a:close/>
                      </a:path>
                    </a:pathLst>
                  </a:custGeom>
                  <a:solidFill>
                    <a:srgbClr val="DD39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6" name="Freeform 564">
                    <a:extLst>
                      <a:ext uri="{FF2B5EF4-FFF2-40B4-BE49-F238E27FC236}">
                        <a16:creationId xmlns:a16="http://schemas.microsoft.com/office/drawing/2014/main" id="{8548A639-60B7-FB4E-941E-7955A6BF46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0" y="1270"/>
                    <a:ext cx="81" cy="107"/>
                  </a:xfrm>
                  <a:custGeom>
                    <a:avLst/>
                    <a:gdLst>
                      <a:gd name="T0" fmla="*/ 81 w 81"/>
                      <a:gd name="T1" fmla="*/ 33 h 107"/>
                      <a:gd name="T2" fmla="*/ 80 w 81"/>
                      <a:gd name="T3" fmla="*/ 17 h 107"/>
                      <a:gd name="T4" fmla="*/ 77 w 81"/>
                      <a:gd name="T5" fmla="*/ 5 h 107"/>
                      <a:gd name="T6" fmla="*/ 74 w 81"/>
                      <a:gd name="T7" fmla="*/ 2 h 107"/>
                      <a:gd name="T8" fmla="*/ 71 w 81"/>
                      <a:gd name="T9" fmla="*/ 0 h 107"/>
                      <a:gd name="T10" fmla="*/ 74 w 81"/>
                      <a:gd name="T11" fmla="*/ 8 h 107"/>
                      <a:gd name="T12" fmla="*/ 77 w 81"/>
                      <a:gd name="T13" fmla="*/ 16 h 107"/>
                      <a:gd name="T14" fmla="*/ 78 w 81"/>
                      <a:gd name="T15" fmla="*/ 24 h 107"/>
                      <a:gd name="T16" fmla="*/ 78 w 81"/>
                      <a:gd name="T17" fmla="*/ 33 h 107"/>
                      <a:gd name="T18" fmla="*/ 77 w 81"/>
                      <a:gd name="T19" fmla="*/ 47 h 107"/>
                      <a:gd name="T20" fmla="*/ 72 w 81"/>
                      <a:gd name="T21" fmla="*/ 59 h 107"/>
                      <a:gd name="T22" fmla="*/ 66 w 81"/>
                      <a:gd name="T23" fmla="*/ 71 h 107"/>
                      <a:gd name="T24" fmla="*/ 58 w 81"/>
                      <a:gd name="T25" fmla="*/ 82 h 107"/>
                      <a:gd name="T26" fmla="*/ 48 w 81"/>
                      <a:gd name="T27" fmla="*/ 92 h 107"/>
                      <a:gd name="T28" fmla="*/ 35 w 81"/>
                      <a:gd name="T29" fmla="*/ 98 h 107"/>
                      <a:gd name="T30" fmla="*/ 21 w 81"/>
                      <a:gd name="T31" fmla="*/ 102 h 107"/>
                      <a:gd name="T32" fmla="*/ 7 w 81"/>
                      <a:gd name="T33" fmla="*/ 104 h 107"/>
                      <a:gd name="T34" fmla="*/ 3 w 81"/>
                      <a:gd name="T35" fmla="*/ 102 h 107"/>
                      <a:gd name="T36" fmla="*/ 0 w 81"/>
                      <a:gd name="T37" fmla="*/ 102 h 107"/>
                      <a:gd name="T38" fmla="*/ 1 w 81"/>
                      <a:gd name="T39" fmla="*/ 104 h 107"/>
                      <a:gd name="T40" fmla="*/ 4 w 81"/>
                      <a:gd name="T41" fmla="*/ 107 h 107"/>
                      <a:gd name="T42" fmla="*/ 6 w 81"/>
                      <a:gd name="T43" fmla="*/ 107 h 107"/>
                      <a:gd name="T44" fmla="*/ 7 w 81"/>
                      <a:gd name="T45" fmla="*/ 107 h 107"/>
                      <a:gd name="T46" fmla="*/ 23 w 81"/>
                      <a:gd name="T47" fmla="*/ 106 h 107"/>
                      <a:gd name="T48" fmla="*/ 37 w 81"/>
                      <a:gd name="T49" fmla="*/ 101 h 107"/>
                      <a:gd name="T50" fmla="*/ 49 w 81"/>
                      <a:gd name="T51" fmla="*/ 93 h 107"/>
                      <a:gd name="T52" fmla="*/ 60 w 81"/>
                      <a:gd name="T53" fmla="*/ 85 h 107"/>
                      <a:gd name="T54" fmla="*/ 69 w 81"/>
                      <a:gd name="T55" fmla="*/ 73 h 107"/>
                      <a:gd name="T56" fmla="*/ 75 w 81"/>
                      <a:gd name="T57" fmla="*/ 61 h 107"/>
                      <a:gd name="T58" fmla="*/ 80 w 81"/>
                      <a:gd name="T59" fmla="*/ 47 h 107"/>
                      <a:gd name="T60" fmla="*/ 81 w 81"/>
                      <a:gd name="T61" fmla="*/ 33 h 107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1"/>
                      <a:gd name="T94" fmla="*/ 0 h 107"/>
                      <a:gd name="T95" fmla="*/ 81 w 81"/>
                      <a:gd name="T96" fmla="*/ 107 h 107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1" h="107">
                        <a:moveTo>
                          <a:pt x="81" y="33"/>
                        </a:moveTo>
                        <a:lnTo>
                          <a:pt x="80" y="17"/>
                        </a:lnTo>
                        <a:lnTo>
                          <a:pt x="77" y="5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4" y="8"/>
                        </a:lnTo>
                        <a:lnTo>
                          <a:pt x="77" y="16"/>
                        </a:lnTo>
                        <a:lnTo>
                          <a:pt x="78" y="24"/>
                        </a:lnTo>
                        <a:lnTo>
                          <a:pt x="78" y="33"/>
                        </a:lnTo>
                        <a:lnTo>
                          <a:pt x="77" y="47"/>
                        </a:lnTo>
                        <a:lnTo>
                          <a:pt x="72" y="59"/>
                        </a:lnTo>
                        <a:lnTo>
                          <a:pt x="66" y="71"/>
                        </a:lnTo>
                        <a:lnTo>
                          <a:pt x="58" y="82"/>
                        </a:lnTo>
                        <a:lnTo>
                          <a:pt x="48" y="92"/>
                        </a:lnTo>
                        <a:lnTo>
                          <a:pt x="35" y="98"/>
                        </a:lnTo>
                        <a:lnTo>
                          <a:pt x="21" y="102"/>
                        </a:lnTo>
                        <a:lnTo>
                          <a:pt x="7" y="104"/>
                        </a:lnTo>
                        <a:lnTo>
                          <a:pt x="3" y="102"/>
                        </a:lnTo>
                        <a:lnTo>
                          <a:pt x="0" y="102"/>
                        </a:lnTo>
                        <a:lnTo>
                          <a:pt x="1" y="104"/>
                        </a:lnTo>
                        <a:lnTo>
                          <a:pt x="4" y="107"/>
                        </a:lnTo>
                        <a:lnTo>
                          <a:pt x="6" y="107"/>
                        </a:lnTo>
                        <a:lnTo>
                          <a:pt x="7" y="107"/>
                        </a:lnTo>
                        <a:lnTo>
                          <a:pt x="23" y="106"/>
                        </a:lnTo>
                        <a:lnTo>
                          <a:pt x="37" y="101"/>
                        </a:lnTo>
                        <a:lnTo>
                          <a:pt x="49" y="93"/>
                        </a:lnTo>
                        <a:lnTo>
                          <a:pt x="60" y="85"/>
                        </a:lnTo>
                        <a:lnTo>
                          <a:pt x="69" y="73"/>
                        </a:lnTo>
                        <a:lnTo>
                          <a:pt x="75" y="61"/>
                        </a:lnTo>
                        <a:lnTo>
                          <a:pt x="80" y="47"/>
                        </a:lnTo>
                        <a:lnTo>
                          <a:pt x="81" y="33"/>
                        </a:lnTo>
                        <a:close/>
                      </a:path>
                    </a:pathLst>
                  </a:custGeom>
                  <a:solidFill>
                    <a:srgbClr val="DD39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7" name="Freeform 565">
                    <a:extLst>
                      <a:ext uri="{FF2B5EF4-FFF2-40B4-BE49-F238E27FC236}">
                        <a16:creationId xmlns:a16="http://schemas.microsoft.com/office/drawing/2014/main" id="{0D4CA12A-9CA8-784B-BA4F-357BAA0A5D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7" y="1270"/>
                    <a:ext cx="83" cy="106"/>
                  </a:xfrm>
                  <a:custGeom>
                    <a:avLst/>
                    <a:gdLst>
                      <a:gd name="T0" fmla="*/ 83 w 83"/>
                      <a:gd name="T1" fmla="*/ 33 h 106"/>
                      <a:gd name="T2" fmla="*/ 83 w 83"/>
                      <a:gd name="T3" fmla="*/ 25 h 106"/>
                      <a:gd name="T4" fmla="*/ 81 w 83"/>
                      <a:gd name="T5" fmla="*/ 17 h 106"/>
                      <a:gd name="T6" fmla="*/ 80 w 83"/>
                      <a:gd name="T7" fmla="*/ 10 h 106"/>
                      <a:gd name="T8" fmla="*/ 77 w 83"/>
                      <a:gd name="T9" fmla="*/ 2 h 106"/>
                      <a:gd name="T10" fmla="*/ 74 w 83"/>
                      <a:gd name="T11" fmla="*/ 0 h 106"/>
                      <a:gd name="T12" fmla="*/ 72 w 83"/>
                      <a:gd name="T13" fmla="*/ 0 h 106"/>
                      <a:gd name="T14" fmla="*/ 75 w 83"/>
                      <a:gd name="T15" fmla="*/ 7 h 106"/>
                      <a:gd name="T16" fmla="*/ 78 w 83"/>
                      <a:gd name="T17" fmla="*/ 16 h 106"/>
                      <a:gd name="T18" fmla="*/ 80 w 83"/>
                      <a:gd name="T19" fmla="*/ 24 h 106"/>
                      <a:gd name="T20" fmla="*/ 80 w 83"/>
                      <a:gd name="T21" fmla="*/ 33 h 106"/>
                      <a:gd name="T22" fmla="*/ 78 w 83"/>
                      <a:gd name="T23" fmla="*/ 47 h 106"/>
                      <a:gd name="T24" fmla="*/ 75 w 83"/>
                      <a:gd name="T25" fmla="*/ 59 h 106"/>
                      <a:gd name="T26" fmla="*/ 68 w 83"/>
                      <a:gd name="T27" fmla="*/ 71 h 106"/>
                      <a:gd name="T28" fmla="*/ 60 w 83"/>
                      <a:gd name="T29" fmla="*/ 81 h 106"/>
                      <a:gd name="T30" fmla="*/ 49 w 83"/>
                      <a:gd name="T31" fmla="*/ 90 h 106"/>
                      <a:gd name="T32" fmla="*/ 38 w 83"/>
                      <a:gd name="T33" fmla="*/ 96 h 106"/>
                      <a:gd name="T34" fmla="*/ 24 w 83"/>
                      <a:gd name="T35" fmla="*/ 101 h 106"/>
                      <a:gd name="T36" fmla="*/ 10 w 83"/>
                      <a:gd name="T37" fmla="*/ 102 h 106"/>
                      <a:gd name="T38" fmla="*/ 4 w 83"/>
                      <a:gd name="T39" fmla="*/ 101 h 106"/>
                      <a:gd name="T40" fmla="*/ 0 w 83"/>
                      <a:gd name="T41" fmla="*/ 101 h 106"/>
                      <a:gd name="T42" fmla="*/ 3 w 83"/>
                      <a:gd name="T43" fmla="*/ 102 h 106"/>
                      <a:gd name="T44" fmla="*/ 4 w 83"/>
                      <a:gd name="T45" fmla="*/ 104 h 106"/>
                      <a:gd name="T46" fmla="*/ 7 w 83"/>
                      <a:gd name="T47" fmla="*/ 106 h 106"/>
                      <a:gd name="T48" fmla="*/ 10 w 83"/>
                      <a:gd name="T49" fmla="*/ 106 h 106"/>
                      <a:gd name="T50" fmla="*/ 26 w 83"/>
                      <a:gd name="T51" fmla="*/ 104 h 106"/>
                      <a:gd name="T52" fmla="*/ 38 w 83"/>
                      <a:gd name="T53" fmla="*/ 99 h 106"/>
                      <a:gd name="T54" fmla="*/ 51 w 83"/>
                      <a:gd name="T55" fmla="*/ 93 h 106"/>
                      <a:gd name="T56" fmla="*/ 61 w 83"/>
                      <a:gd name="T57" fmla="*/ 84 h 106"/>
                      <a:gd name="T58" fmla="*/ 71 w 83"/>
                      <a:gd name="T59" fmla="*/ 73 h 106"/>
                      <a:gd name="T60" fmla="*/ 77 w 83"/>
                      <a:gd name="T61" fmla="*/ 61 h 106"/>
                      <a:gd name="T62" fmla="*/ 81 w 83"/>
                      <a:gd name="T63" fmla="*/ 47 h 106"/>
                      <a:gd name="T64" fmla="*/ 83 w 83"/>
                      <a:gd name="T65" fmla="*/ 33 h 10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3"/>
                      <a:gd name="T100" fmla="*/ 0 h 106"/>
                      <a:gd name="T101" fmla="*/ 83 w 83"/>
                      <a:gd name="T102" fmla="*/ 106 h 10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3" h="106">
                        <a:moveTo>
                          <a:pt x="83" y="33"/>
                        </a:moveTo>
                        <a:lnTo>
                          <a:pt x="83" y="25"/>
                        </a:lnTo>
                        <a:lnTo>
                          <a:pt x="81" y="17"/>
                        </a:lnTo>
                        <a:lnTo>
                          <a:pt x="80" y="10"/>
                        </a:lnTo>
                        <a:lnTo>
                          <a:pt x="77" y="2"/>
                        </a:lnTo>
                        <a:lnTo>
                          <a:pt x="74" y="0"/>
                        </a:lnTo>
                        <a:lnTo>
                          <a:pt x="72" y="0"/>
                        </a:lnTo>
                        <a:lnTo>
                          <a:pt x="75" y="7"/>
                        </a:lnTo>
                        <a:lnTo>
                          <a:pt x="78" y="16"/>
                        </a:lnTo>
                        <a:lnTo>
                          <a:pt x="80" y="24"/>
                        </a:lnTo>
                        <a:lnTo>
                          <a:pt x="80" y="33"/>
                        </a:lnTo>
                        <a:lnTo>
                          <a:pt x="78" y="47"/>
                        </a:lnTo>
                        <a:lnTo>
                          <a:pt x="75" y="59"/>
                        </a:lnTo>
                        <a:lnTo>
                          <a:pt x="68" y="71"/>
                        </a:lnTo>
                        <a:lnTo>
                          <a:pt x="60" y="81"/>
                        </a:lnTo>
                        <a:lnTo>
                          <a:pt x="49" y="90"/>
                        </a:lnTo>
                        <a:lnTo>
                          <a:pt x="38" y="96"/>
                        </a:lnTo>
                        <a:lnTo>
                          <a:pt x="24" y="101"/>
                        </a:lnTo>
                        <a:lnTo>
                          <a:pt x="10" y="102"/>
                        </a:lnTo>
                        <a:lnTo>
                          <a:pt x="4" y="101"/>
                        </a:lnTo>
                        <a:lnTo>
                          <a:pt x="0" y="101"/>
                        </a:lnTo>
                        <a:lnTo>
                          <a:pt x="3" y="102"/>
                        </a:lnTo>
                        <a:lnTo>
                          <a:pt x="4" y="104"/>
                        </a:lnTo>
                        <a:lnTo>
                          <a:pt x="7" y="106"/>
                        </a:lnTo>
                        <a:lnTo>
                          <a:pt x="10" y="106"/>
                        </a:lnTo>
                        <a:lnTo>
                          <a:pt x="26" y="104"/>
                        </a:lnTo>
                        <a:lnTo>
                          <a:pt x="38" y="99"/>
                        </a:lnTo>
                        <a:lnTo>
                          <a:pt x="51" y="93"/>
                        </a:lnTo>
                        <a:lnTo>
                          <a:pt x="61" y="84"/>
                        </a:lnTo>
                        <a:lnTo>
                          <a:pt x="71" y="73"/>
                        </a:lnTo>
                        <a:lnTo>
                          <a:pt x="77" y="61"/>
                        </a:lnTo>
                        <a:lnTo>
                          <a:pt x="81" y="47"/>
                        </a:lnTo>
                        <a:lnTo>
                          <a:pt x="83" y="33"/>
                        </a:lnTo>
                        <a:close/>
                      </a:path>
                    </a:pathLst>
                  </a:custGeom>
                  <a:solidFill>
                    <a:srgbClr val="DD3A3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8" name="Freeform 566">
                    <a:extLst>
                      <a:ext uri="{FF2B5EF4-FFF2-40B4-BE49-F238E27FC236}">
                        <a16:creationId xmlns:a16="http://schemas.microsoft.com/office/drawing/2014/main" id="{9487C540-CDE5-9246-9AD5-03778EE976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3" y="1269"/>
                    <a:ext cx="85" cy="105"/>
                  </a:xfrm>
                  <a:custGeom>
                    <a:avLst/>
                    <a:gdLst>
                      <a:gd name="T0" fmla="*/ 85 w 85"/>
                      <a:gd name="T1" fmla="*/ 34 h 105"/>
                      <a:gd name="T2" fmla="*/ 85 w 85"/>
                      <a:gd name="T3" fmla="*/ 25 h 105"/>
                      <a:gd name="T4" fmla="*/ 84 w 85"/>
                      <a:gd name="T5" fmla="*/ 17 h 105"/>
                      <a:gd name="T6" fmla="*/ 81 w 85"/>
                      <a:gd name="T7" fmla="*/ 9 h 105"/>
                      <a:gd name="T8" fmla="*/ 78 w 85"/>
                      <a:gd name="T9" fmla="*/ 1 h 105"/>
                      <a:gd name="T10" fmla="*/ 76 w 85"/>
                      <a:gd name="T11" fmla="*/ 1 h 105"/>
                      <a:gd name="T12" fmla="*/ 73 w 85"/>
                      <a:gd name="T13" fmla="*/ 0 h 105"/>
                      <a:gd name="T14" fmla="*/ 78 w 85"/>
                      <a:gd name="T15" fmla="*/ 8 h 105"/>
                      <a:gd name="T16" fmla="*/ 81 w 85"/>
                      <a:gd name="T17" fmla="*/ 15 h 105"/>
                      <a:gd name="T18" fmla="*/ 82 w 85"/>
                      <a:gd name="T19" fmla="*/ 25 h 105"/>
                      <a:gd name="T20" fmla="*/ 82 w 85"/>
                      <a:gd name="T21" fmla="*/ 34 h 105"/>
                      <a:gd name="T22" fmla="*/ 81 w 85"/>
                      <a:gd name="T23" fmla="*/ 46 h 105"/>
                      <a:gd name="T24" fmla="*/ 78 w 85"/>
                      <a:gd name="T25" fmla="*/ 60 h 105"/>
                      <a:gd name="T26" fmla="*/ 72 w 85"/>
                      <a:gd name="T27" fmla="*/ 71 h 105"/>
                      <a:gd name="T28" fmla="*/ 62 w 85"/>
                      <a:gd name="T29" fmla="*/ 82 h 105"/>
                      <a:gd name="T30" fmla="*/ 53 w 85"/>
                      <a:gd name="T31" fmla="*/ 89 h 105"/>
                      <a:gd name="T32" fmla="*/ 41 w 85"/>
                      <a:gd name="T33" fmla="*/ 96 h 105"/>
                      <a:gd name="T34" fmla="*/ 28 w 85"/>
                      <a:gd name="T35" fmla="*/ 100 h 105"/>
                      <a:gd name="T36" fmla="*/ 14 w 85"/>
                      <a:gd name="T37" fmla="*/ 102 h 105"/>
                      <a:gd name="T38" fmla="*/ 8 w 85"/>
                      <a:gd name="T39" fmla="*/ 100 h 105"/>
                      <a:gd name="T40" fmla="*/ 0 w 85"/>
                      <a:gd name="T41" fmla="*/ 100 h 105"/>
                      <a:gd name="T42" fmla="*/ 4 w 85"/>
                      <a:gd name="T43" fmla="*/ 102 h 105"/>
                      <a:gd name="T44" fmla="*/ 7 w 85"/>
                      <a:gd name="T45" fmla="*/ 103 h 105"/>
                      <a:gd name="T46" fmla="*/ 10 w 85"/>
                      <a:gd name="T47" fmla="*/ 103 h 105"/>
                      <a:gd name="T48" fmla="*/ 14 w 85"/>
                      <a:gd name="T49" fmla="*/ 105 h 105"/>
                      <a:gd name="T50" fmla="*/ 28 w 85"/>
                      <a:gd name="T51" fmla="*/ 103 h 105"/>
                      <a:gd name="T52" fmla="*/ 42 w 85"/>
                      <a:gd name="T53" fmla="*/ 99 h 105"/>
                      <a:gd name="T54" fmla="*/ 55 w 85"/>
                      <a:gd name="T55" fmla="*/ 93 h 105"/>
                      <a:gd name="T56" fmla="*/ 65 w 85"/>
                      <a:gd name="T57" fmla="*/ 83 h 105"/>
                      <a:gd name="T58" fmla="*/ 73 w 85"/>
                      <a:gd name="T59" fmla="*/ 72 h 105"/>
                      <a:gd name="T60" fmla="*/ 79 w 85"/>
                      <a:gd name="T61" fmla="*/ 60 h 105"/>
                      <a:gd name="T62" fmla="*/ 84 w 85"/>
                      <a:gd name="T63" fmla="*/ 48 h 105"/>
                      <a:gd name="T64" fmla="*/ 85 w 85"/>
                      <a:gd name="T65" fmla="*/ 34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4"/>
                        </a:moveTo>
                        <a:lnTo>
                          <a:pt x="85" y="25"/>
                        </a:lnTo>
                        <a:lnTo>
                          <a:pt x="84" y="17"/>
                        </a:lnTo>
                        <a:lnTo>
                          <a:pt x="81" y="9"/>
                        </a:lnTo>
                        <a:lnTo>
                          <a:pt x="78" y="1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78" y="8"/>
                        </a:lnTo>
                        <a:lnTo>
                          <a:pt x="81" y="15"/>
                        </a:lnTo>
                        <a:lnTo>
                          <a:pt x="82" y="25"/>
                        </a:lnTo>
                        <a:lnTo>
                          <a:pt x="82" y="34"/>
                        </a:lnTo>
                        <a:lnTo>
                          <a:pt x="81" y="46"/>
                        </a:lnTo>
                        <a:lnTo>
                          <a:pt x="78" y="60"/>
                        </a:lnTo>
                        <a:lnTo>
                          <a:pt x="72" y="71"/>
                        </a:lnTo>
                        <a:lnTo>
                          <a:pt x="62" y="82"/>
                        </a:lnTo>
                        <a:lnTo>
                          <a:pt x="53" y="89"/>
                        </a:lnTo>
                        <a:lnTo>
                          <a:pt x="41" y="96"/>
                        </a:lnTo>
                        <a:lnTo>
                          <a:pt x="28" y="100"/>
                        </a:lnTo>
                        <a:lnTo>
                          <a:pt x="14" y="102"/>
                        </a:lnTo>
                        <a:lnTo>
                          <a:pt x="8" y="100"/>
                        </a:lnTo>
                        <a:lnTo>
                          <a:pt x="0" y="100"/>
                        </a:lnTo>
                        <a:lnTo>
                          <a:pt x="4" y="102"/>
                        </a:lnTo>
                        <a:lnTo>
                          <a:pt x="7" y="103"/>
                        </a:lnTo>
                        <a:lnTo>
                          <a:pt x="10" y="103"/>
                        </a:lnTo>
                        <a:lnTo>
                          <a:pt x="14" y="105"/>
                        </a:lnTo>
                        <a:lnTo>
                          <a:pt x="28" y="103"/>
                        </a:lnTo>
                        <a:lnTo>
                          <a:pt x="42" y="99"/>
                        </a:lnTo>
                        <a:lnTo>
                          <a:pt x="55" y="93"/>
                        </a:lnTo>
                        <a:lnTo>
                          <a:pt x="65" y="83"/>
                        </a:lnTo>
                        <a:lnTo>
                          <a:pt x="73" y="72"/>
                        </a:lnTo>
                        <a:lnTo>
                          <a:pt x="79" y="60"/>
                        </a:lnTo>
                        <a:lnTo>
                          <a:pt x="84" y="48"/>
                        </a:lnTo>
                        <a:lnTo>
                          <a:pt x="85" y="34"/>
                        </a:lnTo>
                        <a:close/>
                      </a:path>
                    </a:pathLst>
                  </a:custGeom>
                  <a:solidFill>
                    <a:srgbClr val="DD3C3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79" name="Freeform 567">
                    <a:extLst>
                      <a:ext uri="{FF2B5EF4-FFF2-40B4-BE49-F238E27FC236}">
                        <a16:creationId xmlns:a16="http://schemas.microsoft.com/office/drawing/2014/main" id="{80E20852-6AA9-CD47-AD99-06DA15A04D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2" y="1267"/>
                    <a:ext cx="85" cy="105"/>
                  </a:xfrm>
                  <a:custGeom>
                    <a:avLst/>
                    <a:gdLst>
                      <a:gd name="T0" fmla="*/ 85 w 85"/>
                      <a:gd name="T1" fmla="*/ 36 h 105"/>
                      <a:gd name="T2" fmla="*/ 85 w 85"/>
                      <a:gd name="T3" fmla="*/ 27 h 105"/>
                      <a:gd name="T4" fmla="*/ 83 w 85"/>
                      <a:gd name="T5" fmla="*/ 19 h 105"/>
                      <a:gd name="T6" fmla="*/ 80 w 85"/>
                      <a:gd name="T7" fmla="*/ 10 h 105"/>
                      <a:gd name="T8" fmla="*/ 77 w 85"/>
                      <a:gd name="T9" fmla="*/ 3 h 105"/>
                      <a:gd name="T10" fmla="*/ 74 w 85"/>
                      <a:gd name="T11" fmla="*/ 2 h 105"/>
                      <a:gd name="T12" fmla="*/ 73 w 85"/>
                      <a:gd name="T13" fmla="*/ 0 h 105"/>
                      <a:gd name="T14" fmla="*/ 76 w 85"/>
                      <a:gd name="T15" fmla="*/ 8 h 105"/>
                      <a:gd name="T16" fmla="*/ 79 w 85"/>
                      <a:gd name="T17" fmla="*/ 17 h 105"/>
                      <a:gd name="T18" fmla="*/ 82 w 85"/>
                      <a:gd name="T19" fmla="*/ 25 h 105"/>
                      <a:gd name="T20" fmla="*/ 82 w 85"/>
                      <a:gd name="T21" fmla="*/ 36 h 105"/>
                      <a:gd name="T22" fmla="*/ 80 w 85"/>
                      <a:gd name="T23" fmla="*/ 48 h 105"/>
                      <a:gd name="T24" fmla="*/ 77 w 85"/>
                      <a:gd name="T25" fmla="*/ 61 h 105"/>
                      <a:gd name="T26" fmla="*/ 71 w 85"/>
                      <a:gd name="T27" fmla="*/ 73 h 105"/>
                      <a:gd name="T28" fmla="*/ 62 w 85"/>
                      <a:gd name="T29" fmla="*/ 82 h 105"/>
                      <a:gd name="T30" fmla="*/ 52 w 85"/>
                      <a:gd name="T31" fmla="*/ 90 h 105"/>
                      <a:gd name="T32" fmla="*/ 42 w 85"/>
                      <a:gd name="T33" fmla="*/ 96 h 105"/>
                      <a:gd name="T34" fmla="*/ 29 w 85"/>
                      <a:gd name="T35" fmla="*/ 101 h 105"/>
                      <a:gd name="T36" fmla="*/ 15 w 85"/>
                      <a:gd name="T37" fmla="*/ 102 h 105"/>
                      <a:gd name="T38" fmla="*/ 8 w 85"/>
                      <a:gd name="T39" fmla="*/ 101 h 105"/>
                      <a:gd name="T40" fmla="*/ 0 w 85"/>
                      <a:gd name="T41" fmla="*/ 99 h 105"/>
                      <a:gd name="T42" fmla="*/ 1 w 85"/>
                      <a:gd name="T43" fmla="*/ 102 h 105"/>
                      <a:gd name="T44" fmla="*/ 5 w 85"/>
                      <a:gd name="T45" fmla="*/ 104 h 105"/>
                      <a:gd name="T46" fmla="*/ 9 w 85"/>
                      <a:gd name="T47" fmla="*/ 104 h 105"/>
                      <a:gd name="T48" fmla="*/ 15 w 85"/>
                      <a:gd name="T49" fmla="*/ 105 h 105"/>
                      <a:gd name="T50" fmla="*/ 29 w 85"/>
                      <a:gd name="T51" fmla="*/ 104 h 105"/>
                      <a:gd name="T52" fmla="*/ 43 w 85"/>
                      <a:gd name="T53" fmla="*/ 99 h 105"/>
                      <a:gd name="T54" fmla="*/ 54 w 85"/>
                      <a:gd name="T55" fmla="*/ 93 h 105"/>
                      <a:gd name="T56" fmla="*/ 65 w 85"/>
                      <a:gd name="T57" fmla="*/ 84 h 105"/>
                      <a:gd name="T58" fmla="*/ 73 w 85"/>
                      <a:gd name="T59" fmla="*/ 74 h 105"/>
                      <a:gd name="T60" fmla="*/ 80 w 85"/>
                      <a:gd name="T61" fmla="*/ 62 h 105"/>
                      <a:gd name="T62" fmla="*/ 83 w 85"/>
                      <a:gd name="T63" fmla="*/ 50 h 105"/>
                      <a:gd name="T64" fmla="*/ 85 w 85"/>
                      <a:gd name="T65" fmla="*/ 36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6"/>
                        </a:moveTo>
                        <a:lnTo>
                          <a:pt x="85" y="27"/>
                        </a:lnTo>
                        <a:lnTo>
                          <a:pt x="83" y="19"/>
                        </a:lnTo>
                        <a:lnTo>
                          <a:pt x="80" y="10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3" y="0"/>
                        </a:lnTo>
                        <a:lnTo>
                          <a:pt x="76" y="8"/>
                        </a:lnTo>
                        <a:lnTo>
                          <a:pt x="79" y="17"/>
                        </a:lnTo>
                        <a:lnTo>
                          <a:pt x="82" y="25"/>
                        </a:lnTo>
                        <a:lnTo>
                          <a:pt x="82" y="36"/>
                        </a:lnTo>
                        <a:lnTo>
                          <a:pt x="80" y="48"/>
                        </a:lnTo>
                        <a:lnTo>
                          <a:pt x="77" y="61"/>
                        </a:lnTo>
                        <a:lnTo>
                          <a:pt x="71" y="73"/>
                        </a:lnTo>
                        <a:lnTo>
                          <a:pt x="62" y="82"/>
                        </a:lnTo>
                        <a:lnTo>
                          <a:pt x="52" y="90"/>
                        </a:lnTo>
                        <a:lnTo>
                          <a:pt x="42" y="96"/>
                        </a:lnTo>
                        <a:lnTo>
                          <a:pt x="29" y="101"/>
                        </a:lnTo>
                        <a:lnTo>
                          <a:pt x="15" y="102"/>
                        </a:lnTo>
                        <a:lnTo>
                          <a:pt x="8" y="101"/>
                        </a:lnTo>
                        <a:lnTo>
                          <a:pt x="0" y="99"/>
                        </a:lnTo>
                        <a:lnTo>
                          <a:pt x="1" y="102"/>
                        </a:lnTo>
                        <a:lnTo>
                          <a:pt x="5" y="104"/>
                        </a:lnTo>
                        <a:lnTo>
                          <a:pt x="9" y="104"/>
                        </a:lnTo>
                        <a:lnTo>
                          <a:pt x="15" y="105"/>
                        </a:lnTo>
                        <a:lnTo>
                          <a:pt x="29" y="104"/>
                        </a:lnTo>
                        <a:lnTo>
                          <a:pt x="43" y="99"/>
                        </a:lnTo>
                        <a:lnTo>
                          <a:pt x="54" y="93"/>
                        </a:lnTo>
                        <a:lnTo>
                          <a:pt x="65" y="84"/>
                        </a:lnTo>
                        <a:lnTo>
                          <a:pt x="73" y="74"/>
                        </a:lnTo>
                        <a:lnTo>
                          <a:pt x="80" y="62"/>
                        </a:lnTo>
                        <a:lnTo>
                          <a:pt x="83" y="50"/>
                        </a:lnTo>
                        <a:lnTo>
                          <a:pt x="85" y="36"/>
                        </a:lnTo>
                        <a:close/>
                      </a:path>
                    </a:pathLst>
                  </a:custGeom>
                  <a:solidFill>
                    <a:srgbClr val="DD3D3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0" name="Freeform 568">
                    <a:extLst>
                      <a:ext uri="{FF2B5EF4-FFF2-40B4-BE49-F238E27FC236}">
                        <a16:creationId xmlns:a16="http://schemas.microsoft.com/office/drawing/2014/main" id="{2D6D81B0-E942-9247-84FF-8DF2011A33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9" y="1266"/>
                    <a:ext cx="86" cy="105"/>
                  </a:xfrm>
                  <a:custGeom>
                    <a:avLst/>
                    <a:gdLst>
                      <a:gd name="T0" fmla="*/ 86 w 86"/>
                      <a:gd name="T1" fmla="*/ 37 h 105"/>
                      <a:gd name="T2" fmla="*/ 86 w 86"/>
                      <a:gd name="T3" fmla="*/ 28 h 105"/>
                      <a:gd name="T4" fmla="*/ 85 w 86"/>
                      <a:gd name="T5" fmla="*/ 18 h 105"/>
                      <a:gd name="T6" fmla="*/ 82 w 86"/>
                      <a:gd name="T7" fmla="*/ 11 h 105"/>
                      <a:gd name="T8" fmla="*/ 77 w 86"/>
                      <a:gd name="T9" fmla="*/ 3 h 105"/>
                      <a:gd name="T10" fmla="*/ 76 w 86"/>
                      <a:gd name="T11" fmla="*/ 1 h 105"/>
                      <a:gd name="T12" fmla="*/ 72 w 86"/>
                      <a:gd name="T13" fmla="*/ 0 h 105"/>
                      <a:gd name="T14" fmla="*/ 77 w 86"/>
                      <a:gd name="T15" fmla="*/ 7 h 105"/>
                      <a:gd name="T16" fmla="*/ 80 w 86"/>
                      <a:gd name="T17" fmla="*/ 17 h 105"/>
                      <a:gd name="T18" fmla="*/ 83 w 86"/>
                      <a:gd name="T19" fmla="*/ 26 h 105"/>
                      <a:gd name="T20" fmla="*/ 83 w 86"/>
                      <a:gd name="T21" fmla="*/ 37 h 105"/>
                      <a:gd name="T22" fmla="*/ 82 w 86"/>
                      <a:gd name="T23" fmla="*/ 49 h 105"/>
                      <a:gd name="T24" fmla="*/ 79 w 86"/>
                      <a:gd name="T25" fmla="*/ 62 h 105"/>
                      <a:gd name="T26" fmla="*/ 72 w 86"/>
                      <a:gd name="T27" fmla="*/ 72 h 105"/>
                      <a:gd name="T28" fmla="*/ 65 w 86"/>
                      <a:gd name="T29" fmla="*/ 82 h 105"/>
                      <a:gd name="T30" fmla="*/ 55 w 86"/>
                      <a:gd name="T31" fmla="*/ 89 h 105"/>
                      <a:gd name="T32" fmla="*/ 43 w 86"/>
                      <a:gd name="T33" fmla="*/ 96 h 105"/>
                      <a:gd name="T34" fmla="*/ 32 w 86"/>
                      <a:gd name="T35" fmla="*/ 100 h 105"/>
                      <a:gd name="T36" fmla="*/ 18 w 86"/>
                      <a:gd name="T37" fmla="*/ 102 h 105"/>
                      <a:gd name="T38" fmla="*/ 9 w 86"/>
                      <a:gd name="T39" fmla="*/ 100 h 105"/>
                      <a:gd name="T40" fmla="*/ 0 w 86"/>
                      <a:gd name="T41" fmla="*/ 99 h 105"/>
                      <a:gd name="T42" fmla="*/ 3 w 86"/>
                      <a:gd name="T43" fmla="*/ 100 h 105"/>
                      <a:gd name="T44" fmla="*/ 4 w 86"/>
                      <a:gd name="T45" fmla="*/ 103 h 105"/>
                      <a:gd name="T46" fmla="*/ 12 w 86"/>
                      <a:gd name="T47" fmla="*/ 103 h 105"/>
                      <a:gd name="T48" fmla="*/ 18 w 86"/>
                      <a:gd name="T49" fmla="*/ 105 h 105"/>
                      <a:gd name="T50" fmla="*/ 32 w 86"/>
                      <a:gd name="T51" fmla="*/ 103 h 105"/>
                      <a:gd name="T52" fmla="*/ 45 w 86"/>
                      <a:gd name="T53" fmla="*/ 99 h 105"/>
                      <a:gd name="T54" fmla="*/ 57 w 86"/>
                      <a:gd name="T55" fmla="*/ 92 h 105"/>
                      <a:gd name="T56" fmla="*/ 66 w 86"/>
                      <a:gd name="T57" fmla="*/ 85 h 105"/>
                      <a:gd name="T58" fmla="*/ 76 w 86"/>
                      <a:gd name="T59" fmla="*/ 74 h 105"/>
                      <a:gd name="T60" fmla="*/ 82 w 86"/>
                      <a:gd name="T61" fmla="*/ 63 h 105"/>
                      <a:gd name="T62" fmla="*/ 85 w 86"/>
                      <a:gd name="T63" fmla="*/ 49 h 105"/>
                      <a:gd name="T64" fmla="*/ 86 w 86"/>
                      <a:gd name="T65" fmla="*/ 37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5"/>
                      <a:gd name="T101" fmla="*/ 86 w 86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5">
                        <a:moveTo>
                          <a:pt x="86" y="37"/>
                        </a:moveTo>
                        <a:lnTo>
                          <a:pt x="86" y="28"/>
                        </a:lnTo>
                        <a:lnTo>
                          <a:pt x="85" y="18"/>
                        </a:lnTo>
                        <a:lnTo>
                          <a:pt x="82" y="11"/>
                        </a:lnTo>
                        <a:lnTo>
                          <a:pt x="77" y="3"/>
                        </a:lnTo>
                        <a:lnTo>
                          <a:pt x="76" y="1"/>
                        </a:lnTo>
                        <a:lnTo>
                          <a:pt x="72" y="0"/>
                        </a:lnTo>
                        <a:lnTo>
                          <a:pt x="77" y="7"/>
                        </a:lnTo>
                        <a:lnTo>
                          <a:pt x="80" y="17"/>
                        </a:lnTo>
                        <a:lnTo>
                          <a:pt x="83" y="26"/>
                        </a:lnTo>
                        <a:lnTo>
                          <a:pt x="83" y="37"/>
                        </a:lnTo>
                        <a:lnTo>
                          <a:pt x="82" y="49"/>
                        </a:lnTo>
                        <a:lnTo>
                          <a:pt x="79" y="62"/>
                        </a:lnTo>
                        <a:lnTo>
                          <a:pt x="72" y="72"/>
                        </a:lnTo>
                        <a:lnTo>
                          <a:pt x="65" y="82"/>
                        </a:lnTo>
                        <a:lnTo>
                          <a:pt x="55" y="89"/>
                        </a:lnTo>
                        <a:lnTo>
                          <a:pt x="43" y="96"/>
                        </a:lnTo>
                        <a:lnTo>
                          <a:pt x="32" y="100"/>
                        </a:lnTo>
                        <a:lnTo>
                          <a:pt x="18" y="102"/>
                        </a:lnTo>
                        <a:lnTo>
                          <a:pt x="9" y="100"/>
                        </a:lnTo>
                        <a:lnTo>
                          <a:pt x="0" y="99"/>
                        </a:lnTo>
                        <a:lnTo>
                          <a:pt x="3" y="100"/>
                        </a:lnTo>
                        <a:lnTo>
                          <a:pt x="4" y="103"/>
                        </a:lnTo>
                        <a:lnTo>
                          <a:pt x="12" y="103"/>
                        </a:lnTo>
                        <a:lnTo>
                          <a:pt x="18" y="105"/>
                        </a:lnTo>
                        <a:lnTo>
                          <a:pt x="32" y="103"/>
                        </a:lnTo>
                        <a:lnTo>
                          <a:pt x="45" y="99"/>
                        </a:lnTo>
                        <a:lnTo>
                          <a:pt x="57" y="92"/>
                        </a:lnTo>
                        <a:lnTo>
                          <a:pt x="66" y="85"/>
                        </a:lnTo>
                        <a:lnTo>
                          <a:pt x="76" y="74"/>
                        </a:lnTo>
                        <a:lnTo>
                          <a:pt x="82" y="63"/>
                        </a:lnTo>
                        <a:lnTo>
                          <a:pt x="85" y="49"/>
                        </a:lnTo>
                        <a:lnTo>
                          <a:pt x="86" y="37"/>
                        </a:lnTo>
                        <a:close/>
                      </a:path>
                    </a:pathLst>
                  </a:custGeom>
                  <a:solidFill>
                    <a:srgbClr val="DD3E3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1" name="Freeform 569">
                    <a:extLst>
                      <a:ext uri="{FF2B5EF4-FFF2-40B4-BE49-F238E27FC236}">
                        <a16:creationId xmlns:a16="http://schemas.microsoft.com/office/drawing/2014/main" id="{44E3B504-2E87-CD44-9BB9-615AA96819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7" y="1266"/>
                    <a:ext cx="87" cy="103"/>
                  </a:xfrm>
                  <a:custGeom>
                    <a:avLst/>
                    <a:gdLst>
                      <a:gd name="T0" fmla="*/ 87 w 87"/>
                      <a:gd name="T1" fmla="*/ 37 h 103"/>
                      <a:gd name="T2" fmla="*/ 87 w 87"/>
                      <a:gd name="T3" fmla="*/ 26 h 103"/>
                      <a:gd name="T4" fmla="*/ 84 w 87"/>
                      <a:gd name="T5" fmla="*/ 18 h 103"/>
                      <a:gd name="T6" fmla="*/ 81 w 87"/>
                      <a:gd name="T7" fmla="*/ 9 h 103"/>
                      <a:gd name="T8" fmla="*/ 78 w 87"/>
                      <a:gd name="T9" fmla="*/ 1 h 103"/>
                      <a:gd name="T10" fmla="*/ 74 w 87"/>
                      <a:gd name="T11" fmla="*/ 0 h 103"/>
                      <a:gd name="T12" fmla="*/ 71 w 87"/>
                      <a:gd name="T13" fmla="*/ 0 h 103"/>
                      <a:gd name="T14" fmla="*/ 78 w 87"/>
                      <a:gd name="T15" fmla="*/ 7 h 103"/>
                      <a:gd name="T16" fmla="*/ 81 w 87"/>
                      <a:gd name="T17" fmla="*/ 17 h 103"/>
                      <a:gd name="T18" fmla="*/ 84 w 87"/>
                      <a:gd name="T19" fmla="*/ 26 h 103"/>
                      <a:gd name="T20" fmla="*/ 84 w 87"/>
                      <a:gd name="T21" fmla="*/ 37 h 103"/>
                      <a:gd name="T22" fmla="*/ 82 w 87"/>
                      <a:gd name="T23" fmla="*/ 49 h 103"/>
                      <a:gd name="T24" fmla="*/ 79 w 87"/>
                      <a:gd name="T25" fmla="*/ 62 h 103"/>
                      <a:gd name="T26" fmla="*/ 73 w 87"/>
                      <a:gd name="T27" fmla="*/ 71 h 103"/>
                      <a:gd name="T28" fmla="*/ 65 w 87"/>
                      <a:gd name="T29" fmla="*/ 82 h 103"/>
                      <a:gd name="T30" fmla="*/ 56 w 87"/>
                      <a:gd name="T31" fmla="*/ 89 h 103"/>
                      <a:gd name="T32" fmla="*/ 45 w 87"/>
                      <a:gd name="T33" fmla="*/ 94 h 103"/>
                      <a:gd name="T34" fmla="*/ 33 w 87"/>
                      <a:gd name="T35" fmla="*/ 99 h 103"/>
                      <a:gd name="T36" fmla="*/ 20 w 87"/>
                      <a:gd name="T37" fmla="*/ 100 h 103"/>
                      <a:gd name="T38" fmla="*/ 10 w 87"/>
                      <a:gd name="T39" fmla="*/ 99 h 103"/>
                      <a:gd name="T40" fmla="*/ 0 w 87"/>
                      <a:gd name="T41" fmla="*/ 96 h 103"/>
                      <a:gd name="T42" fmla="*/ 2 w 87"/>
                      <a:gd name="T43" fmla="*/ 99 h 103"/>
                      <a:gd name="T44" fmla="*/ 5 w 87"/>
                      <a:gd name="T45" fmla="*/ 100 h 103"/>
                      <a:gd name="T46" fmla="*/ 13 w 87"/>
                      <a:gd name="T47" fmla="*/ 102 h 103"/>
                      <a:gd name="T48" fmla="*/ 20 w 87"/>
                      <a:gd name="T49" fmla="*/ 103 h 103"/>
                      <a:gd name="T50" fmla="*/ 34 w 87"/>
                      <a:gd name="T51" fmla="*/ 102 h 103"/>
                      <a:gd name="T52" fmla="*/ 47 w 87"/>
                      <a:gd name="T53" fmla="*/ 97 h 103"/>
                      <a:gd name="T54" fmla="*/ 57 w 87"/>
                      <a:gd name="T55" fmla="*/ 91 h 103"/>
                      <a:gd name="T56" fmla="*/ 67 w 87"/>
                      <a:gd name="T57" fmla="*/ 83 h 103"/>
                      <a:gd name="T58" fmla="*/ 76 w 87"/>
                      <a:gd name="T59" fmla="*/ 74 h 103"/>
                      <a:gd name="T60" fmla="*/ 82 w 87"/>
                      <a:gd name="T61" fmla="*/ 62 h 103"/>
                      <a:gd name="T62" fmla="*/ 85 w 87"/>
                      <a:gd name="T63" fmla="*/ 49 h 103"/>
                      <a:gd name="T64" fmla="*/ 87 w 87"/>
                      <a:gd name="T65" fmla="*/ 37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3"/>
                      <a:gd name="T101" fmla="*/ 87 w 87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3">
                        <a:moveTo>
                          <a:pt x="87" y="37"/>
                        </a:moveTo>
                        <a:lnTo>
                          <a:pt x="87" y="26"/>
                        </a:lnTo>
                        <a:lnTo>
                          <a:pt x="84" y="18"/>
                        </a:lnTo>
                        <a:lnTo>
                          <a:pt x="81" y="9"/>
                        </a:lnTo>
                        <a:lnTo>
                          <a:pt x="78" y="1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78" y="7"/>
                        </a:lnTo>
                        <a:lnTo>
                          <a:pt x="81" y="17"/>
                        </a:lnTo>
                        <a:lnTo>
                          <a:pt x="84" y="26"/>
                        </a:lnTo>
                        <a:lnTo>
                          <a:pt x="84" y="37"/>
                        </a:lnTo>
                        <a:lnTo>
                          <a:pt x="82" y="49"/>
                        </a:lnTo>
                        <a:lnTo>
                          <a:pt x="79" y="62"/>
                        </a:lnTo>
                        <a:lnTo>
                          <a:pt x="73" y="71"/>
                        </a:lnTo>
                        <a:lnTo>
                          <a:pt x="65" y="82"/>
                        </a:lnTo>
                        <a:lnTo>
                          <a:pt x="56" y="89"/>
                        </a:lnTo>
                        <a:lnTo>
                          <a:pt x="45" y="94"/>
                        </a:lnTo>
                        <a:lnTo>
                          <a:pt x="33" y="99"/>
                        </a:lnTo>
                        <a:lnTo>
                          <a:pt x="20" y="100"/>
                        </a:lnTo>
                        <a:lnTo>
                          <a:pt x="10" y="99"/>
                        </a:lnTo>
                        <a:lnTo>
                          <a:pt x="0" y="96"/>
                        </a:lnTo>
                        <a:lnTo>
                          <a:pt x="2" y="99"/>
                        </a:lnTo>
                        <a:lnTo>
                          <a:pt x="5" y="100"/>
                        </a:lnTo>
                        <a:lnTo>
                          <a:pt x="13" y="102"/>
                        </a:lnTo>
                        <a:lnTo>
                          <a:pt x="20" y="103"/>
                        </a:lnTo>
                        <a:lnTo>
                          <a:pt x="34" y="102"/>
                        </a:lnTo>
                        <a:lnTo>
                          <a:pt x="47" y="97"/>
                        </a:lnTo>
                        <a:lnTo>
                          <a:pt x="57" y="91"/>
                        </a:lnTo>
                        <a:lnTo>
                          <a:pt x="67" y="83"/>
                        </a:lnTo>
                        <a:lnTo>
                          <a:pt x="76" y="74"/>
                        </a:lnTo>
                        <a:lnTo>
                          <a:pt x="82" y="62"/>
                        </a:lnTo>
                        <a:lnTo>
                          <a:pt x="85" y="49"/>
                        </a:lnTo>
                        <a:lnTo>
                          <a:pt x="87" y="37"/>
                        </a:lnTo>
                        <a:close/>
                      </a:path>
                    </a:pathLst>
                  </a:custGeom>
                  <a:solidFill>
                    <a:srgbClr val="DE3F3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2" name="Freeform 570">
                    <a:extLst>
                      <a:ext uri="{FF2B5EF4-FFF2-40B4-BE49-F238E27FC236}">
                        <a16:creationId xmlns:a16="http://schemas.microsoft.com/office/drawing/2014/main" id="{4AA64C88-D139-E14F-8F38-190FEF84A7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6" y="1264"/>
                    <a:ext cx="86" cy="104"/>
                  </a:xfrm>
                  <a:custGeom>
                    <a:avLst/>
                    <a:gdLst>
                      <a:gd name="T0" fmla="*/ 86 w 86"/>
                      <a:gd name="T1" fmla="*/ 39 h 104"/>
                      <a:gd name="T2" fmla="*/ 86 w 86"/>
                      <a:gd name="T3" fmla="*/ 28 h 104"/>
                      <a:gd name="T4" fmla="*/ 83 w 86"/>
                      <a:gd name="T5" fmla="*/ 19 h 104"/>
                      <a:gd name="T6" fmla="*/ 80 w 86"/>
                      <a:gd name="T7" fmla="*/ 9 h 104"/>
                      <a:gd name="T8" fmla="*/ 75 w 86"/>
                      <a:gd name="T9" fmla="*/ 2 h 104"/>
                      <a:gd name="T10" fmla="*/ 72 w 86"/>
                      <a:gd name="T11" fmla="*/ 2 h 104"/>
                      <a:gd name="T12" fmla="*/ 71 w 86"/>
                      <a:gd name="T13" fmla="*/ 0 h 104"/>
                      <a:gd name="T14" fmla="*/ 75 w 86"/>
                      <a:gd name="T15" fmla="*/ 8 h 104"/>
                      <a:gd name="T16" fmla="*/ 80 w 86"/>
                      <a:gd name="T17" fmla="*/ 17 h 104"/>
                      <a:gd name="T18" fmla="*/ 82 w 86"/>
                      <a:gd name="T19" fmla="*/ 28 h 104"/>
                      <a:gd name="T20" fmla="*/ 83 w 86"/>
                      <a:gd name="T21" fmla="*/ 39 h 104"/>
                      <a:gd name="T22" fmla="*/ 82 w 86"/>
                      <a:gd name="T23" fmla="*/ 51 h 104"/>
                      <a:gd name="T24" fmla="*/ 79 w 86"/>
                      <a:gd name="T25" fmla="*/ 62 h 104"/>
                      <a:gd name="T26" fmla="*/ 72 w 86"/>
                      <a:gd name="T27" fmla="*/ 73 h 104"/>
                      <a:gd name="T28" fmla="*/ 65 w 86"/>
                      <a:gd name="T29" fmla="*/ 82 h 104"/>
                      <a:gd name="T30" fmla="*/ 55 w 86"/>
                      <a:gd name="T31" fmla="*/ 90 h 104"/>
                      <a:gd name="T32" fmla="*/ 46 w 86"/>
                      <a:gd name="T33" fmla="*/ 94 h 104"/>
                      <a:gd name="T34" fmla="*/ 34 w 86"/>
                      <a:gd name="T35" fmla="*/ 99 h 104"/>
                      <a:gd name="T36" fmla="*/ 21 w 86"/>
                      <a:gd name="T37" fmla="*/ 101 h 104"/>
                      <a:gd name="T38" fmla="*/ 11 w 86"/>
                      <a:gd name="T39" fmla="*/ 99 h 104"/>
                      <a:gd name="T40" fmla="*/ 0 w 86"/>
                      <a:gd name="T41" fmla="*/ 96 h 104"/>
                      <a:gd name="T42" fmla="*/ 1 w 86"/>
                      <a:gd name="T43" fmla="*/ 98 h 104"/>
                      <a:gd name="T44" fmla="*/ 3 w 86"/>
                      <a:gd name="T45" fmla="*/ 101 h 104"/>
                      <a:gd name="T46" fmla="*/ 12 w 86"/>
                      <a:gd name="T47" fmla="*/ 102 h 104"/>
                      <a:gd name="T48" fmla="*/ 21 w 86"/>
                      <a:gd name="T49" fmla="*/ 104 h 104"/>
                      <a:gd name="T50" fmla="*/ 35 w 86"/>
                      <a:gd name="T51" fmla="*/ 102 h 104"/>
                      <a:gd name="T52" fmla="*/ 46 w 86"/>
                      <a:gd name="T53" fmla="*/ 98 h 104"/>
                      <a:gd name="T54" fmla="*/ 58 w 86"/>
                      <a:gd name="T55" fmla="*/ 91 h 104"/>
                      <a:gd name="T56" fmla="*/ 68 w 86"/>
                      <a:gd name="T57" fmla="*/ 84 h 104"/>
                      <a:gd name="T58" fmla="*/ 75 w 86"/>
                      <a:gd name="T59" fmla="*/ 74 h 104"/>
                      <a:gd name="T60" fmla="*/ 82 w 86"/>
                      <a:gd name="T61" fmla="*/ 64 h 104"/>
                      <a:gd name="T62" fmla="*/ 85 w 86"/>
                      <a:gd name="T63" fmla="*/ 51 h 104"/>
                      <a:gd name="T64" fmla="*/ 86 w 86"/>
                      <a:gd name="T65" fmla="*/ 39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4"/>
                      <a:gd name="T101" fmla="*/ 86 w 86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4">
                        <a:moveTo>
                          <a:pt x="86" y="39"/>
                        </a:moveTo>
                        <a:lnTo>
                          <a:pt x="86" y="28"/>
                        </a:lnTo>
                        <a:lnTo>
                          <a:pt x="83" y="19"/>
                        </a:lnTo>
                        <a:lnTo>
                          <a:pt x="80" y="9"/>
                        </a:lnTo>
                        <a:lnTo>
                          <a:pt x="75" y="2"/>
                        </a:lnTo>
                        <a:lnTo>
                          <a:pt x="72" y="2"/>
                        </a:lnTo>
                        <a:lnTo>
                          <a:pt x="71" y="0"/>
                        </a:lnTo>
                        <a:lnTo>
                          <a:pt x="75" y="8"/>
                        </a:lnTo>
                        <a:lnTo>
                          <a:pt x="80" y="17"/>
                        </a:lnTo>
                        <a:lnTo>
                          <a:pt x="82" y="28"/>
                        </a:lnTo>
                        <a:lnTo>
                          <a:pt x="83" y="39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2" y="73"/>
                        </a:lnTo>
                        <a:lnTo>
                          <a:pt x="65" y="82"/>
                        </a:lnTo>
                        <a:lnTo>
                          <a:pt x="55" y="90"/>
                        </a:lnTo>
                        <a:lnTo>
                          <a:pt x="46" y="94"/>
                        </a:lnTo>
                        <a:lnTo>
                          <a:pt x="34" y="99"/>
                        </a:lnTo>
                        <a:lnTo>
                          <a:pt x="21" y="101"/>
                        </a:lnTo>
                        <a:lnTo>
                          <a:pt x="11" y="99"/>
                        </a:lnTo>
                        <a:lnTo>
                          <a:pt x="0" y="96"/>
                        </a:lnTo>
                        <a:lnTo>
                          <a:pt x="1" y="98"/>
                        </a:lnTo>
                        <a:lnTo>
                          <a:pt x="3" y="101"/>
                        </a:lnTo>
                        <a:lnTo>
                          <a:pt x="12" y="102"/>
                        </a:lnTo>
                        <a:lnTo>
                          <a:pt x="21" y="104"/>
                        </a:lnTo>
                        <a:lnTo>
                          <a:pt x="35" y="102"/>
                        </a:lnTo>
                        <a:lnTo>
                          <a:pt x="46" y="98"/>
                        </a:lnTo>
                        <a:lnTo>
                          <a:pt x="58" y="91"/>
                        </a:lnTo>
                        <a:lnTo>
                          <a:pt x="68" y="84"/>
                        </a:lnTo>
                        <a:lnTo>
                          <a:pt x="75" y="74"/>
                        </a:lnTo>
                        <a:lnTo>
                          <a:pt x="82" y="64"/>
                        </a:lnTo>
                        <a:lnTo>
                          <a:pt x="85" y="51"/>
                        </a:lnTo>
                        <a:lnTo>
                          <a:pt x="86" y="39"/>
                        </a:lnTo>
                        <a:close/>
                      </a:path>
                    </a:pathLst>
                  </a:custGeom>
                  <a:solidFill>
                    <a:srgbClr val="DE42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3" name="Freeform 571">
                    <a:extLst>
                      <a:ext uri="{FF2B5EF4-FFF2-40B4-BE49-F238E27FC236}">
                        <a16:creationId xmlns:a16="http://schemas.microsoft.com/office/drawing/2014/main" id="{35824479-6C28-1B42-B583-03F75D7310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4" y="1264"/>
                    <a:ext cx="87" cy="102"/>
                  </a:xfrm>
                  <a:custGeom>
                    <a:avLst/>
                    <a:gdLst>
                      <a:gd name="T0" fmla="*/ 87 w 87"/>
                      <a:gd name="T1" fmla="*/ 39 h 102"/>
                      <a:gd name="T2" fmla="*/ 87 w 87"/>
                      <a:gd name="T3" fmla="*/ 28 h 102"/>
                      <a:gd name="T4" fmla="*/ 84 w 87"/>
                      <a:gd name="T5" fmla="*/ 19 h 102"/>
                      <a:gd name="T6" fmla="*/ 81 w 87"/>
                      <a:gd name="T7" fmla="*/ 9 h 102"/>
                      <a:gd name="T8" fmla="*/ 74 w 87"/>
                      <a:gd name="T9" fmla="*/ 2 h 102"/>
                      <a:gd name="T10" fmla="*/ 73 w 87"/>
                      <a:gd name="T11" fmla="*/ 0 h 102"/>
                      <a:gd name="T12" fmla="*/ 70 w 87"/>
                      <a:gd name="T13" fmla="*/ 0 h 102"/>
                      <a:gd name="T14" fmla="*/ 76 w 87"/>
                      <a:gd name="T15" fmla="*/ 8 h 102"/>
                      <a:gd name="T16" fmla="*/ 81 w 87"/>
                      <a:gd name="T17" fmla="*/ 17 h 102"/>
                      <a:gd name="T18" fmla="*/ 82 w 87"/>
                      <a:gd name="T19" fmla="*/ 28 h 102"/>
                      <a:gd name="T20" fmla="*/ 84 w 87"/>
                      <a:gd name="T21" fmla="*/ 39 h 102"/>
                      <a:gd name="T22" fmla="*/ 82 w 87"/>
                      <a:gd name="T23" fmla="*/ 50 h 102"/>
                      <a:gd name="T24" fmla="*/ 79 w 87"/>
                      <a:gd name="T25" fmla="*/ 62 h 102"/>
                      <a:gd name="T26" fmla="*/ 73 w 87"/>
                      <a:gd name="T27" fmla="*/ 71 h 102"/>
                      <a:gd name="T28" fmla="*/ 67 w 87"/>
                      <a:gd name="T29" fmla="*/ 81 h 102"/>
                      <a:gd name="T30" fmla="*/ 57 w 87"/>
                      <a:gd name="T31" fmla="*/ 88 h 102"/>
                      <a:gd name="T32" fmla="*/ 47 w 87"/>
                      <a:gd name="T33" fmla="*/ 93 h 102"/>
                      <a:gd name="T34" fmla="*/ 36 w 87"/>
                      <a:gd name="T35" fmla="*/ 98 h 102"/>
                      <a:gd name="T36" fmla="*/ 23 w 87"/>
                      <a:gd name="T37" fmla="*/ 99 h 102"/>
                      <a:gd name="T38" fmla="*/ 11 w 87"/>
                      <a:gd name="T39" fmla="*/ 98 h 102"/>
                      <a:gd name="T40" fmla="*/ 0 w 87"/>
                      <a:gd name="T41" fmla="*/ 93 h 102"/>
                      <a:gd name="T42" fmla="*/ 2 w 87"/>
                      <a:gd name="T43" fmla="*/ 96 h 102"/>
                      <a:gd name="T44" fmla="*/ 3 w 87"/>
                      <a:gd name="T45" fmla="*/ 98 h 102"/>
                      <a:gd name="T46" fmla="*/ 13 w 87"/>
                      <a:gd name="T47" fmla="*/ 101 h 102"/>
                      <a:gd name="T48" fmla="*/ 23 w 87"/>
                      <a:gd name="T49" fmla="*/ 102 h 102"/>
                      <a:gd name="T50" fmla="*/ 36 w 87"/>
                      <a:gd name="T51" fmla="*/ 101 h 102"/>
                      <a:gd name="T52" fmla="*/ 48 w 87"/>
                      <a:gd name="T53" fmla="*/ 96 h 102"/>
                      <a:gd name="T54" fmla="*/ 59 w 87"/>
                      <a:gd name="T55" fmla="*/ 91 h 102"/>
                      <a:gd name="T56" fmla="*/ 68 w 87"/>
                      <a:gd name="T57" fmla="*/ 84 h 102"/>
                      <a:gd name="T58" fmla="*/ 76 w 87"/>
                      <a:gd name="T59" fmla="*/ 73 h 102"/>
                      <a:gd name="T60" fmla="*/ 82 w 87"/>
                      <a:gd name="T61" fmla="*/ 64 h 102"/>
                      <a:gd name="T62" fmla="*/ 85 w 87"/>
                      <a:gd name="T63" fmla="*/ 51 h 102"/>
                      <a:gd name="T64" fmla="*/ 87 w 87"/>
                      <a:gd name="T65" fmla="*/ 39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2"/>
                      <a:gd name="T101" fmla="*/ 87 w 87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2">
                        <a:moveTo>
                          <a:pt x="87" y="39"/>
                        </a:moveTo>
                        <a:lnTo>
                          <a:pt x="87" y="28"/>
                        </a:lnTo>
                        <a:lnTo>
                          <a:pt x="84" y="19"/>
                        </a:lnTo>
                        <a:lnTo>
                          <a:pt x="81" y="9"/>
                        </a:lnTo>
                        <a:lnTo>
                          <a:pt x="74" y="2"/>
                        </a:lnTo>
                        <a:lnTo>
                          <a:pt x="73" y="0"/>
                        </a:lnTo>
                        <a:lnTo>
                          <a:pt x="70" y="0"/>
                        </a:lnTo>
                        <a:lnTo>
                          <a:pt x="76" y="8"/>
                        </a:lnTo>
                        <a:lnTo>
                          <a:pt x="81" y="17"/>
                        </a:lnTo>
                        <a:lnTo>
                          <a:pt x="82" y="28"/>
                        </a:lnTo>
                        <a:lnTo>
                          <a:pt x="84" y="39"/>
                        </a:lnTo>
                        <a:lnTo>
                          <a:pt x="82" y="50"/>
                        </a:lnTo>
                        <a:lnTo>
                          <a:pt x="79" y="62"/>
                        </a:lnTo>
                        <a:lnTo>
                          <a:pt x="73" y="71"/>
                        </a:lnTo>
                        <a:lnTo>
                          <a:pt x="67" y="81"/>
                        </a:lnTo>
                        <a:lnTo>
                          <a:pt x="57" y="88"/>
                        </a:lnTo>
                        <a:lnTo>
                          <a:pt x="47" y="93"/>
                        </a:lnTo>
                        <a:lnTo>
                          <a:pt x="36" y="98"/>
                        </a:lnTo>
                        <a:lnTo>
                          <a:pt x="23" y="99"/>
                        </a:lnTo>
                        <a:lnTo>
                          <a:pt x="11" y="98"/>
                        </a:lnTo>
                        <a:lnTo>
                          <a:pt x="0" y="93"/>
                        </a:lnTo>
                        <a:lnTo>
                          <a:pt x="2" y="96"/>
                        </a:lnTo>
                        <a:lnTo>
                          <a:pt x="3" y="98"/>
                        </a:lnTo>
                        <a:lnTo>
                          <a:pt x="13" y="101"/>
                        </a:lnTo>
                        <a:lnTo>
                          <a:pt x="23" y="102"/>
                        </a:lnTo>
                        <a:lnTo>
                          <a:pt x="36" y="101"/>
                        </a:lnTo>
                        <a:lnTo>
                          <a:pt x="48" y="96"/>
                        </a:lnTo>
                        <a:lnTo>
                          <a:pt x="59" y="91"/>
                        </a:lnTo>
                        <a:lnTo>
                          <a:pt x="68" y="84"/>
                        </a:lnTo>
                        <a:lnTo>
                          <a:pt x="76" y="73"/>
                        </a:lnTo>
                        <a:lnTo>
                          <a:pt x="82" y="64"/>
                        </a:lnTo>
                        <a:lnTo>
                          <a:pt x="85" y="51"/>
                        </a:lnTo>
                        <a:lnTo>
                          <a:pt x="87" y="39"/>
                        </a:lnTo>
                        <a:close/>
                      </a:path>
                    </a:pathLst>
                  </a:custGeom>
                  <a:solidFill>
                    <a:srgbClr val="DE44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4" name="Freeform 572">
                    <a:extLst>
                      <a:ext uri="{FF2B5EF4-FFF2-40B4-BE49-F238E27FC236}">
                        <a16:creationId xmlns:a16="http://schemas.microsoft.com/office/drawing/2014/main" id="{3B1C406F-19DC-C342-A0FB-99B6A28D7F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3" y="1263"/>
                    <a:ext cx="86" cy="102"/>
                  </a:xfrm>
                  <a:custGeom>
                    <a:avLst/>
                    <a:gdLst>
                      <a:gd name="T0" fmla="*/ 86 w 86"/>
                      <a:gd name="T1" fmla="*/ 40 h 102"/>
                      <a:gd name="T2" fmla="*/ 85 w 86"/>
                      <a:gd name="T3" fmla="*/ 29 h 102"/>
                      <a:gd name="T4" fmla="*/ 83 w 86"/>
                      <a:gd name="T5" fmla="*/ 18 h 102"/>
                      <a:gd name="T6" fmla="*/ 78 w 86"/>
                      <a:gd name="T7" fmla="*/ 9 h 102"/>
                      <a:gd name="T8" fmla="*/ 74 w 86"/>
                      <a:gd name="T9" fmla="*/ 1 h 102"/>
                      <a:gd name="T10" fmla="*/ 71 w 86"/>
                      <a:gd name="T11" fmla="*/ 1 h 102"/>
                      <a:gd name="T12" fmla="*/ 68 w 86"/>
                      <a:gd name="T13" fmla="*/ 0 h 102"/>
                      <a:gd name="T14" fmla="*/ 74 w 86"/>
                      <a:gd name="T15" fmla="*/ 9 h 102"/>
                      <a:gd name="T16" fmla="*/ 78 w 86"/>
                      <a:gd name="T17" fmla="*/ 18 h 102"/>
                      <a:gd name="T18" fmla="*/ 82 w 86"/>
                      <a:gd name="T19" fmla="*/ 27 h 102"/>
                      <a:gd name="T20" fmla="*/ 83 w 86"/>
                      <a:gd name="T21" fmla="*/ 40 h 102"/>
                      <a:gd name="T22" fmla="*/ 82 w 86"/>
                      <a:gd name="T23" fmla="*/ 51 h 102"/>
                      <a:gd name="T24" fmla="*/ 78 w 86"/>
                      <a:gd name="T25" fmla="*/ 61 h 102"/>
                      <a:gd name="T26" fmla="*/ 74 w 86"/>
                      <a:gd name="T27" fmla="*/ 72 h 102"/>
                      <a:gd name="T28" fmla="*/ 66 w 86"/>
                      <a:gd name="T29" fmla="*/ 80 h 102"/>
                      <a:gd name="T30" fmla="*/ 57 w 86"/>
                      <a:gd name="T31" fmla="*/ 88 h 102"/>
                      <a:gd name="T32" fmla="*/ 48 w 86"/>
                      <a:gd name="T33" fmla="*/ 94 h 102"/>
                      <a:gd name="T34" fmla="*/ 37 w 86"/>
                      <a:gd name="T35" fmla="*/ 97 h 102"/>
                      <a:gd name="T36" fmla="*/ 24 w 86"/>
                      <a:gd name="T37" fmla="*/ 99 h 102"/>
                      <a:gd name="T38" fmla="*/ 12 w 86"/>
                      <a:gd name="T39" fmla="*/ 97 h 102"/>
                      <a:gd name="T40" fmla="*/ 0 w 86"/>
                      <a:gd name="T41" fmla="*/ 92 h 102"/>
                      <a:gd name="T42" fmla="*/ 1 w 86"/>
                      <a:gd name="T43" fmla="*/ 94 h 102"/>
                      <a:gd name="T44" fmla="*/ 3 w 86"/>
                      <a:gd name="T45" fmla="*/ 97 h 102"/>
                      <a:gd name="T46" fmla="*/ 14 w 86"/>
                      <a:gd name="T47" fmla="*/ 100 h 102"/>
                      <a:gd name="T48" fmla="*/ 24 w 86"/>
                      <a:gd name="T49" fmla="*/ 102 h 102"/>
                      <a:gd name="T50" fmla="*/ 37 w 86"/>
                      <a:gd name="T51" fmla="*/ 100 h 102"/>
                      <a:gd name="T52" fmla="*/ 49 w 86"/>
                      <a:gd name="T53" fmla="*/ 95 h 102"/>
                      <a:gd name="T54" fmla="*/ 58 w 86"/>
                      <a:gd name="T55" fmla="*/ 91 h 102"/>
                      <a:gd name="T56" fmla="*/ 68 w 86"/>
                      <a:gd name="T57" fmla="*/ 83 h 102"/>
                      <a:gd name="T58" fmla="*/ 75 w 86"/>
                      <a:gd name="T59" fmla="*/ 74 h 102"/>
                      <a:gd name="T60" fmla="*/ 82 w 86"/>
                      <a:gd name="T61" fmla="*/ 63 h 102"/>
                      <a:gd name="T62" fmla="*/ 85 w 86"/>
                      <a:gd name="T63" fmla="*/ 52 h 102"/>
                      <a:gd name="T64" fmla="*/ 86 w 86"/>
                      <a:gd name="T65" fmla="*/ 40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2"/>
                      <a:gd name="T101" fmla="*/ 86 w 86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2">
                        <a:moveTo>
                          <a:pt x="86" y="40"/>
                        </a:moveTo>
                        <a:lnTo>
                          <a:pt x="85" y="29"/>
                        </a:lnTo>
                        <a:lnTo>
                          <a:pt x="83" y="18"/>
                        </a:lnTo>
                        <a:lnTo>
                          <a:pt x="78" y="9"/>
                        </a:lnTo>
                        <a:lnTo>
                          <a:pt x="74" y="1"/>
                        </a:lnTo>
                        <a:lnTo>
                          <a:pt x="71" y="1"/>
                        </a:lnTo>
                        <a:lnTo>
                          <a:pt x="68" y="0"/>
                        </a:lnTo>
                        <a:lnTo>
                          <a:pt x="74" y="9"/>
                        </a:lnTo>
                        <a:lnTo>
                          <a:pt x="78" y="18"/>
                        </a:lnTo>
                        <a:lnTo>
                          <a:pt x="82" y="27"/>
                        </a:lnTo>
                        <a:lnTo>
                          <a:pt x="83" y="40"/>
                        </a:lnTo>
                        <a:lnTo>
                          <a:pt x="82" y="51"/>
                        </a:lnTo>
                        <a:lnTo>
                          <a:pt x="78" y="61"/>
                        </a:lnTo>
                        <a:lnTo>
                          <a:pt x="74" y="72"/>
                        </a:lnTo>
                        <a:lnTo>
                          <a:pt x="66" y="80"/>
                        </a:lnTo>
                        <a:lnTo>
                          <a:pt x="57" y="88"/>
                        </a:lnTo>
                        <a:lnTo>
                          <a:pt x="48" y="94"/>
                        </a:lnTo>
                        <a:lnTo>
                          <a:pt x="37" y="97"/>
                        </a:lnTo>
                        <a:lnTo>
                          <a:pt x="24" y="99"/>
                        </a:lnTo>
                        <a:lnTo>
                          <a:pt x="12" y="97"/>
                        </a:lnTo>
                        <a:lnTo>
                          <a:pt x="0" y="92"/>
                        </a:lnTo>
                        <a:lnTo>
                          <a:pt x="1" y="94"/>
                        </a:lnTo>
                        <a:lnTo>
                          <a:pt x="3" y="97"/>
                        </a:lnTo>
                        <a:lnTo>
                          <a:pt x="14" y="100"/>
                        </a:lnTo>
                        <a:lnTo>
                          <a:pt x="24" y="102"/>
                        </a:lnTo>
                        <a:lnTo>
                          <a:pt x="37" y="100"/>
                        </a:lnTo>
                        <a:lnTo>
                          <a:pt x="49" y="95"/>
                        </a:lnTo>
                        <a:lnTo>
                          <a:pt x="58" y="91"/>
                        </a:lnTo>
                        <a:lnTo>
                          <a:pt x="68" y="83"/>
                        </a:lnTo>
                        <a:lnTo>
                          <a:pt x="75" y="74"/>
                        </a:lnTo>
                        <a:lnTo>
                          <a:pt x="82" y="63"/>
                        </a:lnTo>
                        <a:lnTo>
                          <a:pt x="85" y="52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DF464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5" name="Freeform 573">
                    <a:extLst>
                      <a:ext uri="{FF2B5EF4-FFF2-40B4-BE49-F238E27FC236}">
                        <a16:creationId xmlns:a16="http://schemas.microsoft.com/office/drawing/2014/main" id="{58A1641D-A82A-334E-A534-9DD212BEFA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1" y="1263"/>
                    <a:ext cx="87" cy="100"/>
                  </a:xfrm>
                  <a:custGeom>
                    <a:avLst/>
                    <a:gdLst>
                      <a:gd name="T0" fmla="*/ 87 w 87"/>
                      <a:gd name="T1" fmla="*/ 40 h 100"/>
                      <a:gd name="T2" fmla="*/ 85 w 87"/>
                      <a:gd name="T3" fmla="*/ 29 h 100"/>
                      <a:gd name="T4" fmla="*/ 84 w 87"/>
                      <a:gd name="T5" fmla="*/ 18 h 100"/>
                      <a:gd name="T6" fmla="*/ 79 w 87"/>
                      <a:gd name="T7" fmla="*/ 9 h 100"/>
                      <a:gd name="T8" fmla="*/ 73 w 87"/>
                      <a:gd name="T9" fmla="*/ 1 h 100"/>
                      <a:gd name="T10" fmla="*/ 70 w 87"/>
                      <a:gd name="T11" fmla="*/ 0 h 100"/>
                      <a:gd name="T12" fmla="*/ 68 w 87"/>
                      <a:gd name="T13" fmla="*/ 0 h 100"/>
                      <a:gd name="T14" fmla="*/ 74 w 87"/>
                      <a:gd name="T15" fmla="*/ 7 h 100"/>
                      <a:gd name="T16" fmla="*/ 79 w 87"/>
                      <a:gd name="T17" fmla="*/ 18 h 100"/>
                      <a:gd name="T18" fmla="*/ 82 w 87"/>
                      <a:gd name="T19" fmla="*/ 27 h 100"/>
                      <a:gd name="T20" fmla="*/ 84 w 87"/>
                      <a:gd name="T21" fmla="*/ 40 h 100"/>
                      <a:gd name="T22" fmla="*/ 82 w 87"/>
                      <a:gd name="T23" fmla="*/ 51 h 100"/>
                      <a:gd name="T24" fmla="*/ 79 w 87"/>
                      <a:gd name="T25" fmla="*/ 61 h 100"/>
                      <a:gd name="T26" fmla="*/ 74 w 87"/>
                      <a:gd name="T27" fmla="*/ 71 h 100"/>
                      <a:gd name="T28" fmla="*/ 67 w 87"/>
                      <a:gd name="T29" fmla="*/ 80 h 100"/>
                      <a:gd name="T30" fmla="*/ 59 w 87"/>
                      <a:gd name="T31" fmla="*/ 86 h 100"/>
                      <a:gd name="T32" fmla="*/ 48 w 87"/>
                      <a:gd name="T33" fmla="*/ 92 h 100"/>
                      <a:gd name="T34" fmla="*/ 39 w 87"/>
                      <a:gd name="T35" fmla="*/ 95 h 100"/>
                      <a:gd name="T36" fmla="*/ 26 w 87"/>
                      <a:gd name="T37" fmla="*/ 97 h 100"/>
                      <a:gd name="T38" fmla="*/ 19 w 87"/>
                      <a:gd name="T39" fmla="*/ 95 h 100"/>
                      <a:gd name="T40" fmla="*/ 12 w 87"/>
                      <a:gd name="T41" fmla="*/ 94 h 100"/>
                      <a:gd name="T42" fmla="*/ 6 w 87"/>
                      <a:gd name="T43" fmla="*/ 92 h 100"/>
                      <a:gd name="T44" fmla="*/ 0 w 87"/>
                      <a:gd name="T45" fmla="*/ 89 h 100"/>
                      <a:gd name="T46" fmla="*/ 2 w 87"/>
                      <a:gd name="T47" fmla="*/ 92 h 100"/>
                      <a:gd name="T48" fmla="*/ 3 w 87"/>
                      <a:gd name="T49" fmla="*/ 94 h 100"/>
                      <a:gd name="T50" fmla="*/ 14 w 87"/>
                      <a:gd name="T51" fmla="*/ 99 h 100"/>
                      <a:gd name="T52" fmla="*/ 26 w 87"/>
                      <a:gd name="T53" fmla="*/ 100 h 100"/>
                      <a:gd name="T54" fmla="*/ 39 w 87"/>
                      <a:gd name="T55" fmla="*/ 99 h 100"/>
                      <a:gd name="T56" fmla="*/ 50 w 87"/>
                      <a:gd name="T57" fmla="*/ 94 h 100"/>
                      <a:gd name="T58" fmla="*/ 60 w 87"/>
                      <a:gd name="T59" fmla="*/ 89 h 100"/>
                      <a:gd name="T60" fmla="*/ 70 w 87"/>
                      <a:gd name="T61" fmla="*/ 82 h 100"/>
                      <a:gd name="T62" fmla="*/ 76 w 87"/>
                      <a:gd name="T63" fmla="*/ 72 h 100"/>
                      <a:gd name="T64" fmla="*/ 82 w 87"/>
                      <a:gd name="T65" fmla="*/ 63 h 100"/>
                      <a:gd name="T66" fmla="*/ 85 w 87"/>
                      <a:gd name="T67" fmla="*/ 51 h 100"/>
                      <a:gd name="T68" fmla="*/ 87 w 87"/>
                      <a:gd name="T69" fmla="*/ 40 h 100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7"/>
                      <a:gd name="T106" fmla="*/ 0 h 100"/>
                      <a:gd name="T107" fmla="*/ 87 w 87"/>
                      <a:gd name="T108" fmla="*/ 100 h 100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7" h="100">
                        <a:moveTo>
                          <a:pt x="87" y="40"/>
                        </a:moveTo>
                        <a:lnTo>
                          <a:pt x="85" y="29"/>
                        </a:lnTo>
                        <a:lnTo>
                          <a:pt x="84" y="18"/>
                        </a:lnTo>
                        <a:lnTo>
                          <a:pt x="79" y="9"/>
                        </a:lnTo>
                        <a:lnTo>
                          <a:pt x="73" y="1"/>
                        </a:lnTo>
                        <a:lnTo>
                          <a:pt x="70" y="0"/>
                        </a:lnTo>
                        <a:lnTo>
                          <a:pt x="68" y="0"/>
                        </a:lnTo>
                        <a:lnTo>
                          <a:pt x="74" y="7"/>
                        </a:lnTo>
                        <a:lnTo>
                          <a:pt x="79" y="18"/>
                        </a:lnTo>
                        <a:lnTo>
                          <a:pt x="82" y="27"/>
                        </a:lnTo>
                        <a:lnTo>
                          <a:pt x="84" y="40"/>
                        </a:lnTo>
                        <a:lnTo>
                          <a:pt x="82" y="51"/>
                        </a:lnTo>
                        <a:lnTo>
                          <a:pt x="79" y="61"/>
                        </a:lnTo>
                        <a:lnTo>
                          <a:pt x="74" y="71"/>
                        </a:lnTo>
                        <a:lnTo>
                          <a:pt x="67" y="80"/>
                        </a:lnTo>
                        <a:lnTo>
                          <a:pt x="59" y="86"/>
                        </a:lnTo>
                        <a:lnTo>
                          <a:pt x="48" y="92"/>
                        </a:lnTo>
                        <a:lnTo>
                          <a:pt x="39" y="95"/>
                        </a:lnTo>
                        <a:lnTo>
                          <a:pt x="26" y="97"/>
                        </a:lnTo>
                        <a:lnTo>
                          <a:pt x="19" y="95"/>
                        </a:lnTo>
                        <a:lnTo>
                          <a:pt x="12" y="94"/>
                        </a:lnTo>
                        <a:lnTo>
                          <a:pt x="6" y="92"/>
                        </a:lnTo>
                        <a:lnTo>
                          <a:pt x="0" y="89"/>
                        </a:lnTo>
                        <a:lnTo>
                          <a:pt x="2" y="92"/>
                        </a:lnTo>
                        <a:lnTo>
                          <a:pt x="3" y="94"/>
                        </a:lnTo>
                        <a:lnTo>
                          <a:pt x="14" y="99"/>
                        </a:lnTo>
                        <a:lnTo>
                          <a:pt x="26" y="100"/>
                        </a:lnTo>
                        <a:lnTo>
                          <a:pt x="39" y="99"/>
                        </a:lnTo>
                        <a:lnTo>
                          <a:pt x="50" y="94"/>
                        </a:lnTo>
                        <a:lnTo>
                          <a:pt x="60" y="89"/>
                        </a:lnTo>
                        <a:lnTo>
                          <a:pt x="70" y="82"/>
                        </a:lnTo>
                        <a:lnTo>
                          <a:pt x="76" y="72"/>
                        </a:lnTo>
                        <a:lnTo>
                          <a:pt x="82" y="63"/>
                        </a:lnTo>
                        <a:lnTo>
                          <a:pt x="85" y="51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DF474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6" name="Freeform 574">
                    <a:extLst>
                      <a:ext uri="{FF2B5EF4-FFF2-40B4-BE49-F238E27FC236}">
                        <a16:creationId xmlns:a16="http://schemas.microsoft.com/office/drawing/2014/main" id="{0EBD4C19-EF3D-734A-A939-77B73EF5AC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0" y="1263"/>
                    <a:ext cx="86" cy="99"/>
                  </a:xfrm>
                  <a:custGeom>
                    <a:avLst/>
                    <a:gdLst>
                      <a:gd name="T0" fmla="*/ 86 w 86"/>
                      <a:gd name="T1" fmla="*/ 40 h 99"/>
                      <a:gd name="T2" fmla="*/ 85 w 86"/>
                      <a:gd name="T3" fmla="*/ 27 h 99"/>
                      <a:gd name="T4" fmla="*/ 81 w 86"/>
                      <a:gd name="T5" fmla="*/ 18 h 99"/>
                      <a:gd name="T6" fmla="*/ 77 w 86"/>
                      <a:gd name="T7" fmla="*/ 9 h 99"/>
                      <a:gd name="T8" fmla="*/ 71 w 86"/>
                      <a:gd name="T9" fmla="*/ 0 h 99"/>
                      <a:gd name="T10" fmla="*/ 69 w 86"/>
                      <a:gd name="T11" fmla="*/ 0 h 99"/>
                      <a:gd name="T12" fmla="*/ 66 w 86"/>
                      <a:gd name="T13" fmla="*/ 0 h 99"/>
                      <a:gd name="T14" fmla="*/ 74 w 86"/>
                      <a:gd name="T15" fmla="*/ 7 h 99"/>
                      <a:gd name="T16" fmla="*/ 78 w 86"/>
                      <a:gd name="T17" fmla="*/ 17 h 99"/>
                      <a:gd name="T18" fmla="*/ 81 w 86"/>
                      <a:gd name="T19" fmla="*/ 27 h 99"/>
                      <a:gd name="T20" fmla="*/ 83 w 86"/>
                      <a:gd name="T21" fmla="*/ 40 h 99"/>
                      <a:gd name="T22" fmla="*/ 81 w 86"/>
                      <a:gd name="T23" fmla="*/ 51 h 99"/>
                      <a:gd name="T24" fmla="*/ 78 w 86"/>
                      <a:gd name="T25" fmla="*/ 61 h 99"/>
                      <a:gd name="T26" fmla="*/ 74 w 86"/>
                      <a:gd name="T27" fmla="*/ 71 h 99"/>
                      <a:gd name="T28" fmla="*/ 68 w 86"/>
                      <a:gd name="T29" fmla="*/ 78 h 99"/>
                      <a:gd name="T30" fmla="*/ 58 w 86"/>
                      <a:gd name="T31" fmla="*/ 85 h 99"/>
                      <a:gd name="T32" fmla="*/ 49 w 86"/>
                      <a:gd name="T33" fmla="*/ 91 h 99"/>
                      <a:gd name="T34" fmla="*/ 38 w 86"/>
                      <a:gd name="T35" fmla="*/ 94 h 99"/>
                      <a:gd name="T36" fmla="*/ 27 w 86"/>
                      <a:gd name="T37" fmla="*/ 95 h 99"/>
                      <a:gd name="T38" fmla="*/ 20 w 86"/>
                      <a:gd name="T39" fmla="*/ 94 h 99"/>
                      <a:gd name="T40" fmla="*/ 12 w 86"/>
                      <a:gd name="T41" fmla="*/ 92 h 99"/>
                      <a:gd name="T42" fmla="*/ 6 w 86"/>
                      <a:gd name="T43" fmla="*/ 91 h 99"/>
                      <a:gd name="T44" fmla="*/ 0 w 86"/>
                      <a:gd name="T45" fmla="*/ 88 h 99"/>
                      <a:gd name="T46" fmla="*/ 1 w 86"/>
                      <a:gd name="T47" fmla="*/ 89 h 99"/>
                      <a:gd name="T48" fmla="*/ 3 w 86"/>
                      <a:gd name="T49" fmla="*/ 92 h 99"/>
                      <a:gd name="T50" fmla="*/ 15 w 86"/>
                      <a:gd name="T51" fmla="*/ 97 h 99"/>
                      <a:gd name="T52" fmla="*/ 27 w 86"/>
                      <a:gd name="T53" fmla="*/ 99 h 99"/>
                      <a:gd name="T54" fmla="*/ 40 w 86"/>
                      <a:gd name="T55" fmla="*/ 97 h 99"/>
                      <a:gd name="T56" fmla="*/ 51 w 86"/>
                      <a:gd name="T57" fmla="*/ 94 h 99"/>
                      <a:gd name="T58" fmla="*/ 60 w 86"/>
                      <a:gd name="T59" fmla="*/ 88 h 99"/>
                      <a:gd name="T60" fmla="*/ 69 w 86"/>
                      <a:gd name="T61" fmla="*/ 80 h 99"/>
                      <a:gd name="T62" fmla="*/ 77 w 86"/>
                      <a:gd name="T63" fmla="*/ 72 h 99"/>
                      <a:gd name="T64" fmla="*/ 81 w 86"/>
                      <a:gd name="T65" fmla="*/ 61 h 99"/>
                      <a:gd name="T66" fmla="*/ 85 w 86"/>
                      <a:gd name="T67" fmla="*/ 51 h 99"/>
                      <a:gd name="T68" fmla="*/ 86 w 86"/>
                      <a:gd name="T69" fmla="*/ 40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6"/>
                      <a:gd name="T106" fmla="*/ 0 h 99"/>
                      <a:gd name="T107" fmla="*/ 86 w 86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6" h="99">
                        <a:moveTo>
                          <a:pt x="86" y="40"/>
                        </a:moveTo>
                        <a:lnTo>
                          <a:pt x="85" y="27"/>
                        </a:lnTo>
                        <a:lnTo>
                          <a:pt x="81" y="18"/>
                        </a:lnTo>
                        <a:lnTo>
                          <a:pt x="77" y="9"/>
                        </a:lnTo>
                        <a:lnTo>
                          <a:pt x="71" y="0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74" y="7"/>
                        </a:lnTo>
                        <a:lnTo>
                          <a:pt x="78" y="17"/>
                        </a:lnTo>
                        <a:lnTo>
                          <a:pt x="81" y="27"/>
                        </a:lnTo>
                        <a:lnTo>
                          <a:pt x="83" y="40"/>
                        </a:lnTo>
                        <a:lnTo>
                          <a:pt x="81" y="51"/>
                        </a:lnTo>
                        <a:lnTo>
                          <a:pt x="78" y="61"/>
                        </a:lnTo>
                        <a:lnTo>
                          <a:pt x="74" y="71"/>
                        </a:lnTo>
                        <a:lnTo>
                          <a:pt x="68" y="78"/>
                        </a:lnTo>
                        <a:lnTo>
                          <a:pt x="58" y="85"/>
                        </a:lnTo>
                        <a:lnTo>
                          <a:pt x="49" y="91"/>
                        </a:lnTo>
                        <a:lnTo>
                          <a:pt x="38" y="94"/>
                        </a:lnTo>
                        <a:lnTo>
                          <a:pt x="27" y="95"/>
                        </a:lnTo>
                        <a:lnTo>
                          <a:pt x="20" y="94"/>
                        </a:lnTo>
                        <a:lnTo>
                          <a:pt x="12" y="92"/>
                        </a:lnTo>
                        <a:lnTo>
                          <a:pt x="6" y="91"/>
                        </a:lnTo>
                        <a:lnTo>
                          <a:pt x="0" y="88"/>
                        </a:lnTo>
                        <a:lnTo>
                          <a:pt x="1" y="89"/>
                        </a:lnTo>
                        <a:lnTo>
                          <a:pt x="3" y="92"/>
                        </a:lnTo>
                        <a:lnTo>
                          <a:pt x="15" y="97"/>
                        </a:lnTo>
                        <a:lnTo>
                          <a:pt x="27" y="99"/>
                        </a:lnTo>
                        <a:lnTo>
                          <a:pt x="40" y="97"/>
                        </a:lnTo>
                        <a:lnTo>
                          <a:pt x="51" y="94"/>
                        </a:lnTo>
                        <a:lnTo>
                          <a:pt x="60" y="88"/>
                        </a:lnTo>
                        <a:lnTo>
                          <a:pt x="69" y="80"/>
                        </a:lnTo>
                        <a:lnTo>
                          <a:pt x="77" y="72"/>
                        </a:lnTo>
                        <a:lnTo>
                          <a:pt x="81" y="61"/>
                        </a:lnTo>
                        <a:lnTo>
                          <a:pt x="85" y="51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E04B4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7" name="Freeform 575">
                    <a:extLst>
                      <a:ext uri="{FF2B5EF4-FFF2-40B4-BE49-F238E27FC236}">
                        <a16:creationId xmlns:a16="http://schemas.microsoft.com/office/drawing/2014/main" id="{642CE6E6-DB44-C641-A9D4-34EC4354B3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8" y="1261"/>
                    <a:ext cx="87" cy="99"/>
                  </a:xfrm>
                  <a:custGeom>
                    <a:avLst/>
                    <a:gdLst>
                      <a:gd name="T0" fmla="*/ 87 w 87"/>
                      <a:gd name="T1" fmla="*/ 42 h 99"/>
                      <a:gd name="T2" fmla="*/ 85 w 87"/>
                      <a:gd name="T3" fmla="*/ 29 h 99"/>
                      <a:gd name="T4" fmla="*/ 82 w 87"/>
                      <a:gd name="T5" fmla="*/ 20 h 99"/>
                      <a:gd name="T6" fmla="*/ 77 w 87"/>
                      <a:gd name="T7" fmla="*/ 9 h 99"/>
                      <a:gd name="T8" fmla="*/ 71 w 87"/>
                      <a:gd name="T9" fmla="*/ 2 h 99"/>
                      <a:gd name="T10" fmla="*/ 68 w 87"/>
                      <a:gd name="T11" fmla="*/ 2 h 99"/>
                      <a:gd name="T12" fmla="*/ 65 w 87"/>
                      <a:gd name="T13" fmla="*/ 0 h 99"/>
                      <a:gd name="T14" fmla="*/ 73 w 87"/>
                      <a:gd name="T15" fmla="*/ 9 h 99"/>
                      <a:gd name="T16" fmla="*/ 79 w 87"/>
                      <a:gd name="T17" fmla="*/ 19 h 99"/>
                      <a:gd name="T18" fmla="*/ 82 w 87"/>
                      <a:gd name="T19" fmla="*/ 29 h 99"/>
                      <a:gd name="T20" fmla="*/ 83 w 87"/>
                      <a:gd name="T21" fmla="*/ 42 h 99"/>
                      <a:gd name="T22" fmla="*/ 82 w 87"/>
                      <a:gd name="T23" fmla="*/ 53 h 99"/>
                      <a:gd name="T24" fmla="*/ 79 w 87"/>
                      <a:gd name="T25" fmla="*/ 62 h 99"/>
                      <a:gd name="T26" fmla="*/ 74 w 87"/>
                      <a:gd name="T27" fmla="*/ 71 h 99"/>
                      <a:gd name="T28" fmla="*/ 68 w 87"/>
                      <a:gd name="T29" fmla="*/ 79 h 99"/>
                      <a:gd name="T30" fmla="*/ 60 w 87"/>
                      <a:gd name="T31" fmla="*/ 87 h 99"/>
                      <a:gd name="T32" fmla="*/ 51 w 87"/>
                      <a:gd name="T33" fmla="*/ 91 h 99"/>
                      <a:gd name="T34" fmla="*/ 40 w 87"/>
                      <a:gd name="T35" fmla="*/ 94 h 99"/>
                      <a:gd name="T36" fmla="*/ 29 w 87"/>
                      <a:gd name="T37" fmla="*/ 96 h 99"/>
                      <a:gd name="T38" fmla="*/ 22 w 87"/>
                      <a:gd name="T39" fmla="*/ 94 h 99"/>
                      <a:gd name="T40" fmla="*/ 14 w 87"/>
                      <a:gd name="T41" fmla="*/ 93 h 99"/>
                      <a:gd name="T42" fmla="*/ 6 w 87"/>
                      <a:gd name="T43" fmla="*/ 90 h 99"/>
                      <a:gd name="T44" fmla="*/ 0 w 87"/>
                      <a:gd name="T45" fmla="*/ 87 h 99"/>
                      <a:gd name="T46" fmla="*/ 2 w 87"/>
                      <a:gd name="T47" fmla="*/ 90 h 99"/>
                      <a:gd name="T48" fmla="*/ 3 w 87"/>
                      <a:gd name="T49" fmla="*/ 91 h 99"/>
                      <a:gd name="T50" fmla="*/ 9 w 87"/>
                      <a:gd name="T51" fmla="*/ 94 h 99"/>
                      <a:gd name="T52" fmla="*/ 15 w 87"/>
                      <a:gd name="T53" fmla="*/ 96 h 99"/>
                      <a:gd name="T54" fmla="*/ 22 w 87"/>
                      <a:gd name="T55" fmla="*/ 97 h 99"/>
                      <a:gd name="T56" fmla="*/ 29 w 87"/>
                      <a:gd name="T57" fmla="*/ 99 h 99"/>
                      <a:gd name="T58" fmla="*/ 42 w 87"/>
                      <a:gd name="T59" fmla="*/ 97 h 99"/>
                      <a:gd name="T60" fmla="*/ 51 w 87"/>
                      <a:gd name="T61" fmla="*/ 94 h 99"/>
                      <a:gd name="T62" fmla="*/ 62 w 87"/>
                      <a:gd name="T63" fmla="*/ 88 h 99"/>
                      <a:gd name="T64" fmla="*/ 70 w 87"/>
                      <a:gd name="T65" fmla="*/ 82 h 99"/>
                      <a:gd name="T66" fmla="*/ 77 w 87"/>
                      <a:gd name="T67" fmla="*/ 73 h 99"/>
                      <a:gd name="T68" fmla="*/ 82 w 87"/>
                      <a:gd name="T69" fmla="*/ 63 h 99"/>
                      <a:gd name="T70" fmla="*/ 85 w 87"/>
                      <a:gd name="T71" fmla="*/ 53 h 99"/>
                      <a:gd name="T72" fmla="*/ 87 w 87"/>
                      <a:gd name="T73" fmla="*/ 42 h 9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9"/>
                      <a:gd name="T113" fmla="*/ 87 w 87"/>
                      <a:gd name="T114" fmla="*/ 99 h 99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9">
                        <a:moveTo>
                          <a:pt x="87" y="42"/>
                        </a:moveTo>
                        <a:lnTo>
                          <a:pt x="85" y="29"/>
                        </a:lnTo>
                        <a:lnTo>
                          <a:pt x="82" y="20"/>
                        </a:lnTo>
                        <a:lnTo>
                          <a:pt x="77" y="9"/>
                        </a:lnTo>
                        <a:lnTo>
                          <a:pt x="71" y="2"/>
                        </a:lnTo>
                        <a:lnTo>
                          <a:pt x="68" y="2"/>
                        </a:lnTo>
                        <a:lnTo>
                          <a:pt x="65" y="0"/>
                        </a:lnTo>
                        <a:lnTo>
                          <a:pt x="73" y="9"/>
                        </a:lnTo>
                        <a:lnTo>
                          <a:pt x="79" y="19"/>
                        </a:lnTo>
                        <a:lnTo>
                          <a:pt x="82" y="29"/>
                        </a:lnTo>
                        <a:lnTo>
                          <a:pt x="83" y="42"/>
                        </a:lnTo>
                        <a:lnTo>
                          <a:pt x="82" y="53"/>
                        </a:lnTo>
                        <a:lnTo>
                          <a:pt x="79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60" y="87"/>
                        </a:lnTo>
                        <a:lnTo>
                          <a:pt x="51" y="91"/>
                        </a:lnTo>
                        <a:lnTo>
                          <a:pt x="40" y="94"/>
                        </a:lnTo>
                        <a:lnTo>
                          <a:pt x="29" y="96"/>
                        </a:lnTo>
                        <a:lnTo>
                          <a:pt x="22" y="94"/>
                        </a:lnTo>
                        <a:lnTo>
                          <a:pt x="14" y="93"/>
                        </a:lnTo>
                        <a:lnTo>
                          <a:pt x="6" y="90"/>
                        </a:lnTo>
                        <a:lnTo>
                          <a:pt x="0" y="87"/>
                        </a:lnTo>
                        <a:lnTo>
                          <a:pt x="2" y="90"/>
                        </a:lnTo>
                        <a:lnTo>
                          <a:pt x="3" y="91"/>
                        </a:lnTo>
                        <a:lnTo>
                          <a:pt x="9" y="94"/>
                        </a:lnTo>
                        <a:lnTo>
                          <a:pt x="15" y="96"/>
                        </a:lnTo>
                        <a:lnTo>
                          <a:pt x="22" y="97"/>
                        </a:lnTo>
                        <a:lnTo>
                          <a:pt x="29" y="99"/>
                        </a:lnTo>
                        <a:lnTo>
                          <a:pt x="42" y="97"/>
                        </a:lnTo>
                        <a:lnTo>
                          <a:pt x="51" y="94"/>
                        </a:lnTo>
                        <a:lnTo>
                          <a:pt x="62" y="88"/>
                        </a:lnTo>
                        <a:lnTo>
                          <a:pt x="70" y="82"/>
                        </a:lnTo>
                        <a:lnTo>
                          <a:pt x="77" y="73"/>
                        </a:lnTo>
                        <a:lnTo>
                          <a:pt x="82" y="63"/>
                        </a:lnTo>
                        <a:lnTo>
                          <a:pt x="85" y="53"/>
                        </a:lnTo>
                        <a:lnTo>
                          <a:pt x="87" y="42"/>
                        </a:lnTo>
                        <a:close/>
                      </a:path>
                    </a:pathLst>
                  </a:custGeom>
                  <a:solidFill>
                    <a:srgbClr val="E04E4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8" name="Freeform 576">
                    <a:extLst>
                      <a:ext uri="{FF2B5EF4-FFF2-40B4-BE49-F238E27FC236}">
                        <a16:creationId xmlns:a16="http://schemas.microsoft.com/office/drawing/2014/main" id="{CAFFE299-3338-ED44-BC4A-0611BF95B9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6" y="1261"/>
                    <a:ext cx="87" cy="97"/>
                  </a:xfrm>
                  <a:custGeom>
                    <a:avLst/>
                    <a:gdLst>
                      <a:gd name="T0" fmla="*/ 87 w 87"/>
                      <a:gd name="T1" fmla="*/ 42 h 97"/>
                      <a:gd name="T2" fmla="*/ 85 w 87"/>
                      <a:gd name="T3" fmla="*/ 29 h 97"/>
                      <a:gd name="T4" fmla="*/ 82 w 87"/>
                      <a:gd name="T5" fmla="*/ 19 h 97"/>
                      <a:gd name="T6" fmla="*/ 78 w 87"/>
                      <a:gd name="T7" fmla="*/ 9 h 97"/>
                      <a:gd name="T8" fmla="*/ 70 w 87"/>
                      <a:gd name="T9" fmla="*/ 2 h 97"/>
                      <a:gd name="T10" fmla="*/ 67 w 87"/>
                      <a:gd name="T11" fmla="*/ 0 h 97"/>
                      <a:gd name="T12" fmla="*/ 65 w 87"/>
                      <a:gd name="T13" fmla="*/ 0 h 97"/>
                      <a:gd name="T14" fmla="*/ 73 w 87"/>
                      <a:gd name="T15" fmla="*/ 9 h 97"/>
                      <a:gd name="T16" fmla="*/ 79 w 87"/>
                      <a:gd name="T17" fmla="*/ 19 h 97"/>
                      <a:gd name="T18" fmla="*/ 82 w 87"/>
                      <a:gd name="T19" fmla="*/ 29 h 97"/>
                      <a:gd name="T20" fmla="*/ 84 w 87"/>
                      <a:gd name="T21" fmla="*/ 42 h 97"/>
                      <a:gd name="T22" fmla="*/ 82 w 87"/>
                      <a:gd name="T23" fmla="*/ 51 h 97"/>
                      <a:gd name="T24" fmla="*/ 79 w 87"/>
                      <a:gd name="T25" fmla="*/ 62 h 97"/>
                      <a:gd name="T26" fmla="*/ 75 w 87"/>
                      <a:gd name="T27" fmla="*/ 71 h 97"/>
                      <a:gd name="T28" fmla="*/ 68 w 87"/>
                      <a:gd name="T29" fmla="*/ 79 h 97"/>
                      <a:gd name="T30" fmla="*/ 61 w 87"/>
                      <a:gd name="T31" fmla="*/ 85 h 97"/>
                      <a:gd name="T32" fmla="*/ 51 w 87"/>
                      <a:gd name="T33" fmla="*/ 90 h 97"/>
                      <a:gd name="T34" fmla="*/ 42 w 87"/>
                      <a:gd name="T35" fmla="*/ 93 h 97"/>
                      <a:gd name="T36" fmla="*/ 31 w 87"/>
                      <a:gd name="T37" fmla="*/ 94 h 97"/>
                      <a:gd name="T38" fmla="*/ 24 w 87"/>
                      <a:gd name="T39" fmla="*/ 93 h 97"/>
                      <a:gd name="T40" fmla="*/ 16 w 87"/>
                      <a:gd name="T41" fmla="*/ 91 h 97"/>
                      <a:gd name="T42" fmla="*/ 8 w 87"/>
                      <a:gd name="T43" fmla="*/ 88 h 97"/>
                      <a:gd name="T44" fmla="*/ 0 w 87"/>
                      <a:gd name="T45" fmla="*/ 84 h 97"/>
                      <a:gd name="T46" fmla="*/ 2 w 87"/>
                      <a:gd name="T47" fmla="*/ 87 h 97"/>
                      <a:gd name="T48" fmla="*/ 4 w 87"/>
                      <a:gd name="T49" fmla="*/ 90 h 97"/>
                      <a:gd name="T50" fmla="*/ 10 w 87"/>
                      <a:gd name="T51" fmla="*/ 93 h 97"/>
                      <a:gd name="T52" fmla="*/ 16 w 87"/>
                      <a:gd name="T53" fmla="*/ 94 h 97"/>
                      <a:gd name="T54" fmla="*/ 24 w 87"/>
                      <a:gd name="T55" fmla="*/ 96 h 97"/>
                      <a:gd name="T56" fmla="*/ 31 w 87"/>
                      <a:gd name="T57" fmla="*/ 97 h 97"/>
                      <a:gd name="T58" fmla="*/ 42 w 87"/>
                      <a:gd name="T59" fmla="*/ 96 h 97"/>
                      <a:gd name="T60" fmla="*/ 53 w 87"/>
                      <a:gd name="T61" fmla="*/ 93 h 97"/>
                      <a:gd name="T62" fmla="*/ 62 w 87"/>
                      <a:gd name="T63" fmla="*/ 87 h 97"/>
                      <a:gd name="T64" fmla="*/ 72 w 87"/>
                      <a:gd name="T65" fmla="*/ 80 h 97"/>
                      <a:gd name="T66" fmla="*/ 78 w 87"/>
                      <a:gd name="T67" fmla="*/ 73 h 97"/>
                      <a:gd name="T68" fmla="*/ 82 w 87"/>
                      <a:gd name="T69" fmla="*/ 63 h 97"/>
                      <a:gd name="T70" fmla="*/ 85 w 87"/>
                      <a:gd name="T71" fmla="*/ 53 h 97"/>
                      <a:gd name="T72" fmla="*/ 87 w 87"/>
                      <a:gd name="T73" fmla="*/ 42 h 97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7"/>
                      <a:gd name="T113" fmla="*/ 87 w 87"/>
                      <a:gd name="T114" fmla="*/ 97 h 97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7">
                        <a:moveTo>
                          <a:pt x="87" y="42"/>
                        </a:moveTo>
                        <a:lnTo>
                          <a:pt x="85" y="29"/>
                        </a:lnTo>
                        <a:lnTo>
                          <a:pt x="82" y="19"/>
                        </a:lnTo>
                        <a:lnTo>
                          <a:pt x="78" y="9"/>
                        </a:lnTo>
                        <a:lnTo>
                          <a:pt x="70" y="2"/>
                        </a:lnTo>
                        <a:lnTo>
                          <a:pt x="67" y="0"/>
                        </a:lnTo>
                        <a:lnTo>
                          <a:pt x="65" y="0"/>
                        </a:lnTo>
                        <a:lnTo>
                          <a:pt x="73" y="9"/>
                        </a:lnTo>
                        <a:lnTo>
                          <a:pt x="79" y="19"/>
                        </a:lnTo>
                        <a:lnTo>
                          <a:pt x="82" y="29"/>
                        </a:lnTo>
                        <a:lnTo>
                          <a:pt x="84" y="42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5" y="71"/>
                        </a:lnTo>
                        <a:lnTo>
                          <a:pt x="68" y="79"/>
                        </a:lnTo>
                        <a:lnTo>
                          <a:pt x="61" y="85"/>
                        </a:lnTo>
                        <a:lnTo>
                          <a:pt x="51" y="90"/>
                        </a:lnTo>
                        <a:lnTo>
                          <a:pt x="42" y="93"/>
                        </a:lnTo>
                        <a:lnTo>
                          <a:pt x="31" y="94"/>
                        </a:lnTo>
                        <a:lnTo>
                          <a:pt x="24" y="93"/>
                        </a:lnTo>
                        <a:lnTo>
                          <a:pt x="16" y="91"/>
                        </a:lnTo>
                        <a:lnTo>
                          <a:pt x="8" y="88"/>
                        </a:lnTo>
                        <a:lnTo>
                          <a:pt x="0" y="84"/>
                        </a:lnTo>
                        <a:lnTo>
                          <a:pt x="2" y="87"/>
                        </a:lnTo>
                        <a:lnTo>
                          <a:pt x="4" y="90"/>
                        </a:lnTo>
                        <a:lnTo>
                          <a:pt x="10" y="93"/>
                        </a:lnTo>
                        <a:lnTo>
                          <a:pt x="16" y="94"/>
                        </a:lnTo>
                        <a:lnTo>
                          <a:pt x="24" y="96"/>
                        </a:lnTo>
                        <a:lnTo>
                          <a:pt x="31" y="97"/>
                        </a:lnTo>
                        <a:lnTo>
                          <a:pt x="42" y="96"/>
                        </a:lnTo>
                        <a:lnTo>
                          <a:pt x="53" y="93"/>
                        </a:lnTo>
                        <a:lnTo>
                          <a:pt x="62" y="87"/>
                        </a:lnTo>
                        <a:lnTo>
                          <a:pt x="72" y="80"/>
                        </a:lnTo>
                        <a:lnTo>
                          <a:pt x="78" y="73"/>
                        </a:lnTo>
                        <a:lnTo>
                          <a:pt x="82" y="63"/>
                        </a:lnTo>
                        <a:lnTo>
                          <a:pt x="85" y="53"/>
                        </a:lnTo>
                        <a:lnTo>
                          <a:pt x="87" y="42"/>
                        </a:lnTo>
                        <a:close/>
                      </a:path>
                    </a:pathLst>
                  </a:custGeom>
                  <a:solidFill>
                    <a:srgbClr val="E0514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9" name="Freeform 577">
                    <a:extLst>
                      <a:ext uri="{FF2B5EF4-FFF2-40B4-BE49-F238E27FC236}">
                        <a16:creationId xmlns:a16="http://schemas.microsoft.com/office/drawing/2014/main" id="{91859082-EFF0-9749-B8D9-5584CC93F4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6" y="1261"/>
                    <a:ext cx="85" cy="96"/>
                  </a:xfrm>
                  <a:custGeom>
                    <a:avLst/>
                    <a:gdLst>
                      <a:gd name="T0" fmla="*/ 85 w 85"/>
                      <a:gd name="T1" fmla="*/ 42 h 96"/>
                      <a:gd name="T2" fmla="*/ 84 w 85"/>
                      <a:gd name="T3" fmla="*/ 29 h 96"/>
                      <a:gd name="T4" fmla="*/ 81 w 85"/>
                      <a:gd name="T5" fmla="*/ 19 h 96"/>
                      <a:gd name="T6" fmla="*/ 75 w 85"/>
                      <a:gd name="T7" fmla="*/ 9 h 96"/>
                      <a:gd name="T8" fmla="*/ 67 w 85"/>
                      <a:gd name="T9" fmla="*/ 0 h 96"/>
                      <a:gd name="T10" fmla="*/ 65 w 85"/>
                      <a:gd name="T11" fmla="*/ 0 h 96"/>
                      <a:gd name="T12" fmla="*/ 62 w 85"/>
                      <a:gd name="T13" fmla="*/ 0 h 96"/>
                      <a:gd name="T14" fmla="*/ 70 w 85"/>
                      <a:gd name="T15" fmla="*/ 8 h 96"/>
                      <a:gd name="T16" fmla="*/ 78 w 85"/>
                      <a:gd name="T17" fmla="*/ 19 h 96"/>
                      <a:gd name="T18" fmla="*/ 81 w 85"/>
                      <a:gd name="T19" fmla="*/ 29 h 96"/>
                      <a:gd name="T20" fmla="*/ 82 w 85"/>
                      <a:gd name="T21" fmla="*/ 42 h 96"/>
                      <a:gd name="T22" fmla="*/ 81 w 85"/>
                      <a:gd name="T23" fmla="*/ 51 h 96"/>
                      <a:gd name="T24" fmla="*/ 78 w 85"/>
                      <a:gd name="T25" fmla="*/ 60 h 96"/>
                      <a:gd name="T26" fmla="*/ 73 w 85"/>
                      <a:gd name="T27" fmla="*/ 70 h 96"/>
                      <a:gd name="T28" fmla="*/ 67 w 85"/>
                      <a:gd name="T29" fmla="*/ 77 h 96"/>
                      <a:gd name="T30" fmla="*/ 61 w 85"/>
                      <a:gd name="T31" fmla="*/ 84 h 96"/>
                      <a:gd name="T32" fmla="*/ 51 w 85"/>
                      <a:gd name="T33" fmla="*/ 88 h 96"/>
                      <a:gd name="T34" fmla="*/ 42 w 85"/>
                      <a:gd name="T35" fmla="*/ 91 h 96"/>
                      <a:gd name="T36" fmla="*/ 31 w 85"/>
                      <a:gd name="T37" fmla="*/ 93 h 96"/>
                      <a:gd name="T38" fmla="*/ 22 w 85"/>
                      <a:gd name="T39" fmla="*/ 91 h 96"/>
                      <a:gd name="T40" fmla="*/ 14 w 85"/>
                      <a:gd name="T41" fmla="*/ 90 h 96"/>
                      <a:gd name="T42" fmla="*/ 7 w 85"/>
                      <a:gd name="T43" fmla="*/ 85 h 96"/>
                      <a:gd name="T44" fmla="*/ 0 w 85"/>
                      <a:gd name="T45" fmla="*/ 80 h 96"/>
                      <a:gd name="T46" fmla="*/ 0 w 85"/>
                      <a:gd name="T47" fmla="*/ 84 h 96"/>
                      <a:gd name="T48" fmla="*/ 2 w 85"/>
                      <a:gd name="T49" fmla="*/ 87 h 96"/>
                      <a:gd name="T50" fmla="*/ 8 w 85"/>
                      <a:gd name="T51" fmla="*/ 90 h 96"/>
                      <a:gd name="T52" fmla="*/ 16 w 85"/>
                      <a:gd name="T53" fmla="*/ 93 h 96"/>
                      <a:gd name="T54" fmla="*/ 24 w 85"/>
                      <a:gd name="T55" fmla="*/ 94 h 96"/>
                      <a:gd name="T56" fmla="*/ 31 w 85"/>
                      <a:gd name="T57" fmla="*/ 96 h 96"/>
                      <a:gd name="T58" fmla="*/ 42 w 85"/>
                      <a:gd name="T59" fmla="*/ 94 h 96"/>
                      <a:gd name="T60" fmla="*/ 53 w 85"/>
                      <a:gd name="T61" fmla="*/ 91 h 96"/>
                      <a:gd name="T62" fmla="*/ 62 w 85"/>
                      <a:gd name="T63" fmla="*/ 87 h 96"/>
                      <a:gd name="T64" fmla="*/ 70 w 85"/>
                      <a:gd name="T65" fmla="*/ 79 h 96"/>
                      <a:gd name="T66" fmla="*/ 76 w 85"/>
                      <a:gd name="T67" fmla="*/ 71 h 96"/>
                      <a:gd name="T68" fmla="*/ 81 w 85"/>
                      <a:gd name="T69" fmla="*/ 62 h 96"/>
                      <a:gd name="T70" fmla="*/ 84 w 85"/>
                      <a:gd name="T71" fmla="*/ 53 h 96"/>
                      <a:gd name="T72" fmla="*/ 85 w 85"/>
                      <a:gd name="T73" fmla="*/ 42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5"/>
                      <a:gd name="T112" fmla="*/ 0 h 96"/>
                      <a:gd name="T113" fmla="*/ 85 w 85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5" h="96">
                        <a:moveTo>
                          <a:pt x="85" y="42"/>
                        </a:moveTo>
                        <a:lnTo>
                          <a:pt x="84" y="29"/>
                        </a:lnTo>
                        <a:lnTo>
                          <a:pt x="81" y="19"/>
                        </a:lnTo>
                        <a:lnTo>
                          <a:pt x="75" y="9"/>
                        </a:lnTo>
                        <a:lnTo>
                          <a:pt x="67" y="0"/>
                        </a:lnTo>
                        <a:lnTo>
                          <a:pt x="65" y="0"/>
                        </a:lnTo>
                        <a:lnTo>
                          <a:pt x="62" y="0"/>
                        </a:lnTo>
                        <a:lnTo>
                          <a:pt x="70" y="8"/>
                        </a:lnTo>
                        <a:lnTo>
                          <a:pt x="78" y="19"/>
                        </a:lnTo>
                        <a:lnTo>
                          <a:pt x="81" y="29"/>
                        </a:lnTo>
                        <a:lnTo>
                          <a:pt x="82" y="42"/>
                        </a:lnTo>
                        <a:lnTo>
                          <a:pt x="81" y="51"/>
                        </a:lnTo>
                        <a:lnTo>
                          <a:pt x="78" y="60"/>
                        </a:lnTo>
                        <a:lnTo>
                          <a:pt x="73" y="70"/>
                        </a:lnTo>
                        <a:lnTo>
                          <a:pt x="67" y="77"/>
                        </a:lnTo>
                        <a:lnTo>
                          <a:pt x="61" y="84"/>
                        </a:lnTo>
                        <a:lnTo>
                          <a:pt x="51" y="88"/>
                        </a:lnTo>
                        <a:lnTo>
                          <a:pt x="42" y="91"/>
                        </a:lnTo>
                        <a:lnTo>
                          <a:pt x="31" y="93"/>
                        </a:lnTo>
                        <a:lnTo>
                          <a:pt x="22" y="91"/>
                        </a:lnTo>
                        <a:lnTo>
                          <a:pt x="14" y="90"/>
                        </a:lnTo>
                        <a:lnTo>
                          <a:pt x="7" y="85"/>
                        </a:lnTo>
                        <a:lnTo>
                          <a:pt x="0" y="80"/>
                        </a:lnTo>
                        <a:lnTo>
                          <a:pt x="0" y="84"/>
                        </a:lnTo>
                        <a:lnTo>
                          <a:pt x="2" y="87"/>
                        </a:lnTo>
                        <a:lnTo>
                          <a:pt x="8" y="90"/>
                        </a:lnTo>
                        <a:lnTo>
                          <a:pt x="16" y="93"/>
                        </a:lnTo>
                        <a:lnTo>
                          <a:pt x="24" y="94"/>
                        </a:lnTo>
                        <a:lnTo>
                          <a:pt x="31" y="96"/>
                        </a:lnTo>
                        <a:lnTo>
                          <a:pt x="42" y="94"/>
                        </a:lnTo>
                        <a:lnTo>
                          <a:pt x="53" y="91"/>
                        </a:lnTo>
                        <a:lnTo>
                          <a:pt x="62" y="87"/>
                        </a:lnTo>
                        <a:lnTo>
                          <a:pt x="70" y="79"/>
                        </a:lnTo>
                        <a:lnTo>
                          <a:pt x="76" y="71"/>
                        </a:lnTo>
                        <a:lnTo>
                          <a:pt x="81" y="62"/>
                        </a:lnTo>
                        <a:lnTo>
                          <a:pt x="84" y="53"/>
                        </a:lnTo>
                        <a:lnTo>
                          <a:pt x="85" y="42"/>
                        </a:lnTo>
                        <a:close/>
                      </a:path>
                    </a:pathLst>
                  </a:custGeom>
                  <a:solidFill>
                    <a:srgbClr val="E153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0" name="Freeform 578">
                    <a:extLst>
                      <a:ext uri="{FF2B5EF4-FFF2-40B4-BE49-F238E27FC236}">
                        <a16:creationId xmlns:a16="http://schemas.microsoft.com/office/drawing/2014/main" id="{D2BCB389-1047-D647-B753-13618293A0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5" y="1261"/>
                    <a:ext cx="85" cy="94"/>
                  </a:xfrm>
                  <a:custGeom>
                    <a:avLst/>
                    <a:gdLst>
                      <a:gd name="T0" fmla="*/ 85 w 85"/>
                      <a:gd name="T1" fmla="*/ 42 h 94"/>
                      <a:gd name="T2" fmla="*/ 83 w 85"/>
                      <a:gd name="T3" fmla="*/ 29 h 94"/>
                      <a:gd name="T4" fmla="*/ 80 w 85"/>
                      <a:gd name="T5" fmla="*/ 19 h 94"/>
                      <a:gd name="T6" fmla="*/ 74 w 85"/>
                      <a:gd name="T7" fmla="*/ 9 h 94"/>
                      <a:gd name="T8" fmla="*/ 66 w 85"/>
                      <a:gd name="T9" fmla="*/ 0 h 94"/>
                      <a:gd name="T10" fmla="*/ 63 w 85"/>
                      <a:gd name="T11" fmla="*/ 0 h 94"/>
                      <a:gd name="T12" fmla="*/ 62 w 85"/>
                      <a:gd name="T13" fmla="*/ 0 h 94"/>
                      <a:gd name="T14" fmla="*/ 62 w 85"/>
                      <a:gd name="T15" fmla="*/ 0 h 94"/>
                      <a:gd name="T16" fmla="*/ 60 w 85"/>
                      <a:gd name="T17" fmla="*/ 0 h 94"/>
                      <a:gd name="T18" fmla="*/ 69 w 85"/>
                      <a:gd name="T19" fmla="*/ 8 h 94"/>
                      <a:gd name="T20" fmla="*/ 76 w 85"/>
                      <a:gd name="T21" fmla="*/ 19 h 94"/>
                      <a:gd name="T22" fmla="*/ 80 w 85"/>
                      <a:gd name="T23" fmla="*/ 29 h 94"/>
                      <a:gd name="T24" fmla="*/ 82 w 85"/>
                      <a:gd name="T25" fmla="*/ 42 h 94"/>
                      <a:gd name="T26" fmla="*/ 80 w 85"/>
                      <a:gd name="T27" fmla="*/ 51 h 94"/>
                      <a:gd name="T28" fmla="*/ 79 w 85"/>
                      <a:gd name="T29" fmla="*/ 60 h 94"/>
                      <a:gd name="T30" fmla="*/ 74 w 85"/>
                      <a:gd name="T31" fmla="*/ 68 h 94"/>
                      <a:gd name="T32" fmla="*/ 68 w 85"/>
                      <a:gd name="T33" fmla="*/ 76 h 94"/>
                      <a:gd name="T34" fmla="*/ 60 w 85"/>
                      <a:gd name="T35" fmla="*/ 82 h 94"/>
                      <a:gd name="T36" fmla="*/ 52 w 85"/>
                      <a:gd name="T37" fmla="*/ 87 h 94"/>
                      <a:gd name="T38" fmla="*/ 43 w 85"/>
                      <a:gd name="T39" fmla="*/ 90 h 94"/>
                      <a:gd name="T40" fmla="*/ 32 w 85"/>
                      <a:gd name="T41" fmla="*/ 91 h 94"/>
                      <a:gd name="T42" fmla="*/ 23 w 85"/>
                      <a:gd name="T43" fmla="*/ 90 h 94"/>
                      <a:gd name="T44" fmla="*/ 15 w 85"/>
                      <a:gd name="T45" fmla="*/ 87 h 94"/>
                      <a:gd name="T46" fmla="*/ 8 w 85"/>
                      <a:gd name="T47" fmla="*/ 84 h 94"/>
                      <a:gd name="T48" fmla="*/ 0 w 85"/>
                      <a:gd name="T49" fmla="*/ 79 h 94"/>
                      <a:gd name="T50" fmla="*/ 1 w 85"/>
                      <a:gd name="T51" fmla="*/ 80 h 94"/>
                      <a:gd name="T52" fmla="*/ 1 w 85"/>
                      <a:gd name="T53" fmla="*/ 84 h 94"/>
                      <a:gd name="T54" fmla="*/ 9 w 85"/>
                      <a:gd name="T55" fmla="*/ 88 h 94"/>
                      <a:gd name="T56" fmla="*/ 17 w 85"/>
                      <a:gd name="T57" fmla="*/ 91 h 94"/>
                      <a:gd name="T58" fmla="*/ 25 w 85"/>
                      <a:gd name="T59" fmla="*/ 93 h 94"/>
                      <a:gd name="T60" fmla="*/ 32 w 85"/>
                      <a:gd name="T61" fmla="*/ 94 h 94"/>
                      <a:gd name="T62" fmla="*/ 43 w 85"/>
                      <a:gd name="T63" fmla="*/ 93 h 94"/>
                      <a:gd name="T64" fmla="*/ 52 w 85"/>
                      <a:gd name="T65" fmla="*/ 90 h 94"/>
                      <a:gd name="T66" fmla="*/ 62 w 85"/>
                      <a:gd name="T67" fmla="*/ 85 h 94"/>
                      <a:gd name="T68" fmla="*/ 69 w 85"/>
                      <a:gd name="T69" fmla="*/ 79 h 94"/>
                      <a:gd name="T70" fmla="*/ 76 w 85"/>
                      <a:gd name="T71" fmla="*/ 71 h 94"/>
                      <a:gd name="T72" fmla="*/ 80 w 85"/>
                      <a:gd name="T73" fmla="*/ 62 h 94"/>
                      <a:gd name="T74" fmla="*/ 83 w 85"/>
                      <a:gd name="T75" fmla="*/ 51 h 94"/>
                      <a:gd name="T76" fmla="*/ 85 w 85"/>
                      <a:gd name="T77" fmla="*/ 42 h 94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4"/>
                      <a:gd name="T119" fmla="*/ 85 w 85"/>
                      <a:gd name="T120" fmla="*/ 94 h 94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4">
                        <a:moveTo>
                          <a:pt x="85" y="42"/>
                        </a:moveTo>
                        <a:lnTo>
                          <a:pt x="83" y="29"/>
                        </a:lnTo>
                        <a:lnTo>
                          <a:pt x="80" y="19"/>
                        </a:lnTo>
                        <a:lnTo>
                          <a:pt x="74" y="9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62" y="0"/>
                        </a:lnTo>
                        <a:lnTo>
                          <a:pt x="60" y="0"/>
                        </a:lnTo>
                        <a:lnTo>
                          <a:pt x="69" y="8"/>
                        </a:lnTo>
                        <a:lnTo>
                          <a:pt x="76" y="19"/>
                        </a:lnTo>
                        <a:lnTo>
                          <a:pt x="80" y="29"/>
                        </a:lnTo>
                        <a:lnTo>
                          <a:pt x="82" y="42"/>
                        </a:lnTo>
                        <a:lnTo>
                          <a:pt x="80" y="51"/>
                        </a:lnTo>
                        <a:lnTo>
                          <a:pt x="79" y="60"/>
                        </a:lnTo>
                        <a:lnTo>
                          <a:pt x="74" y="68"/>
                        </a:lnTo>
                        <a:lnTo>
                          <a:pt x="68" y="76"/>
                        </a:lnTo>
                        <a:lnTo>
                          <a:pt x="60" y="82"/>
                        </a:lnTo>
                        <a:lnTo>
                          <a:pt x="52" y="87"/>
                        </a:lnTo>
                        <a:lnTo>
                          <a:pt x="43" y="90"/>
                        </a:lnTo>
                        <a:lnTo>
                          <a:pt x="32" y="91"/>
                        </a:lnTo>
                        <a:lnTo>
                          <a:pt x="23" y="90"/>
                        </a:lnTo>
                        <a:lnTo>
                          <a:pt x="15" y="87"/>
                        </a:lnTo>
                        <a:lnTo>
                          <a:pt x="8" y="84"/>
                        </a:lnTo>
                        <a:lnTo>
                          <a:pt x="0" y="79"/>
                        </a:lnTo>
                        <a:lnTo>
                          <a:pt x="1" y="80"/>
                        </a:lnTo>
                        <a:lnTo>
                          <a:pt x="1" y="84"/>
                        </a:lnTo>
                        <a:lnTo>
                          <a:pt x="9" y="88"/>
                        </a:lnTo>
                        <a:lnTo>
                          <a:pt x="17" y="91"/>
                        </a:lnTo>
                        <a:lnTo>
                          <a:pt x="25" y="93"/>
                        </a:lnTo>
                        <a:lnTo>
                          <a:pt x="32" y="94"/>
                        </a:lnTo>
                        <a:lnTo>
                          <a:pt x="43" y="93"/>
                        </a:lnTo>
                        <a:lnTo>
                          <a:pt x="52" y="90"/>
                        </a:lnTo>
                        <a:lnTo>
                          <a:pt x="62" y="85"/>
                        </a:lnTo>
                        <a:lnTo>
                          <a:pt x="69" y="79"/>
                        </a:lnTo>
                        <a:lnTo>
                          <a:pt x="76" y="71"/>
                        </a:lnTo>
                        <a:lnTo>
                          <a:pt x="80" y="62"/>
                        </a:lnTo>
                        <a:lnTo>
                          <a:pt x="83" y="51"/>
                        </a:lnTo>
                        <a:lnTo>
                          <a:pt x="85" y="42"/>
                        </a:lnTo>
                        <a:close/>
                      </a:path>
                    </a:pathLst>
                  </a:custGeom>
                  <a:solidFill>
                    <a:srgbClr val="E2595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1" name="Freeform 579">
                    <a:extLst>
                      <a:ext uri="{FF2B5EF4-FFF2-40B4-BE49-F238E27FC236}">
                        <a16:creationId xmlns:a16="http://schemas.microsoft.com/office/drawing/2014/main" id="{61B81D0C-6A17-3C4E-9FF6-3E8E9B350D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5" y="1261"/>
                    <a:ext cx="83" cy="93"/>
                  </a:xfrm>
                  <a:custGeom>
                    <a:avLst/>
                    <a:gdLst>
                      <a:gd name="T0" fmla="*/ 83 w 83"/>
                      <a:gd name="T1" fmla="*/ 42 h 93"/>
                      <a:gd name="T2" fmla="*/ 82 w 83"/>
                      <a:gd name="T3" fmla="*/ 29 h 93"/>
                      <a:gd name="T4" fmla="*/ 79 w 83"/>
                      <a:gd name="T5" fmla="*/ 19 h 93"/>
                      <a:gd name="T6" fmla="*/ 71 w 83"/>
                      <a:gd name="T7" fmla="*/ 8 h 93"/>
                      <a:gd name="T8" fmla="*/ 63 w 83"/>
                      <a:gd name="T9" fmla="*/ 0 h 93"/>
                      <a:gd name="T10" fmla="*/ 63 w 83"/>
                      <a:gd name="T11" fmla="*/ 0 h 93"/>
                      <a:gd name="T12" fmla="*/ 62 w 83"/>
                      <a:gd name="T13" fmla="*/ 0 h 93"/>
                      <a:gd name="T14" fmla="*/ 60 w 83"/>
                      <a:gd name="T15" fmla="*/ 0 h 93"/>
                      <a:gd name="T16" fmla="*/ 59 w 83"/>
                      <a:gd name="T17" fmla="*/ 0 h 93"/>
                      <a:gd name="T18" fmla="*/ 68 w 83"/>
                      <a:gd name="T19" fmla="*/ 8 h 93"/>
                      <a:gd name="T20" fmla="*/ 74 w 83"/>
                      <a:gd name="T21" fmla="*/ 17 h 93"/>
                      <a:gd name="T22" fmla="*/ 77 w 83"/>
                      <a:gd name="T23" fmla="*/ 23 h 93"/>
                      <a:gd name="T24" fmla="*/ 79 w 83"/>
                      <a:gd name="T25" fmla="*/ 29 h 93"/>
                      <a:gd name="T26" fmla="*/ 80 w 83"/>
                      <a:gd name="T27" fmla="*/ 36 h 93"/>
                      <a:gd name="T28" fmla="*/ 80 w 83"/>
                      <a:gd name="T29" fmla="*/ 42 h 93"/>
                      <a:gd name="T30" fmla="*/ 79 w 83"/>
                      <a:gd name="T31" fmla="*/ 51 h 93"/>
                      <a:gd name="T32" fmla="*/ 77 w 83"/>
                      <a:gd name="T33" fmla="*/ 60 h 93"/>
                      <a:gd name="T34" fmla="*/ 73 w 83"/>
                      <a:gd name="T35" fmla="*/ 68 h 93"/>
                      <a:gd name="T36" fmla="*/ 66 w 83"/>
                      <a:gd name="T37" fmla="*/ 74 h 93"/>
                      <a:gd name="T38" fmla="*/ 59 w 83"/>
                      <a:gd name="T39" fmla="*/ 80 h 93"/>
                      <a:gd name="T40" fmla="*/ 51 w 83"/>
                      <a:gd name="T41" fmla="*/ 85 h 93"/>
                      <a:gd name="T42" fmla="*/ 42 w 83"/>
                      <a:gd name="T43" fmla="*/ 88 h 93"/>
                      <a:gd name="T44" fmla="*/ 32 w 83"/>
                      <a:gd name="T45" fmla="*/ 90 h 93"/>
                      <a:gd name="T46" fmla="*/ 23 w 83"/>
                      <a:gd name="T47" fmla="*/ 88 h 93"/>
                      <a:gd name="T48" fmla="*/ 14 w 83"/>
                      <a:gd name="T49" fmla="*/ 85 h 93"/>
                      <a:gd name="T50" fmla="*/ 6 w 83"/>
                      <a:gd name="T51" fmla="*/ 82 h 93"/>
                      <a:gd name="T52" fmla="*/ 0 w 83"/>
                      <a:gd name="T53" fmla="*/ 76 h 93"/>
                      <a:gd name="T54" fmla="*/ 0 w 83"/>
                      <a:gd name="T55" fmla="*/ 79 h 93"/>
                      <a:gd name="T56" fmla="*/ 1 w 83"/>
                      <a:gd name="T57" fmla="*/ 80 h 93"/>
                      <a:gd name="T58" fmla="*/ 8 w 83"/>
                      <a:gd name="T59" fmla="*/ 85 h 93"/>
                      <a:gd name="T60" fmla="*/ 15 w 83"/>
                      <a:gd name="T61" fmla="*/ 90 h 93"/>
                      <a:gd name="T62" fmla="*/ 23 w 83"/>
                      <a:gd name="T63" fmla="*/ 91 h 93"/>
                      <a:gd name="T64" fmla="*/ 32 w 83"/>
                      <a:gd name="T65" fmla="*/ 93 h 93"/>
                      <a:gd name="T66" fmla="*/ 43 w 83"/>
                      <a:gd name="T67" fmla="*/ 91 h 93"/>
                      <a:gd name="T68" fmla="*/ 52 w 83"/>
                      <a:gd name="T69" fmla="*/ 88 h 93"/>
                      <a:gd name="T70" fmla="*/ 62 w 83"/>
                      <a:gd name="T71" fmla="*/ 84 h 93"/>
                      <a:gd name="T72" fmla="*/ 68 w 83"/>
                      <a:gd name="T73" fmla="*/ 77 h 93"/>
                      <a:gd name="T74" fmla="*/ 74 w 83"/>
                      <a:gd name="T75" fmla="*/ 70 h 93"/>
                      <a:gd name="T76" fmla="*/ 79 w 83"/>
                      <a:gd name="T77" fmla="*/ 60 h 93"/>
                      <a:gd name="T78" fmla="*/ 82 w 83"/>
                      <a:gd name="T79" fmla="*/ 51 h 93"/>
                      <a:gd name="T80" fmla="*/ 83 w 83"/>
                      <a:gd name="T81" fmla="*/ 42 h 93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3"/>
                      <a:gd name="T125" fmla="*/ 83 w 83"/>
                      <a:gd name="T126" fmla="*/ 93 h 93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3">
                        <a:moveTo>
                          <a:pt x="83" y="42"/>
                        </a:moveTo>
                        <a:lnTo>
                          <a:pt x="82" y="29"/>
                        </a:lnTo>
                        <a:lnTo>
                          <a:pt x="79" y="19"/>
                        </a:lnTo>
                        <a:lnTo>
                          <a:pt x="71" y="8"/>
                        </a:lnTo>
                        <a:lnTo>
                          <a:pt x="63" y="0"/>
                        </a:lnTo>
                        <a:lnTo>
                          <a:pt x="62" y="0"/>
                        </a:lnTo>
                        <a:lnTo>
                          <a:pt x="60" y="0"/>
                        </a:lnTo>
                        <a:lnTo>
                          <a:pt x="59" y="0"/>
                        </a:lnTo>
                        <a:lnTo>
                          <a:pt x="68" y="8"/>
                        </a:lnTo>
                        <a:lnTo>
                          <a:pt x="74" y="17"/>
                        </a:lnTo>
                        <a:lnTo>
                          <a:pt x="77" y="23"/>
                        </a:lnTo>
                        <a:lnTo>
                          <a:pt x="79" y="29"/>
                        </a:lnTo>
                        <a:lnTo>
                          <a:pt x="80" y="36"/>
                        </a:lnTo>
                        <a:lnTo>
                          <a:pt x="80" y="42"/>
                        </a:lnTo>
                        <a:lnTo>
                          <a:pt x="79" y="51"/>
                        </a:lnTo>
                        <a:lnTo>
                          <a:pt x="77" y="60"/>
                        </a:lnTo>
                        <a:lnTo>
                          <a:pt x="73" y="68"/>
                        </a:lnTo>
                        <a:lnTo>
                          <a:pt x="66" y="74"/>
                        </a:lnTo>
                        <a:lnTo>
                          <a:pt x="59" y="80"/>
                        </a:lnTo>
                        <a:lnTo>
                          <a:pt x="51" y="85"/>
                        </a:lnTo>
                        <a:lnTo>
                          <a:pt x="42" y="88"/>
                        </a:lnTo>
                        <a:lnTo>
                          <a:pt x="32" y="90"/>
                        </a:lnTo>
                        <a:lnTo>
                          <a:pt x="23" y="88"/>
                        </a:lnTo>
                        <a:lnTo>
                          <a:pt x="14" y="85"/>
                        </a:lnTo>
                        <a:lnTo>
                          <a:pt x="6" y="82"/>
                        </a:lnTo>
                        <a:lnTo>
                          <a:pt x="0" y="76"/>
                        </a:lnTo>
                        <a:lnTo>
                          <a:pt x="0" y="79"/>
                        </a:lnTo>
                        <a:lnTo>
                          <a:pt x="1" y="80"/>
                        </a:lnTo>
                        <a:lnTo>
                          <a:pt x="8" y="85"/>
                        </a:lnTo>
                        <a:lnTo>
                          <a:pt x="15" y="90"/>
                        </a:lnTo>
                        <a:lnTo>
                          <a:pt x="23" y="91"/>
                        </a:lnTo>
                        <a:lnTo>
                          <a:pt x="32" y="93"/>
                        </a:lnTo>
                        <a:lnTo>
                          <a:pt x="43" y="91"/>
                        </a:lnTo>
                        <a:lnTo>
                          <a:pt x="52" y="88"/>
                        </a:lnTo>
                        <a:lnTo>
                          <a:pt x="62" y="84"/>
                        </a:lnTo>
                        <a:lnTo>
                          <a:pt x="68" y="77"/>
                        </a:lnTo>
                        <a:lnTo>
                          <a:pt x="74" y="70"/>
                        </a:lnTo>
                        <a:lnTo>
                          <a:pt x="79" y="60"/>
                        </a:lnTo>
                        <a:lnTo>
                          <a:pt x="82" y="51"/>
                        </a:lnTo>
                        <a:lnTo>
                          <a:pt x="83" y="42"/>
                        </a:lnTo>
                        <a:close/>
                      </a:path>
                    </a:pathLst>
                  </a:custGeom>
                  <a:solidFill>
                    <a:srgbClr val="E25B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2" name="Freeform 580">
                    <a:extLst>
                      <a:ext uri="{FF2B5EF4-FFF2-40B4-BE49-F238E27FC236}">
                        <a16:creationId xmlns:a16="http://schemas.microsoft.com/office/drawing/2014/main" id="{30176DE5-A374-764D-A440-226B6390A0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3" y="1261"/>
                    <a:ext cx="84" cy="91"/>
                  </a:xfrm>
                  <a:custGeom>
                    <a:avLst/>
                    <a:gdLst>
                      <a:gd name="T0" fmla="*/ 84 w 84"/>
                      <a:gd name="T1" fmla="*/ 42 h 91"/>
                      <a:gd name="T2" fmla="*/ 82 w 84"/>
                      <a:gd name="T3" fmla="*/ 29 h 91"/>
                      <a:gd name="T4" fmla="*/ 78 w 84"/>
                      <a:gd name="T5" fmla="*/ 19 h 91"/>
                      <a:gd name="T6" fmla="*/ 71 w 84"/>
                      <a:gd name="T7" fmla="*/ 8 h 91"/>
                      <a:gd name="T8" fmla="*/ 62 w 84"/>
                      <a:gd name="T9" fmla="*/ 0 h 91"/>
                      <a:gd name="T10" fmla="*/ 61 w 84"/>
                      <a:gd name="T11" fmla="*/ 0 h 91"/>
                      <a:gd name="T12" fmla="*/ 58 w 84"/>
                      <a:gd name="T13" fmla="*/ 2 h 91"/>
                      <a:gd name="T14" fmla="*/ 62 w 84"/>
                      <a:gd name="T15" fmla="*/ 5 h 91"/>
                      <a:gd name="T16" fmla="*/ 67 w 84"/>
                      <a:gd name="T17" fmla="*/ 8 h 91"/>
                      <a:gd name="T18" fmla="*/ 71 w 84"/>
                      <a:gd name="T19" fmla="*/ 12 h 91"/>
                      <a:gd name="T20" fmla="*/ 75 w 84"/>
                      <a:gd name="T21" fmla="*/ 17 h 91"/>
                      <a:gd name="T22" fmla="*/ 78 w 84"/>
                      <a:gd name="T23" fmla="*/ 23 h 91"/>
                      <a:gd name="T24" fmla="*/ 79 w 84"/>
                      <a:gd name="T25" fmla="*/ 29 h 91"/>
                      <a:gd name="T26" fmla="*/ 81 w 84"/>
                      <a:gd name="T27" fmla="*/ 34 h 91"/>
                      <a:gd name="T28" fmla="*/ 81 w 84"/>
                      <a:gd name="T29" fmla="*/ 42 h 91"/>
                      <a:gd name="T30" fmla="*/ 79 w 84"/>
                      <a:gd name="T31" fmla="*/ 51 h 91"/>
                      <a:gd name="T32" fmla="*/ 78 w 84"/>
                      <a:gd name="T33" fmla="*/ 59 h 91"/>
                      <a:gd name="T34" fmla="*/ 73 w 84"/>
                      <a:gd name="T35" fmla="*/ 67 h 91"/>
                      <a:gd name="T36" fmla="*/ 67 w 84"/>
                      <a:gd name="T37" fmla="*/ 74 h 91"/>
                      <a:gd name="T38" fmla="*/ 61 w 84"/>
                      <a:gd name="T39" fmla="*/ 79 h 91"/>
                      <a:gd name="T40" fmla="*/ 53 w 84"/>
                      <a:gd name="T41" fmla="*/ 84 h 91"/>
                      <a:gd name="T42" fmla="*/ 44 w 84"/>
                      <a:gd name="T43" fmla="*/ 87 h 91"/>
                      <a:gd name="T44" fmla="*/ 34 w 84"/>
                      <a:gd name="T45" fmla="*/ 88 h 91"/>
                      <a:gd name="T46" fmla="*/ 25 w 84"/>
                      <a:gd name="T47" fmla="*/ 87 h 91"/>
                      <a:gd name="T48" fmla="*/ 16 w 84"/>
                      <a:gd name="T49" fmla="*/ 84 h 91"/>
                      <a:gd name="T50" fmla="*/ 8 w 84"/>
                      <a:gd name="T51" fmla="*/ 79 h 91"/>
                      <a:gd name="T52" fmla="*/ 0 w 84"/>
                      <a:gd name="T53" fmla="*/ 73 h 91"/>
                      <a:gd name="T54" fmla="*/ 2 w 84"/>
                      <a:gd name="T55" fmla="*/ 76 h 91"/>
                      <a:gd name="T56" fmla="*/ 2 w 84"/>
                      <a:gd name="T57" fmla="*/ 79 h 91"/>
                      <a:gd name="T58" fmla="*/ 10 w 84"/>
                      <a:gd name="T59" fmla="*/ 84 h 91"/>
                      <a:gd name="T60" fmla="*/ 17 w 84"/>
                      <a:gd name="T61" fmla="*/ 87 h 91"/>
                      <a:gd name="T62" fmla="*/ 25 w 84"/>
                      <a:gd name="T63" fmla="*/ 90 h 91"/>
                      <a:gd name="T64" fmla="*/ 34 w 84"/>
                      <a:gd name="T65" fmla="*/ 91 h 91"/>
                      <a:gd name="T66" fmla="*/ 45 w 84"/>
                      <a:gd name="T67" fmla="*/ 90 h 91"/>
                      <a:gd name="T68" fmla="*/ 54 w 84"/>
                      <a:gd name="T69" fmla="*/ 87 h 91"/>
                      <a:gd name="T70" fmla="*/ 62 w 84"/>
                      <a:gd name="T71" fmla="*/ 82 h 91"/>
                      <a:gd name="T72" fmla="*/ 70 w 84"/>
                      <a:gd name="T73" fmla="*/ 76 h 91"/>
                      <a:gd name="T74" fmla="*/ 76 w 84"/>
                      <a:gd name="T75" fmla="*/ 68 h 91"/>
                      <a:gd name="T76" fmla="*/ 81 w 84"/>
                      <a:gd name="T77" fmla="*/ 60 h 91"/>
                      <a:gd name="T78" fmla="*/ 82 w 84"/>
                      <a:gd name="T79" fmla="*/ 51 h 91"/>
                      <a:gd name="T80" fmla="*/ 84 w 84"/>
                      <a:gd name="T81" fmla="*/ 42 h 91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4"/>
                      <a:gd name="T124" fmla="*/ 0 h 91"/>
                      <a:gd name="T125" fmla="*/ 84 w 84"/>
                      <a:gd name="T126" fmla="*/ 91 h 91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4" h="91">
                        <a:moveTo>
                          <a:pt x="84" y="42"/>
                        </a:moveTo>
                        <a:lnTo>
                          <a:pt x="82" y="29"/>
                        </a:lnTo>
                        <a:lnTo>
                          <a:pt x="78" y="19"/>
                        </a:lnTo>
                        <a:lnTo>
                          <a:pt x="71" y="8"/>
                        </a:lnTo>
                        <a:lnTo>
                          <a:pt x="62" y="0"/>
                        </a:lnTo>
                        <a:lnTo>
                          <a:pt x="61" y="0"/>
                        </a:lnTo>
                        <a:lnTo>
                          <a:pt x="58" y="2"/>
                        </a:lnTo>
                        <a:lnTo>
                          <a:pt x="62" y="5"/>
                        </a:lnTo>
                        <a:lnTo>
                          <a:pt x="67" y="8"/>
                        </a:lnTo>
                        <a:lnTo>
                          <a:pt x="71" y="12"/>
                        </a:lnTo>
                        <a:lnTo>
                          <a:pt x="75" y="17"/>
                        </a:lnTo>
                        <a:lnTo>
                          <a:pt x="78" y="23"/>
                        </a:lnTo>
                        <a:lnTo>
                          <a:pt x="79" y="29"/>
                        </a:lnTo>
                        <a:lnTo>
                          <a:pt x="81" y="34"/>
                        </a:lnTo>
                        <a:lnTo>
                          <a:pt x="81" y="42"/>
                        </a:lnTo>
                        <a:lnTo>
                          <a:pt x="79" y="51"/>
                        </a:lnTo>
                        <a:lnTo>
                          <a:pt x="78" y="59"/>
                        </a:lnTo>
                        <a:lnTo>
                          <a:pt x="73" y="67"/>
                        </a:lnTo>
                        <a:lnTo>
                          <a:pt x="67" y="74"/>
                        </a:lnTo>
                        <a:lnTo>
                          <a:pt x="61" y="79"/>
                        </a:lnTo>
                        <a:lnTo>
                          <a:pt x="53" y="84"/>
                        </a:lnTo>
                        <a:lnTo>
                          <a:pt x="44" y="87"/>
                        </a:lnTo>
                        <a:lnTo>
                          <a:pt x="34" y="88"/>
                        </a:lnTo>
                        <a:lnTo>
                          <a:pt x="25" y="87"/>
                        </a:lnTo>
                        <a:lnTo>
                          <a:pt x="16" y="84"/>
                        </a:lnTo>
                        <a:lnTo>
                          <a:pt x="8" y="79"/>
                        </a:lnTo>
                        <a:lnTo>
                          <a:pt x="0" y="73"/>
                        </a:lnTo>
                        <a:lnTo>
                          <a:pt x="2" y="76"/>
                        </a:lnTo>
                        <a:lnTo>
                          <a:pt x="2" y="79"/>
                        </a:lnTo>
                        <a:lnTo>
                          <a:pt x="10" y="84"/>
                        </a:lnTo>
                        <a:lnTo>
                          <a:pt x="17" y="87"/>
                        </a:lnTo>
                        <a:lnTo>
                          <a:pt x="25" y="90"/>
                        </a:lnTo>
                        <a:lnTo>
                          <a:pt x="34" y="91"/>
                        </a:lnTo>
                        <a:lnTo>
                          <a:pt x="45" y="90"/>
                        </a:lnTo>
                        <a:lnTo>
                          <a:pt x="54" y="87"/>
                        </a:lnTo>
                        <a:lnTo>
                          <a:pt x="62" y="82"/>
                        </a:lnTo>
                        <a:lnTo>
                          <a:pt x="70" y="76"/>
                        </a:lnTo>
                        <a:lnTo>
                          <a:pt x="76" y="68"/>
                        </a:lnTo>
                        <a:lnTo>
                          <a:pt x="81" y="60"/>
                        </a:lnTo>
                        <a:lnTo>
                          <a:pt x="82" y="51"/>
                        </a:lnTo>
                        <a:lnTo>
                          <a:pt x="84" y="42"/>
                        </a:lnTo>
                        <a:close/>
                      </a:path>
                    </a:pathLst>
                  </a:custGeom>
                  <a:solidFill>
                    <a:srgbClr val="E35E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3" name="Freeform 581">
                    <a:extLst>
                      <a:ext uri="{FF2B5EF4-FFF2-40B4-BE49-F238E27FC236}">
                        <a16:creationId xmlns:a16="http://schemas.microsoft.com/office/drawing/2014/main" id="{91C79A2C-953B-2547-940F-247FDC2B4A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3" y="1261"/>
                    <a:ext cx="82" cy="90"/>
                  </a:xfrm>
                  <a:custGeom>
                    <a:avLst/>
                    <a:gdLst>
                      <a:gd name="T0" fmla="*/ 82 w 82"/>
                      <a:gd name="T1" fmla="*/ 42 h 90"/>
                      <a:gd name="T2" fmla="*/ 82 w 82"/>
                      <a:gd name="T3" fmla="*/ 36 h 90"/>
                      <a:gd name="T4" fmla="*/ 81 w 82"/>
                      <a:gd name="T5" fmla="*/ 29 h 90"/>
                      <a:gd name="T6" fmla="*/ 79 w 82"/>
                      <a:gd name="T7" fmla="*/ 23 h 90"/>
                      <a:gd name="T8" fmla="*/ 76 w 82"/>
                      <a:gd name="T9" fmla="*/ 17 h 90"/>
                      <a:gd name="T10" fmla="*/ 70 w 82"/>
                      <a:gd name="T11" fmla="*/ 8 h 90"/>
                      <a:gd name="T12" fmla="*/ 61 w 82"/>
                      <a:gd name="T13" fmla="*/ 0 h 90"/>
                      <a:gd name="T14" fmla="*/ 58 w 82"/>
                      <a:gd name="T15" fmla="*/ 2 h 90"/>
                      <a:gd name="T16" fmla="*/ 54 w 82"/>
                      <a:gd name="T17" fmla="*/ 2 h 90"/>
                      <a:gd name="T18" fmla="*/ 61 w 82"/>
                      <a:gd name="T19" fmla="*/ 5 h 90"/>
                      <a:gd name="T20" fmla="*/ 65 w 82"/>
                      <a:gd name="T21" fmla="*/ 8 h 90"/>
                      <a:gd name="T22" fmla="*/ 68 w 82"/>
                      <a:gd name="T23" fmla="*/ 12 h 90"/>
                      <a:gd name="T24" fmla="*/ 73 w 82"/>
                      <a:gd name="T25" fmla="*/ 17 h 90"/>
                      <a:gd name="T26" fmla="*/ 76 w 82"/>
                      <a:gd name="T27" fmla="*/ 23 h 90"/>
                      <a:gd name="T28" fmla="*/ 78 w 82"/>
                      <a:gd name="T29" fmla="*/ 28 h 90"/>
                      <a:gd name="T30" fmla="*/ 79 w 82"/>
                      <a:gd name="T31" fmla="*/ 34 h 90"/>
                      <a:gd name="T32" fmla="*/ 79 w 82"/>
                      <a:gd name="T33" fmla="*/ 42 h 90"/>
                      <a:gd name="T34" fmla="*/ 78 w 82"/>
                      <a:gd name="T35" fmla="*/ 50 h 90"/>
                      <a:gd name="T36" fmla="*/ 76 w 82"/>
                      <a:gd name="T37" fmla="*/ 59 h 90"/>
                      <a:gd name="T38" fmla="*/ 71 w 82"/>
                      <a:gd name="T39" fmla="*/ 67 h 90"/>
                      <a:gd name="T40" fmla="*/ 67 w 82"/>
                      <a:gd name="T41" fmla="*/ 73 h 90"/>
                      <a:gd name="T42" fmla="*/ 59 w 82"/>
                      <a:gd name="T43" fmla="*/ 79 h 90"/>
                      <a:gd name="T44" fmla="*/ 51 w 82"/>
                      <a:gd name="T45" fmla="*/ 82 h 90"/>
                      <a:gd name="T46" fmla="*/ 44 w 82"/>
                      <a:gd name="T47" fmla="*/ 85 h 90"/>
                      <a:gd name="T48" fmla="*/ 34 w 82"/>
                      <a:gd name="T49" fmla="*/ 87 h 90"/>
                      <a:gd name="T50" fmla="*/ 25 w 82"/>
                      <a:gd name="T51" fmla="*/ 85 h 90"/>
                      <a:gd name="T52" fmla="*/ 16 w 82"/>
                      <a:gd name="T53" fmla="*/ 82 h 90"/>
                      <a:gd name="T54" fmla="*/ 7 w 82"/>
                      <a:gd name="T55" fmla="*/ 77 h 90"/>
                      <a:gd name="T56" fmla="*/ 0 w 82"/>
                      <a:gd name="T57" fmla="*/ 70 h 90"/>
                      <a:gd name="T58" fmla="*/ 0 w 82"/>
                      <a:gd name="T59" fmla="*/ 73 h 90"/>
                      <a:gd name="T60" fmla="*/ 2 w 82"/>
                      <a:gd name="T61" fmla="*/ 76 h 90"/>
                      <a:gd name="T62" fmla="*/ 8 w 82"/>
                      <a:gd name="T63" fmla="*/ 82 h 90"/>
                      <a:gd name="T64" fmla="*/ 16 w 82"/>
                      <a:gd name="T65" fmla="*/ 85 h 90"/>
                      <a:gd name="T66" fmla="*/ 25 w 82"/>
                      <a:gd name="T67" fmla="*/ 88 h 90"/>
                      <a:gd name="T68" fmla="*/ 34 w 82"/>
                      <a:gd name="T69" fmla="*/ 90 h 90"/>
                      <a:gd name="T70" fmla="*/ 44 w 82"/>
                      <a:gd name="T71" fmla="*/ 88 h 90"/>
                      <a:gd name="T72" fmla="*/ 53 w 82"/>
                      <a:gd name="T73" fmla="*/ 85 h 90"/>
                      <a:gd name="T74" fmla="*/ 61 w 82"/>
                      <a:gd name="T75" fmla="*/ 80 h 90"/>
                      <a:gd name="T76" fmla="*/ 68 w 82"/>
                      <a:gd name="T77" fmla="*/ 74 h 90"/>
                      <a:gd name="T78" fmla="*/ 75 w 82"/>
                      <a:gd name="T79" fmla="*/ 68 h 90"/>
                      <a:gd name="T80" fmla="*/ 79 w 82"/>
                      <a:gd name="T81" fmla="*/ 60 h 90"/>
                      <a:gd name="T82" fmla="*/ 81 w 82"/>
                      <a:gd name="T83" fmla="*/ 51 h 90"/>
                      <a:gd name="T84" fmla="*/ 82 w 82"/>
                      <a:gd name="T85" fmla="*/ 42 h 90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2"/>
                      <a:gd name="T130" fmla="*/ 0 h 90"/>
                      <a:gd name="T131" fmla="*/ 82 w 82"/>
                      <a:gd name="T132" fmla="*/ 90 h 90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2" h="90">
                        <a:moveTo>
                          <a:pt x="82" y="42"/>
                        </a:moveTo>
                        <a:lnTo>
                          <a:pt x="82" y="36"/>
                        </a:lnTo>
                        <a:lnTo>
                          <a:pt x="81" y="29"/>
                        </a:lnTo>
                        <a:lnTo>
                          <a:pt x="79" y="23"/>
                        </a:lnTo>
                        <a:lnTo>
                          <a:pt x="76" y="17"/>
                        </a:lnTo>
                        <a:lnTo>
                          <a:pt x="70" y="8"/>
                        </a:lnTo>
                        <a:lnTo>
                          <a:pt x="61" y="0"/>
                        </a:lnTo>
                        <a:lnTo>
                          <a:pt x="58" y="2"/>
                        </a:lnTo>
                        <a:lnTo>
                          <a:pt x="54" y="2"/>
                        </a:lnTo>
                        <a:lnTo>
                          <a:pt x="61" y="5"/>
                        </a:lnTo>
                        <a:lnTo>
                          <a:pt x="65" y="8"/>
                        </a:lnTo>
                        <a:lnTo>
                          <a:pt x="68" y="12"/>
                        </a:lnTo>
                        <a:lnTo>
                          <a:pt x="73" y="17"/>
                        </a:lnTo>
                        <a:lnTo>
                          <a:pt x="76" y="23"/>
                        </a:lnTo>
                        <a:lnTo>
                          <a:pt x="78" y="28"/>
                        </a:lnTo>
                        <a:lnTo>
                          <a:pt x="79" y="34"/>
                        </a:lnTo>
                        <a:lnTo>
                          <a:pt x="79" y="42"/>
                        </a:lnTo>
                        <a:lnTo>
                          <a:pt x="78" y="50"/>
                        </a:lnTo>
                        <a:lnTo>
                          <a:pt x="76" y="59"/>
                        </a:lnTo>
                        <a:lnTo>
                          <a:pt x="71" y="67"/>
                        </a:lnTo>
                        <a:lnTo>
                          <a:pt x="67" y="73"/>
                        </a:lnTo>
                        <a:lnTo>
                          <a:pt x="59" y="79"/>
                        </a:lnTo>
                        <a:lnTo>
                          <a:pt x="51" y="82"/>
                        </a:lnTo>
                        <a:lnTo>
                          <a:pt x="44" y="85"/>
                        </a:lnTo>
                        <a:lnTo>
                          <a:pt x="34" y="87"/>
                        </a:lnTo>
                        <a:lnTo>
                          <a:pt x="25" y="85"/>
                        </a:lnTo>
                        <a:lnTo>
                          <a:pt x="16" y="82"/>
                        </a:lnTo>
                        <a:lnTo>
                          <a:pt x="7" y="77"/>
                        </a:lnTo>
                        <a:lnTo>
                          <a:pt x="0" y="70"/>
                        </a:lnTo>
                        <a:lnTo>
                          <a:pt x="0" y="73"/>
                        </a:lnTo>
                        <a:lnTo>
                          <a:pt x="2" y="76"/>
                        </a:lnTo>
                        <a:lnTo>
                          <a:pt x="8" y="82"/>
                        </a:lnTo>
                        <a:lnTo>
                          <a:pt x="16" y="85"/>
                        </a:lnTo>
                        <a:lnTo>
                          <a:pt x="25" y="88"/>
                        </a:lnTo>
                        <a:lnTo>
                          <a:pt x="34" y="90"/>
                        </a:lnTo>
                        <a:lnTo>
                          <a:pt x="44" y="88"/>
                        </a:lnTo>
                        <a:lnTo>
                          <a:pt x="53" y="85"/>
                        </a:lnTo>
                        <a:lnTo>
                          <a:pt x="61" y="80"/>
                        </a:lnTo>
                        <a:lnTo>
                          <a:pt x="68" y="74"/>
                        </a:lnTo>
                        <a:lnTo>
                          <a:pt x="75" y="68"/>
                        </a:lnTo>
                        <a:lnTo>
                          <a:pt x="79" y="60"/>
                        </a:lnTo>
                        <a:lnTo>
                          <a:pt x="81" y="51"/>
                        </a:lnTo>
                        <a:lnTo>
                          <a:pt x="82" y="42"/>
                        </a:lnTo>
                        <a:close/>
                      </a:path>
                    </a:pathLst>
                  </a:custGeom>
                  <a:solidFill>
                    <a:srgbClr val="E361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4" name="Freeform 582">
                    <a:extLst>
                      <a:ext uri="{FF2B5EF4-FFF2-40B4-BE49-F238E27FC236}">
                        <a16:creationId xmlns:a16="http://schemas.microsoft.com/office/drawing/2014/main" id="{52B951AF-84EF-C34F-A153-FA91E8DE49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3" y="1263"/>
                    <a:ext cx="81" cy="86"/>
                  </a:xfrm>
                  <a:custGeom>
                    <a:avLst/>
                    <a:gdLst>
                      <a:gd name="T0" fmla="*/ 81 w 81"/>
                      <a:gd name="T1" fmla="*/ 40 h 86"/>
                      <a:gd name="T2" fmla="*/ 81 w 81"/>
                      <a:gd name="T3" fmla="*/ 32 h 86"/>
                      <a:gd name="T4" fmla="*/ 79 w 81"/>
                      <a:gd name="T5" fmla="*/ 27 h 86"/>
                      <a:gd name="T6" fmla="*/ 78 w 81"/>
                      <a:gd name="T7" fmla="*/ 21 h 86"/>
                      <a:gd name="T8" fmla="*/ 75 w 81"/>
                      <a:gd name="T9" fmla="*/ 15 h 86"/>
                      <a:gd name="T10" fmla="*/ 71 w 81"/>
                      <a:gd name="T11" fmla="*/ 10 h 86"/>
                      <a:gd name="T12" fmla="*/ 67 w 81"/>
                      <a:gd name="T13" fmla="*/ 6 h 86"/>
                      <a:gd name="T14" fmla="*/ 62 w 81"/>
                      <a:gd name="T15" fmla="*/ 3 h 86"/>
                      <a:gd name="T16" fmla="*/ 58 w 81"/>
                      <a:gd name="T17" fmla="*/ 0 h 86"/>
                      <a:gd name="T18" fmla="*/ 54 w 81"/>
                      <a:gd name="T19" fmla="*/ 0 h 86"/>
                      <a:gd name="T20" fmla="*/ 51 w 81"/>
                      <a:gd name="T21" fmla="*/ 0 h 86"/>
                      <a:gd name="T22" fmla="*/ 58 w 81"/>
                      <a:gd name="T23" fmla="*/ 3 h 86"/>
                      <a:gd name="T24" fmla="*/ 62 w 81"/>
                      <a:gd name="T25" fmla="*/ 6 h 86"/>
                      <a:gd name="T26" fmla="*/ 67 w 81"/>
                      <a:gd name="T27" fmla="*/ 10 h 86"/>
                      <a:gd name="T28" fmla="*/ 70 w 81"/>
                      <a:gd name="T29" fmla="*/ 15 h 86"/>
                      <a:gd name="T30" fmla="*/ 73 w 81"/>
                      <a:gd name="T31" fmla="*/ 21 h 86"/>
                      <a:gd name="T32" fmla="*/ 76 w 81"/>
                      <a:gd name="T33" fmla="*/ 26 h 86"/>
                      <a:gd name="T34" fmla="*/ 78 w 81"/>
                      <a:gd name="T35" fmla="*/ 32 h 86"/>
                      <a:gd name="T36" fmla="*/ 78 w 81"/>
                      <a:gd name="T37" fmla="*/ 40 h 86"/>
                      <a:gd name="T38" fmla="*/ 78 w 81"/>
                      <a:gd name="T39" fmla="*/ 48 h 86"/>
                      <a:gd name="T40" fmla="*/ 75 w 81"/>
                      <a:gd name="T41" fmla="*/ 55 h 86"/>
                      <a:gd name="T42" fmla="*/ 70 w 81"/>
                      <a:gd name="T43" fmla="*/ 63 h 86"/>
                      <a:gd name="T44" fmla="*/ 65 w 81"/>
                      <a:gd name="T45" fmla="*/ 69 h 86"/>
                      <a:gd name="T46" fmla="*/ 59 w 81"/>
                      <a:gd name="T47" fmla="*/ 75 h 86"/>
                      <a:gd name="T48" fmla="*/ 51 w 81"/>
                      <a:gd name="T49" fmla="*/ 78 h 86"/>
                      <a:gd name="T50" fmla="*/ 44 w 81"/>
                      <a:gd name="T51" fmla="*/ 82 h 86"/>
                      <a:gd name="T52" fmla="*/ 34 w 81"/>
                      <a:gd name="T53" fmla="*/ 83 h 86"/>
                      <a:gd name="T54" fmla="*/ 24 w 81"/>
                      <a:gd name="T55" fmla="*/ 82 h 86"/>
                      <a:gd name="T56" fmla="*/ 14 w 81"/>
                      <a:gd name="T57" fmla="*/ 78 h 86"/>
                      <a:gd name="T58" fmla="*/ 7 w 81"/>
                      <a:gd name="T59" fmla="*/ 72 h 86"/>
                      <a:gd name="T60" fmla="*/ 0 w 81"/>
                      <a:gd name="T61" fmla="*/ 65 h 86"/>
                      <a:gd name="T62" fmla="*/ 0 w 81"/>
                      <a:gd name="T63" fmla="*/ 68 h 86"/>
                      <a:gd name="T64" fmla="*/ 0 w 81"/>
                      <a:gd name="T65" fmla="*/ 71 h 86"/>
                      <a:gd name="T66" fmla="*/ 8 w 81"/>
                      <a:gd name="T67" fmla="*/ 77 h 86"/>
                      <a:gd name="T68" fmla="*/ 16 w 81"/>
                      <a:gd name="T69" fmla="*/ 82 h 86"/>
                      <a:gd name="T70" fmla="*/ 25 w 81"/>
                      <a:gd name="T71" fmla="*/ 85 h 86"/>
                      <a:gd name="T72" fmla="*/ 34 w 81"/>
                      <a:gd name="T73" fmla="*/ 86 h 86"/>
                      <a:gd name="T74" fmla="*/ 44 w 81"/>
                      <a:gd name="T75" fmla="*/ 85 h 86"/>
                      <a:gd name="T76" fmla="*/ 53 w 81"/>
                      <a:gd name="T77" fmla="*/ 82 h 86"/>
                      <a:gd name="T78" fmla="*/ 61 w 81"/>
                      <a:gd name="T79" fmla="*/ 77 h 86"/>
                      <a:gd name="T80" fmla="*/ 67 w 81"/>
                      <a:gd name="T81" fmla="*/ 72 h 86"/>
                      <a:gd name="T82" fmla="*/ 73 w 81"/>
                      <a:gd name="T83" fmla="*/ 65 h 86"/>
                      <a:gd name="T84" fmla="*/ 78 w 81"/>
                      <a:gd name="T85" fmla="*/ 57 h 86"/>
                      <a:gd name="T86" fmla="*/ 79 w 81"/>
                      <a:gd name="T87" fmla="*/ 49 h 86"/>
                      <a:gd name="T88" fmla="*/ 81 w 81"/>
                      <a:gd name="T89" fmla="*/ 40 h 8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1"/>
                      <a:gd name="T136" fmla="*/ 0 h 86"/>
                      <a:gd name="T137" fmla="*/ 81 w 81"/>
                      <a:gd name="T138" fmla="*/ 86 h 8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1" h="86">
                        <a:moveTo>
                          <a:pt x="81" y="40"/>
                        </a:moveTo>
                        <a:lnTo>
                          <a:pt x="81" y="32"/>
                        </a:lnTo>
                        <a:lnTo>
                          <a:pt x="79" y="27"/>
                        </a:lnTo>
                        <a:lnTo>
                          <a:pt x="78" y="21"/>
                        </a:lnTo>
                        <a:lnTo>
                          <a:pt x="75" y="15"/>
                        </a:lnTo>
                        <a:lnTo>
                          <a:pt x="71" y="10"/>
                        </a:lnTo>
                        <a:lnTo>
                          <a:pt x="67" y="6"/>
                        </a:lnTo>
                        <a:lnTo>
                          <a:pt x="62" y="3"/>
                        </a:lnTo>
                        <a:lnTo>
                          <a:pt x="58" y="0"/>
                        </a:lnTo>
                        <a:lnTo>
                          <a:pt x="54" y="0"/>
                        </a:lnTo>
                        <a:lnTo>
                          <a:pt x="51" y="0"/>
                        </a:lnTo>
                        <a:lnTo>
                          <a:pt x="58" y="3"/>
                        </a:lnTo>
                        <a:lnTo>
                          <a:pt x="62" y="6"/>
                        </a:lnTo>
                        <a:lnTo>
                          <a:pt x="67" y="10"/>
                        </a:lnTo>
                        <a:lnTo>
                          <a:pt x="70" y="15"/>
                        </a:lnTo>
                        <a:lnTo>
                          <a:pt x="73" y="21"/>
                        </a:lnTo>
                        <a:lnTo>
                          <a:pt x="76" y="26"/>
                        </a:lnTo>
                        <a:lnTo>
                          <a:pt x="78" y="32"/>
                        </a:lnTo>
                        <a:lnTo>
                          <a:pt x="78" y="40"/>
                        </a:lnTo>
                        <a:lnTo>
                          <a:pt x="78" y="48"/>
                        </a:lnTo>
                        <a:lnTo>
                          <a:pt x="75" y="55"/>
                        </a:lnTo>
                        <a:lnTo>
                          <a:pt x="70" y="63"/>
                        </a:lnTo>
                        <a:lnTo>
                          <a:pt x="65" y="69"/>
                        </a:lnTo>
                        <a:lnTo>
                          <a:pt x="59" y="75"/>
                        </a:lnTo>
                        <a:lnTo>
                          <a:pt x="51" y="78"/>
                        </a:lnTo>
                        <a:lnTo>
                          <a:pt x="44" y="82"/>
                        </a:lnTo>
                        <a:lnTo>
                          <a:pt x="34" y="83"/>
                        </a:lnTo>
                        <a:lnTo>
                          <a:pt x="24" y="82"/>
                        </a:lnTo>
                        <a:lnTo>
                          <a:pt x="14" y="78"/>
                        </a:lnTo>
                        <a:lnTo>
                          <a:pt x="7" y="72"/>
                        </a:lnTo>
                        <a:lnTo>
                          <a:pt x="0" y="65"/>
                        </a:lnTo>
                        <a:lnTo>
                          <a:pt x="0" y="68"/>
                        </a:lnTo>
                        <a:lnTo>
                          <a:pt x="0" y="71"/>
                        </a:lnTo>
                        <a:lnTo>
                          <a:pt x="8" y="77"/>
                        </a:lnTo>
                        <a:lnTo>
                          <a:pt x="16" y="82"/>
                        </a:lnTo>
                        <a:lnTo>
                          <a:pt x="25" y="85"/>
                        </a:lnTo>
                        <a:lnTo>
                          <a:pt x="34" y="86"/>
                        </a:lnTo>
                        <a:lnTo>
                          <a:pt x="44" y="85"/>
                        </a:lnTo>
                        <a:lnTo>
                          <a:pt x="53" y="82"/>
                        </a:lnTo>
                        <a:lnTo>
                          <a:pt x="61" y="77"/>
                        </a:lnTo>
                        <a:lnTo>
                          <a:pt x="67" y="72"/>
                        </a:lnTo>
                        <a:lnTo>
                          <a:pt x="73" y="65"/>
                        </a:lnTo>
                        <a:lnTo>
                          <a:pt x="78" y="57"/>
                        </a:lnTo>
                        <a:lnTo>
                          <a:pt x="79" y="49"/>
                        </a:lnTo>
                        <a:lnTo>
                          <a:pt x="81" y="40"/>
                        </a:lnTo>
                        <a:close/>
                      </a:path>
                    </a:pathLst>
                  </a:custGeom>
                  <a:solidFill>
                    <a:srgbClr val="E4656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5" name="Freeform 583">
                    <a:extLst>
                      <a:ext uri="{FF2B5EF4-FFF2-40B4-BE49-F238E27FC236}">
                        <a16:creationId xmlns:a16="http://schemas.microsoft.com/office/drawing/2014/main" id="{B522FAB3-C866-6245-AEC8-AD234700C4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3" y="1263"/>
                    <a:ext cx="79" cy="85"/>
                  </a:xfrm>
                  <a:custGeom>
                    <a:avLst/>
                    <a:gdLst>
                      <a:gd name="T0" fmla="*/ 79 w 79"/>
                      <a:gd name="T1" fmla="*/ 40 h 85"/>
                      <a:gd name="T2" fmla="*/ 79 w 79"/>
                      <a:gd name="T3" fmla="*/ 32 h 85"/>
                      <a:gd name="T4" fmla="*/ 78 w 79"/>
                      <a:gd name="T5" fmla="*/ 26 h 85"/>
                      <a:gd name="T6" fmla="*/ 76 w 79"/>
                      <a:gd name="T7" fmla="*/ 21 h 85"/>
                      <a:gd name="T8" fmla="*/ 73 w 79"/>
                      <a:gd name="T9" fmla="*/ 15 h 85"/>
                      <a:gd name="T10" fmla="*/ 68 w 79"/>
                      <a:gd name="T11" fmla="*/ 10 h 85"/>
                      <a:gd name="T12" fmla="*/ 65 w 79"/>
                      <a:gd name="T13" fmla="*/ 6 h 85"/>
                      <a:gd name="T14" fmla="*/ 61 w 79"/>
                      <a:gd name="T15" fmla="*/ 3 h 85"/>
                      <a:gd name="T16" fmla="*/ 54 w 79"/>
                      <a:gd name="T17" fmla="*/ 0 h 85"/>
                      <a:gd name="T18" fmla="*/ 51 w 79"/>
                      <a:gd name="T19" fmla="*/ 0 h 85"/>
                      <a:gd name="T20" fmla="*/ 50 w 79"/>
                      <a:gd name="T21" fmla="*/ 0 h 85"/>
                      <a:gd name="T22" fmla="*/ 54 w 79"/>
                      <a:gd name="T23" fmla="*/ 3 h 85"/>
                      <a:gd name="T24" fmla="*/ 61 w 79"/>
                      <a:gd name="T25" fmla="*/ 6 h 85"/>
                      <a:gd name="T26" fmla="*/ 65 w 79"/>
                      <a:gd name="T27" fmla="*/ 10 h 85"/>
                      <a:gd name="T28" fmla="*/ 68 w 79"/>
                      <a:gd name="T29" fmla="*/ 15 h 85"/>
                      <a:gd name="T30" fmla="*/ 71 w 79"/>
                      <a:gd name="T31" fmla="*/ 21 h 85"/>
                      <a:gd name="T32" fmla="*/ 75 w 79"/>
                      <a:gd name="T33" fmla="*/ 26 h 85"/>
                      <a:gd name="T34" fmla="*/ 76 w 79"/>
                      <a:gd name="T35" fmla="*/ 32 h 85"/>
                      <a:gd name="T36" fmla="*/ 76 w 79"/>
                      <a:gd name="T37" fmla="*/ 40 h 85"/>
                      <a:gd name="T38" fmla="*/ 76 w 79"/>
                      <a:gd name="T39" fmla="*/ 48 h 85"/>
                      <a:gd name="T40" fmla="*/ 73 w 79"/>
                      <a:gd name="T41" fmla="*/ 55 h 85"/>
                      <a:gd name="T42" fmla="*/ 68 w 79"/>
                      <a:gd name="T43" fmla="*/ 63 h 85"/>
                      <a:gd name="T44" fmla="*/ 64 w 79"/>
                      <a:gd name="T45" fmla="*/ 69 h 85"/>
                      <a:gd name="T46" fmla="*/ 58 w 79"/>
                      <a:gd name="T47" fmla="*/ 74 h 85"/>
                      <a:gd name="T48" fmla="*/ 51 w 79"/>
                      <a:gd name="T49" fmla="*/ 77 h 85"/>
                      <a:gd name="T50" fmla="*/ 44 w 79"/>
                      <a:gd name="T51" fmla="*/ 80 h 85"/>
                      <a:gd name="T52" fmla="*/ 34 w 79"/>
                      <a:gd name="T53" fmla="*/ 82 h 85"/>
                      <a:gd name="T54" fmla="*/ 24 w 79"/>
                      <a:gd name="T55" fmla="*/ 80 h 85"/>
                      <a:gd name="T56" fmla="*/ 14 w 79"/>
                      <a:gd name="T57" fmla="*/ 75 h 85"/>
                      <a:gd name="T58" fmla="*/ 7 w 79"/>
                      <a:gd name="T59" fmla="*/ 69 h 85"/>
                      <a:gd name="T60" fmla="*/ 0 w 79"/>
                      <a:gd name="T61" fmla="*/ 63 h 85"/>
                      <a:gd name="T62" fmla="*/ 0 w 79"/>
                      <a:gd name="T63" fmla="*/ 65 h 85"/>
                      <a:gd name="T64" fmla="*/ 0 w 79"/>
                      <a:gd name="T65" fmla="*/ 68 h 85"/>
                      <a:gd name="T66" fmla="*/ 7 w 79"/>
                      <a:gd name="T67" fmla="*/ 75 h 85"/>
                      <a:gd name="T68" fmla="*/ 16 w 79"/>
                      <a:gd name="T69" fmla="*/ 80 h 85"/>
                      <a:gd name="T70" fmla="*/ 25 w 79"/>
                      <a:gd name="T71" fmla="*/ 83 h 85"/>
                      <a:gd name="T72" fmla="*/ 34 w 79"/>
                      <a:gd name="T73" fmla="*/ 85 h 85"/>
                      <a:gd name="T74" fmla="*/ 44 w 79"/>
                      <a:gd name="T75" fmla="*/ 83 h 85"/>
                      <a:gd name="T76" fmla="*/ 51 w 79"/>
                      <a:gd name="T77" fmla="*/ 80 h 85"/>
                      <a:gd name="T78" fmla="*/ 59 w 79"/>
                      <a:gd name="T79" fmla="*/ 77 h 85"/>
                      <a:gd name="T80" fmla="*/ 67 w 79"/>
                      <a:gd name="T81" fmla="*/ 71 h 85"/>
                      <a:gd name="T82" fmla="*/ 71 w 79"/>
                      <a:gd name="T83" fmla="*/ 65 h 85"/>
                      <a:gd name="T84" fmla="*/ 76 w 79"/>
                      <a:gd name="T85" fmla="*/ 57 h 85"/>
                      <a:gd name="T86" fmla="*/ 78 w 79"/>
                      <a:gd name="T87" fmla="*/ 48 h 85"/>
                      <a:gd name="T88" fmla="*/ 79 w 79"/>
                      <a:gd name="T89" fmla="*/ 40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79"/>
                      <a:gd name="T136" fmla="*/ 0 h 85"/>
                      <a:gd name="T137" fmla="*/ 79 w 79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79" h="85">
                        <a:moveTo>
                          <a:pt x="79" y="40"/>
                        </a:moveTo>
                        <a:lnTo>
                          <a:pt x="79" y="32"/>
                        </a:lnTo>
                        <a:lnTo>
                          <a:pt x="78" y="26"/>
                        </a:lnTo>
                        <a:lnTo>
                          <a:pt x="76" y="21"/>
                        </a:lnTo>
                        <a:lnTo>
                          <a:pt x="73" y="15"/>
                        </a:lnTo>
                        <a:lnTo>
                          <a:pt x="68" y="10"/>
                        </a:lnTo>
                        <a:lnTo>
                          <a:pt x="65" y="6"/>
                        </a:lnTo>
                        <a:lnTo>
                          <a:pt x="61" y="3"/>
                        </a:lnTo>
                        <a:lnTo>
                          <a:pt x="54" y="0"/>
                        </a:lnTo>
                        <a:lnTo>
                          <a:pt x="51" y="0"/>
                        </a:lnTo>
                        <a:lnTo>
                          <a:pt x="50" y="0"/>
                        </a:lnTo>
                        <a:lnTo>
                          <a:pt x="54" y="3"/>
                        </a:lnTo>
                        <a:lnTo>
                          <a:pt x="61" y="6"/>
                        </a:lnTo>
                        <a:lnTo>
                          <a:pt x="65" y="10"/>
                        </a:lnTo>
                        <a:lnTo>
                          <a:pt x="68" y="15"/>
                        </a:lnTo>
                        <a:lnTo>
                          <a:pt x="71" y="21"/>
                        </a:lnTo>
                        <a:lnTo>
                          <a:pt x="75" y="26"/>
                        </a:lnTo>
                        <a:lnTo>
                          <a:pt x="76" y="32"/>
                        </a:lnTo>
                        <a:lnTo>
                          <a:pt x="76" y="40"/>
                        </a:lnTo>
                        <a:lnTo>
                          <a:pt x="76" y="48"/>
                        </a:lnTo>
                        <a:lnTo>
                          <a:pt x="73" y="55"/>
                        </a:lnTo>
                        <a:lnTo>
                          <a:pt x="68" y="63"/>
                        </a:lnTo>
                        <a:lnTo>
                          <a:pt x="64" y="69"/>
                        </a:lnTo>
                        <a:lnTo>
                          <a:pt x="58" y="74"/>
                        </a:lnTo>
                        <a:lnTo>
                          <a:pt x="51" y="77"/>
                        </a:lnTo>
                        <a:lnTo>
                          <a:pt x="44" y="80"/>
                        </a:lnTo>
                        <a:lnTo>
                          <a:pt x="34" y="82"/>
                        </a:lnTo>
                        <a:lnTo>
                          <a:pt x="24" y="80"/>
                        </a:lnTo>
                        <a:lnTo>
                          <a:pt x="14" y="75"/>
                        </a:lnTo>
                        <a:lnTo>
                          <a:pt x="7" y="69"/>
                        </a:lnTo>
                        <a:lnTo>
                          <a:pt x="0" y="63"/>
                        </a:lnTo>
                        <a:lnTo>
                          <a:pt x="0" y="65"/>
                        </a:lnTo>
                        <a:lnTo>
                          <a:pt x="0" y="68"/>
                        </a:lnTo>
                        <a:lnTo>
                          <a:pt x="7" y="75"/>
                        </a:lnTo>
                        <a:lnTo>
                          <a:pt x="16" y="80"/>
                        </a:lnTo>
                        <a:lnTo>
                          <a:pt x="25" y="83"/>
                        </a:lnTo>
                        <a:lnTo>
                          <a:pt x="34" y="85"/>
                        </a:lnTo>
                        <a:lnTo>
                          <a:pt x="44" y="83"/>
                        </a:lnTo>
                        <a:lnTo>
                          <a:pt x="51" y="80"/>
                        </a:lnTo>
                        <a:lnTo>
                          <a:pt x="59" y="77"/>
                        </a:lnTo>
                        <a:lnTo>
                          <a:pt x="67" y="71"/>
                        </a:lnTo>
                        <a:lnTo>
                          <a:pt x="71" y="65"/>
                        </a:lnTo>
                        <a:lnTo>
                          <a:pt x="76" y="57"/>
                        </a:lnTo>
                        <a:lnTo>
                          <a:pt x="78" y="48"/>
                        </a:lnTo>
                        <a:lnTo>
                          <a:pt x="79" y="40"/>
                        </a:lnTo>
                        <a:close/>
                      </a:path>
                    </a:pathLst>
                  </a:custGeom>
                  <a:solidFill>
                    <a:srgbClr val="E56B6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6" name="Freeform 584">
                    <a:extLst>
                      <a:ext uri="{FF2B5EF4-FFF2-40B4-BE49-F238E27FC236}">
                        <a16:creationId xmlns:a16="http://schemas.microsoft.com/office/drawing/2014/main" id="{C2934D02-69A6-6C44-8711-609FAC698A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3" y="1263"/>
                    <a:ext cx="78" cy="83"/>
                  </a:xfrm>
                  <a:custGeom>
                    <a:avLst/>
                    <a:gdLst>
                      <a:gd name="T0" fmla="*/ 78 w 78"/>
                      <a:gd name="T1" fmla="*/ 40 h 83"/>
                      <a:gd name="T2" fmla="*/ 78 w 78"/>
                      <a:gd name="T3" fmla="*/ 32 h 83"/>
                      <a:gd name="T4" fmla="*/ 76 w 78"/>
                      <a:gd name="T5" fmla="*/ 26 h 83"/>
                      <a:gd name="T6" fmla="*/ 73 w 78"/>
                      <a:gd name="T7" fmla="*/ 21 h 83"/>
                      <a:gd name="T8" fmla="*/ 70 w 78"/>
                      <a:gd name="T9" fmla="*/ 15 h 83"/>
                      <a:gd name="T10" fmla="*/ 67 w 78"/>
                      <a:gd name="T11" fmla="*/ 10 h 83"/>
                      <a:gd name="T12" fmla="*/ 62 w 78"/>
                      <a:gd name="T13" fmla="*/ 6 h 83"/>
                      <a:gd name="T14" fmla="*/ 58 w 78"/>
                      <a:gd name="T15" fmla="*/ 3 h 83"/>
                      <a:gd name="T16" fmla="*/ 51 w 78"/>
                      <a:gd name="T17" fmla="*/ 0 h 83"/>
                      <a:gd name="T18" fmla="*/ 50 w 78"/>
                      <a:gd name="T19" fmla="*/ 0 h 83"/>
                      <a:gd name="T20" fmla="*/ 47 w 78"/>
                      <a:gd name="T21" fmla="*/ 1 h 83"/>
                      <a:gd name="T22" fmla="*/ 53 w 78"/>
                      <a:gd name="T23" fmla="*/ 3 h 83"/>
                      <a:gd name="T24" fmla="*/ 58 w 78"/>
                      <a:gd name="T25" fmla="*/ 6 h 83"/>
                      <a:gd name="T26" fmla="*/ 62 w 78"/>
                      <a:gd name="T27" fmla="*/ 10 h 83"/>
                      <a:gd name="T28" fmla="*/ 67 w 78"/>
                      <a:gd name="T29" fmla="*/ 15 h 83"/>
                      <a:gd name="T30" fmla="*/ 70 w 78"/>
                      <a:gd name="T31" fmla="*/ 21 h 83"/>
                      <a:gd name="T32" fmla="*/ 73 w 78"/>
                      <a:gd name="T33" fmla="*/ 26 h 83"/>
                      <a:gd name="T34" fmla="*/ 75 w 78"/>
                      <a:gd name="T35" fmla="*/ 32 h 83"/>
                      <a:gd name="T36" fmla="*/ 75 w 78"/>
                      <a:gd name="T37" fmla="*/ 40 h 83"/>
                      <a:gd name="T38" fmla="*/ 75 w 78"/>
                      <a:gd name="T39" fmla="*/ 48 h 83"/>
                      <a:gd name="T40" fmla="*/ 71 w 78"/>
                      <a:gd name="T41" fmla="*/ 55 h 83"/>
                      <a:gd name="T42" fmla="*/ 68 w 78"/>
                      <a:gd name="T43" fmla="*/ 61 h 83"/>
                      <a:gd name="T44" fmla="*/ 62 w 78"/>
                      <a:gd name="T45" fmla="*/ 68 h 83"/>
                      <a:gd name="T46" fmla="*/ 58 w 78"/>
                      <a:gd name="T47" fmla="*/ 72 h 83"/>
                      <a:gd name="T48" fmla="*/ 50 w 78"/>
                      <a:gd name="T49" fmla="*/ 77 h 83"/>
                      <a:gd name="T50" fmla="*/ 42 w 78"/>
                      <a:gd name="T51" fmla="*/ 78 h 83"/>
                      <a:gd name="T52" fmla="*/ 34 w 78"/>
                      <a:gd name="T53" fmla="*/ 80 h 83"/>
                      <a:gd name="T54" fmla="*/ 24 w 78"/>
                      <a:gd name="T55" fmla="*/ 78 h 83"/>
                      <a:gd name="T56" fmla="*/ 14 w 78"/>
                      <a:gd name="T57" fmla="*/ 74 h 83"/>
                      <a:gd name="T58" fmla="*/ 7 w 78"/>
                      <a:gd name="T59" fmla="*/ 68 h 83"/>
                      <a:gd name="T60" fmla="*/ 0 w 78"/>
                      <a:gd name="T61" fmla="*/ 60 h 83"/>
                      <a:gd name="T62" fmla="*/ 0 w 78"/>
                      <a:gd name="T63" fmla="*/ 60 h 83"/>
                      <a:gd name="T64" fmla="*/ 0 w 78"/>
                      <a:gd name="T65" fmla="*/ 60 h 83"/>
                      <a:gd name="T66" fmla="*/ 0 w 78"/>
                      <a:gd name="T67" fmla="*/ 63 h 83"/>
                      <a:gd name="T68" fmla="*/ 0 w 78"/>
                      <a:gd name="T69" fmla="*/ 65 h 83"/>
                      <a:gd name="T70" fmla="*/ 7 w 78"/>
                      <a:gd name="T71" fmla="*/ 72 h 83"/>
                      <a:gd name="T72" fmla="*/ 14 w 78"/>
                      <a:gd name="T73" fmla="*/ 78 h 83"/>
                      <a:gd name="T74" fmla="*/ 24 w 78"/>
                      <a:gd name="T75" fmla="*/ 82 h 83"/>
                      <a:gd name="T76" fmla="*/ 34 w 78"/>
                      <a:gd name="T77" fmla="*/ 83 h 83"/>
                      <a:gd name="T78" fmla="*/ 44 w 78"/>
                      <a:gd name="T79" fmla="*/ 82 h 83"/>
                      <a:gd name="T80" fmla="*/ 51 w 78"/>
                      <a:gd name="T81" fmla="*/ 78 h 83"/>
                      <a:gd name="T82" fmla="*/ 59 w 78"/>
                      <a:gd name="T83" fmla="*/ 75 h 83"/>
                      <a:gd name="T84" fmla="*/ 65 w 78"/>
                      <a:gd name="T85" fmla="*/ 69 h 83"/>
                      <a:gd name="T86" fmla="*/ 70 w 78"/>
                      <a:gd name="T87" fmla="*/ 63 h 83"/>
                      <a:gd name="T88" fmla="*/ 75 w 78"/>
                      <a:gd name="T89" fmla="*/ 55 h 83"/>
                      <a:gd name="T90" fmla="*/ 78 w 78"/>
                      <a:gd name="T91" fmla="*/ 48 h 83"/>
                      <a:gd name="T92" fmla="*/ 78 w 78"/>
                      <a:gd name="T93" fmla="*/ 40 h 83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8"/>
                      <a:gd name="T142" fmla="*/ 0 h 83"/>
                      <a:gd name="T143" fmla="*/ 78 w 78"/>
                      <a:gd name="T144" fmla="*/ 83 h 83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8" h="83">
                        <a:moveTo>
                          <a:pt x="78" y="40"/>
                        </a:moveTo>
                        <a:lnTo>
                          <a:pt x="78" y="32"/>
                        </a:lnTo>
                        <a:lnTo>
                          <a:pt x="76" y="26"/>
                        </a:lnTo>
                        <a:lnTo>
                          <a:pt x="73" y="21"/>
                        </a:lnTo>
                        <a:lnTo>
                          <a:pt x="70" y="15"/>
                        </a:lnTo>
                        <a:lnTo>
                          <a:pt x="67" y="10"/>
                        </a:lnTo>
                        <a:lnTo>
                          <a:pt x="62" y="6"/>
                        </a:lnTo>
                        <a:lnTo>
                          <a:pt x="58" y="3"/>
                        </a:lnTo>
                        <a:lnTo>
                          <a:pt x="51" y="0"/>
                        </a:lnTo>
                        <a:lnTo>
                          <a:pt x="50" y="0"/>
                        </a:lnTo>
                        <a:lnTo>
                          <a:pt x="47" y="1"/>
                        </a:lnTo>
                        <a:lnTo>
                          <a:pt x="53" y="3"/>
                        </a:lnTo>
                        <a:lnTo>
                          <a:pt x="58" y="6"/>
                        </a:lnTo>
                        <a:lnTo>
                          <a:pt x="62" y="10"/>
                        </a:lnTo>
                        <a:lnTo>
                          <a:pt x="67" y="15"/>
                        </a:lnTo>
                        <a:lnTo>
                          <a:pt x="70" y="21"/>
                        </a:lnTo>
                        <a:lnTo>
                          <a:pt x="73" y="26"/>
                        </a:lnTo>
                        <a:lnTo>
                          <a:pt x="75" y="32"/>
                        </a:lnTo>
                        <a:lnTo>
                          <a:pt x="75" y="40"/>
                        </a:lnTo>
                        <a:lnTo>
                          <a:pt x="75" y="48"/>
                        </a:lnTo>
                        <a:lnTo>
                          <a:pt x="71" y="55"/>
                        </a:lnTo>
                        <a:lnTo>
                          <a:pt x="68" y="61"/>
                        </a:lnTo>
                        <a:lnTo>
                          <a:pt x="62" y="68"/>
                        </a:lnTo>
                        <a:lnTo>
                          <a:pt x="58" y="72"/>
                        </a:lnTo>
                        <a:lnTo>
                          <a:pt x="50" y="77"/>
                        </a:lnTo>
                        <a:lnTo>
                          <a:pt x="42" y="78"/>
                        </a:lnTo>
                        <a:lnTo>
                          <a:pt x="34" y="80"/>
                        </a:lnTo>
                        <a:lnTo>
                          <a:pt x="24" y="78"/>
                        </a:lnTo>
                        <a:lnTo>
                          <a:pt x="14" y="74"/>
                        </a:lnTo>
                        <a:lnTo>
                          <a:pt x="7" y="68"/>
                        </a:lnTo>
                        <a:lnTo>
                          <a:pt x="0" y="60"/>
                        </a:lnTo>
                        <a:lnTo>
                          <a:pt x="0" y="63"/>
                        </a:lnTo>
                        <a:lnTo>
                          <a:pt x="0" y="65"/>
                        </a:lnTo>
                        <a:lnTo>
                          <a:pt x="7" y="72"/>
                        </a:lnTo>
                        <a:lnTo>
                          <a:pt x="14" y="78"/>
                        </a:lnTo>
                        <a:lnTo>
                          <a:pt x="24" y="82"/>
                        </a:lnTo>
                        <a:lnTo>
                          <a:pt x="34" y="83"/>
                        </a:lnTo>
                        <a:lnTo>
                          <a:pt x="44" y="82"/>
                        </a:lnTo>
                        <a:lnTo>
                          <a:pt x="51" y="78"/>
                        </a:lnTo>
                        <a:lnTo>
                          <a:pt x="59" y="75"/>
                        </a:lnTo>
                        <a:lnTo>
                          <a:pt x="65" y="69"/>
                        </a:lnTo>
                        <a:lnTo>
                          <a:pt x="70" y="63"/>
                        </a:lnTo>
                        <a:lnTo>
                          <a:pt x="75" y="55"/>
                        </a:lnTo>
                        <a:lnTo>
                          <a:pt x="78" y="48"/>
                        </a:lnTo>
                        <a:lnTo>
                          <a:pt x="78" y="40"/>
                        </a:lnTo>
                        <a:close/>
                      </a:path>
                    </a:pathLst>
                  </a:custGeom>
                  <a:solidFill>
                    <a:srgbClr val="E66E6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7" name="Freeform 585">
                    <a:extLst>
                      <a:ext uri="{FF2B5EF4-FFF2-40B4-BE49-F238E27FC236}">
                        <a16:creationId xmlns:a16="http://schemas.microsoft.com/office/drawing/2014/main" id="{B25AA9AA-6B48-F34D-A225-157ECDC718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3" y="1263"/>
                    <a:ext cx="76" cy="82"/>
                  </a:xfrm>
                  <a:custGeom>
                    <a:avLst/>
                    <a:gdLst>
                      <a:gd name="T0" fmla="*/ 76 w 76"/>
                      <a:gd name="T1" fmla="*/ 40 h 82"/>
                      <a:gd name="T2" fmla="*/ 76 w 76"/>
                      <a:gd name="T3" fmla="*/ 32 h 82"/>
                      <a:gd name="T4" fmla="*/ 75 w 76"/>
                      <a:gd name="T5" fmla="*/ 26 h 82"/>
                      <a:gd name="T6" fmla="*/ 71 w 76"/>
                      <a:gd name="T7" fmla="*/ 21 h 82"/>
                      <a:gd name="T8" fmla="*/ 68 w 76"/>
                      <a:gd name="T9" fmla="*/ 15 h 82"/>
                      <a:gd name="T10" fmla="*/ 65 w 76"/>
                      <a:gd name="T11" fmla="*/ 10 h 82"/>
                      <a:gd name="T12" fmla="*/ 61 w 76"/>
                      <a:gd name="T13" fmla="*/ 6 h 82"/>
                      <a:gd name="T14" fmla="*/ 54 w 76"/>
                      <a:gd name="T15" fmla="*/ 3 h 82"/>
                      <a:gd name="T16" fmla="*/ 50 w 76"/>
                      <a:gd name="T17" fmla="*/ 0 h 82"/>
                      <a:gd name="T18" fmla="*/ 47 w 76"/>
                      <a:gd name="T19" fmla="*/ 1 h 82"/>
                      <a:gd name="T20" fmla="*/ 44 w 76"/>
                      <a:gd name="T21" fmla="*/ 1 h 82"/>
                      <a:gd name="T22" fmla="*/ 50 w 76"/>
                      <a:gd name="T23" fmla="*/ 4 h 82"/>
                      <a:gd name="T24" fmla="*/ 56 w 76"/>
                      <a:gd name="T25" fmla="*/ 7 h 82"/>
                      <a:gd name="T26" fmla="*/ 61 w 76"/>
                      <a:gd name="T27" fmla="*/ 10 h 82"/>
                      <a:gd name="T28" fmla="*/ 65 w 76"/>
                      <a:gd name="T29" fmla="*/ 15 h 82"/>
                      <a:gd name="T30" fmla="*/ 68 w 76"/>
                      <a:gd name="T31" fmla="*/ 20 h 82"/>
                      <a:gd name="T32" fmla="*/ 71 w 76"/>
                      <a:gd name="T33" fmla="*/ 26 h 82"/>
                      <a:gd name="T34" fmla="*/ 73 w 76"/>
                      <a:gd name="T35" fmla="*/ 32 h 82"/>
                      <a:gd name="T36" fmla="*/ 73 w 76"/>
                      <a:gd name="T37" fmla="*/ 40 h 82"/>
                      <a:gd name="T38" fmla="*/ 73 w 76"/>
                      <a:gd name="T39" fmla="*/ 48 h 82"/>
                      <a:gd name="T40" fmla="*/ 70 w 76"/>
                      <a:gd name="T41" fmla="*/ 54 h 82"/>
                      <a:gd name="T42" fmla="*/ 67 w 76"/>
                      <a:gd name="T43" fmla="*/ 61 h 82"/>
                      <a:gd name="T44" fmla="*/ 62 w 76"/>
                      <a:gd name="T45" fmla="*/ 66 h 82"/>
                      <a:gd name="T46" fmla="*/ 56 w 76"/>
                      <a:gd name="T47" fmla="*/ 71 h 82"/>
                      <a:gd name="T48" fmla="*/ 50 w 76"/>
                      <a:gd name="T49" fmla="*/ 75 h 82"/>
                      <a:gd name="T50" fmla="*/ 42 w 76"/>
                      <a:gd name="T51" fmla="*/ 77 h 82"/>
                      <a:gd name="T52" fmla="*/ 34 w 76"/>
                      <a:gd name="T53" fmla="*/ 78 h 82"/>
                      <a:gd name="T54" fmla="*/ 24 w 76"/>
                      <a:gd name="T55" fmla="*/ 77 h 82"/>
                      <a:gd name="T56" fmla="*/ 14 w 76"/>
                      <a:gd name="T57" fmla="*/ 72 h 82"/>
                      <a:gd name="T58" fmla="*/ 7 w 76"/>
                      <a:gd name="T59" fmla="*/ 65 h 82"/>
                      <a:gd name="T60" fmla="*/ 0 w 76"/>
                      <a:gd name="T61" fmla="*/ 57 h 82"/>
                      <a:gd name="T62" fmla="*/ 0 w 76"/>
                      <a:gd name="T63" fmla="*/ 58 h 82"/>
                      <a:gd name="T64" fmla="*/ 0 w 76"/>
                      <a:gd name="T65" fmla="*/ 60 h 82"/>
                      <a:gd name="T66" fmla="*/ 0 w 76"/>
                      <a:gd name="T67" fmla="*/ 61 h 82"/>
                      <a:gd name="T68" fmla="*/ 0 w 76"/>
                      <a:gd name="T69" fmla="*/ 63 h 82"/>
                      <a:gd name="T70" fmla="*/ 7 w 76"/>
                      <a:gd name="T71" fmla="*/ 69 h 82"/>
                      <a:gd name="T72" fmla="*/ 14 w 76"/>
                      <a:gd name="T73" fmla="*/ 75 h 82"/>
                      <a:gd name="T74" fmla="*/ 24 w 76"/>
                      <a:gd name="T75" fmla="*/ 80 h 82"/>
                      <a:gd name="T76" fmla="*/ 34 w 76"/>
                      <a:gd name="T77" fmla="*/ 82 h 82"/>
                      <a:gd name="T78" fmla="*/ 44 w 76"/>
                      <a:gd name="T79" fmla="*/ 80 h 82"/>
                      <a:gd name="T80" fmla="*/ 51 w 76"/>
                      <a:gd name="T81" fmla="*/ 77 h 82"/>
                      <a:gd name="T82" fmla="*/ 58 w 76"/>
                      <a:gd name="T83" fmla="*/ 74 h 82"/>
                      <a:gd name="T84" fmla="*/ 64 w 76"/>
                      <a:gd name="T85" fmla="*/ 69 h 82"/>
                      <a:gd name="T86" fmla="*/ 68 w 76"/>
                      <a:gd name="T87" fmla="*/ 63 h 82"/>
                      <a:gd name="T88" fmla="*/ 73 w 76"/>
                      <a:gd name="T89" fmla="*/ 55 h 82"/>
                      <a:gd name="T90" fmla="*/ 76 w 76"/>
                      <a:gd name="T91" fmla="*/ 48 h 82"/>
                      <a:gd name="T92" fmla="*/ 76 w 76"/>
                      <a:gd name="T93" fmla="*/ 40 h 8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6"/>
                      <a:gd name="T142" fmla="*/ 0 h 82"/>
                      <a:gd name="T143" fmla="*/ 76 w 76"/>
                      <a:gd name="T144" fmla="*/ 82 h 8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6" h="82">
                        <a:moveTo>
                          <a:pt x="76" y="40"/>
                        </a:moveTo>
                        <a:lnTo>
                          <a:pt x="76" y="32"/>
                        </a:lnTo>
                        <a:lnTo>
                          <a:pt x="75" y="26"/>
                        </a:lnTo>
                        <a:lnTo>
                          <a:pt x="71" y="21"/>
                        </a:lnTo>
                        <a:lnTo>
                          <a:pt x="68" y="15"/>
                        </a:lnTo>
                        <a:lnTo>
                          <a:pt x="65" y="10"/>
                        </a:lnTo>
                        <a:lnTo>
                          <a:pt x="61" y="6"/>
                        </a:lnTo>
                        <a:lnTo>
                          <a:pt x="54" y="3"/>
                        </a:lnTo>
                        <a:lnTo>
                          <a:pt x="50" y="0"/>
                        </a:lnTo>
                        <a:lnTo>
                          <a:pt x="47" y="1"/>
                        </a:lnTo>
                        <a:lnTo>
                          <a:pt x="44" y="1"/>
                        </a:lnTo>
                        <a:lnTo>
                          <a:pt x="50" y="4"/>
                        </a:lnTo>
                        <a:lnTo>
                          <a:pt x="56" y="7"/>
                        </a:lnTo>
                        <a:lnTo>
                          <a:pt x="61" y="10"/>
                        </a:lnTo>
                        <a:lnTo>
                          <a:pt x="65" y="15"/>
                        </a:lnTo>
                        <a:lnTo>
                          <a:pt x="68" y="20"/>
                        </a:lnTo>
                        <a:lnTo>
                          <a:pt x="71" y="26"/>
                        </a:lnTo>
                        <a:lnTo>
                          <a:pt x="73" y="32"/>
                        </a:lnTo>
                        <a:lnTo>
                          <a:pt x="73" y="40"/>
                        </a:lnTo>
                        <a:lnTo>
                          <a:pt x="73" y="48"/>
                        </a:lnTo>
                        <a:lnTo>
                          <a:pt x="70" y="54"/>
                        </a:lnTo>
                        <a:lnTo>
                          <a:pt x="67" y="61"/>
                        </a:lnTo>
                        <a:lnTo>
                          <a:pt x="62" y="66"/>
                        </a:lnTo>
                        <a:lnTo>
                          <a:pt x="56" y="71"/>
                        </a:lnTo>
                        <a:lnTo>
                          <a:pt x="50" y="75"/>
                        </a:lnTo>
                        <a:lnTo>
                          <a:pt x="42" y="77"/>
                        </a:lnTo>
                        <a:lnTo>
                          <a:pt x="34" y="78"/>
                        </a:lnTo>
                        <a:lnTo>
                          <a:pt x="24" y="77"/>
                        </a:lnTo>
                        <a:lnTo>
                          <a:pt x="14" y="72"/>
                        </a:lnTo>
                        <a:lnTo>
                          <a:pt x="7" y="65"/>
                        </a:lnTo>
                        <a:lnTo>
                          <a:pt x="0" y="57"/>
                        </a:lnTo>
                        <a:lnTo>
                          <a:pt x="0" y="58"/>
                        </a:lnTo>
                        <a:lnTo>
                          <a:pt x="0" y="60"/>
                        </a:lnTo>
                        <a:lnTo>
                          <a:pt x="0" y="61"/>
                        </a:lnTo>
                        <a:lnTo>
                          <a:pt x="0" y="63"/>
                        </a:lnTo>
                        <a:lnTo>
                          <a:pt x="7" y="69"/>
                        </a:lnTo>
                        <a:lnTo>
                          <a:pt x="14" y="75"/>
                        </a:lnTo>
                        <a:lnTo>
                          <a:pt x="24" y="80"/>
                        </a:lnTo>
                        <a:lnTo>
                          <a:pt x="34" y="82"/>
                        </a:lnTo>
                        <a:lnTo>
                          <a:pt x="44" y="80"/>
                        </a:lnTo>
                        <a:lnTo>
                          <a:pt x="51" y="77"/>
                        </a:lnTo>
                        <a:lnTo>
                          <a:pt x="58" y="74"/>
                        </a:lnTo>
                        <a:lnTo>
                          <a:pt x="64" y="69"/>
                        </a:lnTo>
                        <a:lnTo>
                          <a:pt x="68" y="63"/>
                        </a:lnTo>
                        <a:lnTo>
                          <a:pt x="73" y="55"/>
                        </a:lnTo>
                        <a:lnTo>
                          <a:pt x="76" y="48"/>
                        </a:lnTo>
                        <a:lnTo>
                          <a:pt x="76" y="40"/>
                        </a:lnTo>
                        <a:close/>
                      </a:path>
                    </a:pathLst>
                  </a:custGeom>
                  <a:solidFill>
                    <a:srgbClr val="E672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8" name="Freeform 586">
                    <a:extLst>
                      <a:ext uri="{FF2B5EF4-FFF2-40B4-BE49-F238E27FC236}">
                        <a16:creationId xmlns:a16="http://schemas.microsoft.com/office/drawing/2014/main" id="{CF20F60E-B656-AC43-BC3C-68F9F7762F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3" y="1264"/>
                    <a:ext cx="75" cy="79"/>
                  </a:xfrm>
                  <a:custGeom>
                    <a:avLst/>
                    <a:gdLst>
                      <a:gd name="T0" fmla="*/ 75 w 75"/>
                      <a:gd name="T1" fmla="*/ 39 h 79"/>
                      <a:gd name="T2" fmla="*/ 75 w 75"/>
                      <a:gd name="T3" fmla="*/ 31 h 79"/>
                      <a:gd name="T4" fmla="*/ 73 w 75"/>
                      <a:gd name="T5" fmla="*/ 25 h 79"/>
                      <a:gd name="T6" fmla="*/ 70 w 75"/>
                      <a:gd name="T7" fmla="*/ 20 h 79"/>
                      <a:gd name="T8" fmla="*/ 67 w 75"/>
                      <a:gd name="T9" fmla="*/ 14 h 79"/>
                      <a:gd name="T10" fmla="*/ 62 w 75"/>
                      <a:gd name="T11" fmla="*/ 9 h 79"/>
                      <a:gd name="T12" fmla="*/ 58 w 75"/>
                      <a:gd name="T13" fmla="*/ 5 h 79"/>
                      <a:gd name="T14" fmla="*/ 53 w 75"/>
                      <a:gd name="T15" fmla="*/ 2 h 79"/>
                      <a:gd name="T16" fmla="*/ 47 w 75"/>
                      <a:gd name="T17" fmla="*/ 0 h 79"/>
                      <a:gd name="T18" fmla="*/ 44 w 75"/>
                      <a:gd name="T19" fmla="*/ 0 h 79"/>
                      <a:gd name="T20" fmla="*/ 41 w 75"/>
                      <a:gd name="T21" fmla="*/ 2 h 79"/>
                      <a:gd name="T22" fmla="*/ 47 w 75"/>
                      <a:gd name="T23" fmla="*/ 3 h 79"/>
                      <a:gd name="T24" fmla="*/ 53 w 75"/>
                      <a:gd name="T25" fmla="*/ 6 h 79"/>
                      <a:gd name="T26" fmla="*/ 58 w 75"/>
                      <a:gd name="T27" fmla="*/ 9 h 79"/>
                      <a:gd name="T28" fmla="*/ 62 w 75"/>
                      <a:gd name="T29" fmla="*/ 14 h 79"/>
                      <a:gd name="T30" fmla="*/ 67 w 75"/>
                      <a:gd name="T31" fmla="*/ 19 h 79"/>
                      <a:gd name="T32" fmla="*/ 70 w 75"/>
                      <a:gd name="T33" fmla="*/ 25 h 79"/>
                      <a:gd name="T34" fmla="*/ 71 w 75"/>
                      <a:gd name="T35" fmla="*/ 31 h 79"/>
                      <a:gd name="T36" fmla="*/ 71 w 75"/>
                      <a:gd name="T37" fmla="*/ 39 h 79"/>
                      <a:gd name="T38" fmla="*/ 71 w 75"/>
                      <a:gd name="T39" fmla="*/ 45 h 79"/>
                      <a:gd name="T40" fmla="*/ 68 w 75"/>
                      <a:gd name="T41" fmla="*/ 53 h 79"/>
                      <a:gd name="T42" fmla="*/ 65 w 75"/>
                      <a:gd name="T43" fmla="*/ 59 h 79"/>
                      <a:gd name="T44" fmla="*/ 61 w 75"/>
                      <a:gd name="T45" fmla="*/ 65 h 79"/>
                      <a:gd name="T46" fmla="*/ 56 w 75"/>
                      <a:gd name="T47" fmla="*/ 68 h 79"/>
                      <a:gd name="T48" fmla="*/ 48 w 75"/>
                      <a:gd name="T49" fmla="*/ 73 h 79"/>
                      <a:gd name="T50" fmla="*/ 42 w 75"/>
                      <a:gd name="T51" fmla="*/ 74 h 79"/>
                      <a:gd name="T52" fmla="*/ 34 w 75"/>
                      <a:gd name="T53" fmla="*/ 76 h 79"/>
                      <a:gd name="T54" fmla="*/ 28 w 75"/>
                      <a:gd name="T55" fmla="*/ 74 h 79"/>
                      <a:gd name="T56" fmla="*/ 24 w 75"/>
                      <a:gd name="T57" fmla="*/ 73 h 79"/>
                      <a:gd name="T58" fmla="*/ 19 w 75"/>
                      <a:gd name="T59" fmla="*/ 71 h 79"/>
                      <a:gd name="T60" fmla="*/ 14 w 75"/>
                      <a:gd name="T61" fmla="*/ 68 h 79"/>
                      <a:gd name="T62" fmla="*/ 10 w 75"/>
                      <a:gd name="T63" fmla="*/ 65 h 79"/>
                      <a:gd name="T64" fmla="*/ 5 w 75"/>
                      <a:gd name="T65" fmla="*/ 62 h 79"/>
                      <a:gd name="T66" fmla="*/ 2 w 75"/>
                      <a:gd name="T67" fmla="*/ 57 h 79"/>
                      <a:gd name="T68" fmla="*/ 0 w 75"/>
                      <a:gd name="T69" fmla="*/ 53 h 79"/>
                      <a:gd name="T70" fmla="*/ 0 w 75"/>
                      <a:gd name="T71" fmla="*/ 56 h 79"/>
                      <a:gd name="T72" fmla="*/ 0 w 75"/>
                      <a:gd name="T73" fmla="*/ 59 h 79"/>
                      <a:gd name="T74" fmla="*/ 7 w 75"/>
                      <a:gd name="T75" fmla="*/ 67 h 79"/>
                      <a:gd name="T76" fmla="*/ 14 w 75"/>
                      <a:gd name="T77" fmla="*/ 73 h 79"/>
                      <a:gd name="T78" fmla="*/ 24 w 75"/>
                      <a:gd name="T79" fmla="*/ 77 h 79"/>
                      <a:gd name="T80" fmla="*/ 34 w 75"/>
                      <a:gd name="T81" fmla="*/ 79 h 79"/>
                      <a:gd name="T82" fmla="*/ 42 w 75"/>
                      <a:gd name="T83" fmla="*/ 77 h 79"/>
                      <a:gd name="T84" fmla="*/ 50 w 75"/>
                      <a:gd name="T85" fmla="*/ 76 h 79"/>
                      <a:gd name="T86" fmla="*/ 58 w 75"/>
                      <a:gd name="T87" fmla="*/ 71 h 79"/>
                      <a:gd name="T88" fmla="*/ 62 w 75"/>
                      <a:gd name="T89" fmla="*/ 67 h 79"/>
                      <a:gd name="T90" fmla="*/ 68 w 75"/>
                      <a:gd name="T91" fmla="*/ 60 h 79"/>
                      <a:gd name="T92" fmla="*/ 71 w 75"/>
                      <a:gd name="T93" fmla="*/ 54 h 79"/>
                      <a:gd name="T94" fmla="*/ 75 w 75"/>
                      <a:gd name="T95" fmla="*/ 47 h 79"/>
                      <a:gd name="T96" fmla="*/ 75 w 75"/>
                      <a:gd name="T97" fmla="*/ 39 h 7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5"/>
                      <a:gd name="T148" fmla="*/ 0 h 79"/>
                      <a:gd name="T149" fmla="*/ 75 w 75"/>
                      <a:gd name="T150" fmla="*/ 79 h 79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5" h="79">
                        <a:moveTo>
                          <a:pt x="75" y="39"/>
                        </a:moveTo>
                        <a:lnTo>
                          <a:pt x="75" y="31"/>
                        </a:lnTo>
                        <a:lnTo>
                          <a:pt x="73" y="25"/>
                        </a:lnTo>
                        <a:lnTo>
                          <a:pt x="70" y="20"/>
                        </a:lnTo>
                        <a:lnTo>
                          <a:pt x="67" y="14"/>
                        </a:lnTo>
                        <a:lnTo>
                          <a:pt x="62" y="9"/>
                        </a:lnTo>
                        <a:lnTo>
                          <a:pt x="58" y="5"/>
                        </a:lnTo>
                        <a:lnTo>
                          <a:pt x="53" y="2"/>
                        </a:lnTo>
                        <a:lnTo>
                          <a:pt x="47" y="0"/>
                        </a:lnTo>
                        <a:lnTo>
                          <a:pt x="44" y="0"/>
                        </a:lnTo>
                        <a:lnTo>
                          <a:pt x="41" y="2"/>
                        </a:lnTo>
                        <a:lnTo>
                          <a:pt x="47" y="3"/>
                        </a:lnTo>
                        <a:lnTo>
                          <a:pt x="53" y="6"/>
                        </a:lnTo>
                        <a:lnTo>
                          <a:pt x="58" y="9"/>
                        </a:lnTo>
                        <a:lnTo>
                          <a:pt x="62" y="14"/>
                        </a:lnTo>
                        <a:lnTo>
                          <a:pt x="67" y="19"/>
                        </a:lnTo>
                        <a:lnTo>
                          <a:pt x="70" y="25"/>
                        </a:lnTo>
                        <a:lnTo>
                          <a:pt x="71" y="31"/>
                        </a:lnTo>
                        <a:lnTo>
                          <a:pt x="71" y="39"/>
                        </a:lnTo>
                        <a:lnTo>
                          <a:pt x="71" y="45"/>
                        </a:lnTo>
                        <a:lnTo>
                          <a:pt x="68" y="53"/>
                        </a:lnTo>
                        <a:lnTo>
                          <a:pt x="65" y="59"/>
                        </a:lnTo>
                        <a:lnTo>
                          <a:pt x="61" y="65"/>
                        </a:lnTo>
                        <a:lnTo>
                          <a:pt x="56" y="68"/>
                        </a:lnTo>
                        <a:lnTo>
                          <a:pt x="48" y="73"/>
                        </a:lnTo>
                        <a:lnTo>
                          <a:pt x="42" y="74"/>
                        </a:lnTo>
                        <a:lnTo>
                          <a:pt x="34" y="76"/>
                        </a:lnTo>
                        <a:lnTo>
                          <a:pt x="28" y="74"/>
                        </a:lnTo>
                        <a:lnTo>
                          <a:pt x="24" y="73"/>
                        </a:lnTo>
                        <a:lnTo>
                          <a:pt x="19" y="71"/>
                        </a:lnTo>
                        <a:lnTo>
                          <a:pt x="14" y="68"/>
                        </a:lnTo>
                        <a:lnTo>
                          <a:pt x="10" y="65"/>
                        </a:lnTo>
                        <a:lnTo>
                          <a:pt x="5" y="62"/>
                        </a:lnTo>
                        <a:lnTo>
                          <a:pt x="2" y="57"/>
                        </a:lnTo>
                        <a:lnTo>
                          <a:pt x="0" y="53"/>
                        </a:lnTo>
                        <a:lnTo>
                          <a:pt x="0" y="56"/>
                        </a:lnTo>
                        <a:lnTo>
                          <a:pt x="0" y="59"/>
                        </a:lnTo>
                        <a:lnTo>
                          <a:pt x="7" y="67"/>
                        </a:lnTo>
                        <a:lnTo>
                          <a:pt x="14" y="73"/>
                        </a:lnTo>
                        <a:lnTo>
                          <a:pt x="24" y="77"/>
                        </a:lnTo>
                        <a:lnTo>
                          <a:pt x="34" y="79"/>
                        </a:lnTo>
                        <a:lnTo>
                          <a:pt x="42" y="77"/>
                        </a:lnTo>
                        <a:lnTo>
                          <a:pt x="50" y="76"/>
                        </a:lnTo>
                        <a:lnTo>
                          <a:pt x="58" y="71"/>
                        </a:lnTo>
                        <a:lnTo>
                          <a:pt x="62" y="67"/>
                        </a:lnTo>
                        <a:lnTo>
                          <a:pt x="68" y="60"/>
                        </a:lnTo>
                        <a:lnTo>
                          <a:pt x="71" y="54"/>
                        </a:lnTo>
                        <a:lnTo>
                          <a:pt x="75" y="47"/>
                        </a:lnTo>
                        <a:lnTo>
                          <a:pt x="75" y="39"/>
                        </a:lnTo>
                        <a:close/>
                      </a:path>
                    </a:pathLst>
                  </a:custGeom>
                  <a:solidFill>
                    <a:srgbClr val="E7757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9" name="Freeform 587">
                    <a:extLst>
                      <a:ext uri="{FF2B5EF4-FFF2-40B4-BE49-F238E27FC236}">
                        <a16:creationId xmlns:a16="http://schemas.microsoft.com/office/drawing/2014/main" id="{7A442EAB-8C57-E84F-A013-BEE71BCC16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3" y="1264"/>
                    <a:ext cx="73" cy="77"/>
                  </a:xfrm>
                  <a:custGeom>
                    <a:avLst/>
                    <a:gdLst>
                      <a:gd name="T0" fmla="*/ 73 w 73"/>
                      <a:gd name="T1" fmla="*/ 39 h 77"/>
                      <a:gd name="T2" fmla="*/ 73 w 73"/>
                      <a:gd name="T3" fmla="*/ 31 h 77"/>
                      <a:gd name="T4" fmla="*/ 71 w 73"/>
                      <a:gd name="T5" fmla="*/ 25 h 77"/>
                      <a:gd name="T6" fmla="*/ 68 w 73"/>
                      <a:gd name="T7" fmla="*/ 19 h 77"/>
                      <a:gd name="T8" fmla="*/ 65 w 73"/>
                      <a:gd name="T9" fmla="*/ 14 h 77"/>
                      <a:gd name="T10" fmla="*/ 61 w 73"/>
                      <a:gd name="T11" fmla="*/ 9 h 77"/>
                      <a:gd name="T12" fmla="*/ 56 w 73"/>
                      <a:gd name="T13" fmla="*/ 6 h 77"/>
                      <a:gd name="T14" fmla="*/ 50 w 73"/>
                      <a:gd name="T15" fmla="*/ 3 h 77"/>
                      <a:gd name="T16" fmla="*/ 44 w 73"/>
                      <a:gd name="T17" fmla="*/ 0 h 77"/>
                      <a:gd name="T18" fmla="*/ 41 w 73"/>
                      <a:gd name="T19" fmla="*/ 2 h 77"/>
                      <a:gd name="T20" fmla="*/ 37 w 73"/>
                      <a:gd name="T21" fmla="*/ 3 h 77"/>
                      <a:gd name="T22" fmla="*/ 45 w 73"/>
                      <a:gd name="T23" fmla="*/ 5 h 77"/>
                      <a:gd name="T24" fmla="*/ 50 w 73"/>
                      <a:gd name="T25" fmla="*/ 6 h 77"/>
                      <a:gd name="T26" fmla="*/ 56 w 73"/>
                      <a:gd name="T27" fmla="*/ 9 h 77"/>
                      <a:gd name="T28" fmla="*/ 61 w 73"/>
                      <a:gd name="T29" fmla="*/ 14 h 77"/>
                      <a:gd name="T30" fmla="*/ 65 w 73"/>
                      <a:gd name="T31" fmla="*/ 19 h 77"/>
                      <a:gd name="T32" fmla="*/ 67 w 73"/>
                      <a:gd name="T33" fmla="*/ 25 h 77"/>
                      <a:gd name="T34" fmla="*/ 70 w 73"/>
                      <a:gd name="T35" fmla="*/ 31 h 77"/>
                      <a:gd name="T36" fmla="*/ 70 w 73"/>
                      <a:gd name="T37" fmla="*/ 39 h 77"/>
                      <a:gd name="T38" fmla="*/ 70 w 73"/>
                      <a:gd name="T39" fmla="*/ 45 h 77"/>
                      <a:gd name="T40" fmla="*/ 67 w 73"/>
                      <a:gd name="T41" fmla="*/ 53 h 77"/>
                      <a:gd name="T42" fmla="*/ 64 w 73"/>
                      <a:gd name="T43" fmla="*/ 57 h 77"/>
                      <a:gd name="T44" fmla="*/ 59 w 73"/>
                      <a:gd name="T45" fmla="*/ 64 h 77"/>
                      <a:gd name="T46" fmla="*/ 54 w 73"/>
                      <a:gd name="T47" fmla="*/ 68 h 77"/>
                      <a:gd name="T48" fmla="*/ 48 w 73"/>
                      <a:gd name="T49" fmla="*/ 71 h 77"/>
                      <a:gd name="T50" fmla="*/ 42 w 73"/>
                      <a:gd name="T51" fmla="*/ 73 h 77"/>
                      <a:gd name="T52" fmla="*/ 34 w 73"/>
                      <a:gd name="T53" fmla="*/ 74 h 77"/>
                      <a:gd name="T54" fmla="*/ 28 w 73"/>
                      <a:gd name="T55" fmla="*/ 73 h 77"/>
                      <a:gd name="T56" fmla="*/ 24 w 73"/>
                      <a:gd name="T57" fmla="*/ 71 h 77"/>
                      <a:gd name="T58" fmla="*/ 17 w 73"/>
                      <a:gd name="T59" fmla="*/ 70 h 77"/>
                      <a:gd name="T60" fmla="*/ 13 w 73"/>
                      <a:gd name="T61" fmla="*/ 67 h 77"/>
                      <a:gd name="T62" fmla="*/ 10 w 73"/>
                      <a:gd name="T63" fmla="*/ 64 h 77"/>
                      <a:gd name="T64" fmla="*/ 5 w 73"/>
                      <a:gd name="T65" fmla="*/ 59 h 77"/>
                      <a:gd name="T66" fmla="*/ 3 w 73"/>
                      <a:gd name="T67" fmla="*/ 54 h 77"/>
                      <a:gd name="T68" fmla="*/ 0 w 73"/>
                      <a:gd name="T69" fmla="*/ 50 h 77"/>
                      <a:gd name="T70" fmla="*/ 0 w 73"/>
                      <a:gd name="T71" fmla="*/ 53 h 77"/>
                      <a:gd name="T72" fmla="*/ 0 w 73"/>
                      <a:gd name="T73" fmla="*/ 56 h 77"/>
                      <a:gd name="T74" fmla="*/ 7 w 73"/>
                      <a:gd name="T75" fmla="*/ 64 h 77"/>
                      <a:gd name="T76" fmla="*/ 14 w 73"/>
                      <a:gd name="T77" fmla="*/ 71 h 77"/>
                      <a:gd name="T78" fmla="*/ 24 w 73"/>
                      <a:gd name="T79" fmla="*/ 76 h 77"/>
                      <a:gd name="T80" fmla="*/ 34 w 73"/>
                      <a:gd name="T81" fmla="*/ 77 h 77"/>
                      <a:gd name="T82" fmla="*/ 42 w 73"/>
                      <a:gd name="T83" fmla="*/ 76 h 77"/>
                      <a:gd name="T84" fmla="*/ 50 w 73"/>
                      <a:gd name="T85" fmla="*/ 74 h 77"/>
                      <a:gd name="T86" fmla="*/ 56 w 73"/>
                      <a:gd name="T87" fmla="*/ 70 h 77"/>
                      <a:gd name="T88" fmla="*/ 62 w 73"/>
                      <a:gd name="T89" fmla="*/ 65 h 77"/>
                      <a:gd name="T90" fmla="*/ 67 w 73"/>
                      <a:gd name="T91" fmla="*/ 60 h 77"/>
                      <a:gd name="T92" fmla="*/ 70 w 73"/>
                      <a:gd name="T93" fmla="*/ 53 h 77"/>
                      <a:gd name="T94" fmla="*/ 73 w 73"/>
                      <a:gd name="T95" fmla="*/ 47 h 77"/>
                      <a:gd name="T96" fmla="*/ 73 w 73"/>
                      <a:gd name="T97" fmla="*/ 39 h 77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3"/>
                      <a:gd name="T148" fmla="*/ 0 h 77"/>
                      <a:gd name="T149" fmla="*/ 73 w 73"/>
                      <a:gd name="T150" fmla="*/ 77 h 77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3" h="77">
                        <a:moveTo>
                          <a:pt x="73" y="39"/>
                        </a:moveTo>
                        <a:lnTo>
                          <a:pt x="73" y="31"/>
                        </a:lnTo>
                        <a:lnTo>
                          <a:pt x="71" y="25"/>
                        </a:lnTo>
                        <a:lnTo>
                          <a:pt x="68" y="19"/>
                        </a:lnTo>
                        <a:lnTo>
                          <a:pt x="65" y="14"/>
                        </a:lnTo>
                        <a:lnTo>
                          <a:pt x="61" y="9"/>
                        </a:lnTo>
                        <a:lnTo>
                          <a:pt x="56" y="6"/>
                        </a:lnTo>
                        <a:lnTo>
                          <a:pt x="50" y="3"/>
                        </a:lnTo>
                        <a:lnTo>
                          <a:pt x="44" y="0"/>
                        </a:lnTo>
                        <a:lnTo>
                          <a:pt x="41" y="2"/>
                        </a:lnTo>
                        <a:lnTo>
                          <a:pt x="37" y="3"/>
                        </a:lnTo>
                        <a:lnTo>
                          <a:pt x="45" y="5"/>
                        </a:lnTo>
                        <a:lnTo>
                          <a:pt x="50" y="6"/>
                        </a:lnTo>
                        <a:lnTo>
                          <a:pt x="56" y="9"/>
                        </a:lnTo>
                        <a:lnTo>
                          <a:pt x="61" y="14"/>
                        </a:lnTo>
                        <a:lnTo>
                          <a:pt x="65" y="19"/>
                        </a:lnTo>
                        <a:lnTo>
                          <a:pt x="67" y="25"/>
                        </a:lnTo>
                        <a:lnTo>
                          <a:pt x="70" y="31"/>
                        </a:lnTo>
                        <a:lnTo>
                          <a:pt x="70" y="39"/>
                        </a:lnTo>
                        <a:lnTo>
                          <a:pt x="70" y="45"/>
                        </a:lnTo>
                        <a:lnTo>
                          <a:pt x="67" y="53"/>
                        </a:lnTo>
                        <a:lnTo>
                          <a:pt x="64" y="57"/>
                        </a:lnTo>
                        <a:lnTo>
                          <a:pt x="59" y="64"/>
                        </a:lnTo>
                        <a:lnTo>
                          <a:pt x="54" y="68"/>
                        </a:lnTo>
                        <a:lnTo>
                          <a:pt x="48" y="71"/>
                        </a:lnTo>
                        <a:lnTo>
                          <a:pt x="42" y="73"/>
                        </a:lnTo>
                        <a:lnTo>
                          <a:pt x="34" y="74"/>
                        </a:lnTo>
                        <a:lnTo>
                          <a:pt x="28" y="73"/>
                        </a:lnTo>
                        <a:lnTo>
                          <a:pt x="24" y="71"/>
                        </a:lnTo>
                        <a:lnTo>
                          <a:pt x="17" y="70"/>
                        </a:lnTo>
                        <a:lnTo>
                          <a:pt x="13" y="67"/>
                        </a:lnTo>
                        <a:lnTo>
                          <a:pt x="10" y="64"/>
                        </a:lnTo>
                        <a:lnTo>
                          <a:pt x="5" y="59"/>
                        </a:lnTo>
                        <a:lnTo>
                          <a:pt x="3" y="54"/>
                        </a:lnTo>
                        <a:lnTo>
                          <a:pt x="0" y="50"/>
                        </a:lnTo>
                        <a:lnTo>
                          <a:pt x="0" y="53"/>
                        </a:lnTo>
                        <a:lnTo>
                          <a:pt x="0" y="56"/>
                        </a:lnTo>
                        <a:lnTo>
                          <a:pt x="7" y="64"/>
                        </a:lnTo>
                        <a:lnTo>
                          <a:pt x="14" y="71"/>
                        </a:lnTo>
                        <a:lnTo>
                          <a:pt x="24" y="76"/>
                        </a:lnTo>
                        <a:lnTo>
                          <a:pt x="34" y="77"/>
                        </a:lnTo>
                        <a:lnTo>
                          <a:pt x="42" y="76"/>
                        </a:lnTo>
                        <a:lnTo>
                          <a:pt x="50" y="74"/>
                        </a:lnTo>
                        <a:lnTo>
                          <a:pt x="56" y="70"/>
                        </a:lnTo>
                        <a:lnTo>
                          <a:pt x="62" y="65"/>
                        </a:lnTo>
                        <a:lnTo>
                          <a:pt x="67" y="60"/>
                        </a:lnTo>
                        <a:lnTo>
                          <a:pt x="70" y="53"/>
                        </a:lnTo>
                        <a:lnTo>
                          <a:pt x="73" y="47"/>
                        </a:lnTo>
                        <a:lnTo>
                          <a:pt x="73" y="39"/>
                        </a:lnTo>
                        <a:close/>
                      </a:path>
                    </a:pathLst>
                  </a:custGeom>
                  <a:solidFill>
                    <a:srgbClr val="E87B7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0" name="Freeform 588">
                    <a:extLst>
                      <a:ext uri="{FF2B5EF4-FFF2-40B4-BE49-F238E27FC236}">
                        <a16:creationId xmlns:a16="http://schemas.microsoft.com/office/drawing/2014/main" id="{0C913A8E-B492-B340-9EB8-FDAE5AC6D8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3" y="1266"/>
                    <a:ext cx="71" cy="74"/>
                  </a:xfrm>
                  <a:custGeom>
                    <a:avLst/>
                    <a:gdLst>
                      <a:gd name="T0" fmla="*/ 71 w 71"/>
                      <a:gd name="T1" fmla="*/ 37 h 74"/>
                      <a:gd name="T2" fmla="*/ 71 w 71"/>
                      <a:gd name="T3" fmla="*/ 29 h 74"/>
                      <a:gd name="T4" fmla="*/ 70 w 71"/>
                      <a:gd name="T5" fmla="*/ 23 h 74"/>
                      <a:gd name="T6" fmla="*/ 67 w 71"/>
                      <a:gd name="T7" fmla="*/ 17 h 74"/>
                      <a:gd name="T8" fmla="*/ 62 w 71"/>
                      <a:gd name="T9" fmla="*/ 12 h 74"/>
                      <a:gd name="T10" fmla="*/ 58 w 71"/>
                      <a:gd name="T11" fmla="*/ 7 h 74"/>
                      <a:gd name="T12" fmla="*/ 53 w 71"/>
                      <a:gd name="T13" fmla="*/ 4 h 74"/>
                      <a:gd name="T14" fmla="*/ 47 w 71"/>
                      <a:gd name="T15" fmla="*/ 1 h 74"/>
                      <a:gd name="T16" fmla="*/ 41 w 71"/>
                      <a:gd name="T17" fmla="*/ 0 h 74"/>
                      <a:gd name="T18" fmla="*/ 37 w 71"/>
                      <a:gd name="T19" fmla="*/ 1 h 74"/>
                      <a:gd name="T20" fmla="*/ 34 w 71"/>
                      <a:gd name="T21" fmla="*/ 3 h 74"/>
                      <a:gd name="T22" fmla="*/ 42 w 71"/>
                      <a:gd name="T23" fmla="*/ 3 h 74"/>
                      <a:gd name="T24" fmla="*/ 48 w 71"/>
                      <a:gd name="T25" fmla="*/ 4 h 74"/>
                      <a:gd name="T26" fmla="*/ 54 w 71"/>
                      <a:gd name="T27" fmla="*/ 7 h 74"/>
                      <a:gd name="T28" fmla="*/ 59 w 71"/>
                      <a:gd name="T29" fmla="*/ 12 h 74"/>
                      <a:gd name="T30" fmla="*/ 62 w 71"/>
                      <a:gd name="T31" fmla="*/ 17 h 74"/>
                      <a:gd name="T32" fmla="*/ 65 w 71"/>
                      <a:gd name="T33" fmla="*/ 23 h 74"/>
                      <a:gd name="T34" fmla="*/ 68 w 71"/>
                      <a:gd name="T35" fmla="*/ 29 h 74"/>
                      <a:gd name="T36" fmla="*/ 68 w 71"/>
                      <a:gd name="T37" fmla="*/ 37 h 74"/>
                      <a:gd name="T38" fmla="*/ 68 w 71"/>
                      <a:gd name="T39" fmla="*/ 43 h 74"/>
                      <a:gd name="T40" fmla="*/ 65 w 71"/>
                      <a:gd name="T41" fmla="*/ 49 h 74"/>
                      <a:gd name="T42" fmla="*/ 62 w 71"/>
                      <a:gd name="T43" fmla="*/ 55 h 74"/>
                      <a:gd name="T44" fmla="*/ 59 w 71"/>
                      <a:gd name="T45" fmla="*/ 60 h 74"/>
                      <a:gd name="T46" fmla="*/ 53 w 71"/>
                      <a:gd name="T47" fmla="*/ 65 h 74"/>
                      <a:gd name="T48" fmla="*/ 48 w 71"/>
                      <a:gd name="T49" fmla="*/ 68 h 74"/>
                      <a:gd name="T50" fmla="*/ 42 w 71"/>
                      <a:gd name="T51" fmla="*/ 69 h 74"/>
                      <a:gd name="T52" fmla="*/ 34 w 71"/>
                      <a:gd name="T53" fmla="*/ 71 h 74"/>
                      <a:gd name="T54" fmla="*/ 28 w 71"/>
                      <a:gd name="T55" fmla="*/ 69 h 74"/>
                      <a:gd name="T56" fmla="*/ 24 w 71"/>
                      <a:gd name="T57" fmla="*/ 68 h 74"/>
                      <a:gd name="T58" fmla="*/ 17 w 71"/>
                      <a:gd name="T59" fmla="*/ 66 h 74"/>
                      <a:gd name="T60" fmla="*/ 13 w 71"/>
                      <a:gd name="T61" fmla="*/ 63 h 74"/>
                      <a:gd name="T62" fmla="*/ 10 w 71"/>
                      <a:gd name="T63" fmla="*/ 58 h 74"/>
                      <a:gd name="T64" fmla="*/ 5 w 71"/>
                      <a:gd name="T65" fmla="*/ 54 h 74"/>
                      <a:gd name="T66" fmla="*/ 3 w 71"/>
                      <a:gd name="T67" fmla="*/ 49 h 74"/>
                      <a:gd name="T68" fmla="*/ 2 w 71"/>
                      <a:gd name="T69" fmla="*/ 43 h 74"/>
                      <a:gd name="T70" fmla="*/ 0 w 71"/>
                      <a:gd name="T71" fmla="*/ 48 h 74"/>
                      <a:gd name="T72" fmla="*/ 0 w 71"/>
                      <a:gd name="T73" fmla="*/ 51 h 74"/>
                      <a:gd name="T74" fmla="*/ 2 w 71"/>
                      <a:gd name="T75" fmla="*/ 55 h 74"/>
                      <a:gd name="T76" fmla="*/ 5 w 71"/>
                      <a:gd name="T77" fmla="*/ 60 h 74"/>
                      <a:gd name="T78" fmla="*/ 10 w 71"/>
                      <a:gd name="T79" fmla="*/ 63 h 74"/>
                      <a:gd name="T80" fmla="*/ 14 w 71"/>
                      <a:gd name="T81" fmla="*/ 66 h 74"/>
                      <a:gd name="T82" fmla="*/ 19 w 71"/>
                      <a:gd name="T83" fmla="*/ 69 h 74"/>
                      <a:gd name="T84" fmla="*/ 24 w 71"/>
                      <a:gd name="T85" fmla="*/ 71 h 74"/>
                      <a:gd name="T86" fmla="*/ 28 w 71"/>
                      <a:gd name="T87" fmla="*/ 72 h 74"/>
                      <a:gd name="T88" fmla="*/ 34 w 71"/>
                      <a:gd name="T89" fmla="*/ 74 h 74"/>
                      <a:gd name="T90" fmla="*/ 42 w 71"/>
                      <a:gd name="T91" fmla="*/ 72 h 74"/>
                      <a:gd name="T92" fmla="*/ 48 w 71"/>
                      <a:gd name="T93" fmla="*/ 71 h 74"/>
                      <a:gd name="T94" fmla="*/ 56 w 71"/>
                      <a:gd name="T95" fmla="*/ 66 h 74"/>
                      <a:gd name="T96" fmla="*/ 61 w 71"/>
                      <a:gd name="T97" fmla="*/ 63 h 74"/>
                      <a:gd name="T98" fmla="*/ 65 w 71"/>
                      <a:gd name="T99" fmla="*/ 57 h 74"/>
                      <a:gd name="T100" fmla="*/ 68 w 71"/>
                      <a:gd name="T101" fmla="*/ 51 h 74"/>
                      <a:gd name="T102" fmla="*/ 71 w 71"/>
                      <a:gd name="T103" fmla="*/ 43 h 74"/>
                      <a:gd name="T104" fmla="*/ 71 w 71"/>
                      <a:gd name="T105" fmla="*/ 37 h 74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1"/>
                      <a:gd name="T160" fmla="*/ 0 h 74"/>
                      <a:gd name="T161" fmla="*/ 71 w 71"/>
                      <a:gd name="T162" fmla="*/ 74 h 74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1" h="74">
                        <a:moveTo>
                          <a:pt x="71" y="37"/>
                        </a:moveTo>
                        <a:lnTo>
                          <a:pt x="71" y="29"/>
                        </a:lnTo>
                        <a:lnTo>
                          <a:pt x="70" y="23"/>
                        </a:lnTo>
                        <a:lnTo>
                          <a:pt x="67" y="17"/>
                        </a:lnTo>
                        <a:lnTo>
                          <a:pt x="62" y="12"/>
                        </a:lnTo>
                        <a:lnTo>
                          <a:pt x="58" y="7"/>
                        </a:lnTo>
                        <a:lnTo>
                          <a:pt x="53" y="4"/>
                        </a:lnTo>
                        <a:lnTo>
                          <a:pt x="47" y="1"/>
                        </a:lnTo>
                        <a:lnTo>
                          <a:pt x="41" y="0"/>
                        </a:lnTo>
                        <a:lnTo>
                          <a:pt x="37" y="1"/>
                        </a:lnTo>
                        <a:lnTo>
                          <a:pt x="34" y="3"/>
                        </a:lnTo>
                        <a:lnTo>
                          <a:pt x="42" y="3"/>
                        </a:lnTo>
                        <a:lnTo>
                          <a:pt x="48" y="4"/>
                        </a:lnTo>
                        <a:lnTo>
                          <a:pt x="54" y="7"/>
                        </a:lnTo>
                        <a:lnTo>
                          <a:pt x="59" y="12"/>
                        </a:lnTo>
                        <a:lnTo>
                          <a:pt x="62" y="17"/>
                        </a:lnTo>
                        <a:lnTo>
                          <a:pt x="65" y="23"/>
                        </a:lnTo>
                        <a:lnTo>
                          <a:pt x="68" y="29"/>
                        </a:lnTo>
                        <a:lnTo>
                          <a:pt x="68" y="37"/>
                        </a:lnTo>
                        <a:lnTo>
                          <a:pt x="68" y="43"/>
                        </a:lnTo>
                        <a:lnTo>
                          <a:pt x="65" y="49"/>
                        </a:lnTo>
                        <a:lnTo>
                          <a:pt x="62" y="55"/>
                        </a:lnTo>
                        <a:lnTo>
                          <a:pt x="59" y="60"/>
                        </a:lnTo>
                        <a:lnTo>
                          <a:pt x="53" y="65"/>
                        </a:lnTo>
                        <a:lnTo>
                          <a:pt x="48" y="68"/>
                        </a:lnTo>
                        <a:lnTo>
                          <a:pt x="42" y="69"/>
                        </a:lnTo>
                        <a:lnTo>
                          <a:pt x="34" y="71"/>
                        </a:lnTo>
                        <a:lnTo>
                          <a:pt x="28" y="69"/>
                        </a:lnTo>
                        <a:lnTo>
                          <a:pt x="24" y="68"/>
                        </a:lnTo>
                        <a:lnTo>
                          <a:pt x="17" y="66"/>
                        </a:lnTo>
                        <a:lnTo>
                          <a:pt x="13" y="63"/>
                        </a:lnTo>
                        <a:lnTo>
                          <a:pt x="10" y="58"/>
                        </a:lnTo>
                        <a:lnTo>
                          <a:pt x="5" y="54"/>
                        </a:lnTo>
                        <a:lnTo>
                          <a:pt x="3" y="49"/>
                        </a:lnTo>
                        <a:lnTo>
                          <a:pt x="2" y="43"/>
                        </a:lnTo>
                        <a:lnTo>
                          <a:pt x="0" y="48"/>
                        </a:lnTo>
                        <a:lnTo>
                          <a:pt x="0" y="51"/>
                        </a:lnTo>
                        <a:lnTo>
                          <a:pt x="2" y="55"/>
                        </a:lnTo>
                        <a:lnTo>
                          <a:pt x="5" y="60"/>
                        </a:lnTo>
                        <a:lnTo>
                          <a:pt x="10" y="63"/>
                        </a:lnTo>
                        <a:lnTo>
                          <a:pt x="14" y="66"/>
                        </a:lnTo>
                        <a:lnTo>
                          <a:pt x="19" y="69"/>
                        </a:lnTo>
                        <a:lnTo>
                          <a:pt x="24" y="71"/>
                        </a:lnTo>
                        <a:lnTo>
                          <a:pt x="28" y="72"/>
                        </a:lnTo>
                        <a:lnTo>
                          <a:pt x="34" y="74"/>
                        </a:lnTo>
                        <a:lnTo>
                          <a:pt x="42" y="72"/>
                        </a:lnTo>
                        <a:lnTo>
                          <a:pt x="48" y="71"/>
                        </a:lnTo>
                        <a:lnTo>
                          <a:pt x="56" y="66"/>
                        </a:lnTo>
                        <a:lnTo>
                          <a:pt x="61" y="63"/>
                        </a:lnTo>
                        <a:lnTo>
                          <a:pt x="65" y="57"/>
                        </a:lnTo>
                        <a:lnTo>
                          <a:pt x="68" y="51"/>
                        </a:lnTo>
                        <a:lnTo>
                          <a:pt x="71" y="43"/>
                        </a:lnTo>
                        <a:lnTo>
                          <a:pt x="71" y="37"/>
                        </a:lnTo>
                        <a:close/>
                      </a:path>
                    </a:pathLst>
                  </a:custGeom>
                  <a:solidFill>
                    <a:srgbClr val="E9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1" name="Freeform 589">
                    <a:extLst>
                      <a:ext uri="{FF2B5EF4-FFF2-40B4-BE49-F238E27FC236}">
                        <a16:creationId xmlns:a16="http://schemas.microsoft.com/office/drawing/2014/main" id="{0F8A4679-774D-9B43-B405-EC820FC524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3" y="1267"/>
                    <a:ext cx="70" cy="71"/>
                  </a:xfrm>
                  <a:custGeom>
                    <a:avLst/>
                    <a:gdLst>
                      <a:gd name="T0" fmla="*/ 70 w 70"/>
                      <a:gd name="T1" fmla="*/ 36 h 71"/>
                      <a:gd name="T2" fmla="*/ 70 w 70"/>
                      <a:gd name="T3" fmla="*/ 28 h 71"/>
                      <a:gd name="T4" fmla="*/ 67 w 70"/>
                      <a:gd name="T5" fmla="*/ 22 h 71"/>
                      <a:gd name="T6" fmla="*/ 65 w 70"/>
                      <a:gd name="T7" fmla="*/ 16 h 71"/>
                      <a:gd name="T8" fmla="*/ 61 w 70"/>
                      <a:gd name="T9" fmla="*/ 11 h 71"/>
                      <a:gd name="T10" fmla="*/ 56 w 70"/>
                      <a:gd name="T11" fmla="*/ 6 h 71"/>
                      <a:gd name="T12" fmla="*/ 50 w 70"/>
                      <a:gd name="T13" fmla="*/ 3 h 71"/>
                      <a:gd name="T14" fmla="*/ 45 w 70"/>
                      <a:gd name="T15" fmla="*/ 2 h 71"/>
                      <a:gd name="T16" fmla="*/ 37 w 70"/>
                      <a:gd name="T17" fmla="*/ 0 h 71"/>
                      <a:gd name="T18" fmla="*/ 34 w 70"/>
                      <a:gd name="T19" fmla="*/ 2 h 71"/>
                      <a:gd name="T20" fmla="*/ 31 w 70"/>
                      <a:gd name="T21" fmla="*/ 3 h 71"/>
                      <a:gd name="T22" fmla="*/ 33 w 70"/>
                      <a:gd name="T23" fmla="*/ 3 h 71"/>
                      <a:gd name="T24" fmla="*/ 34 w 70"/>
                      <a:gd name="T25" fmla="*/ 3 h 71"/>
                      <a:gd name="T26" fmla="*/ 41 w 70"/>
                      <a:gd name="T27" fmla="*/ 3 h 71"/>
                      <a:gd name="T28" fmla="*/ 47 w 70"/>
                      <a:gd name="T29" fmla="*/ 5 h 71"/>
                      <a:gd name="T30" fmla="*/ 53 w 70"/>
                      <a:gd name="T31" fmla="*/ 8 h 71"/>
                      <a:gd name="T32" fmla="*/ 58 w 70"/>
                      <a:gd name="T33" fmla="*/ 13 h 71"/>
                      <a:gd name="T34" fmla="*/ 62 w 70"/>
                      <a:gd name="T35" fmla="*/ 17 h 71"/>
                      <a:gd name="T36" fmla="*/ 64 w 70"/>
                      <a:gd name="T37" fmla="*/ 22 h 71"/>
                      <a:gd name="T38" fmla="*/ 67 w 70"/>
                      <a:gd name="T39" fmla="*/ 28 h 71"/>
                      <a:gd name="T40" fmla="*/ 67 w 70"/>
                      <a:gd name="T41" fmla="*/ 36 h 71"/>
                      <a:gd name="T42" fmla="*/ 67 w 70"/>
                      <a:gd name="T43" fmla="*/ 42 h 71"/>
                      <a:gd name="T44" fmla="*/ 64 w 70"/>
                      <a:gd name="T45" fmla="*/ 48 h 71"/>
                      <a:gd name="T46" fmla="*/ 62 w 70"/>
                      <a:gd name="T47" fmla="*/ 53 h 71"/>
                      <a:gd name="T48" fmla="*/ 58 w 70"/>
                      <a:gd name="T49" fmla="*/ 57 h 71"/>
                      <a:gd name="T50" fmla="*/ 53 w 70"/>
                      <a:gd name="T51" fmla="*/ 62 h 71"/>
                      <a:gd name="T52" fmla="*/ 47 w 70"/>
                      <a:gd name="T53" fmla="*/ 65 h 71"/>
                      <a:gd name="T54" fmla="*/ 41 w 70"/>
                      <a:gd name="T55" fmla="*/ 67 h 71"/>
                      <a:gd name="T56" fmla="*/ 34 w 70"/>
                      <a:gd name="T57" fmla="*/ 68 h 71"/>
                      <a:gd name="T58" fmla="*/ 28 w 70"/>
                      <a:gd name="T59" fmla="*/ 67 h 71"/>
                      <a:gd name="T60" fmla="*/ 22 w 70"/>
                      <a:gd name="T61" fmla="*/ 65 h 71"/>
                      <a:gd name="T62" fmla="*/ 17 w 70"/>
                      <a:gd name="T63" fmla="*/ 62 h 71"/>
                      <a:gd name="T64" fmla="*/ 13 w 70"/>
                      <a:gd name="T65" fmla="*/ 59 h 71"/>
                      <a:gd name="T66" fmla="*/ 10 w 70"/>
                      <a:gd name="T67" fmla="*/ 56 h 71"/>
                      <a:gd name="T68" fmla="*/ 7 w 70"/>
                      <a:gd name="T69" fmla="*/ 50 h 71"/>
                      <a:gd name="T70" fmla="*/ 3 w 70"/>
                      <a:gd name="T71" fmla="*/ 45 h 71"/>
                      <a:gd name="T72" fmla="*/ 2 w 70"/>
                      <a:gd name="T73" fmla="*/ 39 h 71"/>
                      <a:gd name="T74" fmla="*/ 2 w 70"/>
                      <a:gd name="T75" fmla="*/ 42 h 71"/>
                      <a:gd name="T76" fmla="*/ 0 w 70"/>
                      <a:gd name="T77" fmla="*/ 47 h 71"/>
                      <a:gd name="T78" fmla="*/ 3 w 70"/>
                      <a:gd name="T79" fmla="*/ 51 h 71"/>
                      <a:gd name="T80" fmla="*/ 5 w 70"/>
                      <a:gd name="T81" fmla="*/ 56 h 71"/>
                      <a:gd name="T82" fmla="*/ 10 w 70"/>
                      <a:gd name="T83" fmla="*/ 61 h 71"/>
                      <a:gd name="T84" fmla="*/ 13 w 70"/>
                      <a:gd name="T85" fmla="*/ 64 h 71"/>
                      <a:gd name="T86" fmla="*/ 17 w 70"/>
                      <a:gd name="T87" fmla="*/ 67 h 71"/>
                      <a:gd name="T88" fmla="*/ 24 w 70"/>
                      <a:gd name="T89" fmla="*/ 68 h 71"/>
                      <a:gd name="T90" fmla="*/ 28 w 70"/>
                      <a:gd name="T91" fmla="*/ 70 h 71"/>
                      <a:gd name="T92" fmla="*/ 34 w 70"/>
                      <a:gd name="T93" fmla="*/ 71 h 71"/>
                      <a:gd name="T94" fmla="*/ 42 w 70"/>
                      <a:gd name="T95" fmla="*/ 70 h 71"/>
                      <a:gd name="T96" fmla="*/ 48 w 70"/>
                      <a:gd name="T97" fmla="*/ 68 h 71"/>
                      <a:gd name="T98" fmla="*/ 54 w 70"/>
                      <a:gd name="T99" fmla="*/ 65 h 71"/>
                      <a:gd name="T100" fmla="*/ 59 w 70"/>
                      <a:gd name="T101" fmla="*/ 61 h 71"/>
                      <a:gd name="T102" fmla="*/ 64 w 70"/>
                      <a:gd name="T103" fmla="*/ 54 h 71"/>
                      <a:gd name="T104" fmla="*/ 67 w 70"/>
                      <a:gd name="T105" fmla="*/ 50 h 71"/>
                      <a:gd name="T106" fmla="*/ 70 w 70"/>
                      <a:gd name="T107" fmla="*/ 42 h 71"/>
                      <a:gd name="T108" fmla="*/ 70 w 70"/>
                      <a:gd name="T109" fmla="*/ 36 h 71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70"/>
                      <a:gd name="T166" fmla="*/ 0 h 71"/>
                      <a:gd name="T167" fmla="*/ 70 w 70"/>
                      <a:gd name="T168" fmla="*/ 71 h 71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70" h="71">
                        <a:moveTo>
                          <a:pt x="70" y="36"/>
                        </a:moveTo>
                        <a:lnTo>
                          <a:pt x="70" y="28"/>
                        </a:lnTo>
                        <a:lnTo>
                          <a:pt x="67" y="22"/>
                        </a:lnTo>
                        <a:lnTo>
                          <a:pt x="65" y="16"/>
                        </a:lnTo>
                        <a:lnTo>
                          <a:pt x="61" y="11"/>
                        </a:lnTo>
                        <a:lnTo>
                          <a:pt x="56" y="6"/>
                        </a:lnTo>
                        <a:lnTo>
                          <a:pt x="50" y="3"/>
                        </a:lnTo>
                        <a:lnTo>
                          <a:pt x="45" y="2"/>
                        </a:lnTo>
                        <a:lnTo>
                          <a:pt x="37" y="0"/>
                        </a:lnTo>
                        <a:lnTo>
                          <a:pt x="34" y="2"/>
                        </a:lnTo>
                        <a:lnTo>
                          <a:pt x="31" y="3"/>
                        </a:lnTo>
                        <a:lnTo>
                          <a:pt x="33" y="3"/>
                        </a:lnTo>
                        <a:lnTo>
                          <a:pt x="34" y="3"/>
                        </a:lnTo>
                        <a:lnTo>
                          <a:pt x="41" y="3"/>
                        </a:lnTo>
                        <a:lnTo>
                          <a:pt x="47" y="5"/>
                        </a:lnTo>
                        <a:lnTo>
                          <a:pt x="53" y="8"/>
                        </a:lnTo>
                        <a:lnTo>
                          <a:pt x="58" y="13"/>
                        </a:lnTo>
                        <a:lnTo>
                          <a:pt x="62" y="17"/>
                        </a:lnTo>
                        <a:lnTo>
                          <a:pt x="64" y="22"/>
                        </a:lnTo>
                        <a:lnTo>
                          <a:pt x="67" y="28"/>
                        </a:lnTo>
                        <a:lnTo>
                          <a:pt x="67" y="36"/>
                        </a:lnTo>
                        <a:lnTo>
                          <a:pt x="67" y="42"/>
                        </a:lnTo>
                        <a:lnTo>
                          <a:pt x="64" y="48"/>
                        </a:lnTo>
                        <a:lnTo>
                          <a:pt x="62" y="53"/>
                        </a:lnTo>
                        <a:lnTo>
                          <a:pt x="58" y="57"/>
                        </a:lnTo>
                        <a:lnTo>
                          <a:pt x="53" y="62"/>
                        </a:lnTo>
                        <a:lnTo>
                          <a:pt x="47" y="65"/>
                        </a:lnTo>
                        <a:lnTo>
                          <a:pt x="41" y="67"/>
                        </a:lnTo>
                        <a:lnTo>
                          <a:pt x="34" y="68"/>
                        </a:lnTo>
                        <a:lnTo>
                          <a:pt x="28" y="67"/>
                        </a:lnTo>
                        <a:lnTo>
                          <a:pt x="22" y="65"/>
                        </a:lnTo>
                        <a:lnTo>
                          <a:pt x="17" y="62"/>
                        </a:lnTo>
                        <a:lnTo>
                          <a:pt x="13" y="59"/>
                        </a:lnTo>
                        <a:lnTo>
                          <a:pt x="10" y="56"/>
                        </a:lnTo>
                        <a:lnTo>
                          <a:pt x="7" y="50"/>
                        </a:lnTo>
                        <a:lnTo>
                          <a:pt x="3" y="45"/>
                        </a:lnTo>
                        <a:lnTo>
                          <a:pt x="2" y="39"/>
                        </a:lnTo>
                        <a:lnTo>
                          <a:pt x="2" y="42"/>
                        </a:lnTo>
                        <a:lnTo>
                          <a:pt x="0" y="47"/>
                        </a:lnTo>
                        <a:lnTo>
                          <a:pt x="3" y="51"/>
                        </a:lnTo>
                        <a:lnTo>
                          <a:pt x="5" y="56"/>
                        </a:lnTo>
                        <a:lnTo>
                          <a:pt x="10" y="61"/>
                        </a:lnTo>
                        <a:lnTo>
                          <a:pt x="13" y="64"/>
                        </a:lnTo>
                        <a:lnTo>
                          <a:pt x="17" y="67"/>
                        </a:lnTo>
                        <a:lnTo>
                          <a:pt x="24" y="68"/>
                        </a:lnTo>
                        <a:lnTo>
                          <a:pt x="28" y="70"/>
                        </a:lnTo>
                        <a:lnTo>
                          <a:pt x="34" y="71"/>
                        </a:lnTo>
                        <a:lnTo>
                          <a:pt x="42" y="70"/>
                        </a:lnTo>
                        <a:lnTo>
                          <a:pt x="48" y="68"/>
                        </a:lnTo>
                        <a:lnTo>
                          <a:pt x="54" y="65"/>
                        </a:lnTo>
                        <a:lnTo>
                          <a:pt x="59" y="61"/>
                        </a:lnTo>
                        <a:lnTo>
                          <a:pt x="64" y="54"/>
                        </a:lnTo>
                        <a:lnTo>
                          <a:pt x="67" y="50"/>
                        </a:lnTo>
                        <a:lnTo>
                          <a:pt x="70" y="42"/>
                        </a:lnTo>
                        <a:lnTo>
                          <a:pt x="70" y="36"/>
                        </a:lnTo>
                        <a:close/>
                      </a:path>
                    </a:pathLst>
                  </a:custGeom>
                  <a:solidFill>
                    <a:srgbClr val="E9828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2" name="Freeform 590">
                    <a:extLst>
                      <a:ext uri="{FF2B5EF4-FFF2-40B4-BE49-F238E27FC236}">
                        <a16:creationId xmlns:a16="http://schemas.microsoft.com/office/drawing/2014/main" id="{6F2B845D-E23A-CA42-A13F-64D6E56F8D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5" y="1269"/>
                    <a:ext cx="66" cy="68"/>
                  </a:xfrm>
                  <a:custGeom>
                    <a:avLst/>
                    <a:gdLst>
                      <a:gd name="T0" fmla="*/ 66 w 66"/>
                      <a:gd name="T1" fmla="*/ 34 h 68"/>
                      <a:gd name="T2" fmla="*/ 66 w 66"/>
                      <a:gd name="T3" fmla="*/ 26 h 68"/>
                      <a:gd name="T4" fmla="*/ 63 w 66"/>
                      <a:gd name="T5" fmla="*/ 20 h 68"/>
                      <a:gd name="T6" fmla="*/ 60 w 66"/>
                      <a:gd name="T7" fmla="*/ 14 h 68"/>
                      <a:gd name="T8" fmla="*/ 57 w 66"/>
                      <a:gd name="T9" fmla="*/ 9 h 68"/>
                      <a:gd name="T10" fmla="*/ 52 w 66"/>
                      <a:gd name="T11" fmla="*/ 4 h 68"/>
                      <a:gd name="T12" fmla="*/ 46 w 66"/>
                      <a:gd name="T13" fmla="*/ 1 h 68"/>
                      <a:gd name="T14" fmla="*/ 40 w 66"/>
                      <a:gd name="T15" fmla="*/ 0 h 68"/>
                      <a:gd name="T16" fmla="*/ 32 w 66"/>
                      <a:gd name="T17" fmla="*/ 0 h 68"/>
                      <a:gd name="T18" fmla="*/ 29 w 66"/>
                      <a:gd name="T19" fmla="*/ 1 h 68"/>
                      <a:gd name="T20" fmla="*/ 26 w 66"/>
                      <a:gd name="T21" fmla="*/ 3 h 68"/>
                      <a:gd name="T22" fmla="*/ 29 w 66"/>
                      <a:gd name="T23" fmla="*/ 3 h 68"/>
                      <a:gd name="T24" fmla="*/ 32 w 66"/>
                      <a:gd name="T25" fmla="*/ 3 h 68"/>
                      <a:gd name="T26" fmla="*/ 39 w 66"/>
                      <a:gd name="T27" fmla="*/ 3 h 68"/>
                      <a:gd name="T28" fmla="*/ 45 w 66"/>
                      <a:gd name="T29" fmla="*/ 4 h 68"/>
                      <a:gd name="T30" fmla="*/ 49 w 66"/>
                      <a:gd name="T31" fmla="*/ 8 h 68"/>
                      <a:gd name="T32" fmla="*/ 54 w 66"/>
                      <a:gd name="T33" fmla="*/ 11 h 68"/>
                      <a:gd name="T34" fmla="*/ 59 w 66"/>
                      <a:gd name="T35" fmla="*/ 15 h 68"/>
                      <a:gd name="T36" fmla="*/ 62 w 66"/>
                      <a:gd name="T37" fmla="*/ 21 h 68"/>
                      <a:gd name="T38" fmla="*/ 63 w 66"/>
                      <a:gd name="T39" fmla="*/ 28 h 68"/>
                      <a:gd name="T40" fmla="*/ 63 w 66"/>
                      <a:gd name="T41" fmla="*/ 34 h 68"/>
                      <a:gd name="T42" fmla="*/ 63 w 66"/>
                      <a:gd name="T43" fmla="*/ 40 h 68"/>
                      <a:gd name="T44" fmla="*/ 62 w 66"/>
                      <a:gd name="T45" fmla="*/ 45 h 68"/>
                      <a:gd name="T46" fmla="*/ 59 w 66"/>
                      <a:gd name="T47" fmla="*/ 51 h 68"/>
                      <a:gd name="T48" fmla="*/ 54 w 66"/>
                      <a:gd name="T49" fmla="*/ 55 h 68"/>
                      <a:gd name="T50" fmla="*/ 49 w 66"/>
                      <a:gd name="T51" fmla="*/ 59 h 68"/>
                      <a:gd name="T52" fmla="*/ 45 w 66"/>
                      <a:gd name="T53" fmla="*/ 62 h 68"/>
                      <a:gd name="T54" fmla="*/ 39 w 66"/>
                      <a:gd name="T55" fmla="*/ 63 h 68"/>
                      <a:gd name="T56" fmla="*/ 32 w 66"/>
                      <a:gd name="T57" fmla="*/ 65 h 68"/>
                      <a:gd name="T58" fmla="*/ 26 w 66"/>
                      <a:gd name="T59" fmla="*/ 63 h 68"/>
                      <a:gd name="T60" fmla="*/ 20 w 66"/>
                      <a:gd name="T61" fmla="*/ 62 h 68"/>
                      <a:gd name="T62" fmla="*/ 15 w 66"/>
                      <a:gd name="T63" fmla="*/ 59 h 68"/>
                      <a:gd name="T64" fmla="*/ 11 w 66"/>
                      <a:gd name="T65" fmla="*/ 55 h 68"/>
                      <a:gd name="T66" fmla="*/ 8 w 66"/>
                      <a:gd name="T67" fmla="*/ 51 h 68"/>
                      <a:gd name="T68" fmla="*/ 5 w 66"/>
                      <a:gd name="T69" fmla="*/ 45 h 68"/>
                      <a:gd name="T70" fmla="*/ 3 w 66"/>
                      <a:gd name="T71" fmla="*/ 40 h 68"/>
                      <a:gd name="T72" fmla="*/ 1 w 66"/>
                      <a:gd name="T73" fmla="*/ 34 h 68"/>
                      <a:gd name="T74" fmla="*/ 1 w 66"/>
                      <a:gd name="T75" fmla="*/ 34 h 68"/>
                      <a:gd name="T76" fmla="*/ 1 w 66"/>
                      <a:gd name="T77" fmla="*/ 34 h 68"/>
                      <a:gd name="T78" fmla="*/ 0 w 66"/>
                      <a:gd name="T79" fmla="*/ 37 h 68"/>
                      <a:gd name="T80" fmla="*/ 0 w 66"/>
                      <a:gd name="T81" fmla="*/ 40 h 68"/>
                      <a:gd name="T82" fmla="*/ 1 w 66"/>
                      <a:gd name="T83" fmla="*/ 46 h 68"/>
                      <a:gd name="T84" fmla="*/ 3 w 66"/>
                      <a:gd name="T85" fmla="*/ 51 h 68"/>
                      <a:gd name="T86" fmla="*/ 8 w 66"/>
                      <a:gd name="T87" fmla="*/ 55 h 68"/>
                      <a:gd name="T88" fmla="*/ 11 w 66"/>
                      <a:gd name="T89" fmla="*/ 60 h 68"/>
                      <a:gd name="T90" fmla="*/ 15 w 66"/>
                      <a:gd name="T91" fmla="*/ 63 h 68"/>
                      <a:gd name="T92" fmla="*/ 22 w 66"/>
                      <a:gd name="T93" fmla="*/ 65 h 68"/>
                      <a:gd name="T94" fmla="*/ 26 w 66"/>
                      <a:gd name="T95" fmla="*/ 66 h 68"/>
                      <a:gd name="T96" fmla="*/ 32 w 66"/>
                      <a:gd name="T97" fmla="*/ 68 h 68"/>
                      <a:gd name="T98" fmla="*/ 40 w 66"/>
                      <a:gd name="T99" fmla="*/ 66 h 68"/>
                      <a:gd name="T100" fmla="*/ 46 w 66"/>
                      <a:gd name="T101" fmla="*/ 65 h 68"/>
                      <a:gd name="T102" fmla="*/ 51 w 66"/>
                      <a:gd name="T103" fmla="*/ 62 h 68"/>
                      <a:gd name="T104" fmla="*/ 57 w 66"/>
                      <a:gd name="T105" fmla="*/ 57 h 68"/>
                      <a:gd name="T106" fmla="*/ 60 w 66"/>
                      <a:gd name="T107" fmla="*/ 52 h 68"/>
                      <a:gd name="T108" fmla="*/ 63 w 66"/>
                      <a:gd name="T109" fmla="*/ 46 h 68"/>
                      <a:gd name="T110" fmla="*/ 66 w 66"/>
                      <a:gd name="T111" fmla="*/ 40 h 68"/>
                      <a:gd name="T112" fmla="*/ 66 w 66"/>
                      <a:gd name="T113" fmla="*/ 34 h 6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6"/>
                      <a:gd name="T172" fmla="*/ 0 h 68"/>
                      <a:gd name="T173" fmla="*/ 66 w 66"/>
                      <a:gd name="T174" fmla="*/ 68 h 6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6" h="68">
                        <a:moveTo>
                          <a:pt x="66" y="34"/>
                        </a:moveTo>
                        <a:lnTo>
                          <a:pt x="66" y="26"/>
                        </a:lnTo>
                        <a:lnTo>
                          <a:pt x="63" y="20"/>
                        </a:lnTo>
                        <a:lnTo>
                          <a:pt x="60" y="14"/>
                        </a:lnTo>
                        <a:lnTo>
                          <a:pt x="57" y="9"/>
                        </a:lnTo>
                        <a:lnTo>
                          <a:pt x="52" y="4"/>
                        </a:lnTo>
                        <a:lnTo>
                          <a:pt x="46" y="1"/>
                        </a:lnTo>
                        <a:lnTo>
                          <a:pt x="40" y="0"/>
                        </a:lnTo>
                        <a:lnTo>
                          <a:pt x="32" y="0"/>
                        </a:lnTo>
                        <a:lnTo>
                          <a:pt x="29" y="1"/>
                        </a:lnTo>
                        <a:lnTo>
                          <a:pt x="26" y="3"/>
                        </a:lnTo>
                        <a:lnTo>
                          <a:pt x="29" y="3"/>
                        </a:lnTo>
                        <a:lnTo>
                          <a:pt x="32" y="3"/>
                        </a:lnTo>
                        <a:lnTo>
                          <a:pt x="39" y="3"/>
                        </a:lnTo>
                        <a:lnTo>
                          <a:pt x="45" y="4"/>
                        </a:lnTo>
                        <a:lnTo>
                          <a:pt x="49" y="8"/>
                        </a:lnTo>
                        <a:lnTo>
                          <a:pt x="54" y="11"/>
                        </a:lnTo>
                        <a:lnTo>
                          <a:pt x="59" y="15"/>
                        </a:lnTo>
                        <a:lnTo>
                          <a:pt x="62" y="21"/>
                        </a:lnTo>
                        <a:lnTo>
                          <a:pt x="63" y="28"/>
                        </a:lnTo>
                        <a:lnTo>
                          <a:pt x="63" y="34"/>
                        </a:lnTo>
                        <a:lnTo>
                          <a:pt x="63" y="40"/>
                        </a:lnTo>
                        <a:lnTo>
                          <a:pt x="62" y="45"/>
                        </a:lnTo>
                        <a:lnTo>
                          <a:pt x="59" y="51"/>
                        </a:lnTo>
                        <a:lnTo>
                          <a:pt x="54" y="55"/>
                        </a:lnTo>
                        <a:lnTo>
                          <a:pt x="49" y="59"/>
                        </a:lnTo>
                        <a:lnTo>
                          <a:pt x="45" y="62"/>
                        </a:lnTo>
                        <a:lnTo>
                          <a:pt x="39" y="63"/>
                        </a:lnTo>
                        <a:lnTo>
                          <a:pt x="32" y="65"/>
                        </a:lnTo>
                        <a:lnTo>
                          <a:pt x="26" y="63"/>
                        </a:lnTo>
                        <a:lnTo>
                          <a:pt x="20" y="62"/>
                        </a:lnTo>
                        <a:lnTo>
                          <a:pt x="15" y="59"/>
                        </a:lnTo>
                        <a:lnTo>
                          <a:pt x="11" y="55"/>
                        </a:lnTo>
                        <a:lnTo>
                          <a:pt x="8" y="51"/>
                        </a:lnTo>
                        <a:lnTo>
                          <a:pt x="5" y="45"/>
                        </a:lnTo>
                        <a:lnTo>
                          <a:pt x="3" y="40"/>
                        </a:lnTo>
                        <a:lnTo>
                          <a:pt x="1" y="34"/>
                        </a:lnTo>
                        <a:lnTo>
                          <a:pt x="0" y="37"/>
                        </a:lnTo>
                        <a:lnTo>
                          <a:pt x="0" y="40"/>
                        </a:lnTo>
                        <a:lnTo>
                          <a:pt x="1" y="46"/>
                        </a:lnTo>
                        <a:lnTo>
                          <a:pt x="3" y="51"/>
                        </a:lnTo>
                        <a:lnTo>
                          <a:pt x="8" y="55"/>
                        </a:lnTo>
                        <a:lnTo>
                          <a:pt x="11" y="60"/>
                        </a:lnTo>
                        <a:lnTo>
                          <a:pt x="15" y="63"/>
                        </a:lnTo>
                        <a:lnTo>
                          <a:pt x="22" y="65"/>
                        </a:lnTo>
                        <a:lnTo>
                          <a:pt x="26" y="66"/>
                        </a:lnTo>
                        <a:lnTo>
                          <a:pt x="32" y="68"/>
                        </a:lnTo>
                        <a:lnTo>
                          <a:pt x="40" y="66"/>
                        </a:lnTo>
                        <a:lnTo>
                          <a:pt x="46" y="65"/>
                        </a:lnTo>
                        <a:lnTo>
                          <a:pt x="51" y="62"/>
                        </a:lnTo>
                        <a:lnTo>
                          <a:pt x="57" y="57"/>
                        </a:lnTo>
                        <a:lnTo>
                          <a:pt x="60" y="52"/>
                        </a:lnTo>
                        <a:lnTo>
                          <a:pt x="63" y="46"/>
                        </a:lnTo>
                        <a:lnTo>
                          <a:pt x="66" y="40"/>
                        </a:lnTo>
                        <a:lnTo>
                          <a:pt x="66" y="34"/>
                        </a:lnTo>
                        <a:close/>
                      </a:path>
                    </a:pathLst>
                  </a:custGeom>
                  <a:solidFill>
                    <a:srgbClr val="EA86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3" name="Freeform 591">
                    <a:extLst>
                      <a:ext uri="{FF2B5EF4-FFF2-40B4-BE49-F238E27FC236}">
                        <a16:creationId xmlns:a16="http://schemas.microsoft.com/office/drawing/2014/main" id="{432D03D0-FE41-3F41-8586-30842443A7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5" y="1270"/>
                    <a:ext cx="65" cy="65"/>
                  </a:xfrm>
                  <a:custGeom>
                    <a:avLst/>
                    <a:gdLst>
                      <a:gd name="T0" fmla="*/ 65 w 65"/>
                      <a:gd name="T1" fmla="*/ 33 h 65"/>
                      <a:gd name="T2" fmla="*/ 65 w 65"/>
                      <a:gd name="T3" fmla="*/ 25 h 65"/>
                      <a:gd name="T4" fmla="*/ 62 w 65"/>
                      <a:gd name="T5" fmla="*/ 19 h 65"/>
                      <a:gd name="T6" fmla="*/ 60 w 65"/>
                      <a:gd name="T7" fmla="*/ 14 h 65"/>
                      <a:gd name="T8" fmla="*/ 56 w 65"/>
                      <a:gd name="T9" fmla="*/ 10 h 65"/>
                      <a:gd name="T10" fmla="*/ 51 w 65"/>
                      <a:gd name="T11" fmla="*/ 5 h 65"/>
                      <a:gd name="T12" fmla="*/ 45 w 65"/>
                      <a:gd name="T13" fmla="*/ 2 h 65"/>
                      <a:gd name="T14" fmla="*/ 39 w 65"/>
                      <a:gd name="T15" fmla="*/ 0 h 65"/>
                      <a:gd name="T16" fmla="*/ 32 w 65"/>
                      <a:gd name="T17" fmla="*/ 0 h 65"/>
                      <a:gd name="T18" fmla="*/ 31 w 65"/>
                      <a:gd name="T19" fmla="*/ 0 h 65"/>
                      <a:gd name="T20" fmla="*/ 29 w 65"/>
                      <a:gd name="T21" fmla="*/ 0 h 65"/>
                      <a:gd name="T22" fmla="*/ 26 w 65"/>
                      <a:gd name="T23" fmla="*/ 2 h 65"/>
                      <a:gd name="T24" fmla="*/ 23 w 65"/>
                      <a:gd name="T25" fmla="*/ 5 h 65"/>
                      <a:gd name="T26" fmla="*/ 28 w 65"/>
                      <a:gd name="T27" fmla="*/ 3 h 65"/>
                      <a:gd name="T28" fmla="*/ 32 w 65"/>
                      <a:gd name="T29" fmla="*/ 3 h 65"/>
                      <a:gd name="T30" fmla="*/ 39 w 65"/>
                      <a:gd name="T31" fmla="*/ 3 h 65"/>
                      <a:gd name="T32" fmla="*/ 43 w 65"/>
                      <a:gd name="T33" fmla="*/ 5 h 65"/>
                      <a:gd name="T34" fmla="*/ 49 w 65"/>
                      <a:gd name="T35" fmla="*/ 8 h 65"/>
                      <a:gd name="T36" fmla="*/ 54 w 65"/>
                      <a:gd name="T37" fmla="*/ 11 h 65"/>
                      <a:gd name="T38" fmla="*/ 57 w 65"/>
                      <a:gd name="T39" fmla="*/ 16 h 65"/>
                      <a:gd name="T40" fmla="*/ 60 w 65"/>
                      <a:gd name="T41" fmla="*/ 20 h 65"/>
                      <a:gd name="T42" fmla="*/ 62 w 65"/>
                      <a:gd name="T43" fmla="*/ 27 h 65"/>
                      <a:gd name="T44" fmla="*/ 62 w 65"/>
                      <a:gd name="T45" fmla="*/ 33 h 65"/>
                      <a:gd name="T46" fmla="*/ 62 w 65"/>
                      <a:gd name="T47" fmla="*/ 37 h 65"/>
                      <a:gd name="T48" fmla="*/ 60 w 65"/>
                      <a:gd name="T49" fmla="*/ 44 h 65"/>
                      <a:gd name="T50" fmla="*/ 57 w 65"/>
                      <a:gd name="T51" fmla="*/ 48 h 65"/>
                      <a:gd name="T52" fmla="*/ 54 w 65"/>
                      <a:gd name="T53" fmla="*/ 53 h 65"/>
                      <a:gd name="T54" fmla="*/ 49 w 65"/>
                      <a:gd name="T55" fmla="*/ 56 h 65"/>
                      <a:gd name="T56" fmla="*/ 43 w 65"/>
                      <a:gd name="T57" fmla="*/ 59 h 65"/>
                      <a:gd name="T58" fmla="*/ 39 w 65"/>
                      <a:gd name="T59" fmla="*/ 61 h 65"/>
                      <a:gd name="T60" fmla="*/ 32 w 65"/>
                      <a:gd name="T61" fmla="*/ 62 h 65"/>
                      <a:gd name="T62" fmla="*/ 26 w 65"/>
                      <a:gd name="T63" fmla="*/ 61 h 65"/>
                      <a:gd name="T64" fmla="*/ 22 w 65"/>
                      <a:gd name="T65" fmla="*/ 59 h 65"/>
                      <a:gd name="T66" fmla="*/ 15 w 65"/>
                      <a:gd name="T67" fmla="*/ 56 h 65"/>
                      <a:gd name="T68" fmla="*/ 12 w 65"/>
                      <a:gd name="T69" fmla="*/ 53 h 65"/>
                      <a:gd name="T70" fmla="*/ 8 w 65"/>
                      <a:gd name="T71" fmla="*/ 48 h 65"/>
                      <a:gd name="T72" fmla="*/ 6 w 65"/>
                      <a:gd name="T73" fmla="*/ 44 h 65"/>
                      <a:gd name="T74" fmla="*/ 5 w 65"/>
                      <a:gd name="T75" fmla="*/ 37 h 65"/>
                      <a:gd name="T76" fmla="*/ 3 w 65"/>
                      <a:gd name="T77" fmla="*/ 33 h 65"/>
                      <a:gd name="T78" fmla="*/ 3 w 65"/>
                      <a:gd name="T79" fmla="*/ 30 h 65"/>
                      <a:gd name="T80" fmla="*/ 3 w 65"/>
                      <a:gd name="T81" fmla="*/ 28 h 65"/>
                      <a:gd name="T82" fmla="*/ 1 w 65"/>
                      <a:gd name="T83" fmla="*/ 31 h 65"/>
                      <a:gd name="T84" fmla="*/ 0 w 65"/>
                      <a:gd name="T85" fmla="*/ 36 h 65"/>
                      <a:gd name="T86" fmla="*/ 1 w 65"/>
                      <a:gd name="T87" fmla="*/ 42 h 65"/>
                      <a:gd name="T88" fmla="*/ 5 w 65"/>
                      <a:gd name="T89" fmla="*/ 47 h 65"/>
                      <a:gd name="T90" fmla="*/ 8 w 65"/>
                      <a:gd name="T91" fmla="*/ 53 h 65"/>
                      <a:gd name="T92" fmla="*/ 11 w 65"/>
                      <a:gd name="T93" fmla="*/ 56 h 65"/>
                      <a:gd name="T94" fmla="*/ 15 w 65"/>
                      <a:gd name="T95" fmla="*/ 59 h 65"/>
                      <a:gd name="T96" fmla="*/ 20 w 65"/>
                      <a:gd name="T97" fmla="*/ 62 h 65"/>
                      <a:gd name="T98" fmla="*/ 26 w 65"/>
                      <a:gd name="T99" fmla="*/ 64 h 65"/>
                      <a:gd name="T100" fmla="*/ 32 w 65"/>
                      <a:gd name="T101" fmla="*/ 65 h 65"/>
                      <a:gd name="T102" fmla="*/ 39 w 65"/>
                      <a:gd name="T103" fmla="*/ 64 h 65"/>
                      <a:gd name="T104" fmla="*/ 45 w 65"/>
                      <a:gd name="T105" fmla="*/ 62 h 65"/>
                      <a:gd name="T106" fmla="*/ 51 w 65"/>
                      <a:gd name="T107" fmla="*/ 59 h 65"/>
                      <a:gd name="T108" fmla="*/ 56 w 65"/>
                      <a:gd name="T109" fmla="*/ 54 h 65"/>
                      <a:gd name="T110" fmla="*/ 60 w 65"/>
                      <a:gd name="T111" fmla="*/ 50 h 65"/>
                      <a:gd name="T112" fmla="*/ 62 w 65"/>
                      <a:gd name="T113" fmla="*/ 45 h 65"/>
                      <a:gd name="T114" fmla="*/ 65 w 65"/>
                      <a:gd name="T115" fmla="*/ 39 h 65"/>
                      <a:gd name="T116" fmla="*/ 65 w 65"/>
                      <a:gd name="T117" fmla="*/ 33 h 65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5"/>
                      <a:gd name="T178" fmla="*/ 0 h 65"/>
                      <a:gd name="T179" fmla="*/ 65 w 65"/>
                      <a:gd name="T180" fmla="*/ 65 h 65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5" h="65">
                        <a:moveTo>
                          <a:pt x="65" y="33"/>
                        </a:moveTo>
                        <a:lnTo>
                          <a:pt x="65" y="25"/>
                        </a:lnTo>
                        <a:lnTo>
                          <a:pt x="62" y="19"/>
                        </a:lnTo>
                        <a:lnTo>
                          <a:pt x="60" y="14"/>
                        </a:lnTo>
                        <a:lnTo>
                          <a:pt x="56" y="10"/>
                        </a:lnTo>
                        <a:lnTo>
                          <a:pt x="51" y="5"/>
                        </a:lnTo>
                        <a:lnTo>
                          <a:pt x="45" y="2"/>
                        </a:lnTo>
                        <a:lnTo>
                          <a:pt x="39" y="0"/>
                        </a:lnTo>
                        <a:lnTo>
                          <a:pt x="32" y="0"/>
                        </a:lnTo>
                        <a:lnTo>
                          <a:pt x="31" y="0"/>
                        </a:lnTo>
                        <a:lnTo>
                          <a:pt x="29" y="0"/>
                        </a:lnTo>
                        <a:lnTo>
                          <a:pt x="26" y="2"/>
                        </a:lnTo>
                        <a:lnTo>
                          <a:pt x="23" y="5"/>
                        </a:lnTo>
                        <a:lnTo>
                          <a:pt x="28" y="3"/>
                        </a:lnTo>
                        <a:lnTo>
                          <a:pt x="32" y="3"/>
                        </a:lnTo>
                        <a:lnTo>
                          <a:pt x="39" y="3"/>
                        </a:lnTo>
                        <a:lnTo>
                          <a:pt x="43" y="5"/>
                        </a:lnTo>
                        <a:lnTo>
                          <a:pt x="49" y="8"/>
                        </a:lnTo>
                        <a:lnTo>
                          <a:pt x="54" y="11"/>
                        </a:lnTo>
                        <a:lnTo>
                          <a:pt x="57" y="16"/>
                        </a:lnTo>
                        <a:lnTo>
                          <a:pt x="60" y="20"/>
                        </a:lnTo>
                        <a:lnTo>
                          <a:pt x="62" y="27"/>
                        </a:lnTo>
                        <a:lnTo>
                          <a:pt x="62" y="33"/>
                        </a:lnTo>
                        <a:lnTo>
                          <a:pt x="62" y="37"/>
                        </a:lnTo>
                        <a:lnTo>
                          <a:pt x="60" y="44"/>
                        </a:lnTo>
                        <a:lnTo>
                          <a:pt x="57" y="48"/>
                        </a:lnTo>
                        <a:lnTo>
                          <a:pt x="54" y="53"/>
                        </a:lnTo>
                        <a:lnTo>
                          <a:pt x="49" y="56"/>
                        </a:lnTo>
                        <a:lnTo>
                          <a:pt x="43" y="59"/>
                        </a:lnTo>
                        <a:lnTo>
                          <a:pt x="39" y="61"/>
                        </a:lnTo>
                        <a:lnTo>
                          <a:pt x="32" y="62"/>
                        </a:lnTo>
                        <a:lnTo>
                          <a:pt x="26" y="61"/>
                        </a:lnTo>
                        <a:lnTo>
                          <a:pt x="22" y="59"/>
                        </a:lnTo>
                        <a:lnTo>
                          <a:pt x="15" y="56"/>
                        </a:lnTo>
                        <a:lnTo>
                          <a:pt x="12" y="53"/>
                        </a:lnTo>
                        <a:lnTo>
                          <a:pt x="8" y="48"/>
                        </a:lnTo>
                        <a:lnTo>
                          <a:pt x="6" y="44"/>
                        </a:lnTo>
                        <a:lnTo>
                          <a:pt x="5" y="37"/>
                        </a:lnTo>
                        <a:lnTo>
                          <a:pt x="3" y="33"/>
                        </a:lnTo>
                        <a:lnTo>
                          <a:pt x="3" y="30"/>
                        </a:lnTo>
                        <a:lnTo>
                          <a:pt x="3" y="28"/>
                        </a:lnTo>
                        <a:lnTo>
                          <a:pt x="1" y="31"/>
                        </a:lnTo>
                        <a:lnTo>
                          <a:pt x="0" y="36"/>
                        </a:lnTo>
                        <a:lnTo>
                          <a:pt x="1" y="42"/>
                        </a:lnTo>
                        <a:lnTo>
                          <a:pt x="5" y="47"/>
                        </a:lnTo>
                        <a:lnTo>
                          <a:pt x="8" y="53"/>
                        </a:lnTo>
                        <a:lnTo>
                          <a:pt x="11" y="56"/>
                        </a:lnTo>
                        <a:lnTo>
                          <a:pt x="15" y="59"/>
                        </a:lnTo>
                        <a:lnTo>
                          <a:pt x="20" y="62"/>
                        </a:lnTo>
                        <a:lnTo>
                          <a:pt x="26" y="64"/>
                        </a:lnTo>
                        <a:lnTo>
                          <a:pt x="32" y="65"/>
                        </a:lnTo>
                        <a:lnTo>
                          <a:pt x="39" y="64"/>
                        </a:lnTo>
                        <a:lnTo>
                          <a:pt x="45" y="62"/>
                        </a:lnTo>
                        <a:lnTo>
                          <a:pt x="51" y="59"/>
                        </a:lnTo>
                        <a:lnTo>
                          <a:pt x="56" y="54"/>
                        </a:lnTo>
                        <a:lnTo>
                          <a:pt x="60" y="50"/>
                        </a:lnTo>
                        <a:lnTo>
                          <a:pt x="62" y="45"/>
                        </a:lnTo>
                        <a:lnTo>
                          <a:pt x="65" y="39"/>
                        </a:lnTo>
                        <a:lnTo>
                          <a:pt x="65" y="33"/>
                        </a:lnTo>
                        <a:close/>
                      </a:path>
                    </a:pathLst>
                  </a:custGeom>
                  <a:solidFill>
                    <a:srgbClr val="EB8C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4" name="Freeform 592">
                    <a:extLst>
                      <a:ext uri="{FF2B5EF4-FFF2-40B4-BE49-F238E27FC236}">
                        <a16:creationId xmlns:a16="http://schemas.microsoft.com/office/drawing/2014/main" id="{3387C619-B183-CA40-A351-71B6E57004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6" y="1272"/>
                    <a:ext cx="62" cy="62"/>
                  </a:xfrm>
                  <a:custGeom>
                    <a:avLst/>
                    <a:gdLst>
                      <a:gd name="T0" fmla="*/ 62 w 62"/>
                      <a:gd name="T1" fmla="*/ 31 h 62"/>
                      <a:gd name="T2" fmla="*/ 62 w 62"/>
                      <a:gd name="T3" fmla="*/ 25 h 62"/>
                      <a:gd name="T4" fmla="*/ 61 w 62"/>
                      <a:gd name="T5" fmla="*/ 18 h 62"/>
                      <a:gd name="T6" fmla="*/ 58 w 62"/>
                      <a:gd name="T7" fmla="*/ 12 h 62"/>
                      <a:gd name="T8" fmla="*/ 53 w 62"/>
                      <a:gd name="T9" fmla="*/ 8 h 62"/>
                      <a:gd name="T10" fmla="*/ 48 w 62"/>
                      <a:gd name="T11" fmla="*/ 5 h 62"/>
                      <a:gd name="T12" fmla="*/ 44 w 62"/>
                      <a:gd name="T13" fmla="*/ 1 h 62"/>
                      <a:gd name="T14" fmla="*/ 38 w 62"/>
                      <a:gd name="T15" fmla="*/ 0 h 62"/>
                      <a:gd name="T16" fmla="*/ 31 w 62"/>
                      <a:gd name="T17" fmla="*/ 0 h 62"/>
                      <a:gd name="T18" fmla="*/ 28 w 62"/>
                      <a:gd name="T19" fmla="*/ 0 h 62"/>
                      <a:gd name="T20" fmla="*/ 25 w 62"/>
                      <a:gd name="T21" fmla="*/ 0 h 62"/>
                      <a:gd name="T22" fmla="*/ 21 w 62"/>
                      <a:gd name="T23" fmla="*/ 3 h 62"/>
                      <a:gd name="T24" fmla="*/ 16 w 62"/>
                      <a:gd name="T25" fmla="*/ 6 h 62"/>
                      <a:gd name="T26" fmla="*/ 24 w 62"/>
                      <a:gd name="T27" fmla="*/ 3 h 62"/>
                      <a:gd name="T28" fmla="*/ 31 w 62"/>
                      <a:gd name="T29" fmla="*/ 3 h 62"/>
                      <a:gd name="T30" fmla="*/ 38 w 62"/>
                      <a:gd name="T31" fmla="*/ 3 h 62"/>
                      <a:gd name="T32" fmla="*/ 42 w 62"/>
                      <a:gd name="T33" fmla="*/ 5 h 62"/>
                      <a:gd name="T34" fmla="*/ 47 w 62"/>
                      <a:gd name="T35" fmla="*/ 8 h 62"/>
                      <a:gd name="T36" fmla="*/ 51 w 62"/>
                      <a:gd name="T37" fmla="*/ 11 h 62"/>
                      <a:gd name="T38" fmla="*/ 55 w 62"/>
                      <a:gd name="T39" fmla="*/ 15 h 62"/>
                      <a:gd name="T40" fmla="*/ 58 w 62"/>
                      <a:gd name="T41" fmla="*/ 20 h 62"/>
                      <a:gd name="T42" fmla="*/ 59 w 62"/>
                      <a:gd name="T43" fmla="*/ 25 h 62"/>
                      <a:gd name="T44" fmla="*/ 59 w 62"/>
                      <a:gd name="T45" fmla="*/ 31 h 62"/>
                      <a:gd name="T46" fmla="*/ 59 w 62"/>
                      <a:gd name="T47" fmla="*/ 35 h 62"/>
                      <a:gd name="T48" fmla="*/ 58 w 62"/>
                      <a:gd name="T49" fmla="*/ 42 h 62"/>
                      <a:gd name="T50" fmla="*/ 55 w 62"/>
                      <a:gd name="T51" fmla="*/ 46 h 62"/>
                      <a:gd name="T52" fmla="*/ 51 w 62"/>
                      <a:gd name="T53" fmla="*/ 49 h 62"/>
                      <a:gd name="T54" fmla="*/ 47 w 62"/>
                      <a:gd name="T55" fmla="*/ 54 h 62"/>
                      <a:gd name="T56" fmla="*/ 42 w 62"/>
                      <a:gd name="T57" fmla="*/ 56 h 62"/>
                      <a:gd name="T58" fmla="*/ 38 w 62"/>
                      <a:gd name="T59" fmla="*/ 57 h 62"/>
                      <a:gd name="T60" fmla="*/ 31 w 62"/>
                      <a:gd name="T61" fmla="*/ 59 h 62"/>
                      <a:gd name="T62" fmla="*/ 25 w 62"/>
                      <a:gd name="T63" fmla="*/ 57 h 62"/>
                      <a:gd name="T64" fmla="*/ 21 w 62"/>
                      <a:gd name="T65" fmla="*/ 56 h 62"/>
                      <a:gd name="T66" fmla="*/ 16 w 62"/>
                      <a:gd name="T67" fmla="*/ 54 h 62"/>
                      <a:gd name="T68" fmla="*/ 11 w 62"/>
                      <a:gd name="T69" fmla="*/ 49 h 62"/>
                      <a:gd name="T70" fmla="*/ 8 w 62"/>
                      <a:gd name="T71" fmla="*/ 46 h 62"/>
                      <a:gd name="T72" fmla="*/ 7 w 62"/>
                      <a:gd name="T73" fmla="*/ 42 h 62"/>
                      <a:gd name="T74" fmla="*/ 4 w 62"/>
                      <a:gd name="T75" fmla="*/ 35 h 62"/>
                      <a:gd name="T76" fmla="*/ 4 w 62"/>
                      <a:gd name="T77" fmla="*/ 31 h 62"/>
                      <a:gd name="T78" fmla="*/ 4 w 62"/>
                      <a:gd name="T79" fmla="*/ 25 h 62"/>
                      <a:gd name="T80" fmla="*/ 5 w 62"/>
                      <a:gd name="T81" fmla="*/ 20 h 62"/>
                      <a:gd name="T82" fmla="*/ 4 w 62"/>
                      <a:gd name="T83" fmla="*/ 25 h 62"/>
                      <a:gd name="T84" fmla="*/ 0 w 62"/>
                      <a:gd name="T85" fmla="*/ 31 h 62"/>
                      <a:gd name="T86" fmla="*/ 0 w 62"/>
                      <a:gd name="T87" fmla="*/ 31 h 62"/>
                      <a:gd name="T88" fmla="*/ 0 w 62"/>
                      <a:gd name="T89" fmla="*/ 31 h 62"/>
                      <a:gd name="T90" fmla="*/ 2 w 62"/>
                      <a:gd name="T91" fmla="*/ 37 h 62"/>
                      <a:gd name="T92" fmla="*/ 4 w 62"/>
                      <a:gd name="T93" fmla="*/ 42 h 62"/>
                      <a:gd name="T94" fmla="*/ 7 w 62"/>
                      <a:gd name="T95" fmla="*/ 48 h 62"/>
                      <a:gd name="T96" fmla="*/ 10 w 62"/>
                      <a:gd name="T97" fmla="*/ 52 h 62"/>
                      <a:gd name="T98" fmla="*/ 14 w 62"/>
                      <a:gd name="T99" fmla="*/ 56 h 62"/>
                      <a:gd name="T100" fmla="*/ 19 w 62"/>
                      <a:gd name="T101" fmla="*/ 59 h 62"/>
                      <a:gd name="T102" fmla="*/ 25 w 62"/>
                      <a:gd name="T103" fmla="*/ 60 h 62"/>
                      <a:gd name="T104" fmla="*/ 31 w 62"/>
                      <a:gd name="T105" fmla="*/ 62 h 62"/>
                      <a:gd name="T106" fmla="*/ 38 w 62"/>
                      <a:gd name="T107" fmla="*/ 60 h 62"/>
                      <a:gd name="T108" fmla="*/ 44 w 62"/>
                      <a:gd name="T109" fmla="*/ 59 h 62"/>
                      <a:gd name="T110" fmla="*/ 48 w 62"/>
                      <a:gd name="T111" fmla="*/ 56 h 62"/>
                      <a:gd name="T112" fmla="*/ 53 w 62"/>
                      <a:gd name="T113" fmla="*/ 52 h 62"/>
                      <a:gd name="T114" fmla="*/ 58 w 62"/>
                      <a:gd name="T115" fmla="*/ 48 h 62"/>
                      <a:gd name="T116" fmla="*/ 61 w 62"/>
                      <a:gd name="T117" fmla="*/ 42 h 62"/>
                      <a:gd name="T118" fmla="*/ 62 w 62"/>
                      <a:gd name="T119" fmla="*/ 37 h 62"/>
                      <a:gd name="T120" fmla="*/ 62 w 62"/>
                      <a:gd name="T121" fmla="*/ 31 h 6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2"/>
                      <a:gd name="T184" fmla="*/ 0 h 62"/>
                      <a:gd name="T185" fmla="*/ 62 w 62"/>
                      <a:gd name="T186" fmla="*/ 62 h 6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2" h="62">
                        <a:moveTo>
                          <a:pt x="62" y="31"/>
                        </a:moveTo>
                        <a:lnTo>
                          <a:pt x="62" y="25"/>
                        </a:lnTo>
                        <a:lnTo>
                          <a:pt x="61" y="18"/>
                        </a:lnTo>
                        <a:lnTo>
                          <a:pt x="58" y="12"/>
                        </a:lnTo>
                        <a:lnTo>
                          <a:pt x="53" y="8"/>
                        </a:lnTo>
                        <a:lnTo>
                          <a:pt x="48" y="5"/>
                        </a:lnTo>
                        <a:lnTo>
                          <a:pt x="44" y="1"/>
                        </a:lnTo>
                        <a:lnTo>
                          <a:pt x="38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5" y="0"/>
                        </a:lnTo>
                        <a:lnTo>
                          <a:pt x="21" y="3"/>
                        </a:lnTo>
                        <a:lnTo>
                          <a:pt x="16" y="6"/>
                        </a:lnTo>
                        <a:lnTo>
                          <a:pt x="24" y="3"/>
                        </a:lnTo>
                        <a:lnTo>
                          <a:pt x="31" y="3"/>
                        </a:lnTo>
                        <a:lnTo>
                          <a:pt x="38" y="3"/>
                        </a:lnTo>
                        <a:lnTo>
                          <a:pt x="42" y="5"/>
                        </a:lnTo>
                        <a:lnTo>
                          <a:pt x="47" y="8"/>
                        </a:lnTo>
                        <a:lnTo>
                          <a:pt x="51" y="11"/>
                        </a:lnTo>
                        <a:lnTo>
                          <a:pt x="55" y="15"/>
                        </a:lnTo>
                        <a:lnTo>
                          <a:pt x="58" y="20"/>
                        </a:lnTo>
                        <a:lnTo>
                          <a:pt x="59" y="25"/>
                        </a:lnTo>
                        <a:lnTo>
                          <a:pt x="59" y="31"/>
                        </a:lnTo>
                        <a:lnTo>
                          <a:pt x="59" y="35"/>
                        </a:lnTo>
                        <a:lnTo>
                          <a:pt x="58" y="42"/>
                        </a:lnTo>
                        <a:lnTo>
                          <a:pt x="55" y="46"/>
                        </a:lnTo>
                        <a:lnTo>
                          <a:pt x="51" y="49"/>
                        </a:lnTo>
                        <a:lnTo>
                          <a:pt x="47" y="54"/>
                        </a:lnTo>
                        <a:lnTo>
                          <a:pt x="42" y="56"/>
                        </a:lnTo>
                        <a:lnTo>
                          <a:pt x="38" y="57"/>
                        </a:lnTo>
                        <a:lnTo>
                          <a:pt x="31" y="59"/>
                        </a:lnTo>
                        <a:lnTo>
                          <a:pt x="25" y="57"/>
                        </a:lnTo>
                        <a:lnTo>
                          <a:pt x="21" y="56"/>
                        </a:lnTo>
                        <a:lnTo>
                          <a:pt x="16" y="54"/>
                        </a:lnTo>
                        <a:lnTo>
                          <a:pt x="11" y="49"/>
                        </a:lnTo>
                        <a:lnTo>
                          <a:pt x="8" y="46"/>
                        </a:lnTo>
                        <a:lnTo>
                          <a:pt x="7" y="42"/>
                        </a:lnTo>
                        <a:lnTo>
                          <a:pt x="4" y="35"/>
                        </a:lnTo>
                        <a:lnTo>
                          <a:pt x="4" y="31"/>
                        </a:lnTo>
                        <a:lnTo>
                          <a:pt x="4" y="25"/>
                        </a:lnTo>
                        <a:lnTo>
                          <a:pt x="5" y="20"/>
                        </a:lnTo>
                        <a:lnTo>
                          <a:pt x="4" y="25"/>
                        </a:lnTo>
                        <a:lnTo>
                          <a:pt x="0" y="31"/>
                        </a:lnTo>
                        <a:lnTo>
                          <a:pt x="2" y="37"/>
                        </a:lnTo>
                        <a:lnTo>
                          <a:pt x="4" y="42"/>
                        </a:lnTo>
                        <a:lnTo>
                          <a:pt x="7" y="48"/>
                        </a:lnTo>
                        <a:lnTo>
                          <a:pt x="10" y="52"/>
                        </a:lnTo>
                        <a:lnTo>
                          <a:pt x="14" y="56"/>
                        </a:lnTo>
                        <a:lnTo>
                          <a:pt x="19" y="59"/>
                        </a:lnTo>
                        <a:lnTo>
                          <a:pt x="25" y="60"/>
                        </a:lnTo>
                        <a:lnTo>
                          <a:pt x="31" y="62"/>
                        </a:lnTo>
                        <a:lnTo>
                          <a:pt x="38" y="60"/>
                        </a:lnTo>
                        <a:lnTo>
                          <a:pt x="44" y="59"/>
                        </a:lnTo>
                        <a:lnTo>
                          <a:pt x="48" y="56"/>
                        </a:lnTo>
                        <a:lnTo>
                          <a:pt x="53" y="52"/>
                        </a:lnTo>
                        <a:lnTo>
                          <a:pt x="58" y="48"/>
                        </a:lnTo>
                        <a:lnTo>
                          <a:pt x="61" y="42"/>
                        </a:lnTo>
                        <a:lnTo>
                          <a:pt x="62" y="37"/>
                        </a:lnTo>
                        <a:lnTo>
                          <a:pt x="62" y="31"/>
                        </a:lnTo>
                        <a:close/>
                      </a:path>
                    </a:pathLst>
                  </a:custGeom>
                  <a:solidFill>
                    <a:srgbClr val="EB8F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5" name="Freeform 593">
                    <a:extLst>
                      <a:ext uri="{FF2B5EF4-FFF2-40B4-BE49-F238E27FC236}">
                        <a16:creationId xmlns:a16="http://schemas.microsoft.com/office/drawing/2014/main" id="{73355665-5A07-FF44-AAB4-63CB6FFD4B5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78" y="1273"/>
                    <a:ext cx="59" cy="59"/>
                  </a:xfrm>
                  <a:custGeom>
                    <a:avLst/>
                    <a:gdLst>
                      <a:gd name="T0" fmla="*/ 59 w 59"/>
                      <a:gd name="T1" fmla="*/ 24 h 59"/>
                      <a:gd name="T2" fmla="*/ 54 w 59"/>
                      <a:gd name="T3" fmla="*/ 13 h 59"/>
                      <a:gd name="T4" fmla="*/ 46 w 59"/>
                      <a:gd name="T5" fmla="*/ 5 h 59"/>
                      <a:gd name="T6" fmla="*/ 36 w 59"/>
                      <a:gd name="T7" fmla="*/ 0 h 59"/>
                      <a:gd name="T8" fmla="*/ 25 w 59"/>
                      <a:gd name="T9" fmla="*/ 0 h 59"/>
                      <a:gd name="T10" fmla="*/ 14 w 59"/>
                      <a:gd name="T11" fmla="*/ 7 h 59"/>
                      <a:gd name="T12" fmla="*/ 5 w 59"/>
                      <a:gd name="T13" fmla="*/ 17 h 59"/>
                      <a:gd name="T14" fmla="*/ 0 w 59"/>
                      <a:gd name="T15" fmla="*/ 27 h 59"/>
                      <a:gd name="T16" fmla="*/ 2 w 59"/>
                      <a:gd name="T17" fmla="*/ 34 h 59"/>
                      <a:gd name="T18" fmla="*/ 5 w 59"/>
                      <a:gd name="T19" fmla="*/ 45 h 59"/>
                      <a:gd name="T20" fmla="*/ 12 w 59"/>
                      <a:gd name="T21" fmla="*/ 53 h 59"/>
                      <a:gd name="T22" fmla="*/ 23 w 59"/>
                      <a:gd name="T23" fmla="*/ 58 h 59"/>
                      <a:gd name="T24" fmla="*/ 36 w 59"/>
                      <a:gd name="T25" fmla="*/ 58 h 59"/>
                      <a:gd name="T26" fmla="*/ 46 w 59"/>
                      <a:gd name="T27" fmla="*/ 53 h 59"/>
                      <a:gd name="T28" fmla="*/ 54 w 59"/>
                      <a:gd name="T29" fmla="*/ 45 h 59"/>
                      <a:gd name="T30" fmla="*/ 59 w 59"/>
                      <a:gd name="T31" fmla="*/ 34 h 59"/>
                      <a:gd name="T32" fmla="*/ 56 w 59"/>
                      <a:gd name="T33" fmla="*/ 30 h 59"/>
                      <a:gd name="T34" fmla="*/ 54 w 59"/>
                      <a:gd name="T35" fmla="*/ 39 h 59"/>
                      <a:gd name="T36" fmla="*/ 48 w 59"/>
                      <a:gd name="T37" fmla="*/ 48 h 59"/>
                      <a:gd name="T38" fmla="*/ 40 w 59"/>
                      <a:gd name="T39" fmla="*/ 53 h 59"/>
                      <a:gd name="T40" fmla="*/ 29 w 59"/>
                      <a:gd name="T41" fmla="*/ 56 h 59"/>
                      <a:gd name="T42" fmla="*/ 19 w 59"/>
                      <a:gd name="T43" fmla="*/ 53 h 59"/>
                      <a:gd name="T44" fmla="*/ 11 w 59"/>
                      <a:gd name="T45" fmla="*/ 48 h 59"/>
                      <a:gd name="T46" fmla="*/ 5 w 59"/>
                      <a:gd name="T47" fmla="*/ 39 h 59"/>
                      <a:gd name="T48" fmla="*/ 3 w 59"/>
                      <a:gd name="T49" fmla="*/ 30 h 59"/>
                      <a:gd name="T50" fmla="*/ 5 w 59"/>
                      <a:gd name="T51" fmla="*/ 19 h 59"/>
                      <a:gd name="T52" fmla="*/ 11 w 59"/>
                      <a:gd name="T53" fmla="*/ 11 h 59"/>
                      <a:gd name="T54" fmla="*/ 19 w 59"/>
                      <a:gd name="T55" fmla="*/ 5 h 59"/>
                      <a:gd name="T56" fmla="*/ 29 w 59"/>
                      <a:gd name="T57" fmla="*/ 4 h 59"/>
                      <a:gd name="T58" fmla="*/ 40 w 59"/>
                      <a:gd name="T59" fmla="*/ 5 h 59"/>
                      <a:gd name="T60" fmla="*/ 48 w 59"/>
                      <a:gd name="T61" fmla="*/ 11 h 59"/>
                      <a:gd name="T62" fmla="*/ 54 w 59"/>
                      <a:gd name="T63" fmla="*/ 19 h 59"/>
                      <a:gd name="T64" fmla="*/ 56 w 59"/>
                      <a:gd name="T65" fmla="*/ 30 h 5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9"/>
                      <a:gd name="T100" fmla="*/ 0 h 59"/>
                      <a:gd name="T101" fmla="*/ 59 w 59"/>
                      <a:gd name="T102" fmla="*/ 59 h 5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9" h="59">
                        <a:moveTo>
                          <a:pt x="59" y="30"/>
                        </a:moveTo>
                        <a:lnTo>
                          <a:pt x="59" y="24"/>
                        </a:lnTo>
                        <a:lnTo>
                          <a:pt x="57" y="17"/>
                        </a:lnTo>
                        <a:lnTo>
                          <a:pt x="54" y="13"/>
                        </a:lnTo>
                        <a:lnTo>
                          <a:pt x="51" y="8"/>
                        </a:lnTo>
                        <a:lnTo>
                          <a:pt x="46" y="5"/>
                        </a:lnTo>
                        <a:lnTo>
                          <a:pt x="40" y="2"/>
                        </a:lnTo>
                        <a:lnTo>
                          <a:pt x="36" y="0"/>
                        </a:lnTo>
                        <a:lnTo>
                          <a:pt x="29" y="0"/>
                        </a:lnTo>
                        <a:lnTo>
                          <a:pt x="25" y="0"/>
                        </a:lnTo>
                        <a:lnTo>
                          <a:pt x="20" y="2"/>
                        </a:lnTo>
                        <a:lnTo>
                          <a:pt x="14" y="7"/>
                        </a:lnTo>
                        <a:lnTo>
                          <a:pt x="9" y="13"/>
                        </a:lnTo>
                        <a:lnTo>
                          <a:pt x="5" y="17"/>
                        </a:lnTo>
                        <a:lnTo>
                          <a:pt x="0" y="25"/>
                        </a:lnTo>
                        <a:lnTo>
                          <a:pt x="0" y="27"/>
                        </a:lnTo>
                        <a:lnTo>
                          <a:pt x="0" y="30"/>
                        </a:lnTo>
                        <a:lnTo>
                          <a:pt x="2" y="34"/>
                        </a:lnTo>
                        <a:lnTo>
                          <a:pt x="3" y="41"/>
                        </a:lnTo>
                        <a:lnTo>
                          <a:pt x="5" y="45"/>
                        </a:lnTo>
                        <a:lnTo>
                          <a:pt x="9" y="50"/>
                        </a:lnTo>
                        <a:lnTo>
                          <a:pt x="12" y="53"/>
                        </a:lnTo>
                        <a:lnTo>
                          <a:pt x="19" y="56"/>
                        </a:lnTo>
                        <a:lnTo>
                          <a:pt x="23" y="58"/>
                        </a:lnTo>
                        <a:lnTo>
                          <a:pt x="29" y="59"/>
                        </a:lnTo>
                        <a:lnTo>
                          <a:pt x="36" y="58"/>
                        </a:lnTo>
                        <a:lnTo>
                          <a:pt x="40" y="56"/>
                        </a:lnTo>
                        <a:lnTo>
                          <a:pt x="46" y="53"/>
                        </a:lnTo>
                        <a:lnTo>
                          <a:pt x="51" y="50"/>
                        </a:lnTo>
                        <a:lnTo>
                          <a:pt x="54" y="45"/>
                        </a:lnTo>
                        <a:lnTo>
                          <a:pt x="57" y="41"/>
                        </a:lnTo>
                        <a:lnTo>
                          <a:pt x="59" y="34"/>
                        </a:lnTo>
                        <a:lnTo>
                          <a:pt x="59" y="30"/>
                        </a:lnTo>
                        <a:close/>
                        <a:moveTo>
                          <a:pt x="56" y="30"/>
                        </a:moveTo>
                        <a:lnTo>
                          <a:pt x="56" y="34"/>
                        </a:lnTo>
                        <a:lnTo>
                          <a:pt x="54" y="39"/>
                        </a:lnTo>
                        <a:lnTo>
                          <a:pt x="51" y="44"/>
                        </a:lnTo>
                        <a:lnTo>
                          <a:pt x="48" y="48"/>
                        </a:lnTo>
                        <a:lnTo>
                          <a:pt x="45" y="51"/>
                        </a:lnTo>
                        <a:lnTo>
                          <a:pt x="40" y="53"/>
                        </a:lnTo>
                        <a:lnTo>
                          <a:pt x="36" y="55"/>
                        </a:lnTo>
                        <a:lnTo>
                          <a:pt x="29" y="56"/>
                        </a:lnTo>
                        <a:lnTo>
                          <a:pt x="25" y="55"/>
                        </a:lnTo>
                        <a:lnTo>
                          <a:pt x="19" y="53"/>
                        </a:lnTo>
                        <a:lnTo>
                          <a:pt x="15" y="51"/>
                        </a:lnTo>
                        <a:lnTo>
                          <a:pt x="11" y="48"/>
                        </a:lnTo>
                        <a:lnTo>
                          <a:pt x="8" y="44"/>
                        </a:lnTo>
                        <a:lnTo>
                          <a:pt x="5" y="39"/>
                        </a:lnTo>
                        <a:lnTo>
                          <a:pt x="3" y="34"/>
                        </a:lnTo>
                        <a:lnTo>
                          <a:pt x="3" y="30"/>
                        </a:lnTo>
                        <a:lnTo>
                          <a:pt x="3" y="24"/>
                        </a:lnTo>
                        <a:lnTo>
                          <a:pt x="5" y="19"/>
                        </a:lnTo>
                        <a:lnTo>
                          <a:pt x="8" y="14"/>
                        </a:lnTo>
                        <a:lnTo>
                          <a:pt x="11" y="11"/>
                        </a:lnTo>
                        <a:lnTo>
                          <a:pt x="15" y="8"/>
                        </a:lnTo>
                        <a:lnTo>
                          <a:pt x="19" y="5"/>
                        </a:lnTo>
                        <a:lnTo>
                          <a:pt x="25" y="4"/>
                        </a:lnTo>
                        <a:lnTo>
                          <a:pt x="29" y="4"/>
                        </a:lnTo>
                        <a:lnTo>
                          <a:pt x="36" y="4"/>
                        </a:lnTo>
                        <a:lnTo>
                          <a:pt x="40" y="5"/>
                        </a:lnTo>
                        <a:lnTo>
                          <a:pt x="45" y="8"/>
                        </a:lnTo>
                        <a:lnTo>
                          <a:pt x="48" y="11"/>
                        </a:lnTo>
                        <a:lnTo>
                          <a:pt x="51" y="14"/>
                        </a:lnTo>
                        <a:lnTo>
                          <a:pt x="54" y="19"/>
                        </a:lnTo>
                        <a:lnTo>
                          <a:pt x="56" y="24"/>
                        </a:lnTo>
                        <a:lnTo>
                          <a:pt x="56" y="30"/>
                        </a:lnTo>
                        <a:close/>
                      </a:path>
                    </a:pathLst>
                  </a:custGeom>
                  <a:solidFill>
                    <a:srgbClr val="EC93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6" name="Freeform 594">
                    <a:extLst>
                      <a:ext uri="{FF2B5EF4-FFF2-40B4-BE49-F238E27FC236}">
                        <a16:creationId xmlns:a16="http://schemas.microsoft.com/office/drawing/2014/main" id="{0ABB3F5A-6365-C444-BFD8-09012D53E13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80" y="1275"/>
                    <a:ext cx="55" cy="56"/>
                  </a:xfrm>
                  <a:custGeom>
                    <a:avLst/>
                    <a:gdLst>
                      <a:gd name="T0" fmla="*/ 55 w 55"/>
                      <a:gd name="T1" fmla="*/ 22 h 56"/>
                      <a:gd name="T2" fmla="*/ 51 w 55"/>
                      <a:gd name="T3" fmla="*/ 12 h 56"/>
                      <a:gd name="T4" fmla="*/ 43 w 55"/>
                      <a:gd name="T5" fmla="*/ 5 h 56"/>
                      <a:gd name="T6" fmla="*/ 34 w 55"/>
                      <a:gd name="T7" fmla="*/ 0 h 56"/>
                      <a:gd name="T8" fmla="*/ 20 w 55"/>
                      <a:gd name="T9" fmla="*/ 0 h 56"/>
                      <a:gd name="T10" fmla="*/ 7 w 55"/>
                      <a:gd name="T11" fmla="*/ 9 h 56"/>
                      <a:gd name="T12" fmla="*/ 0 w 55"/>
                      <a:gd name="T13" fmla="*/ 22 h 56"/>
                      <a:gd name="T14" fmla="*/ 0 w 55"/>
                      <a:gd name="T15" fmla="*/ 32 h 56"/>
                      <a:gd name="T16" fmla="*/ 4 w 55"/>
                      <a:gd name="T17" fmla="*/ 43 h 56"/>
                      <a:gd name="T18" fmla="*/ 12 w 55"/>
                      <a:gd name="T19" fmla="*/ 51 h 56"/>
                      <a:gd name="T20" fmla="*/ 21 w 55"/>
                      <a:gd name="T21" fmla="*/ 54 h 56"/>
                      <a:gd name="T22" fmla="*/ 34 w 55"/>
                      <a:gd name="T23" fmla="*/ 54 h 56"/>
                      <a:gd name="T24" fmla="*/ 43 w 55"/>
                      <a:gd name="T25" fmla="*/ 51 h 56"/>
                      <a:gd name="T26" fmla="*/ 51 w 55"/>
                      <a:gd name="T27" fmla="*/ 43 h 56"/>
                      <a:gd name="T28" fmla="*/ 55 w 55"/>
                      <a:gd name="T29" fmla="*/ 32 h 56"/>
                      <a:gd name="T30" fmla="*/ 52 w 55"/>
                      <a:gd name="T31" fmla="*/ 28 h 56"/>
                      <a:gd name="T32" fmla="*/ 51 w 55"/>
                      <a:gd name="T33" fmla="*/ 37 h 56"/>
                      <a:gd name="T34" fmla="*/ 44 w 55"/>
                      <a:gd name="T35" fmla="*/ 45 h 56"/>
                      <a:gd name="T36" fmla="*/ 37 w 55"/>
                      <a:gd name="T37" fmla="*/ 49 h 56"/>
                      <a:gd name="T38" fmla="*/ 27 w 55"/>
                      <a:gd name="T39" fmla="*/ 53 h 56"/>
                      <a:gd name="T40" fmla="*/ 18 w 55"/>
                      <a:gd name="T41" fmla="*/ 49 h 56"/>
                      <a:gd name="T42" fmla="*/ 10 w 55"/>
                      <a:gd name="T43" fmla="*/ 45 h 56"/>
                      <a:gd name="T44" fmla="*/ 4 w 55"/>
                      <a:gd name="T45" fmla="*/ 37 h 56"/>
                      <a:gd name="T46" fmla="*/ 3 w 55"/>
                      <a:gd name="T47" fmla="*/ 28 h 56"/>
                      <a:gd name="T48" fmla="*/ 4 w 55"/>
                      <a:gd name="T49" fmla="*/ 17 h 56"/>
                      <a:gd name="T50" fmla="*/ 10 w 55"/>
                      <a:gd name="T51" fmla="*/ 9 h 56"/>
                      <a:gd name="T52" fmla="*/ 18 w 55"/>
                      <a:gd name="T53" fmla="*/ 5 h 56"/>
                      <a:gd name="T54" fmla="*/ 27 w 55"/>
                      <a:gd name="T55" fmla="*/ 3 h 56"/>
                      <a:gd name="T56" fmla="*/ 37 w 55"/>
                      <a:gd name="T57" fmla="*/ 5 h 56"/>
                      <a:gd name="T58" fmla="*/ 44 w 55"/>
                      <a:gd name="T59" fmla="*/ 9 h 56"/>
                      <a:gd name="T60" fmla="*/ 51 w 55"/>
                      <a:gd name="T61" fmla="*/ 17 h 56"/>
                      <a:gd name="T62" fmla="*/ 52 w 55"/>
                      <a:gd name="T63" fmla="*/ 28 h 5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5"/>
                      <a:gd name="T97" fmla="*/ 0 h 56"/>
                      <a:gd name="T98" fmla="*/ 55 w 55"/>
                      <a:gd name="T99" fmla="*/ 56 h 5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5" h="56">
                        <a:moveTo>
                          <a:pt x="55" y="28"/>
                        </a:moveTo>
                        <a:lnTo>
                          <a:pt x="55" y="22"/>
                        </a:lnTo>
                        <a:lnTo>
                          <a:pt x="54" y="17"/>
                        </a:lnTo>
                        <a:lnTo>
                          <a:pt x="51" y="12"/>
                        </a:lnTo>
                        <a:lnTo>
                          <a:pt x="47" y="8"/>
                        </a:lnTo>
                        <a:lnTo>
                          <a:pt x="43" y="5"/>
                        </a:lnTo>
                        <a:lnTo>
                          <a:pt x="38" y="2"/>
                        </a:lnTo>
                        <a:lnTo>
                          <a:pt x="34" y="0"/>
                        </a:lnTo>
                        <a:lnTo>
                          <a:pt x="27" y="0"/>
                        </a:lnTo>
                        <a:lnTo>
                          <a:pt x="20" y="0"/>
                        </a:lnTo>
                        <a:lnTo>
                          <a:pt x="12" y="3"/>
                        </a:lnTo>
                        <a:lnTo>
                          <a:pt x="7" y="9"/>
                        </a:lnTo>
                        <a:lnTo>
                          <a:pt x="1" y="17"/>
                        </a:lnTo>
                        <a:lnTo>
                          <a:pt x="0" y="22"/>
                        </a:lnTo>
                        <a:lnTo>
                          <a:pt x="0" y="28"/>
                        </a:lnTo>
                        <a:lnTo>
                          <a:pt x="0" y="32"/>
                        </a:lnTo>
                        <a:lnTo>
                          <a:pt x="3" y="39"/>
                        </a:lnTo>
                        <a:lnTo>
                          <a:pt x="4" y="43"/>
                        </a:lnTo>
                        <a:lnTo>
                          <a:pt x="7" y="46"/>
                        </a:lnTo>
                        <a:lnTo>
                          <a:pt x="12" y="51"/>
                        </a:lnTo>
                        <a:lnTo>
                          <a:pt x="17" y="53"/>
                        </a:lnTo>
                        <a:lnTo>
                          <a:pt x="21" y="54"/>
                        </a:lnTo>
                        <a:lnTo>
                          <a:pt x="27" y="56"/>
                        </a:lnTo>
                        <a:lnTo>
                          <a:pt x="34" y="54"/>
                        </a:lnTo>
                        <a:lnTo>
                          <a:pt x="38" y="53"/>
                        </a:lnTo>
                        <a:lnTo>
                          <a:pt x="43" y="51"/>
                        </a:lnTo>
                        <a:lnTo>
                          <a:pt x="47" y="46"/>
                        </a:lnTo>
                        <a:lnTo>
                          <a:pt x="51" y="43"/>
                        </a:lnTo>
                        <a:lnTo>
                          <a:pt x="54" y="39"/>
                        </a:lnTo>
                        <a:lnTo>
                          <a:pt x="55" y="32"/>
                        </a:lnTo>
                        <a:lnTo>
                          <a:pt x="55" y="28"/>
                        </a:lnTo>
                        <a:close/>
                        <a:moveTo>
                          <a:pt x="52" y="28"/>
                        </a:moveTo>
                        <a:lnTo>
                          <a:pt x="52" y="32"/>
                        </a:lnTo>
                        <a:lnTo>
                          <a:pt x="51" y="37"/>
                        </a:lnTo>
                        <a:lnTo>
                          <a:pt x="47" y="42"/>
                        </a:lnTo>
                        <a:lnTo>
                          <a:pt x="44" y="45"/>
                        </a:lnTo>
                        <a:lnTo>
                          <a:pt x="41" y="48"/>
                        </a:lnTo>
                        <a:lnTo>
                          <a:pt x="37" y="49"/>
                        </a:lnTo>
                        <a:lnTo>
                          <a:pt x="32" y="51"/>
                        </a:lnTo>
                        <a:lnTo>
                          <a:pt x="27" y="53"/>
                        </a:lnTo>
                        <a:lnTo>
                          <a:pt x="23" y="51"/>
                        </a:lnTo>
                        <a:lnTo>
                          <a:pt x="18" y="49"/>
                        </a:lnTo>
                        <a:lnTo>
                          <a:pt x="13" y="48"/>
                        </a:lnTo>
                        <a:lnTo>
                          <a:pt x="10" y="45"/>
                        </a:lnTo>
                        <a:lnTo>
                          <a:pt x="7" y="42"/>
                        </a:lnTo>
                        <a:lnTo>
                          <a:pt x="4" y="37"/>
                        </a:lnTo>
                        <a:lnTo>
                          <a:pt x="3" y="32"/>
                        </a:lnTo>
                        <a:lnTo>
                          <a:pt x="3" y="28"/>
                        </a:lnTo>
                        <a:lnTo>
                          <a:pt x="3" y="22"/>
                        </a:lnTo>
                        <a:lnTo>
                          <a:pt x="4" y="17"/>
                        </a:lnTo>
                        <a:lnTo>
                          <a:pt x="7" y="14"/>
                        </a:lnTo>
                        <a:lnTo>
                          <a:pt x="10" y="9"/>
                        </a:lnTo>
                        <a:lnTo>
                          <a:pt x="13" y="6"/>
                        </a:lnTo>
                        <a:lnTo>
                          <a:pt x="18" y="5"/>
                        </a:lnTo>
                        <a:lnTo>
                          <a:pt x="23" y="3"/>
                        </a:lnTo>
                        <a:lnTo>
                          <a:pt x="27" y="3"/>
                        </a:lnTo>
                        <a:lnTo>
                          <a:pt x="32" y="3"/>
                        </a:lnTo>
                        <a:lnTo>
                          <a:pt x="37" y="5"/>
                        </a:lnTo>
                        <a:lnTo>
                          <a:pt x="41" y="6"/>
                        </a:lnTo>
                        <a:lnTo>
                          <a:pt x="44" y="9"/>
                        </a:lnTo>
                        <a:lnTo>
                          <a:pt x="47" y="14"/>
                        </a:lnTo>
                        <a:lnTo>
                          <a:pt x="51" y="17"/>
                        </a:lnTo>
                        <a:lnTo>
                          <a:pt x="52" y="22"/>
                        </a:lnTo>
                        <a:lnTo>
                          <a:pt x="52" y="28"/>
                        </a:lnTo>
                        <a:close/>
                      </a:path>
                    </a:pathLst>
                  </a:custGeom>
                  <a:solidFill>
                    <a:srgbClr val="EC9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7" name="Freeform 595">
                    <a:extLst>
                      <a:ext uri="{FF2B5EF4-FFF2-40B4-BE49-F238E27FC236}">
                        <a16:creationId xmlns:a16="http://schemas.microsoft.com/office/drawing/2014/main" id="{89115886-A2F3-6D46-9DDE-3E4600E07BC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81" y="1277"/>
                    <a:ext cx="53" cy="52"/>
                  </a:xfrm>
                  <a:custGeom>
                    <a:avLst/>
                    <a:gdLst>
                      <a:gd name="T0" fmla="*/ 53 w 53"/>
                      <a:gd name="T1" fmla="*/ 20 h 52"/>
                      <a:gd name="T2" fmla="*/ 48 w 53"/>
                      <a:gd name="T3" fmla="*/ 10 h 52"/>
                      <a:gd name="T4" fmla="*/ 42 w 53"/>
                      <a:gd name="T5" fmla="*/ 4 h 52"/>
                      <a:gd name="T6" fmla="*/ 33 w 53"/>
                      <a:gd name="T7" fmla="*/ 0 h 52"/>
                      <a:gd name="T8" fmla="*/ 22 w 53"/>
                      <a:gd name="T9" fmla="*/ 0 h 52"/>
                      <a:gd name="T10" fmla="*/ 12 w 53"/>
                      <a:gd name="T11" fmla="*/ 4 h 52"/>
                      <a:gd name="T12" fmla="*/ 5 w 53"/>
                      <a:gd name="T13" fmla="*/ 10 h 52"/>
                      <a:gd name="T14" fmla="*/ 0 w 53"/>
                      <a:gd name="T15" fmla="*/ 20 h 52"/>
                      <a:gd name="T16" fmla="*/ 0 w 53"/>
                      <a:gd name="T17" fmla="*/ 30 h 52"/>
                      <a:gd name="T18" fmla="*/ 5 w 53"/>
                      <a:gd name="T19" fmla="*/ 40 h 52"/>
                      <a:gd name="T20" fmla="*/ 12 w 53"/>
                      <a:gd name="T21" fmla="*/ 47 h 52"/>
                      <a:gd name="T22" fmla="*/ 22 w 53"/>
                      <a:gd name="T23" fmla="*/ 51 h 52"/>
                      <a:gd name="T24" fmla="*/ 33 w 53"/>
                      <a:gd name="T25" fmla="*/ 51 h 52"/>
                      <a:gd name="T26" fmla="*/ 42 w 53"/>
                      <a:gd name="T27" fmla="*/ 47 h 52"/>
                      <a:gd name="T28" fmla="*/ 48 w 53"/>
                      <a:gd name="T29" fmla="*/ 40 h 52"/>
                      <a:gd name="T30" fmla="*/ 53 w 53"/>
                      <a:gd name="T31" fmla="*/ 30 h 52"/>
                      <a:gd name="T32" fmla="*/ 50 w 53"/>
                      <a:gd name="T33" fmla="*/ 26 h 52"/>
                      <a:gd name="T34" fmla="*/ 48 w 53"/>
                      <a:gd name="T35" fmla="*/ 34 h 52"/>
                      <a:gd name="T36" fmla="*/ 43 w 53"/>
                      <a:gd name="T37" fmla="*/ 41 h 52"/>
                      <a:gd name="T38" fmla="*/ 36 w 53"/>
                      <a:gd name="T39" fmla="*/ 46 h 52"/>
                      <a:gd name="T40" fmla="*/ 26 w 53"/>
                      <a:gd name="T41" fmla="*/ 49 h 52"/>
                      <a:gd name="T42" fmla="*/ 17 w 53"/>
                      <a:gd name="T43" fmla="*/ 46 h 52"/>
                      <a:gd name="T44" fmla="*/ 11 w 53"/>
                      <a:gd name="T45" fmla="*/ 41 h 52"/>
                      <a:gd name="T46" fmla="*/ 5 w 53"/>
                      <a:gd name="T47" fmla="*/ 34 h 52"/>
                      <a:gd name="T48" fmla="*/ 3 w 53"/>
                      <a:gd name="T49" fmla="*/ 26 h 52"/>
                      <a:gd name="T50" fmla="*/ 5 w 53"/>
                      <a:gd name="T51" fmla="*/ 17 h 52"/>
                      <a:gd name="T52" fmla="*/ 11 w 53"/>
                      <a:gd name="T53" fmla="*/ 9 h 52"/>
                      <a:gd name="T54" fmla="*/ 17 w 53"/>
                      <a:gd name="T55" fmla="*/ 4 h 52"/>
                      <a:gd name="T56" fmla="*/ 26 w 53"/>
                      <a:gd name="T57" fmla="*/ 3 h 52"/>
                      <a:gd name="T58" fmla="*/ 36 w 53"/>
                      <a:gd name="T59" fmla="*/ 4 h 52"/>
                      <a:gd name="T60" fmla="*/ 43 w 53"/>
                      <a:gd name="T61" fmla="*/ 9 h 52"/>
                      <a:gd name="T62" fmla="*/ 48 w 53"/>
                      <a:gd name="T63" fmla="*/ 17 h 52"/>
                      <a:gd name="T64" fmla="*/ 50 w 53"/>
                      <a:gd name="T65" fmla="*/ 26 h 5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3"/>
                      <a:gd name="T100" fmla="*/ 0 h 52"/>
                      <a:gd name="T101" fmla="*/ 53 w 53"/>
                      <a:gd name="T102" fmla="*/ 52 h 5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3" h="52">
                        <a:moveTo>
                          <a:pt x="53" y="26"/>
                        </a:moveTo>
                        <a:lnTo>
                          <a:pt x="53" y="20"/>
                        </a:lnTo>
                        <a:lnTo>
                          <a:pt x="51" y="15"/>
                        </a:lnTo>
                        <a:lnTo>
                          <a:pt x="48" y="10"/>
                        </a:lnTo>
                        <a:lnTo>
                          <a:pt x="45" y="7"/>
                        </a:lnTo>
                        <a:lnTo>
                          <a:pt x="42" y="4"/>
                        </a:lnTo>
                        <a:lnTo>
                          <a:pt x="37" y="1"/>
                        </a:lnTo>
                        <a:lnTo>
                          <a:pt x="33" y="0"/>
                        </a:lnTo>
                        <a:lnTo>
                          <a:pt x="26" y="0"/>
                        </a:lnTo>
                        <a:lnTo>
                          <a:pt x="22" y="0"/>
                        </a:lnTo>
                        <a:lnTo>
                          <a:pt x="16" y="1"/>
                        </a:lnTo>
                        <a:lnTo>
                          <a:pt x="12" y="4"/>
                        </a:lnTo>
                        <a:lnTo>
                          <a:pt x="8" y="7"/>
                        </a:lnTo>
                        <a:lnTo>
                          <a:pt x="5" y="10"/>
                        </a:lnTo>
                        <a:lnTo>
                          <a:pt x="2" y="15"/>
                        </a:lnTo>
                        <a:lnTo>
                          <a:pt x="0" y="20"/>
                        </a:lnTo>
                        <a:lnTo>
                          <a:pt x="0" y="26"/>
                        </a:lnTo>
                        <a:lnTo>
                          <a:pt x="0" y="30"/>
                        </a:lnTo>
                        <a:lnTo>
                          <a:pt x="2" y="35"/>
                        </a:lnTo>
                        <a:lnTo>
                          <a:pt x="5" y="40"/>
                        </a:lnTo>
                        <a:lnTo>
                          <a:pt x="8" y="44"/>
                        </a:lnTo>
                        <a:lnTo>
                          <a:pt x="12" y="47"/>
                        </a:lnTo>
                        <a:lnTo>
                          <a:pt x="16" y="49"/>
                        </a:lnTo>
                        <a:lnTo>
                          <a:pt x="22" y="51"/>
                        </a:lnTo>
                        <a:lnTo>
                          <a:pt x="26" y="52"/>
                        </a:lnTo>
                        <a:lnTo>
                          <a:pt x="33" y="51"/>
                        </a:lnTo>
                        <a:lnTo>
                          <a:pt x="37" y="49"/>
                        </a:lnTo>
                        <a:lnTo>
                          <a:pt x="42" y="47"/>
                        </a:lnTo>
                        <a:lnTo>
                          <a:pt x="45" y="44"/>
                        </a:lnTo>
                        <a:lnTo>
                          <a:pt x="48" y="40"/>
                        </a:lnTo>
                        <a:lnTo>
                          <a:pt x="51" y="35"/>
                        </a:lnTo>
                        <a:lnTo>
                          <a:pt x="53" y="30"/>
                        </a:lnTo>
                        <a:lnTo>
                          <a:pt x="53" y="26"/>
                        </a:lnTo>
                        <a:close/>
                        <a:moveTo>
                          <a:pt x="50" y="26"/>
                        </a:moveTo>
                        <a:lnTo>
                          <a:pt x="50" y="30"/>
                        </a:lnTo>
                        <a:lnTo>
                          <a:pt x="48" y="34"/>
                        </a:lnTo>
                        <a:lnTo>
                          <a:pt x="46" y="38"/>
                        </a:lnTo>
                        <a:lnTo>
                          <a:pt x="43" y="41"/>
                        </a:lnTo>
                        <a:lnTo>
                          <a:pt x="39" y="44"/>
                        </a:lnTo>
                        <a:lnTo>
                          <a:pt x="36" y="46"/>
                        </a:lnTo>
                        <a:lnTo>
                          <a:pt x="31" y="47"/>
                        </a:lnTo>
                        <a:lnTo>
                          <a:pt x="26" y="49"/>
                        </a:lnTo>
                        <a:lnTo>
                          <a:pt x="22" y="47"/>
                        </a:lnTo>
                        <a:lnTo>
                          <a:pt x="17" y="46"/>
                        </a:lnTo>
                        <a:lnTo>
                          <a:pt x="14" y="44"/>
                        </a:lnTo>
                        <a:lnTo>
                          <a:pt x="11" y="41"/>
                        </a:lnTo>
                        <a:lnTo>
                          <a:pt x="8" y="38"/>
                        </a:lnTo>
                        <a:lnTo>
                          <a:pt x="5" y="34"/>
                        </a:lnTo>
                        <a:lnTo>
                          <a:pt x="3" y="30"/>
                        </a:lnTo>
                        <a:lnTo>
                          <a:pt x="3" y="26"/>
                        </a:lnTo>
                        <a:lnTo>
                          <a:pt x="3" y="21"/>
                        </a:lnTo>
                        <a:lnTo>
                          <a:pt x="5" y="17"/>
                        </a:lnTo>
                        <a:lnTo>
                          <a:pt x="8" y="12"/>
                        </a:lnTo>
                        <a:lnTo>
                          <a:pt x="11" y="9"/>
                        </a:lnTo>
                        <a:lnTo>
                          <a:pt x="14" y="6"/>
                        </a:lnTo>
                        <a:lnTo>
                          <a:pt x="17" y="4"/>
                        </a:lnTo>
                        <a:lnTo>
                          <a:pt x="22" y="3"/>
                        </a:lnTo>
                        <a:lnTo>
                          <a:pt x="26" y="3"/>
                        </a:lnTo>
                        <a:lnTo>
                          <a:pt x="31" y="3"/>
                        </a:lnTo>
                        <a:lnTo>
                          <a:pt x="36" y="4"/>
                        </a:lnTo>
                        <a:lnTo>
                          <a:pt x="39" y="6"/>
                        </a:lnTo>
                        <a:lnTo>
                          <a:pt x="43" y="9"/>
                        </a:lnTo>
                        <a:lnTo>
                          <a:pt x="46" y="12"/>
                        </a:lnTo>
                        <a:lnTo>
                          <a:pt x="48" y="17"/>
                        </a:lnTo>
                        <a:lnTo>
                          <a:pt x="50" y="21"/>
                        </a:lnTo>
                        <a:lnTo>
                          <a:pt x="50" y="26"/>
                        </a:lnTo>
                        <a:close/>
                      </a:path>
                    </a:pathLst>
                  </a:custGeom>
                  <a:solidFill>
                    <a:srgbClr val="ED9C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8" name="Freeform 596">
                    <a:extLst>
                      <a:ext uri="{FF2B5EF4-FFF2-40B4-BE49-F238E27FC236}">
                        <a16:creationId xmlns:a16="http://schemas.microsoft.com/office/drawing/2014/main" id="{10B6F260-1EA4-F648-BCF4-5DDFE2F8F50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83" y="1278"/>
                    <a:ext cx="49" cy="50"/>
                  </a:xfrm>
                  <a:custGeom>
                    <a:avLst/>
                    <a:gdLst>
                      <a:gd name="T0" fmla="*/ 49 w 49"/>
                      <a:gd name="T1" fmla="*/ 19 h 50"/>
                      <a:gd name="T2" fmla="*/ 44 w 49"/>
                      <a:gd name="T3" fmla="*/ 11 h 50"/>
                      <a:gd name="T4" fmla="*/ 38 w 49"/>
                      <a:gd name="T5" fmla="*/ 3 h 50"/>
                      <a:gd name="T6" fmla="*/ 29 w 49"/>
                      <a:gd name="T7" fmla="*/ 0 h 50"/>
                      <a:gd name="T8" fmla="*/ 20 w 49"/>
                      <a:gd name="T9" fmla="*/ 0 h 50"/>
                      <a:gd name="T10" fmla="*/ 10 w 49"/>
                      <a:gd name="T11" fmla="*/ 3 h 50"/>
                      <a:gd name="T12" fmla="*/ 4 w 49"/>
                      <a:gd name="T13" fmla="*/ 11 h 50"/>
                      <a:gd name="T14" fmla="*/ 0 w 49"/>
                      <a:gd name="T15" fmla="*/ 19 h 50"/>
                      <a:gd name="T16" fmla="*/ 0 w 49"/>
                      <a:gd name="T17" fmla="*/ 29 h 50"/>
                      <a:gd name="T18" fmla="*/ 4 w 49"/>
                      <a:gd name="T19" fmla="*/ 39 h 50"/>
                      <a:gd name="T20" fmla="*/ 10 w 49"/>
                      <a:gd name="T21" fmla="*/ 45 h 50"/>
                      <a:gd name="T22" fmla="*/ 20 w 49"/>
                      <a:gd name="T23" fmla="*/ 48 h 50"/>
                      <a:gd name="T24" fmla="*/ 29 w 49"/>
                      <a:gd name="T25" fmla="*/ 48 h 50"/>
                      <a:gd name="T26" fmla="*/ 38 w 49"/>
                      <a:gd name="T27" fmla="*/ 45 h 50"/>
                      <a:gd name="T28" fmla="*/ 44 w 49"/>
                      <a:gd name="T29" fmla="*/ 39 h 50"/>
                      <a:gd name="T30" fmla="*/ 49 w 49"/>
                      <a:gd name="T31" fmla="*/ 29 h 50"/>
                      <a:gd name="T32" fmla="*/ 46 w 49"/>
                      <a:gd name="T33" fmla="*/ 25 h 50"/>
                      <a:gd name="T34" fmla="*/ 44 w 49"/>
                      <a:gd name="T35" fmla="*/ 33 h 50"/>
                      <a:gd name="T36" fmla="*/ 40 w 49"/>
                      <a:gd name="T37" fmla="*/ 39 h 50"/>
                      <a:gd name="T38" fmla="*/ 34 w 49"/>
                      <a:gd name="T39" fmla="*/ 43 h 50"/>
                      <a:gd name="T40" fmla="*/ 24 w 49"/>
                      <a:gd name="T41" fmla="*/ 46 h 50"/>
                      <a:gd name="T42" fmla="*/ 17 w 49"/>
                      <a:gd name="T43" fmla="*/ 43 h 50"/>
                      <a:gd name="T44" fmla="*/ 9 w 49"/>
                      <a:gd name="T45" fmla="*/ 39 h 50"/>
                      <a:gd name="T46" fmla="*/ 4 w 49"/>
                      <a:gd name="T47" fmla="*/ 33 h 50"/>
                      <a:gd name="T48" fmla="*/ 3 w 49"/>
                      <a:gd name="T49" fmla="*/ 25 h 50"/>
                      <a:gd name="T50" fmla="*/ 4 w 49"/>
                      <a:gd name="T51" fmla="*/ 16 h 50"/>
                      <a:gd name="T52" fmla="*/ 9 w 49"/>
                      <a:gd name="T53" fmla="*/ 9 h 50"/>
                      <a:gd name="T54" fmla="*/ 17 w 49"/>
                      <a:gd name="T55" fmla="*/ 5 h 50"/>
                      <a:gd name="T56" fmla="*/ 24 w 49"/>
                      <a:gd name="T57" fmla="*/ 3 h 50"/>
                      <a:gd name="T58" fmla="*/ 34 w 49"/>
                      <a:gd name="T59" fmla="*/ 5 h 50"/>
                      <a:gd name="T60" fmla="*/ 40 w 49"/>
                      <a:gd name="T61" fmla="*/ 9 h 50"/>
                      <a:gd name="T62" fmla="*/ 44 w 49"/>
                      <a:gd name="T63" fmla="*/ 16 h 50"/>
                      <a:gd name="T64" fmla="*/ 46 w 49"/>
                      <a:gd name="T65" fmla="*/ 25 h 5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"/>
                      <a:gd name="T100" fmla="*/ 0 h 50"/>
                      <a:gd name="T101" fmla="*/ 49 w 49"/>
                      <a:gd name="T102" fmla="*/ 50 h 5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" h="50">
                        <a:moveTo>
                          <a:pt x="49" y="25"/>
                        </a:moveTo>
                        <a:lnTo>
                          <a:pt x="49" y="19"/>
                        </a:lnTo>
                        <a:lnTo>
                          <a:pt x="48" y="14"/>
                        </a:lnTo>
                        <a:lnTo>
                          <a:pt x="44" y="11"/>
                        </a:lnTo>
                        <a:lnTo>
                          <a:pt x="41" y="6"/>
                        </a:lnTo>
                        <a:lnTo>
                          <a:pt x="38" y="3"/>
                        </a:lnTo>
                        <a:lnTo>
                          <a:pt x="34" y="2"/>
                        </a:lnTo>
                        <a:lnTo>
                          <a:pt x="29" y="0"/>
                        </a:lnTo>
                        <a:lnTo>
                          <a:pt x="24" y="0"/>
                        </a:lnTo>
                        <a:lnTo>
                          <a:pt x="20" y="0"/>
                        </a:lnTo>
                        <a:lnTo>
                          <a:pt x="15" y="2"/>
                        </a:lnTo>
                        <a:lnTo>
                          <a:pt x="10" y="3"/>
                        </a:lnTo>
                        <a:lnTo>
                          <a:pt x="7" y="6"/>
                        </a:lnTo>
                        <a:lnTo>
                          <a:pt x="4" y="11"/>
                        </a:lnTo>
                        <a:lnTo>
                          <a:pt x="1" y="14"/>
                        </a:lnTo>
                        <a:lnTo>
                          <a:pt x="0" y="19"/>
                        </a:lnTo>
                        <a:lnTo>
                          <a:pt x="0" y="25"/>
                        </a:lnTo>
                        <a:lnTo>
                          <a:pt x="0" y="29"/>
                        </a:lnTo>
                        <a:lnTo>
                          <a:pt x="1" y="34"/>
                        </a:lnTo>
                        <a:lnTo>
                          <a:pt x="4" y="39"/>
                        </a:lnTo>
                        <a:lnTo>
                          <a:pt x="7" y="42"/>
                        </a:lnTo>
                        <a:lnTo>
                          <a:pt x="10" y="45"/>
                        </a:lnTo>
                        <a:lnTo>
                          <a:pt x="15" y="46"/>
                        </a:lnTo>
                        <a:lnTo>
                          <a:pt x="20" y="48"/>
                        </a:lnTo>
                        <a:lnTo>
                          <a:pt x="24" y="50"/>
                        </a:lnTo>
                        <a:lnTo>
                          <a:pt x="29" y="48"/>
                        </a:lnTo>
                        <a:lnTo>
                          <a:pt x="34" y="46"/>
                        </a:lnTo>
                        <a:lnTo>
                          <a:pt x="38" y="45"/>
                        </a:lnTo>
                        <a:lnTo>
                          <a:pt x="41" y="42"/>
                        </a:lnTo>
                        <a:lnTo>
                          <a:pt x="44" y="39"/>
                        </a:lnTo>
                        <a:lnTo>
                          <a:pt x="48" y="34"/>
                        </a:lnTo>
                        <a:lnTo>
                          <a:pt x="49" y="29"/>
                        </a:lnTo>
                        <a:lnTo>
                          <a:pt x="49" y="25"/>
                        </a:lnTo>
                        <a:close/>
                        <a:moveTo>
                          <a:pt x="46" y="25"/>
                        </a:moveTo>
                        <a:lnTo>
                          <a:pt x="46" y="28"/>
                        </a:lnTo>
                        <a:lnTo>
                          <a:pt x="44" y="33"/>
                        </a:lnTo>
                        <a:lnTo>
                          <a:pt x="43" y="36"/>
                        </a:lnTo>
                        <a:lnTo>
                          <a:pt x="40" y="39"/>
                        </a:lnTo>
                        <a:lnTo>
                          <a:pt x="37" y="42"/>
                        </a:lnTo>
                        <a:lnTo>
                          <a:pt x="34" y="43"/>
                        </a:lnTo>
                        <a:lnTo>
                          <a:pt x="29" y="45"/>
                        </a:lnTo>
                        <a:lnTo>
                          <a:pt x="24" y="46"/>
                        </a:lnTo>
                        <a:lnTo>
                          <a:pt x="20" y="45"/>
                        </a:lnTo>
                        <a:lnTo>
                          <a:pt x="17" y="43"/>
                        </a:lnTo>
                        <a:lnTo>
                          <a:pt x="12" y="42"/>
                        </a:lnTo>
                        <a:lnTo>
                          <a:pt x="9" y="39"/>
                        </a:lnTo>
                        <a:lnTo>
                          <a:pt x="7" y="36"/>
                        </a:lnTo>
                        <a:lnTo>
                          <a:pt x="4" y="33"/>
                        </a:lnTo>
                        <a:lnTo>
                          <a:pt x="3" y="28"/>
                        </a:lnTo>
                        <a:lnTo>
                          <a:pt x="3" y="25"/>
                        </a:lnTo>
                        <a:lnTo>
                          <a:pt x="3" y="20"/>
                        </a:lnTo>
                        <a:lnTo>
                          <a:pt x="4" y="16"/>
                        </a:lnTo>
                        <a:lnTo>
                          <a:pt x="7" y="12"/>
                        </a:lnTo>
                        <a:lnTo>
                          <a:pt x="9" y="9"/>
                        </a:lnTo>
                        <a:lnTo>
                          <a:pt x="12" y="6"/>
                        </a:lnTo>
                        <a:lnTo>
                          <a:pt x="17" y="5"/>
                        </a:lnTo>
                        <a:lnTo>
                          <a:pt x="20" y="3"/>
                        </a:lnTo>
                        <a:lnTo>
                          <a:pt x="24" y="3"/>
                        </a:lnTo>
                        <a:lnTo>
                          <a:pt x="29" y="3"/>
                        </a:lnTo>
                        <a:lnTo>
                          <a:pt x="34" y="5"/>
                        </a:lnTo>
                        <a:lnTo>
                          <a:pt x="37" y="6"/>
                        </a:lnTo>
                        <a:lnTo>
                          <a:pt x="40" y="9"/>
                        </a:lnTo>
                        <a:lnTo>
                          <a:pt x="43" y="12"/>
                        </a:lnTo>
                        <a:lnTo>
                          <a:pt x="44" y="16"/>
                        </a:lnTo>
                        <a:lnTo>
                          <a:pt x="46" y="20"/>
                        </a:lnTo>
                        <a:lnTo>
                          <a:pt x="46" y="25"/>
                        </a:lnTo>
                        <a:close/>
                      </a:path>
                    </a:pathLst>
                  </a:custGeom>
                  <a:solidFill>
                    <a:srgbClr val="EE9FA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9" name="Freeform 597">
                    <a:extLst>
                      <a:ext uri="{FF2B5EF4-FFF2-40B4-BE49-F238E27FC236}">
                        <a16:creationId xmlns:a16="http://schemas.microsoft.com/office/drawing/2014/main" id="{A0E858CC-C09F-4C46-B610-2293965B195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84" y="1280"/>
                    <a:ext cx="47" cy="46"/>
                  </a:xfrm>
                  <a:custGeom>
                    <a:avLst/>
                    <a:gdLst>
                      <a:gd name="T0" fmla="*/ 47 w 47"/>
                      <a:gd name="T1" fmla="*/ 23 h 46"/>
                      <a:gd name="T2" fmla="*/ 47 w 47"/>
                      <a:gd name="T3" fmla="*/ 18 h 46"/>
                      <a:gd name="T4" fmla="*/ 45 w 47"/>
                      <a:gd name="T5" fmla="*/ 14 h 46"/>
                      <a:gd name="T6" fmla="*/ 43 w 47"/>
                      <a:gd name="T7" fmla="*/ 9 h 46"/>
                      <a:gd name="T8" fmla="*/ 40 w 47"/>
                      <a:gd name="T9" fmla="*/ 6 h 46"/>
                      <a:gd name="T10" fmla="*/ 36 w 47"/>
                      <a:gd name="T11" fmla="*/ 3 h 46"/>
                      <a:gd name="T12" fmla="*/ 33 w 47"/>
                      <a:gd name="T13" fmla="*/ 1 h 46"/>
                      <a:gd name="T14" fmla="*/ 28 w 47"/>
                      <a:gd name="T15" fmla="*/ 0 h 46"/>
                      <a:gd name="T16" fmla="*/ 23 w 47"/>
                      <a:gd name="T17" fmla="*/ 0 h 46"/>
                      <a:gd name="T18" fmla="*/ 19 w 47"/>
                      <a:gd name="T19" fmla="*/ 0 h 46"/>
                      <a:gd name="T20" fmla="*/ 14 w 47"/>
                      <a:gd name="T21" fmla="*/ 1 h 46"/>
                      <a:gd name="T22" fmla="*/ 11 w 47"/>
                      <a:gd name="T23" fmla="*/ 3 h 46"/>
                      <a:gd name="T24" fmla="*/ 8 w 47"/>
                      <a:gd name="T25" fmla="*/ 6 h 46"/>
                      <a:gd name="T26" fmla="*/ 5 w 47"/>
                      <a:gd name="T27" fmla="*/ 9 h 46"/>
                      <a:gd name="T28" fmla="*/ 2 w 47"/>
                      <a:gd name="T29" fmla="*/ 14 h 46"/>
                      <a:gd name="T30" fmla="*/ 0 w 47"/>
                      <a:gd name="T31" fmla="*/ 18 h 46"/>
                      <a:gd name="T32" fmla="*/ 0 w 47"/>
                      <a:gd name="T33" fmla="*/ 23 h 46"/>
                      <a:gd name="T34" fmla="*/ 0 w 47"/>
                      <a:gd name="T35" fmla="*/ 27 h 46"/>
                      <a:gd name="T36" fmla="*/ 2 w 47"/>
                      <a:gd name="T37" fmla="*/ 31 h 46"/>
                      <a:gd name="T38" fmla="*/ 5 w 47"/>
                      <a:gd name="T39" fmla="*/ 35 h 46"/>
                      <a:gd name="T40" fmla="*/ 8 w 47"/>
                      <a:gd name="T41" fmla="*/ 38 h 46"/>
                      <a:gd name="T42" fmla="*/ 11 w 47"/>
                      <a:gd name="T43" fmla="*/ 41 h 46"/>
                      <a:gd name="T44" fmla="*/ 14 w 47"/>
                      <a:gd name="T45" fmla="*/ 43 h 46"/>
                      <a:gd name="T46" fmla="*/ 19 w 47"/>
                      <a:gd name="T47" fmla="*/ 44 h 46"/>
                      <a:gd name="T48" fmla="*/ 23 w 47"/>
                      <a:gd name="T49" fmla="*/ 46 h 46"/>
                      <a:gd name="T50" fmla="*/ 28 w 47"/>
                      <a:gd name="T51" fmla="*/ 44 h 46"/>
                      <a:gd name="T52" fmla="*/ 33 w 47"/>
                      <a:gd name="T53" fmla="*/ 43 h 46"/>
                      <a:gd name="T54" fmla="*/ 36 w 47"/>
                      <a:gd name="T55" fmla="*/ 41 h 46"/>
                      <a:gd name="T56" fmla="*/ 40 w 47"/>
                      <a:gd name="T57" fmla="*/ 38 h 46"/>
                      <a:gd name="T58" fmla="*/ 43 w 47"/>
                      <a:gd name="T59" fmla="*/ 35 h 46"/>
                      <a:gd name="T60" fmla="*/ 45 w 47"/>
                      <a:gd name="T61" fmla="*/ 31 h 46"/>
                      <a:gd name="T62" fmla="*/ 47 w 47"/>
                      <a:gd name="T63" fmla="*/ 27 h 46"/>
                      <a:gd name="T64" fmla="*/ 47 w 47"/>
                      <a:gd name="T65" fmla="*/ 23 h 46"/>
                      <a:gd name="T66" fmla="*/ 43 w 47"/>
                      <a:gd name="T67" fmla="*/ 23 h 46"/>
                      <a:gd name="T68" fmla="*/ 42 w 47"/>
                      <a:gd name="T69" fmla="*/ 31 h 46"/>
                      <a:gd name="T70" fmla="*/ 37 w 47"/>
                      <a:gd name="T71" fmla="*/ 37 h 46"/>
                      <a:gd name="T72" fmla="*/ 31 w 47"/>
                      <a:gd name="T73" fmla="*/ 41 h 46"/>
                      <a:gd name="T74" fmla="*/ 23 w 47"/>
                      <a:gd name="T75" fmla="*/ 43 h 46"/>
                      <a:gd name="T76" fmla="*/ 16 w 47"/>
                      <a:gd name="T77" fmla="*/ 41 h 46"/>
                      <a:gd name="T78" fmla="*/ 9 w 47"/>
                      <a:gd name="T79" fmla="*/ 37 h 46"/>
                      <a:gd name="T80" fmla="*/ 5 w 47"/>
                      <a:gd name="T81" fmla="*/ 31 h 46"/>
                      <a:gd name="T82" fmla="*/ 3 w 47"/>
                      <a:gd name="T83" fmla="*/ 23 h 46"/>
                      <a:gd name="T84" fmla="*/ 5 w 47"/>
                      <a:gd name="T85" fmla="*/ 15 h 46"/>
                      <a:gd name="T86" fmla="*/ 9 w 47"/>
                      <a:gd name="T87" fmla="*/ 7 h 46"/>
                      <a:gd name="T88" fmla="*/ 16 w 47"/>
                      <a:gd name="T89" fmla="*/ 4 h 46"/>
                      <a:gd name="T90" fmla="*/ 23 w 47"/>
                      <a:gd name="T91" fmla="*/ 3 h 46"/>
                      <a:gd name="T92" fmla="*/ 31 w 47"/>
                      <a:gd name="T93" fmla="*/ 4 h 46"/>
                      <a:gd name="T94" fmla="*/ 37 w 47"/>
                      <a:gd name="T95" fmla="*/ 7 h 46"/>
                      <a:gd name="T96" fmla="*/ 42 w 47"/>
                      <a:gd name="T97" fmla="*/ 15 h 46"/>
                      <a:gd name="T98" fmla="*/ 43 w 47"/>
                      <a:gd name="T99" fmla="*/ 23 h 4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7"/>
                      <a:gd name="T151" fmla="*/ 0 h 46"/>
                      <a:gd name="T152" fmla="*/ 47 w 47"/>
                      <a:gd name="T153" fmla="*/ 46 h 4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7" h="46">
                        <a:moveTo>
                          <a:pt x="47" y="23"/>
                        </a:moveTo>
                        <a:lnTo>
                          <a:pt x="47" y="18"/>
                        </a:lnTo>
                        <a:lnTo>
                          <a:pt x="45" y="14"/>
                        </a:lnTo>
                        <a:lnTo>
                          <a:pt x="43" y="9"/>
                        </a:lnTo>
                        <a:lnTo>
                          <a:pt x="40" y="6"/>
                        </a:lnTo>
                        <a:lnTo>
                          <a:pt x="36" y="3"/>
                        </a:lnTo>
                        <a:lnTo>
                          <a:pt x="33" y="1"/>
                        </a:lnTo>
                        <a:lnTo>
                          <a:pt x="28" y="0"/>
                        </a:lnTo>
                        <a:lnTo>
                          <a:pt x="23" y="0"/>
                        </a:lnTo>
                        <a:lnTo>
                          <a:pt x="19" y="0"/>
                        </a:lnTo>
                        <a:lnTo>
                          <a:pt x="14" y="1"/>
                        </a:lnTo>
                        <a:lnTo>
                          <a:pt x="11" y="3"/>
                        </a:lnTo>
                        <a:lnTo>
                          <a:pt x="8" y="6"/>
                        </a:lnTo>
                        <a:lnTo>
                          <a:pt x="5" y="9"/>
                        </a:lnTo>
                        <a:lnTo>
                          <a:pt x="2" y="14"/>
                        </a:lnTo>
                        <a:lnTo>
                          <a:pt x="0" y="18"/>
                        </a:lnTo>
                        <a:lnTo>
                          <a:pt x="0" y="23"/>
                        </a:lnTo>
                        <a:lnTo>
                          <a:pt x="0" y="27"/>
                        </a:lnTo>
                        <a:lnTo>
                          <a:pt x="2" y="31"/>
                        </a:lnTo>
                        <a:lnTo>
                          <a:pt x="5" y="35"/>
                        </a:lnTo>
                        <a:lnTo>
                          <a:pt x="8" y="38"/>
                        </a:lnTo>
                        <a:lnTo>
                          <a:pt x="11" y="41"/>
                        </a:lnTo>
                        <a:lnTo>
                          <a:pt x="14" y="43"/>
                        </a:lnTo>
                        <a:lnTo>
                          <a:pt x="19" y="44"/>
                        </a:lnTo>
                        <a:lnTo>
                          <a:pt x="23" y="46"/>
                        </a:lnTo>
                        <a:lnTo>
                          <a:pt x="28" y="44"/>
                        </a:lnTo>
                        <a:lnTo>
                          <a:pt x="33" y="43"/>
                        </a:lnTo>
                        <a:lnTo>
                          <a:pt x="36" y="41"/>
                        </a:lnTo>
                        <a:lnTo>
                          <a:pt x="40" y="38"/>
                        </a:lnTo>
                        <a:lnTo>
                          <a:pt x="43" y="35"/>
                        </a:lnTo>
                        <a:lnTo>
                          <a:pt x="45" y="31"/>
                        </a:lnTo>
                        <a:lnTo>
                          <a:pt x="47" y="27"/>
                        </a:lnTo>
                        <a:lnTo>
                          <a:pt x="47" y="23"/>
                        </a:lnTo>
                        <a:close/>
                        <a:moveTo>
                          <a:pt x="43" y="23"/>
                        </a:moveTo>
                        <a:lnTo>
                          <a:pt x="42" y="31"/>
                        </a:lnTo>
                        <a:lnTo>
                          <a:pt x="37" y="37"/>
                        </a:lnTo>
                        <a:lnTo>
                          <a:pt x="31" y="41"/>
                        </a:lnTo>
                        <a:lnTo>
                          <a:pt x="23" y="43"/>
                        </a:lnTo>
                        <a:lnTo>
                          <a:pt x="16" y="41"/>
                        </a:lnTo>
                        <a:lnTo>
                          <a:pt x="9" y="37"/>
                        </a:lnTo>
                        <a:lnTo>
                          <a:pt x="5" y="31"/>
                        </a:lnTo>
                        <a:lnTo>
                          <a:pt x="3" y="23"/>
                        </a:lnTo>
                        <a:lnTo>
                          <a:pt x="5" y="15"/>
                        </a:lnTo>
                        <a:lnTo>
                          <a:pt x="9" y="7"/>
                        </a:lnTo>
                        <a:lnTo>
                          <a:pt x="16" y="4"/>
                        </a:lnTo>
                        <a:lnTo>
                          <a:pt x="23" y="3"/>
                        </a:lnTo>
                        <a:lnTo>
                          <a:pt x="31" y="4"/>
                        </a:lnTo>
                        <a:lnTo>
                          <a:pt x="37" y="7"/>
                        </a:lnTo>
                        <a:lnTo>
                          <a:pt x="42" y="15"/>
                        </a:lnTo>
                        <a:lnTo>
                          <a:pt x="43" y="23"/>
                        </a:lnTo>
                        <a:close/>
                      </a:path>
                    </a:pathLst>
                  </a:custGeom>
                  <a:solidFill>
                    <a:srgbClr val="EEA2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0" name="Freeform 598">
                    <a:extLst>
                      <a:ext uri="{FF2B5EF4-FFF2-40B4-BE49-F238E27FC236}">
                        <a16:creationId xmlns:a16="http://schemas.microsoft.com/office/drawing/2014/main" id="{E82935FA-57EC-7B43-BBD3-A07DC05FAC4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86" y="1281"/>
                    <a:ext cx="43" cy="43"/>
                  </a:xfrm>
                  <a:custGeom>
                    <a:avLst/>
                    <a:gdLst>
                      <a:gd name="T0" fmla="*/ 43 w 43"/>
                      <a:gd name="T1" fmla="*/ 22 h 43"/>
                      <a:gd name="T2" fmla="*/ 43 w 43"/>
                      <a:gd name="T3" fmla="*/ 17 h 43"/>
                      <a:gd name="T4" fmla="*/ 41 w 43"/>
                      <a:gd name="T5" fmla="*/ 13 h 43"/>
                      <a:gd name="T6" fmla="*/ 40 w 43"/>
                      <a:gd name="T7" fmla="*/ 9 h 43"/>
                      <a:gd name="T8" fmla="*/ 37 w 43"/>
                      <a:gd name="T9" fmla="*/ 6 h 43"/>
                      <a:gd name="T10" fmla="*/ 34 w 43"/>
                      <a:gd name="T11" fmla="*/ 3 h 43"/>
                      <a:gd name="T12" fmla="*/ 31 w 43"/>
                      <a:gd name="T13" fmla="*/ 2 h 43"/>
                      <a:gd name="T14" fmla="*/ 26 w 43"/>
                      <a:gd name="T15" fmla="*/ 0 h 43"/>
                      <a:gd name="T16" fmla="*/ 21 w 43"/>
                      <a:gd name="T17" fmla="*/ 0 h 43"/>
                      <a:gd name="T18" fmla="*/ 17 w 43"/>
                      <a:gd name="T19" fmla="*/ 0 h 43"/>
                      <a:gd name="T20" fmla="*/ 14 w 43"/>
                      <a:gd name="T21" fmla="*/ 2 h 43"/>
                      <a:gd name="T22" fmla="*/ 9 w 43"/>
                      <a:gd name="T23" fmla="*/ 3 h 43"/>
                      <a:gd name="T24" fmla="*/ 6 w 43"/>
                      <a:gd name="T25" fmla="*/ 6 h 43"/>
                      <a:gd name="T26" fmla="*/ 4 w 43"/>
                      <a:gd name="T27" fmla="*/ 9 h 43"/>
                      <a:gd name="T28" fmla="*/ 1 w 43"/>
                      <a:gd name="T29" fmla="*/ 13 h 43"/>
                      <a:gd name="T30" fmla="*/ 0 w 43"/>
                      <a:gd name="T31" fmla="*/ 17 h 43"/>
                      <a:gd name="T32" fmla="*/ 0 w 43"/>
                      <a:gd name="T33" fmla="*/ 22 h 43"/>
                      <a:gd name="T34" fmla="*/ 0 w 43"/>
                      <a:gd name="T35" fmla="*/ 25 h 43"/>
                      <a:gd name="T36" fmla="*/ 1 w 43"/>
                      <a:gd name="T37" fmla="*/ 30 h 43"/>
                      <a:gd name="T38" fmla="*/ 4 w 43"/>
                      <a:gd name="T39" fmla="*/ 33 h 43"/>
                      <a:gd name="T40" fmla="*/ 6 w 43"/>
                      <a:gd name="T41" fmla="*/ 36 h 43"/>
                      <a:gd name="T42" fmla="*/ 9 w 43"/>
                      <a:gd name="T43" fmla="*/ 39 h 43"/>
                      <a:gd name="T44" fmla="*/ 14 w 43"/>
                      <a:gd name="T45" fmla="*/ 40 h 43"/>
                      <a:gd name="T46" fmla="*/ 17 w 43"/>
                      <a:gd name="T47" fmla="*/ 42 h 43"/>
                      <a:gd name="T48" fmla="*/ 21 w 43"/>
                      <a:gd name="T49" fmla="*/ 43 h 43"/>
                      <a:gd name="T50" fmla="*/ 26 w 43"/>
                      <a:gd name="T51" fmla="*/ 42 h 43"/>
                      <a:gd name="T52" fmla="*/ 31 w 43"/>
                      <a:gd name="T53" fmla="*/ 40 h 43"/>
                      <a:gd name="T54" fmla="*/ 34 w 43"/>
                      <a:gd name="T55" fmla="*/ 39 h 43"/>
                      <a:gd name="T56" fmla="*/ 37 w 43"/>
                      <a:gd name="T57" fmla="*/ 36 h 43"/>
                      <a:gd name="T58" fmla="*/ 40 w 43"/>
                      <a:gd name="T59" fmla="*/ 33 h 43"/>
                      <a:gd name="T60" fmla="*/ 41 w 43"/>
                      <a:gd name="T61" fmla="*/ 30 h 43"/>
                      <a:gd name="T62" fmla="*/ 43 w 43"/>
                      <a:gd name="T63" fmla="*/ 25 h 43"/>
                      <a:gd name="T64" fmla="*/ 43 w 43"/>
                      <a:gd name="T65" fmla="*/ 22 h 43"/>
                      <a:gd name="T66" fmla="*/ 40 w 43"/>
                      <a:gd name="T67" fmla="*/ 22 h 43"/>
                      <a:gd name="T68" fmla="*/ 38 w 43"/>
                      <a:gd name="T69" fmla="*/ 28 h 43"/>
                      <a:gd name="T70" fmla="*/ 35 w 43"/>
                      <a:gd name="T71" fmla="*/ 34 h 43"/>
                      <a:gd name="T72" fmla="*/ 29 w 43"/>
                      <a:gd name="T73" fmla="*/ 39 h 43"/>
                      <a:gd name="T74" fmla="*/ 21 w 43"/>
                      <a:gd name="T75" fmla="*/ 40 h 43"/>
                      <a:gd name="T76" fmla="*/ 14 w 43"/>
                      <a:gd name="T77" fmla="*/ 39 h 43"/>
                      <a:gd name="T78" fmla="*/ 9 w 43"/>
                      <a:gd name="T79" fmla="*/ 34 h 43"/>
                      <a:gd name="T80" fmla="*/ 4 w 43"/>
                      <a:gd name="T81" fmla="*/ 28 h 43"/>
                      <a:gd name="T82" fmla="*/ 3 w 43"/>
                      <a:gd name="T83" fmla="*/ 22 h 43"/>
                      <a:gd name="T84" fmla="*/ 4 w 43"/>
                      <a:gd name="T85" fmla="*/ 14 h 43"/>
                      <a:gd name="T86" fmla="*/ 9 w 43"/>
                      <a:gd name="T87" fmla="*/ 8 h 43"/>
                      <a:gd name="T88" fmla="*/ 14 w 43"/>
                      <a:gd name="T89" fmla="*/ 5 h 43"/>
                      <a:gd name="T90" fmla="*/ 21 w 43"/>
                      <a:gd name="T91" fmla="*/ 3 h 43"/>
                      <a:gd name="T92" fmla="*/ 29 w 43"/>
                      <a:gd name="T93" fmla="*/ 5 h 43"/>
                      <a:gd name="T94" fmla="*/ 35 w 43"/>
                      <a:gd name="T95" fmla="*/ 8 h 43"/>
                      <a:gd name="T96" fmla="*/ 38 w 43"/>
                      <a:gd name="T97" fmla="*/ 14 h 43"/>
                      <a:gd name="T98" fmla="*/ 40 w 43"/>
                      <a:gd name="T99" fmla="*/ 22 h 43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3"/>
                      <a:gd name="T151" fmla="*/ 0 h 43"/>
                      <a:gd name="T152" fmla="*/ 43 w 43"/>
                      <a:gd name="T153" fmla="*/ 43 h 43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3" h="43">
                        <a:moveTo>
                          <a:pt x="43" y="22"/>
                        </a:moveTo>
                        <a:lnTo>
                          <a:pt x="43" y="17"/>
                        </a:lnTo>
                        <a:lnTo>
                          <a:pt x="41" y="13"/>
                        </a:lnTo>
                        <a:lnTo>
                          <a:pt x="40" y="9"/>
                        </a:lnTo>
                        <a:lnTo>
                          <a:pt x="37" y="6"/>
                        </a:lnTo>
                        <a:lnTo>
                          <a:pt x="34" y="3"/>
                        </a:lnTo>
                        <a:lnTo>
                          <a:pt x="31" y="2"/>
                        </a:lnTo>
                        <a:lnTo>
                          <a:pt x="26" y="0"/>
                        </a:lnTo>
                        <a:lnTo>
                          <a:pt x="21" y="0"/>
                        </a:lnTo>
                        <a:lnTo>
                          <a:pt x="17" y="0"/>
                        </a:lnTo>
                        <a:lnTo>
                          <a:pt x="14" y="2"/>
                        </a:lnTo>
                        <a:lnTo>
                          <a:pt x="9" y="3"/>
                        </a:lnTo>
                        <a:lnTo>
                          <a:pt x="6" y="6"/>
                        </a:lnTo>
                        <a:lnTo>
                          <a:pt x="4" y="9"/>
                        </a:lnTo>
                        <a:lnTo>
                          <a:pt x="1" y="13"/>
                        </a:lnTo>
                        <a:lnTo>
                          <a:pt x="0" y="17"/>
                        </a:lnTo>
                        <a:lnTo>
                          <a:pt x="0" y="22"/>
                        </a:lnTo>
                        <a:lnTo>
                          <a:pt x="0" y="25"/>
                        </a:lnTo>
                        <a:lnTo>
                          <a:pt x="1" y="30"/>
                        </a:lnTo>
                        <a:lnTo>
                          <a:pt x="4" y="33"/>
                        </a:lnTo>
                        <a:lnTo>
                          <a:pt x="6" y="36"/>
                        </a:lnTo>
                        <a:lnTo>
                          <a:pt x="9" y="39"/>
                        </a:lnTo>
                        <a:lnTo>
                          <a:pt x="14" y="40"/>
                        </a:lnTo>
                        <a:lnTo>
                          <a:pt x="17" y="42"/>
                        </a:lnTo>
                        <a:lnTo>
                          <a:pt x="21" y="43"/>
                        </a:lnTo>
                        <a:lnTo>
                          <a:pt x="26" y="42"/>
                        </a:lnTo>
                        <a:lnTo>
                          <a:pt x="31" y="40"/>
                        </a:lnTo>
                        <a:lnTo>
                          <a:pt x="34" y="39"/>
                        </a:lnTo>
                        <a:lnTo>
                          <a:pt x="37" y="36"/>
                        </a:lnTo>
                        <a:lnTo>
                          <a:pt x="40" y="33"/>
                        </a:lnTo>
                        <a:lnTo>
                          <a:pt x="41" y="30"/>
                        </a:lnTo>
                        <a:lnTo>
                          <a:pt x="43" y="25"/>
                        </a:lnTo>
                        <a:lnTo>
                          <a:pt x="43" y="22"/>
                        </a:lnTo>
                        <a:close/>
                        <a:moveTo>
                          <a:pt x="40" y="22"/>
                        </a:moveTo>
                        <a:lnTo>
                          <a:pt x="38" y="28"/>
                        </a:lnTo>
                        <a:lnTo>
                          <a:pt x="35" y="34"/>
                        </a:lnTo>
                        <a:lnTo>
                          <a:pt x="29" y="39"/>
                        </a:lnTo>
                        <a:lnTo>
                          <a:pt x="21" y="40"/>
                        </a:lnTo>
                        <a:lnTo>
                          <a:pt x="14" y="39"/>
                        </a:lnTo>
                        <a:lnTo>
                          <a:pt x="9" y="34"/>
                        </a:lnTo>
                        <a:lnTo>
                          <a:pt x="4" y="28"/>
                        </a:lnTo>
                        <a:lnTo>
                          <a:pt x="3" y="22"/>
                        </a:lnTo>
                        <a:lnTo>
                          <a:pt x="4" y="14"/>
                        </a:lnTo>
                        <a:lnTo>
                          <a:pt x="9" y="8"/>
                        </a:lnTo>
                        <a:lnTo>
                          <a:pt x="14" y="5"/>
                        </a:lnTo>
                        <a:lnTo>
                          <a:pt x="21" y="3"/>
                        </a:lnTo>
                        <a:lnTo>
                          <a:pt x="29" y="5"/>
                        </a:lnTo>
                        <a:lnTo>
                          <a:pt x="35" y="8"/>
                        </a:lnTo>
                        <a:lnTo>
                          <a:pt x="38" y="14"/>
                        </a:lnTo>
                        <a:lnTo>
                          <a:pt x="40" y="22"/>
                        </a:lnTo>
                        <a:close/>
                      </a:path>
                    </a:pathLst>
                  </a:custGeom>
                  <a:solidFill>
                    <a:srgbClr val="EFA6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1" name="Freeform 599">
                    <a:extLst>
                      <a:ext uri="{FF2B5EF4-FFF2-40B4-BE49-F238E27FC236}">
                        <a16:creationId xmlns:a16="http://schemas.microsoft.com/office/drawing/2014/main" id="{D9475877-9192-2242-9609-DB2351CF6A6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87" y="1283"/>
                    <a:ext cx="40" cy="40"/>
                  </a:xfrm>
                  <a:custGeom>
                    <a:avLst/>
                    <a:gdLst>
                      <a:gd name="T0" fmla="*/ 40 w 40"/>
                      <a:gd name="T1" fmla="*/ 20 h 40"/>
                      <a:gd name="T2" fmla="*/ 39 w 40"/>
                      <a:gd name="T3" fmla="*/ 12 h 40"/>
                      <a:gd name="T4" fmla="*/ 34 w 40"/>
                      <a:gd name="T5" fmla="*/ 4 h 40"/>
                      <a:gd name="T6" fmla="*/ 28 w 40"/>
                      <a:gd name="T7" fmla="*/ 1 h 40"/>
                      <a:gd name="T8" fmla="*/ 20 w 40"/>
                      <a:gd name="T9" fmla="*/ 0 h 40"/>
                      <a:gd name="T10" fmla="*/ 13 w 40"/>
                      <a:gd name="T11" fmla="*/ 1 h 40"/>
                      <a:gd name="T12" fmla="*/ 6 w 40"/>
                      <a:gd name="T13" fmla="*/ 4 h 40"/>
                      <a:gd name="T14" fmla="*/ 2 w 40"/>
                      <a:gd name="T15" fmla="*/ 12 h 40"/>
                      <a:gd name="T16" fmla="*/ 0 w 40"/>
                      <a:gd name="T17" fmla="*/ 20 h 40"/>
                      <a:gd name="T18" fmla="*/ 2 w 40"/>
                      <a:gd name="T19" fmla="*/ 28 h 40"/>
                      <a:gd name="T20" fmla="*/ 6 w 40"/>
                      <a:gd name="T21" fmla="*/ 34 h 40"/>
                      <a:gd name="T22" fmla="*/ 13 w 40"/>
                      <a:gd name="T23" fmla="*/ 38 h 40"/>
                      <a:gd name="T24" fmla="*/ 20 w 40"/>
                      <a:gd name="T25" fmla="*/ 40 h 40"/>
                      <a:gd name="T26" fmla="*/ 28 w 40"/>
                      <a:gd name="T27" fmla="*/ 38 h 40"/>
                      <a:gd name="T28" fmla="*/ 34 w 40"/>
                      <a:gd name="T29" fmla="*/ 34 h 40"/>
                      <a:gd name="T30" fmla="*/ 39 w 40"/>
                      <a:gd name="T31" fmla="*/ 28 h 40"/>
                      <a:gd name="T32" fmla="*/ 40 w 40"/>
                      <a:gd name="T33" fmla="*/ 20 h 40"/>
                      <a:gd name="T34" fmla="*/ 37 w 40"/>
                      <a:gd name="T35" fmla="*/ 20 h 40"/>
                      <a:gd name="T36" fmla="*/ 36 w 40"/>
                      <a:gd name="T37" fmla="*/ 26 h 40"/>
                      <a:gd name="T38" fmla="*/ 33 w 40"/>
                      <a:gd name="T39" fmla="*/ 31 h 40"/>
                      <a:gd name="T40" fmla="*/ 27 w 40"/>
                      <a:gd name="T41" fmla="*/ 35 h 40"/>
                      <a:gd name="T42" fmla="*/ 20 w 40"/>
                      <a:gd name="T43" fmla="*/ 37 h 40"/>
                      <a:gd name="T44" fmla="*/ 14 w 40"/>
                      <a:gd name="T45" fmla="*/ 35 h 40"/>
                      <a:gd name="T46" fmla="*/ 8 w 40"/>
                      <a:gd name="T47" fmla="*/ 31 h 40"/>
                      <a:gd name="T48" fmla="*/ 5 w 40"/>
                      <a:gd name="T49" fmla="*/ 26 h 40"/>
                      <a:gd name="T50" fmla="*/ 3 w 40"/>
                      <a:gd name="T51" fmla="*/ 20 h 40"/>
                      <a:gd name="T52" fmla="*/ 5 w 40"/>
                      <a:gd name="T53" fmla="*/ 12 h 40"/>
                      <a:gd name="T54" fmla="*/ 8 w 40"/>
                      <a:gd name="T55" fmla="*/ 7 h 40"/>
                      <a:gd name="T56" fmla="*/ 14 w 40"/>
                      <a:gd name="T57" fmla="*/ 3 h 40"/>
                      <a:gd name="T58" fmla="*/ 20 w 40"/>
                      <a:gd name="T59" fmla="*/ 3 h 40"/>
                      <a:gd name="T60" fmla="*/ 27 w 40"/>
                      <a:gd name="T61" fmla="*/ 3 h 40"/>
                      <a:gd name="T62" fmla="*/ 33 w 40"/>
                      <a:gd name="T63" fmla="*/ 7 h 40"/>
                      <a:gd name="T64" fmla="*/ 36 w 40"/>
                      <a:gd name="T65" fmla="*/ 12 h 40"/>
                      <a:gd name="T66" fmla="*/ 37 w 40"/>
                      <a:gd name="T67" fmla="*/ 20 h 4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0"/>
                      <a:gd name="T103" fmla="*/ 0 h 40"/>
                      <a:gd name="T104" fmla="*/ 40 w 40"/>
                      <a:gd name="T105" fmla="*/ 40 h 4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0" h="40">
                        <a:moveTo>
                          <a:pt x="40" y="20"/>
                        </a:moveTo>
                        <a:lnTo>
                          <a:pt x="39" y="12"/>
                        </a:lnTo>
                        <a:lnTo>
                          <a:pt x="34" y="4"/>
                        </a:lnTo>
                        <a:lnTo>
                          <a:pt x="28" y="1"/>
                        </a:lnTo>
                        <a:lnTo>
                          <a:pt x="20" y="0"/>
                        </a:lnTo>
                        <a:lnTo>
                          <a:pt x="13" y="1"/>
                        </a:lnTo>
                        <a:lnTo>
                          <a:pt x="6" y="4"/>
                        </a:lnTo>
                        <a:lnTo>
                          <a:pt x="2" y="12"/>
                        </a:lnTo>
                        <a:lnTo>
                          <a:pt x="0" y="20"/>
                        </a:lnTo>
                        <a:lnTo>
                          <a:pt x="2" y="28"/>
                        </a:lnTo>
                        <a:lnTo>
                          <a:pt x="6" y="34"/>
                        </a:lnTo>
                        <a:lnTo>
                          <a:pt x="13" y="38"/>
                        </a:lnTo>
                        <a:lnTo>
                          <a:pt x="20" y="40"/>
                        </a:lnTo>
                        <a:lnTo>
                          <a:pt x="28" y="38"/>
                        </a:lnTo>
                        <a:lnTo>
                          <a:pt x="34" y="34"/>
                        </a:lnTo>
                        <a:lnTo>
                          <a:pt x="39" y="28"/>
                        </a:lnTo>
                        <a:lnTo>
                          <a:pt x="40" y="20"/>
                        </a:lnTo>
                        <a:close/>
                        <a:moveTo>
                          <a:pt x="37" y="20"/>
                        </a:moveTo>
                        <a:lnTo>
                          <a:pt x="36" y="26"/>
                        </a:lnTo>
                        <a:lnTo>
                          <a:pt x="33" y="31"/>
                        </a:lnTo>
                        <a:lnTo>
                          <a:pt x="27" y="35"/>
                        </a:lnTo>
                        <a:lnTo>
                          <a:pt x="20" y="37"/>
                        </a:lnTo>
                        <a:lnTo>
                          <a:pt x="14" y="35"/>
                        </a:lnTo>
                        <a:lnTo>
                          <a:pt x="8" y="31"/>
                        </a:lnTo>
                        <a:lnTo>
                          <a:pt x="5" y="26"/>
                        </a:lnTo>
                        <a:lnTo>
                          <a:pt x="3" y="20"/>
                        </a:lnTo>
                        <a:lnTo>
                          <a:pt x="5" y="12"/>
                        </a:lnTo>
                        <a:lnTo>
                          <a:pt x="8" y="7"/>
                        </a:lnTo>
                        <a:lnTo>
                          <a:pt x="14" y="3"/>
                        </a:lnTo>
                        <a:lnTo>
                          <a:pt x="20" y="3"/>
                        </a:lnTo>
                        <a:lnTo>
                          <a:pt x="27" y="3"/>
                        </a:lnTo>
                        <a:lnTo>
                          <a:pt x="33" y="7"/>
                        </a:lnTo>
                        <a:lnTo>
                          <a:pt x="36" y="12"/>
                        </a:lnTo>
                        <a:lnTo>
                          <a:pt x="37" y="20"/>
                        </a:lnTo>
                        <a:close/>
                      </a:path>
                    </a:pathLst>
                  </a:custGeom>
                  <a:solidFill>
                    <a:srgbClr val="EFA9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2" name="Freeform 600">
                    <a:extLst>
                      <a:ext uri="{FF2B5EF4-FFF2-40B4-BE49-F238E27FC236}">
                        <a16:creationId xmlns:a16="http://schemas.microsoft.com/office/drawing/2014/main" id="{F9707D5A-1207-D445-8EBE-BF793C20707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89" y="1284"/>
                    <a:ext cx="37" cy="37"/>
                  </a:xfrm>
                  <a:custGeom>
                    <a:avLst/>
                    <a:gdLst>
                      <a:gd name="T0" fmla="*/ 37 w 37"/>
                      <a:gd name="T1" fmla="*/ 19 h 37"/>
                      <a:gd name="T2" fmla="*/ 35 w 37"/>
                      <a:gd name="T3" fmla="*/ 11 h 37"/>
                      <a:gd name="T4" fmla="*/ 32 w 37"/>
                      <a:gd name="T5" fmla="*/ 5 h 37"/>
                      <a:gd name="T6" fmla="*/ 26 w 37"/>
                      <a:gd name="T7" fmla="*/ 2 h 37"/>
                      <a:gd name="T8" fmla="*/ 18 w 37"/>
                      <a:gd name="T9" fmla="*/ 0 h 37"/>
                      <a:gd name="T10" fmla="*/ 11 w 37"/>
                      <a:gd name="T11" fmla="*/ 2 h 37"/>
                      <a:gd name="T12" fmla="*/ 6 w 37"/>
                      <a:gd name="T13" fmla="*/ 5 h 37"/>
                      <a:gd name="T14" fmla="*/ 1 w 37"/>
                      <a:gd name="T15" fmla="*/ 11 h 37"/>
                      <a:gd name="T16" fmla="*/ 0 w 37"/>
                      <a:gd name="T17" fmla="*/ 19 h 37"/>
                      <a:gd name="T18" fmla="*/ 1 w 37"/>
                      <a:gd name="T19" fmla="*/ 25 h 37"/>
                      <a:gd name="T20" fmla="*/ 6 w 37"/>
                      <a:gd name="T21" fmla="*/ 31 h 37"/>
                      <a:gd name="T22" fmla="*/ 11 w 37"/>
                      <a:gd name="T23" fmla="*/ 36 h 37"/>
                      <a:gd name="T24" fmla="*/ 18 w 37"/>
                      <a:gd name="T25" fmla="*/ 37 h 37"/>
                      <a:gd name="T26" fmla="*/ 26 w 37"/>
                      <a:gd name="T27" fmla="*/ 36 h 37"/>
                      <a:gd name="T28" fmla="*/ 32 w 37"/>
                      <a:gd name="T29" fmla="*/ 31 h 37"/>
                      <a:gd name="T30" fmla="*/ 35 w 37"/>
                      <a:gd name="T31" fmla="*/ 25 h 37"/>
                      <a:gd name="T32" fmla="*/ 37 w 37"/>
                      <a:gd name="T33" fmla="*/ 19 h 37"/>
                      <a:gd name="T34" fmla="*/ 34 w 37"/>
                      <a:gd name="T35" fmla="*/ 19 h 37"/>
                      <a:gd name="T36" fmla="*/ 32 w 37"/>
                      <a:gd name="T37" fmla="*/ 23 h 37"/>
                      <a:gd name="T38" fmla="*/ 29 w 37"/>
                      <a:gd name="T39" fmla="*/ 30 h 37"/>
                      <a:gd name="T40" fmla="*/ 25 w 37"/>
                      <a:gd name="T41" fmla="*/ 33 h 37"/>
                      <a:gd name="T42" fmla="*/ 18 w 37"/>
                      <a:gd name="T43" fmla="*/ 34 h 37"/>
                      <a:gd name="T44" fmla="*/ 12 w 37"/>
                      <a:gd name="T45" fmla="*/ 33 h 37"/>
                      <a:gd name="T46" fmla="*/ 8 w 37"/>
                      <a:gd name="T47" fmla="*/ 30 h 37"/>
                      <a:gd name="T48" fmla="*/ 4 w 37"/>
                      <a:gd name="T49" fmla="*/ 23 h 37"/>
                      <a:gd name="T50" fmla="*/ 3 w 37"/>
                      <a:gd name="T51" fmla="*/ 19 h 37"/>
                      <a:gd name="T52" fmla="*/ 4 w 37"/>
                      <a:gd name="T53" fmla="*/ 13 h 37"/>
                      <a:gd name="T54" fmla="*/ 8 w 37"/>
                      <a:gd name="T55" fmla="*/ 8 h 37"/>
                      <a:gd name="T56" fmla="*/ 12 w 37"/>
                      <a:gd name="T57" fmla="*/ 3 h 37"/>
                      <a:gd name="T58" fmla="*/ 18 w 37"/>
                      <a:gd name="T59" fmla="*/ 3 h 37"/>
                      <a:gd name="T60" fmla="*/ 25 w 37"/>
                      <a:gd name="T61" fmla="*/ 3 h 37"/>
                      <a:gd name="T62" fmla="*/ 29 w 37"/>
                      <a:gd name="T63" fmla="*/ 8 h 37"/>
                      <a:gd name="T64" fmla="*/ 32 w 37"/>
                      <a:gd name="T65" fmla="*/ 13 h 37"/>
                      <a:gd name="T66" fmla="*/ 34 w 37"/>
                      <a:gd name="T67" fmla="*/ 19 h 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7"/>
                      <a:gd name="T104" fmla="*/ 37 w 37"/>
                      <a:gd name="T105" fmla="*/ 37 h 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7">
                        <a:moveTo>
                          <a:pt x="37" y="19"/>
                        </a:moveTo>
                        <a:lnTo>
                          <a:pt x="35" y="11"/>
                        </a:lnTo>
                        <a:lnTo>
                          <a:pt x="32" y="5"/>
                        </a:lnTo>
                        <a:lnTo>
                          <a:pt x="26" y="2"/>
                        </a:lnTo>
                        <a:lnTo>
                          <a:pt x="18" y="0"/>
                        </a:lnTo>
                        <a:lnTo>
                          <a:pt x="11" y="2"/>
                        </a:lnTo>
                        <a:lnTo>
                          <a:pt x="6" y="5"/>
                        </a:lnTo>
                        <a:lnTo>
                          <a:pt x="1" y="11"/>
                        </a:lnTo>
                        <a:lnTo>
                          <a:pt x="0" y="19"/>
                        </a:lnTo>
                        <a:lnTo>
                          <a:pt x="1" y="25"/>
                        </a:lnTo>
                        <a:lnTo>
                          <a:pt x="6" y="31"/>
                        </a:lnTo>
                        <a:lnTo>
                          <a:pt x="11" y="36"/>
                        </a:lnTo>
                        <a:lnTo>
                          <a:pt x="18" y="37"/>
                        </a:lnTo>
                        <a:lnTo>
                          <a:pt x="26" y="36"/>
                        </a:lnTo>
                        <a:lnTo>
                          <a:pt x="32" y="31"/>
                        </a:lnTo>
                        <a:lnTo>
                          <a:pt x="35" y="25"/>
                        </a:lnTo>
                        <a:lnTo>
                          <a:pt x="37" y="19"/>
                        </a:lnTo>
                        <a:close/>
                        <a:moveTo>
                          <a:pt x="34" y="19"/>
                        </a:moveTo>
                        <a:lnTo>
                          <a:pt x="32" y="23"/>
                        </a:lnTo>
                        <a:lnTo>
                          <a:pt x="29" y="30"/>
                        </a:lnTo>
                        <a:lnTo>
                          <a:pt x="25" y="33"/>
                        </a:lnTo>
                        <a:lnTo>
                          <a:pt x="18" y="34"/>
                        </a:lnTo>
                        <a:lnTo>
                          <a:pt x="12" y="33"/>
                        </a:lnTo>
                        <a:lnTo>
                          <a:pt x="8" y="30"/>
                        </a:lnTo>
                        <a:lnTo>
                          <a:pt x="4" y="23"/>
                        </a:lnTo>
                        <a:lnTo>
                          <a:pt x="3" y="19"/>
                        </a:lnTo>
                        <a:lnTo>
                          <a:pt x="4" y="13"/>
                        </a:lnTo>
                        <a:lnTo>
                          <a:pt x="8" y="8"/>
                        </a:lnTo>
                        <a:lnTo>
                          <a:pt x="12" y="3"/>
                        </a:lnTo>
                        <a:lnTo>
                          <a:pt x="18" y="3"/>
                        </a:lnTo>
                        <a:lnTo>
                          <a:pt x="25" y="3"/>
                        </a:lnTo>
                        <a:lnTo>
                          <a:pt x="29" y="8"/>
                        </a:lnTo>
                        <a:lnTo>
                          <a:pt x="32" y="13"/>
                        </a:lnTo>
                        <a:lnTo>
                          <a:pt x="34" y="19"/>
                        </a:lnTo>
                        <a:close/>
                      </a:path>
                    </a:pathLst>
                  </a:custGeom>
                  <a:solidFill>
                    <a:srgbClr val="EFA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3" name="Freeform 601">
                    <a:extLst>
                      <a:ext uri="{FF2B5EF4-FFF2-40B4-BE49-F238E27FC236}">
                        <a16:creationId xmlns:a16="http://schemas.microsoft.com/office/drawing/2014/main" id="{F352A353-D9BA-8C42-BC74-F703EEE17B6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90" y="1286"/>
                    <a:ext cx="34" cy="34"/>
                  </a:xfrm>
                  <a:custGeom>
                    <a:avLst/>
                    <a:gdLst>
                      <a:gd name="T0" fmla="*/ 34 w 34"/>
                      <a:gd name="T1" fmla="*/ 17 h 34"/>
                      <a:gd name="T2" fmla="*/ 33 w 34"/>
                      <a:gd name="T3" fmla="*/ 9 h 34"/>
                      <a:gd name="T4" fmla="*/ 30 w 34"/>
                      <a:gd name="T5" fmla="*/ 4 h 34"/>
                      <a:gd name="T6" fmla="*/ 24 w 34"/>
                      <a:gd name="T7" fmla="*/ 0 h 34"/>
                      <a:gd name="T8" fmla="*/ 17 w 34"/>
                      <a:gd name="T9" fmla="*/ 0 h 34"/>
                      <a:gd name="T10" fmla="*/ 11 w 34"/>
                      <a:gd name="T11" fmla="*/ 0 h 34"/>
                      <a:gd name="T12" fmla="*/ 5 w 34"/>
                      <a:gd name="T13" fmla="*/ 4 h 34"/>
                      <a:gd name="T14" fmla="*/ 2 w 34"/>
                      <a:gd name="T15" fmla="*/ 9 h 34"/>
                      <a:gd name="T16" fmla="*/ 0 w 34"/>
                      <a:gd name="T17" fmla="*/ 17 h 34"/>
                      <a:gd name="T18" fmla="*/ 2 w 34"/>
                      <a:gd name="T19" fmla="*/ 23 h 34"/>
                      <a:gd name="T20" fmla="*/ 5 w 34"/>
                      <a:gd name="T21" fmla="*/ 28 h 34"/>
                      <a:gd name="T22" fmla="*/ 11 w 34"/>
                      <a:gd name="T23" fmla="*/ 32 h 34"/>
                      <a:gd name="T24" fmla="*/ 17 w 34"/>
                      <a:gd name="T25" fmla="*/ 34 h 34"/>
                      <a:gd name="T26" fmla="*/ 24 w 34"/>
                      <a:gd name="T27" fmla="*/ 32 h 34"/>
                      <a:gd name="T28" fmla="*/ 30 w 34"/>
                      <a:gd name="T29" fmla="*/ 28 h 34"/>
                      <a:gd name="T30" fmla="*/ 33 w 34"/>
                      <a:gd name="T31" fmla="*/ 23 h 34"/>
                      <a:gd name="T32" fmla="*/ 34 w 34"/>
                      <a:gd name="T33" fmla="*/ 17 h 34"/>
                      <a:gd name="T34" fmla="*/ 31 w 34"/>
                      <a:gd name="T35" fmla="*/ 17 h 34"/>
                      <a:gd name="T36" fmla="*/ 30 w 34"/>
                      <a:gd name="T37" fmla="*/ 21 h 34"/>
                      <a:gd name="T38" fmla="*/ 27 w 34"/>
                      <a:gd name="T39" fmla="*/ 26 h 34"/>
                      <a:gd name="T40" fmla="*/ 24 w 34"/>
                      <a:gd name="T41" fmla="*/ 29 h 34"/>
                      <a:gd name="T42" fmla="*/ 17 w 34"/>
                      <a:gd name="T43" fmla="*/ 31 h 34"/>
                      <a:gd name="T44" fmla="*/ 13 w 34"/>
                      <a:gd name="T45" fmla="*/ 29 h 34"/>
                      <a:gd name="T46" fmla="*/ 8 w 34"/>
                      <a:gd name="T47" fmla="*/ 26 h 34"/>
                      <a:gd name="T48" fmla="*/ 5 w 34"/>
                      <a:gd name="T49" fmla="*/ 21 h 34"/>
                      <a:gd name="T50" fmla="*/ 3 w 34"/>
                      <a:gd name="T51" fmla="*/ 17 h 34"/>
                      <a:gd name="T52" fmla="*/ 5 w 34"/>
                      <a:gd name="T53" fmla="*/ 11 h 34"/>
                      <a:gd name="T54" fmla="*/ 8 w 34"/>
                      <a:gd name="T55" fmla="*/ 6 h 34"/>
                      <a:gd name="T56" fmla="*/ 13 w 34"/>
                      <a:gd name="T57" fmla="*/ 3 h 34"/>
                      <a:gd name="T58" fmla="*/ 17 w 34"/>
                      <a:gd name="T59" fmla="*/ 3 h 34"/>
                      <a:gd name="T60" fmla="*/ 24 w 34"/>
                      <a:gd name="T61" fmla="*/ 3 h 34"/>
                      <a:gd name="T62" fmla="*/ 27 w 34"/>
                      <a:gd name="T63" fmla="*/ 6 h 34"/>
                      <a:gd name="T64" fmla="*/ 30 w 34"/>
                      <a:gd name="T65" fmla="*/ 11 h 34"/>
                      <a:gd name="T66" fmla="*/ 31 w 34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4"/>
                      <a:gd name="T103" fmla="*/ 0 h 34"/>
                      <a:gd name="T104" fmla="*/ 34 w 34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4" h="34">
                        <a:moveTo>
                          <a:pt x="34" y="17"/>
                        </a:moveTo>
                        <a:lnTo>
                          <a:pt x="33" y="9"/>
                        </a:lnTo>
                        <a:lnTo>
                          <a:pt x="30" y="4"/>
                        </a:lnTo>
                        <a:lnTo>
                          <a:pt x="24" y="0"/>
                        </a:lnTo>
                        <a:lnTo>
                          <a:pt x="17" y="0"/>
                        </a:lnTo>
                        <a:lnTo>
                          <a:pt x="11" y="0"/>
                        </a:lnTo>
                        <a:lnTo>
                          <a:pt x="5" y="4"/>
                        </a:lnTo>
                        <a:lnTo>
                          <a:pt x="2" y="9"/>
                        </a:lnTo>
                        <a:lnTo>
                          <a:pt x="0" y="17"/>
                        </a:lnTo>
                        <a:lnTo>
                          <a:pt x="2" y="23"/>
                        </a:lnTo>
                        <a:lnTo>
                          <a:pt x="5" y="28"/>
                        </a:lnTo>
                        <a:lnTo>
                          <a:pt x="11" y="32"/>
                        </a:lnTo>
                        <a:lnTo>
                          <a:pt x="17" y="34"/>
                        </a:lnTo>
                        <a:lnTo>
                          <a:pt x="24" y="32"/>
                        </a:lnTo>
                        <a:lnTo>
                          <a:pt x="30" y="28"/>
                        </a:lnTo>
                        <a:lnTo>
                          <a:pt x="33" y="23"/>
                        </a:lnTo>
                        <a:lnTo>
                          <a:pt x="34" y="17"/>
                        </a:lnTo>
                        <a:close/>
                        <a:moveTo>
                          <a:pt x="31" y="17"/>
                        </a:moveTo>
                        <a:lnTo>
                          <a:pt x="30" y="21"/>
                        </a:lnTo>
                        <a:lnTo>
                          <a:pt x="27" y="26"/>
                        </a:lnTo>
                        <a:lnTo>
                          <a:pt x="24" y="29"/>
                        </a:lnTo>
                        <a:lnTo>
                          <a:pt x="17" y="31"/>
                        </a:lnTo>
                        <a:lnTo>
                          <a:pt x="13" y="29"/>
                        </a:lnTo>
                        <a:lnTo>
                          <a:pt x="8" y="26"/>
                        </a:lnTo>
                        <a:lnTo>
                          <a:pt x="5" y="21"/>
                        </a:lnTo>
                        <a:lnTo>
                          <a:pt x="3" y="17"/>
                        </a:lnTo>
                        <a:lnTo>
                          <a:pt x="5" y="11"/>
                        </a:lnTo>
                        <a:lnTo>
                          <a:pt x="8" y="6"/>
                        </a:lnTo>
                        <a:lnTo>
                          <a:pt x="13" y="3"/>
                        </a:lnTo>
                        <a:lnTo>
                          <a:pt x="17" y="3"/>
                        </a:lnTo>
                        <a:lnTo>
                          <a:pt x="24" y="3"/>
                        </a:lnTo>
                        <a:lnTo>
                          <a:pt x="27" y="6"/>
                        </a:lnTo>
                        <a:lnTo>
                          <a:pt x="30" y="11"/>
                        </a:lnTo>
                        <a:lnTo>
                          <a:pt x="31" y="17"/>
                        </a:lnTo>
                        <a:close/>
                      </a:path>
                    </a:pathLst>
                  </a:custGeom>
                  <a:solidFill>
                    <a:srgbClr val="F0B3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4" name="Freeform 602">
                    <a:extLst>
                      <a:ext uri="{FF2B5EF4-FFF2-40B4-BE49-F238E27FC236}">
                        <a16:creationId xmlns:a16="http://schemas.microsoft.com/office/drawing/2014/main" id="{F7FB7FA5-322D-F04B-95A7-3CF3E47D74D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92" y="1287"/>
                    <a:ext cx="31" cy="31"/>
                  </a:xfrm>
                  <a:custGeom>
                    <a:avLst/>
                    <a:gdLst>
                      <a:gd name="T0" fmla="*/ 31 w 31"/>
                      <a:gd name="T1" fmla="*/ 16 h 31"/>
                      <a:gd name="T2" fmla="*/ 29 w 31"/>
                      <a:gd name="T3" fmla="*/ 10 h 31"/>
                      <a:gd name="T4" fmla="*/ 26 w 31"/>
                      <a:gd name="T5" fmla="*/ 5 h 31"/>
                      <a:gd name="T6" fmla="*/ 22 w 31"/>
                      <a:gd name="T7" fmla="*/ 0 h 31"/>
                      <a:gd name="T8" fmla="*/ 15 w 31"/>
                      <a:gd name="T9" fmla="*/ 0 h 31"/>
                      <a:gd name="T10" fmla="*/ 9 w 31"/>
                      <a:gd name="T11" fmla="*/ 0 h 31"/>
                      <a:gd name="T12" fmla="*/ 5 w 31"/>
                      <a:gd name="T13" fmla="*/ 5 h 31"/>
                      <a:gd name="T14" fmla="*/ 1 w 31"/>
                      <a:gd name="T15" fmla="*/ 10 h 31"/>
                      <a:gd name="T16" fmla="*/ 0 w 31"/>
                      <a:gd name="T17" fmla="*/ 16 h 31"/>
                      <a:gd name="T18" fmla="*/ 1 w 31"/>
                      <a:gd name="T19" fmla="*/ 20 h 31"/>
                      <a:gd name="T20" fmla="*/ 5 w 31"/>
                      <a:gd name="T21" fmla="*/ 27 h 31"/>
                      <a:gd name="T22" fmla="*/ 9 w 31"/>
                      <a:gd name="T23" fmla="*/ 30 h 31"/>
                      <a:gd name="T24" fmla="*/ 15 w 31"/>
                      <a:gd name="T25" fmla="*/ 31 h 31"/>
                      <a:gd name="T26" fmla="*/ 22 w 31"/>
                      <a:gd name="T27" fmla="*/ 30 h 31"/>
                      <a:gd name="T28" fmla="*/ 26 w 31"/>
                      <a:gd name="T29" fmla="*/ 27 h 31"/>
                      <a:gd name="T30" fmla="*/ 29 w 31"/>
                      <a:gd name="T31" fmla="*/ 20 h 31"/>
                      <a:gd name="T32" fmla="*/ 31 w 31"/>
                      <a:gd name="T33" fmla="*/ 16 h 31"/>
                      <a:gd name="T34" fmla="*/ 28 w 31"/>
                      <a:gd name="T35" fmla="*/ 16 h 31"/>
                      <a:gd name="T36" fmla="*/ 26 w 31"/>
                      <a:gd name="T37" fmla="*/ 20 h 31"/>
                      <a:gd name="T38" fmla="*/ 25 w 31"/>
                      <a:gd name="T39" fmla="*/ 24 h 31"/>
                      <a:gd name="T40" fmla="*/ 20 w 31"/>
                      <a:gd name="T41" fmla="*/ 27 h 31"/>
                      <a:gd name="T42" fmla="*/ 15 w 31"/>
                      <a:gd name="T43" fmla="*/ 28 h 31"/>
                      <a:gd name="T44" fmla="*/ 11 w 31"/>
                      <a:gd name="T45" fmla="*/ 27 h 31"/>
                      <a:gd name="T46" fmla="*/ 6 w 31"/>
                      <a:gd name="T47" fmla="*/ 24 h 31"/>
                      <a:gd name="T48" fmla="*/ 5 w 31"/>
                      <a:gd name="T49" fmla="*/ 20 h 31"/>
                      <a:gd name="T50" fmla="*/ 3 w 31"/>
                      <a:gd name="T51" fmla="*/ 16 h 31"/>
                      <a:gd name="T52" fmla="*/ 5 w 31"/>
                      <a:gd name="T53" fmla="*/ 10 h 31"/>
                      <a:gd name="T54" fmla="*/ 6 w 31"/>
                      <a:gd name="T55" fmla="*/ 7 h 31"/>
                      <a:gd name="T56" fmla="*/ 11 w 31"/>
                      <a:gd name="T57" fmla="*/ 3 h 31"/>
                      <a:gd name="T58" fmla="*/ 15 w 31"/>
                      <a:gd name="T59" fmla="*/ 3 h 31"/>
                      <a:gd name="T60" fmla="*/ 20 w 31"/>
                      <a:gd name="T61" fmla="*/ 3 h 31"/>
                      <a:gd name="T62" fmla="*/ 25 w 31"/>
                      <a:gd name="T63" fmla="*/ 7 h 31"/>
                      <a:gd name="T64" fmla="*/ 26 w 31"/>
                      <a:gd name="T65" fmla="*/ 10 h 31"/>
                      <a:gd name="T66" fmla="*/ 28 w 31"/>
                      <a:gd name="T67" fmla="*/ 16 h 3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1"/>
                      <a:gd name="T103" fmla="*/ 0 h 31"/>
                      <a:gd name="T104" fmla="*/ 31 w 31"/>
                      <a:gd name="T105" fmla="*/ 31 h 3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1" h="31">
                        <a:moveTo>
                          <a:pt x="31" y="16"/>
                        </a:moveTo>
                        <a:lnTo>
                          <a:pt x="29" y="10"/>
                        </a:lnTo>
                        <a:lnTo>
                          <a:pt x="26" y="5"/>
                        </a:lnTo>
                        <a:lnTo>
                          <a:pt x="22" y="0"/>
                        </a:lnTo>
                        <a:lnTo>
                          <a:pt x="15" y="0"/>
                        </a:lnTo>
                        <a:lnTo>
                          <a:pt x="9" y="0"/>
                        </a:lnTo>
                        <a:lnTo>
                          <a:pt x="5" y="5"/>
                        </a:lnTo>
                        <a:lnTo>
                          <a:pt x="1" y="10"/>
                        </a:lnTo>
                        <a:lnTo>
                          <a:pt x="0" y="16"/>
                        </a:lnTo>
                        <a:lnTo>
                          <a:pt x="1" y="20"/>
                        </a:lnTo>
                        <a:lnTo>
                          <a:pt x="5" y="27"/>
                        </a:lnTo>
                        <a:lnTo>
                          <a:pt x="9" y="30"/>
                        </a:lnTo>
                        <a:lnTo>
                          <a:pt x="15" y="31"/>
                        </a:lnTo>
                        <a:lnTo>
                          <a:pt x="22" y="30"/>
                        </a:lnTo>
                        <a:lnTo>
                          <a:pt x="26" y="27"/>
                        </a:lnTo>
                        <a:lnTo>
                          <a:pt x="29" y="20"/>
                        </a:lnTo>
                        <a:lnTo>
                          <a:pt x="31" y="16"/>
                        </a:lnTo>
                        <a:close/>
                        <a:moveTo>
                          <a:pt x="28" y="16"/>
                        </a:moveTo>
                        <a:lnTo>
                          <a:pt x="26" y="20"/>
                        </a:lnTo>
                        <a:lnTo>
                          <a:pt x="25" y="24"/>
                        </a:lnTo>
                        <a:lnTo>
                          <a:pt x="20" y="27"/>
                        </a:lnTo>
                        <a:lnTo>
                          <a:pt x="15" y="28"/>
                        </a:lnTo>
                        <a:lnTo>
                          <a:pt x="11" y="27"/>
                        </a:lnTo>
                        <a:lnTo>
                          <a:pt x="6" y="24"/>
                        </a:lnTo>
                        <a:lnTo>
                          <a:pt x="5" y="20"/>
                        </a:lnTo>
                        <a:lnTo>
                          <a:pt x="3" y="16"/>
                        </a:lnTo>
                        <a:lnTo>
                          <a:pt x="5" y="10"/>
                        </a:lnTo>
                        <a:lnTo>
                          <a:pt x="6" y="7"/>
                        </a:lnTo>
                        <a:lnTo>
                          <a:pt x="11" y="3"/>
                        </a:lnTo>
                        <a:lnTo>
                          <a:pt x="15" y="3"/>
                        </a:lnTo>
                        <a:lnTo>
                          <a:pt x="20" y="3"/>
                        </a:lnTo>
                        <a:lnTo>
                          <a:pt x="25" y="7"/>
                        </a:lnTo>
                        <a:lnTo>
                          <a:pt x="26" y="10"/>
                        </a:lnTo>
                        <a:lnTo>
                          <a:pt x="28" y="16"/>
                        </a:lnTo>
                        <a:close/>
                      </a:path>
                    </a:pathLst>
                  </a:custGeom>
                  <a:solidFill>
                    <a:srgbClr val="F0B6B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5" name="Freeform 603">
                    <a:extLst>
                      <a:ext uri="{FF2B5EF4-FFF2-40B4-BE49-F238E27FC236}">
                        <a16:creationId xmlns:a16="http://schemas.microsoft.com/office/drawing/2014/main" id="{7064CDFD-CB5C-3646-99A1-77542122184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93" y="1289"/>
                    <a:ext cx="28" cy="28"/>
                  </a:xfrm>
                  <a:custGeom>
                    <a:avLst/>
                    <a:gdLst>
                      <a:gd name="T0" fmla="*/ 28 w 28"/>
                      <a:gd name="T1" fmla="*/ 14 h 28"/>
                      <a:gd name="T2" fmla="*/ 27 w 28"/>
                      <a:gd name="T3" fmla="*/ 8 h 28"/>
                      <a:gd name="T4" fmla="*/ 24 w 28"/>
                      <a:gd name="T5" fmla="*/ 3 h 28"/>
                      <a:gd name="T6" fmla="*/ 21 w 28"/>
                      <a:gd name="T7" fmla="*/ 0 h 28"/>
                      <a:gd name="T8" fmla="*/ 14 w 28"/>
                      <a:gd name="T9" fmla="*/ 0 h 28"/>
                      <a:gd name="T10" fmla="*/ 10 w 28"/>
                      <a:gd name="T11" fmla="*/ 0 h 28"/>
                      <a:gd name="T12" fmla="*/ 5 w 28"/>
                      <a:gd name="T13" fmla="*/ 3 h 28"/>
                      <a:gd name="T14" fmla="*/ 2 w 28"/>
                      <a:gd name="T15" fmla="*/ 8 h 28"/>
                      <a:gd name="T16" fmla="*/ 0 w 28"/>
                      <a:gd name="T17" fmla="*/ 14 h 28"/>
                      <a:gd name="T18" fmla="*/ 2 w 28"/>
                      <a:gd name="T19" fmla="*/ 18 h 28"/>
                      <a:gd name="T20" fmla="*/ 5 w 28"/>
                      <a:gd name="T21" fmla="*/ 23 h 28"/>
                      <a:gd name="T22" fmla="*/ 10 w 28"/>
                      <a:gd name="T23" fmla="*/ 26 h 28"/>
                      <a:gd name="T24" fmla="*/ 14 w 28"/>
                      <a:gd name="T25" fmla="*/ 28 h 28"/>
                      <a:gd name="T26" fmla="*/ 21 w 28"/>
                      <a:gd name="T27" fmla="*/ 26 h 28"/>
                      <a:gd name="T28" fmla="*/ 24 w 28"/>
                      <a:gd name="T29" fmla="*/ 23 h 28"/>
                      <a:gd name="T30" fmla="*/ 27 w 28"/>
                      <a:gd name="T31" fmla="*/ 18 h 28"/>
                      <a:gd name="T32" fmla="*/ 28 w 28"/>
                      <a:gd name="T33" fmla="*/ 14 h 28"/>
                      <a:gd name="T34" fmla="*/ 25 w 28"/>
                      <a:gd name="T35" fmla="*/ 14 h 28"/>
                      <a:gd name="T36" fmla="*/ 25 w 28"/>
                      <a:gd name="T37" fmla="*/ 17 h 28"/>
                      <a:gd name="T38" fmla="*/ 22 w 28"/>
                      <a:gd name="T39" fmla="*/ 22 h 28"/>
                      <a:gd name="T40" fmla="*/ 19 w 28"/>
                      <a:gd name="T41" fmla="*/ 23 h 28"/>
                      <a:gd name="T42" fmla="*/ 14 w 28"/>
                      <a:gd name="T43" fmla="*/ 25 h 28"/>
                      <a:gd name="T44" fmla="*/ 10 w 28"/>
                      <a:gd name="T45" fmla="*/ 23 h 28"/>
                      <a:gd name="T46" fmla="*/ 7 w 28"/>
                      <a:gd name="T47" fmla="*/ 22 h 28"/>
                      <a:gd name="T48" fmla="*/ 5 w 28"/>
                      <a:gd name="T49" fmla="*/ 17 h 28"/>
                      <a:gd name="T50" fmla="*/ 4 w 28"/>
                      <a:gd name="T51" fmla="*/ 14 h 28"/>
                      <a:gd name="T52" fmla="*/ 5 w 28"/>
                      <a:gd name="T53" fmla="*/ 9 h 28"/>
                      <a:gd name="T54" fmla="*/ 7 w 28"/>
                      <a:gd name="T55" fmla="*/ 6 h 28"/>
                      <a:gd name="T56" fmla="*/ 10 w 28"/>
                      <a:gd name="T57" fmla="*/ 3 h 28"/>
                      <a:gd name="T58" fmla="*/ 14 w 28"/>
                      <a:gd name="T59" fmla="*/ 3 h 28"/>
                      <a:gd name="T60" fmla="*/ 19 w 28"/>
                      <a:gd name="T61" fmla="*/ 3 h 28"/>
                      <a:gd name="T62" fmla="*/ 22 w 28"/>
                      <a:gd name="T63" fmla="*/ 6 h 28"/>
                      <a:gd name="T64" fmla="*/ 25 w 28"/>
                      <a:gd name="T65" fmla="*/ 9 h 28"/>
                      <a:gd name="T66" fmla="*/ 25 w 28"/>
                      <a:gd name="T67" fmla="*/ 14 h 2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"/>
                      <a:gd name="T103" fmla="*/ 0 h 28"/>
                      <a:gd name="T104" fmla="*/ 28 w 28"/>
                      <a:gd name="T105" fmla="*/ 28 h 2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" h="28">
                        <a:moveTo>
                          <a:pt x="28" y="14"/>
                        </a:moveTo>
                        <a:lnTo>
                          <a:pt x="27" y="8"/>
                        </a:lnTo>
                        <a:lnTo>
                          <a:pt x="24" y="3"/>
                        </a:lnTo>
                        <a:lnTo>
                          <a:pt x="21" y="0"/>
                        </a:lnTo>
                        <a:lnTo>
                          <a:pt x="14" y="0"/>
                        </a:lnTo>
                        <a:lnTo>
                          <a:pt x="10" y="0"/>
                        </a:lnTo>
                        <a:lnTo>
                          <a:pt x="5" y="3"/>
                        </a:lnTo>
                        <a:lnTo>
                          <a:pt x="2" y="8"/>
                        </a:lnTo>
                        <a:lnTo>
                          <a:pt x="0" y="14"/>
                        </a:lnTo>
                        <a:lnTo>
                          <a:pt x="2" y="18"/>
                        </a:lnTo>
                        <a:lnTo>
                          <a:pt x="5" y="23"/>
                        </a:lnTo>
                        <a:lnTo>
                          <a:pt x="10" y="26"/>
                        </a:lnTo>
                        <a:lnTo>
                          <a:pt x="14" y="28"/>
                        </a:lnTo>
                        <a:lnTo>
                          <a:pt x="21" y="26"/>
                        </a:lnTo>
                        <a:lnTo>
                          <a:pt x="24" y="23"/>
                        </a:lnTo>
                        <a:lnTo>
                          <a:pt x="27" y="18"/>
                        </a:lnTo>
                        <a:lnTo>
                          <a:pt x="28" y="14"/>
                        </a:lnTo>
                        <a:close/>
                        <a:moveTo>
                          <a:pt x="25" y="14"/>
                        </a:moveTo>
                        <a:lnTo>
                          <a:pt x="25" y="17"/>
                        </a:lnTo>
                        <a:lnTo>
                          <a:pt x="22" y="22"/>
                        </a:lnTo>
                        <a:lnTo>
                          <a:pt x="19" y="23"/>
                        </a:lnTo>
                        <a:lnTo>
                          <a:pt x="14" y="25"/>
                        </a:lnTo>
                        <a:lnTo>
                          <a:pt x="10" y="23"/>
                        </a:lnTo>
                        <a:lnTo>
                          <a:pt x="7" y="22"/>
                        </a:lnTo>
                        <a:lnTo>
                          <a:pt x="5" y="17"/>
                        </a:lnTo>
                        <a:lnTo>
                          <a:pt x="4" y="14"/>
                        </a:lnTo>
                        <a:lnTo>
                          <a:pt x="5" y="9"/>
                        </a:lnTo>
                        <a:lnTo>
                          <a:pt x="7" y="6"/>
                        </a:lnTo>
                        <a:lnTo>
                          <a:pt x="10" y="3"/>
                        </a:lnTo>
                        <a:lnTo>
                          <a:pt x="14" y="3"/>
                        </a:lnTo>
                        <a:lnTo>
                          <a:pt x="19" y="3"/>
                        </a:lnTo>
                        <a:lnTo>
                          <a:pt x="22" y="6"/>
                        </a:lnTo>
                        <a:lnTo>
                          <a:pt x="25" y="9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F1BAB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6" name="Freeform 604">
                    <a:extLst>
                      <a:ext uri="{FF2B5EF4-FFF2-40B4-BE49-F238E27FC236}">
                        <a16:creationId xmlns:a16="http://schemas.microsoft.com/office/drawing/2014/main" id="{41A6C185-ADD7-324E-AA51-07626218453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95" y="1290"/>
                    <a:ext cx="25" cy="25"/>
                  </a:xfrm>
                  <a:custGeom>
                    <a:avLst/>
                    <a:gdLst>
                      <a:gd name="T0" fmla="*/ 25 w 25"/>
                      <a:gd name="T1" fmla="*/ 13 h 25"/>
                      <a:gd name="T2" fmla="*/ 23 w 25"/>
                      <a:gd name="T3" fmla="*/ 7 h 25"/>
                      <a:gd name="T4" fmla="*/ 22 w 25"/>
                      <a:gd name="T5" fmla="*/ 4 h 25"/>
                      <a:gd name="T6" fmla="*/ 17 w 25"/>
                      <a:gd name="T7" fmla="*/ 0 h 25"/>
                      <a:gd name="T8" fmla="*/ 12 w 25"/>
                      <a:gd name="T9" fmla="*/ 0 h 25"/>
                      <a:gd name="T10" fmla="*/ 8 w 25"/>
                      <a:gd name="T11" fmla="*/ 0 h 25"/>
                      <a:gd name="T12" fmla="*/ 3 w 25"/>
                      <a:gd name="T13" fmla="*/ 4 h 25"/>
                      <a:gd name="T14" fmla="*/ 2 w 25"/>
                      <a:gd name="T15" fmla="*/ 7 h 25"/>
                      <a:gd name="T16" fmla="*/ 0 w 25"/>
                      <a:gd name="T17" fmla="*/ 13 h 25"/>
                      <a:gd name="T18" fmla="*/ 2 w 25"/>
                      <a:gd name="T19" fmla="*/ 17 h 25"/>
                      <a:gd name="T20" fmla="*/ 3 w 25"/>
                      <a:gd name="T21" fmla="*/ 21 h 25"/>
                      <a:gd name="T22" fmla="*/ 8 w 25"/>
                      <a:gd name="T23" fmla="*/ 24 h 25"/>
                      <a:gd name="T24" fmla="*/ 12 w 25"/>
                      <a:gd name="T25" fmla="*/ 25 h 25"/>
                      <a:gd name="T26" fmla="*/ 17 w 25"/>
                      <a:gd name="T27" fmla="*/ 24 h 25"/>
                      <a:gd name="T28" fmla="*/ 22 w 25"/>
                      <a:gd name="T29" fmla="*/ 21 h 25"/>
                      <a:gd name="T30" fmla="*/ 23 w 25"/>
                      <a:gd name="T31" fmla="*/ 17 h 25"/>
                      <a:gd name="T32" fmla="*/ 25 w 25"/>
                      <a:gd name="T33" fmla="*/ 13 h 25"/>
                      <a:gd name="T34" fmla="*/ 22 w 25"/>
                      <a:gd name="T35" fmla="*/ 13 h 25"/>
                      <a:gd name="T36" fmla="*/ 22 w 25"/>
                      <a:gd name="T37" fmla="*/ 16 h 25"/>
                      <a:gd name="T38" fmla="*/ 19 w 25"/>
                      <a:gd name="T39" fmla="*/ 19 h 25"/>
                      <a:gd name="T40" fmla="*/ 15 w 25"/>
                      <a:gd name="T41" fmla="*/ 21 h 25"/>
                      <a:gd name="T42" fmla="*/ 12 w 25"/>
                      <a:gd name="T43" fmla="*/ 22 h 25"/>
                      <a:gd name="T44" fmla="*/ 9 w 25"/>
                      <a:gd name="T45" fmla="*/ 21 h 25"/>
                      <a:gd name="T46" fmla="*/ 6 w 25"/>
                      <a:gd name="T47" fmla="*/ 19 h 25"/>
                      <a:gd name="T48" fmla="*/ 5 w 25"/>
                      <a:gd name="T49" fmla="*/ 16 h 25"/>
                      <a:gd name="T50" fmla="*/ 3 w 25"/>
                      <a:gd name="T51" fmla="*/ 13 h 25"/>
                      <a:gd name="T52" fmla="*/ 5 w 25"/>
                      <a:gd name="T53" fmla="*/ 8 h 25"/>
                      <a:gd name="T54" fmla="*/ 6 w 25"/>
                      <a:gd name="T55" fmla="*/ 5 h 25"/>
                      <a:gd name="T56" fmla="*/ 9 w 25"/>
                      <a:gd name="T57" fmla="*/ 4 h 25"/>
                      <a:gd name="T58" fmla="*/ 12 w 25"/>
                      <a:gd name="T59" fmla="*/ 4 h 25"/>
                      <a:gd name="T60" fmla="*/ 15 w 25"/>
                      <a:gd name="T61" fmla="*/ 4 h 25"/>
                      <a:gd name="T62" fmla="*/ 19 w 25"/>
                      <a:gd name="T63" fmla="*/ 5 h 25"/>
                      <a:gd name="T64" fmla="*/ 22 w 25"/>
                      <a:gd name="T65" fmla="*/ 8 h 25"/>
                      <a:gd name="T66" fmla="*/ 22 w 25"/>
                      <a:gd name="T67" fmla="*/ 13 h 2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5"/>
                      <a:gd name="T103" fmla="*/ 0 h 25"/>
                      <a:gd name="T104" fmla="*/ 25 w 25"/>
                      <a:gd name="T105" fmla="*/ 25 h 2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5" h="25">
                        <a:moveTo>
                          <a:pt x="25" y="13"/>
                        </a:moveTo>
                        <a:lnTo>
                          <a:pt x="23" y="7"/>
                        </a:lnTo>
                        <a:lnTo>
                          <a:pt x="22" y="4"/>
                        </a:lnTo>
                        <a:lnTo>
                          <a:pt x="17" y="0"/>
                        </a:lnTo>
                        <a:lnTo>
                          <a:pt x="12" y="0"/>
                        </a:lnTo>
                        <a:lnTo>
                          <a:pt x="8" y="0"/>
                        </a:lnTo>
                        <a:lnTo>
                          <a:pt x="3" y="4"/>
                        </a:lnTo>
                        <a:lnTo>
                          <a:pt x="2" y="7"/>
                        </a:lnTo>
                        <a:lnTo>
                          <a:pt x="0" y="13"/>
                        </a:lnTo>
                        <a:lnTo>
                          <a:pt x="2" y="17"/>
                        </a:lnTo>
                        <a:lnTo>
                          <a:pt x="3" y="21"/>
                        </a:lnTo>
                        <a:lnTo>
                          <a:pt x="8" y="24"/>
                        </a:lnTo>
                        <a:lnTo>
                          <a:pt x="12" y="25"/>
                        </a:lnTo>
                        <a:lnTo>
                          <a:pt x="17" y="24"/>
                        </a:lnTo>
                        <a:lnTo>
                          <a:pt x="22" y="21"/>
                        </a:lnTo>
                        <a:lnTo>
                          <a:pt x="23" y="17"/>
                        </a:lnTo>
                        <a:lnTo>
                          <a:pt x="25" y="13"/>
                        </a:lnTo>
                        <a:close/>
                        <a:moveTo>
                          <a:pt x="22" y="13"/>
                        </a:moveTo>
                        <a:lnTo>
                          <a:pt x="22" y="16"/>
                        </a:lnTo>
                        <a:lnTo>
                          <a:pt x="19" y="19"/>
                        </a:lnTo>
                        <a:lnTo>
                          <a:pt x="15" y="21"/>
                        </a:lnTo>
                        <a:lnTo>
                          <a:pt x="12" y="22"/>
                        </a:lnTo>
                        <a:lnTo>
                          <a:pt x="9" y="21"/>
                        </a:lnTo>
                        <a:lnTo>
                          <a:pt x="6" y="19"/>
                        </a:lnTo>
                        <a:lnTo>
                          <a:pt x="5" y="16"/>
                        </a:lnTo>
                        <a:lnTo>
                          <a:pt x="3" y="13"/>
                        </a:lnTo>
                        <a:lnTo>
                          <a:pt x="5" y="8"/>
                        </a:lnTo>
                        <a:lnTo>
                          <a:pt x="6" y="5"/>
                        </a:lnTo>
                        <a:lnTo>
                          <a:pt x="9" y="4"/>
                        </a:lnTo>
                        <a:lnTo>
                          <a:pt x="12" y="4"/>
                        </a:lnTo>
                        <a:lnTo>
                          <a:pt x="15" y="4"/>
                        </a:lnTo>
                        <a:lnTo>
                          <a:pt x="19" y="5"/>
                        </a:lnTo>
                        <a:lnTo>
                          <a:pt x="22" y="8"/>
                        </a:lnTo>
                        <a:lnTo>
                          <a:pt x="22" y="13"/>
                        </a:lnTo>
                        <a:close/>
                      </a:path>
                    </a:pathLst>
                  </a:custGeom>
                  <a:solidFill>
                    <a:srgbClr val="F2C1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7" name="Freeform 605">
                    <a:extLst>
                      <a:ext uri="{FF2B5EF4-FFF2-40B4-BE49-F238E27FC236}">
                        <a16:creationId xmlns:a16="http://schemas.microsoft.com/office/drawing/2014/main" id="{948B58CC-C9EF-6D40-AF36-479D864101E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97" y="1292"/>
                    <a:ext cx="21" cy="22"/>
                  </a:xfrm>
                  <a:custGeom>
                    <a:avLst/>
                    <a:gdLst>
                      <a:gd name="T0" fmla="*/ 21 w 21"/>
                      <a:gd name="T1" fmla="*/ 11 h 22"/>
                      <a:gd name="T2" fmla="*/ 21 w 21"/>
                      <a:gd name="T3" fmla="*/ 6 h 22"/>
                      <a:gd name="T4" fmla="*/ 18 w 21"/>
                      <a:gd name="T5" fmla="*/ 3 h 22"/>
                      <a:gd name="T6" fmla="*/ 15 w 21"/>
                      <a:gd name="T7" fmla="*/ 0 h 22"/>
                      <a:gd name="T8" fmla="*/ 10 w 21"/>
                      <a:gd name="T9" fmla="*/ 0 h 22"/>
                      <a:gd name="T10" fmla="*/ 6 w 21"/>
                      <a:gd name="T11" fmla="*/ 0 h 22"/>
                      <a:gd name="T12" fmla="*/ 3 w 21"/>
                      <a:gd name="T13" fmla="*/ 3 h 22"/>
                      <a:gd name="T14" fmla="*/ 1 w 21"/>
                      <a:gd name="T15" fmla="*/ 6 h 22"/>
                      <a:gd name="T16" fmla="*/ 0 w 21"/>
                      <a:gd name="T17" fmla="*/ 11 h 22"/>
                      <a:gd name="T18" fmla="*/ 1 w 21"/>
                      <a:gd name="T19" fmla="*/ 14 h 22"/>
                      <a:gd name="T20" fmla="*/ 3 w 21"/>
                      <a:gd name="T21" fmla="*/ 19 h 22"/>
                      <a:gd name="T22" fmla="*/ 6 w 21"/>
                      <a:gd name="T23" fmla="*/ 20 h 22"/>
                      <a:gd name="T24" fmla="*/ 10 w 21"/>
                      <a:gd name="T25" fmla="*/ 22 h 22"/>
                      <a:gd name="T26" fmla="*/ 15 w 21"/>
                      <a:gd name="T27" fmla="*/ 20 h 22"/>
                      <a:gd name="T28" fmla="*/ 18 w 21"/>
                      <a:gd name="T29" fmla="*/ 19 h 22"/>
                      <a:gd name="T30" fmla="*/ 21 w 21"/>
                      <a:gd name="T31" fmla="*/ 14 h 22"/>
                      <a:gd name="T32" fmla="*/ 21 w 21"/>
                      <a:gd name="T33" fmla="*/ 11 h 22"/>
                      <a:gd name="T34" fmla="*/ 18 w 21"/>
                      <a:gd name="T35" fmla="*/ 11 h 22"/>
                      <a:gd name="T36" fmla="*/ 18 w 21"/>
                      <a:gd name="T37" fmla="*/ 14 h 22"/>
                      <a:gd name="T38" fmla="*/ 17 w 21"/>
                      <a:gd name="T39" fmla="*/ 15 h 22"/>
                      <a:gd name="T40" fmla="*/ 13 w 21"/>
                      <a:gd name="T41" fmla="*/ 17 h 22"/>
                      <a:gd name="T42" fmla="*/ 10 w 21"/>
                      <a:gd name="T43" fmla="*/ 19 h 22"/>
                      <a:gd name="T44" fmla="*/ 7 w 21"/>
                      <a:gd name="T45" fmla="*/ 17 h 22"/>
                      <a:gd name="T46" fmla="*/ 6 w 21"/>
                      <a:gd name="T47" fmla="*/ 15 h 22"/>
                      <a:gd name="T48" fmla="*/ 4 w 21"/>
                      <a:gd name="T49" fmla="*/ 14 h 22"/>
                      <a:gd name="T50" fmla="*/ 3 w 21"/>
                      <a:gd name="T51" fmla="*/ 11 h 22"/>
                      <a:gd name="T52" fmla="*/ 4 w 21"/>
                      <a:gd name="T53" fmla="*/ 8 h 22"/>
                      <a:gd name="T54" fmla="*/ 6 w 21"/>
                      <a:gd name="T55" fmla="*/ 5 h 22"/>
                      <a:gd name="T56" fmla="*/ 7 w 21"/>
                      <a:gd name="T57" fmla="*/ 3 h 22"/>
                      <a:gd name="T58" fmla="*/ 10 w 21"/>
                      <a:gd name="T59" fmla="*/ 3 h 22"/>
                      <a:gd name="T60" fmla="*/ 13 w 21"/>
                      <a:gd name="T61" fmla="*/ 3 h 22"/>
                      <a:gd name="T62" fmla="*/ 17 w 21"/>
                      <a:gd name="T63" fmla="*/ 5 h 22"/>
                      <a:gd name="T64" fmla="*/ 18 w 21"/>
                      <a:gd name="T65" fmla="*/ 8 h 22"/>
                      <a:gd name="T66" fmla="*/ 18 w 21"/>
                      <a:gd name="T67" fmla="*/ 11 h 2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1"/>
                      <a:gd name="T103" fmla="*/ 0 h 22"/>
                      <a:gd name="T104" fmla="*/ 21 w 21"/>
                      <a:gd name="T105" fmla="*/ 22 h 22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1" h="22">
                        <a:moveTo>
                          <a:pt x="21" y="11"/>
                        </a:moveTo>
                        <a:lnTo>
                          <a:pt x="21" y="6"/>
                        </a:lnTo>
                        <a:lnTo>
                          <a:pt x="18" y="3"/>
                        </a:lnTo>
                        <a:lnTo>
                          <a:pt x="15" y="0"/>
                        </a:lnTo>
                        <a:lnTo>
                          <a:pt x="10" y="0"/>
                        </a:lnTo>
                        <a:lnTo>
                          <a:pt x="6" y="0"/>
                        </a:lnTo>
                        <a:lnTo>
                          <a:pt x="3" y="3"/>
                        </a:lnTo>
                        <a:lnTo>
                          <a:pt x="1" y="6"/>
                        </a:lnTo>
                        <a:lnTo>
                          <a:pt x="0" y="11"/>
                        </a:lnTo>
                        <a:lnTo>
                          <a:pt x="1" y="14"/>
                        </a:lnTo>
                        <a:lnTo>
                          <a:pt x="3" y="19"/>
                        </a:lnTo>
                        <a:lnTo>
                          <a:pt x="6" y="20"/>
                        </a:lnTo>
                        <a:lnTo>
                          <a:pt x="10" y="22"/>
                        </a:lnTo>
                        <a:lnTo>
                          <a:pt x="15" y="20"/>
                        </a:lnTo>
                        <a:lnTo>
                          <a:pt x="18" y="19"/>
                        </a:lnTo>
                        <a:lnTo>
                          <a:pt x="21" y="14"/>
                        </a:lnTo>
                        <a:lnTo>
                          <a:pt x="21" y="11"/>
                        </a:lnTo>
                        <a:close/>
                        <a:moveTo>
                          <a:pt x="18" y="11"/>
                        </a:moveTo>
                        <a:lnTo>
                          <a:pt x="18" y="14"/>
                        </a:lnTo>
                        <a:lnTo>
                          <a:pt x="17" y="15"/>
                        </a:lnTo>
                        <a:lnTo>
                          <a:pt x="13" y="17"/>
                        </a:lnTo>
                        <a:lnTo>
                          <a:pt x="10" y="19"/>
                        </a:lnTo>
                        <a:lnTo>
                          <a:pt x="7" y="17"/>
                        </a:lnTo>
                        <a:lnTo>
                          <a:pt x="6" y="15"/>
                        </a:lnTo>
                        <a:lnTo>
                          <a:pt x="4" y="14"/>
                        </a:lnTo>
                        <a:lnTo>
                          <a:pt x="3" y="11"/>
                        </a:lnTo>
                        <a:lnTo>
                          <a:pt x="4" y="8"/>
                        </a:lnTo>
                        <a:lnTo>
                          <a:pt x="6" y="5"/>
                        </a:lnTo>
                        <a:lnTo>
                          <a:pt x="7" y="3"/>
                        </a:lnTo>
                        <a:lnTo>
                          <a:pt x="10" y="3"/>
                        </a:lnTo>
                        <a:lnTo>
                          <a:pt x="13" y="3"/>
                        </a:lnTo>
                        <a:lnTo>
                          <a:pt x="17" y="5"/>
                        </a:lnTo>
                        <a:lnTo>
                          <a:pt x="18" y="8"/>
                        </a:lnTo>
                        <a:lnTo>
                          <a:pt x="18" y="11"/>
                        </a:lnTo>
                        <a:close/>
                      </a:path>
                    </a:pathLst>
                  </a:custGeom>
                  <a:solidFill>
                    <a:srgbClr val="F3C6C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8" name="Freeform 606">
                    <a:extLst>
                      <a:ext uri="{FF2B5EF4-FFF2-40B4-BE49-F238E27FC236}">
                        <a16:creationId xmlns:a16="http://schemas.microsoft.com/office/drawing/2014/main" id="{64B6E66A-167B-1D47-9941-04F411F423A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98" y="1294"/>
                    <a:ext cx="19" cy="18"/>
                  </a:xfrm>
                  <a:custGeom>
                    <a:avLst/>
                    <a:gdLst>
                      <a:gd name="T0" fmla="*/ 19 w 19"/>
                      <a:gd name="T1" fmla="*/ 9 h 18"/>
                      <a:gd name="T2" fmla="*/ 19 w 19"/>
                      <a:gd name="T3" fmla="*/ 4 h 18"/>
                      <a:gd name="T4" fmla="*/ 16 w 19"/>
                      <a:gd name="T5" fmla="*/ 1 h 18"/>
                      <a:gd name="T6" fmla="*/ 12 w 19"/>
                      <a:gd name="T7" fmla="*/ 0 h 18"/>
                      <a:gd name="T8" fmla="*/ 9 w 19"/>
                      <a:gd name="T9" fmla="*/ 0 h 18"/>
                      <a:gd name="T10" fmla="*/ 6 w 19"/>
                      <a:gd name="T11" fmla="*/ 0 h 18"/>
                      <a:gd name="T12" fmla="*/ 3 w 19"/>
                      <a:gd name="T13" fmla="*/ 1 h 18"/>
                      <a:gd name="T14" fmla="*/ 2 w 19"/>
                      <a:gd name="T15" fmla="*/ 4 h 18"/>
                      <a:gd name="T16" fmla="*/ 0 w 19"/>
                      <a:gd name="T17" fmla="*/ 9 h 18"/>
                      <a:gd name="T18" fmla="*/ 2 w 19"/>
                      <a:gd name="T19" fmla="*/ 12 h 18"/>
                      <a:gd name="T20" fmla="*/ 3 w 19"/>
                      <a:gd name="T21" fmla="*/ 15 h 18"/>
                      <a:gd name="T22" fmla="*/ 6 w 19"/>
                      <a:gd name="T23" fmla="*/ 17 h 18"/>
                      <a:gd name="T24" fmla="*/ 9 w 19"/>
                      <a:gd name="T25" fmla="*/ 18 h 18"/>
                      <a:gd name="T26" fmla="*/ 12 w 19"/>
                      <a:gd name="T27" fmla="*/ 17 h 18"/>
                      <a:gd name="T28" fmla="*/ 16 w 19"/>
                      <a:gd name="T29" fmla="*/ 15 h 18"/>
                      <a:gd name="T30" fmla="*/ 19 w 19"/>
                      <a:gd name="T31" fmla="*/ 12 h 18"/>
                      <a:gd name="T32" fmla="*/ 19 w 19"/>
                      <a:gd name="T33" fmla="*/ 9 h 18"/>
                      <a:gd name="T34" fmla="*/ 16 w 19"/>
                      <a:gd name="T35" fmla="*/ 9 h 18"/>
                      <a:gd name="T36" fmla="*/ 16 w 19"/>
                      <a:gd name="T37" fmla="*/ 10 h 18"/>
                      <a:gd name="T38" fmla="*/ 14 w 19"/>
                      <a:gd name="T39" fmla="*/ 12 h 18"/>
                      <a:gd name="T40" fmla="*/ 12 w 19"/>
                      <a:gd name="T41" fmla="*/ 13 h 18"/>
                      <a:gd name="T42" fmla="*/ 9 w 19"/>
                      <a:gd name="T43" fmla="*/ 15 h 18"/>
                      <a:gd name="T44" fmla="*/ 8 w 19"/>
                      <a:gd name="T45" fmla="*/ 13 h 18"/>
                      <a:gd name="T46" fmla="*/ 5 w 19"/>
                      <a:gd name="T47" fmla="*/ 12 h 18"/>
                      <a:gd name="T48" fmla="*/ 3 w 19"/>
                      <a:gd name="T49" fmla="*/ 10 h 18"/>
                      <a:gd name="T50" fmla="*/ 3 w 19"/>
                      <a:gd name="T51" fmla="*/ 9 h 18"/>
                      <a:gd name="T52" fmla="*/ 3 w 19"/>
                      <a:gd name="T53" fmla="*/ 6 h 18"/>
                      <a:gd name="T54" fmla="*/ 5 w 19"/>
                      <a:gd name="T55" fmla="*/ 4 h 18"/>
                      <a:gd name="T56" fmla="*/ 8 w 19"/>
                      <a:gd name="T57" fmla="*/ 3 h 18"/>
                      <a:gd name="T58" fmla="*/ 9 w 19"/>
                      <a:gd name="T59" fmla="*/ 3 h 18"/>
                      <a:gd name="T60" fmla="*/ 12 w 19"/>
                      <a:gd name="T61" fmla="*/ 3 h 18"/>
                      <a:gd name="T62" fmla="*/ 14 w 19"/>
                      <a:gd name="T63" fmla="*/ 4 h 18"/>
                      <a:gd name="T64" fmla="*/ 16 w 19"/>
                      <a:gd name="T65" fmla="*/ 6 h 18"/>
                      <a:gd name="T66" fmla="*/ 16 w 19"/>
                      <a:gd name="T67" fmla="*/ 9 h 1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9"/>
                      <a:gd name="T103" fmla="*/ 0 h 18"/>
                      <a:gd name="T104" fmla="*/ 19 w 19"/>
                      <a:gd name="T105" fmla="*/ 18 h 1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9" h="18">
                        <a:moveTo>
                          <a:pt x="19" y="9"/>
                        </a:moveTo>
                        <a:lnTo>
                          <a:pt x="19" y="4"/>
                        </a:lnTo>
                        <a:lnTo>
                          <a:pt x="16" y="1"/>
                        </a:lnTo>
                        <a:lnTo>
                          <a:pt x="12" y="0"/>
                        </a:lnTo>
                        <a:lnTo>
                          <a:pt x="9" y="0"/>
                        </a:lnTo>
                        <a:lnTo>
                          <a:pt x="6" y="0"/>
                        </a:lnTo>
                        <a:lnTo>
                          <a:pt x="3" y="1"/>
                        </a:lnTo>
                        <a:lnTo>
                          <a:pt x="2" y="4"/>
                        </a:lnTo>
                        <a:lnTo>
                          <a:pt x="0" y="9"/>
                        </a:lnTo>
                        <a:lnTo>
                          <a:pt x="2" y="12"/>
                        </a:lnTo>
                        <a:lnTo>
                          <a:pt x="3" y="15"/>
                        </a:lnTo>
                        <a:lnTo>
                          <a:pt x="6" y="17"/>
                        </a:lnTo>
                        <a:lnTo>
                          <a:pt x="9" y="18"/>
                        </a:lnTo>
                        <a:lnTo>
                          <a:pt x="12" y="17"/>
                        </a:lnTo>
                        <a:lnTo>
                          <a:pt x="16" y="15"/>
                        </a:lnTo>
                        <a:lnTo>
                          <a:pt x="19" y="12"/>
                        </a:lnTo>
                        <a:lnTo>
                          <a:pt x="19" y="9"/>
                        </a:lnTo>
                        <a:close/>
                        <a:moveTo>
                          <a:pt x="16" y="9"/>
                        </a:moveTo>
                        <a:lnTo>
                          <a:pt x="16" y="10"/>
                        </a:lnTo>
                        <a:lnTo>
                          <a:pt x="14" y="12"/>
                        </a:lnTo>
                        <a:lnTo>
                          <a:pt x="12" y="13"/>
                        </a:lnTo>
                        <a:lnTo>
                          <a:pt x="9" y="15"/>
                        </a:lnTo>
                        <a:lnTo>
                          <a:pt x="8" y="13"/>
                        </a:lnTo>
                        <a:lnTo>
                          <a:pt x="5" y="12"/>
                        </a:lnTo>
                        <a:lnTo>
                          <a:pt x="3" y="10"/>
                        </a:lnTo>
                        <a:lnTo>
                          <a:pt x="3" y="9"/>
                        </a:lnTo>
                        <a:lnTo>
                          <a:pt x="3" y="6"/>
                        </a:lnTo>
                        <a:lnTo>
                          <a:pt x="5" y="4"/>
                        </a:lnTo>
                        <a:lnTo>
                          <a:pt x="8" y="3"/>
                        </a:lnTo>
                        <a:lnTo>
                          <a:pt x="9" y="3"/>
                        </a:lnTo>
                        <a:lnTo>
                          <a:pt x="12" y="3"/>
                        </a:lnTo>
                        <a:lnTo>
                          <a:pt x="14" y="4"/>
                        </a:lnTo>
                        <a:lnTo>
                          <a:pt x="16" y="6"/>
                        </a:lnTo>
                        <a:lnTo>
                          <a:pt x="16" y="9"/>
                        </a:lnTo>
                        <a:close/>
                      </a:path>
                    </a:pathLst>
                  </a:custGeom>
                  <a:solidFill>
                    <a:srgbClr val="F3CC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9" name="Freeform 607">
                    <a:extLst>
                      <a:ext uri="{FF2B5EF4-FFF2-40B4-BE49-F238E27FC236}">
                        <a16:creationId xmlns:a16="http://schemas.microsoft.com/office/drawing/2014/main" id="{B5787B87-6593-9D47-8F14-F04ED25BD64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00" y="1295"/>
                    <a:ext cx="15" cy="16"/>
                  </a:xfrm>
                  <a:custGeom>
                    <a:avLst/>
                    <a:gdLst>
                      <a:gd name="T0" fmla="*/ 15 w 15"/>
                      <a:gd name="T1" fmla="*/ 8 h 16"/>
                      <a:gd name="T2" fmla="*/ 15 w 15"/>
                      <a:gd name="T3" fmla="*/ 5 h 16"/>
                      <a:gd name="T4" fmla="*/ 14 w 15"/>
                      <a:gd name="T5" fmla="*/ 2 h 16"/>
                      <a:gd name="T6" fmla="*/ 10 w 15"/>
                      <a:gd name="T7" fmla="*/ 0 h 16"/>
                      <a:gd name="T8" fmla="*/ 7 w 15"/>
                      <a:gd name="T9" fmla="*/ 0 h 16"/>
                      <a:gd name="T10" fmla="*/ 4 w 15"/>
                      <a:gd name="T11" fmla="*/ 0 h 16"/>
                      <a:gd name="T12" fmla="*/ 3 w 15"/>
                      <a:gd name="T13" fmla="*/ 2 h 16"/>
                      <a:gd name="T14" fmla="*/ 1 w 15"/>
                      <a:gd name="T15" fmla="*/ 5 h 16"/>
                      <a:gd name="T16" fmla="*/ 0 w 15"/>
                      <a:gd name="T17" fmla="*/ 8 h 16"/>
                      <a:gd name="T18" fmla="*/ 1 w 15"/>
                      <a:gd name="T19" fmla="*/ 11 h 16"/>
                      <a:gd name="T20" fmla="*/ 3 w 15"/>
                      <a:gd name="T21" fmla="*/ 12 h 16"/>
                      <a:gd name="T22" fmla="*/ 4 w 15"/>
                      <a:gd name="T23" fmla="*/ 14 h 16"/>
                      <a:gd name="T24" fmla="*/ 7 w 15"/>
                      <a:gd name="T25" fmla="*/ 16 h 16"/>
                      <a:gd name="T26" fmla="*/ 10 w 15"/>
                      <a:gd name="T27" fmla="*/ 14 h 16"/>
                      <a:gd name="T28" fmla="*/ 14 w 15"/>
                      <a:gd name="T29" fmla="*/ 12 h 16"/>
                      <a:gd name="T30" fmla="*/ 15 w 15"/>
                      <a:gd name="T31" fmla="*/ 11 h 16"/>
                      <a:gd name="T32" fmla="*/ 15 w 15"/>
                      <a:gd name="T33" fmla="*/ 8 h 16"/>
                      <a:gd name="T34" fmla="*/ 12 w 15"/>
                      <a:gd name="T35" fmla="*/ 8 h 16"/>
                      <a:gd name="T36" fmla="*/ 10 w 15"/>
                      <a:gd name="T37" fmla="*/ 11 h 16"/>
                      <a:gd name="T38" fmla="*/ 7 w 15"/>
                      <a:gd name="T39" fmla="*/ 12 h 16"/>
                      <a:gd name="T40" fmla="*/ 4 w 15"/>
                      <a:gd name="T41" fmla="*/ 11 h 16"/>
                      <a:gd name="T42" fmla="*/ 3 w 15"/>
                      <a:gd name="T43" fmla="*/ 8 h 16"/>
                      <a:gd name="T44" fmla="*/ 4 w 15"/>
                      <a:gd name="T45" fmla="*/ 3 h 16"/>
                      <a:gd name="T46" fmla="*/ 7 w 15"/>
                      <a:gd name="T47" fmla="*/ 3 h 16"/>
                      <a:gd name="T48" fmla="*/ 10 w 15"/>
                      <a:gd name="T49" fmla="*/ 3 h 16"/>
                      <a:gd name="T50" fmla="*/ 12 w 15"/>
                      <a:gd name="T51" fmla="*/ 8 h 1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5"/>
                      <a:gd name="T79" fmla="*/ 0 h 16"/>
                      <a:gd name="T80" fmla="*/ 15 w 15"/>
                      <a:gd name="T81" fmla="*/ 16 h 1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5" h="16">
                        <a:moveTo>
                          <a:pt x="15" y="8"/>
                        </a:moveTo>
                        <a:lnTo>
                          <a:pt x="15" y="5"/>
                        </a:lnTo>
                        <a:lnTo>
                          <a:pt x="14" y="2"/>
                        </a:lnTo>
                        <a:lnTo>
                          <a:pt x="10" y="0"/>
                        </a:lnTo>
                        <a:lnTo>
                          <a:pt x="7" y="0"/>
                        </a:lnTo>
                        <a:lnTo>
                          <a:pt x="4" y="0"/>
                        </a:lnTo>
                        <a:lnTo>
                          <a:pt x="3" y="2"/>
                        </a:lnTo>
                        <a:lnTo>
                          <a:pt x="1" y="5"/>
                        </a:lnTo>
                        <a:lnTo>
                          <a:pt x="0" y="8"/>
                        </a:lnTo>
                        <a:lnTo>
                          <a:pt x="1" y="11"/>
                        </a:lnTo>
                        <a:lnTo>
                          <a:pt x="3" y="12"/>
                        </a:lnTo>
                        <a:lnTo>
                          <a:pt x="4" y="14"/>
                        </a:lnTo>
                        <a:lnTo>
                          <a:pt x="7" y="16"/>
                        </a:lnTo>
                        <a:lnTo>
                          <a:pt x="10" y="14"/>
                        </a:lnTo>
                        <a:lnTo>
                          <a:pt x="14" y="12"/>
                        </a:lnTo>
                        <a:lnTo>
                          <a:pt x="15" y="11"/>
                        </a:lnTo>
                        <a:lnTo>
                          <a:pt x="15" y="8"/>
                        </a:lnTo>
                        <a:close/>
                        <a:moveTo>
                          <a:pt x="12" y="8"/>
                        </a:moveTo>
                        <a:lnTo>
                          <a:pt x="10" y="11"/>
                        </a:lnTo>
                        <a:lnTo>
                          <a:pt x="7" y="12"/>
                        </a:lnTo>
                        <a:lnTo>
                          <a:pt x="4" y="11"/>
                        </a:lnTo>
                        <a:lnTo>
                          <a:pt x="3" y="8"/>
                        </a:lnTo>
                        <a:lnTo>
                          <a:pt x="4" y="3"/>
                        </a:lnTo>
                        <a:lnTo>
                          <a:pt x="7" y="3"/>
                        </a:lnTo>
                        <a:lnTo>
                          <a:pt x="10" y="3"/>
                        </a:lnTo>
                        <a:lnTo>
                          <a:pt x="12" y="8"/>
                        </a:lnTo>
                        <a:close/>
                      </a:path>
                    </a:pathLst>
                  </a:custGeom>
                  <a:solidFill>
                    <a:srgbClr val="F3D1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0" name="Freeform 608">
                    <a:extLst>
                      <a:ext uri="{FF2B5EF4-FFF2-40B4-BE49-F238E27FC236}">
                        <a16:creationId xmlns:a16="http://schemas.microsoft.com/office/drawing/2014/main" id="{F39BD1FE-8D4E-E745-9CF3-D706C4366FA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701" y="1297"/>
                    <a:ext cx="13" cy="12"/>
                  </a:xfrm>
                  <a:custGeom>
                    <a:avLst/>
                    <a:gdLst>
                      <a:gd name="T0" fmla="*/ 13 w 13"/>
                      <a:gd name="T1" fmla="*/ 6 h 12"/>
                      <a:gd name="T2" fmla="*/ 13 w 13"/>
                      <a:gd name="T3" fmla="*/ 3 h 12"/>
                      <a:gd name="T4" fmla="*/ 11 w 13"/>
                      <a:gd name="T5" fmla="*/ 1 h 12"/>
                      <a:gd name="T6" fmla="*/ 9 w 13"/>
                      <a:gd name="T7" fmla="*/ 0 h 12"/>
                      <a:gd name="T8" fmla="*/ 6 w 13"/>
                      <a:gd name="T9" fmla="*/ 0 h 12"/>
                      <a:gd name="T10" fmla="*/ 5 w 13"/>
                      <a:gd name="T11" fmla="*/ 0 h 12"/>
                      <a:gd name="T12" fmla="*/ 2 w 13"/>
                      <a:gd name="T13" fmla="*/ 1 h 12"/>
                      <a:gd name="T14" fmla="*/ 0 w 13"/>
                      <a:gd name="T15" fmla="*/ 3 h 12"/>
                      <a:gd name="T16" fmla="*/ 0 w 13"/>
                      <a:gd name="T17" fmla="*/ 6 h 12"/>
                      <a:gd name="T18" fmla="*/ 0 w 13"/>
                      <a:gd name="T19" fmla="*/ 7 h 12"/>
                      <a:gd name="T20" fmla="*/ 2 w 13"/>
                      <a:gd name="T21" fmla="*/ 9 h 12"/>
                      <a:gd name="T22" fmla="*/ 5 w 13"/>
                      <a:gd name="T23" fmla="*/ 10 h 12"/>
                      <a:gd name="T24" fmla="*/ 6 w 13"/>
                      <a:gd name="T25" fmla="*/ 12 h 12"/>
                      <a:gd name="T26" fmla="*/ 9 w 13"/>
                      <a:gd name="T27" fmla="*/ 10 h 12"/>
                      <a:gd name="T28" fmla="*/ 11 w 13"/>
                      <a:gd name="T29" fmla="*/ 9 h 12"/>
                      <a:gd name="T30" fmla="*/ 13 w 13"/>
                      <a:gd name="T31" fmla="*/ 7 h 12"/>
                      <a:gd name="T32" fmla="*/ 13 w 13"/>
                      <a:gd name="T33" fmla="*/ 6 h 12"/>
                      <a:gd name="T34" fmla="*/ 9 w 13"/>
                      <a:gd name="T35" fmla="*/ 6 h 12"/>
                      <a:gd name="T36" fmla="*/ 9 w 13"/>
                      <a:gd name="T37" fmla="*/ 7 h 12"/>
                      <a:gd name="T38" fmla="*/ 6 w 13"/>
                      <a:gd name="T39" fmla="*/ 9 h 12"/>
                      <a:gd name="T40" fmla="*/ 5 w 13"/>
                      <a:gd name="T41" fmla="*/ 7 h 12"/>
                      <a:gd name="T42" fmla="*/ 3 w 13"/>
                      <a:gd name="T43" fmla="*/ 6 h 12"/>
                      <a:gd name="T44" fmla="*/ 5 w 13"/>
                      <a:gd name="T45" fmla="*/ 3 h 12"/>
                      <a:gd name="T46" fmla="*/ 6 w 13"/>
                      <a:gd name="T47" fmla="*/ 3 h 12"/>
                      <a:gd name="T48" fmla="*/ 9 w 13"/>
                      <a:gd name="T49" fmla="*/ 3 h 12"/>
                      <a:gd name="T50" fmla="*/ 9 w 13"/>
                      <a:gd name="T51" fmla="*/ 6 h 12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3"/>
                      <a:gd name="T79" fmla="*/ 0 h 12"/>
                      <a:gd name="T80" fmla="*/ 13 w 13"/>
                      <a:gd name="T81" fmla="*/ 12 h 12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3" h="12">
                        <a:moveTo>
                          <a:pt x="13" y="6"/>
                        </a:moveTo>
                        <a:lnTo>
                          <a:pt x="13" y="3"/>
                        </a:lnTo>
                        <a:lnTo>
                          <a:pt x="11" y="1"/>
                        </a:lnTo>
                        <a:lnTo>
                          <a:pt x="9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2" y="1"/>
                        </a:lnTo>
                        <a:lnTo>
                          <a:pt x="0" y="3"/>
                        </a:lnTo>
                        <a:lnTo>
                          <a:pt x="0" y="6"/>
                        </a:lnTo>
                        <a:lnTo>
                          <a:pt x="0" y="7"/>
                        </a:lnTo>
                        <a:lnTo>
                          <a:pt x="2" y="9"/>
                        </a:lnTo>
                        <a:lnTo>
                          <a:pt x="5" y="10"/>
                        </a:lnTo>
                        <a:lnTo>
                          <a:pt x="6" y="12"/>
                        </a:lnTo>
                        <a:lnTo>
                          <a:pt x="9" y="10"/>
                        </a:lnTo>
                        <a:lnTo>
                          <a:pt x="11" y="9"/>
                        </a:lnTo>
                        <a:lnTo>
                          <a:pt x="13" y="7"/>
                        </a:lnTo>
                        <a:lnTo>
                          <a:pt x="13" y="6"/>
                        </a:lnTo>
                        <a:close/>
                        <a:moveTo>
                          <a:pt x="9" y="6"/>
                        </a:moveTo>
                        <a:lnTo>
                          <a:pt x="9" y="7"/>
                        </a:lnTo>
                        <a:lnTo>
                          <a:pt x="6" y="9"/>
                        </a:lnTo>
                        <a:lnTo>
                          <a:pt x="5" y="7"/>
                        </a:lnTo>
                        <a:lnTo>
                          <a:pt x="3" y="6"/>
                        </a:lnTo>
                        <a:lnTo>
                          <a:pt x="5" y="3"/>
                        </a:lnTo>
                        <a:lnTo>
                          <a:pt x="6" y="3"/>
                        </a:lnTo>
                        <a:lnTo>
                          <a:pt x="9" y="3"/>
                        </a:lnTo>
                        <a:lnTo>
                          <a:pt x="9" y="6"/>
                        </a:lnTo>
                        <a:close/>
                      </a:path>
                    </a:pathLst>
                  </a:custGeom>
                  <a:solidFill>
                    <a:srgbClr val="F4D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1" name="Freeform 609">
                    <a:extLst>
                      <a:ext uri="{FF2B5EF4-FFF2-40B4-BE49-F238E27FC236}">
                        <a16:creationId xmlns:a16="http://schemas.microsoft.com/office/drawing/2014/main" id="{213126D4-289C-BF4D-8483-E4217A7399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3" y="1298"/>
                    <a:ext cx="9" cy="9"/>
                  </a:xfrm>
                  <a:custGeom>
                    <a:avLst/>
                    <a:gdLst>
                      <a:gd name="T0" fmla="*/ 9 w 9"/>
                      <a:gd name="T1" fmla="*/ 5 h 9"/>
                      <a:gd name="T2" fmla="*/ 7 w 9"/>
                      <a:gd name="T3" fmla="*/ 0 h 9"/>
                      <a:gd name="T4" fmla="*/ 4 w 9"/>
                      <a:gd name="T5" fmla="*/ 0 h 9"/>
                      <a:gd name="T6" fmla="*/ 1 w 9"/>
                      <a:gd name="T7" fmla="*/ 0 h 9"/>
                      <a:gd name="T8" fmla="*/ 0 w 9"/>
                      <a:gd name="T9" fmla="*/ 5 h 9"/>
                      <a:gd name="T10" fmla="*/ 1 w 9"/>
                      <a:gd name="T11" fmla="*/ 8 h 9"/>
                      <a:gd name="T12" fmla="*/ 4 w 9"/>
                      <a:gd name="T13" fmla="*/ 9 h 9"/>
                      <a:gd name="T14" fmla="*/ 7 w 9"/>
                      <a:gd name="T15" fmla="*/ 8 h 9"/>
                      <a:gd name="T16" fmla="*/ 9 w 9"/>
                      <a:gd name="T17" fmla="*/ 5 h 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9"/>
                      <a:gd name="T28" fmla="*/ 0 h 9"/>
                      <a:gd name="T29" fmla="*/ 9 w 9"/>
                      <a:gd name="T30" fmla="*/ 9 h 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9" h="9">
                        <a:moveTo>
                          <a:pt x="9" y="5"/>
                        </a:moveTo>
                        <a:lnTo>
                          <a:pt x="7" y="0"/>
                        </a:lnTo>
                        <a:lnTo>
                          <a:pt x="4" y="0"/>
                        </a:lnTo>
                        <a:lnTo>
                          <a:pt x="1" y="0"/>
                        </a:lnTo>
                        <a:lnTo>
                          <a:pt x="0" y="5"/>
                        </a:lnTo>
                        <a:lnTo>
                          <a:pt x="1" y="8"/>
                        </a:lnTo>
                        <a:lnTo>
                          <a:pt x="4" y="9"/>
                        </a:lnTo>
                        <a:lnTo>
                          <a:pt x="7" y="8"/>
                        </a:lnTo>
                        <a:lnTo>
                          <a:pt x="9" y="5"/>
                        </a:lnTo>
                        <a:close/>
                      </a:path>
                    </a:pathLst>
                  </a:custGeom>
                  <a:solidFill>
                    <a:srgbClr val="F4E5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2" name="Freeform 610">
                    <a:extLst>
                      <a:ext uri="{FF2B5EF4-FFF2-40B4-BE49-F238E27FC236}">
                        <a16:creationId xmlns:a16="http://schemas.microsoft.com/office/drawing/2014/main" id="{AE07DE62-B556-DF46-B36F-CC0567F4AD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4" y="1300"/>
                    <a:ext cx="6" cy="6"/>
                  </a:xfrm>
                  <a:custGeom>
                    <a:avLst/>
                    <a:gdLst>
                      <a:gd name="T0" fmla="*/ 6 w 6"/>
                      <a:gd name="T1" fmla="*/ 3 h 6"/>
                      <a:gd name="T2" fmla="*/ 6 w 6"/>
                      <a:gd name="T3" fmla="*/ 0 h 6"/>
                      <a:gd name="T4" fmla="*/ 3 w 6"/>
                      <a:gd name="T5" fmla="*/ 0 h 6"/>
                      <a:gd name="T6" fmla="*/ 2 w 6"/>
                      <a:gd name="T7" fmla="*/ 0 h 6"/>
                      <a:gd name="T8" fmla="*/ 0 w 6"/>
                      <a:gd name="T9" fmla="*/ 3 h 6"/>
                      <a:gd name="T10" fmla="*/ 2 w 6"/>
                      <a:gd name="T11" fmla="*/ 4 h 6"/>
                      <a:gd name="T12" fmla="*/ 3 w 6"/>
                      <a:gd name="T13" fmla="*/ 6 h 6"/>
                      <a:gd name="T14" fmla="*/ 6 w 6"/>
                      <a:gd name="T15" fmla="*/ 4 h 6"/>
                      <a:gd name="T16" fmla="*/ 6 w 6"/>
                      <a:gd name="T17" fmla="*/ 3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"/>
                      <a:gd name="T28" fmla="*/ 0 h 6"/>
                      <a:gd name="T29" fmla="*/ 6 w 6"/>
                      <a:gd name="T30" fmla="*/ 6 h 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" h="6">
                        <a:moveTo>
                          <a:pt x="6" y="3"/>
                        </a:moveTo>
                        <a:lnTo>
                          <a:pt x="6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3"/>
                        </a:lnTo>
                        <a:lnTo>
                          <a:pt x="2" y="4"/>
                        </a:lnTo>
                        <a:lnTo>
                          <a:pt x="3" y="6"/>
                        </a:lnTo>
                        <a:lnTo>
                          <a:pt x="6" y="4"/>
                        </a:lnTo>
                        <a:lnTo>
                          <a:pt x="6" y="3"/>
                        </a:lnTo>
                        <a:close/>
                      </a:path>
                    </a:pathLst>
                  </a:custGeom>
                  <a:solidFill>
                    <a:srgbClr val="F5EB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3" name="Freeform 611">
                    <a:extLst>
                      <a:ext uri="{FF2B5EF4-FFF2-40B4-BE49-F238E27FC236}">
                        <a16:creationId xmlns:a16="http://schemas.microsoft.com/office/drawing/2014/main" id="{559B8AC3-772F-4E48-AB9E-0218F5212B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6" y="1301"/>
                    <a:ext cx="3" cy="3"/>
                  </a:xfrm>
                  <a:custGeom>
                    <a:avLst/>
                    <a:gdLst>
                      <a:gd name="T0" fmla="*/ 3 w 3"/>
                      <a:gd name="T1" fmla="*/ 2 h 3"/>
                      <a:gd name="T2" fmla="*/ 3 w 3"/>
                      <a:gd name="T3" fmla="*/ 0 h 3"/>
                      <a:gd name="T4" fmla="*/ 1 w 3"/>
                      <a:gd name="T5" fmla="*/ 0 h 3"/>
                      <a:gd name="T6" fmla="*/ 0 w 3"/>
                      <a:gd name="T7" fmla="*/ 0 h 3"/>
                      <a:gd name="T8" fmla="*/ 0 w 3"/>
                      <a:gd name="T9" fmla="*/ 2 h 3"/>
                      <a:gd name="T10" fmla="*/ 0 w 3"/>
                      <a:gd name="T11" fmla="*/ 2 h 3"/>
                      <a:gd name="T12" fmla="*/ 1 w 3"/>
                      <a:gd name="T13" fmla="*/ 3 h 3"/>
                      <a:gd name="T14" fmla="*/ 3 w 3"/>
                      <a:gd name="T15" fmla="*/ 2 h 3"/>
                      <a:gd name="T16" fmla="*/ 3 w 3"/>
                      <a:gd name="T17" fmla="*/ 2 h 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"/>
                      <a:gd name="T28" fmla="*/ 0 h 3"/>
                      <a:gd name="T29" fmla="*/ 3 w 3"/>
                      <a:gd name="T30" fmla="*/ 3 h 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" h="3">
                        <a:moveTo>
                          <a:pt x="3" y="2"/>
                        </a:moveTo>
                        <a:lnTo>
                          <a:pt x="3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1" y="3"/>
                        </a:lnTo>
                        <a:lnTo>
                          <a:pt x="3" y="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4" name="Freeform 612">
                    <a:extLst>
                      <a:ext uri="{FF2B5EF4-FFF2-40B4-BE49-F238E27FC236}">
                        <a16:creationId xmlns:a16="http://schemas.microsoft.com/office/drawing/2014/main" id="{62836FB3-EE6E-6C44-A316-4BEFAB3807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3" y="1261"/>
                    <a:ext cx="129" cy="124"/>
                  </a:xfrm>
                  <a:custGeom>
                    <a:avLst/>
                    <a:gdLst>
                      <a:gd name="T0" fmla="*/ 64 w 129"/>
                      <a:gd name="T1" fmla="*/ 0 h 124"/>
                      <a:gd name="T2" fmla="*/ 78 w 129"/>
                      <a:gd name="T3" fmla="*/ 2 h 124"/>
                      <a:gd name="T4" fmla="*/ 88 w 129"/>
                      <a:gd name="T5" fmla="*/ 5 h 124"/>
                      <a:gd name="T6" fmla="*/ 99 w 129"/>
                      <a:gd name="T7" fmla="*/ 11 h 124"/>
                      <a:gd name="T8" fmla="*/ 110 w 129"/>
                      <a:gd name="T9" fmla="*/ 19 h 124"/>
                      <a:gd name="T10" fmla="*/ 118 w 129"/>
                      <a:gd name="T11" fmla="*/ 28 h 124"/>
                      <a:gd name="T12" fmla="*/ 124 w 129"/>
                      <a:gd name="T13" fmla="*/ 39 h 124"/>
                      <a:gd name="T14" fmla="*/ 127 w 129"/>
                      <a:gd name="T15" fmla="*/ 50 h 124"/>
                      <a:gd name="T16" fmla="*/ 129 w 129"/>
                      <a:gd name="T17" fmla="*/ 62 h 124"/>
                      <a:gd name="T18" fmla="*/ 127 w 129"/>
                      <a:gd name="T19" fmla="*/ 74 h 124"/>
                      <a:gd name="T20" fmla="*/ 124 w 129"/>
                      <a:gd name="T21" fmla="*/ 87 h 124"/>
                      <a:gd name="T22" fmla="*/ 118 w 129"/>
                      <a:gd name="T23" fmla="*/ 96 h 124"/>
                      <a:gd name="T24" fmla="*/ 110 w 129"/>
                      <a:gd name="T25" fmla="*/ 105 h 124"/>
                      <a:gd name="T26" fmla="*/ 99 w 129"/>
                      <a:gd name="T27" fmla="*/ 113 h 124"/>
                      <a:gd name="T28" fmla="*/ 88 w 129"/>
                      <a:gd name="T29" fmla="*/ 119 h 124"/>
                      <a:gd name="T30" fmla="*/ 78 w 129"/>
                      <a:gd name="T31" fmla="*/ 122 h 124"/>
                      <a:gd name="T32" fmla="*/ 64 w 129"/>
                      <a:gd name="T33" fmla="*/ 124 h 124"/>
                      <a:gd name="T34" fmla="*/ 51 w 129"/>
                      <a:gd name="T35" fmla="*/ 122 h 124"/>
                      <a:gd name="T36" fmla="*/ 39 w 129"/>
                      <a:gd name="T37" fmla="*/ 119 h 124"/>
                      <a:gd name="T38" fmla="*/ 28 w 129"/>
                      <a:gd name="T39" fmla="*/ 113 h 124"/>
                      <a:gd name="T40" fmla="*/ 19 w 129"/>
                      <a:gd name="T41" fmla="*/ 105 h 124"/>
                      <a:gd name="T42" fmla="*/ 11 w 129"/>
                      <a:gd name="T43" fmla="*/ 96 h 124"/>
                      <a:gd name="T44" fmla="*/ 5 w 129"/>
                      <a:gd name="T45" fmla="*/ 87 h 124"/>
                      <a:gd name="T46" fmla="*/ 0 w 129"/>
                      <a:gd name="T47" fmla="*/ 74 h 124"/>
                      <a:gd name="T48" fmla="*/ 0 w 129"/>
                      <a:gd name="T49" fmla="*/ 62 h 124"/>
                      <a:gd name="T50" fmla="*/ 0 w 129"/>
                      <a:gd name="T51" fmla="*/ 50 h 124"/>
                      <a:gd name="T52" fmla="*/ 5 w 129"/>
                      <a:gd name="T53" fmla="*/ 39 h 124"/>
                      <a:gd name="T54" fmla="*/ 11 w 129"/>
                      <a:gd name="T55" fmla="*/ 28 h 124"/>
                      <a:gd name="T56" fmla="*/ 19 w 129"/>
                      <a:gd name="T57" fmla="*/ 19 h 124"/>
                      <a:gd name="T58" fmla="*/ 28 w 129"/>
                      <a:gd name="T59" fmla="*/ 11 h 124"/>
                      <a:gd name="T60" fmla="*/ 39 w 129"/>
                      <a:gd name="T61" fmla="*/ 5 h 124"/>
                      <a:gd name="T62" fmla="*/ 51 w 129"/>
                      <a:gd name="T63" fmla="*/ 2 h 124"/>
                      <a:gd name="T64" fmla="*/ 64 w 129"/>
                      <a:gd name="T65" fmla="*/ 0 h 12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9"/>
                      <a:gd name="T100" fmla="*/ 0 h 124"/>
                      <a:gd name="T101" fmla="*/ 129 w 129"/>
                      <a:gd name="T102" fmla="*/ 124 h 12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9" h="124">
                        <a:moveTo>
                          <a:pt x="64" y="0"/>
                        </a:moveTo>
                        <a:lnTo>
                          <a:pt x="78" y="2"/>
                        </a:lnTo>
                        <a:lnTo>
                          <a:pt x="88" y="5"/>
                        </a:lnTo>
                        <a:lnTo>
                          <a:pt x="99" y="11"/>
                        </a:lnTo>
                        <a:lnTo>
                          <a:pt x="110" y="19"/>
                        </a:lnTo>
                        <a:lnTo>
                          <a:pt x="118" y="28"/>
                        </a:lnTo>
                        <a:lnTo>
                          <a:pt x="124" y="39"/>
                        </a:lnTo>
                        <a:lnTo>
                          <a:pt x="127" y="50"/>
                        </a:lnTo>
                        <a:lnTo>
                          <a:pt x="129" y="62"/>
                        </a:lnTo>
                        <a:lnTo>
                          <a:pt x="127" y="74"/>
                        </a:lnTo>
                        <a:lnTo>
                          <a:pt x="124" y="87"/>
                        </a:lnTo>
                        <a:lnTo>
                          <a:pt x="118" y="96"/>
                        </a:lnTo>
                        <a:lnTo>
                          <a:pt x="110" y="105"/>
                        </a:lnTo>
                        <a:lnTo>
                          <a:pt x="99" y="113"/>
                        </a:lnTo>
                        <a:lnTo>
                          <a:pt x="88" y="119"/>
                        </a:lnTo>
                        <a:lnTo>
                          <a:pt x="78" y="122"/>
                        </a:lnTo>
                        <a:lnTo>
                          <a:pt x="64" y="124"/>
                        </a:lnTo>
                        <a:lnTo>
                          <a:pt x="51" y="122"/>
                        </a:lnTo>
                        <a:lnTo>
                          <a:pt x="39" y="119"/>
                        </a:lnTo>
                        <a:lnTo>
                          <a:pt x="28" y="113"/>
                        </a:lnTo>
                        <a:lnTo>
                          <a:pt x="19" y="105"/>
                        </a:lnTo>
                        <a:lnTo>
                          <a:pt x="11" y="96"/>
                        </a:lnTo>
                        <a:lnTo>
                          <a:pt x="5" y="87"/>
                        </a:lnTo>
                        <a:lnTo>
                          <a:pt x="0" y="74"/>
                        </a:lnTo>
                        <a:lnTo>
                          <a:pt x="0" y="62"/>
                        </a:lnTo>
                        <a:lnTo>
                          <a:pt x="0" y="50"/>
                        </a:lnTo>
                        <a:lnTo>
                          <a:pt x="5" y="39"/>
                        </a:lnTo>
                        <a:lnTo>
                          <a:pt x="11" y="28"/>
                        </a:lnTo>
                        <a:lnTo>
                          <a:pt x="19" y="19"/>
                        </a:lnTo>
                        <a:lnTo>
                          <a:pt x="28" y="11"/>
                        </a:lnTo>
                        <a:lnTo>
                          <a:pt x="39" y="5"/>
                        </a:lnTo>
                        <a:lnTo>
                          <a:pt x="51" y="2"/>
                        </a:lnTo>
                        <a:lnTo>
                          <a:pt x="64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5" name="Freeform 613">
                    <a:extLst>
                      <a:ext uri="{FF2B5EF4-FFF2-40B4-BE49-F238E27FC236}">
                        <a16:creationId xmlns:a16="http://schemas.microsoft.com/office/drawing/2014/main" id="{3F75569C-4589-EC45-A5A6-E1CB38609D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8" y="1391"/>
                    <a:ext cx="19" cy="29"/>
                  </a:xfrm>
                  <a:custGeom>
                    <a:avLst/>
                    <a:gdLst>
                      <a:gd name="T0" fmla="*/ 19 w 19"/>
                      <a:gd name="T1" fmla="*/ 0 h 29"/>
                      <a:gd name="T2" fmla="*/ 16 w 19"/>
                      <a:gd name="T3" fmla="*/ 9 h 29"/>
                      <a:gd name="T4" fmla="*/ 11 w 19"/>
                      <a:gd name="T5" fmla="*/ 15 h 29"/>
                      <a:gd name="T6" fmla="*/ 6 w 19"/>
                      <a:gd name="T7" fmla="*/ 23 h 29"/>
                      <a:gd name="T8" fmla="*/ 0 w 19"/>
                      <a:gd name="T9" fmla="*/ 29 h 29"/>
                      <a:gd name="T10" fmla="*/ 11 w 19"/>
                      <a:gd name="T11" fmla="*/ 15 h 29"/>
                      <a:gd name="T12" fmla="*/ 19 w 19"/>
                      <a:gd name="T13" fmla="*/ 0 h 2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9"/>
                      <a:gd name="T22" fmla="*/ 0 h 29"/>
                      <a:gd name="T23" fmla="*/ 19 w 19"/>
                      <a:gd name="T24" fmla="*/ 29 h 2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9" h="29">
                        <a:moveTo>
                          <a:pt x="19" y="0"/>
                        </a:moveTo>
                        <a:lnTo>
                          <a:pt x="16" y="9"/>
                        </a:lnTo>
                        <a:lnTo>
                          <a:pt x="11" y="15"/>
                        </a:lnTo>
                        <a:lnTo>
                          <a:pt x="6" y="23"/>
                        </a:lnTo>
                        <a:lnTo>
                          <a:pt x="0" y="29"/>
                        </a:lnTo>
                        <a:lnTo>
                          <a:pt x="11" y="15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2E3C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6" name="Freeform 614">
                    <a:extLst>
                      <a:ext uri="{FF2B5EF4-FFF2-40B4-BE49-F238E27FC236}">
                        <a16:creationId xmlns:a16="http://schemas.microsoft.com/office/drawing/2014/main" id="{213EDB60-E151-F741-B9E7-377DF2AC51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9" y="1382"/>
                    <a:ext cx="29" cy="45"/>
                  </a:xfrm>
                  <a:custGeom>
                    <a:avLst/>
                    <a:gdLst>
                      <a:gd name="T0" fmla="*/ 29 w 29"/>
                      <a:gd name="T1" fmla="*/ 0 h 45"/>
                      <a:gd name="T2" fmla="*/ 28 w 29"/>
                      <a:gd name="T3" fmla="*/ 6 h 45"/>
                      <a:gd name="T4" fmla="*/ 26 w 29"/>
                      <a:gd name="T5" fmla="*/ 14 h 45"/>
                      <a:gd name="T6" fmla="*/ 23 w 29"/>
                      <a:gd name="T7" fmla="*/ 20 h 45"/>
                      <a:gd name="T8" fmla="*/ 20 w 29"/>
                      <a:gd name="T9" fmla="*/ 26 h 45"/>
                      <a:gd name="T10" fmla="*/ 11 w 29"/>
                      <a:gd name="T11" fmla="*/ 37 h 45"/>
                      <a:gd name="T12" fmla="*/ 0 w 29"/>
                      <a:gd name="T13" fmla="*/ 45 h 45"/>
                      <a:gd name="T14" fmla="*/ 9 w 29"/>
                      <a:gd name="T15" fmla="*/ 35 h 45"/>
                      <a:gd name="T16" fmla="*/ 18 w 29"/>
                      <a:gd name="T17" fmla="*/ 24 h 45"/>
                      <a:gd name="T18" fmla="*/ 25 w 29"/>
                      <a:gd name="T19" fmla="*/ 12 h 45"/>
                      <a:gd name="T20" fmla="*/ 29 w 29"/>
                      <a:gd name="T21" fmla="*/ 0 h 45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9"/>
                      <a:gd name="T34" fmla="*/ 0 h 45"/>
                      <a:gd name="T35" fmla="*/ 29 w 29"/>
                      <a:gd name="T36" fmla="*/ 45 h 45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9" h="45">
                        <a:moveTo>
                          <a:pt x="29" y="0"/>
                        </a:moveTo>
                        <a:lnTo>
                          <a:pt x="28" y="6"/>
                        </a:lnTo>
                        <a:lnTo>
                          <a:pt x="26" y="14"/>
                        </a:lnTo>
                        <a:lnTo>
                          <a:pt x="23" y="20"/>
                        </a:lnTo>
                        <a:lnTo>
                          <a:pt x="20" y="26"/>
                        </a:lnTo>
                        <a:lnTo>
                          <a:pt x="11" y="37"/>
                        </a:lnTo>
                        <a:lnTo>
                          <a:pt x="0" y="45"/>
                        </a:lnTo>
                        <a:lnTo>
                          <a:pt x="9" y="35"/>
                        </a:lnTo>
                        <a:lnTo>
                          <a:pt x="18" y="24"/>
                        </a:lnTo>
                        <a:lnTo>
                          <a:pt x="25" y="12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rgbClr val="2E3C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7" name="Freeform 615">
                    <a:extLst>
                      <a:ext uri="{FF2B5EF4-FFF2-40B4-BE49-F238E27FC236}">
                        <a16:creationId xmlns:a16="http://schemas.microsoft.com/office/drawing/2014/main" id="{E5BCF3E8-F3E7-1141-9754-1B5499ED7F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3" y="1374"/>
                    <a:ext cx="35" cy="57"/>
                  </a:xfrm>
                  <a:custGeom>
                    <a:avLst/>
                    <a:gdLst>
                      <a:gd name="T0" fmla="*/ 15 w 35"/>
                      <a:gd name="T1" fmla="*/ 46 h 57"/>
                      <a:gd name="T2" fmla="*/ 26 w 35"/>
                      <a:gd name="T3" fmla="*/ 32 h 57"/>
                      <a:gd name="T4" fmla="*/ 34 w 35"/>
                      <a:gd name="T5" fmla="*/ 17 h 57"/>
                      <a:gd name="T6" fmla="*/ 35 w 35"/>
                      <a:gd name="T7" fmla="*/ 9 h 57"/>
                      <a:gd name="T8" fmla="*/ 35 w 35"/>
                      <a:gd name="T9" fmla="*/ 2 h 57"/>
                      <a:gd name="T10" fmla="*/ 35 w 35"/>
                      <a:gd name="T11" fmla="*/ 0 h 57"/>
                      <a:gd name="T12" fmla="*/ 35 w 35"/>
                      <a:gd name="T13" fmla="*/ 0 h 57"/>
                      <a:gd name="T14" fmla="*/ 34 w 35"/>
                      <a:gd name="T15" fmla="*/ 8 h 57"/>
                      <a:gd name="T16" fmla="*/ 31 w 35"/>
                      <a:gd name="T17" fmla="*/ 17 h 57"/>
                      <a:gd name="T18" fmla="*/ 26 w 35"/>
                      <a:gd name="T19" fmla="*/ 25 h 57"/>
                      <a:gd name="T20" fmla="*/ 23 w 35"/>
                      <a:gd name="T21" fmla="*/ 32 h 57"/>
                      <a:gd name="T22" fmla="*/ 12 w 35"/>
                      <a:gd name="T23" fmla="*/ 46 h 57"/>
                      <a:gd name="T24" fmla="*/ 0 w 35"/>
                      <a:gd name="T25" fmla="*/ 57 h 57"/>
                      <a:gd name="T26" fmla="*/ 7 w 35"/>
                      <a:gd name="T27" fmla="*/ 53 h 57"/>
                      <a:gd name="T28" fmla="*/ 15 w 35"/>
                      <a:gd name="T29" fmla="*/ 46 h 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5"/>
                      <a:gd name="T46" fmla="*/ 0 h 57"/>
                      <a:gd name="T47" fmla="*/ 35 w 35"/>
                      <a:gd name="T48" fmla="*/ 57 h 57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5" h="57">
                        <a:moveTo>
                          <a:pt x="15" y="46"/>
                        </a:moveTo>
                        <a:lnTo>
                          <a:pt x="26" y="32"/>
                        </a:lnTo>
                        <a:lnTo>
                          <a:pt x="34" y="17"/>
                        </a:lnTo>
                        <a:lnTo>
                          <a:pt x="35" y="9"/>
                        </a:lnTo>
                        <a:lnTo>
                          <a:pt x="35" y="2"/>
                        </a:lnTo>
                        <a:lnTo>
                          <a:pt x="35" y="0"/>
                        </a:lnTo>
                        <a:lnTo>
                          <a:pt x="34" y="8"/>
                        </a:lnTo>
                        <a:lnTo>
                          <a:pt x="31" y="17"/>
                        </a:lnTo>
                        <a:lnTo>
                          <a:pt x="26" y="25"/>
                        </a:lnTo>
                        <a:lnTo>
                          <a:pt x="23" y="32"/>
                        </a:lnTo>
                        <a:lnTo>
                          <a:pt x="12" y="46"/>
                        </a:lnTo>
                        <a:lnTo>
                          <a:pt x="0" y="57"/>
                        </a:lnTo>
                        <a:lnTo>
                          <a:pt x="7" y="53"/>
                        </a:lnTo>
                        <a:lnTo>
                          <a:pt x="15" y="46"/>
                        </a:lnTo>
                        <a:close/>
                      </a:path>
                    </a:pathLst>
                  </a:custGeom>
                  <a:solidFill>
                    <a:srgbClr val="2E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8" name="Freeform 616">
                    <a:extLst>
                      <a:ext uri="{FF2B5EF4-FFF2-40B4-BE49-F238E27FC236}">
                        <a16:creationId xmlns:a16="http://schemas.microsoft.com/office/drawing/2014/main" id="{93719165-4795-A74E-8942-7D7A80FAF6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5" y="1368"/>
                    <a:ext cx="43" cy="66"/>
                  </a:xfrm>
                  <a:custGeom>
                    <a:avLst/>
                    <a:gdLst>
                      <a:gd name="T0" fmla="*/ 14 w 43"/>
                      <a:gd name="T1" fmla="*/ 59 h 66"/>
                      <a:gd name="T2" fmla="*/ 23 w 43"/>
                      <a:gd name="T3" fmla="*/ 49 h 66"/>
                      <a:gd name="T4" fmla="*/ 32 w 43"/>
                      <a:gd name="T5" fmla="*/ 38 h 66"/>
                      <a:gd name="T6" fmla="*/ 39 w 43"/>
                      <a:gd name="T7" fmla="*/ 26 h 66"/>
                      <a:gd name="T8" fmla="*/ 43 w 43"/>
                      <a:gd name="T9" fmla="*/ 14 h 66"/>
                      <a:gd name="T10" fmla="*/ 43 w 43"/>
                      <a:gd name="T11" fmla="*/ 11 h 66"/>
                      <a:gd name="T12" fmla="*/ 43 w 43"/>
                      <a:gd name="T13" fmla="*/ 8 h 66"/>
                      <a:gd name="T14" fmla="*/ 43 w 43"/>
                      <a:gd name="T15" fmla="*/ 3 h 66"/>
                      <a:gd name="T16" fmla="*/ 43 w 43"/>
                      <a:gd name="T17" fmla="*/ 0 h 66"/>
                      <a:gd name="T18" fmla="*/ 40 w 43"/>
                      <a:gd name="T19" fmla="*/ 9 h 66"/>
                      <a:gd name="T20" fmla="*/ 37 w 43"/>
                      <a:gd name="T21" fmla="*/ 20 h 66"/>
                      <a:gd name="T22" fmla="*/ 34 w 43"/>
                      <a:gd name="T23" fmla="*/ 29 h 66"/>
                      <a:gd name="T24" fmla="*/ 29 w 43"/>
                      <a:gd name="T25" fmla="*/ 37 h 66"/>
                      <a:gd name="T26" fmla="*/ 23 w 43"/>
                      <a:gd name="T27" fmla="*/ 46 h 66"/>
                      <a:gd name="T28" fmla="*/ 15 w 43"/>
                      <a:gd name="T29" fmla="*/ 52 h 66"/>
                      <a:gd name="T30" fmla="*/ 9 w 43"/>
                      <a:gd name="T31" fmla="*/ 60 h 66"/>
                      <a:gd name="T32" fmla="*/ 0 w 43"/>
                      <a:gd name="T33" fmla="*/ 66 h 66"/>
                      <a:gd name="T34" fmla="*/ 8 w 43"/>
                      <a:gd name="T35" fmla="*/ 63 h 66"/>
                      <a:gd name="T36" fmla="*/ 14 w 43"/>
                      <a:gd name="T37" fmla="*/ 59 h 6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3"/>
                      <a:gd name="T58" fmla="*/ 0 h 66"/>
                      <a:gd name="T59" fmla="*/ 43 w 43"/>
                      <a:gd name="T60" fmla="*/ 66 h 6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3" h="66">
                        <a:moveTo>
                          <a:pt x="14" y="59"/>
                        </a:moveTo>
                        <a:lnTo>
                          <a:pt x="23" y="49"/>
                        </a:lnTo>
                        <a:lnTo>
                          <a:pt x="32" y="38"/>
                        </a:lnTo>
                        <a:lnTo>
                          <a:pt x="39" y="26"/>
                        </a:lnTo>
                        <a:lnTo>
                          <a:pt x="43" y="14"/>
                        </a:lnTo>
                        <a:lnTo>
                          <a:pt x="43" y="11"/>
                        </a:lnTo>
                        <a:lnTo>
                          <a:pt x="43" y="8"/>
                        </a:lnTo>
                        <a:lnTo>
                          <a:pt x="43" y="3"/>
                        </a:lnTo>
                        <a:lnTo>
                          <a:pt x="43" y="0"/>
                        </a:lnTo>
                        <a:lnTo>
                          <a:pt x="40" y="9"/>
                        </a:lnTo>
                        <a:lnTo>
                          <a:pt x="37" y="20"/>
                        </a:lnTo>
                        <a:lnTo>
                          <a:pt x="34" y="29"/>
                        </a:lnTo>
                        <a:lnTo>
                          <a:pt x="29" y="37"/>
                        </a:lnTo>
                        <a:lnTo>
                          <a:pt x="23" y="46"/>
                        </a:lnTo>
                        <a:lnTo>
                          <a:pt x="15" y="52"/>
                        </a:lnTo>
                        <a:lnTo>
                          <a:pt x="9" y="60"/>
                        </a:lnTo>
                        <a:lnTo>
                          <a:pt x="0" y="66"/>
                        </a:lnTo>
                        <a:lnTo>
                          <a:pt x="8" y="63"/>
                        </a:lnTo>
                        <a:lnTo>
                          <a:pt x="14" y="59"/>
                        </a:lnTo>
                        <a:close/>
                      </a:path>
                    </a:pathLst>
                  </a:custGeom>
                  <a:solidFill>
                    <a:srgbClr val="30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9" name="Freeform 617">
                    <a:extLst>
                      <a:ext uri="{FF2B5EF4-FFF2-40B4-BE49-F238E27FC236}">
                        <a16:creationId xmlns:a16="http://schemas.microsoft.com/office/drawing/2014/main" id="{723697F5-5B5E-5D4A-9540-B6EDDCB465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90" y="1362"/>
                    <a:ext cx="48" cy="74"/>
                  </a:xfrm>
                  <a:custGeom>
                    <a:avLst/>
                    <a:gdLst>
                      <a:gd name="T0" fmla="*/ 13 w 48"/>
                      <a:gd name="T1" fmla="*/ 69 h 74"/>
                      <a:gd name="T2" fmla="*/ 25 w 48"/>
                      <a:gd name="T3" fmla="*/ 58 h 74"/>
                      <a:gd name="T4" fmla="*/ 36 w 48"/>
                      <a:gd name="T5" fmla="*/ 44 h 74"/>
                      <a:gd name="T6" fmla="*/ 39 w 48"/>
                      <a:gd name="T7" fmla="*/ 37 h 74"/>
                      <a:gd name="T8" fmla="*/ 44 w 48"/>
                      <a:gd name="T9" fmla="*/ 29 h 74"/>
                      <a:gd name="T10" fmla="*/ 47 w 48"/>
                      <a:gd name="T11" fmla="*/ 20 h 74"/>
                      <a:gd name="T12" fmla="*/ 48 w 48"/>
                      <a:gd name="T13" fmla="*/ 12 h 74"/>
                      <a:gd name="T14" fmla="*/ 48 w 48"/>
                      <a:gd name="T15" fmla="*/ 6 h 74"/>
                      <a:gd name="T16" fmla="*/ 47 w 48"/>
                      <a:gd name="T17" fmla="*/ 0 h 74"/>
                      <a:gd name="T18" fmla="*/ 45 w 48"/>
                      <a:gd name="T19" fmla="*/ 12 h 74"/>
                      <a:gd name="T20" fmla="*/ 42 w 48"/>
                      <a:gd name="T21" fmla="*/ 23 h 74"/>
                      <a:gd name="T22" fmla="*/ 37 w 48"/>
                      <a:gd name="T23" fmla="*/ 34 h 74"/>
                      <a:gd name="T24" fmla="*/ 33 w 48"/>
                      <a:gd name="T25" fmla="*/ 43 h 74"/>
                      <a:gd name="T26" fmla="*/ 25 w 48"/>
                      <a:gd name="T27" fmla="*/ 52 h 74"/>
                      <a:gd name="T28" fmla="*/ 17 w 48"/>
                      <a:gd name="T29" fmla="*/ 60 h 74"/>
                      <a:gd name="T30" fmla="*/ 10 w 48"/>
                      <a:gd name="T31" fmla="*/ 68 h 74"/>
                      <a:gd name="T32" fmla="*/ 0 w 48"/>
                      <a:gd name="T33" fmla="*/ 74 h 74"/>
                      <a:gd name="T34" fmla="*/ 7 w 48"/>
                      <a:gd name="T35" fmla="*/ 72 h 74"/>
                      <a:gd name="T36" fmla="*/ 13 w 48"/>
                      <a:gd name="T37" fmla="*/ 69 h 7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8"/>
                      <a:gd name="T58" fmla="*/ 0 h 74"/>
                      <a:gd name="T59" fmla="*/ 48 w 48"/>
                      <a:gd name="T60" fmla="*/ 74 h 7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8" h="74">
                        <a:moveTo>
                          <a:pt x="13" y="69"/>
                        </a:moveTo>
                        <a:lnTo>
                          <a:pt x="25" y="58"/>
                        </a:lnTo>
                        <a:lnTo>
                          <a:pt x="36" y="44"/>
                        </a:lnTo>
                        <a:lnTo>
                          <a:pt x="39" y="37"/>
                        </a:lnTo>
                        <a:lnTo>
                          <a:pt x="44" y="29"/>
                        </a:lnTo>
                        <a:lnTo>
                          <a:pt x="47" y="20"/>
                        </a:lnTo>
                        <a:lnTo>
                          <a:pt x="48" y="12"/>
                        </a:lnTo>
                        <a:lnTo>
                          <a:pt x="48" y="6"/>
                        </a:lnTo>
                        <a:lnTo>
                          <a:pt x="47" y="0"/>
                        </a:lnTo>
                        <a:lnTo>
                          <a:pt x="45" y="12"/>
                        </a:lnTo>
                        <a:lnTo>
                          <a:pt x="42" y="23"/>
                        </a:lnTo>
                        <a:lnTo>
                          <a:pt x="37" y="34"/>
                        </a:lnTo>
                        <a:lnTo>
                          <a:pt x="33" y="43"/>
                        </a:lnTo>
                        <a:lnTo>
                          <a:pt x="25" y="52"/>
                        </a:lnTo>
                        <a:lnTo>
                          <a:pt x="17" y="60"/>
                        </a:lnTo>
                        <a:lnTo>
                          <a:pt x="10" y="68"/>
                        </a:lnTo>
                        <a:lnTo>
                          <a:pt x="0" y="74"/>
                        </a:lnTo>
                        <a:lnTo>
                          <a:pt x="7" y="72"/>
                        </a:lnTo>
                        <a:lnTo>
                          <a:pt x="13" y="69"/>
                        </a:lnTo>
                        <a:close/>
                      </a:path>
                    </a:pathLst>
                  </a:custGeom>
                  <a:solidFill>
                    <a:srgbClr val="313E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0" name="Freeform 618">
                    <a:extLst>
                      <a:ext uri="{FF2B5EF4-FFF2-40B4-BE49-F238E27FC236}">
                        <a16:creationId xmlns:a16="http://schemas.microsoft.com/office/drawing/2014/main" id="{0DD14C06-0002-8B46-B427-5994A40F16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4" y="1357"/>
                    <a:ext cx="54" cy="79"/>
                  </a:xfrm>
                  <a:custGeom>
                    <a:avLst/>
                    <a:gdLst>
                      <a:gd name="T0" fmla="*/ 11 w 54"/>
                      <a:gd name="T1" fmla="*/ 77 h 79"/>
                      <a:gd name="T2" fmla="*/ 20 w 54"/>
                      <a:gd name="T3" fmla="*/ 71 h 79"/>
                      <a:gd name="T4" fmla="*/ 26 w 54"/>
                      <a:gd name="T5" fmla="*/ 63 h 79"/>
                      <a:gd name="T6" fmla="*/ 34 w 54"/>
                      <a:gd name="T7" fmla="*/ 57 h 79"/>
                      <a:gd name="T8" fmla="*/ 40 w 54"/>
                      <a:gd name="T9" fmla="*/ 48 h 79"/>
                      <a:gd name="T10" fmla="*/ 45 w 54"/>
                      <a:gd name="T11" fmla="*/ 40 h 79"/>
                      <a:gd name="T12" fmla="*/ 48 w 54"/>
                      <a:gd name="T13" fmla="*/ 31 h 79"/>
                      <a:gd name="T14" fmla="*/ 51 w 54"/>
                      <a:gd name="T15" fmla="*/ 20 h 79"/>
                      <a:gd name="T16" fmla="*/ 54 w 54"/>
                      <a:gd name="T17" fmla="*/ 11 h 79"/>
                      <a:gd name="T18" fmla="*/ 53 w 54"/>
                      <a:gd name="T19" fmla="*/ 6 h 79"/>
                      <a:gd name="T20" fmla="*/ 51 w 54"/>
                      <a:gd name="T21" fmla="*/ 0 h 79"/>
                      <a:gd name="T22" fmla="*/ 50 w 54"/>
                      <a:gd name="T23" fmla="*/ 14 h 79"/>
                      <a:gd name="T24" fmla="*/ 47 w 54"/>
                      <a:gd name="T25" fmla="*/ 26 h 79"/>
                      <a:gd name="T26" fmla="*/ 42 w 54"/>
                      <a:gd name="T27" fmla="*/ 37 h 79"/>
                      <a:gd name="T28" fmla="*/ 37 w 54"/>
                      <a:gd name="T29" fmla="*/ 48 h 79"/>
                      <a:gd name="T30" fmla="*/ 30 w 54"/>
                      <a:gd name="T31" fmla="*/ 57 h 79"/>
                      <a:gd name="T32" fmla="*/ 20 w 54"/>
                      <a:gd name="T33" fmla="*/ 66 h 79"/>
                      <a:gd name="T34" fmla="*/ 11 w 54"/>
                      <a:gd name="T35" fmla="*/ 74 h 79"/>
                      <a:gd name="T36" fmla="*/ 0 w 54"/>
                      <a:gd name="T37" fmla="*/ 79 h 79"/>
                      <a:gd name="T38" fmla="*/ 6 w 54"/>
                      <a:gd name="T39" fmla="*/ 79 h 79"/>
                      <a:gd name="T40" fmla="*/ 11 w 54"/>
                      <a:gd name="T41" fmla="*/ 77 h 7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4"/>
                      <a:gd name="T64" fmla="*/ 0 h 79"/>
                      <a:gd name="T65" fmla="*/ 54 w 54"/>
                      <a:gd name="T66" fmla="*/ 79 h 7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4" h="79">
                        <a:moveTo>
                          <a:pt x="11" y="77"/>
                        </a:moveTo>
                        <a:lnTo>
                          <a:pt x="20" y="71"/>
                        </a:lnTo>
                        <a:lnTo>
                          <a:pt x="26" y="63"/>
                        </a:lnTo>
                        <a:lnTo>
                          <a:pt x="34" y="57"/>
                        </a:lnTo>
                        <a:lnTo>
                          <a:pt x="40" y="48"/>
                        </a:lnTo>
                        <a:lnTo>
                          <a:pt x="45" y="40"/>
                        </a:lnTo>
                        <a:lnTo>
                          <a:pt x="48" y="31"/>
                        </a:lnTo>
                        <a:lnTo>
                          <a:pt x="51" y="20"/>
                        </a:lnTo>
                        <a:lnTo>
                          <a:pt x="54" y="11"/>
                        </a:lnTo>
                        <a:lnTo>
                          <a:pt x="53" y="6"/>
                        </a:lnTo>
                        <a:lnTo>
                          <a:pt x="51" y="0"/>
                        </a:lnTo>
                        <a:lnTo>
                          <a:pt x="50" y="14"/>
                        </a:lnTo>
                        <a:lnTo>
                          <a:pt x="47" y="26"/>
                        </a:lnTo>
                        <a:lnTo>
                          <a:pt x="42" y="37"/>
                        </a:lnTo>
                        <a:lnTo>
                          <a:pt x="37" y="48"/>
                        </a:lnTo>
                        <a:lnTo>
                          <a:pt x="30" y="57"/>
                        </a:lnTo>
                        <a:lnTo>
                          <a:pt x="20" y="66"/>
                        </a:lnTo>
                        <a:lnTo>
                          <a:pt x="11" y="74"/>
                        </a:lnTo>
                        <a:lnTo>
                          <a:pt x="0" y="79"/>
                        </a:lnTo>
                        <a:lnTo>
                          <a:pt x="6" y="79"/>
                        </a:lnTo>
                        <a:lnTo>
                          <a:pt x="11" y="77"/>
                        </a:lnTo>
                        <a:close/>
                      </a:path>
                    </a:pathLst>
                  </a:custGeom>
                  <a:solidFill>
                    <a:srgbClr val="323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1" name="Freeform 619">
                    <a:extLst>
                      <a:ext uri="{FF2B5EF4-FFF2-40B4-BE49-F238E27FC236}">
                        <a16:creationId xmlns:a16="http://schemas.microsoft.com/office/drawing/2014/main" id="{68253283-2E80-974C-9AFC-002142CA31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80" y="1354"/>
                    <a:ext cx="57" cy="83"/>
                  </a:xfrm>
                  <a:custGeom>
                    <a:avLst/>
                    <a:gdLst>
                      <a:gd name="T0" fmla="*/ 10 w 57"/>
                      <a:gd name="T1" fmla="*/ 82 h 83"/>
                      <a:gd name="T2" fmla="*/ 20 w 57"/>
                      <a:gd name="T3" fmla="*/ 76 h 83"/>
                      <a:gd name="T4" fmla="*/ 27 w 57"/>
                      <a:gd name="T5" fmla="*/ 68 h 83"/>
                      <a:gd name="T6" fmla="*/ 35 w 57"/>
                      <a:gd name="T7" fmla="*/ 60 h 83"/>
                      <a:gd name="T8" fmla="*/ 43 w 57"/>
                      <a:gd name="T9" fmla="*/ 51 h 83"/>
                      <a:gd name="T10" fmla="*/ 47 w 57"/>
                      <a:gd name="T11" fmla="*/ 42 h 83"/>
                      <a:gd name="T12" fmla="*/ 52 w 57"/>
                      <a:gd name="T13" fmla="*/ 31 h 83"/>
                      <a:gd name="T14" fmla="*/ 55 w 57"/>
                      <a:gd name="T15" fmla="*/ 20 h 83"/>
                      <a:gd name="T16" fmla="*/ 57 w 57"/>
                      <a:gd name="T17" fmla="*/ 8 h 83"/>
                      <a:gd name="T18" fmla="*/ 55 w 57"/>
                      <a:gd name="T19" fmla="*/ 4 h 83"/>
                      <a:gd name="T20" fmla="*/ 54 w 57"/>
                      <a:gd name="T21" fmla="*/ 0 h 83"/>
                      <a:gd name="T22" fmla="*/ 54 w 57"/>
                      <a:gd name="T23" fmla="*/ 0 h 83"/>
                      <a:gd name="T24" fmla="*/ 54 w 57"/>
                      <a:gd name="T25" fmla="*/ 1 h 83"/>
                      <a:gd name="T26" fmla="*/ 52 w 57"/>
                      <a:gd name="T27" fmla="*/ 14 h 83"/>
                      <a:gd name="T28" fmla="*/ 51 w 57"/>
                      <a:gd name="T29" fmla="*/ 28 h 83"/>
                      <a:gd name="T30" fmla="*/ 44 w 57"/>
                      <a:gd name="T31" fmla="*/ 40 h 83"/>
                      <a:gd name="T32" fmla="*/ 38 w 57"/>
                      <a:gd name="T33" fmla="*/ 51 h 83"/>
                      <a:gd name="T34" fmla="*/ 30 w 57"/>
                      <a:gd name="T35" fmla="*/ 60 h 83"/>
                      <a:gd name="T36" fmla="*/ 21 w 57"/>
                      <a:gd name="T37" fmla="*/ 69 h 83"/>
                      <a:gd name="T38" fmla="*/ 10 w 57"/>
                      <a:gd name="T39" fmla="*/ 77 h 83"/>
                      <a:gd name="T40" fmla="*/ 0 w 57"/>
                      <a:gd name="T41" fmla="*/ 83 h 83"/>
                      <a:gd name="T42" fmla="*/ 4 w 57"/>
                      <a:gd name="T43" fmla="*/ 82 h 83"/>
                      <a:gd name="T44" fmla="*/ 10 w 57"/>
                      <a:gd name="T45" fmla="*/ 82 h 8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7"/>
                      <a:gd name="T70" fmla="*/ 0 h 83"/>
                      <a:gd name="T71" fmla="*/ 57 w 57"/>
                      <a:gd name="T72" fmla="*/ 83 h 8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7" h="83">
                        <a:moveTo>
                          <a:pt x="10" y="82"/>
                        </a:moveTo>
                        <a:lnTo>
                          <a:pt x="20" y="76"/>
                        </a:lnTo>
                        <a:lnTo>
                          <a:pt x="27" y="68"/>
                        </a:lnTo>
                        <a:lnTo>
                          <a:pt x="35" y="60"/>
                        </a:lnTo>
                        <a:lnTo>
                          <a:pt x="43" y="51"/>
                        </a:lnTo>
                        <a:lnTo>
                          <a:pt x="47" y="42"/>
                        </a:lnTo>
                        <a:lnTo>
                          <a:pt x="52" y="31"/>
                        </a:lnTo>
                        <a:lnTo>
                          <a:pt x="55" y="20"/>
                        </a:lnTo>
                        <a:lnTo>
                          <a:pt x="57" y="8"/>
                        </a:lnTo>
                        <a:lnTo>
                          <a:pt x="55" y="4"/>
                        </a:lnTo>
                        <a:lnTo>
                          <a:pt x="54" y="0"/>
                        </a:lnTo>
                        <a:lnTo>
                          <a:pt x="54" y="1"/>
                        </a:lnTo>
                        <a:lnTo>
                          <a:pt x="52" y="14"/>
                        </a:lnTo>
                        <a:lnTo>
                          <a:pt x="51" y="28"/>
                        </a:lnTo>
                        <a:lnTo>
                          <a:pt x="44" y="40"/>
                        </a:lnTo>
                        <a:lnTo>
                          <a:pt x="38" y="51"/>
                        </a:lnTo>
                        <a:lnTo>
                          <a:pt x="30" y="60"/>
                        </a:lnTo>
                        <a:lnTo>
                          <a:pt x="21" y="69"/>
                        </a:lnTo>
                        <a:lnTo>
                          <a:pt x="10" y="77"/>
                        </a:lnTo>
                        <a:lnTo>
                          <a:pt x="0" y="83"/>
                        </a:lnTo>
                        <a:lnTo>
                          <a:pt x="4" y="82"/>
                        </a:lnTo>
                        <a:lnTo>
                          <a:pt x="10" y="82"/>
                        </a:lnTo>
                        <a:close/>
                      </a:path>
                    </a:pathLst>
                  </a:custGeom>
                  <a:solidFill>
                    <a:srgbClr val="333F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2" name="Freeform 620">
                    <a:extLst>
                      <a:ext uri="{FF2B5EF4-FFF2-40B4-BE49-F238E27FC236}">
                        <a16:creationId xmlns:a16="http://schemas.microsoft.com/office/drawing/2014/main" id="{85EBFFFD-73CC-5D4A-B8A5-F7ED9EBD3E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5" y="1349"/>
                    <a:ext cx="60" cy="88"/>
                  </a:xfrm>
                  <a:custGeom>
                    <a:avLst/>
                    <a:gdLst>
                      <a:gd name="T0" fmla="*/ 9 w 60"/>
                      <a:gd name="T1" fmla="*/ 87 h 88"/>
                      <a:gd name="T2" fmla="*/ 20 w 60"/>
                      <a:gd name="T3" fmla="*/ 82 h 88"/>
                      <a:gd name="T4" fmla="*/ 29 w 60"/>
                      <a:gd name="T5" fmla="*/ 74 h 88"/>
                      <a:gd name="T6" fmla="*/ 39 w 60"/>
                      <a:gd name="T7" fmla="*/ 65 h 88"/>
                      <a:gd name="T8" fmla="*/ 46 w 60"/>
                      <a:gd name="T9" fmla="*/ 56 h 88"/>
                      <a:gd name="T10" fmla="*/ 51 w 60"/>
                      <a:gd name="T11" fmla="*/ 45 h 88"/>
                      <a:gd name="T12" fmla="*/ 56 w 60"/>
                      <a:gd name="T13" fmla="*/ 34 h 88"/>
                      <a:gd name="T14" fmla="*/ 59 w 60"/>
                      <a:gd name="T15" fmla="*/ 22 h 88"/>
                      <a:gd name="T16" fmla="*/ 60 w 60"/>
                      <a:gd name="T17" fmla="*/ 8 h 88"/>
                      <a:gd name="T18" fmla="*/ 59 w 60"/>
                      <a:gd name="T19" fmla="*/ 5 h 88"/>
                      <a:gd name="T20" fmla="*/ 57 w 60"/>
                      <a:gd name="T21" fmla="*/ 0 h 88"/>
                      <a:gd name="T22" fmla="*/ 57 w 60"/>
                      <a:gd name="T23" fmla="*/ 3 h 88"/>
                      <a:gd name="T24" fmla="*/ 57 w 60"/>
                      <a:gd name="T25" fmla="*/ 6 h 88"/>
                      <a:gd name="T26" fmla="*/ 56 w 60"/>
                      <a:gd name="T27" fmla="*/ 20 h 88"/>
                      <a:gd name="T28" fmla="*/ 52 w 60"/>
                      <a:gd name="T29" fmla="*/ 33 h 88"/>
                      <a:gd name="T30" fmla="*/ 48 w 60"/>
                      <a:gd name="T31" fmla="*/ 45 h 88"/>
                      <a:gd name="T32" fmla="*/ 42 w 60"/>
                      <a:gd name="T33" fmla="*/ 56 h 88"/>
                      <a:gd name="T34" fmla="*/ 32 w 60"/>
                      <a:gd name="T35" fmla="*/ 67 h 88"/>
                      <a:gd name="T36" fmla="*/ 23 w 60"/>
                      <a:gd name="T37" fmla="*/ 76 h 88"/>
                      <a:gd name="T38" fmla="*/ 12 w 60"/>
                      <a:gd name="T39" fmla="*/ 82 h 88"/>
                      <a:gd name="T40" fmla="*/ 0 w 60"/>
                      <a:gd name="T41" fmla="*/ 88 h 88"/>
                      <a:gd name="T42" fmla="*/ 5 w 60"/>
                      <a:gd name="T43" fmla="*/ 88 h 88"/>
                      <a:gd name="T44" fmla="*/ 9 w 60"/>
                      <a:gd name="T45" fmla="*/ 87 h 8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0"/>
                      <a:gd name="T70" fmla="*/ 0 h 88"/>
                      <a:gd name="T71" fmla="*/ 60 w 60"/>
                      <a:gd name="T72" fmla="*/ 88 h 8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0" h="88">
                        <a:moveTo>
                          <a:pt x="9" y="87"/>
                        </a:moveTo>
                        <a:lnTo>
                          <a:pt x="20" y="82"/>
                        </a:lnTo>
                        <a:lnTo>
                          <a:pt x="29" y="74"/>
                        </a:lnTo>
                        <a:lnTo>
                          <a:pt x="39" y="65"/>
                        </a:lnTo>
                        <a:lnTo>
                          <a:pt x="46" y="56"/>
                        </a:lnTo>
                        <a:lnTo>
                          <a:pt x="51" y="45"/>
                        </a:lnTo>
                        <a:lnTo>
                          <a:pt x="56" y="34"/>
                        </a:lnTo>
                        <a:lnTo>
                          <a:pt x="59" y="22"/>
                        </a:lnTo>
                        <a:lnTo>
                          <a:pt x="60" y="8"/>
                        </a:lnTo>
                        <a:lnTo>
                          <a:pt x="59" y="5"/>
                        </a:lnTo>
                        <a:lnTo>
                          <a:pt x="57" y="0"/>
                        </a:lnTo>
                        <a:lnTo>
                          <a:pt x="57" y="3"/>
                        </a:lnTo>
                        <a:lnTo>
                          <a:pt x="57" y="6"/>
                        </a:lnTo>
                        <a:lnTo>
                          <a:pt x="56" y="20"/>
                        </a:lnTo>
                        <a:lnTo>
                          <a:pt x="52" y="33"/>
                        </a:lnTo>
                        <a:lnTo>
                          <a:pt x="48" y="45"/>
                        </a:lnTo>
                        <a:lnTo>
                          <a:pt x="42" y="56"/>
                        </a:lnTo>
                        <a:lnTo>
                          <a:pt x="32" y="67"/>
                        </a:lnTo>
                        <a:lnTo>
                          <a:pt x="23" y="76"/>
                        </a:lnTo>
                        <a:lnTo>
                          <a:pt x="12" y="82"/>
                        </a:ln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9" y="87"/>
                        </a:lnTo>
                        <a:close/>
                      </a:path>
                    </a:pathLst>
                  </a:custGeom>
                  <a:solidFill>
                    <a:srgbClr val="3440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3" name="Freeform 621">
                    <a:extLst>
                      <a:ext uri="{FF2B5EF4-FFF2-40B4-BE49-F238E27FC236}">
                        <a16:creationId xmlns:a16="http://schemas.microsoft.com/office/drawing/2014/main" id="{770DF856-C81A-D742-A470-A0D142E9E5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0" y="1346"/>
                    <a:ext cx="64" cy="91"/>
                  </a:xfrm>
                  <a:custGeom>
                    <a:avLst/>
                    <a:gdLst>
                      <a:gd name="T0" fmla="*/ 64 w 64"/>
                      <a:gd name="T1" fmla="*/ 9 h 91"/>
                      <a:gd name="T2" fmla="*/ 64 w 64"/>
                      <a:gd name="T3" fmla="*/ 8 h 91"/>
                      <a:gd name="T4" fmla="*/ 64 w 64"/>
                      <a:gd name="T5" fmla="*/ 8 h 91"/>
                      <a:gd name="T6" fmla="*/ 62 w 64"/>
                      <a:gd name="T7" fmla="*/ 3 h 91"/>
                      <a:gd name="T8" fmla="*/ 61 w 64"/>
                      <a:gd name="T9" fmla="*/ 0 h 91"/>
                      <a:gd name="T10" fmla="*/ 61 w 64"/>
                      <a:gd name="T11" fmla="*/ 5 h 91"/>
                      <a:gd name="T12" fmla="*/ 61 w 64"/>
                      <a:gd name="T13" fmla="*/ 9 h 91"/>
                      <a:gd name="T14" fmla="*/ 59 w 64"/>
                      <a:gd name="T15" fmla="*/ 23 h 91"/>
                      <a:gd name="T16" fmla="*/ 56 w 64"/>
                      <a:gd name="T17" fmla="*/ 36 h 91"/>
                      <a:gd name="T18" fmla="*/ 51 w 64"/>
                      <a:gd name="T19" fmla="*/ 50 h 91"/>
                      <a:gd name="T20" fmla="*/ 44 w 64"/>
                      <a:gd name="T21" fmla="*/ 60 h 91"/>
                      <a:gd name="T22" fmla="*/ 34 w 64"/>
                      <a:gd name="T23" fmla="*/ 71 h 91"/>
                      <a:gd name="T24" fmla="*/ 25 w 64"/>
                      <a:gd name="T25" fmla="*/ 79 h 91"/>
                      <a:gd name="T26" fmla="*/ 13 w 64"/>
                      <a:gd name="T27" fmla="*/ 87 h 91"/>
                      <a:gd name="T28" fmla="*/ 0 w 64"/>
                      <a:gd name="T29" fmla="*/ 91 h 91"/>
                      <a:gd name="T30" fmla="*/ 2 w 64"/>
                      <a:gd name="T31" fmla="*/ 91 h 91"/>
                      <a:gd name="T32" fmla="*/ 3 w 64"/>
                      <a:gd name="T33" fmla="*/ 91 h 91"/>
                      <a:gd name="T34" fmla="*/ 6 w 64"/>
                      <a:gd name="T35" fmla="*/ 91 h 91"/>
                      <a:gd name="T36" fmla="*/ 10 w 64"/>
                      <a:gd name="T37" fmla="*/ 91 h 91"/>
                      <a:gd name="T38" fmla="*/ 20 w 64"/>
                      <a:gd name="T39" fmla="*/ 85 h 91"/>
                      <a:gd name="T40" fmla="*/ 31 w 64"/>
                      <a:gd name="T41" fmla="*/ 77 h 91"/>
                      <a:gd name="T42" fmla="*/ 40 w 64"/>
                      <a:gd name="T43" fmla="*/ 68 h 91"/>
                      <a:gd name="T44" fmla="*/ 48 w 64"/>
                      <a:gd name="T45" fmla="*/ 59 h 91"/>
                      <a:gd name="T46" fmla="*/ 54 w 64"/>
                      <a:gd name="T47" fmla="*/ 48 h 91"/>
                      <a:gd name="T48" fmla="*/ 61 w 64"/>
                      <a:gd name="T49" fmla="*/ 36 h 91"/>
                      <a:gd name="T50" fmla="*/ 62 w 64"/>
                      <a:gd name="T51" fmla="*/ 22 h 91"/>
                      <a:gd name="T52" fmla="*/ 64 w 64"/>
                      <a:gd name="T53" fmla="*/ 9 h 91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4"/>
                      <a:gd name="T82" fmla="*/ 0 h 91"/>
                      <a:gd name="T83" fmla="*/ 64 w 64"/>
                      <a:gd name="T84" fmla="*/ 91 h 91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4" h="91">
                        <a:moveTo>
                          <a:pt x="64" y="9"/>
                        </a:moveTo>
                        <a:lnTo>
                          <a:pt x="64" y="8"/>
                        </a:lnTo>
                        <a:lnTo>
                          <a:pt x="62" y="3"/>
                        </a:lnTo>
                        <a:lnTo>
                          <a:pt x="61" y="0"/>
                        </a:lnTo>
                        <a:lnTo>
                          <a:pt x="61" y="5"/>
                        </a:lnTo>
                        <a:lnTo>
                          <a:pt x="61" y="9"/>
                        </a:lnTo>
                        <a:lnTo>
                          <a:pt x="59" y="23"/>
                        </a:lnTo>
                        <a:lnTo>
                          <a:pt x="56" y="36"/>
                        </a:lnTo>
                        <a:lnTo>
                          <a:pt x="51" y="50"/>
                        </a:lnTo>
                        <a:lnTo>
                          <a:pt x="44" y="60"/>
                        </a:lnTo>
                        <a:lnTo>
                          <a:pt x="34" y="71"/>
                        </a:lnTo>
                        <a:lnTo>
                          <a:pt x="25" y="79"/>
                        </a:lnTo>
                        <a:lnTo>
                          <a:pt x="13" y="87"/>
                        </a:lnTo>
                        <a:lnTo>
                          <a:pt x="0" y="91"/>
                        </a:lnTo>
                        <a:lnTo>
                          <a:pt x="2" y="91"/>
                        </a:lnTo>
                        <a:lnTo>
                          <a:pt x="3" y="91"/>
                        </a:lnTo>
                        <a:lnTo>
                          <a:pt x="6" y="91"/>
                        </a:lnTo>
                        <a:lnTo>
                          <a:pt x="10" y="91"/>
                        </a:lnTo>
                        <a:lnTo>
                          <a:pt x="20" y="85"/>
                        </a:lnTo>
                        <a:lnTo>
                          <a:pt x="31" y="77"/>
                        </a:lnTo>
                        <a:lnTo>
                          <a:pt x="40" y="68"/>
                        </a:lnTo>
                        <a:lnTo>
                          <a:pt x="48" y="59"/>
                        </a:lnTo>
                        <a:lnTo>
                          <a:pt x="54" y="48"/>
                        </a:lnTo>
                        <a:lnTo>
                          <a:pt x="61" y="36"/>
                        </a:lnTo>
                        <a:lnTo>
                          <a:pt x="62" y="22"/>
                        </a:lnTo>
                        <a:lnTo>
                          <a:pt x="64" y="9"/>
                        </a:lnTo>
                        <a:close/>
                      </a:path>
                    </a:pathLst>
                  </a:custGeom>
                  <a:solidFill>
                    <a:srgbClr val="3442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4" name="Freeform 622">
                    <a:extLst>
                      <a:ext uri="{FF2B5EF4-FFF2-40B4-BE49-F238E27FC236}">
                        <a16:creationId xmlns:a16="http://schemas.microsoft.com/office/drawing/2014/main" id="{8FE9F73D-BB76-BA4D-8E70-B7B75558E4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6" y="1343"/>
                    <a:ext cx="66" cy="94"/>
                  </a:xfrm>
                  <a:custGeom>
                    <a:avLst/>
                    <a:gdLst>
                      <a:gd name="T0" fmla="*/ 66 w 66"/>
                      <a:gd name="T1" fmla="*/ 12 h 94"/>
                      <a:gd name="T2" fmla="*/ 66 w 66"/>
                      <a:gd name="T3" fmla="*/ 9 h 94"/>
                      <a:gd name="T4" fmla="*/ 66 w 66"/>
                      <a:gd name="T5" fmla="*/ 6 h 94"/>
                      <a:gd name="T6" fmla="*/ 65 w 66"/>
                      <a:gd name="T7" fmla="*/ 3 h 94"/>
                      <a:gd name="T8" fmla="*/ 63 w 66"/>
                      <a:gd name="T9" fmla="*/ 0 h 94"/>
                      <a:gd name="T10" fmla="*/ 63 w 66"/>
                      <a:gd name="T11" fmla="*/ 6 h 94"/>
                      <a:gd name="T12" fmla="*/ 63 w 66"/>
                      <a:gd name="T13" fmla="*/ 12 h 94"/>
                      <a:gd name="T14" fmla="*/ 61 w 66"/>
                      <a:gd name="T15" fmla="*/ 26 h 94"/>
                      <a:gd name="T16" fmla="*/ 58 w 66"/>
                      <a:gd name="T17" fmla="*/ 40 h 94"/>
                      <a:gd name="T18" fmla="*/ 52 w 66"/>
                      <a:gd name="T19" fmla="*/ 53 h 94"/>
                      <a:gd name="T20" fmla="*/ 46 w 66"/>
                      <a:gd name="T21" fmla="*/ 63 h 94"/>
                      <a:gd name="T22" fmla="*/ 37 w 66"/>
                      <a:gd name="T23" fmla="*/ 74 h 94"/>
                      <a:gd name="T24" fmla="*/ 26 w 66"/>
                      <a:gd name="T25" fmla="*/ 82 h 94"/>
                      <a:gd name="T26" fmla="*/ 14 w 66"/>
                      <a:gd name="T27" fmla="*/ 90 h 94"/>
                      <a:gd name="T28" fmla="*/ 0 w 66"/>
                      <a:gd name="T29" fmla="*/ 94 h 94"/>
                      <a:gd name="T30" fmla="*/ 4 w 66"/>
                      <a:gd name="T31" fmla="*/ 94 h 94"/>
                      <a:gd name="T32" fmla="*/ 7 w 66"/>
                      <a:gd name="T33" fmla="*/ 94 h 94"/>
                      <a:gd name="T34" fmla="*/ 9 w 66"/>
                      <a:gd name="T35" fmla="*/ 94 h 94"/>
                      <a:gd name="T36" fmla="*/ 9 w 66"/>
                      <a:gd name="T37" fmla="*/ 94 h 94"/>
                      <a:gd name="T38" fmla="*/ 21 w 66"/>
                      <a:gd name="T39" fmla="*/ 88 h 94"/>
                      <a:gd name="T40" fmla="*/ 32 w 66"/>
                      <a:gd name="T41" fmla="*/ 82 h 94"/>
                      <a:gd name="T42" fmla="*/ 41 w 66"/>
                      <a:gd name="T43" fmla="*/ 73 h 94"/>
                      <a:gd name="T44" fmla="*/ 51 w 66"/>
                      <a:gd name="T45" fmla="*/ 62 h 94"/>
                      <a:gd name="T46" fmla="*/ 57 w 66"/>
                      <a:gd name="T47" fmla="*/ 51 h 94"/>
                      <a:gd name="T48" fmla="*/ 61 w 66"/>
                      <a:gd name="T49" fmla="*/ 39 h 94"/>
                      <a:gd name="T50" fmla="*/ 65 w 66"/>
                      <a:gd name="T51" fmla="*/ 26 h 94"/>
                      <a:gd name="T52" fmla="*/ 66 w 66"/>
                      <a:gd name="T53" fmla="*/ 12 h 9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6"/>
                      <a:gd name="T82" fmla="*/ 0 h 94"/>
                      <a:gd name="T83" fmla="*/ 66 w 66"/>
                      <a:gd name="T84" fmla="*/ 94 h 9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6" h="94">
                        <a:moveTo>
                          <a:pt x="66" y="12"/>
                        </a:moveTo>
                        <a:lnTo>
                          <a:pt x="66" y="9"/>
                        </a:lnTo>
                        <a:lnTo>
                          <a:pt x="66" y="6"/>
                        </a:lnTo>
                        <a:lnTo>
                          <a:pt x="65" y="3"/>
                        </a:lnTo>
                        <a:lnTo>
                          <a:pt x="63" y="0"/>
                        </a:lnTo>
                        <a:lnTo>
                          <a:pt x="63" y="6"/>
                        </a:lnTo>
                        <a:lnTo>
                          <a:pt x="63" y="12"/>
                        </a:lnTo>
                        <a:lnTo>
                          <a:pt x="61" y="26"/>
                        </a:lnTo>
                        <a:lnTo>
                          <a:pt x="58" y="40"/>
                        </a:lnTo>
                        <a:lnTo>
                          <a:pt x="52" y="53"/>
                        </a:lnTo>
                        <a:lnTo>
                          <a:pt x="46" y="63"/>
                        </a:lnTo>
                        <a:lnTo>
                          <a:pt x="37" y="74"/>
                        </a:lnTo>
                        <a:lnTo>
                          <a:pt x="26" y="82"/>
                        </a:lnTo>
                        <a:lnTo>
                          <a:pt x="14" y="90"/>
                        </a:lnTo>
                        <a:lnTo>
                          <a:pt x="0" y="94"/>
                        </a:lnTo>
                        <a:lnTo>
                          <a:pt x="4" y="94"/>
                        </a:lnTo>
                        <a:lnTo>
                          <a:pt x="7" y="94"/>
                        </a:lnTo>
                        <a:lnTo>
                          <a:pt x="9" y="94"/>
                        </a:lnTo>
                        <a:lnTo>
                          <a:pt x="21" y="88"/>
                        </a:lnTo>
                        <a:lnTo>
                          <a:pt x="32" y="82"/>
                        </a:lnTo>
                        <a:lnTo>
                          <a:pt x="41" y="73"/>
                        </a:lnTo>
                        <a:lnTo>
                          <a:pt x="51" y="62"/>
                        </a:lnTo>
                        <a:lnTo>
                          <a:pt x="57" y="51"/>
                        </a:lnTo>
                        <a:lnTo>
                          <a:pt x="61" y="39"/>
                        </a:lnTo>
                        <a:lnTo>
                          <a:pt x="65" y="26"/>
                        </a:lnTo>
                        <a:lnTo>
                          <a:pt x="66" y="12"/>
                        </a:lnTo>
                        <a:close/>
                      </a:path>
                    </a:pathLst>
                  </a:custGeom>
                  <a:solidFill>
                    <a:srgbClr val="3443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5" name="Freeform 623">
                    <a:extLst>
                      <a:ext uri="{FF2B5EF4-FFF2-40B4-BE49-F238E27FC236}">
                        <a16:creationId xmlns:a16="http://schemas.microsoft.com/office/drawing/2014/main" id="{9FF7540C-9243-1F4A-A8D5-958D01AF3C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3" y="1340"/>
                    <a:ext cx="68" cy="97"/>
                  </a:xfrm>
                  <a:custGeom>
                    <a:avLst/>
                    <a:gdLst>
                      <a:gd name="T0" fmla="*/ 68 w 68"/>
                      <a:gd name="T1" fmla="*/ 15 h 97"/>
                      <a:gd name="T2" fmla="*/ 68 w 68"/>
                      <a:gd name="T3" fmla="*/ 11 h 97"/>
                      <a:gd name="T4" fmla="*/ 68 w 68"/>
                      <a:gd name="T5" fmla="*/ 6 h 97"/>
                      <a:gd name="T6" fmla="*/ 66 w 68"/>
                      <a:gd name="T7" fmla="*/ 3 h 97"/>
                      <a:gd name="T8" fmla="*/ 63 w 68"/>
                      <a:gd name="T9" fmla="*/ 0 h 97"/>
                      <a:gd name="T10" fmla="*/ 64 w 68"/>
                      <a:gd name="T11" fmla="*/ 8 h 97"/>
                      <a:gd name="T12" fmla="*/ 64 w 68"/>
                      <a:gd name="T13" fmla="*/ 15 h 97"/>
                      <a:gd name="T14" fmla="*/ 63 w 68"/>
                      <a:gd name="T15" fmla="*/ 29 h 97"/>
                      <a:gd name="T16" fmla="*/ 60 w 68"/>
                      <a:gd name="T17" fmla="*/ 43 h 97"/>
                      <a:gd name="T18" fmla="*/ 54 w 68"/>
                      <a:gd name="T19" fmla="*/ 56 h 97"/>
                      <a:gd name="T20" fmla="*/ 46 w 68"/>
                      <a:gd name="T21" fmla="*/ 68 h 97"/>
                      <a:gd name="T22" fmla="*/ 37 w 68"/>
                      <a:gd name="T23" fmla="*/ 77 h 97"/>
                      <a:gd name="T24" fmla="*/ 24 w 68"/>
                      <a:gd name="T25" fmla="*/ 87 h 97"/>
                      <a:gd name="T26" fmla="*/ 12 w 68"/>
                      <a:gd name="T27" fmla="*/ 93 h 97"/>
                      <a:gd name="T28" fmla="*/ 0 w 68"/>
                      <a:gd name="T29" fmla="*/ 96 h 97"/>
                      <a:gd name="T30" fmla="*/ 3 w 68"/>
                      <a:gd name="T31" fmla="*/ 97 h 97"/>
                      <a:gd name="T32" fmla="*/ 7 w 68"/>
                      <a:gd name="T33" fmla="*/ 97 h 97"/>
                      <a:gd name="T34" fmla="*/ 20 w 68"/>
                      <a:gd name="T35" fmla="*/ 93 h 97"/>
                      <a:gd name="T36" fmla="*/ 32 w 68"/>
                      <a:gd name="T37" fmla="*/ 85 h 97"/>
                      <a:gd name="T38" fmla="*/ 41 w 68"/>
                      <a:gd name="T39" fmla="*/ 77 h 97"/>
                      <a:gd name="T40" fmla="*/ 51 w 68"/>
                      <a:gd name="T41" fmla="*/ 66 h 97"/>
                      <a:gd name="T42" fmla="*/ 58 w 68"/>
                      <a:gd name="T43" fmla="*/ 56 h 97"/>
                      <a:gd name="T44" fmla="*/ 63 w 68"/>
                      <a:gd name="T45" fmla="*/ 42 h 97"/>
                      <a:gd name="T46" fmla="*/ 66 w 68"/>
                      <a:gd name="T47" fmla="*/ 29 h 97"/>
                      <a:gd name="T48" fmla="*/ 68 w 68"/>
                      <a:gd name="T49" fmla="*/ 15 h 9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68"/>
                      <a:gd name="T76" fmla="*/ 0 h 97"/>
                      <a:gd name="T77" fmla="*/ 68 w 68"/>
                      <a:gd name="T78" fmla="*/ 97 h 9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68" h="97">
                        <a:moveTo>
                          <a:pt x="68" y="15"/>
                        </a:moveTo>
                        <a:lnTo>
                          <a:pt x="68" y="11"/>
                        </a:lnTo>
                        <a:lnTo>
                          <a:pt x="68" y="6"/>
                        </a:lnTo>
                        <a:lnTo>
                          <a:pt x="66" y="3"/>
                        </a:lnTo>
                        <a:lnTo>
                          <a:pt x="63" y="0"/>
                        </a:lnTo>
                        <a:lnTo>
                          <a:pt x="64" y="8"/>
                        </a:lnTo>
                        <a:lnTo>
                          <a:pt x="64" y="15"/>
                        </a:lnTo>
                        <a:lnTo>
                          <a:pt x="63" y="29"/>
                        </a:lnTo>
                        <a:lnTo>
                          <a:pt x="60" y="43"/>
                        </a:lnTo>
                        <a:lnTo>
                          <a:pt x="54" y="56"/>
                        </a:lnTo>
                        <a:lnTo>
                          <a:pt x="46" y="68"/>
                        </a:lnTo>
                        <a:lnTo>
                          <a:pt x="37" y="77"/>
                        </a:lnTo>
                        <a:lnTo>
                          <a:pt x="24" y="87"/>
                        </a:lnTo>
                        <a:lnTo>
                          <a:pt x="12" y="93"/>
                        </a:lnTo>
                        <a:lnTo>
                          <a:pt x="0" y="96"/>
                        </a:lnTo>
                        <a:lnTo>
                          <a:pt x="3" y="97"/>
                        </a:lnTo>
                        <a:lnTo>
                          <a:pt x="7" y="97"/>
                        </a:lnTo>
                        <a:lnTo>
                          <a:pt x="20" y="93"/>
                        </a:lnTo>
                        <a:lnTo>
                          <a:pt x="32" y="85"/>
                        </a:lnTo>
                        <a:lnTo>
                          <a:pt x="41" y="77"/>
                        </a:lnTo>
                        <a:lnTo>
                          <a:pt x="51" y="66"/>
                        </a:lnTo>
                        <a:lnTo>
                          <a:pt x="58" y="56"/>
                        </a:lnTo>
                        <a:lnTo>
                          <a:pt x="63" y="42"/>
                        </a:lnTo>
                        <a:lnTo>
                          <a:pt x="66" y="29"/>
                        </a:lnTo>
                        <a:lnTo>
                          <a:pt x="68" y="15"/>
                        </a:lnTo>
                        <a:close/>
                      </a:path>
                    </a:pathLst>
                  </a:custGeom>
                  <a:solidFill>
                    <a:srgbClr val="3444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6" name="Freeform 624">
                    <a:extLst>
                      <a:ext uri="{FF2B5EF4-FFF2-40B4-BE49-F238E27FC236}">
                        <a16:creationId xmlns:a16="http://schemas.microsoft.com/office/drawing/2014/main" id="{5ACB87A2-29F6-B94B-84D2-494084C24D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8" y="1337"/>
                    <a:ext cx="71" cy="100"/>
                  </a:xfrm>
                  <a:custGeom>
                    <a:avLst/>
                    <a:gdLst>
                      <a:gd name="T0" fmla="*/ 71 w 71"/>
                      <a:gd name="T1" fmla="*/ 18 h 100"/>
                      <a:gd name="T2" fmla="*/ 71 w 71"/>
                      <a:gd name="T3" fmla="*/ 12 h 100"/>
                      <a:gd name="T4" fmla="*/ 71 w 71"/>
                      <a:gd name="T5" fmla="*/ 6 h 100"/>
                      <a:gd name="T6" fmla="*/ 68 w 71"/>
                      <a:gd name="T7" fmla="*/ 3 h 100"/>
                      <a:gd name="T8" fmla="*/ 66 w 71"/>
                      <a:gd name="T9" fmla="*/ 0 h 100"/>
                      <a:gd name="T10" fmla="*/ 68 w 71"/>
                      <a:gd name="T11" fmla="*/ 9 h 100"/>
                      <a:gd name="T12" fmla="*/ 68 w 71"/>
                      <a:gd name="T13" fmla="*/ 18 h 100"/>
                      <a:gd name="T14" fmla="*/ 66 w 71"/>
                      <a:gd name="T15" fmla="*/ 32 h 100"/>
                      <a:gd name="T16" fmla="*/ 63 w 71"/>
                      <a:gd name="T17" fmla="*/ 46 h 100"/>
                      <a:gd name="T18" fmla="*/ 57 w 71"/>
                      <a:gd name="T19" fmla="*/ 60 h 100"/>
                      <a:gd name="T20" fmla="*/ 48 w 71"/>
                      <a:gd name="T21" fmla="*/ 71 h 100"/>
                      <a:gd name="T22" fmla="*/ 39 w 71"/>
                      <a:gd name="T23" fmla="*/ 80 h 100"/>
                      <a:gd name="T24" fmla="*/ 28 w 71"/>
                      <a:gd name="T25" fmla="*/ 90 h 100"/>
                      <a:gd name="T26" fmla="*/ 14 w 71"/>
                      <a:gd name="T27" fmla="*/ 94 h 100"/>
                      <a:gd name="T28" fmla="*/ 0 w 71"/>
                      <a:gd name="T29" fmla="*/ 99 h 100"/>
                      <a:gd name="T30" fmla="*/ 5 w 71"/>
                      <a:gd name="T31" fmla="*/ 99 h 100"/>
                      <a:gd name="T32" fmla="*/ 8 w 71"/>
                      <a:gd name="T33" fmla="*/ 100 h 100"/>
                      <a:gd name="T34" fmla="*/ 22 w 71"/>
                      <a:gd name="T35" fmla="*/ 96 h 100"/>
                      <a:gd name="T36" fmla="*/ 34 w 71"/>
                      <a:gd name="T37" fmla="*/ 88 h 100"/>
                      <a:gd name="T38" fmla="*/ 45 w 71"/>
                      <a:gd name="T39" fmla="*/ 80 h 100"/>
                      <a:gd name="T40" fmla="*/ 54 w 71"/>
                      <a:gd name="T41" fmla="*/ 69 h 100"/>
                      <a:gd name="T42" fmla="*/ 60 w 71"/>
                      <a:gd name="T43" fmla="*/ 59 h 100"/>
                      <a:gd name="T44" fmla="*/ 66 w 71"/>
                      <a:gd name="T45" fmla="*/ 46 h 100"/>
                      <a:gd name="T46" fmla="*/ 69 w 71"/>
                      <a:gd name="T47" fmla="*/ 32 h 100"/>
                      <a:gd name="T48" fmla="*/ 71 w 71"/>
                      <a:gd name="T49" fmla="*/ 18 h 10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100"/>
                      <a:gd name="T77" fmla="*/ 71 w 71"/>
                      <a:gd name="T78" fmla="*/ 100 h 10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100">
                        <a:moveTo>
                          <a:pt x="71" y="18"/>
                        </a:moveTo>
                        <a:lnTo>
                          <a:pt x="71" y="12"/>
                        </a:lnTo>
                        <a:lnTo>
                          <a:pt x="71" y="6"/>
                        </a:lnTo>
                        <a:lnTo>
                          <a:pt x="68" y="3"/>
                        </a:lnTo>
                        <a:lnTo>
                          <a:pt x="66" y="0"/>
                        </a:lnTo>
                        <a:lnTo>
                          <a:pt x="68" y="9"/>
                        </a:lnTo>
                        <a:lnTo>
                          <a:pt x="68" y="18"/>
                        </a:lnTo>
                        <a:lnTo>
                          <a:pt x="66" y="32"/>
                        </a:lnTo>
                        <a:lnTo>
                          <a:pt x="63" y="46"/>
                        </a:lnTo>
                        <a:lnTo>
                          <a:pt x="57" y="60"/>
                        </a:lnTo>
                        <a:lnTo>
                          <a:pt x="48" y="71"/>
                        </a:lnTo>
                        <a:lnTo>
                          <a:pt x="39" y="80"/>
                        </a:lnTo>
                        <a:lnTo>
                          <a:pt x="28" y="90"/>
                        </a:lnTo>
                        <a:lnTo>
                          <a:pt x="14" y="94"/>
                        </a:lnTo>
                        <a:lnTo>
                          <a:pt x="0" y="99"/>
                        </a:lnTo>
                        <a:lnTo>
                          <a:pt x="5" y="99"/>
                        </a:lnTo>
                        <a:lnTo>
                          <a:pt x="8" y="100"/>
                        </a:lnTo>
                        <a:lnTo>
                          <a:pt x="22" y="96"/>
                        </a:lnTo>
                        <a:lnTo>
                          <a:pt x="34" y="88"/>
                        </a:lnTo>
                        <a:lnTo>
                          <a:pt x="45" y="80"/>
                        </a:lnTo>
                        <a:lnTo>
                          <a:pt x="54" y="69"/>
                        </a:lnTo>
                        <a:lnTo>
                          <a:pt x="60" y="59"/>
                        </a:lnTo>
                        <a:lnTo>
                          <a:pt x="66" y="46"/>
                        </a:lnTo>
                        <a:lnTo>
                          <a:pt x="69" y="32"/>
                        </a:lnTo>
                        <a:lnTo>
                          <a:pt x="71" y="18"/>
                        </a:lnTo>
                        <a:close/>
                      </a:path>
                    </a:pathLst>
                  </a:custGeom>
                  <a:solidFill>
                    <a:srgbClr val="34478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7" name="Freeform 625">
                    <a:extLst>
                      <a:ext uri="{FF2B5EF4-FFF2-40B4-BE49-F238E27FC236}">
                        <a16:creationId xmlns:a16="http://schemas.microsoft.com/office/drawing/2014/main" id="{275E18CD-78E2-724C-BC73-648D32BE6D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5" y="1335"/>
                    <a:ext cx="72" cy="101"/>
                  </a:xfrm>
                  <a:custGeom>
                    <a:avLst/>
                    <a:gdLst>
                      <a:gd name="T0" fmla="*/ 72 w 72"/>
                      <a:gd name="T1" fmla="*/ 20 h 101"/>
                      <a:gd name="T2" fmla="*/ 72 w 72"/>
                      <a:gd name="T3" fmla="*/ 13 h 101"/>
                      <a:gd name="T4" fmla="*/ 71 w 72"/>
                      <a:gd name="T5" fmla="*/ 5 h 101"/>
                      <a:gd name="T6" fmla="*/ 69 w 72"/>
                      <a:gd name="T7" fmla="*/ 2 h 101"/>
                      <a:gd name="T8" fmla="*/ 68 w 72"/>
                      <a:gd name="T9" fmla="*/ 0 h 101"/>
                      <a:gd name="T10" fmla="*/ 69 w 72"/>
                      <a:gd name="T11" fmla="*/ 10 h 101"/>
                      <a:gd name="T12" fmla="*/ 69 w 72"/>
                      <a:gd name="T13" fmla="*/ 20 h 101"/>
                      <a:gd name="T14" fmla="*/ 68 w 72"/>
                      <a:gd name="T15" fmla="*/ 34 h 101"/>
                      <a:gd name="T16" fmla="*/ 65 w 72"/>
                      <a:gd name="T17" fmla="*/ 48 h 101"/>
                      <a:gd name="T18" fmla="*/ 59 w 72"/>
                      <a:gd name="T19" fmla="*/ 62 h 101"/>
                      <a:gd name="T20" fmla="*/ 49 w 72"/>
                      <a:gd name="T21" fmla="*/ 73 h 101"/>
                      <a:gd name="T22" fmla="*/ 38 w 72"/>
                      <a:gd name="T23" fmla="*/ 82 h 101"/>
                      <a:gd name="T24" fmla="*/ 28 w 72"/>
                      <a:gd name="T25" fmla="*/ 90 h 101"/>
                      <a:gd name="T26" fmla="*/ 14 w 72"/>
                      <a:gd name="T27" fmla="*/ 96 h 101"/>
                      <a:gd name="T28" fmla="*/ 0 w 72"/>
                      <a:gd name="T29" fmla="*/ 99 h 101"/>
                      <a:gd name="T30" fmla="*/ 3 w 72"/>
                      <a:gd name="T31" fmla="*/ 101 h 101"/>
                      <a:gd name="T32" fmla="*/ 8 w 72"/>
                      <a:gd name="T33" fmla="*/ 101 h 101"/>
                      <a:gd name="T34" fmla="*/ 20 w 72"/>
                      <a:gd name="T35" fmla="*/ 98 h 101"/>
                      <a:gd name="T36" fmla="*/ 32 w 72"/>
                      <a:gd name="T37" fmla="*/ 92 h 101"/>
                      <a:gd name="T38" fmla="*/ 45 w 72"/>
                      <a:gd name="T39" fmla="*/ 82 h 101"/>
                      <a:gd name="T40" fmla="*/ 54 w 72"/>
                      <a:gd name="T41" fmla="*/ 73 h 101"/>
                      <a:gd name="T42" fmla="*/ 62 w 72"/>
                      <a:gd name="T43" fmla="*/ 61 h 101"/>
                      <a:gd name="T44" fmla="*/ 68 w 72"/>
                      <a:gd name="T45" fmla="*/ 48 h 101"/>
                      <a:gd name="T46" fmla="*/ 71 w 72"/>
                      <a:gd name="T47" fmla="*/ 34 h 101"/>
                      <a:gd name="T48" fmla="*/ 72 w 72"/>
                      <a:gd name="T49" fmla="*/ 20 h 10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2"/>
                      <a:gd name="T76" fmla="*/ 0 h 101"/>
                      <a:gd name="T77" fmla="*/ 72 w 72"/>
                      <a:gd name="T78" fmla="*/ 101 h 10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2" h="101">
                        <a:moveTo>
                          <a:pt x="72" y="20"/>
                        </a:moveTo>
                        <a:lnTo>
                          <a:pt x="72" y="13"/>
                        </a:lnTo>
                        <a:lnTo>
                          <a:pt x="71" y="5"/>
                        </a:lnTo>
                        <a:lnTo>
                          <a:pt x="69" y="2"/>
                        </a:lnTo>
                        <a:lnTo>
                          <a:pt x="68" y="0"/>
                        </a:lnTo>
                        <a:lnTo>
                          <a:pt x="69" y="10"/>
                        </a:lnTo>
                        <a:lnTo>
                          <a:pt x="69" y="20"/>
                        </a:lnTo>
                        <a:lnTo>
                          <a:pt x="68" y="34"/>
                        </a:lnTo>
                        <a:lnTo>
                          <a:pt x="65" y="48"/>
                        </a:lnTo>
                        <a:lnTo>
                          <a:pt x="59" y="62"/>
                        </a:lnTo>
                        <a:lnTo>
                          <a:pt x="49" y="73"/>
                        </a:lnTo>
                        <a:lnTo>
                          <a:pt x="38" y="82"/>
                        </a:lnTo>
                        <a:lnTo>
                          <a:pt x="28" y="90"/>
                        </a:lnTo>
                        <a:lnTo>
                          <a:pt x="14" y="96"/>
                        </a:lnTo>
                        <a:lnTo>
                          <a:pt x="0" y="99"/>
                        </a:lnTo>
                        <a:lnTo>
                          <a:pt x="3" y="101"/>
                        </a:lnTo>
                        <a:lnTo>
                          <a:pt x="8" y="101"/>
                        </a:lnTo>
                        <a:lnTo>
                          <a:pt x="20" y="98"/>
                        </a:lnTo>
                        <a:lnTo>
                          <a:pt x="32" y="92"/>
                        </a:lnTo>
                        <a:lnTo>
                          <a:pt x="45" y="82"/>
                        </a:lnTo>
                        <a:lnTo>
                          <a:pt x="54" y="73"/>
                        </a:lnTo>
                        <a:lnTo>
                          <a:pt x="62" y="61"/>
                        </a:lnTo>
                        <a:lnTo>
                          <a:pt x="68" y="48"/>
                        </a:lnTo>
                        <a:lnTo>
                          <a:pt x="71" y="34"/>
                        </a:lnTo>
                        <a:lnTo>
                          <a:pt x="72" y="20"/>
                        </a:lnTo>
                        <a:close/>
                      </a:path>
                    </a:pathLst>
                  </a:custGeom>
                  <a:solidFill>
                    <a:srgbClr val="3448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8" name="Freeform 626">
                    <a:extLst>
                      <a:ext uri="{FF2B5EF4-FFF2-40B4-BE49-F238E27FC236}">
                        <a16:creationId xmlns:a16="http://schemas.microsoft.com/office/drawing/2014/main" id="{3C800A9F-BC72-7A4C-96B5-0BDCBA23E1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0" y="1332"/>
                    <a:ext cx="76" cy="104"/>
                  </a:xfrm>
                  <a:custGeom>
                    <a:avLst/>
                    <a:gdLst>
                      <a:gd name="T0" fmla="*/ 76 w 76"/>
                      <a:gd name="T1" fmla="*/ 23 h 104"/>
                      <a:gd name="T2" fmla="*/ 76 w 76"/>
                      <a:gd name="T3" fmla="*/ 14 h 104"/>
                      <a:gd name="T4" fmla="*/ 74 w 76"/>
                      <a:gd name="T5" fmla="*/ 5 h 104"/>
                      <a:gd name="T6" fmla="*/ 73 w 76"/>
                      <a:gd name="T7" fmla="*/ 3 h 104"/>
                      <a:gd name="T8" fmla="*/ 70 w 76"/>
                      <a:gd name="T9" fmla="*/ 0 h 104"/>
                      <a:gd name="T10" fmla="*/ 73 w 76"/>
                      <a:gd name="T11" fmla="*/ 11 h 104"/>
                      <a:gd name="T12" fmla="*/ 73 w 76"/>
                      <a:gd name="T13" fmla="*/ 23 h 104"/>
                      <a:gd name="T14" fmla="*/ 71 w 76"/>
                      <a:gd name="T15" fmla="*/ 37 h 104"/>
                      <a:gd name="T16" fmla="*/ 68 w 76"/>
                      <a:gd name="T17" fmla="*/ 51 h 104"/>
                      <a:gd name="T18" fmla="*/ 60 w 76"/>
                      <a:gd name="T19" fmla="*/ 65 h 104"/>
                      <a:gd name="T20" fmla="*/ 53 w 76"/>
                      <a:gd name="T21" fmla="*/ 76 h 104"/>
                      <a:gd name="T22" fmla="*/ 42 w 76"/>
                      <a:gd name="T23" fmla="*/ 85 h 104"/>
                      <a:gd name="T24" fmla="*/ 30 w 76"/>
                      <a:gd name="T25" fmla="*/ 93 h 104"/>
                      <a:gd name="T26" fmla="*/ 16 w 76"/>
                      <a:gd name="T27" fmla="*/ 99 h 104"/>
                      <a:gd name="T28" fmla="*/ 0 w 76"/>
                      <a:gd name="T29" fmla="*/ 101 h 104"/>
                      <a:gd name="T30" fmla="*/ 5 w 76"/>
                      <a:gd name="T31" fmla="*/ 102 h 104"/>
                      <a:gd name="T32" fmla="*/ 8 w 76"/>
                      <a:gd name="T33" fmla="*/ 104 h 104"/>
                      <a:gd name="T34" fmla="*/ 22 w 76"/>
                      <a:gd name="T35" fmla="*/ 99 h 104"/>
                      <a:gd name="T36" fmla="*/ 36 w 76"/>
                      <a:gd name="T37" fmla="*/ 95 h 104"/>
                      <a:gd name="T38" fmla="*/ 47 w 76"/>
                      <a:gd name="T39" fmla="*/ 85 h 104"/>
                      <a:gd name="T40" fmla="*/ 56 w 76"/>
                      <a:gd name="T41" fmla="*/ 76 h 104"/>
                      <a:gd name="T42" fmla="*/ 65 w 76"/>
                      <a:gd name="T43" fmla="*/ 65 h 104"/>
                      <a:gd name="T44" fmla="*/ 71 w 76"/>
                      <a:gd name="T45" fmla="*/ 51 h 104"/>
                      <a:gd name="T46" fmla="*/ 74 w 76"/>
                      <a:gd name="T47" fmla="*/ 37 h 104"/>
                      <a:gd name="T48" fmla="*/ 76 w 76"/>
                      <a:gd name="T49" fmla="*/ 23 h 10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6"/>
                      <a:gd name="T76" fmla="*/ 0 h 104"/>
                      <a:gd name="T77" fmla="*/ 76 w 76"/>
                      <a:gd name="T78" fmla="*/ 104 h 10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6" h="104">
                        <a:moveTo>
                          <a:pt x="76" y="23"/>
                        </a:moveTo>
                        <a:lnTo>
                          <a:pt x="76" y="14"/>
                        </a:lnTo>
                        <a:lnTo>
                          <a:pt x="74" y="5"/>
                        </a:lnTo>
                        <a:lnTo>
                          <a:pt x="73" y="3"/>
                        </a:lnTo>
                        <a:lnTo>
                          <a:pt x="70" y="0"/>
                        </a:lnTo>
                        <a:lnTo>
                          <a:pt x="73" y="11"/>
                        </a:lnTo>
                        <a:lnTo>
                          <a:pt x="73" y="23"/>
                        </a:lnTo>
                        <a:lnTo>
                          <a:pt x="71" y="37"/>
                        </a:lnTo>
                        <a:lnTo>
                          <a:pt x="68" y="51"/>
                        </a:lnTo>
                        <a:lnTo>
                          <a:pt x="60" y="65"/>
                        </a:lnTo>
                        <a:lnTo>
                          <a:pt x="53" y="76"/>
                        </a:lnTo>
                        <a:lnTo>
                          <a:pt x="42" y="85"/>
                        </a:lnTo>
                        <a:lnTo>
                          <a:pt x="30" y="93"/>
                        </a:lnTo>
                        <a:lnTo>
                          <a:pt x="16" y="99"/>
                        </a:lnTo>
                        <a:lnTo>
                          <a:pt x="0" y="101"/>
                        </a:lnTo>
                        <a:lnTo>
                          <a:pt x="5" y="102"/>
                        </a:lnTo>
                        <a:lnTo>
                          <a:pt x="8" y="104"/>
                        </a:lnTo>
                        <a:lnTo>
                          <a:pt x="22" y="99"/>
                        </a:lnTo>
                        <a:lnTo>
                          <a:pt x="36" y="95"/>
                        </a:lnTo>
                        <a:lnTo>
                          <a:pt x="47" y="85"/>
                        </a:lnTo>
                        <a:lnTo>
                          <a:pt x="56" y="76"/>
                        </a:lnTo>
                        <a:lnTo>
                          <a:pt x="65" y="65"/>
                        </a:lnTo>
                        <a:lnTo>
                          <a:pt x="71" y="51"/>
                        </a:lnTo>
                        <a:lnTo>
                          <a:pt x="74" y="37"/>
                        </a:lnTo>
                        <a:lnTo>
                          <a:pt x="76" y="23"/>
                        </a:lnTo>
                        <a:close/>
                      </a:path>
                    </a:pathLst>
                  </a:custGeom>
                  <a:solidFill>
                    <a:srgbClr val="3449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39" name="Freeform 627">
                    <a:extLst>
                      <a:ext uri="{FF2B5EF4-FFF2-40B4-BE49-F238E27FC236}">
                        <a16:creationId xmlns:a16="http://schemas.microsoft.com/office/drawing/2014/main" id="{86EC9587-60C3-D949-A691-57297CFAF9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7" y="1331"/>
                    <a:ext cx="77" cy="103"/>
                  </a:xfrm>
                  <a:custGeom>
                    <a:avLst/>
                    <a:gdLst>
                      <a:gd name="T0" fmla="*/ 77 w 77"/>
                      <a:gd name="T1" fmla="*/ 24 h 103"/>
                      <a:gd name="T2" fmla="*/ 77 w 77"/>
                      <a:gd name="T3" fmla="*/ 14 h 103"/>
                      <a:gd name="T4" fmla="*/ 76 w 77"/>
                      <a:gd name="T5" fmla="*/ 4 h 103"/>
                      <a:gd name="T6" fmla="*/ 73 w 77"/>
                      <a:gd name="T7" fmla="*/ 1 h 103"/>
                      <a:gd name="T8" fmla="*/ 71 w 77"/>
                      <a:gd name="T9" fmla="*/ 0 h 103"/>
                      <a:gd name="T10" fmla="*/ 74 w 77"/>
                      <a:gd name="T11" fmla="*/ 12 h 103"/>
                      <a:gd name="T12" fmla="*/ 74 w 77"/>
                      <a:gd name="T13" fmla="*/ 24 h 103"/>
                      <a:gd name="T14" fmla="*/ 73 w 77"/>
                      <a:gd name="T15" fmla="*/ 38 h 103"/>
                      <a:gd name="T16" fmla="*/ 68 w 77"/>
                      <a:gd name="T17" fmla="*/ 54 h 103"/>
                      <a:gd name="T18" fmla="*/ 62 w 77"/>
                      <a:gd name="T19" fmla="*/ 66 h 103"/>
                      <a:gd name="T20" fmla="*/ 53 w 77"/>
                      <a:gd name="T21" fmla="*/ 77 h 103"/>
                      <a:gd name="T22" fmla="*/ 42 w 77"/>
                      <a:gd name="T23" fmla="*/ 86 h 103"/>
                      <a:gd name="T24" fmla="*/ 29 w 77"/>
                      <a:gd name="T25" fmla="*/ 94 h 103"/>
                      <a:gd name="T26" fmla="*/ 16 w 77"/>
                      <a:gd name="T27" fmla="*/ 99 h 103"/>
                      <a:gd name="T28" fmla="*/ 0 w 77"/>
                      <a:gd name="T29" fmla="*/ 100 h 103"/>
                      <a:gd name="T30" fmla="*/ 3 w 77"/>
                      <a:gd name="T31" fmla="*/ 102 h 103"/>
                      <a:gd name="T32" fmla="*/ 8 w 77"/>
                      <a:gd name="T33" fmla="*/ 103 h 103"/>
                      <a:gd name="T34" fmla="*/ 22 w 77"/>
                      <a:gd name="T35" fmla="*/ 100 h 103"/>
                      <a:gd name="T36" fmla="*/ 36 w 77"/>
                      <a:gd name="T37" fmla="*/ 94 h 103"/>
                      <a:gd name="T38" fmla="*/ 46 w 77"/>
                      <a:gd name="T39" fmla="*/ 86 h 103"/>
                      <a:gd name="T40" fmla="*/ 57 w 77"/>
                      <a:gd name="T41" fmla="*/ 77 h 103"/>
                      <a:gd name="T42" fmla="*/ 67 w 77"/>
                      <a:gd name="T43" fmla="*/ 66 h 103"/>
                      <a:gd name="T44" fmla="*/ 73 w 77"/>
                      <a:gd name="T45" fmla="*/ 52 h 103"/>
                      <a:gd name="T46" fmla="*/ 76 w 77"/>
                      <a:gd name="T47" fmla="*/ 38 h 103"/>
                      <a:gd name="T48" fmla="*/ 77 w 77"/>
                      <a:gd name="T49" fmla="*/ 24 h 1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7"/>
                      <a:gd name="T76" fmla="*/ 0 h 103"/>
                      <a:gd name="T77" fmla="*/ 77 w 77"/>
                      <a:gd name="T78" fmla="*/ 103 h 1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7" h="103">
                        <a:moveTo>
                          <a:pt x="77" y="24"/>
                        </a:moveTo>
                        <a:lnTo>
                          <a:pt x="77" y="14"/>
                        </a:lnTo>
                        <a:lnTo>
                          <a:pt x="76" y="4"/>
                        </a:lnTo>
                        <a:lnTo>
                          <a:pt x="73" y="1"/>
                        </a:lnTo>
                        <a:lnTo>
                          <a:pt x="71" y="0"/>
                        </a:lnTo>
                        <a:lnTo>
                          <a:pt x="74" y="12"/>
                        </a:lnTo>
                        <a:lnTo>
                          <a:pt x="74" y="24"/>
                        </a:lnTo>
                        <a:lnTo>
                          <a:pt x="73" y="38"/>
                        </a:lnTo>
                        <a:lnTo>
                          <a:pt x="68" y="54"/>
                        </a:lnTo>
                        <a:lnTo>
                          <a:pt x="62" y="66"/>
                        </a:lnTo>
                        <a:lnTo>
                          <a:pt x="53" y="77"/>
                        </a:lnTo>
                        <a:lnTo>
                          <a:pt x="42" y="86"/>
                        </a:lnTo>
                        <a:lnTo>
                          <a:pt x="29" y="94"/>
                        </a:lnTo>
                        <a:lnTo>
                          <a:pt x="16" y="99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8" y="103"/>
                        </a:lnTo>
                        <a:lnTo>
                          <a:pt x="22" y="100"/>
                        </a:lnTo>
                        <a:lnTo>
                          <a:pt x="36" y="94"/>
                        </a:lnTo>
                        <a:lnTo>
                          <a:pt x="46" y="86"/>
                        </a:lnTo>
                        <a:lnTo>
                          <a:pt x="57" y="77"/>
                        </a:lnTo>
                        <a:lnTo>
                          <a:pt x="67" y="66"/>
                        </a:lnTo>
                        <a:lnTo>
                          <a:pt x="73" y="52"/>
                        </a:lnTo>
                        <a:lnTo>
                          <a:pt x="76" y="38"/>
                        </a:lnTo>
                        <a:lnTo>
                          <a:pt x="77" y="24"/>
                        </a:lnTo>
                        <a:close/>
                      </a:path>
                    </a:pathLst>
                  </a:custGeom>
                  <a:solidFill>
                    <a:srgbClr val="354A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0" name="Freeform 628">
                    <a:extLst>
                      <a:ext uri="{FF2B5EF4-FFF2-40B4-BE49-F238E27FC236}">
                        <a16:creationId xmlns:a16="http://schemas.microsoft.com/office/drawing/2014/main" id="{BEE66014-6319-6B42-BE57-E933545CF8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4" y="1329"/>
                    <a:ext cx="79" cy="104"/>
                  </a:xfrm>
                  <a:custGeom>
                    <a:avLst/>
                    <a:gdLst>
                      <a:gd name="T0" fmla="*/ 79 w 79"/>
                      <a:gd name="T1" fmla="*/ 26 h 104"/>
                      <a:gd name="T2" fmla="*/ 79 w 79"/>
                      <a:gd name="T3" fmla="*/ 14 h 104"/>
                      <a:gd name="T4" fmla="*/ 76 w 79"/>
                      <a:gd name="T5" fmla="*/ 3 h 104"/>
                      <a:gd name="T6" fmla="*/ 74 w 79"/>
                      <a:gd name="T7" fmla="*/ 2 h 104"/>
                      <a:gd name="T8" fmla="*/ 71 w 79"/>
                      <a:gd name="T9" fmla="*/ 0 h 104"/>
                      <a:gd name="T10" fmla="*/ 74 w 79"/>
                      <a:gd name="T11" fmla="*/ 12 h 104"/>
                      <a:gd name="T12" fmla="*/ 76 w 79"/>
                      <a:gd name="T13" fmla="*/ 26 h 104"/>
                      <a:gd name="T14" fmla="*/ 74 w 79"/>
                      <a:gd name="T15" fmla="*/ 40 h 104"/>
                      <a:gd name="T16" fmla="*/ 70 w 79"/>
                      <a:gd name="T17" fmla="*/ 56 h 104"/>
                      <a:gd name="T18" fmla="*/ 63 w 79"/>
                      <a:gd name="T19" fmla="*/ 68 h 104"/>
                      <a:gd name="T20" fmla="*/ 54 w 79"/>
                      <a:gd name="T21" fmla="*/ 79 h 104"/>
                      <a:gd name="T22" fmla="*/ 43 w 79"/>
                      <a:gd name="T23" fmla="*/ 88 h 104"/>
                      <a:gd name="T24" fmla="*/ 29 w 79"/>
                      <a:gd name="T25" fmla="*/ 96 h 104"/>
                      <a:gd name="T26" fmla="*/ 15 w 79"/>
                      <a:gd name="T27" fmla="*/ 101 h 104"/>
                      <a:gd name="T28" fmla="*/ 0 w 79"/>
                      <a:gd name="T29" fmla="*/ 102 h 104"/>
                      <a:gd name="T30" fmla="*/ 0 w 79"/>
                      <a:gd name="T31" fmla="*/ 102 h 104"/>
                      <a:gd name="T32" fmla="*/ 0 w 79"/>
                      <a:gd name="T33" fmla="*/ 102 h 104"/>
                      <a:gd name="T34" fmla="*/ 3 w 79"/>
                      <a:gd name="T35" fmla="*/ 102 h 104"/>
                      <a:gd name="T36" fmla="*/ 6 w 79"/>
                      <a:gd name="T37" fmla="*/ 104 h 104"/>
                      <a:gd name="T38" fmla="*/ 22 w 79"/>
                      <a:gd name="T39" fmla="*/ 102 h 104"/>
                      <a:gd name="T40" fmla="*/ 36 w 79"/>
                      <a:gd name="T41" fmla="*/ 96 h 104"/>
                      <a:gd name="T42" fmla="*/ 48 w 79"/>
                      <a:gd name="T43" fmla="*/ 88 h 104"/>
                      <a:gd name="T44" fmla="*/ 59 w 79"/>
                      <a:gd name="T45" fmla="*/ 79 h 104"/>
                      <a:gd name="T46" fmla="*/ 66 w 79"/>
                      <a:gd name="T47" fmla="*/ 68 h 104"/>
                      <a:gd name="T48" fmla="*/ 74 w 79"/>
                      <a:gd name="T49" fmla="*/ 54 h 104"/>
                      <a:gd name="T50" fmla="*/ 77 w 79"/>
                      <a:gd name="T51" fmla="*/ 40 h 104"/>
                      <a:gd name="T52" fmla="*/ 79 w 79"/>
                      <a:gd name="T53" fmla="*/ 26 h 10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9"/>
                      <a:gd name="T82" fmla="*/ 0 h 104"/>
                      <a:gd name="T83" fmla="*/ 79 w 79"/>
                      <a:gd name="T84" fmla="*/ 104 h 10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9" h="104">
                        <a:moveTo>
                          <a:pt x="79" y="26"/>
                        </a:moveTo>
                        <a:lnTo>
                          <a:pt x="79" y="14"/>
                        </a:lnTo>
                        <a:lnTo>
                          <a:pt x="76" y="3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4" y="12"/>
                        </a:lnTo>
                        <a:lnTo>
                          <a:pt x="76" y="26"/>
                        </a:lnTo>
                        <a:lnTo>
                          <a:pt x="74" y="40"/>
                        </a:lnTo>
                        <a:lnTo>
                          <a:pt x="70" y="56"/>
                        </a:lnTo>
                        <a:lnTo>
                          <a:pt x="63" y="68"/>
                        </a:lnTo>
                        <a:lnTo>
                          <a:pt x="54" y="79"/>
                        </a:lnTo>
                        <a:lnTo>
                          <a:pt x="43" y="88"/>
                        </a:lnTo>
                        <a:lnTo>
                          <a:pt x="29" y="96"/>
                        </a:lnTo>
                        <a:lnTo>
                          <a:pt x="15" y="101"/>
                        </a:lnTo>
                        <a:lnTo>
                          <a:pt x="0" y="102"/>
                        </a:lnTo>
                        <a:lnTo>
                          <a:pt x="3" y="102"/>
                        </a:lnTo>
                        <a:lnTo>
                          <a:pt x="6" y="104"/>
                        </a:lnTo>
                        <a:lnTo>
                          <a:pt x="22" y="102"/>
                        </a:lnTo>
                        <a:lnTo>
                          <a:pt x="36" y="96"/>
                        </a:lnTo>
                        <a:lnTo>
                          <a:pt x="48" y="88"/>
                        </a:lnTo>
                        <a:lnTo>
                          <a:pt x="59" y="79"/>
                        </a:lnTo>
                        <a:lnTo>
                          <a:pt x="66" y="68"/>
                        </a:lnTo>
                        <a:lnTo>
                          <a:pt x="74" y="54"/>
                        </a:lnTo>
                        <a:lnTo>
                          <a:pt x="77" y="40"/>
                        </a:lnTo>
                        <a:lnTo>
                          <a:pt x="79" y="26"/>
                        </a:lnTo>
                        <a:close/>
                      </a:path>
                    </a:pathLst>
                  </a:custGeom>
                  <a:solidFill>
                    <a:srgbClr val="364B9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1" name="Freeform 629">
                    <a:extLst>
                      <a:ext uri="{FF2B5EF4-FFF2-40B4-BE49-F238E27FC236}">
                        <a16:creationId xmlns:a16="http://schemas.microsoft.com/office/drawing/2014/main" id="{7E62ADEC-C9F5-6844-BB97-6C2A212403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1" y="1326"/>
                    <a:ext cx="80" cy="105"/>
                  </a:xfrm>
                  <a:custGeom>
                    <a:avLst/>
                    <a:gdLst>
                      <a:gd name="T0" fmla="*/ 80 w 80"/>
                      <a:gd name="T1" fmla="*/ 29 h 105"/>
                      <a:gd name="T2" fmla="*/ 80 w 80"/>
                      <a:gd name="T3" fmla="*/ 17 h 105"/>
                      <a:gd name="T4" fmla="*/ 77 w 80"/>
                      <a:gd name="T5" fmla="*/ 5 h 105"/>
                      <a:gd name="T6" fmla="*/ 74 w 80"/>
                      <a:gd name="T7" fmla="*/ 3 h 105"/>
                      <a:gd name="T8" fmla="*/ 73 w 80"/>
                      <a:gd name="T9" fmla="*/ 0 h 105"/>
                      <a:gd name="T10" fmla="*/ 76 w 80"/>
                      <a:gd name="T11" fmla="*/ 14 h 105"/>
                      <a:gd name="T12" fmla="*/ 77 w 80"/>
                      <a:gd name="T13" fmla="*/ 29 h 105"/>
                      <a:gd name="T14" fmla="*/ 76 w 80"/>
                      <a:gd name="T15" fmla="*/ 43 h 105"/>
                      <a:gd name="T16" fmla="*/ 71 w 80"/>
                      <a:gd name="T17" fmla="*/ 57 h 105"/>
                      <a:gd name="T18" fmla="*/ 65 w 80"/>
                      <a:gd name="T19" fmla="*/ 70 h 105"/>
                      <a:gd name="T20" fmla="*/ 56 w 80"/>
                      <a:gd name="T21" fmla="*/ 80 h 105"/>
                      <a:gd name="T22" fmla="*/ 45 w 80"/>
                      <a:gd name="T23" fmla="*/ 90 h 105"/>
                      <a:gd name="T24" fmla="*/ 32 w 80"/>
                      <a:gd name="T25" fmla="*/ 97 h 105"/>
                      <a:gd name="T26" fmla="*/ 18 w 80"/>
                      <a:gd name="T27" fmla="*/ 102 h 105"/>
                      <a:gd name="T28" fmla="*/ 3 w 80"/>
                      <a:gd name="T29" fmla="*/ 104 h 105"/>
                      <a:gd name="T30" fmla="*/ 2 w 80"/>
                      <a:gd name="T31" fmla="*/ 104 h 105"/>
                      <a:gd name="T32" fmla="*/ 0 w 80"/>
                      <a:gd name="T33" fmla="*/ 102 h 105"/>
                      <a:gd name="T34" fmla="*/ 3 w 80"/>
                      <a:gd name="T35" fmla="*/ 105 h 105"/>
                      <a:gd name="T36" fmla="*/ 6 w 80"/>
                      <a:gd name="T37" fmla="*/ 105 h 105"/>
                      <a:gd name="T38" fmla="*/ 22 w 80"/>
                      <a:gd name="T39" fmla="*/ 104 h 105"/>
                      <a:gd name="T40" fmla="*/ 35 w 80"/>
                      <a:gd name="T41" fmla="*/ 99 h 105"/>
                      <a:gd name="T42" fmla="*/ 48 w 80"/>
                      <a:gd name="T43" fmla="*/ 91 h 105"/>
                      <a:gd name="T44" fmla="*/ 59 w 80"/>
                      <a:gd name="T45" fmla="*/ 82 h 105"/>
                      <a:gd name="T46" fmla="*/ 68 w 80"/>
                      <a:gd name="T47" fmla="*/ 71 h 105"/>
                      <a:gd name="T48" fmla="*/ 74 w 80"/>
                      <a:gd name="T49" fmla="*/ 59 h 105"/>
                      <a:gd name="T50" fmla="*/ 79 w 80"/>
                      <a:gd name="T51" fmla="*/ 43 h 105"/>
                      <a:gd name="T52" fmla="*/ 80 w 80"/>
                      <a:gd name="T53" fmla="*/ 29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0"/>
                      <a:gd name="T82" fmla="*/ 0 h 105"/>
                      <a:gd name="T83" fmla="*/ 80 w 80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0" h="105">
                        <a:moveTo>
                          <a:pt x="80" y="29"/>
                        </a:moveTo>
                        <a:lnTo>
                          <a:pt x="80" y="17"/>
                        </a:lnTo>
                        <a:lnTo>
                          <a:pt x="77" y="5"/>
                        </a:lnTo>
                        <a:lnTo>
                          <a:pt x="74" y="3"/>
                        </a:lnTo>
                        <a:lnTo>
                          <a:pt x="73" y="0"/>
                        </a:lnTo>
                        <a:lnTo>
                          <a:pt x="76" y="14"/>
                        </a:lnTo>
                        <a:lnTo>
                          <a:pt x="77" y="29"/>
                        </a:lnTo>
                        <a:lnTo>
                          <a:pt x="76" y="43"/>
                        </a:lnTo>
                        <a:lnTo>
                          <a:pt x="71" y="57"/>
                        </a:lnTo>
                        <a:lnTo>
                          <a:pt x="65" y="70"/>
                        </a:lnTo>
                        <a:lnTo>
                          <a:pt x="56" y="80"/>
                        </a:lnTo>
                        <a:lnTo>
                          <a:pt x="45" y="90"/>
                        </a:lnTo>
                        <a:lnTo>
                          <a:pt x="32" y="97"/>
                        </a:lnTo>
                        <a:lnTo>
                          <a:pt x="18" y="102"/>
                        </a:lnTo>
                        <a:lnTo>
                          <a:pt x="3" y="104"/>
                        </a:lnTo>
                        <a:lnTo>
                          <a:pt x="2" y="104"/>
                        </a:lnTo>
                        <a:lnTo>
                          <a:pt x="0" y="102"/>
                        </a:lnTo>
                        <a:lnTo>
                          <a:pt x="3" y="105"/>
                        </a:lnTo>
                        <a:lnTo>
                          <a:pt x="6" y="105"/>
                        </a:lnTo>
                        <a:lnTo>
                          <a:pt x="22" y="104"/>
                        </a:lnTo>
                        <a:lnTo>
                          <a:pt x="35" y="99"/>
                        </a:lnTo>
                        <a:lnTo>
                          <a:pt x="48" y="91"/>
                        </a:lnTo>
                        <a:lnTo>
                          <a:pt x="59" y="82"/>
                        </a:lnTo>
                        <a:lnTo>
                          <a:pt x="68" y="71"/>
                        </a:lnTo>
                        <a:lnTo>
                          <a:pt x="74" y="59"/>
                        </a:lnTo>
                        <a:lnTo>
                          <a:pt x="79" y="43"/>
                        </a:lnTo>
                        <a:lnTo>
                          <a:pt x="80" y="29"/>
                        </a:lnTo>
                        <a:close/>
                      </a:path>
                    </a:pathLst>
                  </a:custGeom>
                  <a:solidFill>
                    <a:srgbClr val="374C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2" name="Freeform 630">
                    <a:extLst>
                      <a:ext uri="{FF2B5EF4-FFF2-40B4-BE49-F238E27FC236}">
                        <a16:creationId xmlns:a16="http://schemas.microsoft.com/office/drawing/2014/main" id="{55D04B9B-77AF-EA40-8FE1-E32235DB14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8" y="1324"/>
                    <a:ext cx="82" cy="107"/>
                  </a:xfrm>
                  <a:custGeom>
                    <a:avLst/>
                    <a:gdLst>
                      <a:gd name="T0" fmla="*/ 82 w 82"/>
                      <a:gd name="T1" fmla="*/ 31 h 107"/>
                      <a:gd name="T2" fmla="*/ 80 w 82"/>
                      <a:gd name="T3" fmla="*/ 17 h 107"/>
                      <a:gd name="T4" fmla="*/ 77 w 82"/>
                      <a:gd name="T5" fmla="*/ 5 h 107"/>
                      <a:gd name="T6" fmla="*/ 76 w 82"/>
                      <a:gd name="T7" fmla="*/ 4 h 107"/>
                      <a:gd name="T8" fmla="*/ 72 w 82"/>
                      <a:gd name="T9" fmla="*/ 0 h 107"/>
                      <a:gd name="T10" fmla="*/ 76 w 82"/>
                      <a:gd name="T11" fmla="*/ 8 h 107"/>
                      <a:gd name="T12" fmla="*/ 77 w 82"/>
                      <a:gd name="T13" fmla="*/ 16 h 107"/>
                      <a:gd name="T14" fmla="*/ 79 w 82"/>
                      <a:gd name="T15" fmla="*/ 24 h 107"/>
                      <a:gd name="T16" fmla="*/ 79 w 82"/>
                      <a:gd name="T17" fmla="*/ 31 h 107"/>
                      <a:gd name="T18" fmla="*/ 77 w 82"/>
                      <a:gd name="T19" fmla="*/ 45 h 107"/>
                      <a:gd name="T20" fmla="*/ 72 w 82"/>
                      <a:gd name="T21" fmla="*/ 59 h 107"/>
                      <a:gd name="T22" fmla="*/ 66 w 82"/>
                      <a:gd name="T23" fmla="*/ 72 h 107"/>
                      <a:gd name="T24" fmla="*/ 57 w 82"/>
                      <a:gd name="T25" fmla="*/ 82 h 107"/>
                      <a:gd name="T26" fmla="*/ 46 w 82"/>
                      <a:gd name="T27" fmla="*/ 92 h 107"/>
                      <a:gd name="T28" fmla="*/ 34 w 82"/>
                      <a:gd name="T29" fmla="*/ 98 h 107"/>
                      <a:gd name="T30" fmla="*/ 21 w 82"/>
                      <a:gd name="T31" fmla="*/ 103 h 107"/>
                      <a:gd name="T32" fmla="*/ 6 w 82"/>
                      <a:gd name="T33" fmla="*/ 104 h 107"/>
                      <a:gd name="T34" fmla="*/ 3 w 82"/>
                      <a:gd name="T35" fmla="*/ 103 h 107"/>
                      <a:gd name="T36" fmla="*/ 0 w 82"/>
                      <a:gd name="T37" fmla="*/ 103 h 107"/>
                      <a:gd name="T38" fmla="*/ 3 w 82"/>
                      <a:gd name="T39" fmla="*/ 106 h 107"/>
                      <a:gd name="T40" fmla="*/ 6 w 82"/>
                      <a:gd name="T41" fmla="*/ 107 h 107"/>
                      <a:gd name="T42" fmla="*/ 6 w 82"/>
                      <a:gd name="T43" fmla="*/ 107 h 107"/>
                      <a:gd name="T44" fmla="*/ 6 w 82"/>
                      <a:gd name="T45" fmla="*/ 107 h 107"/>
                      <a:gd name="T46" fmla="*/ 21 w 82"/>
                      <a:gd name="T47" fmla="*/ 106 h 107"/>
                      <a:gd name="T48" fmla="*/ 35 w 82"/>
                      <a:gd name="T49" fmla="*/ 101 h 107"/>
                      <a:gd name="T50" fmla="*/ 49 w 82"/>
                      <a:gd name="T51" fmla="*/ 93 h 107"/>
                      <a:gd name="T52" fmla="*/ 60 w 82"/>
                      <a:gd name="T53" fmla="*/ 84 h 107"/>
                      <a:gd name="T54" fmla="*/ 69 w 82"/>
                      <a:gd name="T55" fmla="*/ 73 h 107"/>
                      <a:gd name="T56" fmla="*/ 76 w 82"/>
                      <a:gd name="T57" fmla="*/ 61 h 107"/>
                      <a:gd name="T58" fmla="*/ 80 w 82"/>
                      <a:gd name="T59" fmla="*/ 45 h 107"/>
                      <a:gd name="T60" fmla="*/ 82 w 82"/>
                      <a:gd name="T61" fmla="*/ 31 h 107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2"/>
                      <a:gd name="T94" fmla="*/ 0 h 107"/>
                      <a:gd name="T95" fmla="*/ 82 w 82"/>
                      <a:gd name="T96" fmla="*/ 107 h 107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2" h="107">
                        <a:moveTo>
                          <a:pt x="82" y="31"/>
                        </a:moveTo>
                        <a:lnTo>
                          <a:pt x="80" y="17"/>
                        </a:lnTo>
                        <a:lnTo>
                          <a:pt x="77" y="5"/>
                        </a:lnTo>
                        <a:lnTo>
                          <a:pt x="76" y="4"/>
                        </a:lnTo>
                        <a:lnTo>
                          <a:pt x="72" y="0"/>
                        </a:lnTo>
                        <a:lnTo>
                          <a:pt x="76" y="8"/>
                        </a:lnTo>
                        <a:lnTo>
                          <a:pt x="77" y="16"/>
                        </a:lnTo>
                        <a:lnTo>
                          <a:pt x="79" y="24"/>
                        </a:lnTo>
                        <a:lnTo>
                          <a:pt x="79" y="31"/>
                        </a:lnTo>
                        <a:lnTo>
                          <a:pt x="77" y="45"/>
                        </a:lnTo>
                        <a:lnTo>
                          <a:pt x="72" y="59"/>
                        </a:lnTo>
                        <a:lnTo>
                          <a:pt x="66" y="72"/>
                        </a:lnTo>
                        <a:lnTo>
                          <a:pt x="57" y="82"/>
                        </a:lnTo>
                        <a:lnTo>
                          <a:pt x="46" y="92"/>
                        </a:lnTo>
                        <a:lnTo>
                          <a:pt x="34" y="98"/>
                        </a:lnTo>
                        <a:lnTo>
                          <a:pt x="21" y="103"/>
                        </a:lnTo>
                        <a:lnTo>
                          <a:pt x="6" y="104"/>
                        </a:lnTo>
                        <a:lnTo>
                          <a:pt x="3" y="103"/>
                        </a:lnTo>
                        <a:lnTo>
                          <a:pt x="0" y="103"/>
                        </a:lnTo>
                        <a:lnTo>
                          <a:pt x="3" y="106"/>
                        </a:lnTo>
                        <a:lnTo>
                          <a:pt x="6" y="107"/>
                        </a:lnTo>
                        <a:lnTo>
                          <a:pt x="21" y="106"/>
                        </a:lnTo>
                        <a:lnTo>
                          <a:pt x="35" y="101"/>
                        </a:lnTo>
                        <a:lnTo>
                          <a:pt x="49" y="93"/>
                        </a:lnTo>
                        <a:lnTo>
                          <a:pt x="60" y="84"/>
                        </a:lnTo>
                        <a:lnTo>
                          <a:pt x="69" y="73"/>
                        </a:lnTo>
                        <a:lnTo>
                          <a:pt x="76" y="61"/>
                        </a:lnTo>
                        <a:lnTo>
                          <a:pt x="80" y="45"/>
                        </a:lnTo>
                        <a:lnTo>
                          <a:pt x="82" y="31"/>
                        </a:lnTo>
                        <a:close/>
                      </a:path>
                    </a:pathLst>
                  </a:custGeom>
                  <a:solidFill>
                    <a:srgbClr val="384D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3" name="Freeform 631">
                    <a:extLst>
                      <a:ext uri="{FF2B5EF4-FFF2-40B4-BE49-F238E27FC236}">
                        <a16:creationId xmlns:a16="http://schemas.microsoft.com/office/drawing/2014/main" id="{9FE05C54-CFDF-0C41-AF6F-4464601BD0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6" y="1323"/>
                    <a:ext cx="82" cy="107"/>
                  </a:xfrm>
                  <a:custGeom>
                    <a:avLst/>
                    <a:gdLst>
                      <a:gd name="T0" fmla="*/ 82 w 82"/>
                      <a:gd name="T1" fmla="*/ 32 h 107"/>
                      <a:gd name="T2" fmla="*/ 81 w 82"/>
                      <a:gd name="T3" fmla="*/ 17 h 107"/>
                      <a:gd name="T4" fmla="*/ 78 w 82"/>
                      <a:gd name="T5" fmla="*/ 3 h 107"/>
                      <a:gd name="T6" fmla="*/ 74 w 82"/>
                      <a:gd name="T7" fmla="*/ 1 h 107"/>
                      <a:gd name="T8" fmla="*/ 71 w 82"/>
                      <a:gd name="T9" fmla="*/ 0 h 107"/>
                      <a:gd name="T10" fmla="*/ 74 w 82"/>
                      <a:gd name="T11" fmla="*/ 8 h 107"/>
                      <a:gd name="T12" fmla="*/ 78 w 82"/>
                      <a:gd name="T13" fmla="*/ 15 h 107"/>
                      <a:gd name="T14" fmla="*/ 79 w 82"/>
                      <a:gd name="T15" fmla="*/ 23 h 107"/>
                      <a:gd name="T16" fmla="*/ 79 w 82"/>
                      <a:gd name="T17" fmla="*/ 32 h 107"/>
                      <a:gd name="T18" fmla="*/ 78 w 82"/>
                      <a:gd name="T19" fmla="*/ 46 h 107"/>
                      <a:gd name="T20" fmla="*/ 74 w 82"/>
                      <a:gd name="T21" fmla="*/ 59 h 107"/>
                      <a:gd name="T22" fmla="*/ 67 w 82"/>
                      <a:gd name="T23" fmla="*/ 71 h 107"/>
                      <a:gd name="T24" fmla="*/ 59 w 82"/>
                      <a:gd name="T25" fmla="*/ 82 h 107"/>
                      <a:gd name="T26" fmla="*/ 48 w 82"/>
                      <a:gd name="T27" fmla="*/ 91 h 107"/>
                      <a:gd name="T28" fmla="*/ 36 w 82"/>
                      <a:gd name="T29" fmla="*/ 97 h 107"/>
                      <a:gd name="T30" fmla="*/ 22 w 82"/>
                      <a:gd name="T31" fmla="*/ 102 h 107"/>
                      <a:gd name="T32" fmla="*/ 8 w 82"/>
                      <a:gd name="T33" fmla="*/ 104 h 107"/>
                      <a:gd name="T34" fmla="*/ 3 w 82"/>
                      <a:gd name="T35" fmla="*/ 102 h 107"/>
                      <a:gd name="T36" fmla="*/ 0 w 82"/>
                      <a:gd name="T37" fmla="*/ 102 h 107"/>
                      <a:gd name="T38" fmla="*/ 2 w 82"/>
                      <a:gd name="T39" fmla="*/ 104 h 107"/>
                      <a:gd name="T40" fmla="*/ 5 w 82"/>
                      <a:gd name="T41" fmla="*/ 105 h 107"/>
                      <a:gd name="T42" fmla="*/ 7 w 82"/>
                      <a:gd name="T43" fmla="*/ 107 h 107"/>
                      <a:gd name="T44" fmla="*/ 8 w 82"/>
                      <a:gd name="T45" fmla="*/ 107 h 107"/>
                      <a:gd name="T46" fmla="*/ 23 w 82"/>
                      <a:gd name="T47" fmla="*/ 105 h 107"/>
                      <a:gd name="T48" fmla="*/ 37 w 82"/>
                      <a:gd name="T49" fmla="*/ 100 h 107"/>
                      <a:gd name="T50" fmla="*/ 50 w 82"/>
                      <a:gd name="T51" fmla="*/ 93 h 107"/>
                      <a:gd name="T52" fmla="*/ 61 w 82"/>
                      <a:gd name="T53" fmla="*/ 83 h 107"/>
                      <a:gd name="T54" fmla="*/ 70 w 82"/>
                      <a:gd name="T55" fmla="*/ 73 h 107"/>
                      <a:gd name="T56" fmla="*/ 76 w 82"/>
                      <a:gd name="T57" fmla="*/ 60 h 107"/>
                      <a:gd name="T58" fmla="*/ 81 w 82"/>
                      <a:gd name="T59" fmla="*/ 46 h 107"/>
                      <a:gd name="T60" fmla="*/ 82 w 82"/>
                      <a:gd name="T61" fmla="*/ 32 h 107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2"/>
                      <a:gd name="T94" fmla="*/ 0 h 107"/>
                      <a:gd name="T95" fmla="*/ 82 w 82"/>
                      <a:gd name="T96" fmla="*/ 107 h 107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2" h="107">
                        <a:moveTo>
                          <a:pt x="82" y="32"/>
                        </a:moveTo>
                        <a:lnTo>
                          <a:pt x="81" y="17"/>
                        </a:lnTo>
                        <a:lnTo>
                          <a:pt x="78" y="3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4" y="8"/>
                        </a:lnTo>
                        <a:lnTo>
                          <a:pt x="78" y="15"/>
                        </a:lnTo>
                        <a:lnTo>
                          <a:pt x="79" y="23"/>
                        </a:lnTo>
                        <a:lnTo>
                          <a:pt x="79" y="32"/>
                        </a:lnTo>
                        <a:lnTo>
                          <a:pt x="78" y="46"/>
                        </a:lnTo>
                        <a:lnTo>
                          <a:pt x="74" y="59"/>
                        </a:lnTo>
                        <a:lnTo>
                          <a:pt x="67" y="71"/>
                        </a:lnTo>
                        <a:lnTo>
                          <a:pt x="59" y="82"/>
                        </a:lnTo>
                        <a:lnTo>
                          <a:pt x="48" y="91"/>
                        </a:lnTo>
                        <a:lnTo>
                          <a:pt x="36" y="97"/>
                        </a:lnTo>
                        <a:lnTo>
                          <a:pt x="22" y="102"/>
                        </a:lnTo>
                        <a:lnTo>
                          <a:pt x="8" y="104"/>
                        </a:lnTo>
                        <a:lnTo>
                          <a:pt x="3" y="102"/>
                        </a:lnTo>
                        <a:lnTo>
                          <a:pt x="0" y="102"/>
                        </a:lnTo>
                        <a:lnTo>
                          <a:pt x="2" y="104"/>
                        </a:lnTo>
                        <a:lnTo>
                          <a:pt x="5" y="105"/>
                        </a:lnTo>
                        <a:lnTo>
                          <a:pt x="7" y="107"/>
                        </a:lnTo>
                        <a:lnTo>
                          <a:pt x="8" y="107"/>
                        </a:lnTo>
                        <a:lnTo>
                          <a:pt x="23" y="105"/>
                        </a:lnTo>
                        <a:lnTo>
                          <a:pt x="37" y="100"/>
                        </a:lnTo>
                        <a:lnTo>
                          <a:pt x="50" y="93"/>
                        </a:lnTo>
                        <a:lnTo>
                          <a:pt x="61" y="83"/>
                        </a:lnTo>
                        <a:lnTo>
                          <a:pt x="70" y="73"/>
                        </a:lnTo>
                        <a:lnTo>
                          <a:pt x="76" y="60"/>
                        </a:lnTo>
                        <a:lnTo>
                          <a:pt x="81" y="46"/>
                        </a:lnTo>
                        <a:lnTo>
                          <a:pt x="82" y="32"/>
                        </a:lnTo>
                        <a:close/>
                      </a:path>
                    </a:pathLst>
                  </a:custGeom>
                  <a:solidFill>
                    <a:srgbClr val="3A4E9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4" name="Freeform 632">
                    <a:extLst>
                      <a:ext uri="{FF2B5EF4-FFF2-40B4-BE49-F238E27FC236}">
                        <a16:creationId xmlns:a16="http://schemas.microsoft.com/office/drawing/2014/main" id="{07D0F57B-B2BE-D141-ADFE-6CB9E3E4C5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3" y="1321"/>
                    <a:ext cx="84" cy="107"/>
                  </a:xfrm>
                  <a:custGeom>
                    <a:avLst/>
                    <a:gdLst>
                      <a:gd name="T0" fmla="*/ 84 w 84"/>
                      <a:gd name="T1" fmla="*/ 34 h 107"/>
                      <a:gd name="T2" fmla="*/ 84 w 84"/>
                      <a:gd name="T3" fmla="*/ 27 h 107"/>
                      <a:gd name="T4" fmla="*/ 82 w 84"/>
                      <a:gd name="T5" fmla="*/ 19 h 107"/>
                      <a:gd name="T6" fmla="*/ 81 w 84"/>
                      <a:gd name="T7" fmla="*/ 11 h 107"/>
                      <a:gd name="T8" fmla="*/ 77 w 84"/>
                      <a:gd name="T9" fmla="*/ 3 h 107"/>
                      <a:gd name="T10" fmla="*/ 76 w 84"/>
                      <a:gd name="T11" fmla="*/ 2 h 107"/>
                      <a:gd name="T12" fmla="*/ 73 w 84"/>
                      <a:gd name="T13" fmla="*/ 0 h 107"/>
                      <a:gd name="T14" fmla="*/ 76 w 84"/>
                      <a:gd name="T15" fmla="*/ 8 h 107"/>
                      <a:gd name="T16" fmla="*/ 79 w 84"/>
                      <a:gd name="T17" fmla="*/ 17 h 107"/>
                      <a:gd name="T18" fmla="*/ 81 w 84"/>
                      <a:gd name="T19" fmla="*/ 25 h 107"/>
                      <a:gd name="T20" fmla="*/ 81 w 84"/>
                      <a:gd name="T21" fmla="*/ 34 h 107"/>
                      <a:gd name="T22" fmla="*/ 79 w 84"/>
                      <a:gd name="T23" fmla="*/ 48 h 107"/>
                      <a:gd name="T24" fmla="*/ 76 w 84"/>
                      <a:gd name="T25" fmla="*/ 61 h 107"/>
                      <a:gd name="T26" fmla="*/ 68 w 84"/>
                      <a:gd name="T27" fmla="*/ 73 h 107"/>
                      <a:gd name="T28" fmla="*/ 60 w 84"/>
                      <a:gd name="T29" fmla="*/ 82 h 107"/>
                      <a:gd name="T30" fmla="*/ 50 w 84"/>
                      <a:gd name="T31" fmla="*/ 92 h 107"/>
                      <a:gd name="T32" fmla="*/ 39 w 84"/>
                      <a:gd name="T33" fmla="*/ 98 h 107"/>
                      <a:gd name="T34" fmla="*/ 25 w 84"/>
                      <a:gd name="T35" fmla="*/ 102 h 107"/>
                      <a:gd name="T36" fmla="*/ 11 w 84"/>
                      <a:gd name="T37" fmla="*/ 104 h 107"/>
                      <a:gd name="T38" fmla="*/ 6 w 84"/>
                      <a:gd name="T39" fmla="*/ 102 h 107"/>
                      <a:gd name="T40" fmla="*/ 0 w 84"/>
                      <a:gd name="T41" fmla="*/ 102 h 107"/>
                      <a:gd name="T42" fmla="*/ 3 w 84"/>
                      <a:gd name="T43" fmla="*/ 104 h 107"/>
                      <a:gd name="T44" fmla="*/ 5 w 84"/>
                      <a:gd name="T45" fmla="*/ 106 h 107"/>
                      <a:gd name="T46" fmla="*/ 8 w 84"/>
                      <a:gd name="T47" fmla="*/ 106 h 107"/>
                      <a:gd name="T48" fmla="*/ 11 w 84"/>
                      <a:gd name="T49" fmla="*/ 107 h 107"/>
                      <a:gd name="T50" fmla="*/ 26 w 84"/>
                      <a:gd name="T51" fmla="*/ 106 h 107"/>
                      <a:gd name="T52" fmla="*/ 39 w 84"/>
                      <a:gd name="T53" fmla="*/ 101 h 107"/>
                      <a:gd name="T54" fmla="*/ 51 w 84"/>
                      <a:gd name="T55" fmla="*/ 95 h 107"/>
                      <a:gd name="T56" fmla="*/ 62 w 84"/>
                      <a:gd name="T57" fmla="*/ 85 h 107"/>
                      <a:gd name="T58" fmla="*/ 71 w 84"/>
                      <a:gd name="T59" fmla="*/ 75 h 107"/>
                      <a:gd name="T60" fmla="*/ 77 w 84"/>
                      <a:gd name="T61" fmla="*/ 62 h 107"/>
                      <a:gd name="T62" fmla="*/ 82 w 84"/>
                      <a:gd name="T63" fmla="*/ 48 h 107"/>
                      <a:gd name="T64" fmla="*/ 84 w 84"/>
                      <a:gd name="T65" fmla="*/ 34 h 107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4"/>
                      <a:gd name="T100" fmla="*/ 0 h 107"/>
                      <a:gd name="T101" fmla="*/ 84 w 84"/>
                      <a:gd name="T102" fmla="*/ 107 h 107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4" h="107">
                        <a:moveTo>
                          <a:pt x="84" y="34"/>
                        </a:moveTo>
                        <a:lnTo>
                          <a:pt x="84" y="27"/>
                        </a:lnTo>
                        <a:lnTo>
                          <a:pt x="82" y="19"/>
                        </a:lnTo>
                        <a:lnTo>
                          <a:pt x="81" y="11"/>
                        </a:lnTo>
                        <a:lnTo>
                          <a:pt x="77" y="3"/>
                        </a:lnTo>
                        <a:lnTo>
                          <a:pt x="76" y="2"/>
                        </a:lnTo>
                        <a:lnTo>
                          <a:pt x="73" y="0"/>
                        </a:lnTo>
                        <a:lnTo>
                          <a:pt x="76" y="8"/>
                        </a:lnTo>
                        <a:lnTo>
                          <a:pt x="79" y="17"/>
                        </a:lnTo>
                        <a:lnTo>
                          <a:pt x="81" y="25"/>
                        </a:lnTo>
                        <a:lnTo>
                          <a:pt x="81" y="34"/>
                        </a:lnTo>
                        <a:lnTo>
                          <a:pt x="79" y="48"/>
                        </a:lnTo>
                        <a:lnTo>
                          <a:pt x="76" y="61"/>
                        </a:lnTo>
                        <a:lnTo>
                          <a:pt x="68" y="73"/>
                        </a:lnTo>
                        <a:lnTo>
                          <a:pt x="60" y="82"/>
                        </a:lnTo>
                        <a:lnTo>
                          <a:pt x="50" y="92"/>
                        </a:lnTo>
                        <a:lnTo>
                          <a:pt x="39" y="98"/>
                        </a:lnTo>
                        <a:lnTo>
                          <a:pt x="25" y="102"/>
                        </a:lnTo>
                        <a:lnTo>
                          <a:pt x="11" y="104"/>
                        </a:lnTo>
                        <a:lnTo>
                          <a:pt x="6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5" y="106"/>
                        </a:lnTo>
                        <a:lnTo>
                          <a:pt x="8" y="106"/>
                        </a:lnTo>
                        <a:lnTo>
                          <a:pt x="11" y="107"/>
                        </a:lnTo>
                        <a:lnTo>
                          <a:pt x="26" y="106"/>
                        </a:lnTo>
                        <a:lnTo>
                          <a:pt x="39" y="101"/>
                        </a:lnTo>
                        <a:lnTo>
                          <a:pt x="51" y="95"/>
                        </a:lnTo>
                        <a:lnTo>
                          <a:pt x="62" y="85"/>
                        </a:lnTo>
                        <a:lnTo>
                          <a:pt x="71" y="75"/>
                        </a:lnTo>
                        <a:lnTo>
                          <a:pt x="77" y="62"/>
                        </a:lnTo>
                        <a:lnTo>
                          <a:pt x="82" y="48"/>
                        </a:lnTo>
                        <a:lnTo>
                          <a:pt x="84" y="34"/>
                        </a:lnTo>
                        <a:close/>
                      </a:path>
                    </a:pathLst>
                  </a:custGeom>
                  <a:solidFill>
                    <a:srgbClr val="3B4F9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5" name="Freeform 633">
                    <a:extLst>
                      <a:ext uri="{FF2B5EF4-FFF2-40B4-BE49-F238E27FC236}">
                        <a16:creationId xmlns:a16="http://schemas.microsoft.com/office/drawing/2014/main" id="{713CD910-B155-0B4D-98D7-DBAFA06006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0" y="1321"/>
                    <a:ext cx="85" cy="106"/>
                  </a:xfrm>
                  <a:custGeom>
                    <a:avLst/>
                    <a:gdLst>
                      <a:gd name="T0" fmla="*/ 85 w 85"/>
                      <a:gd name="T1" fmla="*/ 34 h 106"/>
                      <a:gd name="T2" fmla="*/ 85 w 85"/>
                      <a:gd name="T3" fmla="*/ 25 h 106"/>
                      <a:gd name="T4" fmla="*/ 84 w 85"/>
                      <a:gd name="T5" fmla="*/ 17 h 106"/>
                      <a:gd name="T6" fmla="*/ 80 w 85"/>
                      <a:gd name="T7" fmla="*/ 10 h 106"/>
                      <a:gd name="T8" fmla="*/ 77 w 85"/>
                      <a:gd name="T9" fmla="*/ 2 h 106"/>
                      <a:gd name="T10" fmla="*/ 76 w 85"/>
                      <a:gd name="T11" fmla="*/ 0 h 106"/>
                      <a:gd name="T12" fmla="*/ 73 w 85"/>
                      <a:gd name="T13" fmla="*/ 0 h 106"/>
                      <a:gd name="T14" fmla="*/ 77 w 85"/>
                      <a:gd name="T15" fmla="*/ 8 h 106"/>
                      <a:gd name="T16" fmla="*/ 80 w 85"/>
                      <a:gd name="T17" fmla="*/ 16 h 106"/>
                      <a:gd name="T18" fmla="*/ 82 w 85"/>
                      <a:gd name="T19" fmla="*/ 25 h 106"/>
                      <a:gd name="T20" fmla="*/ 82 w 85"/>
                      <a:gd name="T21" fmla="*/ 34 h 106"/>
                      <a:gd name="T22" fmla="*/ 80 w 85"/>
                      <a:gd name="T23" fmla="*/ 47 h 106"/>
                      <a:gd name="T24" fmla="*/ 77 w 85"/>
                      <a:gd name="T25" fmla="*/ 61 h 106"/>
                      <a:gd name="T26" fmla="*/ 71 w 85"/>
                      <a:gd name="T27" fmla="*/ 72 h 106"/>
                      <a:gd name="T28" fmla="*/ 62 w 85"/>
                      <a:gd name="T29" fmla="*/ 82 h 106"/>
                      <a:gd name="T30" fmla="*/ 53 w 85"/>
                      <a:gd name="T31" fmla="*/ 90 h 106"/>
                      <a:gd name="T32" fmla="*/ 40 w 85"/>
                      <a:gd name="T33" fmla="*/ 96 h 106"/>
                      <a:gd name="T34" fmla="*/ 28 w 85"/>
                      <a:gd name="T35" fmla="*/ 101 h 106"/>
                      <a:gd name="T36" fmla="*/ 14 w 85"/>
                      <a:gd name="T37" fmla="*/ 102 h 106"/>
                      <a:gd name="T38" fmla="*/ 8 w 85"/>
                      <a:gd name="T39" fmla="*/ 101 h 106"/>
                      <a:gd name="T40" fmla="*/ 0 w 85"/>
                      <a:gd name="T41" fmla="*/ 101 h 106"/>
                      <a:gd name="T42" fmla="*/ 3 w 85"/>
                      <a:gd name="T43" fmla="*/ 102 h 106"/>
                      <a:gd name="T44" fmla="*/ 6 w 85"/>
                      <a:gd name="T45" fmla="*/ 104 h 106"/>
                      <a:gd name="T46" fmla="*/ 9 w 85"/>
                      <a:gd name="T47" fmla="*/ 104 h 106"/>
                      <a:gd name="T48" fmla="*/ 14 w 85"/>
                      <a:gd name="T49" fmla="*/ 106 h 106"/>
                      <a:gd name="T50" fmla="*/ 28 w 85"/>
                      <a:gd name="T51" fmla="*/ 104 h 106"/>
                      <a:gd name="T52" fmla="*/ 42 w 85"/>
                      <a:gd name="T53" fmla="*/ 99 h 106"/>
                      <a:gd name="T54" fmla="*/ 54 w 85"/>
                      <a:gd name="T55" fmla="*/ 93 h 106"/>
                      <a:gd name="T56" fmla="*/ 65 w 85"/>
                      <a:gd name="T57" fmla="*/ 84 h 106"/>
                      <a:gd name="T58" fmla="*/ 73 w 85"/>
                      <a:gd name="T59" fmla="*/ 73 h 106"/>
                      <a:gd name="T60" fmla="*/ 80 w 85"/>
                      <a:gd name="T61" fmla="*/ 61 h 106"/>
                      <a:gd name="T62" fmla="*/ 84 w 85"/>
                      <a:gd name="T63" fmla="*/ 48 h 106"/>
                      <a:gd name="T64" fmla="*/ 85 w 85"/>
                      <a:gd name="T65" fmla="*/ 34 h 10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6"/>
                      <a:gd name="T101" fmla="*/ 85 w 85"/>
                      <a:gd name="T102" fmla="*/ 106 h 10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6">
                        <a:moveTo>
                          <a:pt x="85" y="34"/>
                        </a:moveTo>
                        <a:lnTo>
                          <a:pt x="85" y="25"/>
                        </a:lnTo>
                        <a:lnTo>
                          <a:pt x="84" y="17"/>
                        </a:lnTo>
                        <a:lnTo>
                          <a:pt x="80" y="10"/>
                        </a:lnTo>
                        <a:lnTo>
                          <a:pt x="77" y="2"/>
                        </a:lnTo>
                        <a:lnTo>
                          <a:pt x="76" y="0"/>
                        </a:lnTo>
                        <a:lnTo>
                          <a:pt x="73" y="0"/>
                        </a:lnTo>
                        <a:lnTo>
                          <a:pt x="77" y="8"/>
                        </a:lnTo>
                        <a:lnTo>
                          <a:pt x="80" y="16"/>
                        </a:lnTo>
                        <a:lnTo>
                          <a:pt x="82" y="25"/>
                        </a:lnTo>
                        <a:lnTo>
                          <a:pt x="82" y="34"/>
                        </a:lnTo>
                        <a:lnTo>
                          <a:pt x="80" y="47"/>
                        </a:lnTo>
                        <a:lnTo>
                          <a:pt x="77" y="61"/>
                        </a:lnTo>
                        <a:lnTo>
                          <a:pt x="71" y="72"/>
                        </a:lnTo>
                        <a:lnTo>
                          <a:pt x="62" y="82"/>
                        </a:lnTo>
                        <a:lnTo>
                          <a:pt x="53" y="90"/>
                        </a:lnTo>
                        <a:lnTo>
                          <a:pt x="40" y="96"/>
                        </a:lnTo>
                        <a:lnTo>
                          <a:pt x="28" y="101"/>
                        </a:lnTo>
                        <a:lnTo>
                          <a:pt x="14" y="102"/>
                        </a:lnTo>
                        <a:lnTo>
                          <a:pt x="8" y="101"/>
                        </a:lnTo>
                        <a:lnTo>
                          <a:pt x="0" y="101"/>
                        </a:lnTo>
                        <a:lnTo>
                          <a:pt x="3" y="102"/>
                        </a:lnTo>
                        <a:lnTo>
                          <a:pt x="6" y="104"/>
                        </a:lnTo>
                        <a:lnTo>
                          <a:pt x="9" y="104"/>
                        </a:lnTo>
                        <a:lnTo>
                          <a:pt x="14" y="106"/>
                        </a:lnTo>
                        <a:lnTo>
                          <a:pt x="28" y="104"/>
                        </a:lnTo>
                        <a:lnTo>
                          <a:pt x="42" y="99"/>
                        </a:lnTo>
                        <a:lnTo>
                          <a:pt x="54" y="93"/>
                        </a:lnTo>
                        <a:lnTo>
                          <a:pt x="65" y="84"/>
                        </a:lnTo>
                        <a:lnTo>
                          <a:pt x="73" y="73"/>
                        </a:lnTo>
                        <a:lnTo>
                          <a:pt x="80" y="61"/>
                        </a:lnTo>
                        <a:lnTo>
                          <a:pt x="84" y="48"/>
                        </a:lnTo>
                        <a:lnTo>
                          <a:pt x="85" y="34"/>
                        </a:lnTo>
                        <a:close/>
                      </a:path>
                    </a:pathLst>
                  </a:custGeom>
                  <a:solidFill>
                    <a:srgbClr val="3D52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6" name="Freeform 634">
                    <a:extLst>
                      <a:ext uri="{FF2B5EF4-FFF2-40B4-BE49-F238E27FC236}">
                        <a16:creationId xmlns:a16="http://schemas.microsoft.com/office/drawing/2014/main" id="{16061C4D-3D6F-E142-A522-6E9F5437DC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9" y="1320"/>
                    <a:ext cx="85" cy="105"/>
                  </a:xfrm>
                  <a:custGeom>
                    <a:avLst/>
                    <a:gdLst>
                      <a:gd name="T0" fmla="*/ 85 w 85"/>
                      <a:gd name="T1" fmla="*/ 35 h 105"/>
                      <a:gd name="T2" fmla="*/ 85 w 85"/>
                      <a:gd name="T3" fmla="*/ 26 h 105"/>
                      <a:gd name="T4" fmla="*/ 83 w 85"/>
                      <a:gd name="T5" fmla="*/ 18 h 105"/>
                      <a:gd name="T6" fmla="*/ 80 w 85"/>
                      <a:gd name="T7" fmla="*/ 9 h 105"/>
                      <a:gd name="T8" fmla="*/ 77 w 85"/>
                      <a:gd name="T9" fmla="*/ 1 h 105"/>
                      <a:gd name="T10" fmla="*/ 74 w 85"/>
                      <a:gd name="T11" fmla="*/ 1 h 105"/>
                      <a:gd name="T12" fmla="*/ 72 w 85"/>
                      <a:gd name="T13" fmla="*/ 0 h 105"/>
                      <a:gd name="T14" fmla="*/ 75 w 85"/>
                      <a:gd name="T15" fmla="*/ 8 h 105"/>
                      <a:gd name="T16" fmla="*/ 78 w 85"/>
                      <a:gd name="T17" fmla="*/ 17 h 105"/>
                      <a:gd name="T18" fmla="*/ 81 w 85"/>
                      <a:gd name="T19" fmla="*/ 25 h 105"/>
                      <a:gd name="T20" fmla="*/ 81 w 85"/>
                      <a:gd name="T21" fmla="*/ 35 h 105"/>
                      <a:gd name="T22" fmla="*/ 80 w 85"/>
                      <a:gd name="T23" fmla="*/ 48 h 105"/>
                      <a:gd name="T24" fmla="*/ 77 w 85"/>
                      <a:gd name="T25" fmla="*/ 60 h 105"/>
                      <a:gd name="T26" fmla="*/ 71 w 85"/>
                      <a:gd name="T27" fmla="*/ 73 h 105"/>
                      <a:gd name="T28" fmla="*/ 63 w 85"/>
                      <a:gd name="T29" fmla="*/ 82 h 105"/>
                      <a:gd name="T30" fmla="*/ 52 w 85"/>
                      <a:gd name="T31" fmla="*/ 90 h 105"/>
                      <a:gd name="T32" fmla="*/ 41 w 85"/>
                      <a:gd name="T33" fmla="*/ 96 h 105"/>
                      <a:gd name="T34" fmla="*/ 29 w 85"/>
                      <a:gd name="T35" fmla="*/ 100 h 105"/>
                      <a:gd name="T36" fmla="*/ 15 w 85"/>
                      <a:gd name="T37" fmla="*/ 102 h 105"/>
                      <a:gd name="T38" fmla="*/ 7 w 85"/>
                      <a:gd name="T39" fmla="*/ 100 h 105"/>
                      <a:gd name="T40" fmla="*/ 0 w 85"/>
                      <a:gd name="T41" fmla="*/ 99 h 105"/>
                      <a:gd name="T42" fmla="*/ 1 w 85"/>
                      <a:gd name="T43" fmla="*/ 102 h 105"/>
                      <a:gd name="T44" fmla="*/ 4 w 85"/>
                      <a:gd name="T45" fmla="*/ 103 h 105"/>
                      <a:gd name="T46" fmla="*/ 10 w 85"/>
                      <a:gd name="T47" fmla="*/ 103 h 105"/>
                      <a:gd name="T48" fmla="*/ 15 w 85"/>
                      <a:gd name="T49" fmla="*/ 105 h 105"/>
                      <a:gd name="T50" fmla="*/ 29 w 85"/>
                      <a:gd name="T51" fmla="*/ 103 h 105"/>
                      <a:gd name="T52" fmla="*/ 43 w 85"/>
                      <a:gd name="T53" fmla="*/ 99 h 105"/>
                      <a:gd name="T54" fmla="*/ 54 w 85"/>
                      <a:gd name="T55" fmla="*/ 93 h 105"/>
                      <a:gd name="T56" fmla="*/ 64 w 85"/>
                      <a:gd name="T57" fmla="*/ 83 h 105"/>
                      <a:gd name="T58" fmla="*/ 72 w 85"/>
                      <a:gd name="T59" fmla="*/ 74 h 105"/>
                      <a:gd name="T60" fmla="*/ 80 w 85"/>
                      <a:gd name="T61" fmla="*/ 62 h 105"/>
                      <a:gd name="T62" fmla="*/ 83 w 85"/>
                      <a:gd name="T63" fmla="*/ 49 h 105"/>
                      <a:gd name="T64" fmla="*/ 85 w 85"/>
                      <a:gd name="T65" fmla="*/ 35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5"/>
                        </a:moveTo>
                        <a:lnTo>
                          <a:pt x="85" y="26"/>
                        </a:lnTo>
                        <a:lnTo>
                          <a:pt x="83" y="18"/>
                        </a:lnTo>
                        <a:lnTo>
                          <a:pt x="80" y="9"/>
                        </a:lnTo>
                        <a:lnTo>
                          <a:pt x="77" y="1"/>
                        </a:lnTo>
                        <a:lnTo>
                          <a:pt x="74" y="1"/>
                        </a:lnTo>
                        <a:lnTo>
                          <a:pt x="72" y="0"/>
                        </a:lnTo>
                        <a:lnTo>
                          <a:pt x="75" y="8"/>
                        </a:lnTo>
                        <a:lnTo>
                          <a:pt x="78" y="17"/>
                        </a:lnTo>
                        <a:lnTo>
                          <a:pt x="81" y="25"/>
                        </a:lnTo>
                        <a:lnTo>
                          <a:pt x="81" y="35"/>
                        </a:lnTo>
                        <a:lnTo>
                          <a:pt x="80" y="48"/>
                        </a:lnTo>
                        <a:lnTo>
                          <a:pt x="77" y="60"/>
                        </a:lnTo>
                        <a:lnTo>
                          <a:pt x="71" y="73"/>
                        </a:lnTo>
                        <a:lnTo>
                          <a:pt x="63" y="82"/>
                        </a:lnTo>
                        <a:lnTo>
                          <a:pt x="52" y="90"/>
                        </a:lnTo>
                        <a:lnTo>
                          <a:pt x="41" y="96"/>
                        </a:lnTo>
                        <a:lnTo>
                          <a:pt x="29" y="100"/>
                        </a:lnTo>
                        <a:lnTo>
                          <a:pt x="15" y="102"/>
                        </a:lnTo>
                        <a:lnTo>
                          <a:pt x="7" y="100"/>
                        </a:lnTo>
                        <a:lnTo>
                          <a:pt x="0" y="99"/>
                        </a:lnTo>
                        <a:lnTo>
                          <a:pt x="1" y="102"/>
                        </a:lnTo>
                        <a:lnTo>
                          <a:pt x="4" y="103"/>
                        </a:lnTo>
                        <a:lnTo>
                          <a:pt x="10" y="103"/>
                        </a:lnTo>
                        <a:lnTo>
                          <a:pt x="15" y="105"/>
                        </a:lnTo>
                        <a:lnTo>
                          <a:pt x="29" y="103"/>
                        </a:lnTo>
                        <a:lnTo>
                          <a:pt x="43" y="99"/>
                        </a:lnTo>
                        <a:lnTo>
                          <a:pt x="54" y="93"/>
                        </a:lnTo>
                        <a:lnTo>
                          <a:pt x="64" y="83"/>
                        </a:lnTo>
                        <a:lnTo>
                          <a:pt x="72" y="74"/>
                        </a:lnTo>
                        <a:lnTo>
                          <a:pt x="80" y="62"/>
                        </a:lnTo>
                        <a:lnTo>
                          <a:pt x="83" y="49"/>
                        </a:lnTo>
                        <a:lnTo>
                          <a:pt x="85" y="35"/>
                        </a:lnTo>
                        <a:close/>
                      </a:path>
                    </a:pathLst>
                  </a:custGeom>
                  <a:solidFill>
                    <a:srgbClr val="3F53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7" name="Freeform 635">
                    <a:extLst>
                      <a:ext uri="{FF2B5EF4-FFF2-40B4-BE49-F238E27FC236}">
                        <a16:creationId xmlns:a16="http://schemas.microsoft.com/office/drawing/2014/main" id="{5B679937-1D8D-334A-9F73-702634D879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7" y="1318"/>
                    <a:ext cx="85" cy="105"/>
                  </a:xfrm>
                  <a:custGeom>
                    <a:avLst/>
                    <a:gdLst>
                      <a:gd name="T0" fmla="*/ 85 w 85"/>
                      <a:gd name="T1" fmla="*/ 37 h 105"/>
                      <a:gd name="T2" fmla="*/ 85 w 85"/>
                      <a:gd name="T3" fmla="*/ 28 h 105"/>
                      <a:gd name="T4" fmla="*/ 83 w 85"/>
                      <a:gd name="T5" fmla="*/ 19 h 105"/>
                      <a:gd name="T6" fmla="*/ 80 w 85"/>
                      <a:gd name="T7" fmla="*/ 11 h 105"/>
                      <a:gd name="T8" fmla="*/ 76 w 85"/>
                      <a:gd name="T9" fmla="*/ 3 h 105"/>
                      <a:gd name="T10" fmla="*/ 74 w 85"/>
                      <a:gd name="T11" fmla="*/ 2 h 105"/>
                      <a:gd name="T12" fmla="*/ 71 w 85"/>
                      <a:gd name="T13" fmla="*/ 0 h 105"/>
                      <a:gd name="T14" fmla="*/ 76 w 85"/>
                      <a:gd name="T15" fmla="*/ 8 h 105"/>
                      <a:gd name="T16" fmla="*/ 79 w 85"/>
                      <a:gd name="T17" fmla="*/ 17 h 105"/>
                      <a:gd name="T18" fmla="*/ 82 w 85"/>
                      <a:gd name="T19" fmla="*/ 27 h 105"/>
                      <a:gd name="T20" fmla="*/ 82 w 85"/>
                      <a:gd name="T21" fmla="*/ 37 h 105"/>
                      <a:gd name="T22" fmla="*/ 80 w 85"/>
                      <a:gd name="T23" fmla="*/ 50 h 105"/>
                      <a:gd name="T24" fmla="*/ 77 w 85"/>
                      <a:gd name="T25" fmla="*/ 62 h 105"/>
                      <a:gd name="T26" fmla="*/ 71 w 85"/>
                      <a:gd name="T27" fmla="*/ 73 h 105"/>
                      <a:gd name="T28" fmla="*/ 63 w 85"/>
                      <a:gd name="T29" fmla="*/ 82 h 105"/>
                      <a:gd name="T30" fmla="*/ 54 w 85"/>
                      <a:gd name="T31" fmla="*/ 90 h 105"/>
                      <a:gd name="T32" fmla="*/ 43 w 85"/>
                      <a:gd name="T33" fmla="*/ 96 h 105"/>
                      <a:gd name="T34" fmla="*/ 31 w 85"/>
                      <a:gd name="T35" fmla="*/ 101 h 105"/>
                      <a:gd name="T36" fmla="*/ 17 w 85"/>
                      <a:gd name="T37" fmla="*/ 102 h 105"/>
                      <a:gd name="T38" fmla="*/ 8 w 85"/>
                      <a:gd name="T39" fmla="*/ 101 h 105"/>
                      <a:gd name="T40" fmla="*/ 0 w 85"/>
                      <a:gd name="T41" fmla="*/ 99 h 105"/>
                      <a:gd name="T42" fmla="*/ 2 w 85"/>
                      <a:gd name="T43" fmla="*/ 101 h 105"/>
                      <a:gd name="T44" fmla="*/ 3 w 85"/>
                      <a:gd name="T45" fmla="*/ 104 h 105"/>
                      <a:gd name="T46" fmla="*/ 11 w 85"/>
                      <a:gd name="T47" fmla="*/ 104 h 105"/>
                      <a:gd name="T48" fmla="*/ 17 w 85"/>
                      <a:gd name="T49" fmla="*/ 105 h 105"/>
                      <a:gd name="T50" fmla="*/ 31 w 85"/>
                      <a:gd name="T51" fmla="*/ 104 h 105"/>
                      <a:gd name="T52" fmla="*/ 43 w 85"/>
                      <a:gd name="T53" fmla="*/ 99 h 105"/>
                      <a:gd name="T54" fmla="*/ 56 w 85"/>
                      <a:gd name="T55" fmla="*/ 93 h 105"/>
                      <a:gd name="T56" fmla="*/ 65 w 85"/>
                      <a:gd name="T57" fmla="*/ 85 h 105"/>
                      <a:gd name="T58" fmla="*/ 74 w 85"/>
                      <a:gd name="T59" fmla="*/ 75 h 105"/>
                      <a:gd name="T60" fmla="*/ 80 w 85"/>
                      <a:gd name="T61" fmla="*/ 64 h 105"/>
                      <a:gd name="T62" fmla="*/ 83 w 85"/>
                      <a:gd name="T63" fmla="*/ 50 h 105"/>
                      <a:gd name="T64" fmla="*/ 85 w 85"/>
                      <a:gd name="T65" fmla="*/ 37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7"/>
                        </a:moveTo>
                        <a:lnTo>
                          <a:pt x="85" y="28"/>
                        </a:lnTo>
                        <a:lnTo>
                          <a:pt x="83" y="19"/>
                        </a:lnTo>
                        <a:lnTo>
                          <a:pt x="80" y="11"/>
                        </a:lnTo>
                        <a:lnTo>
                          <a:pt x="76" y="3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6" y="8"/>
                        </a:lnTo>
                        <a:lnTo>
                          <a:pt x="79" y="17"/>
                        </a:lnTo>
                        <a:lnTo>
                          <a:pt x="82" y="27"/>
                        </a:lnTo>
                        <a:lnTo>
                          <a:pt x="82" y="37"/>
                        </a:lnTo>
                        <a:lnTo>
                          <a:pt x="80" y="50"/>
                        </a:lnTo>
                        <a:lnTo>
                          <a:pt x="77" y="62"/>
                        </a:lnTo>
                        <a:lnTo>
                          <a:pt x="71" y="73"/>
                        </a:lnTo>
                        <a:lnTo>
                          <a:pt x="63" y="82"/>
                        </a:lnTo>
                        <a:lnTo>
                          <a:pt x="54" y="90"/>
                        </a:lnTo>
                        <a:lnTo>
                          <a:pt x="43" y="96"/>
                        </a:lnTo>
                        <a:lnTo>
                          <a:pt x="31" y="101"/>
                        </a:lnTo>
                        <a:lnTo>
                          <a:pt x="17" y="102"/>
                        </a:lnTo>
                        <a:lnTo>
                          <a:pt x="8" y="101"/>
                        </a:lnTo>
                        <a:lnTo>
                          <a:pt x="0" y="99"/>
                        </a:lnTo>
                        <a:lnTo>
                          <a:pt x="2" y="101"/>
                        </a:lnTo>
                        <a:lnTo>
                          <a:pt x="3" y="104"/>
                        </a:lnTo>
                        <a:lnTo>
                          <a:pt x="11" y="104"/>
                        </a:lnTo>
                        <a:lnTo>
                          <a:pt x="17" y="105"/>
                        </a:lnTo>
                        <a:lnTo>
                          <a:pt x="31" y="104"/>
                        </a:lnTo>
                        <a:lnTo>
                          <a:pt x="43" y="99"/>
                        </a:lnTo>
                        <a:lnTo>
                          <a:pt x="56" y="93"/>
                        </a:lnTo>
                        <a:lnTo>
                          <a:pt x="65" y="85"/>
                        </a:lnTo>
                        <a:lnTo>
                          <a:pt x="74" y="75"/>
                        </a:lnTo>
                        <a:lnTo>
                          <a:pt x="80" y="64"/>
                        </a:lnTo>
                        <a:lnTo>
                          <a:pt x="83" y="50"/>
                        </a:lnTo>
                        <a:lnTo>
                          <a:pt x="85" y="37"/>
                        </a:lnTo>
                        <a:close/>
                      </a:path>
                    </a:pathLst>
                  </a:custGeom>
                  <a:solidFill>
                    <a:srgbClr val="405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8" name="Freeform 636">
                    <a:extLst>
                      <a:ext uri="{FF2B5EF4-FFF2-40B4-BE49-F238E27FC236}">
                        <a16:creationId xmlns:a16="http://schemas.microsoft.com/office/drawing/2014/main" id="{26BF4974-01DA-EC41-B3F9-E6EF3C6F3D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4" y="1318"/>
                    <a:ext cx="86" cy="104"/>
                  </a:xfrm>
                  <a:custGeom>
                    <a:avLst/>
                    <a:gdLst>
                      <a:gd name="T0" fmla="*/ 86 w 86"/>
                      <a:gd name="T1" fmla="*/ 37 h 104"/>
                      <a:gd name="T2" fmla="*/ 86 w 86"/>
                      <a:gd name="T3" fmla="*/ 27 h 104"/>
                      <a:gd name="T4" fmla="*/ 83 w 86"/>
                      <a:gd name="T5" fmla="*/ 19 h 104"/>
                      <a:gd name="T6" fmla="*/ 80 w 86"/>
                      <a:gd name="T7" fmla="*/ 10 h 104"/>
                      <a:gd name="T8" fmla="*/ 77 w 86"/>
                      <a:gd name="T9" fmla="*/ 2 h 104"/>
                      <a:gd name="T10" fmla="*/ 74 w 86"/>
                      <a:gd name="T11" fmla="*/ 0 h 104"/>
                      <a:gd name="T12" fmla="*/ 71 w 86"/>
                      <a:gd name="T13" fmla="*/ 0 h 104"/>
                      <a:gd name="T14" fmla="*/ 77 w 86"/>
                      <a:gd name="T15" fmla="*/ 8 h 104"/>
                      <a:gd name="T16" fmla="*/ 80 w 86"/>
                      <a:gd name="T17" fmla="*/ 17 h 104"/>
                      <a:gd name="T18" fmla="*/ 83 w 86"/>
                      <a:gd name="T19" fmla="*/ 27 h 104"/>
                      <a:gd name="T20" fmla="*/ 83 w 86"/>
                      <a:gd name="T21" fmla="*/ 37 h 104"/>
                      <a:gd name="T22" fmla="*/ 82 w 86"/>
                      <a:gd name="T23" fmla="*/ 50 h 104"/>
                      <a:gd name="T24" fmla="*/ 79 w 86"/>
                      <a:gd name="T25" fmla="*/ 62 h 104"/>
                      <a:gd name="T26" fmla="*/ 73 w 86"/>
                      <a:gd name="T27" fmla="*/ 71 h 104"/>
                      <a:gd name="T28" fmla="*/ 65 w 86"/>
                      <a:gd name="T29" fmla="*/ 82 h 104"/>
                      <a:gd name="T30" fmla="*/ 56 w 86"/>
                      <a:gd name="T31" fmla="*/ 90 h 104"/>
                      <a:gd name="T32" fmla="*/ 45 w 86"/>
                      <a:gd name="T33" fmla="*/ 95 h 104"/>
                      <a:gd name="T34" fmla="*/ 32 w 86"/>
                      <a:gd name="T35" fmla="*/ 99 h 104"/>
                      <a:gd name="T36" fmla="*/ 20 w 86"/>
                      <a:gd name="T37" fmla="*/ 101 h 104"/>
                      <a:gd name="T38" fmla="*/ 11 w 86"/>
                      <a:gd name="T39" fmla="*/ 99 h 104"/>
                      <a:gd name="T40" fmla="*/ 0 w 86"/>
                      <a:gd name="T41" fmla="*/ 96 h 104"/>
                      <a:gd name="T42" fmla="*/ 3 w 86"/>
                      <a:gd name="T43" fmla="*/ 99 h 104"/>
                      <a:gd name="T44" fmla="*/ 5 w 86"/>
                      <a:gd name="T45" fmla="*/ 101 h 104"/>
                      <a:gd name="T46" fmla="*/ 12 w 86"/>
                      <a:gd name="T47" fmla="*/ 102 h 104"/>
                      <a:gd name="T48" fmla="*/ 20 w 86"/>
                      <a:gd name="T49" fmla="*/ 104 h 104"/>
                      <a:gd name="T50" fmla="*/ 34 w 86"/>
                      <a:gd name="T51" fmla="*/ 102 h 104"/>
                      <a:gd name="T52" fmla="*/ 46 w 86"/>
                      <a:gd name="T53" fmla="*/ 98 h 104"/>
                      <a:gd name="T54" fmla="*/ 57 w 86"/>
                      <a:gd name="T55" fmla="*/ 92 h 104"/>
                      <a:gd name="T56" fmla="*/ 68 w 86"/>
                      <a:gd name="T57" fmla="*/ 84 h 104"/>
                      <a:gd name="T58" fmla="*/ 76 w 86"/>
                      <a:gd name="T59" fmla="*/ 75 h 104"/>
                      <a:gd name="T60" fmla="*/ 82 w 86"/>
                      <a:gd name="T61" fmla="*/ 62 h 104"/>
                      <a:gd name="T62" fmla="*/ 85 w 86"/>
                      <a:gd name="T63" fmla="*/ 50 h 104"/>
                      <a:gd name="T64" fmla="*/ 86 w 86"/>
                      <a:gd name="T65" fmla="*/ 37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4"/>
                      <a:gd name="T101" fmla="*/ 86 w 86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4">
                        <a:moveTo>
                          <a:pt x="86" y="37"/>
                        </a:moveTo>
                        <a:lnTo>
                          <a:pt x="86" y="27"/>
                        </a:lnTo>
                        <a:lnTo>
                          <a:pt x="83" y="19"/>
                        </a:lnTo>
                        <a:lnTo>
                          <a:pt x="80" y="10"/>
                        </a:lnTo>
                        <a:lnTo>
                          <a:pt x="77" y="2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77" y="8"/>
                        </a:lnTo>
                        <a:lnTo>
                          <a:pt x="80" y="17"/>
                        </a:lnTo>
                        <a:lnTo>
                          <a:pt x="83" y="27"/>
                        </a:lnTo>
                        <a:lnTo>
                          <a:pt x="83" y="37"/>
                        </a:lnTo>
                        <a:lnTo>
                          <a:pt x="82" y="50"/>
                        </a:lnTo>
                        <a:lnTo>
                          <a:pt x="79" y="62"/>
                        </a:lnTo>
                        <a:lnTo>
                          <a:pt x="73" y="71"/>
                        </a:lnTo>
                        <a:lnTo>
                          <a:pt x="65" y="82"/>
                        </a:lnTo>
                        <a:lnTo>
                          <a:pt x="56" y="90"/>
                        </a:lnTo>
                        <a:lnTo>
                          <a:pt x="45" y="95"/>
                        </a:lnTo>
                        <a:lnTo>
                          <a:pt x="32" y="99"/>
                        </a:lnTo>
                        <a:lnTo>
                          <a:pt x="20" y="101"/>
                        </a:lnTo>
                        <a:lnTo>
                          <a:pt x="11" y="99"/>
                        </a:lnTo>
                        <a:lnTo>
                          <a:pt x="0" y="96"/>
                        </a:lnTo>
                        <a:lnTo>
                          <a:pt x="3" y="99"/>
                        </a:lnTo>
                        <a:lnTo>
                          <a:pt x="5" y="101"/>
                        </a:lnTo>
                        <a:lnTo>
                          <a:pt x="12" y="102"/>
                        </a:lnTo>
                        <a:lnTo>
                          <a:pt x="20" y="104"/>
                        </a:lnTo>
                        <a:lnTo>
                          <a:pt x="34" y="102"/>
                        </a:lnTo>
                        <a:lnTo>
                          <a:pt x="46" y="98"/>
                        </a:lnTo>
                        <a:lnTo>
                          <a:pt x="57" y="92"/>
                        </a:lnTo>
                        <a:lnTo>
                          <a:pt x="68" y="84"/>
                        </a:lnTo>
                        <a:lnTo>
                          <a:pt x="76" y="75"/>
                        </a:lnTo>
                        <a:lnTo>
                          <a:pt x="82" y="62"/>
                        </a:lnTo>
                        <a:lnTo>
                          <a:pt x="85" y="50"/>
                        </a:lnTo>
                        <a:lnTo>
                          <a:pt x="86" y="37"/>
                        </a:lnTo>
                        <a:close/>
                      </a:path>
                    </a:pathLst>
                  </a:custGeom>
                  <a:solidFill>
                    <a:srgbClr val="4256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9" name="Freeform 637">
                    <a:extLst>
                      <a:ext uri="{FF2B5EF4-FFF2-40B4-BE49-F238E27FC236}">
                        <a16:creationId xmlns:a16="http://schemas.microsoft.com/office/drawing/2014/main" id="{FEAC6838-3B1C-3444-A719-1820FA6ED9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2" y="1317"/>
                    <a:ext cx="87" cy="103"/>
                  </a:xfrm>
                  <a:custGeom>
                    <a:avLst/>
                    <a:gdLst>
                      <a:gd name="T0" fmla="*/ 87 w 87"/>
                      <a:gd name="T1" fmla="*/ 38 h 103"/>
                      <a:gd name="T2" fmla="*/ 87 w 87"/>
                      <a:gd name="T3" fmla="*/ 28 h 103"/>
                      <a:gd name="T4" fmla="*/ 84 w 87"/>
                      <a:gd name="T5" fmla="*/ 18 h 103"/>
                      <a:gd name="T6" fmla="*/ 81 w 87"/>
                      <a:gd name="T7" fmla="*/ 9 h 103"/>
                      <a:gd name="T8" fmla="*/ 76 w 87"/>
                      <a:gd name="T9" fmla="*/ 1 h 103"/>
                      <a:gd name="T10" fmla="*/ 73 w 87"/>
                      <a:gd name="T11" fmla="*/ 1 h 103"/>
                      <a:gd name="T12" fmla="*/ 71 w 87"/>
                      <a:gd name="T13" fmla="*/ 0 h 103"/>
                      <a:gd name="T14" fmla="*/ 76 w 87"/>
                      <a:gd name="T15" fmla="*/ 7 h 103"/>
                      <a:gd name="T16" fmla="*/ 81 w 87"/>
                      <a:gd name="T17" fmla="*/ 17 h 103"/>
                      <a:gd name="T18" fmla="*/ 84 w 87"/>
                      <a:gd name="T19" fmla="*/ 28 h 103"/>
                      <a:gd name="T20" fmla="*/ 84 w 87"/>
                      <a:gd name="T21" fmla="*/ 38 h 103"/>
                      <a:gd name="T22" fmla="*/ 82 w 87"/>
                      <a:gd name="T23" fmla="*/ 51 h 103"/>
                      <a:gd name="T24" fmla="*/ 79 w 87"/>
                      <a:gd name="T25" fmla="*/ 62 h 103"/>
                      <a:gd name="T26" fmla="*/ 73 w 87"/>
                      <a:gd name="T27" fmla="*/ 72 h 103"/>
                      <a:gd name="T28" fmla="*/ 65 w 87"/>
                      <a:gd name="T29" fmla="*/ 82 h 103"/>
                      <a:gd name="T30" fmla="*/ 58 w 87"/>
                      <a:gd name="T31" fmla="*/ 89 h 103"/>
                      <a:gd name="T32" fmla="*/ 47 w 87"/>
                      <a:gd name="T33" fmla="*/ 94 h 103"/>
                      <a:gd name="T34" fmla="*/ 34 w 87"/>
                      <a:gd name="T35" fmla="*/ 99 h 103"/>
                      <a:gd name="T36" fmla="*/ 22 w 87"/>
                      <a:gd name="T37" fmla="*/ 100 h 103"/>
                      <a:gd name="T38" fmla="*/ 11 w 87"/>
                      <a:gd name="T39" fmla="*/ 99 h 103"/>
                      <a:gd name="T40" fmla="*/ 0 w 87"/>
                      <a:gd name="T41" fmla="*/ 96 h 103"/>
                      <a:gd name="T42" fmla="*/ 2 w 87"/>
                      <a:gd name="T43" fmla="*/ 97 h 103"/>
                      <a:gd name="T44" fmla="*/ 5 w 87"/>
                      <a:gd name="T45" fmla="*/ 100 h 103"/>
                      <a:gd name="T46" fmla="*/ 13 w 87"/>
                      <a:gd name="T47" fmla="*/ 102 h 103"/>
                      <a:gd name="T48" fmla="*/ 22 w 87"/>
                      <a:gd name="T49" fmla="*/ 103 h 103"/>
                      <a:gd name="T50" fmla="*/ 36 w 87"/>
                      <a:gd name="T51" fmla="*/ 102 h 103"/>
                      <a:gd name="T52" fmla="*/ 48 w 87"/>
                      <a:gd name="T53" fmla="*/ 97 h 103"/>
                      <a:gd name="T54" fmla="*/ 59 w 87"/>
                      <a:gd name="T55" fmla="*/ 91 h 103"/>
                      <a:gd name="T56" fmla="*/ 68 w 87"/>
                      <a:gd name="T57" fmla="*/ 83 h 103"/>
                      <a:gd name="T58" fmla="*/ 76 w 87"/>
                      <a:gd name="T59" fmla="*/ 74 h 103"/>
                      <a:gd name="T60" fmla="*/ 82 w 87"/>
                      <a:gd name="T61" fmla="*/ 63 h 103"/>
                      <a:gd name="T62" fmla="*/ 85 w 87"/>
                      <a:gd name="T63" fmla="*/ 51 h 103"/>
                      <a:gd name="T64" fmla="*/ 87 w 87"/>
                      <a:gd name="T65" fmla="*/ 38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3"/>
                      <a:gd name="T101" fmla="*/ 87 w 87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3">
                        <a:moveTo>
                          <a:pt x="87" y="38"/>
                        </a:moveTo>
                        <a:lnTo>
                          <a:pt x="87" y="28"/>
                        </a:lnTo>
                        <a:lnTo>
                          <a:pt x="84" y="18"/>
                        </a:lnTo>
                        <a:lnTo>
                          <a:pt x="81" y="9"/>
                        </a:lnTo>
                        <a:lnTo>
                          <a:pt x="76" y="1"/>
                        </a:lnTo>
                        <a:lnTo>
                          <a:pt x="73" y="1"/>
                        </a:lnTo>
                        <a:lnTo>
                          <a:pt x="71" y="0"/>
                        </a:lnTo>
                        <a:lnTo>
                          <a:pt x="76" y="7"/>
                        </a:lnTo>
                        <a:lnTo>
                          <a:pt x="81" y="17"/>
                        </a:lnTo>
                        <a:lnTo>
                          <a:pt x="84" y="28"/>
                        </a:lnTo>
                        <a:lnTo>
                          <a:pt x="84" y="38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3" y="72"/>
                        </a:lnTo>
                        <a:lnTo>
                          <a:pt x="65" y="82"/>
                        </a:lnTo>
                        <a:lnTo>
                          <a:pt x="58" y="89"/>
                        </a:lnTo>
                        <a:lnTo>
                          <a:pt x="47" y="94"/>
                        </a:lnTo>
                        <a:lnTo>
                          <a:pt x="34" y="99"/>
                        </a:lnTo>
                        <a:lnTo>
                          <a:pt x="22" y="100"/>
                        </a:lnTo>
                        <a:lnTo>
                          <a:pt x="11" y="99"/>
                        </a:lnTo>
                        <a:lnTo>
                          <a:pt x="0" y="96"/>
                        </a:lnTo>
                        <a:lnTo>
                          <a:pt x="2" y="97"/>
                        </a:lnTo>
                        <a:lnTo>
                          <a:pt x="5" y="100"/>
                        </a:lnTo>
                        <a:lnTo>
                          <a:pt x="13" y="102"/>
                        </a:lnTo>
                        <a:lnTo>
                          <a:pt x="22" y="103"/>
                        </a:lnTo>
                        <a:lnTo>
                          <a:pt x="36" y="102"/>
                        </a:lnTo>
                        <a:lnTo>
                          <a:pt x="48" y="97"/>
                        </a:lnTo>
                        <a:lnTo>
                          <a:pt x="59" y="91"/>
                        </a:lnTo>
                        <a:lnTo>
                          <a:pt x="68" y="83"/>
                        </a:lnTo>
                        <a:lnTo>
                          <a:pt x="76" y="74"/>
                        </a:lnTo>
                        <a:lnTo>
                          <a:pt x="82" y="63"/>
                        </a:lnTo>
                        <a:lnTo>
                          <a:pt x="85" y="51"/>
                        </a:lnTo>
                        <a:lnTo>
                          <a:pt x="87" y="38"/>
                        </a:lnTo>
                        <a:close/>
                      </a:path>
                    </a:pathLst>
                  </a:custGeom>
                  <a:solidFill>
                    <a:srgbClr val="465A9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0" name="Freeform 638">
                    <a:extLst>
                      <a:ext uri="{FF2B5EF4-FFF2-40B4-BE49-F238E27FC236}">
                        <a16:creationId xmlns:a16="http://schemas.microsoft.com/office/drawing/2014/main" id="{FBDD27C8-EF4C-C042-80FF-C3E386CAFD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1" y="1317"/>
                    <a:ext cx="86" cy="102"/>
                  </a:xfrm>
                  <a:custGeom>
                    <a:avLst/>
                    <a:gdLst>
                      <a:gd name="T0" fmla="*/ 86 w 86"/>
                      <a:gd name="T1" fmla="*/ 38 h 102"/>
                      <a:gd name="T2" fmla="*/ 86 w 86"/>
                      <a:gd name="T3" fmla="*/ 28 h 102"/>
                      <a:gd name="T4" fmla="*/ 83 w 86"/>
                      <a:gd name="T5" fmla="*/ 18 h 102"/>
                      <a:gd name="T6" fmla="*/ 80 w 86"/>
                      <a:gd name="T7" fmla="*/ 9 h 102"/>
                      <a:gd name="T8" fmla="*/ 74 w 86"/>
                      <a:gd name="T9" fmla="*/ 1 h 102"/>
                      <a:gd name="T10" fmla="*/ 72 w 86"/>
                      <a:gd name="T11" fmla="*/ 0 h 102"/>
                      <a:gd name="T12" fmla="*/ 69 w 86"/>
                      <a:gd name="T13" fmla="*/ 0 h 102"/>
                      <a:gd name="T14" fmla="*/ 76 w 86"/>
                      <a:gd name="T15" fmla="*/ 7 h 102"/>
                      <a:gd name="T16" fmla="*/ 80 w 86"/>
                      <a:gd name="T17" fmla="*/ 17 h 102"/>
                      <a:gd name="T18" fmla="*/ 83 w 86"/>
                      <a:gd name="T19" fmla="*/ 28 h 102"/>
                      <a:gd name="T20" fmla="*/ 83 w 86"/>
                      <a:gd name="T21" fmla="*/ 38 h 102"/>
                      <a:gd name="T22" fmla="*/ 82 w 86"/>
                      <a:gd name="T23" fmla="*/ 49 h 102"/>
                      <a:gd name="T24" fmla="*/ 79 w 86"/>
                      <a:gd name="T25" fmla="*/ 62 h 102"/>
                      <a:gd name="T26" fmla="*/ 74 w 86"/>
                      <a:gd name="T27" fmla="*/ 71 h 102"/>
                      <a:gd name="T28" fmla="*/ 66 w 86"/>
                      <a:gd name="T29" fmla="*/ 80 h 102"/>
                      <a:gd name="T30" fmla="*/ 57 w 86"/>
                      <a:gd name="T31" fmla="*/ 88 h 102"/>
                      <a:gd name="T32" fmla="*/ 46 w 86"/>
                      <a:gd name="T33" fmla="*/ 93 h 102"/>
                      <a:gd name="T34" fmla="*/ 35 w 86"/>
                      <a:gd name="T35" fmla="*/ 97 h 102"/>
                      <a:gd name="T36" fmla="*/ 23 w 86"/>
                      <a:gd name="T37" fmla="*/ 99 h 102"/>
                      <a:gd name="T38" fmla="*/ 11 w 86"/>
                      <a:gd name="T39" fmla="*/ 97 h 102"/>
                      <a:gd name="T40" fmla="*/ 0 w 86"/>
                      <a:gd name="T41" fmla="*/ 93 h 102"/>
                      <a:gd name="T42" fmla="*/ 1 w 86"/>
                      <a:gd name="T43" fmla="*/ 96 h 102"/>
                      <a:gd name="T44" fmla="*/ 3 w 86"/>
                      <a:gd name="T45" fmla="*/ 97 h 102"/>
                      <a:gd name="T46" fmla="*/ 14 w 86"/>
                      <a:gd name="T47" fmla="*/ 100 h 102"/>
                      <a:gd name="T48" fmla="*/ 23 w 86"/>
                      <a:gd name="T49" fmla="*/ 102 h 102"/>
                      <a:gd name="T50" fmla="*/ 35 w 86"/>
                      <a:gd name="T51" fmla="*/ 100 h 102"/>
                      <a:gd name="T52" fmla="*/ 48 w 86"/>
                      <a:gd name="T53" fmla="*/ 96 h 102"/>
                      <a:gd name="T54" fmla="*/ 59 w 86"/>
                      <a:gd name="T55" fmla="*/ 91 h 102"/>
                      <a:gd name="T56" fmla="*/ 68 w 86"/>
                      <a:gd name="T57" fmla="*/ 83 h 102"/>
                      <a:gd name="T58" fmla="*/ 76 w 86"/>
                      <a:gd name="T59" fmla="*/ 72 h 102"/>
                      <a:gd name="T60" fmla="*/ 82 w 86"/>
                      <a:gd name="T61" fmla="*/ 63 h 102"/>
                      <a:gd name="T62" fmla="*/ 85 w 86"/>
                      <a:gd name="T63" fmla="*/ 51 h 102"/>
                      <a:gd name="T64" fmla="*/ 86 w 86"/>
                      <a:gd name="T65" fmla="*/ 38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2"/>
                      <a:gd name="T101" fmla="*/ 86 w 86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2">
                        <a:moveTo>
                          <a:pt x="86" y="38"/>
                        </a:moveTo>
                        <a:lnTo>
                          <a:pt x="86" y="28"/>
                        </a:lnTo>
                        <a:lnTo>
                          <a:pt x="83" y="18"/>
                        </a:lnTo>
                        <a:lnTo>
                          <a:pt x="80" y="9"/>
                        </a:lnTo>
                        <a:lnTo>
                          <a:pt x="74" y="1"/>
                        </a:lnTo>
                        <a:lnTo>
                          <a:pt x="72" y="0"/>
                        </a:lnTo>
                        <a:lnTo>
                          <a:pt x="69" y="0"/>
                        </a:lnTo>
                        <a:lnTo>
                          <a:pt x="76" y="7"/>
                        </a:lnTo>
                        <a:lnTo>
                          <a:pt x="80" y="17"/>
                        </a:lnTo>
                        <a:lnTo>
                          <a:pt x="83" y="28"/>
                        </a:lnTo>
                        <a:lnTo>
                          <a:pt x="83" y="38"/>
                        </a:lnTo>
                        <a:lnTo>
                          <a:pt x="82" y="49"/>
                        </a:lnTo>
                        <a:lnTo>
                          <a:pt x="79" y="62"/>
                        </a:lnTo>
                        <a:lnTo>
                          <a:pt x="74" y="71"/>
                        </a:lnTo>
                        <a:lnTo>
                          <a:pt x="66" y="80"/>
                        </a:lnTo>
                        <a:lnTo>
                          <a:pt x="57" y="88"/>
                        </a:lnTo>
                        <a:lnTo>
                          <a:pt x="46" y="93"/>
                        </a:lnTo>
                        <a:lnTo>
                          <a:pt x="35" y="97"/>
                        </a:lnTo>
                        <a:lnTo>
                          <a:pt x="23" y="99"/>
                        </a:lnTo>
                        <a:lnTo>
                          <a:pt x="11" y="97"/>
                        </a:lnTo>
                        <a:lnTo>
                          <a:pt x="0" y="93"/>
                        </a:lnTo>
                        <a:lnTo>
                          <a:pt x="1" y="96"/>
                        </a:lnTo>
                        <a:lnTo>
                          <a:pt x="3" y="97"/>
                        </a:lnTo>
                        <a:lnTo>
                          <a:pt x="14" y="100"/>
                        </a:lnTo>
                        <a:lnTo>
                          <a:pt x="23" y="102"/>
                        </a:lnTo>
                        <a:lnTo>
                          <a:pt x="35" y="100"/>
                        </a:lnTo>
                        <a:lnTo>
                          <a:pt x="48" y="96"/>
                        </a:lnTo>
                        <a:lnTo>
                          <a:pt x="59" y="91"/>
                        </a:lnTo>
                        <a:lnTo>
                          <a:pt x="68" y="83"/>
                        </a:lnTo>
                        <a:lnTo>
                          <a:pt x="76" y="72"/>
                        </a:lnTo>
                        <a:lnTo>
                          <a:pt x="82" y="63"/>
                        </a:lnTo>
                        <a:lnTo>
                          <a:pt x="85" y="51"/>
                        </a:lnTo>
                        <a:lnTo>
                          <a:pt x="86" y="38"/>
                        </a:lnTo>
                        <a:close/>
                      </a:path>
                    </a:pathLst>
                  </a:custGeom>
                  <a:solidFill>
                    <a:srgbClr val="485D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1" name="Freeform 639">
                    <a:extLst>
                      <a:ext uri="{FF2B5EF4-FFF2-40B4-BE49-F238E27FC236}">
                        <a16:creationId xmlns:a16="http://schemas.microsoft.com/office/drawing/2014/main" id="{A72BEF52-FAA3-8F4A-88A1-5F95A612EA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315"/>
                    <a:ext cx="87" cy="102"/>
                  </a:xfrm>
                  <a:custGeom>
                    <a:avLst/>
                    <a:gdLst>
                      <a:gd name="T0" fmla="*/ 87 w 87"/>
                      <a:gd name="T1" fmla="*/ 40 h 102"/>
                      <a:gd name="T2" fmla="*/ 87 w 87"/>
                      <a:gd name="T3" fmla="*/ 30 h 102"/>
                      <a:gd name="T4" fmla="*/ 84 w 87"/>
                      <a:gd name="T5" fmla="*/ 19 h 102"/>
                      <a:gd name="T6" fmla="*/ 79 w 87"/>
                      <a:gd name="T7" fmla="*/ 9 h 102"/>
                      <a:gd name="T8" fmla="*/ 74 w 87"/>
                      <a:gd name="T9" fmla="*/ 2 h 102"/>
                      <a:gd name="T10" fmla="*/ 71 w 87"/>
                      <a:gd name="T11" fmla="*/ 2 h 102"/>
                      <a:gd name="T12" fmla="*/ 68 w 87"/>
                      <a:gd name="T13" fmla="*/ 0 h 102"/>
                      <a:gd name="T14" fmla="*/ 76 w 87"/>
                      <a:gd name="T15" fmla="*/ 9 h 102"/>
                      <a:gd name="T16" fmla="*/ 81 w 87"/>
                      <a:gd name="T17" fmla="*/ 19 h 102"/>
                      <a:gd name="T18" fmla="*/ 82 w 87"/>
                      <a:gd name="T19" fmla="*/ 28 h 102"/>
                      <a:gd name="T20" fmla="*/ 84 w 87"/>
                      <a:gd name="T21" fmla="*/ 40 h 102"/>
                      <a:gd name="T22" fmla="*/ 82 w 87"/>
                      <a:gd name="T23" fmla="*/ 51 h 102"/>
                      <a:gd name="T24" fmla="*/ 79 w 87"/>
                      <a:gd name="T25" fmla="*/ 62 h 102"/>
                      <a:gd name="T26" fmla="*/ 74 w 87"/>
                      <a:gd name="T27" fmla="*/ 73 h 102"/>
                      <a:gd name="T28" fmla="*/ 67 w 87"/>
                      <a:gd name="T29" fmla="*/ 81 h 102"/>
                      <a:gd name="T30" fmla="*/ 57 w 87"/>
                      <a:gd name="T31" fmla="*/ 88 h 102"/>
                      <a:gd name="T32" fmla="*/ 48 w 87"/>
                      <a:gd name="T33" fmla="*/ 95 h 102"/>
                      <a:gd name="T34" fmla="*/ 37 w 87"/>
                      <a:gd name="T35" fmla="*/ 98 h 102"/>
                      <a:gd name="T36" fmla="*/ 25 w 87"/>
                      <a:gd name="T37" fmla="*/ 99 h 102"/>
                      <a:gd name="T38" fmla="*/ 13 w 87"/>
                      <a:gd name="T39" fmla="*/ 98 h 102"/>
                      <a:gd name="T40" fmla="*/ 0 w 87"/>
                      <a:gd name="T41" fmla="*/ 93 h 102"/>
                      <a:gd name="T42" fmla="*/ 2 w 87"/>
                      <a:gd name="T43" fmla="*/ 95 h 102"/>
                      <a:gd name="T44" fmla="*/ 3 w 87"/>
                      <a:gd name="T45" fmla="*/ 98 h 102"/>
                      <a:gd name="T46" fmla="*/ 14 w 87"/>
                      <a:gd name="T47" fmla="*/ 101 h 102"/>
                      <a:gd name="T48" fmla="*/ 25 w 87"/>
                      <a:gd name="T49" fmla="*/ 102 h 102"/>
                      <a:gd name="T50" fmla="*/ 37 w 87"/>
                      <a:gd name="T51" fmla="*/ 101 h 102"/>
                      <a:gd name="T52" fmla="*/ 50 w 87"/>
                      <a:gd name="T53" fmla="*/ 96 h 102"/>
                      <a:gd name="T54" fmla="*/ 61 w 87"/>
                      <a:gd name="T55" fmla="*/ 91 h 102"/>
                      <a:gd name="T56" fmla="*/ 68 w 87"/>
                      <a:gd name="T57" fmla="*/ 84 h 102"/>
                      <a:gd name="T58" fmla="*/ 76 w 87"/>
                      <a:gd name="T59" fmla="*/ 74 h 102"/>
                      <a:gd name="T60" fmla="*/ 82 w 87"/>
                      <a:gd name="T61" fmla="*/ 64 h 102"/>
                      <a:gd name="T62" fmla="*/ 85 w 87"/>
                      <a:gd name="T63" fmla="*/ 53 h 102"/>
                      <a:gd name="T64" fmla="*/ 87 w 87"/>
                      <a:gd name="T65" fmla="*/ 40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2"/>
                      <a:gd name="T101" fmla="*/ 87 w 87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2">
                        <a:moveTo>
                          <a:pt x="87" y="40"/>
                        </a:moveTo>
                        <a:lnTo>
                          <a:pt x="87" y="30"/>
                        </a:lnTo>
                        <a:lnTo>
                          <a:pt x="84" y="19"/>
                        </a:lnTo>
                        <a:lnTo>
                          <a:pt x="79" y="9"/>
                        </a:lnTo>
                        <a:lnTo>
                          <a:pt x="74" y="2"/>
                        </a:lnTo>
                        <a:lnTo>
                          <a:pt x="71" y="2"/>
                        </a:lnTo>
                        <a:lnTo>
                          <a:pt x="68" y="0"/>
                        </a:lnTo>
                        <a:lnTo>
                          <a:pt x="76" y="9"/>
                        </a:lnTo>
                        <a:lnTo>
                          <a:pt x="81" y="19"/>
                        </a:lnTo>
                        <a:lnTo>
                          <a:pt x="82" y="28"/>
                        </a:lnTo>
                        <a:lnTo>
                          <a:pt x="84" y="40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4" y="73"/>
                        </a:lnTo>
                        <a:lnTo>
                          <a:pt x="67" y="81"/>
                        </a:lnTo>
                        <a:lnTo>
                          <a:pt x="57" y="88"/>
                        </a:lnTo>
                        <a:lnTo>
                          <a:pt x="48" y="95"/>
                        </a:lnTo>
                        <a:lnTo>
                          <a:pt x="37" y="98"/>
                        </a:lnTo>
                        <a:lnTo>
                          <a:pt x="25" y="99"/>
                        </a:lnTo>
                        <a:lnTo>
                          <a:pt x="13" y="98"/>
                        </a:lnTo>
                        <a:lnTo>
                          <a:pt x="0" y="93"/>
                        </a:lnTo>
                        <a:lnTo>
                          <a:pt x="2" y="95"/>
                        </a:lnTo>
                        <a:lnTo>
                          <a:pt x="3" y="98"/>
                        </a:lnTo>
                        <a:lnTo>
                          <a:pt x="14" y="101"/>
                        </a:lnTo>
                        <a:lnTo>
                          <a:pt x="25" y="102"/>
                        </a:lnTo>
                        <a:lnTo>
                          <a:pt x="37" y="101"/>
                        </a:lnTo>
                        <a:lnTo>
                          <a:pt x="50" y="96"/>
                        </a:lnTo>
                        <a:lnTo>
                          <a:pt x="61" y="91"/>
                        </a:lnTo>
                        <a:lnTo>
                          <a:pt x="68" y="84"/>
                        </a:lnTo>
                        <a:lnTo>
                          <a:pt x="76" y="74"/>
                        </a:lnTo>
                        <a:lnTo>
                          <a:pt x="82" y="64"/>
                        </a:lnTo>
                        <a:lnTo>
                          <a:pt x="85" y="53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4A5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2" name="Freeform 640">
                    <a:extLst>
                      <a:ext uri="{FF2B5EF4-FFF2-40B4-BE49-F238E27FC236}">
                        <a16:creationId xmlns:a16="http://schemas.microsoft.com/office/drawing/2014/main" id="{F4DFA893-A797-5E47-B8FC-33DAE4ECFB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8" y="1315"/>
                    <a:ext cx="86" cy="101"/>
                  </a:xfrm>
                  <a:custGeom>
                    <a:avLst/>
                    <a:gdLst>
                      <a:gd name="T0" fmla="*/ 86 w 86"/>
                      <a:gd name="T1" fmla="*/ 40 h 101"/>
                      <a:gd name="T2" fmla="*/ 86 w 86"/>
                      <a:gd name="T3" fmla="*/ 30 h 101"/>
                      <a:gd name="T4" fmla="*/ 83 w 86"/>
                      <a:gd name="T5" fmla="*/ 19 h 101"/>
                      <a:gd name="T6" fmla="*/ 79 w 86"/>
                      <a:gd name="T7" fmla="*/ 9 h 101"/>
                      <a:gd name="T8" fmla="*/ 72 w 86"/>
                      <a:gd name="T9" fmla="*/ 2 h 101"/>
                      <a:gd name="T10" fmla="*/ 69 w 86"/>
                      <a:gd name="T11" fmla="*/ 0 h 101"/>
                      <a:gd name="T12" fmla="*/ 68 w 86"/>
                      <a:gd name="T13" fmla="*/ 0 h 101"/>
                      <a:gd name="T14" fmla="*/ 74 w 86"/>
                      <a:gd name="T15" fmla="*/ 8 h 101"/>
                      <a:gd name="T16" fmla="*/ 79 w 86"/>
                      <a:gd name="T17" fmla="*/ 17 h 101"/>
                      <a:gd name="T18" fmla="*/ 82 w 86"/>
                      <a:gd name="T19" fmla="*/ 28 h 101"/>
                      <a:gd name="T20" fmla="*/ 83 w 86"/>
                      <a:gd name="T21" fmla="*/ 40 h 101"/>
                      <a:gd name="T22" fmla="*/ 82 w 86"/>
                      <a:gd name="T23" fmla="*/ 51 h 101"/>
                      <a:gd name="T24" fmla="*/ 79 w 86"/>
                      <a:gd name="T25" fmla="*/ 62 h 101"/>
                      <a:gd name="T26" fmla="*/ 74 w 86"/>
                      <a:gd name="T27" fmla="*/ 71 h 101"/>
                      <a:gd name="T28" fmla="*/ 66 w 86"/>
                      <a:gd name="T29" fmla="*/ 81 h 101"/>
                      <a:gd name="T30" fmla="*/ 58 w 86"/>
                      <a:gd name="T31" fmla="*/ 87 h 101"/>
                      <a:gd name="T32" fmla="*/ 49 w 86"/>
                      <a:gd name="T33" fmla="*/ 93 h 101"/>
                      <a:gd name="T34" fmla="*/ 38 w 86"/>
                      <a:gd name="T35" fmla="*/ 96 h 101"/>
                      <a:gd name="T36" fmla="*/ 26 w 86"/>
                      <a:gd name="T37" fmla="*/ 98 h 101"/>
                      <a:gd name="T38" fmla="*/ 20 w 86"/>
                      <a:gd name="T39" fmla="*/ 96 h 101"/>
                      <a:gd name="T40" fmla="*/ 12 w 86"/>
                      <a:gd name="T41" fmla="*/ 95 h 101"/>
                      <a:gd name="T42" fmla="*/ 6 w 86"/>
                      <a:gd name="T43" fmla="*/ 93 h 101"/>
                      <a:gd name="T44" fmla="*/ 0 w 86"/>
                      <a:gd name="T45" fmla="*/ 90 h 101"/>
                      <a:gd name="T46" fmla="*/ 1 w 86"/>
                      <a:gd name="T47" fmla="*/ 93 h 101"/>
                      <a:gd name="T48" fmla="*/ 3 w 86"/>
                      <a:gd name="T49" fmla="*/ 95 h 101"/>
                      <a:gd name="T50" fmla="*/ 14 w 86"/>
                      <a:gd name="T51" fmla="*/ 99 h 101"/>
                      <a:gd name="T52" fmla="*/ 26 w 86"/>
                      <a:gd name="T53" fmla="*/ 101 h 101"/>
                      <a:gd name="T54" fmla="*/ 38 w 86"/>
                      <a:gd name="T55" fmla="*/ 99 h 101"/>
                      <a:gd name="T56" fmla="*/ 49 w 86"/>
                      <a:gd name="T57" fmla="*/ 95 h 101"/>
                      <a:gd name="T58" fmla="*/ 60 w 86"/>
                      <a:gd name="T59" fmla="*/ 90 h 101"/>
                      <a:gd name="T60" fmla="*/ 69 w 86"/>
                      <a:gd name="T61" fmla="*/ 82 h 101"/>
                      <a:gd name="T62" fmla="*/ 77 w 86"/>
                      <a:gd name="T63" fmla="*/ 73 h 101"/>
                      <a:gd name="T64" fmla="*/ 82 w 86"/>
                      <a:gd name="T65" fmla="*/ 64 h 101"/>
                      <a:gd name="T66" fmla="*/ 85 w 86"/>
                      <a:gd name="T67" fmla="*/ 51 h 101"/>
                      <a:gd name="T68" fmla="*/ 86 w 86"/>
                      <a:gd name="T69" fmla="*/ 40 h 10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6"/>
                      <a:gd name="T106" fmla="*/ 0 h 101"/>
                      <a:gd name="T107" fmla="*/ 86 w 86"/>
                      <a:gd name="T108" fmla="*/ 101 h 101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6" h="101">
                        <a:moveTo>
                          <a:pt x="86" y="40"/>
                        </a:moveTo>
                        <a:lnTo>
                          <a:pt x="86" y="30"/>
                        </a:lnTo>
                        <a:lnTo>
                          <a:pt x="83" y="19"/>
                        </a:lnTo>
                        <a:lnTo>
                          <a:pt x="79" y="9"/>
                        </a:lnTo>
                        <a:lnTo>
                          <a:pt x="72" y="2"/>
                        </a:lnTo>
                        <a:lnTo>
                          <a:pt x="69" y="0"/>
                        </a:lnTo>
                        <a:lnTo>
                          <a:pt x="68" y="0"/>
                        </a:lnTo>
                        <a:lnTo>
                          <a:pt x="74" y="8"/>
                        </a:lnTo>
                        <a:lnTo>
                          <a:pt x="79" y="17"/>
                        </a:lnTo>
                        <a:lnTo>
                          <a:pt x="82" y="28"/>
                        </a:lnTo>
                        <a:lnTo>
                          <a:pt x="83" y="40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4" y="71"/>
                        </a:lnTo>
                        <a:lnTo>
                          <a:pt x="66" y="81"/>
                        </a:lnTo>
                        <a:lnTo>
                          <a:pt x="58" y="87"/>
                        </a:lnTo>
                        <a:lnTo>
                          <a:pt x="49" y="93"/>
                        </a:lnTo>
                        <a:lnTo>
                          <a:pt x="38" y="96"/>
                        </a:lnTo>
                        <a:lnTo>
                          <a:pt x="26" y="98"/>
                        </a:lnTo>
                        <a:lnTo>
                          <a:pt x="20" y="96"/>
                        </a:lnTo>
                        <a:lnTo>
                          <a:pt x="12" y="95"/>
                        </a:lnTo>
                        <a:lnTo>
                          <a:pt x="6" y="93"/>
                        </a:lnTo>
                        <a:lnTo>
                          <a:pt x="0" y="90"/>
                        </a:lnTo>
                        <a:lnTo>
                          <a:pt x="1" y="93"/>
                        </a:lnTo>
                        <a:lnTo>
                          <a:pt x="3" y="95"/>
                        </a:lnTo>
                        <a:lnTo>
                          <a:pt x="14" y="99"/>
                        </a:lnTo>
                        <a:lnTo>
                          <a:pt x="26" y="101"/>
                        </a:lnTo>
                        <a:lnTo>
                          <a:pt x="38" y="99"/>
                        </a:lnTo>
                        <a:lnTo>
                          <a:pt x="49" y="95"/>
                        </a:lnTo>
                        <a:lnTo>
                          <a:pt x="60" y="90"/>
                        </a:lnTo>
                        <a:lnTo>
                          <a:pt x="69" y="82"/>
                        </a:lnTo>
                        <a:lnTo>
                          <a:pt x="77" y="73"/>
                        </a:lnTo>
                        <a:lnTo>
                          <a:pt x="82" y="64"/>
                        </a:lnTo>
                        <a:lnTo>
                          <a:pt x="85" y="51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4D61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3" name="Freeform 641">
                    <a:extLst>
                      <a:ext uri="{FF2B5EF4-FFF2-40B4-BE49-F238E27FC236}">
                        <a16:creationId xmlns:a16="http://schemas.microsoft.com/office/drawing/2014/main" id="{E1F88B98-FD6A-AC45-8584-E5AE3956FE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6" y="1315"/>
                    <a:ext cx="87" cy="99"/>
                  </a:xfrm>
                  <a:custGeom>
                    <a:avLst/>
                    <a:gdLst>
                      <a:gd name="T0" fmla="*/ 87 w 87"/>
                      <a:gd name="T1" fmla="*/ 40 h 99"/>
                      <a:gd name="T2" fmla="*/ 85 w 87"/>
                      <a:gd name="T3" fmla="*/ 28 h 99"/>
                      <a:gd name="T4" fmla="*/ 84 w 87"/>
                      <a:gd name="T5" fmla="*/ 19 h 99"/>
                      <a:gd name="T6" fmla="*/ 79 w 87"/>
                      <a:gd name="T7" fmla="*/ 9 h 99"/>
                      <a:gd name="T8" fmla="*/ 71 w 87"/>
                      <a:gd name="T9" fmla="*/ 0 h 99"/>
                      <a:gd name="T10" fmla="*/ 70 w 87"/>
                      <a:gd name="T11" fmla="*/ 0 h 99"/>
                      <a:gd name="T12" fmla="*/ 67 w 87"/>
                      <a:gd name="T13" fmla="*/ 0 h 99"/>
                      <a:gd name="T14" fmla="*/ 74 w 87"/>
                      <a:gd name="T15" fmla="*/ 8 h 99"/>
                      <a:gd name="T16" fmla="*/ 79 w 87"/>
                      <a:gd name="T17" fmla="*/ 17 h 99"/>
                      <a:gd name="T18" fmla="*/ 82 w 87"/>
                      <a:gd name="T19" fmla="*/ 28 h 99"/>
                      <a:gd name="T20" fmla="*/ 84 w 87"/>
                      <a:gd name="T21" fmla="*/ 40 h 99"/>
                      <a:gd name="T22" fmla="*/ 82 w 87"/>
                      <a:gd name="T23" fmla="*/ 51 h 99"/>
                      <a:gd name="T24" fmla="*/ 79 w 87"/>
                      <a:gd name="T25" fmla="*/ 62 h 99"/>
                      <a:gd name="T26" fmla="*/ 74 w 87"/>
                      <a:gd name="T27" fmla="*/ 71 h 99"/>
                      <a:gd name="T28" fmla="*/ 68 w 87"/>
                      <a:gd name="T29" fmla="*/ 79 h 99"/>
                      <a:gd name="T30" fmla="*/ 59 w 87"/>
                      <a:gd name="T31" fmla="*/ 85 h 99"/>
                      <a:gd name="T32" fmla="*/ 50 w 87"/>
                      <a:gd name="T33" fmla="*/ 91 h 99"/>
                      <a:gd name="T34" fmla="*/ 39 w 87"/>
                      <a:gd name="T35" fmla="*/ 95 h 99"/>
                      <a:gd name="T36" fmla="*/ 28 w 87"/>
                      <a:gd name="T37" fmla="*/ 96 h 99"/>
                      <a:gd name="T38" fmla="*/ 20 w 87"/>
                      <a:gd name="T39" fmla="*/ 95 h 99"/>
                      <a:gd name="T40" fmla="*/ 14 w 87"/>
                      <a:gd name="T41" fmla="*/ 93 h 99"/>
                      <a:gd name="T42" fmla="*/ 6 w 87"/>
                      <a:gd name="T43" fmla="*/ 91 h 99"/>
                      <a:gd name="T44" fmla="*/ 0 w 87"/>
                      <a:gd name="T45" fmla="*/ 88 h 99"/>
                      <a:gd name="T46" fmla="*/ 2 w 87"/>
                      <a:gd name="T47" fmla="*/ 90 h 99"/>
                      <a:gd name="T48" fmla="*/ 3 w 87"/>
                      <a:gd name="T49" fmla="*/ 93 h 99"/>
                      <a:gd name="T50" fmla="*/ 16 w 87"/>
                      <a:gd name="T51" fmla="*/ 98 h 99"/>
                      <a:gd name="T52" fmla="*/ 28 w 87"/>
                      <a:gd name="T53" fmla="*/ 99 h 99"/>
                      <a:gd name="T54" fmla="*/ 40 w 87"/>
                      <a:gd name="T55" fmla="*/ 98 h 99"/>
                      <a:gd name="T56" fmla="*/ 51 w 87"/>
                      <a:gd name="T57" fmla="*/ 95 h 99"/>
                      <a:gd name="T58" fmla="*/ 60 w 87"/>
                      <a:gd name="T59" fmla="*/ 88 h 99"/>
                      <a:gd name="T60" fmla="*/ 70 w 87"/>
                      <a:gd name="T61" fmla="*/ 81 h 99"/>
                      <a:gd name="T62" fmla="*/ 77 w 87"/>
                      <a:gd name="T63" fmla="*/ 73 h 99"/>
                      <a:gd name="T64" fmla="*/ 82 w 87"/>
                      <a:gd name="T65" fmla="*/ 62 h 99"/>
                      <a:gd name="T66" fmla="*/ 85 w 87"/>
                      <a:gd name="T67" fmla="*/ 51 h 99"/>
                      <a:gd name="T68" fmla="*/ 87 w 87"/>
                      <a:gd name="T69" fmla="*/ 40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7"/>
                      <a:gd name="T106" fmla="*/ 0 h 99"/>
                      <a:gd name="T107" fmla="*/ 87 w 87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7" h="99">
                        <a:moveTo>
                          <a:pt x="87" y="40"/>
                        </a:moveTo>
                        <a:lnTo>
                          <a:pt x="85" y="28"/>
                        </a:lnTo>
                        <a:lnTo>
                          <a:pt x="84" y="19"/>
                        </a:lnTo>
                        <a:lnTo>
                          <a:pt x="79" y="9"/>
                        </a:lnTo>
                        <a:lnTo>
                          <a:pt x="71" y="0"/>
                        </a:lnTo>
                        <a:lnTo>
                          <a:pt x="70" y="0"/>
                        </a:lnTo>
                        <a:lnTo>
                          <a:pt x="67" y="0"/>
                        </a:lnTo>
                        <a:lnTo>
                          <a:pt x="74" y="8"/>
                        </a:lnTo>
                        <a:lnTo>
                          <a:pt x="79" y="17"/>
                        </a:lnTo>
                        <a:lnTo>
                          <a:pt x="82" y="28"/>
                        </a:lnTo>
                        <a:lnTo>
                          <a:pt x="84" y="40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59" y="85"/>
                        </a:lnTo>
                        <a:lnTo>
                          <a:pt x="50" y="91"/>
                        </a:lnTo>
                        <a:lnTo>
                          <a:pt x="39" y="95"/>
                        </a:lnTo>
                        <a:lnTo>
                          <a:pt x="28" y="96"/>
                        </a:lnTo>
                        <a:lnTo>
                          <a:pt x="20" y="95"/>
                        </a:lnTo>
                        <a:lnTo>
                          <a:pt x="14" y="93"/>
                        </a:lnTo>
                        <a:lnTo>
                          <a:pt x="6" y="91"/>
                        </a:lnTo>
                        <a:lnTo>
                          <a:pt x="0" y="88"/>
                        </a:lnTo>
                        <a:lnTo>
                          <a:pt x="2" y="90"/>
                        </a:lnTo>
                        <a:lnTo>
                          <a:pt x="3" y="93"/>
                        </a:lnTo>
                        <a:lnTo>
                          <a:pt x="16" y="98"/>
                        </a:lnTo>
                        <a:lnTo>
                          <a:pt x="28" y="99"/>
                        </a:lnTo>
                        <a:lnTo>
                          <a:pt x="40" y="98"/>
                        </a:lnTo>
                        <a:lnTo>
                          <a:pt x="51" y="95"/>
                        </a:lnTo>
                        <a:lnTo>
                          <a:pt x="60" y="88"/>
                        </a:lnTo>
                        <a:lnTo>
                          <a:pt x="70" y="81"/>
                        </a:lnTo>
                        <a:lnTo>
                          <a:pt x="77" y="73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5265A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4" name="Freeform 642">
                    <a:extLst>
                      <a:ext uri="{FF2B5EF4-FFF2-40B4-BE49-F238E27FC236}">
                        <a16:creationId xmlns:a16="http://schemas.microsoft.com/office/drawing/2014/main" id="{E125C655-DF7B-654A-AC1C-041CB8C046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5" y="1314"/>
                    <a:ext cx="86" cy="99"/>
                  </a:xfrm>
                  <a:custGeom>
                    <a:avLst/>
                    <a:gdLst>
                      <a:gd name="T0" fmla="*/ 86 w 86"/>
                      <a:gd name="T1" fmla="*/ 41 h 99"/>
                      <a:gd name="T2" fmla="*/ 85 w 86"/>
                      <a:gd name="T3" fmla="*/ 29 h 99"/>
                      <a:gd name="T4" fmla="*/ 82 w 86"/>
                      <a:gd name="T5" fmla="*/ 18 h 99"/>
                      <a:gd name="T6" fmla="*/ 77 w 86"/>
                      <a:gd name="T7" fmla="*/ 9 h 99"/>
                      <a:gd name="T8" fmla="*/ 71 w 86"/>
                      <a:gd name="T9" fmla="*/ 1 h 99"/>
                      <a:gd name="T10" fmla="*/ 68 w 86"/>
                      <a:gd name="T11" fmla="*/ 1 h 99"/>
                      <a:gd name="T12" fmla="*/ 65 w 86"/>
                      <a:gd name="T13" fmla="*/ 0 h 99"/>
                      <a:gd name="T14" fmla="*/ 72 w 86"/>
                      <a:gd name="T15" fmla="*/ 9 h 99"/>
                      <a:gd name="T16" fmla="*/ 78 w 86"/>
                      <a:gd name="T17" fmla="*/ 18 h 99"/>
                      <a:gd name="T18" fmla="*/ 82 w 86"/>
                      <a:gd name="T19" fmla="*/ 29 h 99"/>
                      <a:gd name="T20" fmla="*/ 83 w 86"/>
                      <a:gd name="T21" fmla="*/ 41 h 99"/>
                      <a:gd name="T22" fmla="*/ 82 w 86"/>
                      <a:gd name="T23" fmla="*/ 52 h 99"/>
                      <a:gd name="T24" fmla="*/ 78 w 86"/>
                      <a:gd name="T25" fmla="*/ 62 h 99"/>
                      <a:gd name="T26" fmla="*/ 74 w 86"/>
                      <a:gd name="T27" fmla="*/ 71 h 99"/>
                      <a:gd name="T28" fmla="*/ 68 w 86"/>
                      <a:gd name="T29" fmla="*/ 79 h 99"/>
                      <a:gd name="T30" fmla="*/ 60 w 86"/>
                      <a:gd name="T31" fmla="*/ 86 h 99"/>
                      <a:gd name="T32" fmla="*/ 51 w 86"/>
                      <a:gd name="T33" fmla="*/ 91 h 99"/>
                      <a:gd name="T34" fmla="*/ 40 w 86"/>
                      <a:gd name="T35" fmla="*/ 94 h 99"/>
                      <a:gd name="T36" fmla="*/ 29 w 86"/>
                      <a:gd name="T37" fmla="*/ 96 h 99"/>
                      <a:gd name="T38" fmla="*/ 21 w 86"/>
                      <a:gd name="T39" fmla="*/ 94 h 99"/>
                      <a:gd name="T40" fmla="*/ 14 w 86"/>
                      <a:gd name="T41" fmla="*/ 92 h 99"/>
                      <a:gd name="T42" fmla="*/ 6 w 86"/>
                      <a:gd name="T43" fmla="*/ 89 h 99"/>
                      <a:gd name="T44" fmla="*/ 0 w 86"/>
                      <a:gd name="T45" fmla="*/ 86 h 99"/>
                      <a:gd name="T46" fmla="*/ 1 w 86"/>
                      <a:gd name="T47" fmla="*/ 89 h 99"/>
                      <a:gd name="T48" fmla="*/ 3 w 86"/>
                      <a:gd name="T49" fmla="*/ 91 h 99"/>
                      <a:gd name="T50" fmla="*/ 9 w 86"/>
                      <a:gd name="T51" fmla="*/ 94 h 99"/>
                      <a:gd name="T52" fmla="*/ 15 w 86"/>
                      <a:gd name="T53" fmla="*/ 96 h 99"/>
                      <a:gd name="T54" fmla="*/ 23 w 86"/>
                      <a:gd name="T55" fmla="*/ 97 h 99"/>
                      <a:gd name="T56" fmla="*/ 29 w 86"/>
                      <a:gd name="T57" fmla="*/ 99 h 99"/>
                      <a:gd name="T58" fmla="*/ 41 w 86"/>
                      <a:gd name="T59" fmla="*/ 97 h 99"/>
                      <a:gd name="T60" fmla="*/ 52 w 86"/>
                      <a:gd name="T61" fmla="*/ 94 h 99"/>
                      <a:gd name="T62" fmla="*/ 61 w 86"/>
                      <a:gd name="T63" fmla="*/ 88 h 99"/>
                      <a:gd name="T64" fmla="*/ 69 w 86"/>
                      <a:gd name="T65" fmla="*/ 82 h 99"/>
                      <a:gd name="T66" fmla="*/ 77 w 86"/>
                      <a:gd name="T67" fmla="*/ 72 h 99"/>
                      <a:gd name="T68" fmla="*/ 82 w 86"/>
                      <a:gd name="T69" fmla="*/ 63 h 99"/>
                      <a:gd name="T70" fmla="*/ 85 w 86"/>
                      <a:gd name="T71" fmla="*/ 52 h 99"/>
                      <a:gd name="T72" fmla="*/ 86 w 86"/>
                      <a:gd name="T73" fmla="*/ 41 h 9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6"/>
                      <a:gd name="T112" fmla="*/ 0 h 99"/>
                      <a:gd name="T113" fmla="*/ 86 w 86"/>
                      <a:gd name="T114" fmla="*/ 99 h 99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6" h="99">
                        <a:moveTo>
                          <a:pt x="86" y="41"/>
                        </a:moveTo>
                        <a:lnTo>
                          <a:pt x="85" y="29"/>
                        </a:lnTo>
                        <a:lnTo>
                          <a:pt x="82" y="18"/>
                        </a:lnTo>
                        <a:lnTo>
                          <a:pt x="77" y="9"/>
                        </a:lnTo>
                        <a:lnTo>
                          <a:pt x="71" y="1"/>
                        </a:lnTo>
                        <a:lnTo>
                          <a:pt x="68" y="1"/>
                        </a:lnTo>
                        <a:lnTo>
                          <a:pt x="65" y="0"/>
                        </a:lnTo>
                        <a:lnTo>
                          <a:pt x="72" y="9"/>
                        </a:lnTo>
                        <a:lnTo>
                          <a:pt x="78" y="18"/>
                        </a:lnTo>
                        <a:lnTo>
                          <a:pt x="82" y="29"/>
                        </a:lnTo>
                        <a:lnTo>
                          <a:pt x="83" y="41"/>
                        </a:lnTo>
                        <a:lnTo>
                          <a:pt x="82" y="52"/>
                        </a:lnTo>
                        <a:lnTo>
                          <a:pt x="78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60" y="86"/>
                        </a:lnTo>
                        <a:lnTo>
                          <a:pt x="51" y="91"/>
                        </a:lnTo>
                        <a:lnTo>
                          <a:pt x="40" y="94"/>
                        </a:lnTo>
                        <a:lnTo>
                          <a:pt x="29" y="96"/>
                        </a:lnTo>
                        <a:lnTo>
                          <a:pt x="21" y="94"/>
                        </a:lnTo>
                        <a:lnTo>
                          <a:pt x="14" y="92"/>
                        </a:lnTo>
                        <a:lnTo>
                          <a:pt x="6" y="89"/>
                        </a:lnTo>
                        <a:lnTo>
                          <a:pt x="0" y="86"/>
                        </a:lnTo>
                        <a:lnTo>
                          <a:pt x="1" y="89"/>
                        </a:lnTo>
                        <a:lnTo>
                          <a:pt x="3" y="91"/>
                        </a:lnTo>
                        <a:lnTo>
                          <a:pt x="9" y="94"/>
                        </a:lnTo>
                        <a:lnTo>
                          <a:pt x="15" y="96"/>
                        </a:lnTo>
                        <a:lnTo>
                          <a:pt x="23" y="97"/>
                        </a:lnTo>
                        <a:lnTo>
                          <a:pt x="29" y="99"/>
                        </a:lnTo>
                        <a:lnTo>
                          <a:pt x="41" y="97"/>
                        </a:lnTo>
                        <a:lnTo>
                          <a:pt x="52" y="94"/>
                        </a:lnTo>
                        <a:lnTo>
                          <a:pt x="61" y="88"/>
                        </a:lnTo>
                        <a:lnTo>
                          <a:pt x="69" y="82"/>
                        </a:lnTo>
                        <a:lnTo>
                          <a:pt x="77" y="72"/>
                        </a:lnTo>
                        <a:lnTo>
                          <a:pt x="82" y="63"/>
                        </a:lnTo>
                        <a:lnTo>
                          <a:pt x="85" y="52"/>
                        </a:lnTo>
                        <a:lnTo>
                          <a:pt x="86" y="41"/>
                        </a:lnTo>
                        <a:close/>
                      </a:path>
                    </a:pathLst>
                  </a:custGeom>
                  <a:solidFill>
                    <a:srgbClr val="5567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5" name="Freeform 643">
                    <a:extLst>
                      <a:ext uri="{FF2B5EF4-FFF2-40B4-BE49-F238E27FC236}">
                        <a16:creationId xmlns:a16="http://schemas.microsoft.com/office/drawing/2014/main" id="{6F9EBC1B-AF6B-F649-9A17-71438B0B6B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3" y="1314"/>
                    <a:ext cx="87" cy="97"/>
                  </a:xfrm>
                  <a:custGeom>
                    <a:avLst/>
                    <a:gdLst>
                      <a:gd name="T0" fmla="*/ 87 w 87"/>
                      <a:gd name="T1" fmla="*/ 41 h 97"/>
                      <a:gd name="T2" fmla="*/ 85 w 87"/>
                      <a:gd name="T3" fmla="*/ 29 h 97"/>
                      <a:gd name="T4" fmla="*/ 82 w 87"/>
                      <a:gd name="T5" fmla="*/ 18 h 97"/>
                      <a:gd name="T6" fmla="*/ 77 w 87"/>
                      <a:gd name="T7" fmla="*/ 9 h 97"/>
                      <a:gd name="T8" fmla="*/ 70 w 87"/>
                      <a:gd name="T9" fmla="*/ 1 h 97"/>
                      <a:gd name="T10" fmla="*/ 67 w 87"/>
                      <a:gd name="T11" fmla="*/ 0 h 97"/>
                      <a:gd name="T12" fmla="*/ 65 w 87"/>
                      <a:gd name="T13" fmla="*/ 0 h 97"/>
                      <a:gd name="T14" fmla="*/ 73 w 87"/>
                      <a:gd name="T15" fmla="*/ 9 h 97"/>
                      <a:gd name="T16" fmla="*/ 79 w 87"/>
                      <a:gd name="T17" fmla="*/ 18 h 97"/>
                      <a:gd name="T18" fmla="*/ 82 w 87"/>
                      <a:gd name="T19" fmla="*/ 29 h 97"/>
                      <a:gd name="T20" fmla="*/ 84 w 87"/>
                      <a:gd name="T21" fmla="*/ 41 h 97"/>
                      <a:gd name="T22" fmla="*/ 82 w 87"/>
                      <a:gd name="T23" fmla="*/ 51 h 97"/>
                      <a:gd name="T24" fmla="*/ 79 w 87"/>
                      <a:gd name="T25" fmla="*/ 62 h 97"/>
                      <a:gd name="T26" fmla="*/ 74 w 87"/>
                      <a:gd name="T27" fmla="*/ 71 h 97"/>
                      <a:gd name="T28" fmla="*/ 68 w 87"/>
                      <a:gd name="T29" fmla="*/ 79 h 97"/>
                      <a:gd name="T30" fmla="*/ 60 w 87"/>
                      <a:gd name="T31" fmla="*/ 85 h 97"/>
                      <a:gd name="T32" fmla="*/ 51 w 87"/>
                      <a:gd name="T33" fmla="*/ 89 h 97"/>
                      <a:gd name="T34" fmla="*/ 42 w 87"/>
                      <a:gd name="T35" fmla="*/ 92 h 97"/>
                      <a:gd name="T36" fmla="*/ 31 w 87"/>
                      <a:gd name="T37" fmla="*/ 94 h 97"/>
                      <a:gd name="T38" fmla="*/ 23 w 87"/>
                      <a:gd name="T39" fmla="*/ 92 h 97"/>
                      <a:gd name="T40" fmla="*/ 16 w 87"/>
                      <a:gd name="T41" fmla="*/ 91 h 97"/>
                      <a:gd name="T42" fmla="*/ 8 w 87"/>
                      <a:gd name="T43" fmla="*/ 88 h 97"/>
                      <a:gd name="T44" fmla="*/ 0 w 87"/>
                      <a:gd name="T45" fmla="*/ 83 h 97"/>
                      <a:gd name="T46" fmla="*/ 2 w 87"/>
                      <a:gd name="T47" fmla="*/ 86 h 97"/>
                      <a:gd name="T48" fmla="*/ 3 w 87"/>
                      <a:gd name="T49" fmla="*/ 89 h 97"/>
                      <a:gd name="T50" fmla="*/ 9 w 87"/>
                      <a:gd name="T51" fmla="*/ 92 h 97"/>
                      <a:gd name="T52" fmla="*/ 17 w 87"/>
                      <a:gd name="T53" fmla="*/ 94 h 97"/>
                      <a:gd name="T54" fmla="*/ 23 w 87"/>
                      <a:gd name="T55" fmla="*/ 96 h 97"/>
                      <a:gd name="T56" fmla="*/ 31 w 87"/>
                      <a:gd name="T57" fmla="*/ 97 h 97"/>
                      <a:gd name="T58" fmla="*/ 42 w 87"/>
                      <a:gd name="T59" fmla="*/ 96 h 97"/>
                      <a:gd name="T60" fmla="*/ 53 w 87"/>
                      <a:gd name="T61" fmla="*/ 92 h 97"/>
                      <a:gd name="T62" fmla="*/ 62 w 87"/>
                      <a:gd name="T63" fmla="*/ 86 h 97"/>
                      <a:gd name="T64" fmla="*/ 71 w 87"/>
                      <a:gd name="T65" fmla="*/ 80 h 97"/>
                      <a:gd name="T66" fmla="*/ 77 w 87"/>
                      <a:gd name="T67" fmla="*/ 72 h 97"/>
                      <a:gd name="T68" fmla="*/ 82 w 87"/>
                      <a:gd name="T69" fmla="*/ 63 h 97"/>
                      <a:gd name="T70" fmla="*/ 85 w 87"/>
                      <a:gd name="T71" fmla="*/ 52 h 97"/>
                      <a:gd name="T72" fmla="*/ 87 w 87"/>
                      <a:gd name="T73" fmla="*/ 41 h 97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7"/>
                      <a:gd name="T113" fmla="*/ 87 w 87"/>
                      <a:gd name="T114" fmla="*/ 97 h 97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7">
                        <a:moveTo>
                          <a:pt x="87" y="41"/>
                        </a:moveTo>
                        <a:lnTo>
                          <a:pt x="85" y="29"/>
                        </a:lnTo>
                        <a:lnTo>
                          <a:pt x="82" y="18"/>
                        </a:lnTo>
                        <a:lnTo>
                          <a:pt x="77" y="9"/>
                        </a:lnTo>
                        <a:lnTo>
                          <a:pt x="70" y="1"/>
                        </a:lnTo>
                        <a:lnTo>
                          <a:pt x="67" y="0"/>
                        </a:lnTo>
                        <a:lnTo>
                          <a:pt x="65" y="0"/>
                        </a:lnTo>
                        <a:lnTo>
                          <a:pt x="73" y="9"/>
                        </a:lnTo>
                        <a:lnTo>
                          <a:pt x="79" y="18"/>
                        </a:lnTo>
                        <a:lnTo>
                          <a:pt x="82" y="29"/>
                        </a:lnTo>
                        <a:lnTo>
                          <a:pt x="84" y="41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60" y="85"/>
                        </a:lnTo>
                        <a:lnTo>
                          <a:pt x="51" y="89"/>
                        </a:lnTo>
                        <a:lnTo>
                          <a:pt x="42" y="92"/>
                        </a:lnTo>
                        <a:lnTo>
                          <a:pt x="31" y="94"/>
                        </a:lnTo>
                        <a:lnTo>
                          <a:pt x="23" y="92"/>
                        </a:lnTo>
                        <a:lnTo>
                          <a:pt x="16" y="91"/>
                        </a:lnTo>
                        <a:lnTo>
                          <a:pt x="8" y="88"/>
                        </a:lnTo>
                        <a:lnTo>
                          <a:pt x="0" y="83"/>
                        </a:lnTo>
                        <a:lnTo>
                          <a:pt x="2" y="86"/>
                        </a:lnTo>
                        <a:lnTo>
                          <a:pt x="3" y="89"/>
                        </a:lnTo>
                        <a:lnTo>
                          <a:pt x="9" y="92"/>
                        </a:lnTo>
                        <a:lnTo>
                          <a:pt x="17" y="94"/>
                        </a:lnTo>
                        <a:lnTo>
                          <a:pt x="23" y="96"/>
                        </a:lnTo>
                        <a:lnTo>
                          <a:pt x="31" y="97"/>
                        </a:lnTo>
                        <a:lnTo>
                          <a:pt x="42" y="96"/>
                        </a:lnTo>
                        <a:lnTo>
                          <a:pt x="53" y="92"/>
                        </a:lnTo>
                        <a:lnTo>
                          <a:pt x="62" y="86"/>
                        </a:lnTo>
                        <a:lnTo>
                          <a:pt x="71" y="80"/>
                        </a:lnTo>
                        <a:lnTo>
                          <a:pt x="77" y="72"/>
                        </a:lnTo>
                        <a:lnTo>
                          <a:pt x="82" y="63"/>
                        </a:lnTo>
                        <a:lnTo>
                          <a:pt x="85" y="52"/>
                        </a:lnTo>
                        <a:lnTo>
                          <a:pt x="87" y="41"/>
                        </a:lnTo>
                        <a:close/>
                      </a:path>
                    </a:pathLst>
                  </a:custGeom>
                  <a:solidFill>
                    <a:srgbClr val="586AA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6" name="Freeform 644">
                    <a:extLst>
                      <a:ext uri="{FF2B5EF4-FFF2-40B4-BE49-F238E27FC236}">
                        <a16:creationId xmlns:a16="http://schemas.microsoft.com/office/drawing/2014/main" id="{744C306B-F6EF-5444-89D8-CE6D3F4D5D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3" y="1314"/>
                    <a:ext cx="85" cy="96"/>
                  </a:xfrm>
                  <a:custGeom>
                    <a:avLst/>
                    <a:gdLst>
                      <a:gd name="T0" fmla="*/ 85 w 85"/>
                      <a:gd name="T1" fmla="*/ 41 h 96"/>
                      <a:gd name="T2" fmla="*/ 84 w 85"/>
                      <a:gd name="T3" fmla="*/ 29 h 96"/>
                      <a:gd name="T4" fmla="*/ 80 w 85"/>
                      <a:gd name="T5" fmla="*/ 18 h 96"/>
                      <a:gd name="T6" fmla="*/ 74 w 85"/>
                      <a:gd name="T7" fmla="*/ 9 h 96"/>
                      <a:gd name="T8" fmla="*/ 67 w 85"/>
                      <a:gd name="T9" fmla="*/ 0 h 96"/>
                      <a:gd name="T10" fmla="*/ 65 w 85"/>
                      <a:gd name="T11" fmla="*/ 0 h 96"/>
                      <a:gd name="T12" fmla="*/ 62 w 85"/>
                      <a:gd name="T13" fmla="*/ 0 h 96"/>
                      <a:gd name="T14" fmla="*/ 70 w 85"/>
                      <a:gd name="T15" fmla="*/ 7 h 96"/>
                      <a:gd name="T16" fmla="*/ 77 w 85"/>
                      <a:gd name="T17" fmla="*/ 18 h 96"/>
                      <a:gd name="T18" fmla="*/ 80 w 85"/>
                      <a:gd name="T19" fmla="*/ 29 h 96"/>
                      <a:gd name="T20" fmla="*/ 82 w 85"/>
                      <a:gd name="T21" fmla="*/ 41 h 96"/>
                      <a:gd name="T22" fmla="*/ 80 w 85"/>
                      <a:gd name="T23" fmla="*/ 51 h 96"/>
                      <a:gd name="T24" fmla="*/ 79 w 85"/>
                      <a:gd name="T25" fmla="*/ 60 h 96"/>
                      <a:gd name="T26" fmla="*/ 74 w 85"/>
                      <a:gd name="T27" fmla="*/ 69 h 96"/>
                      <a:gd name="T28" fmla="*/ 68 w 85"/>
                      <a:gd name="T29" fmla="*/ 77 h 96"/>
                      <a:gd name="T30" fmla="*/ 60 w 85"/>
                      <a:gd name="T31" fmla="*/ 83 h 96"/>
                      <a:gd name="T32" fmla="*/ 51 w 85"/>
                      <a:gd name="T33" fmla="*/ 88 h 96"/>
                      <a:gd name="T34" fmla="*/ 42 w 85"/>
                      <a:gd name="T35" fmla="*/ 91 h 96"/>
                      <a:gd name="T36" fmla="*/ 31 w 85"/>
                      <a:gd name="T37" fmla="*/ 92 h 96"/>
                      <a:gd name="T38" fmla="*/ 23 w 85"/>
                      <a:gd name="T39" fmla="*/ 91 h 96"/>
                      <a:gd name="T40" fmla="*/ 14 w 85"/>
                      <a:gd name="T41" fmla="*/ 89 h 96"/>
                      <a:gd name="T42" fmla="*/ 6 w 85"/>
                      <a:gd name="T43" fmla="*/ 85 h 96"/>
                      <a:gd name="T44" fmla="*/ 0 w 85"/>
                      <a:gd name="T45" fmla="*/ 80 h 96"/>
                      <a:gd name="T46" fmla="*/ 0 w 85"/>
                      <a:gd name="T47" fmla="*/ 83 h 96"/>
                      <a:gd name="T48" fmla="*/ 2 w 85"/>
                      <a:gd name="T49" fmla="*/ 86 h 96"/>
                      <a:gd name="T50" fmla="*/ 8 w 85"/>
                      <a:gd name="T51" fmla="*/ 89 h 96"/>
                      <a:gd name="T52" fmla="*/ 16 w 85"/>
                      <a:gd name="T53" fmla="*/ 92 h 96"/>
                      <a:gd name="T54" fmla="*/ 23 w 85"/>
                      <a:gd name="T55" fmla="*/ 94 h 96"/>
                      <a:gd name="T56" fmla="*/ 31 w 85"/>
                      <a:gd name="T57" fmla="*/ 96 h 96"/>
                      <a:gd name="T58" fmla="*/ 42 w 85"/>
                      <a:gd name="T59" fmla="*/ 94 h 96"/>
                      <a:gd name="T60" fmla="*/ 53 w 85"/>
                      <a:gd name="T61" fmla="*/ 91 h 96"/>
                      <a:gd name="T62" fmla="*/ 62 w 85"/>
                      <a:gd name="T63" fmla="*/ 86 h 96"/>
                      <a:gd name="T64" fmla="*/ 70 w 85"/>
                      <a:gd name="T65" fmla="*/ 79 h 96"/>
                      <a:gd name="T66" fmla="*/ 76 w 85"/>
                      <a:gd name="T67" fmla="*/ 71 h 96"/>
                      <a:gd name="T68" fmla="*/ 80 w 85"/>
                      <a:gd name="T69" fmla="*/ 62 h 96"/>
                      <a:gd name="T70" fmla="*/ 84 w 85"/>
                      <a:gd name="T71" fmla="*/ 52 h 96"/>
                      <a:gd name="T72" fmla="*/ 85 w 85"/>
                      <a:gd name="T73" fmla="*/ 41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5"/>
                      <a:gd name="T112" fmla="*/ 0 h 96"/>
                      <a:gd name="T113" fmla="*/ 85 w 85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5" h="96">
                        <a:moveTo>
                          <a:pt x="85" y="41"/>
                        </a:moveTo>
                        <a:lnTo>
                          <a:pt x="84" y="29"/>
                        </a:lnTo>
                        <a:lnTo>
                          <a:pt x="80" y="18"/>
                        </a:lnTo>
                        <a:lnTo>
                          <a:pt x="74" y="9"/>
                        </a:lnTo>
                        <a:lnTo>
                          <a:pt x="67" y="0"/>
                        </a:lnTo>
                        <a:lnTo>
                          <a:pt x="65" y="0"/>
                        </a:lnTo>
                        <a:lnTo>
                          <a:pt x="62" y="0"/>
                        </a:lnTo>
                        <a:lnTo>
                          <a:pt x="70" y="7"/>
                        </a:lnTo>
                        <a:lnTo>
                          <a:pt x="77" y="18"/>
                        </a:lnTo>
                        <a:lnTo>
                          <a:pt x="80" y="29"/>
                        </a:lnTo>
                        <a:lnTo>
                          <a:pt x="82" y="41"/>
                        </a:lnTo>
                        <a:lnTo>
                          <a:pt x="80" y="51"/>
                        </a:lnTo>
                        <a:lnTo>
                          <a:pt x="79" y="60"/>
                        </a:lnTo>
                        <a:lnTo>
                          <a:pt x="74" y="69"/>
                        </a:lnTo>
                        <a:lnTo>
                          <a:pt x="68" y="77"/>
                        </a:lnTo>
                        <a:lnTo>
                          <a:pt x="60" y="83"/>
                        </a:lnTo>
                        <a:lnTo>
                          <a:pt x="51" y="88"/>
                        </a:lnTo>
                        <a:lnTo>
                          <a:pt x="42" y="91"/>
                        </a:lnTo>
                        <a:lnTo>
                          <a:pt x="31" y="92"/>
                        </a:lnTo>
                        <a:lnTo>
                          <a:pt x="23" y="91"/>
                        </a:lnTo>
                        <a:lnTo>
                          <a:pt x="14" y="89"/>
                        </a:lnTo>
                        <a:lnTo>
                          <a:pt x="6" y="85"/>
                        </a:lnTo>
                        <a:lnTo>
                          <a:pt x="0" y="80"/>
                        </a:lnTo>
                        <a:lnTo>
                          <a:pt x="0" y="83"/>
                        </a:lnTo>
                        <a:lnTo>
                          <a:pt x="2" y="86"/>
                        </a:lnTo>
                        <a:lnTo>
                          <a:pt x="8" y="89"/>
                        </a:lnTo>
                        <a:lnTo>
                          <a:pt x="16" y="92"/>
                        </a:lnTo>
                        <a:lnTo>
                          <a:pt x="23" y="94"/>
                        </a:lnTo>
                        <a:lnTo>
                          <a:pt x="31" y="96"/>
                        </a:lnTo>
                        <a:lnTo>
                          <a:pt x="42" y="94"/>
                        </a:lnTo>
                        <a:lnTo>
                          <a:pt x="53" y="91"/>
                        </a:lnTo>
                        <a:lnTo>
                          <a:pt x="62" y="86"/>
                        </a:lnTo>
                        <a:lnTo>
                          <a:pt x="70" y="79"/>
                        </a:lnTo>
                        <a:lnTo>
                          <a:pt x="76" y="71"/>
                        </a:lnTo>
                        <a:lnTo>
                          <a:pt x="80" y="62"/>
                        </a:lnTo>
                        <a:lnTo>
                          <a:pt x="84" y="52"/>
                        </a:lnTo>
                        <a:lnTo>
                          <a:pt x="85" y="41"/>
                        </a:lnTo>
                        <a:close/>
                      </a:path>
                    </a:pathLst>
                  </a:custGeom>
                  <a:solidFill>
                    <a:srgbClr val="5A6C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7" name="Freeform 645">
                    <a:extLst>
                      <a:ext uri="{FF2B5EF4-FFF2-40B4-BE49-F238E27FC236}">
                        <a16:creationId xmlns:a16="http://schemas.microsoft.com/office/drawing/2014/main" id="{79E418F1-2147-1C4E-8047-0C66BEB595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2" y="1314"/>
                    <a:ext cx="85" cy="94"/>
                  </a:xfrm>
                  <a:custGeom>
                    <a:avLst/>
                    <a:gdLst>
                      <a:gd name="T0" fmla="*/ 85 w 85"/>
                      <a:gd name="T1" fmla="*/ 41 h 94"/>
                      <a:gd name="T2" fmla="*/ 83 w 85"/>
                      <a:gd name="T3" fmla="*/ 29 h 94"/>
                      <a:gd name="T4" fmla="*/ 80 w 85"/>
                      <a:gd name="T5" fmla="*/ 18 h 94"/>
                      <a:gd name="T6" fmla="*/ 74 w 85"/>
                      <a:gd name="T7" fmla="*/ 9 h 94"/>
                      <a:gd name="T8" fmla="*/ 66 w 85"/>
                      <a:gd name="T9" fmla="*/ 0 h 94"/>
                      <a:gd name="T10" fmla="*/ 64 w 85"/>
                      <a:gd name="T11" fmla="*/ 0 h 94"/>
                      <a:gd name="T12" fmla="*/ 61 w 85"/>
                      <a:gd name="T13" fmla="*/ 0 h 94"/>
                      <a:gd name="T14" fmla="*/ 61 w 85"/>
                      <a:gd name="T15" fmla="*/ 0 h 94"/>
                      <a:gd name="T16" fmla="*/ 60 w 85"/>
                      <a:gd name="T17" fmla="*/ 0 h 94"/>
                      <a:gd name="T18" fmla="*/ 69 w 85"/>
                      <a:gd name="T19" fmla="*/ 7 h 94"/>
                      <a:gd name="T20" fmla="*/ 75 w 85"/>
                      <a:gd name="T21" fmla="*/ 17 h 94"/>
                      <a:gd name="T22" fmla="*/ 80 w 85"/>
                      <a:gd name="T23" fmla="*/ 29 h 94"/>
                      <a:gd name="T24" fmla="*/ 81 w 85"/>
                      <a:gd name="T25" fmla="*/ 41 h 94"/>
                      <a:gd name="T26" fmla="*/ 81 w 85"/>
                      <a:gd name="T27" fmla="*/ 51 h 94"/>
                      <a:gd name="T28" fmla="*/ 78 w 85"/>
                      <a:gd name="T29" fmla="*/ 60 h 94"/>
                      <a:gd name="T30" fmla="*/ 74 w 85"/>
                      <a:gd name="T31" fmla="*/ 68 h 94"/>
                      <a:gd name="T32" fmla="*/ 68 w 85"/>
                      <a:gd name="T33" fmla="*/ 75 h 94"/>
                      <a:gd name="T34" fmla="*/ 60 w 85"/>
                      <a:gd name="T35" fmla="*/ 82 h 94"/>
                      <a:gd name="T36" fmla="*/ 52 w 85"/>
                      <a:gd name="T37" fmla="*/ 86 h 94"/>
                      <a:gd name="T38" fmla="*/ 43 w 85"/>
                      <a:gd name="T39" fmla="*/ 89 h 94"/>
                      <a:gd name="T40" fmla="*/ 32 w 85"/>
                      <a:gd name="T41" fmla="*/ 91 h 94"/>
                      <a:gd name="T42" fmla="*/ 23 w 85"/>
                      <a:gd name="T43" fmla="*/ 89 h 94"/>
                      <a:gd name="T44" fmla="*/ 15 w 85"/>
                      <a:gd name="T45" fmla="*/ 86 h 94"/>
                      <a:gd name="T46" fmla="*/ 7 w 85"/>
                      <a:gd name="T47" fmla="*/ 83 h 94"/>
                      <a:gd name="T48" fmla="*/ 0 w 85"/>
                      <a:gd name="T49" fmla="*/ 79 h 94"/>
                      <a:gd name="T50" fmla="*/ 1 w 85"/>
                      <a:gd name="T51" fmla="*/ 80 h 94"/>
                      <a:gd name="T52" fmla="*/ 1 w 85"/>
                      <a:gd name="T53" fmla="*/ 83 h 94"/>
                      <a:gd name="T54" fmla="*/ 9 w 85"/>
                      <a:gd name="T55" fmla="*/ 88 h 94"/>
                      <a:gd name="T56" fmla="*/ 17 w 85"/>
                      <a:gd name="T57" fmla="*/ 91 h 94"/>
                      <a:gd name="T58" fmla="*/ 24 w 85"/>
                      <a:gd name="T59" fmla="*/ 92 h 94"/>
                      <a:gd name="T60" fmla="*/ 32 w 85"/>
                      <a:gd name="T61" fmla="*/ 94 h 94"/>
                      <a:gd name="T62" fmla="*/ 43 w 85"/>
                      <a:gd name="T63" fmla="*/ 92 h 94"/>
                      <a:gd name="T64" fmla="*/ 52 w 85"/>
                      <a:gd name="T65" fmla="*/ 89 h 94"/>
                      <a:gd name="T66" fmla="*/ 61 w 85"/>
                      <a:gd name="T67" fmla="*/ 85 h 94"/>
                      <a:gd name="T68" fmla="*/ 69 w 85"/>
                      <a:gd name="T69" fmla="*/ 79 h 94"/>
                      <a:gd name="T70" fmla="*/ 75 w 85"/>
                      <a:gd name="T71" fmla="*/ 71 h 94"/>
                      <a:gd name="T72" fmla="*/ 80 w 85"/>
                      <a:gd name="T73" fmla="*/ 62 h 94"/>
                      <a:gd name="T74" fmla="*/ 83 w 85"/>
                      <a:gd name="T75" fmla="*/ 51 h 94"/>
                      <a:gd name="T76" fmla="*/ 85 w 85"/>
                      <a:gd name="T77" fmla="*/ 41 h 94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4"/>
                      <a:gd name="T119" fmla="*/ 85 w 85"/>
                      <a:gd name="T120" fmla="*/ 94 h 94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4">
                        <a:moveTo>
                          <a:pt x="85" y="41"/>
                        </a:moveTo>
                        <a:lnTo>
                          <a:pt x="83" y="29"/>
                        </a:lnTo>
                        <a:lnTo>
                          <a:pt x="80" y="18"/>
                        </a:lnTo>
                        <a:lnTo>
                          <a:pt x="74" y="9"/>
                        </a:lnTo>
                        <a:lnTo>
                          <a:pt x="66" y="0"/>
                        </a:lnTo>
                        <a:lnTo>
                          <a:pt x="64" y="0"/>
                        </a:lnTo>
                        <a:lnTo>
                          <a:pt x="61" y="0"/>
                        </a:lnTo>
                        <a:lnTo>
                          <a:pt x="60" y="0"/>
                        </a:lnTo>
                        <a:lnTo>
                          <a:pt x="69" y="7"/>
                        </a:lnTo>
                        <a:lnTo>
                          <a:pt x="75" y="17"/>
                        </a:lnTo>
                        <a:lnTo>
                          <a:pt x="80" y="29"/>
                        </a:lnTo>
                        <a:lnTo>
                          <a:pt x="81" y="41"/>
                        </a:lnTo>
                        <a:lnTo>
                          <a:pt x="81" y="51"/>
                        </a:lnTo>
                        <a:lnTo>
                          <a:pt x="78" y="60"/>
                        </a:lnTo>
                        <a:lnTo>
                          <a:pt x="74" y="68"/>
                        </a:lnTo>
                        <a:lnTo>
                          <a:pt x="68" y="75"/>
                        </a:lnTo>
                        <a:lnTo>
                          <a:pt x="60" y="82"/>
                        </a:lnTo>
                        <a:lnTo>
                          <a:pt x="52" y="86"/>
                        </a:lnTo>
                        <a:lnTo>
                          <a:pt x="43" y="89"/>
                        </a:lnTo>
                        <a:lnTo>
                          <a:pt x="32" y="91"/>
                        </a:lnTo>
                        <a:lnTo>
                          <a:pt x="23" y="89"/>
                        </a:lnTo>
                        <a:lnTo>
                          <a:pt x="15" y="86"/>
                        </a:lnTo>
                        <a:lnTo>
                          <a:pt x="7" y="83"/>
                        </a:lnTo>
                        <a:lnTo>
                          <a:pt x="0" y="79"/>
                        </a:lnTo>
                        <a:lnTo>
                          <a:pt x="1" y="80"/>
                        </a:lnTo>
                        <a:lnTo>
                          <a:pt x="1" y="83"/>
                        </a:lnTo>
                        <a:lnTo>
                          <a:pt x="9" y="88"/>
                        </a:lnTo>
                        <a:lnTo>
                          <a:pt x="17" y="91"/>
                        </a:lnTo>
                        <a:lnTo>
                          <a:pt x="24" y="92"/>
                        </a:lnTo>
                        <a:lnTo>
                          <a:pt x="32" y="94"/>
                        </a:lnTo>
                        <a:lnTo>
                          <a:pt x="43" y="92"/>
                        </a:lnTo>
                        <a:lnTo>
                          <a:pt x="52" y="89"/>
                        </a:lnTo>
                        <a:lnTo>
                          <a:pt x="61" y="85"/>
                        </a:lnTo>
                        <a:lnTo>
                          <a:pt x="69" y="79"/>
                        </a:lnTo>
                        <a:lnTo>
                          <a:pt x="75" y="71"/>
                        </a:lnTo>
                        <a:lnTo>
                          <a:pt x="80" y="62"/>
                        </a:lnTo>
                        <a:lnTo>
                          <a:pt x="83" y="51"/>
                        </a:lnTo>
                        <a:lnTo>
                          <a:pt x="85" y="41"/>
                        </a:lnTo>
                        <a:close/>
                      </a:path>
                    </a:pathLst>
                  </a:custGeom>
                  <a:solidFill>
                    <a:srgbClr val="5F70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8" name="Freeform 646">
                    <a:extLst>
                      <a:ext uri="{FF2B5EF4-FFF2-40B4-BE49-F238E27FC236}">
                        <a16:creationId xmlns:a16="http://schemas.microsoft.com/office/drawing/2014/main" id="{89B90968-9550-3640-832F-C4446D8E08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2" y="1314"/>
                    <a:ext cx="83" cy="92"/>
                  </a:xfrm>
                  <a:custGeom>
                    <a:avLst/>
                    <a:gdLst>
                      <a:gd name="T0" fmla="*/ 83 w 83"/>
                      <a:gd name="T1" fmla="*/ 41 h 92"/>
                      <a:gd name="T2" fmla="*/ 81 w 83"/>
                      <a:gd name="T3" fmla="*/ 29 h 92"/>
                      <a:gd name="T4" fmla="*/ 78 w 83"/>
                      <a:gd name="T5" fmla="*/ 18 h 92"/>
                      <a:gd name="T6" fmla="*/ 71 w 83"/>
                      <a:gd name="T7" fmla="*/ 7 h 92"/>
                      <a:gd name="T8" fmla="*/ 63 w 83"/>
                      <a:gd name="T9" fmla="*/ 0 h 92"/>
                      <a:gd name="T10" fmla="*/ 63 w 83"/>
                      <a:gd name="T11" fmla="*/ 0 h 92"/>
                      <a:gd name="T12" fmla="*/ 61 w 83"/>
                      <a:gd name="T13" fmla="*/ 0 h 92"/>
                      <a:gd name="T14" fmla="*/ 60 w 83"/>
                      <a:gd name="T15" fmla="*/ 0 h 92"/>
                      <a:gd name="T16" fmla="*/ 58 w 83"/>
                      <a:gd name="T17" fmla="*/ 0 h 92"/>
                      <a:gd name="T18" fmla="*/ 68 w 83"/>
                      <a:gd name="T19" fmla="*/ 7 h 92"/>
                      <a:gd name="T20" fmla="*/ 74 w 83"/>
                      <a:gd name="T21" fmla="*/ 17 h 92"/>
                      <a:gd name="T22" fmla="*/ 77 w 83"/>
                      <a:gd name="T23" fmla="*/ 23 h 92"/>
                      <a:gd name="T24" fmla="*/ 78 w 83"/>
                      <a:gd name="T25" fmla="*/ 29 h 92"/>
                      <a:gd name="T26" fmla="*/ 80 w 83"/>
                      <a:gd name="T27" fmla="*/ 35 h 92"/>
                      <a:gd name="T28" fmla="*/ 80 w 83"/>
                      <a:gd name="T29" fmla="*/ 41 h 92"/>
                      <a:gd name="T30" fmla="*/ 80 w 83"/>
                      <a:gd name="T31" fmla="*/ 51 h 92"/>
                      <a:gd name="T32" fmla="*/ 77 w 83"/>
                      <a:gd name="T33" fmla="*/ 60 h 92"/>
                      <a:gd name="T34" fmla="*/ 72 w 83"/>
                      <a:gd name="T35" fmla="*/ 68 h 92"/>
                      <a:gd name="T36" fmla="*/ 66 w 83"/>
                      <a:gd name="T37" fmla="*/ 74 h 92"/>
                      <a:gd name="T38" fmla="*/ 60 w 83"/>
                      <a:gd name="T39" fmla="*/ 80 h 92"/>
                      <a:gd name="T40" fmla="*/ 51 w 83"/>
                      <a:gd name="T41" fmla="*/ 85 h 92"/>
                      <a:gd name="T42" fmla="*/ 41 w 83"/>
                      <a:gd name="T43" fmla="*/ 88 h 92"/>
                      <a:gd name="T44" fmla="*/ 32 w 83"/>
                      <a:gd name="T45" fmla="*/ 89 h 92"/>
                      <a:gd name="T46" fmla="*/ 23 w 83"/>
                      <a:gd name="T47" fmla="*/ 88 h 92"/>
                      <a:gd name="T48" fmla="*/ 14 w 83"/>
                      <a:gd name="T49" fmla="*/ 85 h 92"/>
                      <a:gd name="T50" fmla="*/ 6 w 83"/>
                      <a:gd name="T51" fmla="*/ 82 h 92"/>
                      <a:gd name="T52" fmla="*/ 0 w 83"/>
                      <a:gd name="T53" fmla="*/ 75 h 92"/>
                      <a:gd name="T54" fmla="*/ 0 w 83"/>
                      <a:gd name="T55" fmla="*/ 79 h 92"/>
                      <a:gd name="T56" fmla="*/ 1 w 83"/>
                      <a:gd name="T57" fmla="*/ 80 h 92"/>
                      <a:gd name="T58" fmla="*/ 7 w 83"/>
                      <a:gd name="T59" fmla="*/ 85 h 92"/>
                      <a:gd name="T60" fmla="*/ 15 w 83"/>
                      <a:gd name="T61" fmla="*/ 89 h 92"/>
                      <a:gd name="T62" fmla="*/ 24 w 83"/>
                      <a:gd name="T63" fmla="*/ 91 h 92"/>
                      <a:gd name="T64" fmla="*/ 32 w 83"/>
                      <a:gd name="T65" fmla="*/ 92 h 92"/>
                      <a:gd name="T66" fmla="*/ 43 w 83"/>
                      <a:gd name="T67" fmla="*/ 91 h 92"/>
                      <a:gd name="T68" fmla="*/ 52 w 83"/>
                      <a:gd name="T69" fmla="*/ 88 h 92"/>
                      <a:gd name="T70" fmla="*/ 61 w 83"/>
                      <a:gd name="T71" fmla="*/ 83 h 92"/>
                      <a:gd name="T72" fmla="*/ 69 w 83"/>
                      <a:gd name="T73" fmla="*/ 77 h 92"/>
                      <a:gd name="T74" fmla="*/ 75 w 83"/>
                      <a:gd name="T75" fmla="*/ 69 h 92"/>
                      <a:gd name="T76" fmla="*/ 80 w 83"/>
                      <a:gd name="T77" fmla="*/ 60 h 92"/>
                      <a:gd name="T78" fmla="*/ 81 w 83"/>
                      <a:gd name="T79" fmla="*/ 51 h 92"/>
                      <a:gd name="T80" fmla="*/ 83 w 83"/>
                      <a:gd name="T81" fmla="*/ 41 h 92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2"/>
                      <a:gd name="T125" fmla="*/ 83 w 83"/>
                      <a:gd name="T126" fmla="*/ 92 h 92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2">
                        <a:moveTo>
                          <a:pt x="83" y="41"/>
                        </a:moveTo>
                        <a:lnTo>
                          <a:pt x="81" y="29"/>
                        </a:lnTo>
                        <a:lnTo>
                          <a:pt x="78" y="18"/>
                        </a:lnTo>
                        <a:lnTo>
                          <a:pt x="71" y="7"/>
                        </a:lnTo>
                        <a:lnTo>
                          <a:pt x="63" y="0"/>
                        </a:lnTo>
                        <a:lnTo>
                          <a:pt x="61" y="0"/>
                        </a:lnTo>
                        <a:lnTo>
                          <a:pt x="60" y="0"/>
                        </a:lnTo>
                        <a:lnTo>
                          <a:pt x="58" y="0"/>
                        </a:lnTo>
                        <a:lnTo>
                          <a:pt x="68" y="7"/>
                        </a:lnTo>
                        <a:lnTo>
                          <a:pt x="74" y="17"/>
                        </a:lnTo>
                        <a:lnTo>
                          <a:pt x="77" y="23"/>
                        </a:lnTo>
                        <a:lnTo>
                          <a:pt x="78" y="29"/>
                        </a:lnTo>
                        <a:lnTo>
                          <a:pt x="80" y="35"/>
                        </a:lnTo>
                        <a:lnTo>
                          <a:pt x="80" y="41"/>
                        </a:lnTo>
                        <a:lnTo>
                          <a:pt x="80" y="51"/>
                        </a:lnTo>
                        <a:lnTo>
                          <a:pt x="77" y="60"/>
                        </a:lnTo>
                        <a:lnTo>
                          <a:pt x="72" y="68"/>
                        </a:lnTo>
                        <a:lnTo>
                          <a:pt x="66" y="74"/>
                        </a:lnTo>
                        <a:lnTo>
                          <a:pt x="60" y="80"/>
                        </a:lnTo>
                        <a:lnTo>
                          <a:pt x="51" y="85"/>
                        </a:lnTo>
                        <a:lnTo>
                          <a:pt x="41" y="88"/>
                        </a:lnTo>
                        <a:lnTo>
                          <a:pt x="32" y="89"/>
                        </a:lnTo>
                        <a:lnTo>
                          <a:pt x="23" y="88"/>
                        </a:lnTo>
                        <a:lnTo>
                          <a:pt x="14" y="85"/>
                        </a:lnTo>
                        <a:lnTo>
                          <a:pt x="6" y="82"/>
                        </a:lnTo>
                        <a:lnTo>
                          <a:pt x="0" y="75"/>
                        </a:lnTo>
                        <a:lnTo>
                          <a:pt x="0" y="79"/>
                        </a:lnTo>
                        <a:lnTo>
                          <a:pt x="1" y="80"/>
                        </a:lnTo>
                        <a:lnTo>
                          <a:pt x="7" y="85"/>
                        </a:lnTo>
                        <a:lnTo>
                          <a:pt x="15" y="89"/>
                        </a:lnTo>
                        <a:lnTo>
                          <a:pt x="24" y="91"/>
                        </a:lnTo>
                        <a:lnTo>
                          <a:pt x="32" y="92"/>
                        </a:lnTo>
                        <a:lnTo>
                          <a:pt x="43" y="91"/>
                        </a:lnTo>
                        <a:lnTo>
                          <a:pt x="52" y="88"/>
                        </a:lnTo>
                        <a:lnTo>
                          <a:pt x="61" y="83"/>
                        </a:lnTo>
                        <a:lnTo>
                          <a:pt x="69" y="77"/>
                        </a:lnTo>
                        <a:lnTo>
                          <a:pt x="75" y="69"/>
                        </a:lnTo>
                        <a:lnTo>
                          <a:pt x="80" y="60"/>
                        </a:lnTo>
                        <a:lnTo>
                          <a:pt x="81" y="51"/>
                        </a:lnTo>
                        <a:lnTo>
                          <a:pt x="83" y="41"/>
                        </a:lnTo>
                        <a:close/>
                      </a:path>
                    </a:pathLst>
                  </a:custGeom>
                  <a:solidFill>
                    <a:srgbClr val="6272A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59" name="Freeform 647">
                    <a:extLst>
                      <a:ext uri="{FF2B5EF4-FFF2-40B4-BE49-F238E27FC236}">
                        <a16:creationId xmlns:a16="http://schemas.microsoft.com/office/drawing/2014/main" id="{B99D7309-1049-BB4B-AE9F-B665D4F5F2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0" y="1314"/>
                    <a:ext cx="83" cy="91"/>
                  </a:xfrm>
                  <a:custGeom>
                    <a:avLst/>
                    <a:gdLst>
                      <a:gd name="T0" fmla="*/ 83 w 83"/>
                      <a:gd name="T1" fmla="*/ 41 h 91"/>
                      <a:gd name="T2" fmla="*/ 82 w 83"/>
                      <a:gd name="T3" fmla="*/ 29 h 91"/>
                      <a:gd name="T4" fmla="*/ 77 w 83"/>
                      <a:gd name="T5" fmla="*/ 17 h 91"/>
                      <a:gd name="T6" fmla="*/ 71 w 83"/>
                      <a:gd name="T7" fmla="*/ 7 h 91"/>
                      <a:gd name="T8" fmla="*/ 62 w 83"/>
                      <a:gd name="T9" fmla="*/ 0 h 91"/>
                      <a:gd name="T10" fmla="*/ 60 w 83"/>
                      <a:gd name="T11" fmla="*/ 0 h 91"/>
                      <a:gd name="T12" fmla="*/ 57 w 83"/>
                      <a:gd name="T13" fmla="*/ 0 h 91"/>
                      <a:gd name="T14" fmla="*/ 62 w 83"/>
                      <a:gd name="T15" fmla="*/ 4 h 91"/>
                      <a:gd name="T16" fmla="*/ 66 w 83"/>
                      <a:gd name="T17" fmla="*/ 7 h 91"/>
                      <a:gd name="T18" fmla="*/ 71 w 83"/>
                      <a:gd name="T19" fmla="*/ 12 h 91"/>
                      <a:gd name="T20" fmla="*/ 74 w 83"/>
                      <a:gd name="T21" fmla="*/ 17 h 91"/>
                      <a:gd name="T22" fmla="*/ 77 w 83"/>
                      <a:gd name="T23" fmla="*/ 23 h 91"/>
                      <a:gd name="T24" fmla="*/ 79 w 83"/>
                      <a:gd name="T25" fmla="*/ 29 h 91"/>
                      <a:gd name="T26" fmla="*/ 80 w 83"/>
                      <a:gd name="T27" fmla="*/ 34 h 91"/>
                      <a:gd name="T28" fmla="*/ 80 w 83"/>
                      <a:gd name="T29" fmla="*/ 41 h 91"/>
                      <a:gd name="T30" fmla="*/ 80 w 83"/>
                      <a:gd name="T31" fmla="*/ 51 h 91"/>
                      <a:gd name="T32" fmla="*/ 77 w 83"/>
                      <a:gd name="T33" fmla="*/ 58 h 91"/>
                      <a:gd name="T34" fmla="*/ 73 w 83"/>
                      <a:gd name="T35" fmla="*/ 66 h 91"/>
                      <a:gd name="T36" fmla="*/ 66 w 83"/>
                      <a:gd name="T37" fmla="*/ 74 h 91"/>
                      <a:gd name="T38" fmla="*/ 60 w 83"/>
                      <a:gd name="T39" fmla="*/ 79 h 91"/>
                      <a:gd name="T40" fmla="*/ 53 w 83"/>
                      <a:gd name="T41" fmla="*/ 83 h 91"/>
                      <a:gd name="T42" fmla="*/ 43 w 83"/>
                      <a:gd name="T43" fmla="*/ 86 h 91"/>
                      <a:gd name="T44" fmla="*/ 34 w 83"/>
                      <a:gd name="T45" fmla="*/ 88 h 91"/>
                      <a:gd name="T46" fmla="*/ 25 w 83"/>
                      <a:gd name="T47" fmla="*/ 86 h 91"/>
                      <a:gd name="T48" fmla="*/ 16 w 83"/>
                      <a:gd name="T49" fmla="*/ 83 h 91"/>
                      <a:gd name="T50" fmla="*/ 8 w 83"/>
                      <a:gd name="T51" fmla="*/ 79 h 91"/>
                      <a:gd name="T52" fmla="*/ 0 w 83"/>
                      <a:gd name="T53" fmla="*/ 72 h 91"/>
                      <a:gd name="T54" fmla="*/ 2 w 83"/>
                      <a:gd name="T55" fmla="*/ 75 h 91"/>
                      <a:gd name="T56" fmla="*/ 2 w 83"/>
                      <a:gd name="T57" fmla="*/ 79 h 91"/>
                      <a:gd name="T58" fmla="*/ 9 w 83"/>
                      <a:gd name="T59" fmla="*/ 83 h 91"/>
                      <a:gd name="T60" fmla="*/ 17 w 83"/>
                      <a:gd name="T61" fmla="*/ 86 h 91"/>
                      <a:gd name="T62" fmla="*/ 25 w 83"/>
                      <a:gd name="T63" fmla="*/ 89 h 91"/>
                      <a:gd name="T64" fmla="*/ 34 w 83"/>
                      <a:gd name="T65" fmla="*/ 91 h 91"/>
                      <a:gd name="T66" fmla="*/ 45 w 83"/>
                      <a:gd name="T67" fmla="*/ 89 h 91"/>
                      <a:gd name="T68" fmla="*/ 54 w 83"/>
                      <a:gd name="T69" fmla="*/ 86 h 91"/>
                      <a:gd name="T70" fmla="*/ 62 w 83"/>
                      <a:gd name="T71" fmla="*/ 82 h 91"/>
                      <a:gd name="T72" fmla="*/ 70 w 83"/>
                      <a:gd name="T73" fmla="*/ 75 h 91"/>
                      <a:gd name="T74" fmla="*/ 76 w 83"/>
                      <a:gd name="T75" fmla="*/ 68 h 91"/>
                      <a:gd name="T76" fmla="*/ 80 w 83"/>
                      <a:gd name="T77" fmla="*/ 60 h 91"/>
                      <a:gd name="T78" fmla="*/ 83 w 83"/>
                      <a:gd name="T79" fmla="*/ 51 h 91"/>
                      <a:gd name="T80" fmla="*/ 83 w 83"/>
                      <a:gd name="T81" fmla="*/ 41 h 91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1"/>
                      <a:gd name="T125" fmla="*/ 83 w 83"/>
                      <a:gd name="T126" fmla="*/ 91 h 91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1">
                        <a:moveTo>
                          <a:pt x="83" y="41"/>
                        </a:moveTo>
                        <a:lnTo>
                          <a:pt x="82" y="29"/>
                        </a:lnTo>
                        <a:lnTo>
                          <a:pt x="77" y="17"/>
                        </a:lnTo>
                        <a:lnTo>
                          <a:pt x="71" y="7"/>
                        </a:lnTo>
                        <a:lnTo>
                          <a:pt x="62" y="0"/>
                        </a:lnTo>
                        <a:lnTo>
                          <a:pt x="60" y="0"/>
                        </a:lnTo>
                        <a:lnTo>
                          <a:pt x="57" y="0"/>
                        </a:lnTo>
                        <a:lnTo>
                          <a:pt x="62" y="4"/>
                        </a:lnTo>
                        <a:lnTo>
                          <a:pt x="66" y="7"/>
                        </a:lnTo>
                        <a:lnTo>
                          <a:pt x="71" y="12"/>
                        </a:lnTo>
                        <a:lnTo>
                          <a:pt x="74" y="17"/>
                        </a:lnTo>
                        <a:lnTo>
                          <a:pt x="77" y="23"/>
                        </a:lnTo>
                        <a:lnTo>
                          <a:pt x="79" y="29"/>
                        </a:lnTo>
                        <a:lnTo>
                          <a:pt x="80" y="34"/>
                        </a:lnTo>
                        <a:lnTo>
                          <a:pt x="80" y="41"/>
                        </a:lnTo>
                        <a:lnTo>
                          <a:pt x="80" y="51"/>
                        </a:lnTo>
                        <a:lnTo>
                          <a:pt x="77" y="58"/>
                        </a:lnTo>
                        <a:lnTo>
                          <a:pt x="73" y="66"/>
                        </a:lnTo>
                        <a:lnTo>
                          <a:pt x="66" y="74"/>
                        </a:lnTo>
                        <a:lnTo>
                          <a:pt x="60" y="79"/>
                        </a:lnTo>
                        <a:lnTo>
                          <a:pt x="53" y="83"/>
                        </a:lnTo>
                        <a:lnTo>
                          <a:pt x="43" y="86"/>
                        </a:lnTo>
                        <a:lnTo>
                          <a:pt x="34" y="88"/>
                        </a:lnTo>
                        <a:lnTo>
                          <a:pt x="25" y="86"/>
                        </a:lnTo>
                        <a:lnTo>
                          <a:pt x="16" y="83"/>
                        </a:lnTo>
                        <a:lnTo>
                          <a:pt x="8" y="79"/>
                        </a:lnTo>
                        <a:lnTo>
                          <a:pt x="0" y="72"/>
                        </a:lnTo>
                        <a:lnTo>
                          <a:pt x="2" y="75"/>
                        </a:lnTo>
                        <a:lnTo>
                          <a:pt x="2" y="79"/>
                        </a:lnTo>
                        <a:lnTo>
                          <a:pt x="9" y="83"/>
                        </a:lnTo>
                        <a:lnTo>
                          <a:pt x="17" y="86"/>
                        </a:lnTo>
                        <a:lnTo>
                          <a:pt x="25" y="89"/>
                        </a:lnTo>
                        <a:lnTo>
                          <a:pt x="34" y="91"/>
                        </a:lnTo>
                        <a:lnTo>
                          <a:pt x="45" y="89"/>
                        </a:lnTo>
                        <a:lnTo>
                          <a:pt x="54" y="86"/>
                        </a:lnTo>
                        <a:lnTo>
                          <a:pt x="62" y="82"/>
                        </a:lnTo>
                        <a:lnTo>
                          <a:pt x="70" y="75"/>
                        </a:lnTo>
                        <a:lnTo>
                          <a:pt x="76" y="68"/>
                        </a:lnTo>
                        <a:lnTo>
                          <a:pt x="80" y="60"/>
                        </a:lnTo>
                        <a:lnTo>
                          <a:pt x="83" y="51"/>
                        </a:lnTo>
                        <a:lnTo>
                          <a:pt x="83" y="41"/>
                        </a:lnTo>
                        <a:close/>
                      </a:path>
                    </a:pathLst>
                  </a:custGeom>
                  <a:solidFill>
                    <a:srgbClr val="6574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0" name="Freeform 648">
                    <a:extLst>
                      <a:ext uri="{FF2B5EF4-FFF2-40B4-BE49-F238E27FC236}">
                        <a16:creationId xmlns:a16="http://schemas.microsoft.com/office/drawing/2014/main" id="{2D417147-7EF8-C04D-8804-224DD34C27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0" y="1314"/>
                    <a:ext cx="82" cy="89"/>
                  </a:xfrm>
                  <a:custGeom>
                    <a:avLst/>
                    <a:gdLst>
                      <a:gd name="T0" fmla="*/ 82 w 82"/>
                      <a:gd name="T1" fmla="*/ 41 h 89"/>
                      <a:gd name="T2" fmla="*/ 82 w 82"/>
                      <a:gd name="T3" fmla="*/ 35 h 89"/>
                      <a:gd name="T4" fmla="*/ 80 w 82"/>
                      <a:gd name="T5" fmla="*/ 29 h 89"/>
                      <a:gd name="T6" fmla="*/ 79 w 82"/>
                      <a:gd name="T7" fmla="*/ 23 h 89"/>
                      <a:gd name="T8" fmla="*/ 76 w 82"/>
                      <a:gd name="T9" fmla="*/ 17 h 89"/>
                      <a:gd name="T10" fmla="*/ 70 w 82"/>
                      <a:gd name="T11" fmla="*/ 7 h 89"/>
                      <a:gd name="T12" fmla="*/ 60 w 82"/>
                      <a:gd name="T13" fmla="*/ 0 h 89"/>
                      <a:gd name="T14" fmla="*/ 57 w 82"/>
                      <a:gd name="T15" fmla="*/ 0 h 89"/>
                      <a:gd name="T16" fmla="*/ 54 w 82"/>
                      <a:gd name="T17" fmla="*/ 1 h 89"/>
                      <a:gd name="T18" fmla="*/ 60 w 82"/>
                      <a:gd name="T19" fmla="*/ 4 h 89"/>
                      <a:gd name="T20" fmla="*/ 65 w 82"/>
                      <a:gd name="T21" fmla="*/ 7 h 89"/>
                      <a:gd name="T22" fmla="*/ 68 w 82"/>
                      <a:gd name="T23" fmla="*/ 12 h 89"/>
                      <a:gd name="T24" fmla="*/ 73 w 82"/>
                      <a:gd name="T25" fmla="*/ 17 h 89"/>
                      <a:gd name="T26" fmla="*/ 76 w 82"/>
                      <a:gd name="T27" fmla="*/ 23 h 89"/>
                      <a:gd name="T28" fmla="*/ 77 w 82"/>
                      <a:gd name="T29" fmla="*/ 27 h 89"/>
                      <a:gd name="T30" fmla="*/ 79 w 82"/>
                      <a:gd name="T31" fmla="*/ 34 h 89"/>
                      <a:gd name="T32" fmla="*/ 79 w 82"/>
                      <a:gd name="T33" fmla="*/ 41 h 89"/>
                      <a:gd name="T34" fmla="*/ 79 w 82"/>
                      <a:gd name="T35" fmla="*/ 49 h 89"/>
                      <a:gd name="T36" fmla="*/ 76 w 82"/>
                      <a:gd name="T37" fmla="*/ 58 h 89"/>
                      <a:gd name="T38" fmla="*/ 71 w 82"/>
                      <a:gd name="T39" fmla="*/ 66 h 89"/>
                      <a:gd name="T40" fmla="*/ 66 w 82"/>
                      <a:gd name="T41" fmla="*/ 72 h 89"/>
                      <a:gd name="T42" fmla="*/ 59 w 82"/>
                      <a:gd name="T43" fmla="*/ 79 h 89"/>
                      <a:gd name="T44" fmla="*/ 51 w 82"/>
                      <a:gd name="T45" fmla="*/ 82 h 89"/>
                      <a:gd name="T46" fmla="*/ 43 w 82"/>
                      <a:gd name="T47" fmla="*/ 85 h 89"/>
                      <a:gd name="T48" fmla="*/ 34 w 82"/>
                      <a:gd name="T49" fmla="*/ 86 h 89"/>
                      <a:gd name="T50" fmla="*/ 25 w 82"/>
                      <a:gd name="T51" fmla="*/ 85 h 89"/>
                      <a:gd name="T52" fmla="*/ 16 w 82"/>
                      <a:gd name="T53" fmla="*/ 82 h 89"/>
                      <a:gd name="T54" fmla="*/ 8 w 82"/>
                      <a:gd name="T55" fmla="*/ 77 h 89"/>
                      <a:gd name="T56" fmla="*/ 0 w 82"/>
                      <a:gd name="T57" fmla="*/ 69 h 89"/>
                      <a:gd name="T58" fmla="*/ 0 w 82"/>
                      <a:gd name="T59" fmla="*/ 72 h 89"/>
                      <a:gd name="T60" fmla="*/ 2 w 82"/>
                      <a:gd name="T61" fmla="*/ 75 h 89"/>
                      <a:gd name="T62" fmla="*/ 8 w 82"/>
                      <a:gd name="T63" fmla="*/ 82 h 89"/>
                      <a:gd name="T64" fmla="*/ 16 w 82"/>
                      <a:gd name="T65" fmla="*/ 85 h 89"/>
                      <a:gd name="T66" fmla="*/ 25 w 82"/>
                      <a:gd name="T67" fmla="*/ 88 h 89"/>
                      <a:gd name="T68" fmla="*/ 34 w 82"/>
                      <a:gd name="T69" fmla="*/ 89 h 89"/>
                      <a:gd name="T70" fmla="*/ 43 w 82"/>
                      <a:gd name="T71" fmla="*/ 88 h 89"/>
                      <a:gd name="T72" fmla="*/ 53 w 82"/>
                      <a:gd name="T73" fmla="*/ 85 h 89"/>
                      <a:gd name="T74" fmla="*/ 62 w 82"/>
                      <a:gd name="T75" fmla="*/ 80 h 89"/>
                      <a:gd name="T76" fmla="*/ 68 w 82"/>
                      <a:gd name="T77" fmla="*/ 74 h 89"/>
                      <a:gd name="T78" fmla="*/ 74 w 82"/>
                      <a:gd name="T79" fmla="*/ 68 h 89"/>
                      <a:gd name="T80" fmla="*/ 79 w 82"/>
                      <a:gd name="T81" fmla="*/ 60 h 89"/>
                      <a:gd name="T82" fmla="*/ 82 w 82"/>
                      <a:gd name="T83" fmla="*/ 51 h 89"/>
                      <a:gd name="T84" fmla="*/ 82 w 82"/>
                      <a:gd name="T85" fmla="*/ 41 h 89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2"/>
                      <a:gd name="T130" fmla="*/ 0 h 89"/>
                      <a:gd name="T131" fmla="*/ 82 w 82"/>
                      <a:gd name="T132" fmla="*/ 89 h 89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2" h="89">
                        <a:moveTo>
                          <a:pt x="82" y="41"/>
                        </a:moveTo>
                        <a:lnTo>
                          <a:pt x="82" y="35"/>
                        </a:lnTo>
                        <a:lnTo>
                          <a:pt x="80" y="29"/>
                        </a:lnTo>
                        <a:lnTo>
                          <a:pt x="79" y="23"/>
                        </a:lnTo>
                        <a:lnTo>
                          <a:pt x="76" y="17"/>
                        </a:lnTo>
                        <a:lnTo>
                          <a:pt x="70" y="7"/>
                        </a:lnTo>
                        <a:lnTo>
                          <a:pt x="60" y="0"/>
                        </a:lnTo>
                        <a:lnTo>
                          <a:pt x="57" y="0"/>
                        </a:lnTo>
                        <a:lnTo>
                          <a:pt x="54" y="1"/>
                        </a:lnTo>
                        <a:lnTo>
                          <a:pt x="60" y="4"/>
                        </a:lnTo>
                        <a:lnTo>
                          <a:pt x="65" y="7"/>
                        </a:lnTo>
                        <a:lnTo>
                          <a:pt x="68" y="12"/>
                        </a:lnTo>
                        <a:lnTo>
                          <a:pt x="73" y="17"/>
                        </a:lnTo>
                        <a:lnTo>
                          <a:pt x="76" y="23"/>
                        </a:lnTo>
                        <a:lnTo>
                          <a:pt x="77" y="27"/>
                        </a:lnTo>
                        <a:lnTo>
                          <a:pt x="79" y="34"/>
                        </a:lnTo>
                        <a:lnTo>
                          <a:pt x="79" y="41"/>
                        </a:lnTo>
                        <a:lnTo>
                          <a:pt x="79" y="49"/>
                        </a:lnTo>
                        <a:lnTo>
                          <a:pt x="76" y="58"/>
                        </a:lnTo>
                        <a:lnTo>
                          <a:pt x="71" y="66"/>
                        </a:lnTo>
                        <a:lnTo>
                          <a:pt x="66" y="72"/>
                        </a:lnTo>
                        <a:lnTo>
                          <a:pt x="59" y="79"/>
                        </a:lnTo>
                        <a:lnTo>
                          <a:pt x="51" y="82"/>
                        </a:lnTo>
                        <a:lnTo>
                          <a:pt x="43" y="85"/>
                        </a:lnTo>
                        <a:lnTo>
                          <a:pt x="34" y="86"/>
                        </a:lnTo>
                        <a:lnTo>
                          <a:pt x="25" y="85"/>
                        </a:lnTo>
                        <a:lnTo>
                          <a:pt x="16" y="82"/>
                        </a:lnTo>
                        <a:lnTo>
                          <a:pt x="8" y="77"/>
                        </a:lnTo>
                        <a:lnTo>
                          <a:pt x="0" y="69"/>
                        </a:lnTo>
                        <a:lnTo>
                          <a:pt x="0" y="72"/>
                        </a:lnTo>
                        <a:lnTo>
                          <a:pt x="2" y="75"/>
                        </a:lnTo>
                        <a:lnTo>
                          <a:pt x="8" y="82"/>
                        </a:lnTo>
                        <a:lnTo>
                          <a:pt x="16" y="85"/>
                        </a:lnTo>
                        <a:lnTo>
                          <a:pt x="25" y="88"/>
                        </a:lnTo>
                        <a:lnTo>
                          <a:pt x="34" y="89"/>
                        </a:lnTo>
                        <a:lnTo>
                          <a:pt x="43" y="88"/>
                        </a:lnTo>
                        <a:lnTo>
                          <a:pt x="53" y="85"/>
                        </a:lnTo>
                        <a:lnTo>
                          <a:pt x="62" y="80"/>
                        </a:lnTo>
                        <a:lnTo>
                          <a:pt x="68" y="74"/>
                        </a:lnTo>
                        <a:lnTo>
                          <a:pt x="74" y="68"/>
                        </a:lnTo>
                        <a:lnTo>
                          <a:pt x="79" y="60"/>
                        </a:lnTo>
                        <a:lnTo>
                          <a:pt x="82" y="51"/>
                        </a:lnTo>
                        <a:lnTo>
                          <a:pt x="82" y="41"/>
                        </a:lnTo>
                        <a:close/>
                      </a:path>
                    </a:pathLst>
                  </a:custGeom>
                  <a:solidFill>
                    <a:srgbClr val="6776B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1" name="Freeform 649">
                    <a:extLst>
                      <a:ext uri="{FF2B5EF4-FFF2-40B4-BE49-F238E27FC236}">
                        <a16:creationId xmlns:a16="http://schemas.microsoft.com/office/drawing/2014/main" id="{E6B26738-4BE6-E343-A9B2-3ADBBF25A0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0" y="1314"/>
                    <a:ext cx="80" cy="88"/>
                  </a:xfrm>
                  <a:custGeom>
                    <a:avLst/>
                    <a:gdLst>
                      <a:gd name="T0" fmla="*/ 80 w 80"/>
                      <a:gd name="T1" fmla="*/ 41 h 88"/>
                      <a:gd name="T2" fmla="*/ 80 w 80"/>
                      <a:gd name="T3" fmla="*/ 34 h 88"/>
                      <a:gd name="T4" fmla="*/ 79 w 80"/>
                      <a:gd name="T5" fmla="*/ 29 h 88"/>
                      <a:gd name="T6" fmla="*/ 77 w 80"/>
                      <a:gd name="T7" fmla="*/ 23 h 88"/>
                      <a:gd name="T8" fmla="*/ 74 w 80"/>
                      <a:gd name="T9" fmla="*/ 17 h 88"/>
                      <a:gd name="T10" fmla="*/ 71 w 80"/>
                      <a:gd name="T11" fmla="*/ 12 h 88"/>
                      <a:gd name="T12" fmla="*/ 66 w 80"/>
                      <a:gd name="T13" fmla="*/ 7 h 88"/>
                      <a:gd name="T14" fmla="*/ 62 w 80"/>
                      <a:gd name="T15" fmla="*/ 4 h 88"/>
                      <a:gd name="T16" fmla="*/ 57 w 80"/>
                      <a:gd name="T17" fmla="*/ 0 h 88"/>
                      <a:gd name="T18" fmla="*/ 54 w 80"/>
                      <a:gd name="T19" fmla="*/ 1 h 88"/>
                      <a:gd name="T20" fmla="*/ 51 w 80"/>
                      <a:gd name="T21" fmla="*/ 1 h 88"/>
                      <a:gd name="T22" fmla="*/ 57 w 80"/>
                      <a:gd name="T23" fmla="*/ 4 h 88"/>
                      <a:gd name="T24" fmla="*/ 62 w 80"/>
                      <a:gd name="T25" fmla="*/ 7 h 88"/>
                      <a:gd name="T26" fmla="*/ 66 w 80"/>
                      <a:gd name="T27" fmla="*/ 12 h 88"/>
                      <a:gd name="T28" fmla="*/ 71 w 80"/>
                      <a:gd name="T29" fmla="*/ 17 h 88"/>
                      <a:gd name="T30" fmla="*/ 73 w 80"/>
                      <a:gd name="T31" fmla="*/ 23 h 88"/>
                      <a:gd name="T32" fmla="*/ 76 w 80"/>
                      <a:gd name="T33" fmla="*/ 27 h 88"/>
                      <a:gd name="T34" fmla="*/ 77 w 80"/>
                      <a:gd name="T35" fmla="*/ 34 h 88"/>
                      <a:gd name="T36" fmla="*/ 77 w 80"/>
                      <a:gd name="T37" fmla="*/ 41 h 88"/>
                      <a:gd name="T38" fmla="*/ 77 w 80"/>
                      <a:gd name="T39" fmla="*/ 49 h 88"/>
                      <a:gd name="T40" fmla="*/ 74 w 80"/>
                      <a:gd name="T41" fmla="*/ 57 h 88"/>
                      <a:gd name="T42" fmla="*/ 70 w 80"/>
                      <a:gd name="T43" fmla="*/ 65 h 88"/>
                      <a:gd name="T44" fmla="*/ 65 w 80"/>
                      <a:gd name="T45" fmla="*/ 71 h 88"/>
                      <a:gd name="T46" fmla="*/ 59 w 80"/>
                      <a:gd name="T47" fmla="*/ 77 h 88"/>
                      <a:gd name="T48" fmla="*/ 51 w 80"/>
                      <a:gd name="T49" fmla="*/ 80 h 88"/>
                      <a:gd name="T50" fmla="*/ 43 w 80"/>
                      <a:gd name="T51" fmla="*/ 83 h 88"/>
                      <a:gd name="T52" fmla="*/ 34 w 80"/>
                      <a:gd name="T53" fmla="*/ 85 h 88"/>
                      <a:gd name="T54" fmla="*/ 25 w 80"/>
                      <a:gd name="T55" fmla="*/ 83 h 88"/>
                      <a:gd name="T56" fmla="*/ 16 w 80"/>
                      <a:gd name="T57" fmla="*/ 80 h 88"/>
                      <a:gd name="T58" fmla="*/ 6 w 80"/>
                      <a:gd name="T59" fmla="*/ 74 h 88"/>
                      <a:gd name="T60" fmla="*/ 0 w 80"/>
                      <a:gd name="T61" fmla="*/ 66 h 88"/>
                      <a:gd name="T62" fmla="*/ 0 w 80"/>
                      <a:gd name="T63" fmla="*/ 69 h 88"/>
                      <a:gd name="T64" fmla="*/ 0 w 80"/>
                      <a:gd name="T65" fmla="*/ 72 h 88"/>
                      <a:gd name="T66" fmla="*/ 8 w 80"/>
                      <a:gd name="T67" fmla="*/ 79 h 88"/>
                      <a:gd name="T68" fmla="*/ 16 w 80"/>
                      <a:gd name="T69" fmla="*/ 83 h 88"/>
                      <a:gd name="T70" fmla="*/ 25 w 80"/>
                      <a:gd name="T71" fmla="*/ 86 h 88"/>
                      <a:gd name="T72" fmla="*/ 34 w 80"/>
                      <a:gd name="T73" fmla="*/ 88 h 88"/>
                      <a:gd name="T74" fmla="*/ 43 w 80"/>
                      <a:gd name="T75" fmla="*/ 86 h 88"/>
                      <a:gd name="T76" fmla="*/ 53 w 80"/>
                      <a:gd name="T77" fmla="*/ 83 h 88"/>
                      <a:gd name="T78" fmla="*/ 60 w 80"/>
                      <a:gd name="T79" fmla="*/ 79 h 88"/>
                      <a:gd name="T80" fmla="*/ 66 w 80"/>
                      <a:gd name="T81" fmla="*/ 74 h 88"/>
                      <a:gd name="T82" fmla="*/ 73 w 80"/>
                      <a:gd name="T83" fmla="*/ 66 h 88"/>
                      <a:gd name="T84" fmla="*/ 77 w 80"/>
                      <a:gd name="T85" fmla="*/ 58 h 88"/>
                      <a:gd name="T86" fmla="*/ 80 w 80"/>
                      <a:gd name="T87" fmla="*/ 51 h 88"/>
                      <a:gd name="T88" fmla="*/ 80 w 80"/>
                      <a:gd name="T89" fmla="*/ 41 h 88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0"/>
                      <a:gd name="T136" fmla="*/ 0 h 88"/>
                      <a:gd name="T137" fmla="*/ 80 w 80"/>
                      <a:gd name="T138" fmla="*/ 88 h 88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0" h="88">
                        <a:moveTo>
                          <a:pt x="80" y="41"/>
                        </a:moveTo>
                        <a:lnTo>
                          <a:pt x="80" y="34"/>
                        </a:lnTo>
                        <a:lnTo>
                          <a:pt x="79" y="29"/>
                        </a:lnTo>
                        <a:lnTo>
                          <a:pt x="77" y="23"/>
                        </a:lnTo>
                        <a:lnTo>
                          <a:pt x="74" y="17"/>
                        </a:lnTo>
                        <a:lnTo>
                          <a:pt x="71" y="12"/>
                        </a:lnTo>
                        <a:lnTo>
                          <a:pt x="66" y="7"/>
                        </a:lnTo>
                        <a:lnTo>
                          <a:pt x="62" y="4"/>
                        </a:lnTo>
                        <a:lnTo>
                          <a:pt x="57" y="0"/>
                        </a:lnTo>
                        <a:lnTo>
                          <a:pt x="54" y="1"/>
                        </a:lnTo>
                        <a:lnTo>
                          <a:pt x="51" y="1"/>
                        </a:lnTo>
                        <a:lnTo>
                          <a:pt x="57" y="4"/>
                        </a:lnTo>
                        <a:lnTo>
                          <a:pt x="62" y="7"/>
                        </a:lnTo>
                        <a:lnTo>
                          <a:pt x="66" y="12"/>
                        </a:lnTo>
                        <a:lnTo>
                          <a:pt x="71" y="17"/>
                        </a:lnTo>
                        <a:lnTo>
                          <a:pt x="73" y="23"/>
                        </a:lnTo>
                        <a:lnTo>
                          <a:pt x="76" y="27"/>
                        </a:lnTo>
                        <a:lnTo>
                          <a:pt x="77" y="34"/>
                        </a:lnTo>
                        <a:lnTo>
                          <a:pt x="77" y="41"/>
                        </a:lnTo>
                        <a:lnTo>
                          <a:pt x="77" y="49"/>
                        </a:lnTo>
                        <a:lnTo>
                          <a:pt x="74" y="57"/>
                        </a:lnTo>
                        <a:lnTo>
                          <a:pt x="70" y="65"/>
                        </a:lnTo>
                        <a:lnTo>
                          <a:pt x="65" y="71"/>
                        </a:lnTo>
                        <a:lnTo>
                          <a:pt x="59" y="77"/>
                        </a:lnTo>
                        <a:lnTo>
                          <a:pt x="51" y="80"/>
                        </a:lnTo>
                        <a:lnTo>
                          <a:pt x="43" y="83"/>
                        </a:lnTo>
                        <a:lnTo>
                          <a:pt x="34" y="85"/>
                        </a:lnTo>
                        <a:lnTo>
                          <a:pt x="25" y="83"/>
                        </a:lnTo>
                        <a:lnTo>
                          <a:pt x="16" y="80"/>
                        </a:lnTo>
                        <a:lnTo>
                          <a:pt x="6" y="74"/>
                        </a:lnTo>
                        <a:lnTo>
                          <a:pt x="0" y="66"/>
                        </a:lnTo>
                        <a:lnTo>
                          <a:pt x="0" y="69"/>
                        </a:lnTo>
                        <a:lnTo>
                          <a:pt x="0" y="72"/>
                        </a:lnTo>
                        <a:lnTo>
                          <a:pt x="8" y="79"/>
                        </a:lnTo>
                        <a:lnTo>
                          <a:pt x="16" y="83"/>
                        </a:lnTo>
                        <a:lnTo>
                          <a:pt x="25" y="86"/>
                        </a:lnTo>
                        <a:lnTo>
                          <a:pt x="34" y="88"/>
                        </a:lnTo>
                        <a:lnTo>
                          <a:pt x="43" y="86"/>
                        </a:lnTo>
                        <a:lnTo>
                          <a:pt x="53" y="83"/>
                        </a:lnTo>
                        <a:lnTo>
                          <a:pt x="60" y="79"/>
                        </a:lnTo>
                        <a:lnTo>
                          <a:pt x="66" y="74"/>
                        </a:lnTo>
                        <a:lnTo>
                          <a:pt x="73" y="66"/>
                        </a:lnTo>
                        <a:lnTo>
                          <a:pt x="77" y="58"/>
                        </a:lnTo>
                        <a:lnTo>
                          <a:pt x="80" y="51"/>
                        </a:lnTo>
                        <a:lnTo>
                          <a:pt x="80" y="41"/>
                        </a:lnTo>
                        <a:close/>
                      </a:path>
                    </a:pathLst>
                  </a:custGeom>
                  <a:solidFill>
                    <a:srgbClr val="6A79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2" name="Freeform 650">
                    <a:extLst>
                      <a:ext uri="{FF2B5EF4-FFF2-40B4-BE49-F238E27FC236}">
                        <a16:creationId xmlns:a16="http://schemas.microsoft.com/office/drawing/2014/main" id="{F5EF7CF2-D130-294F-9C76-AB4BA1A9E6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0" y="1315"/>
                    <a:ext cx="79" cy="85"/>
                  </a:xfrm>
                  <a:custGeom>
                    <a:avLst/>
                    <a:gdLst>
                      <a:gd name="T0" fmla="*/ 79 w 79"/>
                      <a:gd name="T1" fmla="*/ 40 h 85"/>
                      <a:gd name="T2" fmla="*/ 79 w 79"/>
                      <a:gd name="T3" fmla="*/ 33 h 85"/>
                      <a:gd name="T4" fmla="*/ 77 w 79"/>
                      <a:gd name="T5" fmla="*/ 26 h 85"/>
                      <a:gd name="T6" fmla="*/ 76 w 79"/>
                      <a:gd name="T7" fmla="*/ 22 h 85"/>
                      <a:gd name="T8" fmla="*/ 73 w 79"/>
                      <a:gd name="T9" fmla="*/ 16 h 85"/>
                      <a:gd name="T10" fmla="*/ 68 w 79"/>
                      <a:gd name="T11" fmla="*/ 11 h 85"/>
                      <a:gd name="T12" fmla="*/ 65 w 79"/>
                      <a:gd name="T13" fmla="*/ 6 h 85"/>
                      <a:gd name="T14" fmla="*/ 60 w 79"/>
                      <a:gd name="T15" fmla="*/ 3 h 85"/>
                      <a:gd name="T16" fmla="*/ 54 w 79"/>
                      <a:gd name="T17" fmla="*/ 0 h 85"/>
                      <a:gd name="T18" fmla="*/ 51 w 79"/>
                      <a:gd name="T19" fmla="*/ 0 h 85"/>
                      <a:gd name="T20" fmla="*/ 49 w 79"/>
                      <a:gd name="T21" fmla="*/ 0 h 85"/>
                      <a:gd name="T22" fmla="*/ 54 w 79"/>
                      <a:gd name="T23" fmla="*/ 3 h 85"/>
                      <a:gd name="T24" fmla="*/ 60 w 79"/>
                      <a:gd name="T25" fmla="*/ 6 h 85"/>
                      <a:gd name="T26" fmla="*/ 65 w 79"/>
                      <a:gd name="T27" fmla="*/ 11 h 85"/>
                      <a:gd name="T28" fmla="*/ 68 w 79"/>
                      <a:gd name="T29" fmla="*/ 16 h 85"/>
                      <a:gd name="T30" fmla="*/ 71 w 79"/>
                      <a:gd name="T31" fmla="*/ 22 h 85"/>
                      <a:gd name="T32" fmla="*/ 74 w 79"/>
                      <a:gd name="T33" fmla="*/ 26 h 85"/>
                      <a:gd name="T34" fmla="*/ 76 w 79"/>
                      <a:gd name="T35" fmla="*/ 33 h 85"/>
                      <a:gd name="T36" fmla="*/ 76 w 79"/>
                      <a:gd name="T37" fmla="*/ 40 h 85"/>
                      <a:gd name="T38" fmla="*/ 76 w 79"/>
                      <a:gd name="T39" fmla="*/ 48 h 85"/>
                      <a:gd name="T40" fmla="*/ 73 w 79"/>
                      <a:gd name="T41" fmla="*/ 56 h 85"/>
                      <a:gd name="T42" fmla="*/ 70 w 79"/>
                      <a:gd name="T43" fmla="*/ 64 h 85"/>
                      <a:gd name="T44" fmla="*/ 63 w 79"/>
                      <a:gd name="T45" fmla="*/ 70 h 85"/>
                      <a:gd name="T46" fmla="*/ 57 w 79"/>
                      <a:gd name="T47" fmla="*/ 74 h 85"/>
                      <a:gd name="T48" fmla="*/ 51 w 79"/>
                      <a:gd name="T49" fmla="*/ 78 h 85"/>
                      <a:gd name="T50" fmla="*/ 43 w 79"/>
                      <a:gd name="T51" fmla="*/ 81 h 85"/>
                      <a:gd name="T52" fmla="*/ 34 w 79"/>
                      <a:gd name="T53" fmla="*/ 82 h 85"/>
                      <a:gd name="T54" fmla="*/ 23 w 79"/>
                      <a:gd name="T55" fmla="*/ 81 h 85"/>
                      <a:gd name="T56" fmla="*/ 14 w 79"/>
                      <a:gd name="T57" fmla="*/ 76 h 85"/>
                      <a:gd name="T58" fmla="*/ 6 w 79"/>
                      <a:gd name="T59" fmla="*/ 70 h 85"/>
                      <a:gd name="T60" fmla="*/ 0 w 79"/>
                      <a:gd name="T61" fmla="*/ 64 h 85"/>
                      <a:gd name="T62" fmla="*/ 0 w 79"/>
                      <a:gd name="T63" fmla="*/ 65 h 85"/>
                      <a:gd name="T64" fmla="*/ 0 w 79"/>
                      <a:gd name="T65" fmla="*/ 68 h 85"/>
                      <a:gd name="T66" fmla="*/ 8 w 79"/>
                      <a:gd name="T67" fmla="*/ 76 h 85"/>
                      <a:gd name="T68" fmla="*/ 16 w 79"/>
                      <a:gd name="T69" fmla="*/ 81 h 85"/>
                      <a:gd name="T70" fmla="*/ 25 w 79"/>
                      <a:gd name="T71" fmla="*/ 84 h 85"/>
                      <a:gd name="T72" fmla="*/ 34 w 79"/>
                      <a:gd name="T73" fmla="*/ 85 h 85"/>
                      <a:gd name="T74" fmla="*/ 43 w 79"/>
                      <a:gd name="T75" fmla="*/ 84 h 85"/>
                      <a:gd name="T76" fmla="*/ 51 w 79"/>
                      <a:gd name="T77" fmla="*/ 81 h 85"/>
                      <a:gd name="T78" fmla="*/ 59 w 79"/>
                      <a:gd name="T79" fmla="*/ 78 h 85"/>
                      <a:gd name="T80" fmla="*/ 66 w 79"/>
                      <a:gd name="T81" fmla="*/ 71 h 85"/>
                      <a:gd name="T82" fmla="*/ 71 w 79"/>
                      <a:gd name="T83" fmla="*/ 65 h 85"/>
                      <a:gd name="T84" fmla="*/ 76 w 79"/>
                      <a:gd name="T85" fmla="*/ 57 h 85"/>
                      <a:gd name="T86" fmla="*/ 79 w 79"/>
                      <a:gd name="T87" fmla="*/ 48 h 85"/>
                      <a:gd name="T88" fmla="*/ 79 w 79"/>
                      <a:gd name="T89" fmla="*/ 40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79"/>
                      <a:gd name="T136" fmla="*/ 0 h 85"/>
                      <a:gd name="T137" fmla="*/ 79 w 79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79" h="85">
                        <a:moveTo>
                          <a:pt x="79" y="40"/>
                        </a:moveTo>
                        <a:lnTo>
                          <a:pt x="79" y="33"/>
                        </a:lnTo>
                        <a:lnTo>
                          <a:pt x="77" y="26"/>
                        </a:lnTo>
                        <a:lnTo>
                          <a:pt x="76" y="22"/>
                        </a:lnTo>
                        <a:lnTo>
                          <a:pt x="73" y="16"/>
                        </a:lnTo>
                        <a:lnTo>
                          <a:pt x="68" y="11"/>
                        </a:lnTo>
                        <a:lnTo>
                          <a:pt x="65" y="6"/>
                        </a:lnTo>
                        <a:lnTo>
                          <a:pt x="60" y="3"/>
                        </a:lnTo>
                        <a:lnTo>
                          <a:pt x="54" y="0"/>
                        </a:lnTo>
                        <a:lnTo>
                          <a:pt x="51" y="0"/>
                        </a:lnTo>
                        <a:lnTo>
                          <a:pt x="49" y="0"/>
                        </a:lnTo>
                        <a:lnTo>
                          <a:pt x="54" y="3"/>
                        </a:lnTo>
                        <a:lnTo>
                          <a:pt x="60" y="6"/>
                        </a:lnTo>
                        <a:lnTo>
                          <a:pt x="65" y="11"/>
                        </a:lnTo>
                        <a:lnTo>
                          <a:pt x="68" y="16"/>
                        </a:lnTo>
                        <a:lnTo>
                          <a:pt x="71" y="22"/>
                        </a:lnTo>
                        <a:lnTo>
                          <a:pt x="74" y="26"/>
                        </a:lnTo>
                        <a:lnTo>
                          <a:pt x="76" y="33"/>
                        </a:lnTo>
                        <a:lnTo>
                          <a:pt x="76" y="40"/>
                        </a:lnTo>
                        <a:lnTo>
                          <a:pt x="76" y="48"/>
                        </a:lnTo>
                        <a:lnTo>
                          <a:pt x="73" y="56"/>
                        </a:lnTo>
                        <a:lnTo>
                          <a:pt x="70" y="64"/>
                        </a:lnTo>
                        <a:lnTo>
                          <a:pt x="63" y="70"/>
                        </a:lnTo>
                        <a:lnTo>
                          <a:pt x="57" y="74"/>
                        </a:lnTo>
                        <a:lnTo>
                          <a:pt x="51" y="78"/>
                        </a:lnTo>
                        <a:lnTo>
                          <a:pt x="43" y="81"/>
                        </a:lnTo>
                        <a:lnTo>
                          <a:pt x="34" y="82"/>
                        </a:lnTo>
                        <a:lnTo>
                          <a:pt x="23" y="81"/>
                        </a:lnTo>
                        <a:lnTo>
                          <a:pt x="14" y="76"/>
                        </a:lnTo>
                        <a:lnTo>
                          <a:pt x="6" y="70"/>
                        </a:lnTo>
                        <a:lnTo>
                          <a:pt x="0" y="64"/>
                        </a:lnTo>
                        <a:lnTo>
                          <a:pt x="0" y="65"/>
                        </a:lnTo>
                        <a:lnTo>
                          <a:pt x="0" y="68"/>
                        </a:lnTo>
                        <a:lnTo>
                          <a:pt x="8" y="76"/>
                        </a:lnTo>
                        <a:lnTo>
                          <a:pt x="16" y="81"/>
                        </a:lnTo>
                        <a:lnTo>
                          <a:pt x="25" y="84"/>
                        </a:lnTo>
                        <a:lnTo>
                          <a:pt x="34" y="85"/>
                        </a:lnTo>
                        <a:lnTo>
                          <a:pt x="43" y="84"/>
                        </a:lnTo>
                        <a:lnTo>
                          <a:pt x="51" y="81"/>
                        </a:lnTo>
                        <a:lnTo>
                          <a:pt x="59" y="78"/>
                        </a:lnTo>
                        <a:lnTo>
                          <a:pt x="66" y="71"/>
                        </a:lnTo>
                        <a:lnTo>
                          <a:pt x="71" y="65"/>
                        </a:lnTo>
                        <a:lnTo>
                          <a:pt x="76" y="57"/>
                        </a:lnTo>
                        <a:lnTo>
                          <a:pt x="79" y="48"/>
                        </a:lnTo>
                        <a:lnTo>
                          <a:pt x="79" y="40"/>
                        </a:lnTo>
                        <a:close/>
                      </a:path>
                    </a:pathLst>
                  </a:custGeom>
                  <a:solidFill>
                    <a:srgbClr val="717F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3" name="Freeform 651">
                    <a:extLst>
                      <a:ext uri="{FF2B5EF4-FFF2-40B4-BE49-F238E27FC236}">
                        <a16:creationId xmlns:a16="http://schemas.microsoft.com/office/drawing/2014/main" id="{CF25C84D-AD17-3A41-9F1D-F00221596C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0" y="1315"/>
                    <a:ext cx="77" cy="84"/>
                  </a:xfrm>
                  <a:custGeom>
                    <a:avLst/>
                    <a:gdLst>
                      <a:gd name="T0" fmla="*/ 77 w 77"/>
                      <a:gd name="T1" fmla="*/ 40 h 84"/>
                      <a:gd name="T2" fmla="*/ 77 w 77"/>
                      <a:gd name="T3" fmla="*/ 33 h 84"/>
                      <a:gd name="T4" fmla="*/ 76 w 77"/>
                      <a:gd name="T5" fmla="*/ 26 h 84"/>
                      <a:gd name="T6" fmla="*/ 73 w 77"/>
                      <a:gd name="T7" fmla="*/ 22 h 84"/>
                      <a:gd name="T8" fmla="*/ 71 w 77"/>
                      <a:gd name="T9" fmla="*/ 16 h 84"/>
                      <a:gd name="T10" fmla="*/ 66 w 77"/>
                      <a:gd name="T11" fmla="*/ 11 h 84"/>
                      <a:gd name="T12" fmla="*/ 62 w 77"/>
                      <a:gd name="T13" fmla="*/ 6 h 84"/>
                      <a:gd name="T14" fmla="*/ 57 w 77"/>
                      <a:gd name="T15" fmla="*/ 3 h 84"/>
                      <a:gd name="T16" fmla="*/ 51 w 77"/>
                      <a:gd name="T17" fmla="*/ 0 h 84"/>
                      <a:gd name="T18" fmla="*/ 49 w 77"/>
                      <a:gd name="T19" fmla="*/ 0 h 84"/>
                      <a:gd name="T20" fmla="*/ 46 w 77"/>
                      <a:gd name="T21" fmla="*/ 2 h 84"/>
                      <a:gd name="T22" fmla="*/ 53 w 77"/>
                      <a:gd name="T23" fmla="*/ 3 h 84"/>
                      <a:gd name="T24" fmla="*/ 57 w 77"/>
                      <a:gd name="T25" fmla="*/ 6 h 84"/>
                      <a:gd name="T26" fmla="*/ 62 w 77"/>
                      <a:gd name="T27" fmla="*/ 11 h 84"/>
                      <a:gd name="T28" fmla="*/ 66 w 77"/>
                      <a:gd name="T29" fmla="*/ 16 h 84"/>
                      <a:gd name="T30" fmla="*/ 70 w 77"/>
                      <a:gd name="T31" fmla="*/ 20 h 84"/>
                      <a:gd name="T32" fmla="*/ 73 w 77"/>
                      <a:gd name="T33" fmla="*/ 26 h 84"/>
                      <a:gd name="T34" fmla="*/ 74 w 77"/>
                      <a:gd name="T35" fmla="*/ 33 h 84"/>
                      <a:gd name="T36" fmla="*/ 74 w 77"/>
                      <a:gd name="T37" fmla="*/ 40 h 84"/>
                      <a:gd name="T38" fmla="*/ 74 w 77"/>
                      <a:gd name="T39" fmla="*/ 48 h 84"/>
                      <a:gd name="T40" fmla="*/ 71 w 77"/>
                      <a:gd name="T41" fmla="*/ 56 h 84"/>
                      <a:gd name="T42" fmla="*/ 68 w 77"/>
                      <a:gd name="T43" fmla="*/ 62 h 84"/>
                      <a:gd name="T44" fmla="*/ 63 w 77"/>
                      <a:gd name="T45" fmla="*/ 68 h 84"/>
                      <a:gd name="T46" fmla="*/ 57 w 77"/>
                      <a:gd name="T47" fmla="*/ 73 h 84"/>
                      <a:gd name="T48" fmla="*/ 49 w 77"/>
                      <a:gd name="T49" fmla="*/ 78 h 84"/>
                      <a:gd name="T50" fmla="*/ 42 w 77"/>
                      <a:gd name="T51" fmla="*/ 79 h 84"/>
                      <a:gd name="T52" fmla="*/ 34 w 77"/>
                      <a:gd name="T53" fmla="*/ 81 h 84"/>
                      <a:gd name="T54" fmla="*/ 23 w 77"/>
                      <a:gd name="T55" fmla="*/ 79 h 84"/>
                      <a:gd name="T56" fmla="*/ 14 w 77"/>
                      <a:gd name="T57" fmla="*/ 74 h 84"/>
                      <a:gd name="T58" fmla="*/ 6 w 77"/>
                      <a:gd name="T59" fmla="*/ 68 h 84"/>
                      <a:gd name="T60" fmla="*/ 0 w 77"/>
                      <a:gd name="T61" fmla="*/ 61 h 84"/>
                      <a:gd name="T62" fmla="*/ 0 w 77"/>
                      <a:gd name="T63" fmla="*/ 61 h 84"/>
                      <a:gd name="T64" fmla="*/ 0 w 77"/>
                      <a:gd name="T65" fmla="*/ 61 h 84"/>
                      <a:gd name="T66" fmla="*/ 0 w 77"/>
                      <a:gd name="T67" fmla="*/ 64 h 84"/>
                      <a:gd name="T68" fmla="*/ 0 w 77"/>
                      <a:gd name="T69" fmla="*/ 65 h 84"/>
                      <a:gd name="T70" fmla="*/ 6 w 77"/>
                      <a:gd name="T71" fmla="*/ 73 h 84"/>
                      <a:gd name="T72" fmla="*/ 16 w 77"/>
                      <a:gd name="T73" fmla="*/ 79 h 84"/>
                      <a:gd name="T74" fmla="*/ 25 w 77"/>
                      <a:gd name="T75" fmla="*/ 82 h 84"/>
                      <a:gd name="T76" fmla="*/ 34 w 77"/>
                      <a:gd name="T77" fmla="*/ 84 h 84"/>
                      <a:gd name="T78" fmla="*/ 43 w 77"/>
                      <a:gd name="T79" fmla="*/ 82 h 84"/>
                      <a:gd name="T80" fmla="*/ 51 w 77"/>
                      <a:gd name="T81" fmla="*/ 79 h 84"/>
                      <a:gd name="T82" fmla="*/ 59 w 77"/>
                      <a:gd name="T83" fmla="*/ 76 h 84"/>
                      <a:gd name="T84" fmla="*/ 65 w 77"/>
                      <a:gd name="T85" fmla="*/ 70 h 84"/>
                      <a:gd name="T86" fmla="*/ 70 w 77"/>
                      <a:gd name="T87" fmla="*/ 64 h 84"/>
                      <a:gd name="T88" fmla="*/ 74 w 77"/>
                      <a:gd name="T89" fmla="*/ 56 h 84"/>
                      <a:gd name="T90" fmla="*/ 77 w 77"/>
                      <a:gd name="T91" fmla="*/ 48 h 84"/>
                      <a:gd name="T92" fmla="*/ 77 w 77"/>
                      <a:gd name="T93" fmla="*/ 40 h 84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7"/>
                      <a:gd name="T142" fmla="*/ 0 h 84"/>
                      <a:gd name="T143" fmla="*/ 77 w 77"/>
                      <a:gd name="T144" fmla="*/ 84 h 84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7" h="84">
                        <a:moveTo>
                          <a:pt x="77" y="40"/>
                        </a:moveTo>
                        <a:lnTo>
                          <a:pt x="77" y="33"/>
                        </a:lnTo>
                        <a:lnTo>
                          <a:pt x="76" y="26"/>
                        </a:lnTo>
                        <a:lnTo>
                          <a:pt x="73" y="22"/>
                        </a:lnTo>
                        <a:lnTo>
                          <a:pt x="71" y="16"/>
                        </a:lnTo>
                        <a:lnTo>
                          <a:pt x="66" y="11"/>
                        </a:lnTo>
                        <a:lnTo>
                          <a:pt x="62" y="6"/>
                        </a:lnTo>
                        <a:lnTo>
                          <a:pt x="57" y="3"/>
                        </a:lnTo>
                        <a:lnTo>
                          <a:pt x="51" y="0"/>
                        </a:lnTo>
                        <a:lnTo>
                          <a:pt x="49" y="0"/>
                        </a:lnTo>
                        <a:lnTo>
                          <a:pt x="46" y="2"/>
                        </a:lnTo>
                        <a:lnTo>
                          <a:pt x="53" y="3"/>
                        </a:lnTo>
                        <a:lnTo>
                          <a:pt x="57" y="6"/>
                        </a:lnTo>
                        <a:lnTo>
                          <a:pt x="62" y="11"/>
                        </a:lnTo>
                        <a:lnTo>
                          <a:pt x="66" y="16"/>
                        </a:lnTo>
                        <a:lnTo>
                          <a:pt x="70" y="20"/>
                        </a:lnTo>
                        <a:lnTo>
                          <a:pt x="73" y="26"/>
                        </a:lnTo>
                        <a:lnTo>
                          <a:pt x="74" y="33"/>
                        </a:lnTo>
                        <a:lnTo>
                          <a:pt x="74" y="40"/>
                        </a:lnTo>
                        <a:lnTo>
                          <a:pt x="74" y="48"/>
                        </a:lnTo>
                        <a:lnTo>
                          <a:pt x="71" y="56"/>
                        </a:lnTo>
                        <a:lnTo>
                          <a:pt x="68" y="62"/>
                        </a:lnTo>
                        <a:lnTo>
                          <a:pt x="63" y="68"/>
                        </a:lnTo>
                        <a:lnTo>
                          <a:pt x="57" y="73"/>
                        </a:lnTo>
                        <a:lnTo>
                          <a:pt x="49" y="78"/>
                        </a:lnTo>
                        <a:lnTo>
                          <a:pt x="42" y="79"/>
                        </a:lnTo>
                        <a:lnTo>
                          <a:pt x="34" y="81"/>
                        </a:lnTo>
                        <a:lnTo>
                          <a:pt x="23" y="79"/>
                        </a:lnTo>
                        <a:lnTo>
                          <a:pt x="14" y="74"/>
                        </a:lnTo>
                        <a:lnTo>
                          <a:pt x="6" y="68"/>
                        </a:lnTo>
                        <a:lnTo>
                          <a:pt x="0" y="61"/>
                        </a:lnTo>
                        <a:lnTo>
                          <a:pt x="0" y="64"/>
                        </a:lnTo>
                        <a:lnTo>
                          <a:pt x="0" y="65"/>
                        </a:lnTo>
                        <a:lnTo>
                          <a:pt x="6" y="73"/>
                        </a:lnTo>
                        <a:lnTo>
                          <a:pt x="16" y="79"/>
                        </a:lnTo>
                        <a:lnTo>
                          <a:pt x="25" y="82"/>
                        </a:lnTo>
                        <a:lnTo>
                          <a:pt x="34" y="84"/>
                        </a:lnTo>
                        <a:lnTo>
                          <a:pt x="43" y="82"/>
                        </a:lnTo>
                        <a:lnTo>
                          <a:pt x="51" y="79"/>
                        </a:lnTo>
                        <a:lnTo>
                          <a:pt x="59" y="76"/>
                        </a:lnTo>
                        <a:lnTo>
                          <a:pt x="65" y="70"/>
                        </a:lnTo>
                        <a:lnTo>
                          <a:pt x="70" y="64"/>
                        </a:lnTo>
                        <a:lnTo>
                          <a:pt x="74" y="56"/>
                        </a:lnTo>
                        <a:lnTo>
                          <a:pt x="77" y="48"/>
                        </a:lnTo>
                        <a:lnTo>
                          <a:pt x="77" y="40"/>
                        </a:lnTo>
                        <a:close/>
                      </a:path>
                    </a:pathLst>
                  </a:custGeom>
                  <a:solidFill>
                    <a:srgbClr val="7582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4" name="Freeform 652">
                    <a:extLst>
                      <a:ext uri="{FF2B5EF4-FFF2-40B4-BE49-F238E27FC236}">
                        <a16:creationId xmlns:a16="http://schemas.microsoft.com/office/drawing/2014/main" id="{A769AAF0-5F24-2744-A891-AC69896A63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0" y="1315"/>
                    <a:ext cx="76" cy="82"/>
                  </a:xfrm>
                  <a:custGeom>
                    <a:avLst/>
                    <a:gdLst>
                      <a:gd name="T0" fmla="*/ 76 w 76"/>
                      <a:gd name="T1" fmla="*/ 40 h 82"/>
                      <a:gd name="T2" fmla="*/ 76 w 76"/>
                      <a:gd name="T3" fmla="*/ 33 h 82"/>
                      <a:gd name="T4" fmla="*/ 74 w 76"/>
                      <a:gd name="T5" fmla="*/ 26 h 82"/>
                      <a:gd name="T6" fmla="*/ 71 w 76"/>
                      <a:gd name="T7" fmla="*/ 22 h 82"/>
                      <a:gd name="T8" fmla="*/ 68 w 76"/>
                      <a:gd name="T9" fmla="*/ 16 h 82"/>
                      <a:gd name="T10" fmla="*/ 65 w 76"/>
                      <a:gd name="T11" fmla="*/ 11 h 82"/>
                      <a:gd name="T12" fmla="*/ 60 w 76"/>
                      <a:gd name="T13" fmla="*/ 6 h 82"/>
                      <a:gd name="T14" fmla="*/ 54 w 76"/>
                      <a:gd name="T15" fmla="*/ 3 h 82"/>
                      <a:gd name="T16" fmla="*/ 49 w 76"/>
                      <a:gd name="T17" fmla="*/ 0 h 82"/>
                      <a:gd name="T18" fmla="*/ 46 w 76"/>
                      <a:gd name="T19" fmla="*/ 2 h 82"/>
                      <a:gd name="T20" fmla="*/ 43 w 76"/>
                      <a:gd name="T21" fmla="*/ 2 h 82"/>
                      <a:gd name="T22" fmla="*/ 49 w 76"/>
                      <a:gd name="T23" fmla="*/ 5 h 82"/>
                      <a:gd name="T24" fmla="*/ 56 w 76"/>
                      <a:gd name="T25" fmla="*/ 8 h 82"/>
                      <a:gd name="T26" fmla="*/ 60 w 76"/>
                      <a:gd name="T27" fmla="*/ 11 h 82"/>
                      <a:gd name="T28" fmla="*/ 65 w 76"/>
                      <a:gd name="T29" fmla="*/ 16 h 82"/>
                      <a:gd name="T30" fmla="*/ 68 w 76"/>
                      <a:gd name="T31" fmla="*/ 20 h 82"/>
                      <a:gd name="T32" fmla="*/ 71 w 76"/>
                      <a:gd name="T33" fmla="*/ 26 h 82"/>
                      <a:gd name="T34" fmla="*/ 73 w 76"/>
                      <a:gd name="T35" fmla="*/ 33 h 82"/>
                      <a:gd name="T36" fmla="*/ 73 w 76"/>
                      <a:gd name="T37" fmla="*/ 40 h 82"/>
                      <a:gd name="T38" fmla="*/ 73 w 76"/>
                      <a:gd name="T39" fmla="*/ 48 h 82"/>
                      <a:gd name="T40" fmla="*/ 70 w 76"/>
                      <a:gd name="T41" fmla="*/ 54 h 82"/>
                      <a:gd name="T42" fmla="*/ 66 w 76"/>
                      <a:gd name="T43" fmla="*/ 62 h 82"/>
                      <a:gd name="T44" fmla="*/ 62 w 76"/>
                      <a:gd name="T45" fmla="*/ 67 h 82"/>
                      <a:gd name="T46" fmla="*/ 56 w 76"/>
                      <a:gd name="T47" fmla="*/ 71 h 82"/>
                      <a:gd name="T48" fmla="*/ 49 w 76"/>
                      <a:gd name="T49" fmla="*/ 76 h 82"/>
                      <a:gd name="T50" fmla="*/ 42 w 76"/>
                      <a:gd name="T51" fmla="*/ 78 h 82"/>
                      <a:gd name="T52" fmla="*/ 34 w 76"/>
                      <a:gd name="T53" fmla="*/ 79 h 82"/>
                      <a:gd name="T54" fmla="*/ 23 w 76"/>
                      <a:gd name="T55" fmla="*/ 78 h 82"/>
                      <a:gd name="T56" fmla="*/ 14 w 76"/>
                      <a:gd name="T57" fmla="*/ 73 h 82"/>
                      <a:gd name="T58" fmla="*/ 6 w 76"/>
                      <a:gd name="T59" fmla="*/ 65 h 82"/>
                      <a:gd name="T60" fmla="*/ 0 w 76"/>
                      <a:gd name="T61" fmla="*/ 57 h 82"/>
                      <a:gd name="T62" fmla="*/ 0 w 76"/>
                      <a:gd name="T63" fmla="*/ 59 h 82"/>
                      <a:gd name="T64" fmla="*/ 0 w 76"/>
                      <a:gd name="T65" fmla="*/ 61 h 82"/>
                      <a:gd name="T66" fmla="*/ 0 w 76"/>
                      <a:gd name="T67" fmla="*/ 62 h 82"/>
                      <a:gd name="T68" fmla="*/ 0 w 76"/>
                      <a:gd name="T69" fmla="*/ 64 h 82"/>
                      <a:gd name="T70" fmla="*/ 6 w 76"/>
                      <a:gd name="T71" fmla="*/ 70 h 82"/>
                      <a:gd name="T72" fmla="*/ 14 w 76"/>
                      <a:gd name="T73" fmla="*/ 76 h 82"/>
                      <a:gd name="T74" fmla="*/ 23 w 76"/>
                      <a:gd name="T75" fmla="*/ 81 h 82"/>
                      <a:gd name="T76" fmla="*/ 34 w 76"/>
                      <a:gd name="T77" fmla="*/ 82 h 82"/>
                      <a:gd name="T78" fmla="*/ 43 w 76"/>
                      <a:gd name="T79" fmla="*/ 81 h 82"/>
                      <a:gd name="T80" fmla="*/ 51 w 76"/>
                      <a:gd name="T81" fmla="*/ 78 h 82"/>
                      <a:gd name="T82" fmla="*/ 57 w 76"/>
                      <a:gd name="T83" fmla="*/ 74 h 82"/>
                      <a:gd name="T84" fmla="*/ 63 w 76"/>
                      <a:gd name="T85" fmla="*/ 70 h 82"/>
                      <a:gd name="T86" fmla="*/ 70 w 76"/>
                      <a:gd name="T87" fmla="*/ 64 h 82"/>
                      <a:gd name="T88" fmla="*/ 73 w 76"/>
                      <a:gd name="T89" fmla="*/ 56 h 82"/>
                      <a:gd name="T90" fmla="*/ 76 w 76"/>
                      <a:gd name="T91" fmla="*/ 48 h 82"/>
                      <a:gd name="T92" fmla="*/ 76 w 76"/>
                      <a:gd name="T93" fmla="*/ 40 h 8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6"/>
                      <a:gd name="T142" fmla="*/ 0 h 82"/>
                      <a:gd name="T143" fmla="*/ 76 w 76"/>
                      <a:gd name="T144" fmla="*/ 82 h 8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6" h="82">
                        <a:moveTo>
                          <a:pt x="76" y="40"/>
                        </a:moveTo>
                        <a:lnTo>
                          <a:pt x="76" y="33"/>
                        </a:lnTo>
                        <a:lnTo>
                          <a:pt x="74" y="26"/>
                        </a:lnTo>
                        <a:lnTo>
                          <a:pt x="71" y="22"/>
                        </a:lnTo>
                        <a:lnTo>
                          <a:pt x="68" y="16"/>
                        </a:lnTo>
                        <a:lnTo>
                          <a:pt x="65" y="11"/>
                        </a:lnTo>
                        <a:lnTo>
                          <a:pt x="60" y="6"/>
                        </a:lnTo>
                        <a:lnTo>
                          <a:pt x="54" y="3"/>
                        </a:lnTo>
                        <a:lnTo>
                          <a:pt x="49" y="0"/>
                        </a:lnTo>
                        <a:lnTo>
                          <a:pt x="46" y="2"/>
                        </a:lnTo>
                        <a:lnTo>
                          <a:pt x="43" y="2"/>
                        </a:lnTo>
                        <a:lnTo>
                          <a:pt x="49" y="5"/>
                        </a:lnTo>
                        <a:lnTo>
                          <a:pt x="56" y="8"/>
                        </a:lnTo>
                        <a:lnTo>
                          <a:pt x="60" y="11"/>
                        </a:lnTo>
                        <a:lnTo>
                          <a:pt x="65" y="16"/>
                        </a:lnTo>
                        <a:lnTo>
                          <a:pt x="68" y="20"/>
                        </a:lnTo>
                        <a:lnTo>
                          <a:pt x="71" y="26"/>
                        </a:lnTo>
                        <a:lnTo>
                          <a:pt x="73" y="33"/>
                        </a:lnTo>
                        <a:lnTo>
                          <a:pt x="73" y="40"/>
                        </a:lnTo>
                        <a:lnTo>
                          <a:pt x="73" y="48"/>
                        </a:lnTo>
                        <a:lnTo>
                          <a:pt x="70" y="54"/>
                        </a:lnTo>
                        <a:lnTo>
                          <a:pt x="66" y="62"/>
                        </a:lnTo>
                        <a:lnTo>
                          <a:pt x="62" y="67"/>
                        </a:lnTo>
                        <a:lnTo>
                          <a:pt x="56" y="71"/>
                        </a:lnTo>
                        <a:lnTo>
                          <a:pt x="49" y="76"/>
                        </a:lnTo>
                        <a:lnTo>
                          <a:pt x="42" y="78"/>
                        </a:lnTo>
                        <a:lnTo>
                          <a:pt x="34" y="79"/>
                        </a:lnTo>
                        <a:lnTo>
                          <a:pt x="23" y="78"/>
                        </a:lnTo>
                        <a:lnTo>
                          <a:pt x="14" y="73"/>
                        </a:lnTo>
                        <a:lnTo>
                          <a:pt x="6" y="65"/>
                        </a:lnTo>
                        <a:lnTo>
                          <a:pt x="0" y="57"/>
                        </a:lnTo>
                        <a:lnTo>
                          <a:pt x="0" y="59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0" y="64"/>
                        </a:lnTo>
                        <a:lnTo>
                          <a:pt x="6" y="70"/>
                        </a:lnTo>
                        <a:lnTo>
                          <a:pt x="14" y="76"/>
                        </a:lnTo>
                        <a:lnTo>
                          <a:pt x="23" y="81"/>
                        </a:lnTo>
                        <a:lnTo>
                          <a:pt x="34" y="82"/>
                        </a:lnTo>
                        <a:lnTo>
                          <a:pt x="43" y="81"/>
                        </a:lnTo>
                        <a:lnTo>
                          <a:pt x="51" y="78"/>
                        </a:lnTo>
                        <a:lnTo>
                          <a:pt x="57" y="74"/>
                        </a:lnTo>
                        <a:lnTo>
                          <a:pt x="63" y="70"/>
                        </a:lnTo>
                        <a:lnTo>
                          <a:pt x="70" y="64"/>
                        </a:lnTo>
                        <a:lnTo>
                          <a:pt x="73" y="56"/>
                        </a:lnTo>
                        <a:lnTo>
                          <a:pt x="76" y="48"/>
                        </a:lnTo>
                        <a:lnTo>
                          <a:pt x="76" y="40"/>
                        </a:lnTo>
                        <a:close/>
                      </a:path>
                    </a:pathLst>
                  </a:custGeom>
                  <a:solidFill>
                    <a:srgbClr val="7986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5" name="Freeform 653">
                    <a:extLst>
                      <a:ext uri="{FF2B5EF4-FFF2-40B4-BE49-F238E27FC236}">
                        <a16:creationId xmlns:a16="http://schemas.microsoft.com/office/drawing/2014/main" id="{931D3742-410F-4B47-B336-77569D1FBA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0" y="1317"/>
                    <a:ext cx="74" cy="79"/>
                  </a:xfrm>
                  <a:custGeom>
                    <a:avLst/>
                    <a:gdLst>
                      <a:gd name="T0" fmla="*/ 74 w 74"/>
                      <a:gd name="T1" fmla="*/ 38 h 79"/>
                      <a:gd name="T2" fmla="*/ 74 w 74"/>
                      <a:gd name="T3" fmla="*/ 31 h 79"/>
                      <a:gd name="T4" fmla="*/ 73 w 74"/>
                      <a:gd name="T5" fmla="*/ 24 h 79"/>
                      <a:gd name="T6" fmla="*/ 70 w 74"/>
                      <a:gd name="T7" fmla="*/ 18 h 79"/>
                      <a:gd name="T8" fmla="*/ 66 w 74"/>
                      <a:gd name="T9" fmla="*/ 14 h 79"/>
                      <a:gd name="T10" fmla="*/ 62 w 74"/>
                      <a:gd name="T11" fmla="*/ 9 h 79"/>
                      <a:gd name="T12" fmla="*/ 57 w 74"/>
                      <a:gd name="T13" fmla="*/ 4 h 79"/>
                      <a:gd name="T14" fmla="*/ 53 w 74"/>
                      <a:gd name="T15" fmla="*/ 1 h 79"/>
                      <a:gd name="T16" fmla="*/ 46 w 74"/>
                      <a:gd name="T17" fmla="*/ 0 h 79"/>
                      <a:gd name="T18" fmla="*/ 43 w 74"/>
                      <a:gd name="T19" fmla="*/ 0 h 79"/>
                      <a:gd name="T20" fmla="*/ 40 w 74"/>
                      <a:gd name="T21" fmla="*/ 1 h 79"/>
                      <a:gd name="T22" fmla="*/ 46 w 74"/>
                      <a:gd name="T23" fmla="*/ 3 h 79"/>
                      <a:gd name="T24" fmla="*/ 53 w 74"/>
                      <a:gd name="T25" fmla="*/ 6 h 79"/>
                      <a:gd name="T26" fmla="*/ 59 w 74"/>
                      <a:gd name="T27" fmla="*/ 9 h 79"/>
                      <a:gd name="T28" fmla="*/ 62 w 74"/>
                      <a:gd name="T29" fmla="*/ 14 h 79"/>
                      <a:gd name="T30" fmla="*/ 66 w 74"/>
                      <a:gd name="T31" fmla="*/ 18 h 79"/>
                      <a:gd name="T32" fmla="*/ 70 w 74"/>
                      <a:gd name="T33" fmla="*/ 24 h 79"/>
                      <a:gd name="T34" fmla="*/ 71 w 74"/>
                      <a:gd name="T35" fmla="*/ 31 h 79"/>
                      <a:gd name="T36" fmla="*/ 71 w 74"/>
                      <a:gd name="T37" fmla="*/ 38 h 79"/>
                      <a:gd name="T38" fmla="*/ 71 w 74"/>
                      <a:gd name="T39" fmla="*/ 45 h 79"/>
                      <a:gd name="T40" fmla="*/ 68 w 74"/>
                      <a:gd name="T41" fmla="*/ 52 h 79"/>
                      <a:gd name="T42" fmla="*/ 65 w 74"/>
                      <a:gd name="T43" fmla="*/ 59 h 79"/>
                      <a:gd name="T44" fmla="*/ 60 w 74"/>
                      <a:gd name="T45" fmla="*/ 65 h 79"/>
                      <a:gd name="T46" fmla="*/ 56 w 74"/>
                      <a:gd name="T47" fmla="*/ 68 h 79"/>
                      <a:gd name="T48" fmla="*/ 49 w 74"/>
                      <a:gd name="T49" fmla="*/ 72 h 79"/>
                      <a:gd name="T50" fmla="*/ 42 w 74"/>
                      <a:gd name="T51" fmla="*/ 74 h 79"/>
                      <a:gd name="T52" fmla="*/ 34 w 74"/>
                      <a:gd name="T53" fmla="*/ 76 h 79"/>
                      <a:gd name="T54" fmla="*/ 29 w 74"/>
                      <a:gd name="T55" fmla="*/ 74 h 79"/>
                      <a:gd name="T56" fmla="*/ 23 w 74"/>
                      <a:gd name="T57" fmla="*/ 72 h 79"/>
                      <a:gd name="T58" fmla="*/ 19 w 74"/>
                      <a:gd name="T59" fmla="*/ 71 h 79"/>
                      <a:gd name="T60" fmla="*/ 14 w 74"/>
                      <a:gd name="T61" fmla="*/ 68 h 79"/>
                      <a:gd name="T62" fmla="*/ 9 w 74"/>
                      <a:gd name="T63" fmla="*/ 65 h 79"/>
                      <a:gd name="T64" fmla="*/ 6 w 74"/>
                      <a:gd name="T65" fmla="*/ 62 h 79"/>
                      <a:gd name="T66" fmla="*/ 3 w 74"/>
                      <a:gd name="T67" fmla="*/ 57 h 79"/>
                      <a:gd name="T68" fmla="*/ 0 w 74"/>
                      <a:gd name="T69" fmla="*/ 52 h 79"/>
                      <a:gd name="T70" fmla="*/ 0 w 74"/>
                      <a:gd name="T71" fmla="*/ 55 h 79"/>
                      <a:gd name="T72" fmla="*/ 0 w 74"/>
                      <a:gd name="T73" fmla="*/ 59 h 79"/>
                      <a:gd name="T74" fmla="*/ 6 w 74"/>
                      <a:gd name="T75" fmla="*/ 66 h 79"/>
                      <a:gd name="T76" fmla="*/ 14 w 74"/>
                      <a:gd name="T77" fmla="*/ 72 h 79"/>
                      <a:gd name="T78" fmla="*/ 23 w 74"/>
                      <a:gd name="T79" fmla="*/ 77 h 79"/>
                      <a:gd name="T80" fmla="*/ 34 w 74"/>
                      <a:gd name="T81" fmla="*/ 79 h 79"/>
                      <a:gd name="T82" fmla="*/ 42 w 74"/>
                      <a:gd name="T83" fmla="*/ 77 h 79"/>
                      <a:gd name="T84" fmla="*/ 49 w 74"/>
                      <a:gd name="T85" fmla="*/ 76 h 79"/>
                      <a:gd name="T86" fmla="*/ 57 w 74"/>
                      <a:gd name="T87" fmla="*/ 71 h 79"/>
                      <a:gd name="T88" fmla="*/ 63 w 74"/>
                      <a:gd name="T89" fmla="*/ 66 h 79"/>
                      <a:gd name="T90" fmla="*/ 68 w 74"/>
                      <a:gd name="T91" fmla="*/ 60 h 79"/>
                      <a:gd name="T92" fmla="*/ 71 w 74"/>
                      <a:gd name="T93" fmla="*/ 54 h 79"/>
                      <a:gd name="T94" fmla="*/ 74 w 74"/>
                      <a:gd name="T95" fmla="*/ 46 h 79"/>
                      <a:gd name="T96" fmla="*/ 74 w 74"/>
                      <a:gd name="T97" fmla="*/ 38 h 7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4"/>
                      <a:gd name="T148" fmla="*/ 0 h 79"/>
                      <a:gd name="T149" fmla="*/ 74 w 74"/>
                      <a:gd name="T150" fmla="*/ 79 h 79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4" h="79">
                        <a:moveTo>
                          <a:pt x="74" y="38"/>
                        </a:moveTo>
                        <a:lnTo>
                          <a:pt x="74" y="31"/>
                        </a:lnTo>
                        <a:lnTo>
                          <a:pt x="73" y="24"/>
                        </a:lnTo>
                        <a:lnTo>
                          <a:pt x="70" y="18"/>
                        </a:lnTo>
                        <a:lnTo>
                          <a:pt x="66" y="14"/>
                        </a:lnTo>
                        <a:lnTo>
                          <a:pt x="62" y="9"/>
                        </a:lnTo>
                        <a:lnTo>
                          <a:pt x="57" y="4"/>
                        </a:lnTo>
                        <a:lnTo>
                          <a:pt x="53" y="1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40" y="1"/>
                        </a:lnTo>
                        <a:lnTo>
                          <a:pt x="46" y="3"/>
                        </a:lnTo>
                        <a:lnTo>
                          <a:pt x="53" y="6"/>
                        </a:lnTo>
                        <a:lnTo>
                          <a:pt x="59" y="9"/>
                        </a:lnTo>
                        <a:lnTo>
                          <a:pt x="62" y="14"/>
                        </a:lnTo>
                        <a:lnTo>
                          <a:pt x="66" y="18"/>
                        </a:lnTo>
                        <a:lnTo>
                          <a:pt x="70" y="24"/>
                        </a:lnTo>
                        <a:lnTo>
                          <a:pt x="71" y="31"/>
                        </a:lnTo>
                        <a:lnTo>
                          <a:pt x="71" y="38"/>
                        </a:lnTo>
                        <a:lnTo>
                          <a:pt x="71" y="45"/>
                        </a:lnTo>
                        <a:lnTo>
                          <a:pt x="68" y="52"/>
                        </a:lnTo>
                        <a:lnTo>
                          <a:pt x="65" y="59"/>
                        </a:lnTo>
                        <a:lnTo>
                          <a:pt x="60" y="65"/>
                        </a:lnTo>
                        <a:lnTo>
                          <a:pt x="56" y="68"/>
                        </a:lnTo>
                        <a:lnTo>
                          <a:pt x="49" y="72"/>
                        </a:lnTo>
                        <a:lnTo>
                          <a:pt x="42" y="74"/>
                        </a:lnTo>
                        <a:lnTo>
                          <a:pt x="34" y="76"/>
                        </a:lnTo>
                        <a:lnTo>
                          <a:pt x="29" y="74"/>
                        </a:lnTo>
                        <a:lnTo>
                          <a:pt x="23" y="72"/>
                        </a:lnTo>
                        <a:lnTo>
                          <a:pt x="19" y="71"/>
                        </a:lnTo>
                        <a:lnTo>
                          <a:pt x="14" y="68"/>
                        </a:lnTo>
                        <a:lnTo>
                          <a:pt x="9" y="65"/>
                        </a:lnTo>
                        <a:lnTo>
                          <a:pt x="6" y="62"/>
                        </a:lnTo>
                        <a:lnTo>
                          <a:pt x="3" y="57"/>
                        </a:lnTo>
                        <a:lnTo>
                          <a:pt x="0" y="52"/>
                        </a:lnTo>
                        <a:lnTo>
                          <a:pt x="0" y="55"/>
                        </a:lnTo>
                        <a:lnTo>
                          <a:pt x="0" y="59"/>
                        </a:lnTo>
                        <a:lnTo>
                          <a:pt x="6" y="66"/>
                        </a:lnTo>
                        <a:lnTo>
                          <a:pt x="14" y="72"/>
                        </a:lnTo>
                        <a:lnTo>
                          <a:pt x="23" y="77"/>
                        </a:lnTo>
                        <a:lnTo>
                          <a:pt x="34" y="79"/>
                        </a:lnTo>
                        <a:lnTo>
                          <a:pt x="42" y="77"/>
                        </a:lnTo>
                        <a:lnTo>
                          <a:pt x="49" y="76"/>
                        </a:lnTo>
                        <a:lnTo>
                          <a:pt x="57" y="71"/>
                        </a:lnTo>
                        <a:lnTo>
                          <a:pt x="63" y="66"/>
                        </a:lnTo>
                        <a:lnTo>
                          <a:pt x="68" y="60"/>
                        </a:lnTo>
                        <a:lnTo>
                          <a:pt x="71" y="54"/>
                        </a:lnTo>
                        <a:lnTo>
                          <a:pt x="74" y="46"/>
                        </a:lnTo>
                        <a:lnTo>
                          <a:pt x="74" y="38"/>
                        </a:lnTo>
                        <a:close/>
                      </a:path>
                    </a:pathLst>
                  </a:custGeom>
                  <a:solidFill>
                    <a:srgbClr val="7D89B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6" name="Freeform 654">
                    <a:extLst>
                      <a:ext uri="{FF2B5EF4-FFF2-40B4-BE49-F238E27FC236}">
                        <a16:creationId xmlns:a16="http://schemas.microsoft.com/office/drawing/2014/main" id="{A9C119EE-93E4-F14A-808A-5F92172A8E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0" y="1317"/>
                    <a:ext cx="73" cy="77"/>
                  </a:xfrm>
                  <a:custGeom>
                    <a:avLst/>
                    <a:gdLst>
                      <a:gd name="T0" fmla="*/ 73 w 73"/>
                      <a:gd name="T1" fmla="*/ 38 h 77"/>
                      <a:gd name="T2" fmla="*/ 73 w 73"/>
                      <a:gd name="T3" fmla="*/ 31 h 77"/>
                      <a:gd name="T4" fmla="*/ 71 w 73"/>
                      <a:gd name="T5" fmla="*/ 24 h 77"/>
                      <a:gd name="T6" fmla="*/ 68 w 73"/>
                      <a:gd name="T7" fmla="*/ 18 h 77"/>
                      <a:gd name="T8" fmla="*/ 65 w 73"/>
                      <a:gd name="T9" fmla="*/ 14 h 77"/>
                      <a:gd name="T10" fmla="*/ 60 w 73"/>
                      <a:gd name="T11" fmla="*/ 9 h 77"/>
                      <a:gd name="T12" fmla="*/ 56 w 73"/>
                      <a:gd name="T13" fmla="*/ 6 h 77"/>
                      <a:gd name="T14" fmla="*/ 49 w 73"/>
                      <a:gd name="T15" fmla="*/ 3 h 77"/>
                      <a:gd name="T16" fmla="*/ 43 w 73"/>
                      <a:gd name="T17" fmla="*/ 0 h 77"/>
                      <a:gd name="T18" fmla="*/ 40 w 73"/>
                      <a:gd name="T19" fmla="*/ 1 h 77"/>
                      <a:gd name="T20" fmla="*/ 37 w 73"/>
                      <a:gd name="T21" fmla="*/ 3 h 77"/>
                      <a:gd name="T22" fmla="*/ 45 w 73"/>
                      <a:gd name="T23" fmla="*/ 4 h 77"/>
                      <a:gd name="T24" fmla="*/ 51 w 73"/>
                      <a:gd name="T25" fmla="*/ 6 h 77"/>
                      <a:gd name="T26" fmla="*/ 56 w 73"/>
                      <a:gd name="T27" fmla="*/ 9 h 77"/>
                      <a:gd name="T28" fmla="*/ 60 w 73"/>
                      <a:gd name="T29" fmla="*/ 14 h 77"/>
                      <a:gd name="T30" fmla="*/ 65 w 73"/>
                      <a:gd name="T31" fmla="*/ 18 h 77"/>
                      <a:gd name="T32" fmla="*/ 68 w 73"/>
                      <a:gd name="T33" fmla="*/ 24 h 77"/>
                      <a:gd name="T34" fmla="*/ 70 w 73"/>
                      <a:gd name="T35" fmla="*/ 31 h 77"/>
                      <a:gd name="T36" fmla="*/ 70 w 73"/>
                      <a:gd name="T37" fmla="*/ 38 h 77"/>
                      <a:gd name="T38" fmla="*/ 70 w 73"/>
                      <a:gd name="T39" fmla="*/ 45 h 77"/>
                      <a:gd name="T40" fmla="*/ 66 w 73"/>
                      <a:gd name="T41" fmla="*/ 52 h 77"/>
                      <a:gd name="T42" fmla="*/ 63 w 73"/>
                      <a:gd name="T43" fmla="*/ 57 h 77"/>
                      <a:gd name="T44" fmla="*/ 59 w 73"/>
                      <a:gd name="T45" fmla="*/ 63 h 77"/>
                      <a:gd name="T46" fmla="*/ 54 w 73"/>
                      <a:gd name="T47" fmla="*/ 68 h 77"/>
                      <a:gd name="T48" fmla="*/ 48 w 73"/>
                      <a:gd name="T49" fmla="*/ 71 h 77"/>
                      <a:gd name="T50" fmla="*/ 42 w 73"/>
                      <a:gd name="T51" fmla="*/ 72 h 77"/>
                      <a:gd name="T52" fmla="*/ 34 w 73"/>
                      <a:gd name="T53" fmla="*/ 74 h 77"/>
                      <a:gd name="T54" fmla="*/ 28 w 73"/>
                      <a:gd name="T55" fmla="*/ 72 h 77"/>
                      <a:gd name="T56" fmla="*/ 23 w 73"/>
                      <a:gd name="T57" fmla="*/ 71 h 77"/>
                      <a:gd name="T58" fmla="*/ 19 w 73"/>
                      <a:gd name="T59" fmla="*/ 69 h 77"/>
                      <a:gd name="T60" fmla="*/ 14 w 73"/>
                      <a:gd name="T61" fmla="*/ 66 h 77"/>
                      <a:gd name="T62" fmla="*/ 9 w 73"/>
                      <a:gd name="T63" fmla="*/ 63 h 77"/>
                      <a:gd name="T64" fmla="*/ 6 w 73"/>
                      <a:gd name="T65" fmla="*/ 59 h 77"/>
                      <a:gd name="T66" fmla="*/ 3 w 73"/>
                      <a:gd name="T67" fmla="*/ 54 h 77"/>
                      <a:gd name="T68" fmla="*/ 0 w 73"/>
                      <a:gd name="T69" fmla="*/ 49 h 77"/>
                      <a:gd name="T70" fmla="*/ 0 w 73"/>
                      <a:gd name="T71" fmla="*/ 52 h 77"/>
                      <a:gd name="T72" fmla="*/ 0 w 73"/>
                      <a:gd name="T73" fmla="*/ 55 h 77"/>
                      <a:gd name="T74" fmla="*/ 6 w 73"/>
                      <a:gd name="T75" fmla="*/ 63 h 77"/>
                      <a:gd name="T76" fmla="*/ 14 w 73"/>
                      <a:gd name="T77" fmla="*/ 71 h 77"/>
                      <a:gd name="T78" fmla="*/ 23 w 73"/>
                      <a:gd name="T79" fmla="*/ 76 h 77"/>
                      <a:gd name="T80" fmla="*/ 34 w 73"/>
                      <a:gd name="T81" fmla="*/ 77 h 77"/>
                      <a:gd name="T82" fmla="*/ 42 w 73"/>
                      <a:gd name="T83" fmla="*/ 76 h 77"/>
                      <a:gd name="T84" fmla="*/ 49 w 73"/>
                      <a:gd name="T85" fmla="*/ 74 h 77"/>
                      <a:gd name="T86" fmla="*/ 56 w 73"/>
                      <a:gd name="T87" fmla="*/ 69 h 77"/>
                      <a:gd name="T88" fmla="*/ 62 w 73"/>
                      <a:gd name="T89" fmla="*/ 65 h 77"/>
                      <a:gd name="T90" fmla="*/ 66 w 73"/>
                      <a:gd name="T91" fmla="*/ 60 h 77"/>
                      <a:gd name="T92" fmla="*/ 70 w 73"/>
                      <a:gd name="T93" fmla="*/ 52 h 77"/>
                      <a:gd name="T94" fmla="*/ 73 w 73"/>
                      <a:gd name="T95" fmla="*/ 46 h 77"/>
                      <a:gd name="T96" fmla="*/ 73 w 73"/>
                      <a:gd name="T97" fmla="*/ 38 h 77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3"/>
                      <a:gd name="T148" fmla="*/ 0 h 77"/>
                      <a:gd name="T149" fmla="*/ 73 w 73"/>
                      <a:gd name="T150" fmla="*/ 77 h 77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3" h="77">
                        <a:moveTo>
                          <a:pt x="73" y="38"/>
                        </a:moveTo>
                        <a:lnTo>
                          <a:pt x="73" y="31"/>
                        </a:lnTo>
                        <a:lnTo>
                          <a:pt x="71" y="24"/>
                        </a:lnTo>
                        <a:lnTo>
                          <a:pt x="68" y="18"/>
                        </a:lnTo>
                        <a:lnTo>
                          <a:pt x="65" y="14"/>
                        </a:lnTo>
                        <a:lnTo>
                          <a:pt x="60" y="9"/>
                        </a:lnTo>
                        <a:lnTo>
                          <a:pt x="56" y="6"/>
                        </a:lnTo>
                        <a:lnTo>
                          <a:pt x="49" y="3"/>
                        </a:lnTo>
                        <a:lnTo>
                          <a:pt x="43" y="0"/>
                        </a:lnTo>
                        <a:lnTo>
                          <a:pt x="40" y="1"/>
                        </a:lnTo>
                        <a:lnTo>
                          <a:pt x="37" y="3"/>
                        </a:lnTo>
                        <a:lnTo>
                          <a:pt x="45" y="4"/>
                        </a:lnTo>
                        <a:lnTo>
                          <a:pt x="51" y="6"/>
                        </a:lnTo>
                        <a:lnTo>
                          <a:pt x="56" y="9"/>
                        </a:lnTo>
                        <a:lnTo>
                          <a:pt x="60" y="14"/>
                        </a:lnTo>
                        <a:lnTo>
                          <a:pt x="65" y="18"/>
                        </a:lnTo>
                        <a:lnTo>
                          <a:pt x="68" y="24"/>
                        </a:lnTo>
                        <a:lnTo>
                          <a:pt x="70" y="31"/>
                        </a:lnTo>
                        <a:lnTo>
                          <a:pt x="70" y="38"/>
                        </a:lnTo>
                        <a:lnTo>
                          <a:pt x="70" y="45"/>
                        </a:lnTo>
                        <a:lnTo>
                          <a:pt x="66" y="52"/>
                        </a:lnTo>
                        <a:lnTo>
                          <a:pt x="63" y="57"/>
                        </a:lnTo>
                        <a:lnTo>
                          <a:pt x="59" y="63"/>
                        </a:lnTo>
                        <a:lnTo>
                          <a:pt x="54" y="68"/>
                        </a:lnTo>
                        <a:lnTo>
                          <a:pt x="48" y="71"/>
                        </a:lnTo>
                        <a:lnTo>
                          <a:pt x="42" y="72"/>
                        </a:lnTo>
                        <a:lnTo>
                          <a:pt x="34" y="74"/>
                        </a:lnTo>
                        <a:lnTo>
                          <a:pt x="28" y="72"/>
                        </a:lnTo>
                        <a:lnTo>
                          <a:pt x="23" y="71"/>
                        </a:lnTo>
                        <a:lnTo>
                          <a:pt x="19" y="69"/>
                        </a:lnTo>
                        <a:lnTo>
                          <a:pt x="14" y="66"/>
                        </a:lnTo>
                        <a:lnTo>
                          <a:pt x="9" y="63"/>
                        </a:lnTo>
                        <a:lnTo>
                          <a:pt x="6" y="59"/>
                        </a:lnTo>
                        <a:lnTo>
                          <a:pt x="3" y="54"/>
                        </a:lnTo>
                        <a:lnTo>
                          <a:pt x="0" y="49"/>
                        </a:lnTo>
                        <a:lnTo>
                          <a:pt x="0" y="52"/>
                        </a:lnTo>
                        <a:lnTo>
                          <a:pt x="0" y="55"/>
                        </a:lnTo>
                        <a:lnTo>
                          <a:pt x="6" y="63"/>
                        </a:lnTo>
                        <a:lnTo>
                          <a:pt x="14" y="71"/>
                        </a:lnTo>
                        <a:lnTo>
                          <a:pt x="23" y="76"/>
                        </a:lnTo>
                        <a:lnTo>
                          <a:pt x="34" y="77"/>
                        </a:lnTo>
                        <a:lnTo>
                          <a:pt x="42" y="76"/>
                        </a:lnTo>
                        <a:lnTo>
                          <a:pt x="49" y="74"/>
                        </a:lnTo>
                        <a:lnTo>
                          <a:pt x="56" y="69"/>
                        </a:lnTo>
                        <a:lnTo>
                          <a:pt x="62" y="65"/>
                        </a:lnTo>
                        <a:lnTo>
                          <a:pt x="66" y="60"/>
                        </a:lnTo>
                        <a:lnTo>
                          <a:pt x="70" y="52"/>
                        </a:lnTo>
                        <a:lnTo>
                          <a:pt x="73" y="46"/>
                        </a:lnTo>
                        <a:lnTo>
                          <a:pt x="73" y="38"/>
                        </a:lnTo>
                        <a:close/>
                      </a:path>
                    </a:pathLst>
                  </a:custGeom>
                  <a:solidFill>
                    <a:srgbClr val="8490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7" name="Freeform 655">
                    <a:extLst>
                      <a:ext uri="{FF2B5EF4-FFF2-40B4-BE49-F238E27FC236}">
                        <a16:creationId xmlns:a16="http://schemas.microsoft.com/office/drawing/2014/main" id="{3F7D7BEF-2CE6-BA4F-9DE0-9F6D170C17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0" y="1318"/>
                    <a:ext cx="71" cy="75"/>
                  </a:xfrm>
                  <a:custGeom>
                    <a:avLst/>
                    <a:gdLst>
                      <a:gd name="T0" fmla="*/ 71 w 71"/>
                      <a:gd name="T1" fmla="*/ 37 h 75"/>
                      <a:gd name="T2" fmla="*/ 71 w 71"/>
                      <a:gd name="T3" fmla="*/ 30 h 75"/>
                      <a:gd name="T4" fmla="*/ 70 w 71"/>
                      <a:gd name="T5" fmla="*/ 23 h 75"/>
                      <a:gd name="T6" fmla="*/ 66 w 71"/>
                      <a:gd name="T7" fmla="*/ 17 h 75"/>
                      <a:gd name="T8" fmla="*/ 62 w 71"/>
                      <a:gd name="T9" fmla="*/ 13 h 75"/>
                      <a:gd name="T10" fmla="*/ 59 w 71"/>
                      <a:gd name="T11" fmla="*/ 8 h 75"/>
                      <a:gd name="T12" fmla="*/ 53 w 71"/>
                      <a:gd name="T13" fmla="*/ 5 h 75"/>
                      <a:gd name="T14" fmla="*/ 46 w 71"/>
                      <a:gd name="T15" fmla="*/ 2 h 75"/>
                      <a:gd name="T16" fmla="*/ 40 w 71"/>
                      <a:gd name="T17" fmla="*/ 0 h 75"/>
                      <a:gd name="T18" fmla="*/ 37 w 71"/>
                      <a:gd name="T19" fmla="*/ 2 h 75"/>
                      <a:gd name="T20" fmla="*/ 34 w 71"/>
                      <a:gd name="T21" fmla="*/ 3 h 75"/>
                      <a:gd name="T22" fmla="*/ 42 w 71"/>
                      <a:gd name="T23" fmla="*/ 3 h 75"/>
                      <a:gd name="T24" fmla="*/ 48 w 71"/>
                      <a:gd name="T25" fmla="*/ 5 h 75"/>
                      <a:gd name="T26" fmla="*/ 54 w 71"/>
                      <a:gd name="T27" fmla="*/ 8 h 75"/>
                      <a:gd name="T28" fmla="*/ 59 w 71"/>
                      <a:gd name="T29" fmla="*/ 13 h 75"/>
                      <a:gd name="T30" fmla="*/ 62 w 71"/>
                      <a:gd name="T31" fmla="*/ 17 h 75"/>
                      <a:gd name="T32" fmla="*/ 65 w 71"/>
                      <a:gd name="T33" fmla="*/ 23 h 75"/>
                      <a:gd name="T34" fmla="*/ 68 w 71"/>
                      <a:gd name="T35" fmla="*/ 30 h 75"/>
                      <a:gd name="T36" fmla="*/ 68 w 71"/>
                      <a:gd name="T37" fmla="*/ 37 h 75"/>
                      <a:gd name="T38" fmla="*/ 68 w 71"/>
                      <a:gd name="T39" fmla="*/ 44 h 75"/>
                      <a:gd name="T40" fmla="*/ 65 w 71"/>
                      <a:gd name="T41" fmla="*/ 50 h 75"/>
                      <a:gd name="T42" fmla="*/ 62 w 71"/>
                      <a:gd name="T43" fmla="*/ 56 h 75"/>
                      <a:gd name="T44" fmla="*/ 59 w 71"/>
                      <a:gd name="T45" fmla="*/ 61 h 75"/>
                      <a:gd name="T46" fmla="*/ 53 w 71"/>
                      <a:gd name="T47" fmla="*/ 65 h 75"/>
                      <a:gd name="T48" fmla="*/ 48 w 71"/>
                      <a:gd name="T49" fmla="*/ 68 h 75"/>
                      <a:gd name="T50" fmla="*/ 42 w 71"/>
                      <a:gd name="T51" fmla="*/ 70 h 75"/>
                      <a:gd name="T52" fmla="*/ 34 w 71"/>
                      <a:gd name="T53" fmla="*/ 71 h 75"/>
                      <a:gd name="T54" fmla="*/ 28 w 71"/>
                      <a:gd name="T55" fmla="*/ 70 h 75"/>
                      <a:gd name="T56" fmla="*/ 23 w 71"/>
                      <a:gd name="T57" fmla="*/ 68 h 75"/>
                      <a:gd name="T58" fmla="*/ 17 w 71"/>
                      <a:gd name="T59" fmla="*/ 67 h 75"/>
                      <a:gd name="T60" fmla="*/ 12 w 71"/>
                      <a:gd name="T61" fmla="*/ 64 h 75"/>
                      <a:gd name="T62" fmla="*/ 9 w 71"/>
                      <a:gd name="T63" fmla="*/ 59 h 75"/>
                      <a:gd name="T64" fmla="*/ 6 w 71"/>
                      <a:gd name="T65" fmla="*/ 54 h 75"/>
                      <a:gd name="T66" fmla="*/ 3 w 71"/>
                      <a:gd name="T67" fmla="*/ 50 h 75"/>
                      <a:gd name="T68" fmla="*/ 2 w 71"/>
                      <a:gd name="T69" fmla="*/ 44 h 75"/>
                      <a:gd name="T70" fmla="*/ 0 w 71"/>
                      <a:gd name="T71" fmla="*/ 47 h 75"/>
                      <a:gd name="T72" fmla="*/ 0 w 71"/>
                      <a:gd name="T73" fmla="*/ 51 h 75"/>
                      <a:gd name="T74" fmla="*/ 3 w 71"/>
                      <a:gd name="T75" fmla="*/ 56 h 75"/>
                      <a:gd name="T76" fmla="*/ 6 w 71"/>
                      <a:gd name="T77" fmla="*/ 61 h 75"/>
                      <a:gd name="T78" fmla="*/ 9 w 71"/>
                      <a:gd name="T79" fmla="*/ 64 h 75"/>
                      <a:gd name="T80" fmla="*/ 14 w 71"/>
                      <a:gd name="T81" fmla="*/ 67 h 75"/>
                      <a:gd name="T82" fmla="*/ 19 w 71"/>
                      <a:gd name="T83" fmla="*/ 70 h 75"/>
                      <a:gd name="T84" fmla="*/ 23 w 71"/>
                      <a:gd name="T85" fmla="*/ 71 h 75"/>
                      <a:gd name="T86" fmla="*/ 29 w 71"/>
                      <a:gd name="T87" fmla="*/ 73 h 75"/>
                      <a:gd name="T88" fmla="*/ 34 w 71"/>
                      <a:gd name="T89" fmla="*/ 75 h 75"/>
                      <a:gd name="T90" fmla="*/ 42 w 71"/>
                      <a:gd name="T91" fmla="*/ 73 h 75"/>
                      <a:gd name="T92" fmla="*/ 49 w 71"/>
                      <a:gd name="T93" fmla="*/ 71 h 75"/>
                      <a:gd name="T94" fmla="*/ 56 w 71"/>
                      <a:gd name="T95" fmla="*/ 67 h 75"/>
                      <a:gd name="T96" fmla="*/ 60 w 71"/>
                      <a:gd name="T97" fmla="*/ 64 h 75"/>
                      <a:gd name="T98" fmla="*/ 65 w 71"/>
                      <a:gd name="T99" fmla="*/ 58 h 75"/>
                      <a:gd name="T100" fmla="*/ 68 w 71"/>
                      <a:gd name="T101" fmla="*/ 51 h 75"/>
                      <a:gd name="T102" fmla="*/ 71 w 71"/>
                      <a:gd name="T103" fmla="*/ 44 h 75"/>
                      <a:gd name="T104" fmla="*/ 71 w 71"/>
                      <a:gd name="T105" fmla="*/ 37 h 75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1"/>
                      <a:gd name="T160" fmla="*/ 0 h 75"/>
                      <a:gd name="T161" fmla="*/ 71 w 71"/>
                      <a:gd name="T162" fmla="*/ 75 h 75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1" h="75">
                        <a:moveTo>
                          <a:pt x="71" y="37"/>
                        </a:moveTo>
                        <a:lnTo>
                          <a:pt x="71" y="30"/>
                        </a:lnTo>
                        <a:lnTo>
                          <a:pt x="70" y="23"/>
                        </a:lnTo>
                        <a:lnTo>
                          <a:pt x="66" y="17"/>
                        </a:lnTo>
                        <a:lnTo>
                          <a:pt x="62" y="13"/>
                        </a:lnTo>
                        <a:lnTo>
                          <a:pt x="59" y="8"/>
                        </a:lnTo>
                        <a:lnTo>
                          <a:pt x="53" y="5"/>
                        </a:lnTo>
                        <a:lnTo>
                          <a:pt x="46" y="2"/>
                        </a:lnTo>
                        <a:lnTo>
                          <a:pt x="40" y="0"/>
                        </a:lnTo>
                        <a:lnTo>
                          <a:pt x="37" y="2"/>
                        </a:lnTo>
                        <a:lnTo>
                          <a:pt x="34" y="3"/>
                        </a:lnTo>
                        <a:lnTo>
                          <a:pt x="42" y="3"/>
                        </a:lnTo>
                        <a:lnTo>
                          <a:pt x="48" y="5"/>
                        </a:lnTo>
                        <a:lnTo>
                          <a:pt x="54" y="8"/>
                        </a:lnTo>
                        <a:lnTo>
                          <a:pt x="59" y="13"/>
                        </a:lnTo>
                        <a:lnTo>
                          <a:pt x="62" y="17"/>
                        </a:lnTo>
                        <a:lnTo>
                          <a:pt x="65" y="23"/>
                        </a:lnTo>
                        <a:lnTo>
                          <a:pt x="68" y="30"/>
                        </a:lnTo>
                        <a:lnTo>
                          <a:pt x="68" y="37"/>
                        </a:lnTo>
                        <a:lnTo>
                          <a:pt x="68" y="44"/>
                        </a:lnTo>
                        <a:lnTo>
                          <a:pt x="65" y="50"/>
                        </a:lnTo>
                        <a:lnTo>
                          <a:pt x="62" y="56"/>
                        </a:lnTo>
                        <a:lnTo>
                          <a:pt x="59" y="61"/>
                        </a:lnTo>
                        <a:lnTo>
                          <a:pt x="53" y="65"/>
                        </a:lnTo>
                        <a:lnTo>
                          <a:pt x="48" y="68"/>
                        </a:lnTo>
                        <a:lnTo>
                          <a:pt x="42" y="70"/>
                        </a:lnTo>
                        <a:lnTo>
                          <a:pt x="34" y="71"/>
                        </a:lnTo>
                        <a:lnTo>
                          <a:pt x="28" y="70"/>
                        </a:lnTo>
                        <a:lnTo>
                          <a:pt x="23" y="68"/>
                        </a:lnTo>
                        <a:lnTo>
                          <a:pt x="17" y="67"/>
                        </a:lnTo>
                        <a:lnTo>
                          <a:pt x="12" y="64"/>
                        </a:lnTo>
                        <a:lnTo>
                          <a:pt x="9" y="59"/>
                        </a:lnTo>
                        <a:lnTo>
                          <a:pt x="6" y="54"/>
                        </a:lnTo>
                        <a:lnTo>
                          <a:pt x="3" y="50"/>
                        </a:lnTo>
                        <a:lnTo>
                          <a:pt x="2" y="44"/>
                        </a:lnTo>
                        <a:lnTo>
                          <a:pt x="0" y="47"/>
                        </a:lnTo>
                        <a:lnTo>
                          <a:pt x="0" y="51"/>
                        </a:lnTo>
                        <a:lnTo>
                          <a:pt x="3" y="56"/>
                        </a:lnTo>
                        <a:lnTo>
                          <a:pt x="6" y="61"/>
                        </a:lnTo>
                        <a:lnTo>
                          <a:pt x="9" y="64"/>
                        </a:lnTo>
                        <a:lnTo>
                          <a:pt x="14" y="67"/>
                        </a:lnTo>
                        <a:lnTo>
                          <a:pt x="19" y="70"/>
                        </a:lnTo>
                        <a:lnTo>
                          <a:pt x="23" y="71"/>
                        </a:lnTo>
                        <a:lnTo>
                          <a:pt x="29" y="73"/>
                        </a:lnTo>
                        <a:lnTo>
                          <a:pt x="34" y="75"/>
                        </a:lnTo>
                        <a:lnTo>
                          <a:pt x="42" y="73"/>
                        </a:lnTo>
                        <a:lnTo>
                          <a:pt x="49" y="71"/>
                        </a:lnTo>
                        <a:lnTo>
                          <a:pt x="56" y="67"/>
                        </a:lnTo>
                        <a:lnTo>
                          <a:pt x="60" y="64"/>
                        </a:lnTo>
                        <a:lnTo>
                          <a:pt x="65" y="58"/>
                        </a:lnTo>
                        <a:lnTo>
                          <a:pt x="68" y="51"/>
                        </a:lnTo>
                        <a:lnTo>
                          <a:pt x="71" y="44"/>
                        </a:lnTo>
                        <a:lnTo>
                          <a:pt x="71" y="37"/>
                        </a:lnTo>
                        <a:close/>
                      </a:path>
                    </a:pathLst>
                  </a:custGeom>
                  <a:solidFill>
                    <a:srgbClr val="8894C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8" name="Freeform 656">
                    <a:extLst>
                      <a:ext uri="{FF2B5EF4-FFF2-40B4-BE49-F238E27FC236}">
                        <a16:creationId xmlns:a16="http://schemas.microsoft.com/office/drawing/2014/main" id="{74A4CF4F-8CCF-914B-A10D-C15CB6AE4D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0" y="1320"/>
                    <a:ext cx="70" cy="71"/>
                  </a:xfrm>
                  <a:custGeom>
                    <a:avLst/>
                    <a:gdLst>
                      <a:gd name="T0" fmla="*/ 70 w 70"/>
                      <a:gd name="T1" fmla="*/ 35 h 71"/>
                      <a:gd name="T2" fmla="*/ 70 w 70"/>
                      <a:gd name="T3" fmla="*/ 28 h 71"/>
                      <a:gd name="T4" fmla="*/ 68 w 70"/>
                      <a:gd name="T5" fmla="*/ 21 h 71"/>
                      <a:gd name="T6" fmla="*/ 65 w 70"/>
                      <a:gd name="T7" fmla="*/ 15 h 71"/>
                      <a:gd name="T8" fmla="*/ 60 w 70"/>
                      <a:gd name="T9" fmla="*/ 11 h 71"/>
                      <a:gd name="T10" fmla="*/ 56 w 70"/>
                      <a:gd name="T11" fmla="*/ 6 h 71"/>
                      <a:gd name="T12" fmla="*/ 51 w 70"/>
                      <a:gd name="T13" fmla="*/ 3 h 71"/>
                      <a:gd name="T14" fmla="*/ 45 w 70"/>
                      <a:gd name="T15" fmla="*/ 1 h 71"/>
                      <a:gd name="T16" fmla="*/ 37 w 70"/>
                      <a:gd name="T17" fmla="*/ 0 h 71"/>
                      <a:gd name="T18" fmla="*/ 34 w 70"/>
                      <a:gd name="T19" fmla="*/ 1 h 71"/>
                      <a:gd name="T20" fmla="*/ 31 w 70"/>
                      <a:gd name="T21" fmla="*/ 3 h 71"/>
                      <a:gd name="T22" fmla="*/ 33 w 70"/>
                      <a:gd name="T23" fmla="*/ 3 h 71"/>
                      <a:gd name="T24" fmla="*/ 34 w 70"/>
                      <a:gd name="T25" fmla="*/ 3 h 71"/>
                      <a:gd name="T26" fmla="*/ 40 w 70"/>
                      <a:gd name="T27" fmla="*/ 3 h 71"/>
                      <a:gd name="T28" fmla="*/ 46 w 70"/>
                      <a:gd name="T29" fmla="*/ 4 h 71"/>
                      <a:gd name="T30" fmla="*/ 53 w 70"/>
                      <a:gd name="T31" fmla="*/ 8 h 71"/>
                      <a:gd name="T32" fmla="*/ 57 w 70"/>
                      <a:gd name="T33" fmla="*/ 12 h 71"/>
                      <a:gd name="T34" fmla="*/ 62 w 70"/>
                      <a:gd name="T35" fmla="*/ 17 h 71"/>
                      <a:gd name="T36" fmla="*/ 65 w 70"/>
                      <a:gd name="T37" fmla="*/ 21 h 71"/>
                      <a:gd name="T38" fmla="*/ 66 w 70"/>
                      <a:gd name="T39" fmla="*/ 28 h 71"/>
                      <a:gd name="T40" fmla="*/ 66 w 70"/>
                      <a:gd name="T41" fmla="*/ 35 h 71"/>
                      <a:gd name="T42" fmla="*/ 66 w 70"/>
                      <a:gd name="T43" fmla="*/ 42 h 71"/>
                      <a:gd name="T44" fmla="*/ 65 w 70"/>
                      <a:gd name="T45" fmla="*/ 48 h 71"/>
                      <a:gd name="T46" fmla="*/ 62 w 70"/>
                      <a:gd name="T47" fmla="*/ 52 h 71"/>
                      <a:gd name="T48" fmla="*/ 57 w 70"/>
                      <a:gd name="T49" fmla="*/ 57 h 71"/>
                      <a:gd name="T50" fmla="*/ 53 w 70"/>
                      <a:gd name="T51" fmla="*/ 62 h 71"/>
                      <a:gd name="T52" fmla="*/ 46 w 70"/>
                      <a:gd name="T53" fmla="*/ 65 h 71"/>
                      <a:gd name="T54" fmla="*/ 40 w 70"/>
                      <a:gd name="T55" fmla="*/ 66 h 71"/>
                      <a:gd name="T56" fmla="*/ 34 w 70"/>
                      <a:gd name="T57" fmla="*/ 68 h 71"/>
                      <a:gd name="T58" fmla="*/ 28 w 70"/>
                      <a:gd name="T59" fmla="*/ 66 h 71"/>
                      <a:gd name="T60" fmla="*/ 23 w 70"/>
                      <a:gd name="T61" fmla="*/ 65 h 71"/>
                      <a:gd name="T62" fmla="*/ 17 w 70"/>
                      <a:gd name="T63" fmla="*/ 62 h 71"/>
                      <a:gd name="T64" fmla="*/ 12 w 70"/>
                      <a:gd name="T65" fmla="*/ 59 h 71"/>
                      <a:gd name="T66" fmla="*/ 9 w 70"/>
                      <a:gd name="T67" fmla="*/ 54 h 71"/>
                      <a:gd name="T68" fmla="*/ 6 w 70"/>
                      <a:gd name="T69" fmla="*/ 49 h 71"/>
                      <a:gd name="T70" fmla="*/ 3 w 70"/>
                      <a:gd name="T71" fmla="*/ 45 h 71"/>
                      <a:gd name="T72" fmla="*/ 2 w 70"/>
                      <a:gd name="T73" fmla="*/ 38 h 71"/>
                      <a:gd name="T74" fmla="*/ 2 w 70"/>
                      <a:gd name="T75" fmla="*/ 42 h 71"/>
                      <a:gd name="T76" fmla="*/ 0 w 70"/>
                      <a:gd name="T77" fmla="*/ 46 h 71"/>
                      <a:gd name="T78" fmla="*/ 3 w 70"/>
                      <a:gd name="T79" fmla="*/ 51 h 71"/>
                      <a:gd name="T80" fmla="*/ 6 w 70"/>
                      <a:gd name="T81" fmla="*/ 56 h 71"/>
                      <a:gd name="T82" fmla="*/ 9 w 70"/>
                      <a:gd name="T83" fmla="*/ 60 h 71"/>
                      <a:gd name="T84" fmla="*/ 14 w 70"/>
                      <a:gd name="T85" fmla="*/ 63 h 71"/>
                      <a:gd name="T86" fmla="*/ 19 w 70"/>
                      <a:gd name="T87" fmla="*/ 66 h 71"/>
                      <a:gd name="T88" fmla="*/ 23 w 70"/>
                      <a:gd name="T89" fmla="*/ 68 h 71"/>
                      <a:gd name="T90" fmla="*/ 28 w 70"/>
                      <a:gd name="T91" fmla="*/ 69 h 71"/>
                      <a:gd name="T92" fmla="*/ 34 w 70"/>
                      <a:gd name="T93" fmla="*/ 71 h 71"/>
                      <a:gd name="T94" fmla="*/ 42 w 70"/>
                      <a:gd name="T95" fmla="*/ 69 h 71"/>
                      <a:gd name="T96" fmla="*/ 48 w 70"/>
                      <a:gd name="T97" fmla="*/ 68 h 71"/>
                      <a:gd name="T98" fmla="*/ 54 w 70"/>
                      <a:gd name="T99" fmla="*/ 65 h 71"/>
                      <a:gd name="T100" fmla="*/ 59 w 70"/>
                      <a:gd name="T101" fmla="*/ 60 h 71"/>
                      <a:gd name="T102" fmla="*/ 63 w 70"/>
                      <a:gd name="T103" fmla="*/ 54 h 71"/>
                      <a:gd name="T104" fmla="*/ 66 w 70"/>
                      <a:gd name="T105" fmla="*/ 49 h 71"/>
                      <a:gd name="T106" fmla="*/ 70 w 70"/>
                      <a:gd name="T107" fmla="*/ 42 h 71"/>
                      <a:gd name="T108" fmla="*/ 70 w 70"/>
                      <a:gd name="T109" fmla="*/ 35 h 71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70"/>
                      <a:gd name="T166" fmla="*/ 0 h 71"/>
                      <a:gd name="T167" fmla="*/ 70 w 70"/>
                      <a:gd name="T168" fmla="*/ 71 h 71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70" h="71">
                        <a:moveTo>
                          <a:pt x="70" y="35"/>
                        </a:moveTo>
                        <a:lnTo>
                          <a:pt x="70" y="28"/>
                        </a:lnTo>
                        <a:lnTo>
                          <a:pt x="68" y="21"/>
                        </a:lnTo>
                        <a:lnTo>
                          <a:pt x="65" y="15"/>
                        </a:lnTo>
                        <a:lnTo>
                          <a:pt x="60" y="11"/>
                        </a:lnTo>
                        <a:lnTo>
                          <a:pt x="56" y="6"/>
                        </a:lnTo>
                        <a:lnTo>
                          <a:pt x="51" y="3"/>
                        </a:lnTo>
                        <a:lnTo>
                          <a:pt x="45" y="1"/>
                        </a:lnTo>
                        <a:lnTo>
                          <a:pt x="37" y="0"/>
                        </a:lnTo>
                        <a:lnTo>
                          <a:pt x="34" y="1"/>
                        </a:lnTo>
                        <a:lnTo>
                          <a:pt x="31" y="3"/>
                        </a:lnTo>
                        <a:lnTo>
                          <a:pt x="33" y="3"/>
                        </a:lnTo>
                        <a:lnTo>
                          <a:pt x="34" y="3"/>
                        </a:lnTo>
                        <a:lnTo>
                          <a:pt x="40" y="3"/>
                        </a:lnTo>
                        <a:lnTo>
                          <a:pt x="46" y="4"/>
                        </a:lnTo>
                        <a:lnTo>
                          <a:pt x="53" y="8"/>
                        </a:lnTo>
                        <a:lnTo>
                          <a:pt x="57" y="12"/>
                        </a:lnTo>
                        <a:lnTo>
                          <a:pt x="62" y="17"/>
                        </a:lnTo>
                        <a:lnTo>
                          <a:pt x="65" y="21"/>
                        </a:lnTo>
                        <a:lnTo>
                          <a:pt x="66" y="28"/>
                        </a:lnTo>
                        <a:lnTo>
                          <a:pt x="66" y="35"/>
                        </a:lnTo>
                        <a:lnTo>
                          <a:pt x="66" y="42"/>
                        </a:lnTo>
                        <a:lnTo>
                          <a:pt x="65" y="48"/>
                        </a:lnTo>
                        <a:lnTo>
                          <a:pt x="62" y="52"/>
                        </a:lnTo>
                        <a:lnTo>
                          <a:pt x="57" y="57"/>
                        </a:lnTo>
                        <a:lnTo>
                          <a:pt x="53" y="62"/>
                        </a:lnTo>
                        <a:lnTo>
                          <a:pt x="46" y="65"/>
                        </a:lnTo>
                        <a:lnTo>
                          <a:pt x="40" y="66"/>
                        </a:lnTo>
                        <a:lnTo>
                          <a:pt x="34" y="68"/>
                        </a:lnTo>
                        <a:lnTo>
                          <a:pt x="28" y="66"/>
                        </a:lnTo>
                        <a:lnTo>
                          <a:pt x="23" y="65"/>
                        </a:lnTo>
                        <a:lnTo>
                          <a:pt x="17" y="62"/>
                        </a:lnTo>
                        <a:lnTo>
                          <a:pt x="12" y="59"/>
                        </a:lnTo>
                        <a:lnTo>
                          <a:pt x="9" y="54"/>
                        </a:lnTo>
                        <a:lnTo>
                          <a:pt x="6" y="49"/>
                        </a:lnTo>
                        <a:lnTo>
                          <a:pt x="3" y="45"/>
                        </a:lnTo>
                        <a:lnTo>
                          <a:pt x="2" y="38"/>
                        </a:lnTo>
                        <a:lnTo>
                          <a:pt x="2" y="42"/>
                        </a:lnTo>
                        <a:lnTo>
                          <a:pt x="0" y="46"/>
                        </a:lnTo>
                        <a:lnTo>
                          <a:pt x="3" y="51"/>
                        </a:lnTo>
                        <a:lnTo>
                          <a:pt x="6" y="56"/>
                        </a:lnTo>
                        <a:lnTo>
                          <a:pt x="9" y="60"/>
                        </a:lnTo>
                        <a:lnTo>
                          <a:pt x="14" y="63"/>
                        </a:lnTo>
                        <a:lnTo>
                          <a:pt x="19" y="66"/>
                        </a:lnTo>
                        <a:lnTo>
                          <a:pt x="23" y="68"/>
                        </a:lnTo>
                        <a:lnTo>
                          <a:pt x="28" y="69"/>
                        </a:lnTo>
                        <a:lnTo>
                          <a:pt x="34" y="71"/>
                        </a:lnTo>
                        <a:lnTo>
                          <a:pt x="42" y="69"/>
                        </a:lnTo>
                        <a:lnTo>
                          <a:pt x="48" y="68"/>
                        </a:lnTo>
                        <a:lnTo>
                          <a:pt x="54" y="65"/>
                        </a:lnTo>
                        <a:lnTo>
                          <a:pt x="59" y="60"/>
                        </a:lnTo>
                        <a:lnTo>
                          <a:pt x="63" y="54"/>
                        </a:lnTo>
                        <a:lnTo>
                          <a:pt x="66" y="49"/>
                        </a:lnTo>
                        <a:lnTo>
                          <a:pt x="70" y="42"/>
                        </a:lnTo>
                        <a:lnTo>
                          <a:pt x="70" y="35"/>
                        </a:lnTo>
                        <a:close/>
                      </a:path>
                    </a:pathLst>
                  </a:custGeom>
                  <a:solidFill>
                    <a:srgbClr val="8B97C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69" name="Freeform 657">
                    <a:extLst>
                      <a:ext uri="{FF2B5EF4-FFF2-40B4-BE49-F238E27FC236}">
                        <a16:creationId xmlns:a16="http://schemas.microsoft.com/office/drawing/2014/main" id="{6F23B7D7-A9E0-7245-89F0-4A0615DE98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2" y="1321"/>
                    <a:ext cx="66" cy="68"/>
                  </a:xfrm>
                  <a:custGeom>
                    <a:avLst/>
                    <a:gdLst>
                      <a:gd name="T0" fmla="*/ 66 w 66"/>
                      <a:gd name="T1" fmla="*/ 34 h 68"/>
                      <a:gd name="T2" fmla="*/ 66 w 66"/>
                      <a:gd name="T3" fmla="*/ 27 h 68"/>
                      <a:gd name="T4" fmla="*/ 63 w 66"/>
                      <a:gd name="T5" fmla="*/ 20 h 68"/>
                      <a:gd name="T6" fmla="*/ 60 w 66"/>
                      <a:gd name="T7" fmla="*/ 14 h 68"/>
                      <a:gd name="T8" fmla="*/ 57 w 66"/>
                      <a:gd name="T9" fmla="*/ 10 h 68"/>
                      <a:gd name="T10" fmla="*/ 52 w 66"/>
                      <a:gd name="T11" fmla="*/ 5 h 68"/>
                      <a:gd name="T12" fmla="*/ 46 w 66"/>
                      <a:gd name="T13" fmla="*/ 2 h 68"/>
                      <a:gd name="T14" fmla="*/ 40 w 66"/>
                      <a:gd name="T15" fmla="*/ 0 h 68"/>
                      <a:gd name="T16" fmla="*/ 32 w 66"/>
                      <a:gd name="T17" fmla="*/ 0 h 68"/>
                      <a:gd name="T18" fmla="*/ 29 w 66"/>
                      <a:gd name="T19" fmla="*/ 2 h 68"/>
                      <a:gd name="T20" fmla="*/ 26 w 66"/>
                      <a:gd name="T21" fmla="*/ 3 h 68"/>
                      <a:gd name="T22" fmla="*/ 29 w 66"/>
                      <a:gd name="T23" fmla="*/ 3 h 68"/>
                      <a:gd name="T24" fmla="*/ 32 w 66"/>
                      <a:gd name="T25" fmla="*/ 3 h 68"/>
                      <a:gd name="T26" fmla="*/ 38 w 66"/>
                      <a:gd name="T27" fmla="*/ 3 h 68"/>
                      <a:gd name="T28" fmla="*/ 44 w 66"/>
                      <a:gd name="T29" fmla="*/ 5 h 68"/>
                      <a:gd name="T30" fmla="*/ 49 w 66"/>
                      <a:gd name="T31" fmla="*/ 8 h 68"/>
                      <a:gd name="T32" fmla="*/ 54 w 66"/>
                      <a:gd name="T33" fmla="*/ 11 h 68"/>
                      <a:gd name="T34" fmla="*/ 58 w 66"/>
                      <a:gd name="T35" fmla="*/ 16 h 68"/>
                      <a:gd name="T36" fmla="*/ 61 w 66"/>
                      <a:gd name="T37" fmla="*/ 22 h 68"/>
                      <a:gd name="T38" fmla="*/ 63 w 66"/>
                      <a:gd name="T39" fmla="*/ 28 h 68"/>
                      <a:gd name="T40" fmla="*/ 63 w 66"/>
                      <a:gd name="T41" fmla="*/ 34 h 68"/>
                      <a:gd name="T42" fmla="*/ 63 w 66"/>
                      <a:gd name="T43" fmla="*/ 41 h 68"/>
                      <a:gd name="T44" fmla="*/ 61 w 66"/>
                      <a:gd name="T45" fmla="*/ 45 h 68"/>
                      <a:gd name="T46" fmla="*/ 58 w 66"/>
                      <a:gd name="T47" fmla="*/ 51 h 68"/>
                      <a:gd name="T48" fmla="*/ 54 w 66"/>
                      <a:gd name="T49" fmla="*/ 56 h 68"/>
                      <a:gd name="T50" fmla="*/ 49 w 66"/>
                      <a:gd name="T51" fmla="*/ 59 h 68"/>
                      <a:gd name="T52" fmla="*/ 44 w 66"/>
                      <a:gd name="T53" fmla="*/ 62 h 68"/>
                      <a:gd name="T54" fmla="*/ 38 w 66"/>
                      <a:gd name="T55" fmla="*/ 64 h 68"/>
                      <a:gd name="T56" fmla="*/ 32 w 66"/>
                      <a:gd name="T57" fmla="*/ 65 h 68"/>
                      <a:gd name="T58" fmla="*/ 26 w 66"/>
                      <a:gd name="T59" fmla="*/ 64 h 68"/>
                      <a:gd name="T60" fmla="*/ 20 w 66"/>
                      <a:gd name="T61" fmla="*/ 62 h 68"/>
                      <a:gd name="T62" fmla="*/ 15 w 66"/>
                      <a:gd name="T63" fmla="*/ 59 h 68"/>
                      <a:gd name="T64" fmla="*/ 10 w 66"/>
                      <a:gd name="T65" fmla="*/ 56 h 68"/>
                      <a:gd name="T66" fmla="*/ 7 w 66"/>
                      <a:gd name="T67" fmla="*/ 51 h 68"/>
                      <a:gd name="T68" fmla="*/ 4 w 66"/>
                      <a:gd name="T69" fmla="*/ 45 h 68"/>
                      <a:gd name="T70" fmla="*/ 3 w 66"/>
                      <a:gd name="T71" fmla="*/ 41 h 68"/>
                      <a:gd name="T72" fmla="*/ 1 w 66"/>
                      <a:gd name="T73" fmla="*/ 34 h 68"/>
                      <a:gd name="T74" fmla="*/ 1 w 66"/>
                      <a:gd name="T75" fmla="*/ 34 h 68"/>
                      <a:gd name="T76" fmla="*/ 1 w 66"/>
                      <a:gd name="T77" fmla="*/ 34 h 68"/>
                      <a:gd name="T78" fmla="*/ 0 w 66"/>
                      <a:gd name="T79" fmla="*/ 37 h 68"/>
                      <a:gd name="T80" fmla="*/ 0 w 66"/>
                      <a:gd name="T81" fmla="*/ 41 h 68"/>
                      <a:gd name="T82" fmla="*/ 1 w 66"/>
                      <a:gd name="T83" fmla="*/ 47 h 68"/>
                      <a:gd name="T84" fmla="*/ 4 w 66"/>
                      <a:gd name="T85" fmla="*/ 51 h 68"/>
                      <a:gd name="T86" fmla="*/ 7 w 66"/>
                      <a:gd name="T87" fmla="*/ 56 h 68"/>
                      <a:gd name="T88" fmla="*/ 10 w 66"/>
                      <a:gd name="T89" fmla="*/ 61 h 68"/>
                      <a:gd name="T90" fmla="*/ 15 w 66"/>
                      <a:gd name="T91" fmla="*/ 64 h 68"/>
                      <a:gd name="T92" fmla="*/ 21 w 66"/>
                      <a:gd name="T93" fmla="*/ 65 h 68"/>
                      <a:gd name="T94" fmla="*/ 26 w 66"/>
                      <a:gd name="T95" fmla="*/ 67 h 68"/>
                      <a:gd name="T96" fmla="*/ 32 w 66"/>
                      <a:gd name="T97" fmla="*/ 68 h 68"/>
                      <a:gd name="T98" fmla="*/ 40 w 66"/>
                      <a:gd name="T99" fmla="*/ 67 h 68"/>
                      <a:gd name="T100" fmla="*/ 46 w 66"/>
                      <a:gd name="T101" fmla="*/ 65 h 68"/>
                      <a:gd name="T102" fmla="*/ 51 w 66"/>
                      <a:gd name="T103" fmla="*/ 62 h 68"/>
                      <a:gd name="T104" fmla="*/ 57 w 66"/>
                      <a:gd name="T105" fmla="*/ 58 h 68"/>
                      <a:gd name="T106" fmla="*/ 60 w 66"/>
                      <a:gd name="T107" fmla="*/ 53 h 68"/>
                      <a:gd name="T108" fmla="*/ 63 w 66"/>
                      <a:gd name="T109" fmla="*/ 47 h 68"/>
                      <a:gd name="T110" fmla="*/ 66 w 66"/>
                      <a:gd name="T111" fmla="*/ 41 h 68"/>
                      <a:gd name="T112" fmla="*/ 66 w 66"/>
                      <a:gd name="T113" fmla="*/ 34 h 6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6"/>
                      <a:gd name="T172" fmla="*/ 0 h 68"/>
                      <a:gd name="T173" fmla="*/ 66 w 66"/>
                      <a:gd name="T174" fmla="*/ 68 h 6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6" h="68">
                        <a:moveTo>
                          <a:pt x="66" y="34"/>
                        </a:moveTo>
                        <a:lnTo>
                          <a:pt x="66" y="27"/>
                        </a:lnTo>
                        <a:lnTo>
                          <a:pt x="63" y="20"/>
                        </a:lnTo>
                        <a:lnTo>
                          <a:pt x="60" y="14"/>
                        </a:lnTo>
                        <a:lnTo>
                          <a:pt x="57" y="10"/>
                        </a:lnTo>
                        <a:lnTo>
                          <a:pt x="52" y="5"/>
                        </a:lnTo>
                        <a:lnTo>
                          <a:pt x="46" y="2"/>
                        </a:lnTo>
                        <a:lnTo>
                          <a:pt x="40" y="0"/>
                        </a:lnTo>
                        <a:lnTo>
                          <a:pt x="32" y="0"/>
                        </a:lnTo>
                        <a:lnTo>
                          <a:pt x="29" y="2"/>
                        </a:lnTo>
                        <a:lnTo>
                          <a:pt x="26" y="3"/>
                        </a:lnTo>
                        <a:lnTo>
                          <a:pt x="29" y="3"/>
                        </a:lnTo>
                        <a:lnTo>
                          <a:pt x="32" y="3"/>
                        </a:lnTo>
                        <a:lnTo>
                          <a:pt x="38" y="3"/>
                        </a:lnTo>
                        <a:lnTo>
                          <a:pt x="44" y="5"/>
                        </a:lnTo>
                        <a:lnTo>
                          <a:pt x="49" y="8"/>
                        </a:lnTo>
                        <a:lnTo>
                          <a:pt x="54" y="11"/>
                        </a:lnTo>
                        <a:lnTo>
                          <a:pt x="58" y="16"/>
                        </a:lnTo>
                        <a:lnTo>
                          <a:pt x="61" y="22"/>
                        </a:lnTo>
                        <a:lnTo>
                          <a:pt x="63" y="28"/>
                        </a:lnTo>
                        <a:lnTo>
                          <a:pt x="63" y="34"/>
                        </a:lnTo>
                        <a:lnTo>
                          <a:pt x="63" y="41"/>
                        </a:lnTo>
                        <a:lnTo>
                          <a:pt x="61" y="45"/>
                        </a:lnTo>
                        <a:lnTo>
                          <a:pt x="58" y="51"/>
                        </a:lnTo>
                        <a:lnTo>
                          <a:pt x="54" y="56"/>
                        </a:lnTo>
                        <a:lnTo>
                          <a:pt x="49" y="59"/>
                        </a:lnTo>
                        <a:lnTo>
                          <a:pt x="44" y="62"/>
                        </a:lnTo>
                        <a:lnTo>
                          <a:pt x="38" y="64"/>
                        </a:lnTo>
                        <a:lnTo>
                          <a:pt x="32" y="65"/>
                        </a:lnTo>
                        <a:lnTo>
                          <a:pt x="26" y="64"/>
                        </a:lnTo>
                        <a:lnTo>
                          <a:pt x="20" y="62"/>
                        </a:lnTo>
                        <a:lnTo>
                          <a:pt x="15" y="59"/>
                        </a:lnTo>
                        <a:lnTo>
                          <a:pt x="10" y="56"/>
                        </a:lnTo>
                        <a:lnTo>
                          <a:pt x="7" y="51"/>
                        </a:lnTo>
                        <a:lnTo>
                          <a:pt x="4" y="45"/>
                        </a:lnTo>
                        <a:lnTo>
                          <a:pt x="3" y="41"/>
                        </a:lnTo>
                        <a:lnTo>
                          <a:pt x="1" y="34"/>
                        </a:lnTo>
                        <a:lnTo>
                          <a:pt x="0" y="37"/>
                        </a:lnTo>
                        <a:lnTo>
                          <a:pt x="0" y="41"/>
                        </a:lnTo>
                        <a:lnTo>
                          <a:pt x="1" y="47"/>
                        </a:lnTo>
                        <a:lnTo>
                          <a:pt x="4" y="51"/>
                        </a:lnTo>
                        <a:lnTo>
                          <a:pt x="7" y="56"/>
                        </a:lnTo>
                        <a:lnTo>
                          <a:pt x="10" y="61"/>
                        </a:lnTo>
                        <a:lnTo>
                          <a:pt x="15" y="64"/>
                        </a:lnTo>
                        <a:lnTo>
                          <a:pt x="21" y="65"/>
                        </a:lnTo>
                        <a:lnTo>
                          <a:pt x="26" y="67"/>
                        </a:lnTo>
                        <a:lnTo>
                          <a:pt x="32" y="68"/>
                        </a:lnTo>
                        <a:lnTo>
                          <a:pt x="40" y="67"/>
                        </a:lnTo>
                        <a:lnTo>
                          <a:pt x="46" y="65"/>
                        </a:lnTo>
                        <a:lnTo>
                          <a:pt x="51" y="62"/>
                        </a:lnTo>
                        <a:lnTo>
                          <a:pt x="57" y="58"/>
                        </a:lnTo>
                        <a:lnTo>
                          <a:pt x="60" y="53"/>
                        </a:lnTo>
                        <a:lnTo>
                          <a:pt x="63" y="47"/>
                        </a:lnTo>
                        <a:lnTo>
                          <a:pt x="66" y="41"/>
                        </a:lnTo>
                        <a:lnTo>
                          <a:pt x="66" y="34"/>
                        </a:lnTo>
                        <a:close/>
                      </a:path>
                    </a:pathLst>
                  </a:custGeom>
                  <a:solidFill>
                    <a:srgbClr val="909BC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0" name="Freeform 658">
                    <a:extLst>
                      <a:ext uri="{FF2B5EF4-FFF2-40B4-BE49-F238E27FC236}">
                        <a16:creationId xmlns:a16="http://schemas.microsoft.com/office/drawing/2014/main" id="{CA704D4E-51AB-3243-BDA8-23DA315174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2" y="1323"/>
                    <a:ext cx="64" cy="65"/>
                  </a:xfrm>
                  <a:custGeom>
                    <a:avLst/>
                    <a:gdLst>
                      <a:gd name="T0" fmla="*/ 64 w 64"/>
                      <a:gd name="T1" fmla="*/ 32 h 65"/>
                      <a:gd name="T2" fmla="*/ 64 w 64"/>
                      <a:gd name="T3" fmla="*/ 25 h 65"/>
                      <a:gd name="T4" fmla="*/ 63 w 64"/>
                      <a:gd name="T5" fmla="*/ 18 h 65"/>
                      <a:gd name="T6" fmla="*/ 60 w 64"/>
                      <a:gd name="T7" fmla="*/ 14 h 65"/>
                      <a:gd name="T8" fmla="*/ 55 w 64"/>
                      <a:gd name="T9" fmla="*/ 9 h 65"/>
                      <a:gd name="T10" fmla="*/ 51 w 64"/>
                      <a:gd name="T11" fmla="*/ 5 h 65"/>
                      <a:gd name="T12" fmla="*/ 44 w 64"/>
                      <a:gd name="T13" fmla="*/ 1 h 65"/>
                      <a:gd name="T14" fmla="*/ 38 w 64"/>
                      <a:gd name="T15" fmla="*/ 0 h 65"/>
                      <a:gd name="T16" fmla="*/ 32 w 64"/>
                      <a:gd name="T17" fmla="*/ 0 h 65"/>
                      <a:gd name="T18" fmla="*/ 31 w 64"/>
                      <a:gd name="T19" fmla="*/ 0 h 65"/>
                      <a:gd name="T20" fmla="*/ 29 w 64"/>
                      <a:gd name="T21" fmla="*/ 0 h 65"/>
                      <a:gd name="T22" fmla="*/ 26 w 64"/>
                      <a:gd name="T23" fmla="*/ 1 h 65"/>
                      <a:gd name="T24" fmla="*/ 23 w 64"/>
                      <a:gd name="T25" fmla="*/ 5 h 65"/>
                      <a:gd name="T26" fmla="*/ 27 w 64"/>
                      <a:gd name="T27" fmla="*/ 3 h 65"/>
                      <a:gd name="T28" fmla="*/ 32 w 64"/>
                      <a:gd name="T29" fmla="*/ 3 h 65"/>
                      <a:gd name="T30" fmla="*/ 38 w 64"/>
                      <a:gd name="T31" fmla="*/ 3 h 65"/>
                      <a:gd name="T32" fmla="*/ 44 w 64"/>
                      <a:gd name="T33" fmla="*/ 5 h 65"/>
                      <a:gd name="T34" fmla="*/ 49 w 64"/>
                      <a:gd name="T35" fmla="*/ 8 h 65"/>
                      <a:gd name="T36" fmla="*/ 54 w 64"/>
                      <a:gd name="T37" fmla="*/ 11 h 65"/>
                      <a:gd name="T38" fmla="*/ 57 w 64"/>
                      <a:gd name="T39" fmla="*/ 15 h 65"/>
                      <a:gd name="T40" fmla="*/ 60 w 64"/>
                      <a:gd name="T41" fmla="*/ 20 h 65"/>
                      <a:gd name="T42" fmla="*/ 61 w 64"/>
                      <a:gd name="T43" fmla="*/ 26 h 65"/>
                      <a:gd name="T44" fmla="*/ 61 w 64"/>
                      <a:gd name="T45" fmla="*/ 32 h 65"/>
                      <a:gd name="T46" fmla="*/ 61 w 64"/>
                      <a:gd name="T47" fmla="*/ 37 h 65"/>
                      <a:gd name="T48" fmla="*/ 60 w 64"/>
                      <a:gd name="T49" fmla="*/ 43 h 65"/>
                      <a:gd name="T50" fmla="*/ 57 w 64"/>
                      <a:gd name="T51" fmla="*/ 48 h 65"/>
                      <a:gd name="T52" fmla="*/ 54 w 64"/>
                      <a:gd name="T53" fmla="*/ 53 h 65"/>
                      <a:gd name="T54" fmla="*/ 49 w 64"/>
                      <a:gd name="T55" fmla="*/ 56 h 65"/>
                      <a:gd name="T56" fmla="*/ 44 w 64"/>
                      <a:gd name="T57" fmla="*/ 59 h 65"/>
                      <a:gd name="T58" fmla="*/ 38 w 64"/>
                      <a:gd name="T59" fmla="*/ 60 h 65"/>
                      <a:gd name="T60" fmla="*/ 32 w 64"/>
                      <a:gd name="T61" fmla="*/ 62 h 65"/>
                      <a:gd name="T62" fmla="*/ 26 w 64"/>
                      <a:gd name="T63" fmla="*/ 60 h 65"/>
                      <a:gd name="T64" fmla="*/ 21 w 64"/>
                      <a:gd name="T65" fmla="*/ 59 h 65"/>
                      <a:gd name="T66" fmla="*/ 17 w 64"/>
                      <a:gd name="T67" fmla="*/ 56 h 65"/>
                      <a:gd name="T68" fmla="*/ 12 w 64"/>
                      <a:gd name="T69" fmla="*/ 53 h 65"/>
                      <a:gd name="T70" fmla="*/ 7 w 64"/>
                      <a:gd name="T71" fmla="*/ 48 h 65"/>
                      <a:gd name="T72" fmla="*/ 6 w 64"/>
                      <a:gd name="T73" fmla="*/ 43 h 65"/>
                      <a:gd name="T74" fmla="*/ 4 w 64"/>
                      <a:gd name="T75" fmla="*/ 37 h 65"/>
                      <a:gd name="T76" fmla="*/ 3 w 64"/>
                      <a:gd name="T77" fmla="*/ 32 h 65"/>
                      <a:gd name="T78" fmla="*/ 3 w 64"/>
                      <a:gd name="T79" fmla="*/ 29 h 65"/>
                      <a:gd name="T80" fmla="*/ 3 w 64"/>
                      <a:gd name="T81" fmla="*/ 28 h 65"/>
                      <a:gd name="T82" fmla="*/ 1 w 64"/>
                      <a:gd name="T83" fmla="*/ 31 h 65"/>
                      <a:gd name="T84" fmla="*/ 0 w 64"/>
                      <a:gd name="T85" fmla="*/ 35 h 65"/>
                      <a:gd name="T86" fmla="*/ 1 w 64"/>
                      <a:gd name="T87" fmla="*/ 42 h 65"/>
                      <a:gd name="T88" fmla="*/ 4 w 64"/>
                      <a:gd name="T89" fmla="*/ 46 h 65"/>
                      <a:gd name="T90" fmla="*/ 7 w 64"/>
                      <a:gd name="T91" fmla="*/ 51 h 65"/>
                      <a:gd name="T92" fmla="*/ 10 w 64"/>
                      <a:gd name="T93" fmla="*/ 56 h 65"/>
                      <a:gd name="T94" fmla="*/ 15 w 64"/>
                      <a:gd name="T95" fmla="*/ 59 h 65"/>
                      <a:gd name="T96" fmla="*/ 21 w 64"/>
                      <a:gd name="T97" fmla="*/ 62 h 65"/>
                      <a:gd name="T98" fmla="*/ 26 w 64"/>
                      <a:gd name="T99" fmla="*/ 63 h 65"/>
                      <a:gd name="T100" fmla="*/ 32 w 64"/>
                      <a:gd name="T101" fmla="*/ 65 h 65"/>
                      <a:gd name="T102" fmla="*/ 38 w 64"/>
                      <a:gd name="T103" fmla="*/ 63 h 65"/>
                      <a:gd name="T104" fmla="*/ 44 w 64"/>
                      <a:gd name="T105" fmla="*/ 62 h 65"/>
                      <a:gd name="T106" fmla="*/ 51 w 64"/>
                      <a:gd name="T107" fmla="*/ 59 h 65"/>
                      <a:gd name="T108" fmla="*/ 55 w 64"/>
                      <a:gd name="T109" fmla="*/ 54 h 65"/>
                      <a:gd name="T110" fmla="*/ 60 w 64"/>
                      <a:gd name="T111" fmla="*/ 49 h 65"/>
                      <a:gd name="T112" fmla="*/ 63 w 64"/>
                      <a:gd name="T113" fmla="*/ 45 h 65"/>
                      <a:gd name="T114" fmla="*/ 64 w 64"/>
                      <a:gd name="T115" fmla="*/ 39 h 65"/>
                      <a:gd name="T116" fmla="*/ 64 w 64"/>
                      <a:gd name="T117" fmla="*/ 32 h 65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4"/>
                      <a:gd name="T178" fmla="*/ 0 h 65"/>
                      <a:gd name="T179" fmla="*/ 64 w 64"/>
                      <a:gd name="T180" fmla="*/ 65 h 65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4" h="65">
                        <a:moveTo>
                          <a:pt x="64" y="32"/>
                        </a:moveTo>
                        <a:lnTo>
                          <a:pt x="64" y="25"/>
                        </a:lnTo>
                        <a:lnTo>
                          <a:pt x="63" y="18"/>
                        </a:lnTo>
                        <a:lnTo>
                          <a:pt x="60" y="14"/>
                        </a:lnTo>
                        <a:lnTo>
                          <a:pt x="55" y="9"/>
                        </a:lnTo>
                        <a:lnTo>
                          <a:pt x="51" y="5"/>
                        </a:lnTo>
                        <a:lnTo>
                          <a:pt x="44" y="1"/>
                        </a:lnTo>
                        <a:lnTo>
                          <a:pt x="38" y="0"/>
                        </a:lnTo>
                        <a:lnTo>
                          <a:pt x="32" y="0"/>
                        </a:lnTo>
                        <a:lnTo>
                          <a:pt x="31" y="0"/>
                        </a:lnTo>
                        <a:lnTo>
                          <a:pt x="29" y="0"/>
                        </a:lnTo>
                        <a:lnTo>
                          <a:pt x="26" y="1"/>
                        </a:lnTo>
                        <a:lnTo>
                          <a:pt x="23" y="5"/>
                        </a:lnTo>
                        <a:lnTo>
                          <a:pt x="27" y="3"/>
                        </a:lnTo>
                        <a:lnTo>
                          <a:pt x="32" y="3"/>
                        </a:lnTo>
                        <a:lnTo>
                          <a:pt x="38" y="3"/>
                        </a:lnTo>
                        <a:lnTo>
                          <a:pt x="44" y="5"/>
                        </a:lnTo>
                        <a:lnTo>
                          <a:pt x="49" y="8"/>
                        </a:lnTo>
                        <a:lnTo>
                          <a:pt x="54" y="11"/>
                        </a:lnTo>
                        <a:lnTo>
                          <a:pt x="57" y="15"/>
                        </a:lnTo>
                        <a:lnTo>
                          <a:pt x="60" y="20"/>
                        </a:lnTo>
                        <a:lnTo>
                          <a:pt x="61" y="26"/>
                        </a:lnTo>
                        <a:lnTo>
                          <a:pt x="61" y="32"/>
                        </a:lnTo>
                        <a:lnTo>
                          <a:pt x="61" y="37"/>
                        </a:lnTo>
                        <a:lnTo>
                          <a:pt x="60" y="43"/>
                        </a:lnTo>
                        <a:lnTo>
                          <a:pt x="57" y="48"/>
                        </a:lnTo>
                        <a:lnTo>
                          <a:pt x="54" y="53"/>
                        </a:lnTo>
                        <a:lnTo>
                          <a:pt x="49" y="56"/>
                        </a:lnTo>
                        <a:lnTo>
                          <a:pt x="44" y="59"/>
                        </a:lnTo>
                        <a:lnTo>
                          <a:pt x="38" y="60"/>
                        </a:lnTo>
                        <a:lnTo>
                          <a:pt x="32" y="62"/>
                        </a:lnTo>
                        <a:lnTo>
                          <a:pt x="26" y="60"/>
                        </a:lnTo>
                        <a:lnTo>
                          <a:pt x="21" y="59"/>
                        </a:lnTo>
                        <a:lnTo>
                          <a:pt x="17" y="56"/>
                        </a:lnTo>
                        <a:lnTo>
                          <a:pt x="12" y="53"/>
                        </a:lnTo>
                        <a:lnTo>
                          <a:pt x="7" y="48"/>
                        </a:lnTo>
                        <a:lnTo>
                          <a:pt x="6" y="43"/>
                        </a:lnTo>
                        <a:lnTo>
                          <a:pt x="4" y="37"/>
                        </a:lnTo>
                        <a:lnTo>
                          <a:pt x="3" y="32"/>
                        </a:lnTo>
                        <a:lnTo>
                          <a:pt x="3" y="29"/>
                        </a:lnTo>
                        <a:lnTo>
                          <a:pt x="3" y="28"/>
                        </a:lnTo>
                        <a:lnTo>
                          <a:pt x="1" y="31"/>
                        </a:lnTo>
                        <a:lnTo>
                          <a:pt x="0" y="35"/>
                        </a:lnTo>
                        <a:lnTo>
                          <a:pt x="1" y="42"/>
                        </a:lnTo>
                        <a:lnTo>
                          <a:pt x="4" y="46"/>
                        </a:lnTo>
                        <a:lnTo>
                          <a:pt x="7" y="51"/>
                        </a:lnTo>
                        <a:lnTo>
                          <a:pt x="10" y="56"/>
                        </a:lnTo>
                        <a:lnTo>
                          <a:pt x="15" y="59"/>
                        </a:lnTo>
                        <a:lnTo>
                          <a:pt x="21" y="62"/>
                        </a:lnTo>
                        <a:lnTo>
                          <a:pt x="26" y="63"/>
                        </a:lnTo>
                        <a:lnTo>
                          <a:pt x="32" y="65"/>
                        </a:lnTo>
                        <a:lnTo>
                          <a:pt x="38" y="63"/>
                        </a:lnTo>
                        <a:lnTo>
                          <a:pt x="44" y="62"/>
                        </a:lnTo>
                        <a:lnTo>
                          <a:pt x="51" y="59"/>
                        </a:lnTo>
                        <a:lnTo>
                          <a:pt x="55" y="54"/>
                        </a:lnTo>
                        <a:lnTo>
                          <a:pt x="60" y="49"/>
                        </a:lnTo>
                        <a:lnTo>
                          <a:pt x="63" y="45"/>
                        </a:lnTo>
                        <a:lnTo>
                          <a:pt x="64" y="39"/>
                        </a:lnTo>
                        <a:lnTo>
                          <a:pt x="64" y="32"/>
                        </a:lnTo>
                        <a:close/>
                      </a:path>
                    </a:pathLst>
                  </a:custGeom>
                  <a:solidFill>
                    <a:srgbClr val="98A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1" name="Freeform 659">
                    <a:extLst>
                      <a:ext uri="{FF2B5EF4-FFF2-40B4-BE49-F238E27FC236}">
                        <a16:creationId xmlns:a16="http://schemas.microsoft.com/office/drawing/2014/main" id="{3DD584CD-2AD0-A247-BA71-F5CB926555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3" y="1324"/>
                    <a:ext cx="62" cy="62"/>
                  </a:xfrm>
                  <a:custGeom>
                    <a:avLst/>
                    <a:gdLst>
                      <a:gd name="T0" fmla="*/ 62 w 62"/>
                      <a:gd name="T1" fmla="*/ 31 h 62"/>
                      <a:gd name="T2" fmla="*/ 62 w 62"/>
                      <a:gd name="T3" fmla="*/ 25 h 62"/>
                      <a:gd name="T4" fmla="*/ 60 w 62"/>
                      <a:gd name="T5" fmla="*/ 19 h 62"/>
                      <a:gd name="T6" fmla="*/ 57 w 62"/>
                      <a:gd name="T7" fmla="*/ 13 h 62"/>
                      <a:gd name="T8" fmla="*/ 53 w 62"/>
                      <a:gd name="T9" fmla="*/ 8 h 62"/>
                      <a:gd name="T10" fmla="*/ 48 w 62"/>
                      <a:gd name="T11" fmla="*/ 5 h 62"/>
                      <a:gd name="T12" fmla="*/ 43 w 62"/>
                      <a:gd name="T13" fmla="*/ 2 h 62"/>
                      <a:gd name="T14" fmla="*/ 37 w 62"/>
                      <a:gd name="T15" fmla="*/ 0 h 62"/>
                      <a:gd name="T16" fmla="*/ 31 w 62"/>
                      <a:gd name="T17" fmla="*/ 0 h 62"/>
                      <a:gd name="T18" fmla="*/ 28 w 62"/>
                      <a:gd name="T19" fmla="*/ 0 h 62"/>
                      <a:gd name="T20" fmla="*/ 25 w 62"/>
                      <a:gd name="T21" fmla="*/ 0 h 62"/>
                      <a:gd name="T22" fmla="*/ 20 w 62"/>
                      <a:gd name="T23" fmla="*/ 4 h 62"/>
                      <a:gd name="T24" fmla="*/ 16 w 62"/>
                      <a:gd name="T25" fmla="*/ 7 h 62"/>
                      <a:gd name="T26" fmla="*/ 23 w 62"/>
                      <a:gd name="T27" fmla="*/ 4 h 62"/>
                      <a:gd name="T28" fmla="*/ 31 w 62"/>
                      <a:gd name="T29" fmla="*/ 4 h 62"/>
                      <a:gd name="T30" fmla="*/ 37 w 62"/>
                      <a:gd name="T31" fmla="*/ 4 h 62"/>
                      <a:gd name="T32" fmla="*/ 42 w 62"/>
                      <a:gd name="T33" fmla="*/ 5 h 62"/>
                      <a:gd name="T34" fmla="*/ 46 w 62"/>
                      <a:gd name="T35" fmla="*/ 8 h 62"/>
                      <a:gd name="T36" fmla="*/ 51 w 62"/>
                      <a:gd name="T37" fmla="*/ 11 h 62"/>
                      <a:gd name="T38" fmla="*/ 54 w 62"/>
                      <a:gd name="T39" fmla="*/ 16 h 62"/>
                      <a:gd name="T40" fmla="*/ 57 w 62"/>
                      <a:gd name="T41" fmla="*/ 21 h 62"/>
                      <a:gd name="T42" fmla="*/ 59 w 62"/>
                      <a:gd name="T43" fmla="*/ 25 h 62"/>
                      <a:gd name="T44" fmla="*/ 59 w 62"/>
                      <a:gd name="T45" fmla="*/ 31 h 62"/>
                      <a:gd name="T46" fmla="*/ 59 w 62"/>
                      <a:gd name="T47" fmla="*/ 36 h 62"/>
                      <a:gd name="T48" fmla="*/ 57 w 62"/>
                      <a:gd name="T49" fmla="*/ 42 h 62"/>
                      <a:gd name="T50" fmla="*/ 54 w 62"/>
                      <a:gd name="T51" fmla="*/ 47 h 62"/>
                      <a:gd name="T52" fmla="*/ 51 w 62"/>
                      <a:gd name="T53" fmla="*/ 50 h 62"/>
                      <a:gd name="T54" fmla="*/ 46 w 62"/>
                      <a:gd name="T55" fmla="*/ 53 h 62"/>
                      <a:gd name="T56" fmla="*/ 42 w 62"/>
                      <a:gd name="T57" fmla="*/ 56 h 62"/>
                      <a:gd name="T58" fmla="*/ 37 w 62"/>
                      <a:gd name="T59" fmla="*/ 58 h 62"/>
                      <a:gd name="T60" fmla="*/ 31 w 62"/>
                      <a:gd name="T61" fmla="*/ 59 h 62"/>
                      <a:gd name="T62" fmla="*/ 26 w 62"/>
                      <a:gd name="T63" fmla="*/ 58 h 62"/>
                      <a:gd name="T64" fmla="*/ 20 w 62"/>
                      <a:gd name="T65" fmla="*/ 56 h 62"/>
                      <a:gd name="T66" fmla="*/ 16 w 62"/>
                      <a:gd name="T67" fmla="*/ 53 h 62"/>
                      <a:gd name="T68" fmla="*/ 11 w 62"/>
                      <a:gd name="T69" fmla="*/ 50 h 62"/>
                      <a:gd name="T70" fmla="*/ 8 w 62"/>
                      <a:gd name="T71" fmla="*/ 47 h 62"/>
                      <a:gd name="T72" fmla="*/ 6 w 62"/>
                      <a:gd name="T73" fmla="*/ 42 h 62"/>
                      <a:gd name="T74" fmla="*/ 5 w 62"/>
                      <a:gd name="T75" fmla="*/ 36 h 62"/>
                      <a:gd name="T76" fmla="*/ 3 w 62"/>
                      <a:gd name="T77" fmla="*/ 31 h 62"/>
                      <a:gd name="T78" fmla="*/ 5 w 62"/>
                      <a:gd name="T79" fmla="*/ 25 h 62"/>
                      <a:gd name="T80" fmla="*/ 5 w 62"/>
                      <a:gd name="T81" fmla="*/ 21 h 62"/>
                      <a:gd name="T82" fmla="*/ 3 w 62"/>
                      <a:gd name="T83" fmla="*/ 25 h 62"/>
                      <a:gd name="T84" fmla="*/ 0 w 62"/>
                      <a:gd name="T85" fmla="*/ 31 h 62"/>
                      <a:gd name="T86" fmla="*/ 0 w 62"/>
                      <a:gd name="T87" fmla="*/ 31 h 62"/>
                      <a:gd name="T88" fmla="*/ 0 w 62"/>
                      <a:gd name="T89" fmla="*/ 31 h 62"/>
                      <a:gd name="T90" fmla="*/ 2 w 62"/>
                      <a:gd name="T91" fmla="*/ 38 h 62"/>
                      <a:gd name="T92" fmla="*/ 3 w 62"/>
                      <a:gd name="T93" fmla="*/ 42 h 62"/>
                      <a:gd name="T94" fmla="*/ 6 w 62"/>
                      <a:gd name="T95" fmla="*/ 48 h 62"/>
                      <a:gd name="T96" fmla="*/ 9 w 62"/>
                      <a:gd name="T97" fmla="*/ 53 h 62"/>
                      <a:gd name="T98" fmla="*/ 14 w 62"/>
                      <a:gd name="T99" fmla="*/ 56 h 62"/>
                      <a:gd name="T100" fmla="*/ 19 w 62"/>
                      <a:gd name="T101" fmla="*/ 59 h 62"/>
                      <a:gd name="T102" fmla="*/ 25 w 62"/>
                      <a:gd name="T103" fmla="*/ 61 h 62"/>
                      <a:gd name="T104" fmla="*/ 31 w 62"/>
                      <a:gd name="T105" fmla="*/ 62 h 62"/>
                      <a:gd name="T106" fmla="*/ 37 w 62"/>
                      <a:gd name="T107" fmla="*/ 61 h 62"/>
                      <a:gd name="T108" fmla="*/ 43 w 62"/>
                      <a:gd name="T109" fmla="*/ 59 h 62"/>
                      <a:gd name="T110" fmla="*/ 48 w 62"/>
                      <a:gd name="T111" fmla="*/ 56 h 62"/>
                      <a:gd name="T112" fmla="*/ 53 w 62"/>
                      <a:gd name="T113" fmla="*/ 53 h 62"/>
                      <a:gd name="T114" fmla="*/ 57 w 62"/>
                      <a:gd name="T115" fmla="*/ 48 h 62"/>
                      <a:gd name="T116" fmla="*/ 60 w 62"/>
                      <a:gd name="T117" fmla="*/ 42 h 62"/>
                      <a:gd name="T118" fmla="*/ 62 w 62"/>
                      <a:gd name="T119" fmla="*/ 38 h 62"/>
                      <a:gd name="T120" fmla="*/ 62 w 62"/>
                      <a:gd name="T121" fmla="*/ 31 h 6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2"/>
                      <a:gd name="T184" fmla="*/ 0 h 62"/>
                      <a:gd name="T185" fmla="*/ 62 w 62"/>
                      <a:gd name="T186" fmla="*/ 62 h 6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2" h="62">
                        <a:moveTo>
                          <a:pt x="62" y="31"/>
                        </a:moveTo>
                        <a:lnTo>
                          <a:pt x="62" y="25"/>
                        </a:lnTo>
                        <a:lnTo>
                          <a:pt x="60" y="19"/>
                        </a:lnTo>
                        <a:lnTo>
                          <a:pt x="57" y="13"/>
                        </a:lnTo>
                        <a:lnTo>
                          <a:pt x="53" y="8"/>
                        </a:lnTo>
                        <a:lnTo>
                          <a:pt x="48" y="5"/>
                        </a:lnTo>
                        <a:lnTo>
                          <a:pt x="43" y="2"/>
                        </a:lnTo>
                        <a:lnTo>
                          <a:pt x="37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5" y="0"/>
                        </a:lnTo>
                        <a:lnTo>
                          <a:pt x="20" y="4"/>
                        </a:lnTo>
                        <a:lnTo>
                          <a:pt x="16" y="7"/>
                        </a:lnTo>
                        <a:lnTo>
                          <a:pt x="23" y="4"/>
                        </a:lnTo>
                        <a:lnTo>
                          <a:pt x="31" y="4"/>
                        </a:lnTo>
                        <a:lnTo>
                          <a:pt x="37" y="4"/>
                        </a:lnTo>
                        <a:lnTo>
                          <a:pt x="42" y="5"/>
                        </a:lnTo>
                        <a:lnTo>
                          <a:pt x="46" y="8"/>
                        </a:lnTo>
                        <a:lnTo>
                          <a:pt x="51" y="11"/>
                        </a:lnTo>
                        <a:lnTo>
                          <a:pt x="54" y="16"/>
                        </a:lnTo>
                        <a:lnTo>
                          <a:pt x="57" y="21"/>
                        </a:lnTo>
                        <a:lnTo>
                          <a:pt x="59" y="25"/>
                        </a:lnTo>
                        <a:lnTo>
                          <a:pt x="59" y="31"/>
                        </a:lnTo>
                        <a:lnTo>
                          <a:pt x="59" y="36"/>
                        </a:lnTo>
                        <a:lnTo>
                          <a:pt x="57" y="42"/>
                        </a:lnTo>
                        <a:lnTo>
                          <a:pt x="54" y="47"/>
                        </a:lnTo>
                        <a:lnTo>
                          <a:pt x="51" y="50"/>
                        </a:lnTo>
                        <a:lnTo>
                          <a:pt x="46" y="53"/>
                        </a:lnTo>
                        <a:lnTo>
                          <a:pt x="42" y="56"/>
                        </a:lnTo>
                        <a:lnTo>
                          <a:pt x="37" y="58"/>
                        </a:lnTo>
                        <a:lnTo>
                          <a:pt x="31" y="59"/>
                        </a:lnTo>
                        <a:lnTo>
                          <a:pt x="26" y="58"/>
                        </a:lnTo>
                        <a:lnTo>
                          <a:pt x="20" y="56"/>
                        </a:lnTo>
                        <a:lnTo>
                          <a:pt x="16" y="53"/>
                        </a:lnTo>
                        <a:lnTo>
                          <a:pt x="11" y="50"/>
                        </a:lnTo>
                        <a:lnTo>
                          <a:pt x="8" y="47"/>
                        </a:lnTo>
                        <a:lnTo>
                          <a:pt x="6" y="42"/>
                        </a:lnTo>
                        <a:lnTo>
                          <a:pt x="5" y="36"/>
                        </a:lnTo>
                        <a:lnTo>
                          <a:pt x="3" y="31"/>
                        </a:lnTo>
                        <a:lnTo>
                          <a:pt x="5" y="25"/>
                        </a:lnTo>
                        <a:lnTo>
                          <a:pt x="5" y="21"/>
                        </a:lnTo>
                        <a:lnTo>
                          <a:pt x="3" y="25"/>
                        </a:lnTo>
                        <a:lnTo>
                          <a:pt x="0" y="31"/>
                        </a:lnTo>
                        <a:lnTo>
                          <a:pt x="2" y="38"/>
                        </a:lnTo>
                        <a:lnTo>
                          <a:pt x="3" y="42"/>
                        </a:lnTo>
                        <a:lnTo>
                          <a:pt x="6" y="48"/>
                        </a:lnTo>
                        <a:lnTo>
                          <a:pt x="9" y="53"/>
                        </a:lnTo>
                        <a:lnTo>
                          <a:pt x="14" y="56"/>
                        </a:lnTo>
                        <a:lnTo>
                          <a:pt x="19" y="59"/>
                        </a:lnTo>
                        <a:lnTo>
                          <a:pt x="25" y="61"/>
                        </a:lnTo>
                        <a:lnTo>
                          <a:pt x="31" y="62"/>
                        </a:lnTo>
                        <a:lnTo>
                          <a:pt x="37" y="61"/>
                        </a:lnTo>
                        <a:lnTo>
                          <a:pt x="43" y="59"/>
                        </a:lnTo>
                        <a:lnTo>
                          <a:pt x="48" y="56"/>
                        </a:lnTo>
                        <a:lnTo>
                          <a:pt x="53" y="53"/>
                        </a:lnTo>
                        <a:lnTo>
                          <a:pt x="57" y="48"/>
                        </a:lnTo>
                        <a:lnTo>
                          <a:pt x="60" y="42"/>
                        </a:lnTo>
                        <a:lnTo>
                          <a:pt x="62" y="38"/>
                        </a:lnTo>
                        <a:lnTo>
                          <a:pt x="62" y="31"/>
                        </a:lnTo>
                        <a:close/>
                      </a:path>
                    </a:pathLst>
                  </a:custGeom>
                  <a:solidFill>
                    <a:srgbClr val="9BA6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2" name="Freeform 660">
                    <a:extLst>
                      <a:ext uri="{FF2B5EF4-FFF2-40B4-BE49-F238E27FC236}">
                        <a16:creationId xmlns:a16="http://schemas.microsoft.com/office/drawing/2014/main" id="{1955D712-61D7-0040-9580-359FFA2DD58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15" y="1326"/>
                    <a:ext cx="58" cy="59"/>
                  </a:xfrm>
                  <a:custGeom>
                    <a:avLst/>
                    <a:gdLst>
                      <a:gd name="T0" fmla="*/ 58 w 58"/>
                      <a:gd name="T1" fmla="*/ 23 h 59"/>
                      <a:gd name="T2" fmla="*/ 54 w 58"/>
                      <a:gd name="T3" fmla="*/ 12 h 59"/>
                      <a:gd name="T4" fmla="*/ 46 w 58"/>
                      <a:gd name="T5" fmla="*/ 5 h 59"/>
                      <a:gd name="T6" fmla="*/ 35 w 58"/>
                      <a:gd name="T7" fmla="*/ 0 h 59"/>
                      <a:gd name="T8" fmla="*/ 24 w 58"/>
                      <a:gd name="T9" fmla="*/ 0 h 59"/>
                      <a:gd name="T10" fmla="*/ 14 w 58"/>
                      <a:gd name="T11" fmla="*/ 6 h 59"/>
                      <a:gd name="T12" fmla="*/ 4 w 58"/>
                      <a:gd name="T13" fmla="*/ 17 h 59"/>
                      <a:gd name="T14" fmla="*/ 0 w 58"/>
                      <a:gd name="T15" fmla="*/ 26 h 59"/>
                      <a:gd name="T16" fmla="*/ 1 w 58"/>
                      <a:gd name="T17" fmla="*/ 34 h 59"/>
                      <a:gd name="T18" fmla="*/ 4 w 58"/>
                      <a:gd name="T19" fmla="*/ 45 h 59"/>
                      <a:gd name="T20" fmla="*/ 14 w 58"/>
                      <a:gd name="T21" fmla="*/ 53 h 59"/>
                      <a:gd name="T22" fmla="*/ 23 w 58"/>
                      <a:gd name="T23" fmla="*/ 57 h 59"/>
                      <a:gd name="T24" fmla="*/ 35 w 58"/>
                      <a:gd name="T25" fmla="*/ 57 h 59"/>
                      <a:gd name="T26" fmla="*/ 46 w 58"/>
                      <a:gd name="T27" fmla="*/ 53 h 59"/>
                      <a:gd name="T28" fmla="*/ 54 w 58"/>
                      <a:gd name="T29" fmla="*/ 45 h 59"/>
                      <a:gd name="T30" fmla="*/ 58 w 58"/>
                      <a:gd name="T31" fmla="*/ 34 h 59"/>
                      <a:gd name="T32" fmla="*/ 55 w 58"/>
                      <a:gd name="T33" fmla="*/ 29 h 59"/>
                      <a:gd name="T34" fmla="*/ 54 w 58"/>
                      <a:gd name="T35" fmla="*/ 39 h 59"/>
                      <a:gd name="T36" fmla="*/ 48 w 58"/>
                      <a:gd name="T37" fmla="*/ 48 h 59"/>
                      <a:gd name="T38" fmla="*/ 40 w 58"/>
                      <a:gd name="T39" fmla="*/ 53 h 59"/>
                      <a:gd name="T40" fmla="*/ 29 w 58"/>
                      <a:gd name="T41" fmla="*/ 56 h 59"/>
                      <a:gd name="T42" fmla="*/ 20 w 58"/>
                      <a:gd name="T43" fmla="*/ 53 h 59"/>
                      <a:gd name="T44" fmla="*/ 11 w 58"/>
                      <a:gd name="T45" fmla="*/ 48 h 59"/>
                      <a:gd name="T46" fmla="*/ 6 w 58"/>
                      <a:gd name="T47" fmla="*/ 39 h 59"/>
                      <a:gd name="T48" fmla="*/ 3 w 58"/>
                      <a:gd name="T49" fmla="*/ 29 h 59"/>
                      <a:gd name="T50" fmla="*/ 6 w 58"/>
                      <a:gd name="T51" fmla="*/ 19 h 59"/>
                      <a:gd name="T52" fmla="*/ 11 w 58"/>
                      <a:gd name="T53" fmla="*/ 11 h 59"/>
                      <a:gd name="T54" fmla="*/ 20 w 58"/>
                      <a:gd name="T55" fmla="*/ 5 h 59"/>
                      <a:gd name="T56" fmla="*/ 29 w 58"/>
                      <a:gd name="T57" fmla="*/ 3 h 59"/>
                      <a:gd name="T58" fmla="*/ 40 w 58"/>
                      <a:gd name="T59" fmla="*/ 5 h 59"/>
                      <a:gd name="T60" fmla="*/ 48 w 58"/>
                      <a:gd name="T61" fmla="*/ 11 h 59"/>
                      <a:gd name="T62" fmla="*/ 54 w 58"/>
                      <a:gd name="T63" fmla="*/ 19 h 59"/>
                      <a:gd name="T64" fmla="*/ 55 w 58"/>
                      <a:gd name="T65" fmla="*/ 29 h 5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8"/>
                      <a:gd name="T100" fmla="*/ 0 h 59"/>
                      <a:gd name="T101" fmla="*/ 58 w 58"/>
                      <a:gd name="T102" fmla="*/ 59 h 5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8" h="59">
                        <a:moveTo>
                          <a:pt x="58" y="29"/>
                        </a:moveTo>
                        <a:lnTo>
                          <a:pt x="58" y="23"/>
                        </a:lnTo>
                        <a:lnTo>
                          <a:pt x="57" y="17"/>
                        </a:lnTo>
                        <a:lnTo>
                          <a:pt x="54" y="12"/>
                        </a:lnTo>
                        <a:lnTo>
                          <a:pt x="51" y="8"/>
                        </a:lnTo>
                        <a:lnTo>
                          <a:pt x="46" y="5"/>
                        </a:lnTo>
                        <a:lnTo>
                          <a:pt x="41" y="2"/>
                        </a:lnTo>
                        <a:lnTo>
                          <a:pt x="35" y="0"/>
                        </a:lnTo>
                        <a:lnTo>
                          <a:pt x="29" y="0"/>
                        </a:lnTo>
                        <a:lnTo>
                          <a:pt x="24" y="0"/>
                        </a:lnTo>
                        <a:lnTo>
                          <a:pt x="20" y="2"/>
                        </a:lnTo>
                        <a:lnTo>
                          <a:pt x="14" y="6"/>
                        </a:lnTo>
                        <a:lnTo>
                          <a:pt x="9" y="11"/>
                        </a:lnTo>
                        <a:lnTo>
                          <a:pt x="4" y="17"/>
                        </a:lnTo>
                        <a:lnTo>
                          <a:pt x="0" y="25"/>
                        </a:lnTo>
                        <a:lnTo>
                          <a:pt x="0" y="26"/>
                        </a:lnTo>
                        <a:lnTo>
                          <a:pt x="0" y="29"/>
                        </a:lnTo>
                        <a:lnTo>
                          <a:pt x="1" y="34"/>
                        </a:lnTo>
                        <a:lnTo>
                          <a:pt x="3" y="40"/>
                        </a:lnTo>
                        <a:lnTo>
                          <a:pt x="4" y="45"/>
                        </a:lnTo>
                        <a:lnTo>
                          <a:pt x="9" y="50"/>
                        </a:lnTo>
                        <a:lnTo>
                          <a:pt x="14" y="53"/>
                        </a:lnTo>
                        <a:lnTo>
                          <a:pt x="18" y="56"/>
                        </a:lnTo>
                        <a:lnTo>
                          <a:pt x="23" y="57"/>
                        </a:lnTo>
                        <a:lnTo>
                          <a:pt x="29" y="59"/>
                        </a:lnTo>
                        <a:lnTo>
                          <a:pt x="35" y="57"/>
                        </a:lnTo>
                        <a:lnTo>
                          <a:pt x="41" y="56"/>
                        </a:lnTo>
                        <a:lnTo>
                          <a:pt x="46" y="53"/>
                        </a:lnTo>
                        <a:lnTo>
                          <a:pt x="51" y="50"/>
                        </a:lnTo>
                        <a:lnTo>
                          <a:pt x="54" y="45"/>
                        </a:lnTo>
                        <a:lnTo>
                          <a:pt x="57" y="40"/>
                        </a:lnTo>
                        <a:lnTo>
                          <a:pt x="58" y="34"/>
                        </a:lnTo>
                        <a:lnTo>
                          <a:pt x="58" y="29"/>
                        </a:lnTo>
                        <a:close/>
                        <a:moveTo>
                          <a:pt x="55" y="29"/>
                        </a:moveTo>
                        <a:lnTo>
                          <a:pt x="55" y="34"/>
                        </a:lnTo>
                        <a:lnTo>
                          <a:pt x="54" y="39"/>
                        </a:lnTo>
                        <a:lnTo>
                          <a:pt x="51" y="43"/>
                        </a:lnTo>
                        <a:lnTo>
                          <a:pt x="48" y="48"/>
                        </a:lnTo>
                        <a:lnTo>
                          <a:pt x="44" y="51"/>
                        </a:lnTo>
                        <a:lnTo>
                          <a:pt x="40" y="53"/>
                        </a:lnTo>
                        <a:lnTo>
                          <a:pt x="35" y="54"/>
                        </a:lnTo>
                        <a:lnTo>
                          <a:pt x="29" y="56"/>
                        </a:lnTo>
                        <a:lnTo>
                          <a:pt x="24" y="54"/>
                        </a:lnTo>
                        <a:lnTo>
                          <a:pt x="20" y="53"/>
                        </a:lnTo>
                        <a:lnTo>
                          <a:pt x="15" y="51"/>
                        </a:lnTo>
                        <a:lnTo>
                          <a:pt x="11" y="48"/>
                        </a:lnTo>
                        <a:lnTo>
                          <a:pt x="7" y="43"/>
                        </a:lnTo>
                        <a:lnTo>
                          <a:pt x="6" y="39"/>
                        </a:lnTo>
                        <a:lnTo>
                          <a:pt x="4" y="34"/>
                        </a:lnTo>
                        <a:lnTo>
                          <a:pt x="3" y="29"/>
                        </a:lnTo>
                        <a:lnTo>
                          <a:pt x="4" y="23"/>
                        </a:lnTo>
                        <a:lnTo>
                          <a:pt x="6" y="19"/>
                        </a:lnTo>
                        <a:lnTo>
                          <a:pt x="7" y="14"/>
                        </a:lnTo>
                        <a:lnTo>
                          <a:pt x="11" y="11"/>
                        </a:lnTo>
                        <a:lnTo>
                          <a:pt x="15" y="8"/>
                        </a:lnTo>
                        <a:lnTo>
                          <a:pt x="20" y="5"/>
                        </a:lnTo>
                        <a:lnTo>
                          <a:pt x="24" y="3"/>
                        </a:lnTo>
                        <a:lnTo>
                          <a:pt x="29" y="3"/>
                        </a:lnTo>
                        <a:lnTo>
                          <a:pt x="35" y="3"/>
                        </a:lnTo>
                        <a:lnTo>
                          <a:pt x="40" y="5"/>
                        </a:lnTo>
                        <a:lnTo>
                          <a:pt x="44" y="8"/>
                        </a:lnTo>
                        <a:lnTo>
                          <a:pt x="48" y="11"/>
                        </a:lnTo>
                        <a:lnTo>
                          <a:pt x="51" y="14"/>
                        </a:lnTo>
                        <a:lnTo>
                          <a:pt x="54" y="19"/>
                        </a:lnTo>
                        <a:lnTo>
                          <a:pt x="55" y="23"/>
                        </a:lnTo>
                        <a:lnTo>
                          <a:pt x="55" y="29"/>
                        </a:lnTo>
                        <a:close/>
                      </a:path>
                    </a:pathLst>
                  </a:custGeom>
                  <a:solidFill>
                    <a:srgbClr val="9EAA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3" name="Freeform 661">
                    <a:extLst>
                      <a:ext uri="{FF2B5EF4-FFF2-40B4-BE49-F238E27FC236}">
                        <a16:creationId xmlns:a16="http://schemas.microsoft.com/office/drawing/2014/main" id="{FF5B1A25-16BB-3B40-B78B-1E0315E0802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16" y="1328"/>
                    <a:ext cx="56" cy="55"/>
                  </a:xfrm>
                  <a:custGeom>
                    <a:avLst/>
                    <a:gdLst>
                      <a:gd name="T0" fmla="*/ 56 w 56"/>
                      <a:gd name="T1" fmla="*/ 21 h 55"/>
                      <a:gd name="T2" fmla="*/ 51 w 56"/>
                      <a:gd name="T3" fmla="*/ 12 h 55"/>
                      <a:gd name="T4" fmla="*/ 43 w 56"/>
                      <a:gd name="T5" fmla="*/ 4 h 55"/>
                      <a:gd name="T6" fmla="*/ 34 w 56"/>
                      <a:gd name="T7" fmla="*/ 0 h 55"/>
                      <a:gd name="T8" fmla="*/ 20 w 56"/>
                      <a:gd name="T9" fmla="*/ 0 h 55"/>
                      <a:gd name="T10" fmla="*/ 8 w 56"/>
                      <a:gd name="T11" fmla="*/ 9 h 55"/>
                      <a:gd name="T12" fmla="*/ 2 w 56"/>
                      <a:gd name="T13" fmla="*/ 21 h 55"/>
                      <a:gd name="T14" fmla="*/ 2 w 56"/>
                      <a:gd name="T15" fmla="*/ 32 h 55"/>
                      <a:gd name="T16" fmla="*/ 5 w 56"/>
                      <a:gd name="T17" fmla="*/ 43 h 55"/>
                      <a:gd name="T18" fmla="*/ 13 w 56"/>
                      <a:gd name="T19" fmla="*/ 49 h 55"/>
                      <a:gd name="T20" fmla="*/ 23 w 56"/>
                      <a:gd name="T21" fmla="*/ 54 h 55"/>
                      <a:gd name="T22" fmla="*/ 34 w 56"/>
                      <a:gd name="T23" fmla="*/ 54 h 55"/>
                      <a:gd name="T24" fmla="*/ 43 w 56"/>
                      <a:gd name="T25" fmla="*/ 49 h 55"/>
                      <a:gd name="T26" fmla="*/ 51 w 56"/>
                      <a:gd name="T27" fmla="*/ 43 h 55"/>
                      <a:gd name="T28" fmla="*/ 56 w 56"/>
                      <a:gd name="T29" fmla="*/ 32 h 55"/>
                      <a:gd name="T30" fmla="*/ 53 w 56"/>
                      <a:gd name="T31" fmla="*/ 27 h 55"/>
                      <a:gd name="T32" fmla="*/ 51 w 56"/>
                      <a:gd name="T33" fmla="*/ 37 h 55"/>
                      <a:gd name="T34" fmla="*/ 45 w 56"/>
                      <a:gd name="T35" fmla="*/ 44 h 55"/>
                      <a:gd name="T36" fmla="*/ 37 w 56"/>
                      <a:gd name="T37" fmla="*/ 49 h 55"/>
                      <a:gd name="T38" fmla="*/ 28 w 56"/>
                      <a:gd name="T39" fmla="*/ 52 h 55"/>
                      <a:gd name="T40" fmla="*/ 19 w 56"/>
                      <a:gd name="T41" fmla="*/ 49 h 55"/>
                      <a:gd name="T42" fmla="*/ 11 w 56"/>
                      <a:gd name="T43" fmla="*/ 44 h 55"/>
                      <a:gd name="T44" fmla="*/ 5 w 56"/>
                      <a:gd name="T45" fmla="*/ 37 h 55"/>
                      <a:gd name="T46" fmla="*/ 3 w 56"/>
                      <a:gd name="T47" fmla="*/ 27 h 55"/>
                      <a:gd name="T48" fmla="*/ 5 w 56"/>
                      <a:gd name="T49" fmla="*/ 17 h 55"/>
                      <a:gd name="T50" fmla="*/ 11 w 56"/>
                      <a:gd name="T51" fmla="*/ 9 h 55"/>
                      <a:gd name="T52" fmla="*/ 19 w 56"/>
                      <a:gd name="T53" fmla="*/ 4 h 55"/>
                      <a:gd name="T54" fmla="*/ 28 w 56"/>
                      <a:gd name="T55" fmla="*/ 3 h 55"/>
                      <a:gd name="T56" fmla="*/ 37 w 56"/>
                      <a:gd name="T57" fmla="*/ 4 h 55"/>
                      <a:gd name="T58" fmla="*/ 45 w 56"/>
                      <a:gd name="T59" fmla="*/ 9 h 55"/>
                      <a:gd name="T60" fmla="*/ 51 w 56"/>
                      <a:gd name="T61" fmla="*/ 17 h 55"/>
                      <a:gd name="T62" fmla="*/ 53 w 56"/>
                      <a:gd name="T63" fmla="*/ 27 h 5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6"/>
                      <a:gd name="T97" fmla="*/ 0 h 55"/>
                      <a:gd name="T98" fmla="*/ 56 w 56"/>
                      <a:gd name="T99" fmla="*/ 55 h 55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6" h="55">
                        <a:moveTo>
                          <a:pt x="56" y="27"/>
                        </a:moveTo>
                        <a:lnTo>
                          <a:pt x="56" y="21"/>
                        </a:lnTo>
                        <a:lnTo>
                          <a:pt x="54" y="17"/>
                        </a:lnTo>
                        <a:lnTo>
                          <a:pt x="51" y="12"/>
                        </a:lnTo>
                        <a:lnTo>
                          <a:pt x="48" y="7"/>
                        </a:lnTo>
                        <a:lnTo>
                          <a:pt x="43" y="4"/>
                        </a:lnTo>
                        <a:lnTo>
                          <a:pt x="39" y="1"/>
                        </a:lnTo>
                        <a:lnTo>
                          <a:pt x="34" y="0"/>
                        </a:lnTo>
                        <a:lnTo>
                          <a:pt x="28" y="0"/>
                        </a:lnTo>
                        <a:lnTo>
                          <a:pt x="20" y="0"/>
                        </a:lnTo>
                        <a:lnTo>
                          <a:pt x="13" y="3"/>
                        </a:lnTo>
                        <a:lnTo>
                          <a:pt x="8" y="9"/>
                        </a:lnTo>
                        <a:lnTo>
                          <a:pt x="2" y="17"/>
                        </a:lnTo>
                        <a:lnTo>
                          <a:pt x="2" y="21"/>
                        </a:lnTo>
                        <a:lnTo>
                          <a:pt x="0" y="27"/>
                        </a:lnTo>
                        <a:lnTo>
                          <a:pt x="2" y="32"/>
                        </a:lnTo>
                        <a:lnTo>
                          <a:pt x="3" y="38"/>
                        </a:lnTo>
                        <a:lnTo>
                          <a:pt x="5" y="43"/>
                        </a:lnTo>
                        <a:lnTo>
                          <a:pt x="8" y="46"/>
                        </a:lnTo>
                        <a:lnTo>
                          <a:pt x="13" y="49"/>
                        </a:lnTo>
                        <a:lnTo>
                          <a:pt x="17" y="52"/>
                        </a:lnTo>
                        <a:lnTo>
                          <a:pt x="23" y="54"/>
                        </a:lnTo>
                        <a:lnTo>
                          <a:pt x="28" y="55"/>
                        </a:lnTo>
                        <a:lnTo>
                          <a:pt x="34" y="54"/>
                        </a:lnTo>
                        <a:lnTo>
                          <a:pt x="39" y="52"/>
                        </a:lnTo>
                        <a:lnTo>
                          <a:pt x="43" y="49"/>
                        </a:lnTo>
                        <a:lnTo>
                          <a:pt x="48" y="46"/>
                        </a:lnTo>
                        <a:lnTo>
                          <a:pt x="51" y="43"/>
                        </a:lnTo>
                        <a:lnTo>
                          <a:pt x="54" y="38"/>
                        </a:lnTo>
                        <a:lnTo>
                          <a:pt x="56" y="32"/>
                        </a:lnTo>
                        <a:lnTo>
                          <a:pt x="56" y="27"/>
                        </a:lnTo>
                        <a:close/>
                        <a:moveTo>
                          <a:pt x="53" y="27"/>
                        </a:moveTo>
                        <a:lnTo>
                          <a:pt x="53" y="32"/>
                        </a:lnTo>
                        <a:lnTo>
                          <a:pt x="51" y="37"/>
                        </a:lnTo>
                        <a:lnTo>
                          <a:pt x="48" y="41"/>
                        </a:lnTo>
                        <a:lnTo>
                          <a:pt x="45" y="44"/>
                        </a:lnTo>
                        <a:lnTo>
                          <a:pt x="42" y="48"/>
                        </a:lnTo>
                        <a:lnTo>
                          <a:pt x="37" y="49"/>
                        </a:lnTo>
                        <a:lnTo>
                          <a:pt x="33" y="51"/>
                        </a:lnTo>
                        <a:lnTo>
                          <a:pt x="28" y="52"/>
                        </a:lnTo>
                        <a:lnTo>
                          <a:pt x="23" y="51"/>
                        </a:lnTo>
                        <a:lnTo>
                          <a:pt x="19" y="49"/>
                        </a:lnTo>
                        <a:lnTo>
                          <a:pt x="14" y="48"/>
                        </a:lnTo>
                        <a:lnTo>
                          <a:pt x="11" y="44"/>
                        </a:lnTo>
                        <a:lnTo>
                          <a:pt x="8" y="41"/>
                        </a:lnTo>
                        <a:lnTo>
                          <a:pt x="5" y="37"/>
                        </a:lnTo>
                        <a:lnTo>
                          <a:pt x="5" y="32"/>
                        </a:lnTo>
                        <a:lnTo>
                          <a:pt x="3" y="27"/>
                        </a:lnTo>
                        <a:lnTo>
                          <a:pt x="5" y="21"/>
                        </a:lnTo>
                        <a:lnTo>
                          <a:pt x="5" y="17"/>
                        </a:lnTo>
                        <a:lnTo>
                          <a:pt x="8" y="13"/>
                        </a:lnTo>
                        <a:lnTo>
                          <a:pt x="11" y="9"/>
                        </a:lnTo>
                        <a:lnTo>
                          <a:pt x="14" y="6"/>
                        </a:lnTo>
                        <a:lnTo>
                          <a:pt x="19" y="4"/>
                        </a:lnTo>
                        <a:lnTo>
                          <a:pt x="23" y="3"/>
                        </a:lnTo>
                        <a:lnTo>
                          <a:pt x="28" y="3"/>
                        </a:lnTo>
                        <a:lnTo>
                          <a:pt x="33" y="3"/>
                        </a:lnTo>
                        <a:lnTo>
                          <a:pt x="37" y="4"/>
                        </a:lnTo>
                        <a:lnTo>
                          <a:pt x="42" y="6"/>
                        </a:lnTo>
                        <a:lnTo>
                          <a:pt x="45" y="9"/>
                        </a:lnTo>
                        <a:lnTo>
                          <a:pt x="48" y="13"/>
                        </a:lnTo>
                        <a:lnTo>
                          <a:pt x="51" y="17"/>
                        </a:lnTo>
                        <a:lnTo>
                          <a:pt x="53" y="21"/>
                        </a:lnTo>
                        <a:lnTo>
                          <a:pt x="53" y="27"/>
                        </a:lnTo>
                        <a:close/>
                      </a:path>
                    </a:pathLst>
                  </a:custGeom>
                  <a:solidFill>
                    <a:srgbClr val="A2AD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4" name="Freeform 662">
                    <a:extLst>
                      <a:ext uri="{FF2B5EF4-FFF2-40B4-BE49-F238E27FC236}">
                        <a16:creationId xmlns:a16="http://schemas.microsoft.com/office/drawing/2014/main" id="{3EB67AF9-95A0-4F49-9DC6-A08AC158FF1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18" y="1329"/>
                    <a:ext cx="52" cy="53"/>
                  </a:xfrm>
                  <a:custGeom>
                    <a:avLst/>
                    <a:gdLst>
                      <a:gd name="T0" fmla="*/ 52 w 52"/>
                      <a:gd name="T1" fmla="*/ 20 h 53"/>
                      <a:gd name="T2" fmla="*/ 48 w 52"/>
                      <a:gd name="T3" fmla="*/ 11 h 53"/>
                      <a:gd name="T4" fmla="*/ 41 w 52"/>
                      <a:gd name="T5" fmla="*/ 5 h 53"/>
                      <a:gd name="T6" fmla="*/ 32 w 52"/>
                      <a:gd name="T7" fmla="*/ 0 h 53"/>
                      <a:gd name="T8" fmla="*/ 21 w 52"/>
                      <a:gd name="T9" fmla="*/ 0 h 53"/>
                      <a:gd name="T10" fmla="*/ 12 w 52"/>
                      <a:gd name="T11" fmla="*/ 5 h 53"/>
                      <a:gd name="T12" fmla="*/ 4 w 52"/>
                      <a:gd name="T13" fmla="*/ 11 h 53"/>
                      <a:gd name="T14" fmla="*/ 1 w 52"/>
                      <a:gd name="T15" fmla="*/ 20 h 53"/>
                      <a:gd name="T16" fmla="*/ 1 w 52"/>
                      <a:gd name="T17" fmla="*/ 31 h 53"/>
                      <a:gd name="T18" fmla="*/ 4 w 52"/>
                      <a:gd name="T19" fmla="*/ 40 h 53"/>
                      <a:gd name="T20" fmla="*/ 12 w 52"/>
                      <a:gd name="T21" fmla="*/ 48 h 53"/>
                      <a:gd name="T22" fmla="*/ 21 w 52"/>
                      <a:gd name="T23" fmla="*/ 51 h 53"/>
                      <a:gd name="T24" fmla="*/ 32 w 52"/>
                      <a:gd name="T25" fmla="*/ 51 h 53"/>
                      <a:gd name="T26" fmla="*/ 41 w 52"/>
                      <a:gd name="T27" fmla="*/ 48 h 53"/>
                      <a:gd name="T28" fmla="*/ 48 w 52"/>
                      <a:gd name="T29" fmla="*/ 40 h 53"/>
                      <a:gd name="T30" fmla="*/ 52 w 52"/>
                      <a:gd name="T31" fmla="*/ 31 h 53"/>
                      <a:gd name="T32" fmla="*/ 49 w 52"/>
                      <a:gd name="T33" fmla="*/ 26 h 53"/>
                      <a:gd name="T34" fmla="*/ 48 w 52"/>
                      <a:gd name="T35" fmla="*/ 34 h 53"/>
                      <a:gd name="T36" fmla="*/ 43 w 52"/>
                      <a:gd name="T37" fmla="*/ 42 h 53"/>
                      <a:gd name="T38" fmla="*/ 35 w 52"/>
                      <a:gd name="T39" fmla="*/ 47 h 53"/>
                      <a:gd name="T40" fmla="*/ 26 w 52"/>
                      <a:gd name="T41" fmla="*/ 50 h 53"/>
                      <a:gd name="T42" fmla="*/ 17 w 52"/>
                      <a:gd name="T43" fmla="*/ 47 h 53"/>
                      <a:gd name="T44" fmla="*/ 11 w 52"/>
                      <a:gd name="T45" fmla="*/ 42 h 53"/>
                      <a:gd name="T46" fmla="*/ 4 w 52"/>
                      <a:gd name="T47" fmla="*/ 34 h 53"/>
                      <a:gd name="T48" fmla="*/ 3 w 52"/>
                      <a:gd name="T49" fmla="*/ 26 h 53"/>
                      <a:gd name="T50" fmla="*/ 4 w 52"/>
                      <a:gd name="T51" fmla="*/ 17 h 53"/>
                      <a:gd name="T52" fmla="*/ 11 w 52"/>
                      <a:gd name="T53" fmla="*/ 9 h 53"/>
                      <a:gd name="T54" fmla="*/ 17 w 52"/>
                      <a:gd name="T55" fmla="*/ 5 h 53"/>
                      <a:gd name="T56" fmla="*/ 26 w 52"/>
                      <a:gd name="T57" fmla="*/ 3 h 53"/>
                      <a:gd name="T58" fmla="*/ 35 w 52"/>
                      <a:gd name="T59" fmla="*/ 5 h 53"/>
                      <a:gd name="T60" fmla="*/ 43 w 52"/>
                      <a:gd name="T61" fmla="*/ 9 h 53"/>
                      <a:gd name="T62" fmla="*/ 48 w 52"/>
                      <a:gd name="T63" fmla="*/ 17 h 53"/>
                      <a:gd name="T64" fmla="*/ 49 w 52"/>
                      <a:gd name="T65" fmla="*/ 26 h 5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2"/>
                      <a:gd name="T100" fmla="*/ 0 h 53"/>
                      <a:gd name="T101" fmla="*/ 52 w 52"/>
                      <a:gd name="T102" fmla="*/ 53 h 5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2" h="53">
                        <a:moveTo>
                          <a:pt x="52" y="26"/>
                        </a:moveTo>
                        <a:lnTo>
                          <a:pt x="52" y="20"/>
                        </a:lnTo>
                        <a:lnTo>
                          <a:pt x="51" y="16"/>
                        </a:lnTo>
                        <a:lnTo>
                          <a:pt x="48" y="11"/>
                        </a:lnTo>
                        <a:lnTo>
                          <a:pt x="45" y="8"/>
                        </a:lnTo>
                        <a:lnTo>
                          <a:pt x="41" y="5"/>
                        </a:lnTo>
                        <a:lnTo>
                          <a:pt x="37" y="2"/>
                        </a:lnTo>
                        <a:lnTo>
                          <a:pt x="32" y="0"/>
                        </a:lnTo>
                        <a:lnTo>
                          <a:pt x="26" y="0"/>
                        </a:lnTo>
                        <a:lnTo>
                          <a:pt x="21" y="0"/>
                        </a:lnTo>
                        <a:lnTo>
                          <a:pt x="17" y="2"/>
                        </a:lnTo>
                        <a:lnTo>
                          <a:pt x="12" y="5"/>
                        </a:lnTo>
                        <a:lnTo>
                          <a:pt x="8" y="8"/>
                        </a:lnTo>
                        <a:lnTo>
                          <a:pt x="4" y="11"/>
                        </a:lnTo>
                        <a:lnTo>
                          <a:pt x="3" y="16"/>
                        </a:lnTo>
                        <a:lnTo>
                          <a:pt x="1" y="20"/>
                        </a:lnTo>
                        <a:lnTo>
                          <a:pt x="0" y="26"/>
                        </a:lnTo>
                        <a:lnTo>
                          <a:pt x="1" y="31"/>
                        </a:lnTo>
                        <a:lnTo>
                          <a:pt x="3" y="36"/>
                        </a:lnTo>
                        <a:lnTo>
                          <a:pt x="4" y="40"/>
                        </a:lnTo>
                        <a:lnTo>
                          <a:pt x="8" y="45"/>
                        </a:lnTo>
                        <a:lnTo>
                          <a:pt x="12" y="48"/>
                        </a:lnTo>
                        <a:lnTo>
                          <a:pt x="17" y="50"/>
                        </a:lnTo>
                        <a:lnTo>
                          <a:pt x="21" y="51"/>
                        </a:lnTo>
                        <a:lnTo>
                          <a:pt x="26" y="53"/>
                        </a:lnTo>
                        <a:lnTo>
                          <a:pt x="32" y="51"/>
                        </a:lnTo>
                        <a:lnTo>
                          <a:pt x="37" y="50"/>
                        </a:lnTo>
                        <a:lnTo>
                          <a:pt x="41" y="48"/>
                        </a:lnTo>
                        <a:lnTo>
                          <a:pt x="45" y="45"/>
                        </a:lnTo>
                        <a:lnTo>
                          <a:pt x="48" y="40"/>
                        </a:lnTo>
                        <a:lnTo>
                          <a:pt x="51" y="36"/>
                        </a:lnTo>
                        <a:lnTo>
                          <a:pt x="52" y="31"/>
                        </a:lnTo>
                        <a:lnTo>
                          <a:pt x="52" y="26"/>
                        </a:lnTo>
                        <a:close/>
                        <a:moveTo>
                          <a:pt x="49" y="26"/>
                        </a:moveTo>
                        <a:lnTo>
                          <a:pt x="49" y="31"/>
                        </a:lnTo>
                        <a:lnTo>
                          <a:pt x="48" y="34"/>
                        </a:lnTo>
                        <a:lnTo>
                          <a:pt x="46" y="39"/>
                        </a:lnTo>
                        <a:lnTo>
                          <a:pt x="43" y="42"/>
                        </a:lnTo>
                        <a:lnTo>
                          <a:pt x="40" y="45"/>
                        </a:lnTo>
                        <a:lnTo>
                          <a:pt x="35" y="47"/>
                        </a:lnTo>
                        <a:lnTo>
                          <a:pt x="31" y="48"/>
                        </a:lnTo>
                        <a:lnTo>
                          <a:pt x="26" y="50"/>
                        </a:lnTo>
                        <a:lnTo>
                          <a:pt x="21" y="48"/>
                        </a:lnTo>
                        <a:lnTo>
                          <a:pt x="17" y="47"/>
                        </a:lnTo>
                        <a:lnTo>
                          <a:pt x="14" y="45"/>
                        </a:lnTo>
                        <a:lnTo>
                          <a:pt x="11" y="42"/>
                        </a:lnTo>
                        <a:lnTo>
                          <a:pt x="8" y="39"/>
                        </a:lnTo>
                        <a:lnTo>
                          <a:pt x="4" y="34"/>
                        </a:lnTo>
                        <a:lnTo>
                          <a:pt x="4" y="31"/>
                        </a:lnTo>
                        <a:lnTo>
                          <a:pt x="3" y="26"/>
                        </a:lnTo>
                        <a:lnTo>
                          <a:pt x="4" y="22"/>
                        </a:lnTo>
                        <a:lnTo>
                          <a:pt x="4" y="17"/>
                        </a:lnTo>
                        <a:lnTo>
                          <a:pt x="8" y="12"/>
                        </a:lnTo>
                        <a:lnTo>
                          <a:pt x="11" y="9"/>
                        </a:lnTo>
                        <a:lnTo>
                          <a:pt x="14" y="6"/>
                        </a:lnTo>
                        <a:lnTo>
                          <a:pt x="17" y="5"/>
                        </a:lnTo>
                        <a:lnTo>
                          <a:pt x="21" y="3"/>
                        </a:lnTo>
                        <a:lnTo>
                          <a:pt x="26" y="3"/>
                        </a:lnTo>
                        <a:lnTo>
                          <a:pt x="31" y="3"/>
                        </a:lnTo>
                        <a:lnTo>
                          <a:pt x="35" y="5"/>
                        </a:lnTo>
                        <a:lnTo>
                          <a:pt x="40" y="6"/>
                        </a:lnTo>
                        <a:lnTo>
                          <a:pt x="43" y="9"/>
                        </a:lnTo>
                        <a:lnTo>
                          <a:pt x="46" y="12"/>
                        </a:lnTo>
                        <a:lnTo>
                          <a:pt x="48" y="17"/>
                        </a:lnTo>
                        <a:lnTo>
                          <a:pt x="49" y="22"/>
                        </a:lnTo>
                        <a:lnTo>
                          <a:pt x="49" y="26"/>
                        </a:lnTo>
                        <a:close/>
                      </a:path>
                    </a:pathLst>
                  </a:custGeom>
                  <a:solidFill>
                    <a:srgbClr val="AAB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5" name="Freeform 663">
                    <a:extLst>
                      <a:ext uri="{FF2B5EF4-FFF2-40B4-BE49-F238E27FC236}">
                        <a16:creationId xmlns:a16="http://schemas.microsoft.com/office/drawing/2014/main" id="{30547298-B56C-3448-8C5E-56A031ED656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19" y="1331"/>
                    <a:ext cx="50" cy="49"/>
                  </a:xfrm>
                  <a:custGeom>
                    <a:avLst/>
                    <a:gdLst>
                      <a:gd name="T0" fmla="*/ 50 w 50"/>
                      <a:gd name="T1" fmla="*/ 18 h 49"/>
                      <a:gd name="T2" fmla="*/ 45 w 50"/>
                      <a:gd name="T3" fmla="*/ 10 h 49"/>
                      <a:gd name="T4" fmla="*/ 39 w 50"/>
                      <a:gd name="T5" fmla="*/ 3 h 49"/>
                      <a:gd name="T6" fmla="*/ 30 w 50"/>
                      <a:gd name="T7" fmla="*/ 0 h 49"/>
                      <a:gd name="T8" fmla="*/ 20 w 50"/>
                      <a:gd name="T9" fmla="*/ 0 h 49"/>
                      <a:gd name="T10" fmla="*/ 11 w 50"/>
                      <a:gd name="T11" fmla="*/ 3 h 49"/>
                      <a:gd name="T12" fmla="*/ 5 w 50"/>
                      <a:gd name="T13" fmla="*/ 10 h 49"/>
                      <a:gd name="T14" fmla="*/ 2 w 50"/>
                      <a:gd name="T15" fmla="*/ 18 h 49"/>
                      <a:gd name="T16" fmla="*/ 2 w 50"/>
                      <a:gd name="T17" fmla="*/ 29 h 49"/>
                      <a:gd name="T18" fmla="*/ 5 w 50"/>
                      <a:gd name="T19" fmla="*/ 38 h 49"/>
                      <a:gd name="T20" fmla="*/ 11 w 50"/>
                      <a:gd name="T21" fmla="*/ 45 h 49"/>
                      <a:gd name="T22" fmla="*/ 20 w 50"/>
                      <a:gd name="T23" fmla="*/ 48 h 49"/>
                      <a:gd name="T24" fmla="*/ 30 w 50"/>
                      <a:gd name="T25" fmla="*/ 48 h 49"/>
                      <a:gd name="T26" fmla="*/ 39 w 50"/>
                      <a:gd name="T27" fmla="*/ 45 h 49"/>
                      <a:gd name="T28" fmla="*/ 45 w 50"/>
                      <a:gd name="T29" fmla="*/ 38 h 49"/>
                      <a:gd name="T30" fmla="*/ 50 w 50"/>
                      <a:gd name="T31" fmla="*/ 29 h 49"/>
                      <a:gd name="T32" fmla="*/ 47 w 50"/>
                      <a:gd name="T33" fmla="*/ 24 h 49"/>
                      <a:gd name="T34" fmla="*/ 45 w 50"/>
                      <a:gd name="T35" fmla="*/ 32 h 49"/>
                      <a:gd name="T36" fmla="*/ 40 w 50"/>
                      <a:gd name="T37" fmla="*/ 38 h 49"/>
                      <a:gd name="T38" fmla="*/ 34 w 50"/>
                      <a:gd name="T39" fmla="*/ 43 h 49"/>
                      <a:gd name="T40" fmla="*/ 25 w 50"/>
                      <a:gd name="T41" fmla="*/ 46 h 49"/>
                      <a:gd name="T42" fmla="*/ 17 w 50"/>
                      <a:gd name="T43" fmla="*/ 43 h 49"/>
                      <a:gd name="T44" fmla="*/ 10 w 50"/>
                      <a:gd name="T45" fmla="*/ 38 h 49"/>
                      <a:gd name="T46" fmla="*/ 5 w 50"/>
                      <a:gd name="T47" fmla="*/ 32 h 49"/>
                      <a:gd name="T48" fmla="*/ 3 w 50"/>
                      <a:gd name="T49" fmla="*/ 24 h 49"/>
                      <a:gd name="T50" fmla="*/ 5 w 50"/>
                      <a:gd name="T51" fmla="*/ 15 h 49"/>
                      <a:gd name="T52" fmla="*/ 10 w 50"/>
                      <a:gd name="T53" fmla="*/ 9 h 49"/>
                      <a:gd name="T54" fmla="*/ 17 w 50"/>
                      <a:gd name="T55" fmla="*/ 4 h 49"/>
                      <a:gd name="T56" fmla="*/ 25 w 50"/>
                      <a:gd name="T57" fmla="*/ 3 h 49"/>
                      <a:gd name="T58" fmla="*/ 34 w 50"/>
                      <a:gd name="T59" fmla="*/ 4 h 49"/>
                      <a:gd name="T60" fmla="*/ 40 w 50"/>
                      <a:gd name="T61" fmla="*/ 9 h 49"/>
                      <a:gd name="T62" fmla="*/ 45 w 50"/>
                      <a:gd name="T63" fmla="*/ 15 h 49"/>
                      <a:gd name="T64" fmla="*/ 47 w 50"/>
                      <a:gd name="T65" fmla="*/ 24 h 4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0"/>
                      <a:gd name="T100" fmla="*/ 0 h 49"/>
                      <a:gd name="T101" fmla="*/ 50 w 50"/>
                      <a:gd name="T102" fmla="*/ 49 h 4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0" h="49">
                        <a:moveTo>
                          <a:pt x="50" y="24"/>
                        </a:moveTo>
                        <a:lnTo>
                          <a:pt x="50" y="18"/>
                        </a:lnTo>
                        <a:lnTo>
                          <a:pt x="48" y="14"/>
                        </a:lnTo>
                        <a:lnTo>
                          <a:pt x="45" y="10"/>
                        </a:lnTo>
                        <a:lnTo>
                          <a:pt x="42" y="6"/>
                        </a:lnTo>
                        <a:lnTo>
                          <a:pt x="39" y="3"/>
                        </a:lnTo>
                        <a:lnTo>
                          <a:pt x="34" y="1"/>
                        </a:lnTo>
                        <a:lnTo>
                          <a:pt x="30" y="0"/>
                        </a:lnTo>
                        <a:lnTo>
                          <a:pt x="25" y="0"/>
                        </a:lnTo>
                        <a:lnTo>
                          <a:pt x="20" y="0"/>
                        </a:lnTo>
                        <a:lnTo>
                          <a:pt x="16" y="1"/>
                        </a:lnTo>
                        <a:lnTo>
                          <a:pt x="11" y="3"/>
                        </a:lnTo>
                        <a:lnTo>
                          <a:pt x="8" y="6"/>
                        </a:lnTo>
                        <a:lnTo>
                          <a:pt x="5" y="10"/>
                        </a:lnTo>
                        <a:lnTo>
                          <a:pt x="2" y="14"/>
                        </a:lnTo>
                        <a:lnTo>
                          <a:pt x="2" y="18"/>
                        </a:lnTo>
                        <a:lnTo>
                          <a:pt x="0" y="24"/>
                        </a:lnTo>
                        <a:lnTo>
                          <a:pt x="2" y="29"/>
                        </a:lnTo>
                        <a:lnTo>
                          <a:pt x="2" y="34"/>
                        </a:lnTo>
                        <a:lnTo>
                          <a:pt x="5" y="38"/>
                        </a:lnTo>
                        <a:lnTo>
                          <a:pt x="8" y="41"/>
                        </a:lnTo>
                        <a:lnTo>
                          <a:pt x="11" y="45"/>
                        </a:lnTo>
                        <a:lnTo>
                          <a:pt x="16" y="46"/>
                        </a:lnTo>
                        <a:lnTo>
                          <a:pt x="20" y="48"/>
                        </a:lnTo>
                        <a:lnTo>
                          <a:pt x="25" y="49"/>
                        </a:lnTo>
                        <a:lnTo>
                          <a:pt x="30" y="48"/>
                        </a:lnTo>
                        <a:lnTo>
                          <a:pt x="34" y="46"/>
                        </a:lnTo>
                        <a:lnTo>
                          <a:pt x="39" y="45"/>
                        </a:lnTo>
                        <a:lnTo>
                          <a:pt x="42" y="41"/>
                        </a:lnTo>
                        <a:lnTo>
                          <a:pt x="45" y="38"/>
                        </a:lnTo>
                        <a:lnTo>
                          <a:pt x="48" y="34"/>
                        </a:lnTo>
                        <a:lnTo>
                          <a:pt x="50" y="29"/>
                        </a:lnTo>
                        <a:lnTo>
                          <a:pt x="50" y="24"/>
                        </a:lnTo>
                        <a:close/>
                        <a:moveTo>
                          <a:pt x="47" y="24"/>
                        </a:moveTo>
                        <a:lnTo>
                          <a:pt x="47" y="27"/>
                        </a:lnTo>
                        <a:lnTo>
                          <a:pt x="45" y="32"/>
                        </a:lnTo>
                        <a:lnTo>
                          <a:pt x="44" y="35"/>
                        </a:lnTo>
                        <a:lnTo>
                          <a:pt x="40" y="38"/>
                        </a:lnTo>
                        <a:lnTo>
                          <a:pt x="37" y="41"/>
                        </a:lnTo>
                        <a:lnTo>
                          <a:pt x="34" y="43"/>
                        </a:lnTo>
                        <a:lnTo>
                          <a:pt x="30" y="45"/>
                        </a:lnTo>
                        <a:lnTo>
                          <a:pt x="25" y="46"/>
                        </a:lnTo>
                        <a:lnTo>
                          <a:pt x="20" y="45"/>
                        </a:lnTo>
                        <a:lnTo>
                          <a:pt x="17" y="43"/>
                        </a:lnTo>
                        <a:lnTo>
                          <a:pt x="13" y="41"/>
                        </a:lnTo>
                        <a:lnTo>
                          <a:pt x="10" y="38"/>
                        </a:lnTo>
                        <a:lnTo>
                          <a:pt x="8" y="35"/>
                        </a:lnTo>
                        <a:lnTo>
                          <a:pt x="5" y="32"/>
                        </a:lnTo>
                        <a:lnTo>
                          <a:pt x="3" y="27"/>
                        </a:lnTo>
                        <a:lnTo>
                          <a:pt x="3" y="24"/>
                        </a:lnTo>
                        <a:lnTo>
                          <a:pt x="3" y="20"/>
                        </a:lnTo>
                        <a:lnTo>
                          <a:pt x="5" y="15"/>
                        </a:lnTo>
                        <a:lnTo>
                          <a:pt x="8" y="12"/>
                        </a:lnTo>
                        <a:lnTo>
                          <a:pt x="10" y="9"/>
                        </a:lnTo>
                        <a:lnTo>
                          <a:pt x="13" y="6"/>
                        </a:lnTo>
                        <a:lnTo>
                          <a:pt x="17" y="4"/>
                        </a:lnTo>
                        <a:lnTo>
                          <a:pt x="20" y="3"/>
                        </a:lnTo>
                        <a:lnTo>
                          <a:pt x="25" y="3"/>
                        </a:lnTo>
                        <a:lnTo>
                          <a:pt x="30" y="3"/>
                        </a:lnTo>
                        <a:lnTo>
                          <a:pt x="34" y="4"/>
                        </a:lnTo>
                        <a:lnTo>
                          <a:pt x="37" y="6"/>
                        </a:lnTo>
                        <a:lnTo>
                          <a:pt x="40" y="9"/>
                        </a:lnTo>
                        <a:lnTo>
                          <a:pt x="44" y="12"/>
                        </a:lnTo>
                        <a:lnTo>
                          <a:pt x="45" y="15"/>
                        </a:lnTo>
                        <a:lnTo>
                          <a:pt x="47" y="20"/>
                        </a:lnTo>
                        <a:lnTo>
                          <a:pt x="47" y="24"/>
                        </a:lnTo>
                        <a:close/>
                      </a:path>
                    </a:pathLst>
                  </a:custGeom>
                  <a:solidFill>
                    <a:srgbClr val="ADB8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6" name="Freeform 664">
                    <a:extLst>
                      <a:ext uri="{FF2B5EF4-FFF2-40B4-BE49-F238E27FC236}">
                        <a16:creationId xmlns:a16="http://schemas.microsoft.com/office/drawing/2014/main" id="{A0E36B15-33C6-CC40-B236-1E06E1B89C9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21" y="1332"/>
                    <a:ext cx="46" cy="47"/>
                  </a:xfrm>
                  <a:custGeom>
                    <a:avLst/>
                    <a:gdLst>
                      <a:gd name="T0" fmla="*/ 46 w 46"/>
                      <a:gd name="T1" fmla="*/ 23 h 47"/>
                      <a:gd name="T2" fmla="*/ 46 w 46"/>
                      <a:gd name="T3" fmla="*/ 19 h 47"/>
                      <a:gd name="T4" fmla="*/ 45 w 46"/>
                      <a:gd name="T5" fmla="*/ 14 h 47"/>
                      <a:gd name="T6" fmla="*/ 43 w 46"/>
                      <a:gd name="T7" fmla="*/ 9 h 47"/>
                      <a:gd name="T8" fmla="*/ 40 w 46"/>
                      <a:gd name="T9" fmla="*/ 6 h 47"/>
                      <a:gd name="T10" fmla="*/ 37 w 46"/>
                      <a:gd name="T11" fmla="*/ 3 h 47"/>
                      <a:gd name="T12" fmla="*/ 32 w 46"/>
                      <a:gd name="T13" fmla="*/ 2 h 47"/>
                      <a:gd name="T14" fmla="*/ 28 w 46"/>
                      <a:gd name="T15" fmla="*/ 0 h 47"/>
                      <a:gd name="T16" fmla="*/ 23 w 46"/>
                      <a:gd name="T17" fmla="*/ 0 h 47"/>
                      <a:gd name="T18" fmla="*/ 18 w 46"/>
                      <a:gd name="T19" fmla="*/ 0 h 47"/>
                      <a:gd name="T20" fmla="*/ 14 w 46"/>
                      <a:gd name="T21" fmla="*/ 2 h 47"/>
                      <a:gd name="T22" fmla="*/ 11 w 46"/>
                      <a:gd name="T23" fmla="*/ 3 h 47"/>
                      <a:gd name="T24" fmla="*/ 8 w 46"/>
                      <a:gd name="T25" fmla="*/ 6 h 47"/>
                      <a:gd name="T26" fmla="*/ 5 w 46"/>
                      <a:gd name="T27" fmla="*/ 9 h 47"/>
                      <a:gd name="T28" fmla="*/ 1 w 46"/>
                      <a:gd name="T29" fmla="*/ 14 h 47"/>
                      <a:gd name="T30" fmla="*/ 1 w 46"/>
                      <a:gd name="T31" fmla="*/ 19 h 47"/>
                      <a:gd name="T32" fmla="*/ 0 w 46"/>
                      <a:gd name="T33" fmla="*/ 23 h 47"/>
                      <a:gd name="T34" fmla="*/ 1 w 46"/>
                      <a:gd name="T35" fmla="*/ 28 h 47"/>
                      <a:gd name="T36" fmla="*/ 1 w 46"/>
                      <a:gd name="T37" fmla="*/ 31 h 47"/>
                      <a:gd name="T38" fmla="*/ 5 w 46"/>
                      <a:gd name="T39" fmla="*/ 36 h 47"/>
                      <a:gd name="T40" fmla="*/ 8 w 46"/>
                      <a:gd name="T41" fmla="*/ 39 h 47"/>
                      <a:gd name="T42" fmla="*/ 11 w 46"/>
                      <a:gd name="T43" fmla="*/ 42 h 47"/>
                      <a:gd name="T44" fmla="*/ 14 w 46"/>
                      <a:gd name="T45" fmla="*/ 44 h 47"/>
                      <a:gd name="T46" fmla="*/ 18 w 46"/>
                      <a:gd name="T47" fmla="*/ 45 h 47"/>
                      <a:gd name="T48" fmla="*/ 23 w 46"/>
                      <a:gd name="T49" fmla="*/ 47 h 47"/>
                      <a:gd name="T50" fmla="*/ 28 w 46"/>
                      <a:gd name="T51" fmla="*/ 45 h 47"/>
                      <a:gd name="T52" fmla="*/ 32 w 46"/>
                      <a:gd name="T53" fmla="*/ 44 h 47"/>
                      <a:gd name="T54" fmla="*/ 37 w 46"/>
                      <a:gd name="T55" fmla="*/ 42 h 47"/>
                      <a:gd name="T56" fmla="*/ 40 w 46"/>
                      <a:gd name="T57" fmla="*/ 39 h 47"/>
                      <a:gd name="T58" fmla="*/ 43 w 46"/>
                      <a:gd name="T59" fmla="*/ 36 h 47"/>
                      <a:gd name="T60" fmla="*/ 45 w 46"/>
                      <a:gd name="T61" fmla="*/ 31 h 47"/>
                      <a:gd name="T62" fmla="*/ 46 w 46"/>
                      <a:gd name="T63" fmla="*/ 28 h 47"/>
                      <a:gd name="T64" fmla="*/ 46 w 46"/>
                      <a:gd name="T65" fmla="*/ 23 h 47"/>
                      <a:gd name="T66" fmla="*/ 43 w 46"/>
                      <a:gd name="T67" fmla="*/ 23 h 47"/>
                      <a:gd name="T68" fmla="*/ 42 w 46"/>
                      <a:gd name="T69" fmla="*/ 31 h 47"/>
                      <a:gd name="T70" fmla="*/ 37 w 46"/>
                      <a:gd name="T71" fmla="*/ 37 h 47"/>
                      <a:gd name="T72" fmla="*/ 31 w 46"/>
                      <a:gd name="T73" fmla="*/ 42 h 47"/>
                      <a:gd name="T74" fmla="*/ 23 w 46"/>
                      <a:gd name="T75" fmla="*/ 44 h 47"/>
                      <a:gd name="T76" fmla="*/ 15 w 46"/>
                      <a:gd name="T77" fmla="*/ 42 h 47"/>
                      <a:gd name="T78" fmla="*/ 9 w 46"/>
                      <a:gd name="T79" fmla="*/ 37 h 47"/>
                      <a:gd name="T80" fmla="*/ 5 w 46"/>
                      <a:gd name="T81" fmla="*/ 31 h 47"/>
                      <a:gd name="T82" fmla="*/ 3 w 46"/>
                      <a:gd name="T83" fmla="*/ 23 h 47"/>
                      <a:gd name="T84" fmla="*/ 5 w 46"/>
                      <a:gd name="T85" fmla="*/ 16 h 47"/>
                      <a:gd name="T86" fmla="*/ 9 w 46"/>
                      <a:gd name="T87" fmla="*/ 8 h 47"/>
                      <a:gd name="T88" fmla="*/ 15 w 46"/>
                      <a:gd name="T89" fmla="*/ 5 h 47"/>
                      <a:gd name="T90" fmla="*/ 23 w 46"/>
                      <a:gd name="T91" fmla="*/ 3 h 47"/>
                      <a:gd name="T92" fmla="*/ 31 w 46"/>
                      <a:gd name="T93" fmla="*/ 5 h 47"/>
                      <a:gd name="T94" fmla="*/ 37 w 46"/>
                      <a:gd name="T95" fmla="*/ 8 h 47"/>
                      <a:gd name="T96" fmla="*/ 42 w 46"/>
                      <a:gd name="T97" fmla="*/ 16 h 47"/>
                      <a:gd name="T98" fmla="*/ 43 w 46"/>
                      <a:gd name="T99" fmla="*/ 23 h 4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6"/>
                      <a:gd name="T151" fmla="*/ 0 h 47"/>
                      <a:gd name="T152" fmla="*/ 46 w 46"/>
                      <a:gd name="T153" fmla="*/ 47 h 4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6" h="47">
                        <a:moveTo>
                          <a:pt x="46" y="23"/>
                        </a:moveTo>
                        <a:lnTo>
                          <a:pt x="46" y="19"/>
                        </a:lnTo>
                        <a:lnTo>
                          <a:pt x="45" y="14"/>
                        </a:lnTo>
                        <a:lnTo>
                          <a:pt x="43" y="9"/>
                        </a:lnTo>
                        <a:lnTo>
                          <a:pt x="40" y="6"/>
                        </a:lnTo>
                        <a:lnTo>
                          <a:pt x="37" y="3"/>
                        </a:lnTo>
                        <a:lnTo>
                          <a:pt x="32" y="2"/>
                        </a:lnTo>
                        <a:lnTo>
                          <a:pt x="28" y="0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4" y="2"/>
                        </a:lnTo>
                        <a:lnTo>
                          <a:pt x="11" y="3"/>
                        </a:lnTo>
                        <a:lnTo>
                          <a:pt x="8" y="6"/>
                        </a:lnTo>
                        <a:lnTo>
                          <a:pt x="5" y="9"/>
                        </a:lnTo>
                        <a:lnTo>
                          <a:pt x="1" y="14"/>
                        </a:lnTo>
                        <a:lnTo>
                          <a:pt x="1" y="19"/>
                        </a:lnTo>
                        <a:lnTo>
                          <a:pt x="0" y="23"/>
                        </a:lnTo>
                        <a:lnTo>
                          <a:pt x="1" y="28"/>
                        </a:lnTo>
                        <a:lnTo>
                          <a:pt x="1" y="31"/>
                        </a:lnTo>
                        <a:lnTo>
                          <a:pt x="5" y="36"/>
                        </a:lnTo>
                        <a:lnTo>
                          <a:pt x="8" y="39"/>
                        </a:lnTo>
                        <a:lnTo>
                          <a:pt x="11" y="42"/>
                        </a:lnTo>
                        <a:lnTo>
                          <a:pt x="14" y="44"/>
                        </a:lnTo>
                        <a:lnTo>
                          <a:pt x="18" y="45"/>
                        </a:lnTo>
                        <a:lnTo>
                          <a:pt x="23" y="47"/>
                        </a:lnTo>
                        <a:lnTo>
                          <a:pt x="28" y="45"/>
                        </a:lnTo>
                        <a:lnTo>
                          <a:pt x="32" y="44"/>
                        </a:lnTo>
                        <a:lnTo>
                          <a:pt x="37" y="42"/>
                        </a:lnTo>
                        <a:lnTo>
                          <a:pt x="40" y="39"/>
                        </a:lnTo>
                        <a:lnTo>
                          <a:pt x="43" y="36"/>
                        </a:lnTo>
                        <a:lnTo>
                          <a:pt x="45" y="31"/>
                        </a:lnTo>
                        <a:lnTo>
                          <a:pt x="46" y="28"/>
                        </a:lnTo>
                        <a:lnTo>
                          <a:pt x="46" y="23"/>
                        </a:lnTo>
                        <a:close/>
                        <a:moveTo>
                          <a:pt x="43" y="23"/>
                        </a:moveTo>
                        <a:lnTo>
                          <a:pt x="42" y="31"/>
                        </a:lnTo>
                        <a:lnTo>
                          <a:pt x="37" y="37"/>
                        </a:lnTo>
                        <a:lnTo>
                          <a:pt x="31" y="42"/>
                        </a:lnTo>
                        <a:lnTo>
                          <a:pt x="23" y="44"/>
                        </a:lnTo>
                        <a:lnTo>
                          <a:pt x="15" y="42"/>
                        </a:lnTo>
                        <a:lnTo>
                          <a:pt x="9" y="37"/>
                        </a:lnTo>
                        <a:lnTo>
                          <a:pt x="5" y="31"/>
                        </a:lnTo>
                        <a:lnTo>
                          <a:pt x="3" y="23"/>
                        </a:lnTo>
                        <a:lnTo>
                          <a:pt x="5" y="16"/>
                        </a:lnTo>
                        <a:lnTo>
                          <a:pt x="9" y="8"/>
                        </a:lnTo>
                        <a:lnTo>
                          <a:pt x="15" y="5"/>
                        </a:lnTo>
                        <a:lnTo>
                          <a:pt x="23" y="3"/>
                        </a:lnTo>
                        <a:lnTo>
                          <a:pt x="31" y="5"/>
                        </a:lnTo>
                        <a:lnTo>
                          <a:pt x="37" y="8"/>
                        </a:lnTo>
                        <a:lnTo>
                          <a:pt x="42" y="16"/>
                        </a:lnTo>
                        <a:lnTo>
                          <a:pt x="43" y="23"/>
                        </a:lnTo>
                        <a:close/>
                      </a:path>
                    </a:pathLst>
                  </a:custGeom>
                  <a:solidFill>
                    <a:srgbClr val="B1BB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7" name="Freeform 665">
                    <a:extLst>
                      <a:ext uri="{FF2B5EF4-FFF2-40B4-BE49-F238E27FC236}">
                        <a16:creationId xmlns:a16="http://schemas.microsoft.com/office/drawing/2014/main" id="{F7427934-9927-4F4B-87C6-FEAE927F0E4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22" y="1334"/>
                    <a:ext cx="44" cy="43"/>
                  </a:xfrm>
                  <a:custGeom>
                    <a:avLst/>
                    <a:gdLst>
                      <a:gd name="T0" fmla="*/ 44 w 44"/>
                      <a:gd name="T1" fmla="*/ 21 h 43"/>
                      <a:gd name="T2" fmla="*/ 44 w 44"/>
                      <a:gd name="T3" fmla="*/ 17 h 43"/>
                      <a:gd name="T4" fmla="*/ 42 w 44"/>
                      <a:gd name="T5" fmla="*/ 12 h 43"/>
                      <a:gd name="T6" fmla="*/ 41 w 44"/>
                      <a:gd name="T7" fmla="*/ 9 h 43"/>
                      <a:gd name="T8" fmla="*/ 37 w 44"/>
                      <a:gd name="T9" fmla="*/ 6 h 43"/>
                      <a:gd name="T10" fmla="*/ 34 w 44"/>
                      <a:gd name="T11" fmla="*/ 3 h 43"/>
                      <a:gd name="T12" fmla="*/ 31 w 44"/>
                      <a:gd name="T13" fmla="*/ 1 h 43"/>
                      <a:gd name="T14" fmla="*/ 27 w 44"/>
                      <a:gd name="T15" fmla="*/ 0 h 43"/>
                      <a:gd name="T16" fmla="*/ 22 w 44"/>
                      <a:gd name="T17" fmla="*/ 0 h 43"/>
                      <a:gd name="T18" fmla="*/ 17 w 44"/>
                      <a:gd name="T19" fmla="*/ 0 h 43"/>
                      <a:gd name="T20" fmla="*/ 14 w 44"/>
                      <a:gd name="T21" fmla="*/ 1 h 43"/>
                      <a:gd name="T22" fmla="*/ 10 w 44"/>
                      <a:gd name="T23" fmla="*/ 3 h 43"/>
                      <a:gd name="T24" fmla="*/ 7 w 44"/>
                      <a:gd name="T25" fmla="*/ 6 h 43"/>
                      <a:gd name="T26" fmla="*/ 5 w 44"/>
                      <a:gd name="T27" fmla="*/ 9 h 43"/>
                      <a:gd name="T28" fmla="*/ 2 w 44"/>
                      <a:gd name="T29" fmla="*/ 12 h 43"/>
                      <a:gd name="T30" fmla="*/ 0 w 44"/>
                      <a:gd name="T31" fmla="*/ 17 h 43"/>
                      <a:gd name="T32" fmla="*/ 0 w 44"/>
                      <a:gd name="T33" fmla="*/ 21 h 43"/>
                      <a:gd name="T34" fmla="*/ 0 w 44"/>
                      <a:gd name="T35" fmla="*/ 24 h 43"/>
                      <a:gd name="T36" fmla="*/ 2 w 44"/>
                      <a:gd name="T37" fmla="*/ 29 h 43"/>
                      <a:gd name="T38" fmla="*/ 5 w 44"/>
                      <a:gd name="T39" fmla="*/ 32 h 43"/>
                      <a:gd name="T40" fmla="*/ 7 w 44"/>
                      <a:gd name="T41" fmla="*/ 35 h 43"/>
                      <a:gd name="T42" fmla="*/ 10 w 44"/>
                      <a:gd name="T43" fmla="*/ 38 h 43"/>
                      <a:gd name="T44" fmla="*/ 14 w 44"/>
                      <a:gd name="T45" fmla="*/ 40 h 43"/>
                      <a:gd name="T46" fmla="*/ 17 w 44"/>
                      <a:gd name="T47" fmla="*/ 42 h 43"/>
                      <a:gd name="T48" fmla="*/ 22 w 44"/>
                      <a:gd name="T49" fmla="*/ 43 h 43"/>
                      <a:gd name="T50" fmla="*/ 27 w 44"/>
                      <a:gd name="T51" fmla="*/ 42 h 43"/>
                      <a:gd name="T52" fmla="*/ 31 w 44"/>
                      <a:gd name="T53" fmla="*/ 40 h 43"/>
                      <a:gd name="T54" fmla="*/ 34 w 44"/>
                      <a:gd name="T55" fmla="*/ 38 h 43"/>
                      <a:gd name="T56" fmla="*/ 37 w 44"/>
                      <a:gd name="T57" fmla="*/ 35 h 43"/>
                      <a:gd name="T58" fmla="*/ 41 w 44"/>
                      <a:gd name="T59" fmla="*/ 32 h 43"/>
                      <a:gd name="T60" fmla="*/ 42 w 44"/>
                      <a:gd name="T61" fmla="*/ 29 h 43"/>
                      <a:gd name="T62" fmla="*/ 44 w 44"/>
                      <a:gd name="T63" fmla="*/ 24 h 43"/>
                      <a:gd name="T64" fmla="*/ 44 w 44"/>
                      <a:gd name="T65" fmla="*/ 21 h 43"/>
                      <a:gd name="T66" fmla="*/ 41 w 44"/>
                      <a:gd name="T67" fmla="*/ 21 h 43"/>
                      <a:gd name="T68" fmla="*/ 39 w 44"/>
                      <a:gd name="T69" fmla="*/ 28 h 43"/>
                      <a:gd name="T70" fmla="*/ 36 w 44"/>
                      <a:gd name="T71" fmla="*/ 34 h 43"/>
                      <a:gd name="T72" fmla="*/ 30 w 44"/>
                      <a:gd name="T73" fmla="*/ 38 h 43"/>
                      <a:gd name="T74" fmla="*/ 22 w 44"/>
                      <a:gd name="T75" fmla="*/ 40 h 43"/>
                      <a:gd name="T76" fmla="*/ 16 w 44"/>
                      <a:gd name="T77" fmla="*/ 38 h 43"/>
                      <a:gd name="T78" fmla="*/ 10 w 44"/>
                      <a:gd name="T79" fmla="*/ 34 h 43"/>
                      <a:gd name="T80" fmla="*/ 5 w 44"/>
                      <a:gd name="T81" fmla="*/ 28 h 43"/>
                      <a:gd name="T82" fmla="*/ 4 w 44"/>
                      <a:gd name="T83" fmla="*/ 21 h 43"/>
                      <a:gd name="T84" fmla="*/ 5 w 44"/>
                      <a:gd name="T85" fmla="*/ 14 h 43"/>
                      <a:gd name="T86" fmla="*/ 10 w 44"/>
                      <a:gd name="T87" fmla="*/ 7 h 43"/>
                      <a:gd name="T88" fmla="*/ 16 w 44"/>
                      <a:gd name="T89" fmla="*/ 4 h 43"/>
                      <a:gd name="T90" fmla="*/ 22 w 44"/>
                      <a:gd name="T91" fmla="*/ 3 h 43"/>
                      <a:gd name="T92" fmla="*/ 30 w 44"/>
                      <a:gd name="T93" fmla="*/ 4 h 43"/>
                      <a:gd name="T94" fmla="*/ 36 w 44"/>
                      <a:gd name="T95" fmla="*/ 7 h 43"/>
                      <a:gd name="T96" fmla="*/ 39 w 44"/>
                      <a:gd name="T97" fmla="*/ 14 h 43"/>
                      <a:gd name="T98" fmla="*/ 41 w 44"/>
                      <a:gd name="T99" fmla="*/ 21 h 43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4"/>
                      <a:gd name="T151" fmla="*/ 0 h 43"/>
                      <a:gd name="T152" fmla="*/ 44 w 44"/>
                      <a:gd name="T153" fmla="*/ 43 h 43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4" h="43">
                        <a:moveTo>
                          <a:pt x="44" y="21"/>
                        </a:moveTo>
                        <a:lnTo>
                          <a:pt x="44" y="17"/>
                        </a:lnTo>
                        <a:lnTo>
                          <a:pt x="42" y="12"/>
                        </a:lnTo>
                        <a:lnTo>
                          <a:pt x="41" y="9"/>
                        </a:lnTo>
                        <a:lnTo>
                          <a:pt x="37" y="6"/>
                        </a:lnTo>
                        <a:lnTo>
                          <a:pt x="34" y="3"/>
                        </a:lnTo>
                        <a:lnTo>
                          <a:pt x="31" y="1"/>
                        </a:lnTo>
                        <a:lnTo>
                          <a:pt x="27" y="0"/>
                        </a:lnTo>
                        <a:lnTo>
                          <a:pt x="22" y="0"/>
                        </a:lnTo>
                        <a:lnTo>
                          <a:pt x="17" y="0"/>
                        </a:lnTo>
                        <a:lnTo>
                          <a:pt x="14" y="1"/>
                        </a:lnTo>
                        <a:lnTo>
                          <a:pt x="10" y="3"/>
                        </a:lnTo>
                        <a:lnTo>
                          <a:pt x="7" y="6"/>
                        </a:lnTo>
                        <a:lnTo>
                          <a:pt x="5" y="9"/>
                        </a:lnTo>
                        <a:lnTo>
                          <a:pt x="2" y="12"/>
                        </a:lnTo>
                        <a:lnTo>
                          <a:pt x="0" y="17"/>
                        </a:lnTo>
                        <a:lnTo>
                          <a:pt x="0" y="21"/>
                        </a:lnTo>
                        <a:lnTo>
                          <a:pt x="0" y="24"/>
                        </a:lnTo>
                        <a:lnTo>
                          <a:pt x="2" y="29"/>
                        </a:lnTo>
                        <a:lnTo>
                          <a:pt x="5" y="32"/>
                        </a:lnTo>
                        <a:lnTo>
                          <a:pt x="7" y="35"/>
                        </a:lnTo>
                        <a:lnTo>
                          <a:pt x="10" y="38"/>
                        </a:lnTo>
                        <a:lnTo>
                          <a:pt x="14" y="40"/>
                        </a:lnTo>
                        <a:lnTo>
                          <a:pt x="17" y="42"/>
                        </a:lnTo>
                        <a:lnTo>
                          <a:pt x="22" y="43"/>
                        </a:lnTo>
                        <a:lnTo>
                          <a:pt x="27" y="42"/>
                        </a:lnTo>
                        <a:lnTo>
                          <a:pt x="31" y="40"/>
                        </a:lnTo>
                        <a:lnTo>
                          <a:pt x="34" y="38"/>
                        </a:lnTo>
                        <a:lnTo>
                          <a:pt x="37" y="35"/>
                        </a:lnTo>
                        <a:lnTo>
                          <a:pt x="41" y="32"/>
                        </a:lnTo>
                        <a:lnTo>
                          <a:pt x="42" y="29"/>
                        </a:lnTo>
                        <a:lnTo>
                          <a:pt x="44" y="24"/>
                        </a:lnTo>
                        <a:lnTo>
                          <a:pt x="44" y="21"/>
                        </a:lnTo>
                        <a:close/>
                        <a:moveTo>
                          <a:pt x="41" y="21"/>
                        </a:moveTo>
                        <a:lnTo>
                          <a:pt x="39" y="28"/>
                        </a:lnTo>
                        <a:lnTo>
                          <a:pt x="36" y="34"/>
                        </a:lnTo>
                        <a:lnTo>
                          <a:pt x="30" y="38"/>
                        </a:lnTo>
                        <a:lnTo>
                          <a:pt x="22" y="40"/>
                        </a:lnTo>
                        <a:lnTo>
                          <a:pt x="16" y="38"/>
                        </a:lnTo>
                        <a:lnTo>
                          <a:pt x="10" y="34"/>
                        </a:lnTo>
                        <a:lnTo>
                          <a:pt x="5" y="28"/>
                        </a:lnTo>
                        <a:lnTo>
                          <a:pt x="4" y="21"/>
                        </a:lnTo>
                        <a:lnTo>
                          <a:pt x="5" y="14"/>
                        </a:lnTo>
                        <a:lnTo>
                          <a:pt x="10" y="7"/>
                        </a:lnTo>
                        <a:lnTo>
                          <a:pt x="16" y="4"/>
                        </a:lnTo>
                        <a:lnTo>
                          <a:pt x="22" y="3"/>
                        </a:lnTo>
                        <a:lnTo>
                          <a:pt x="30" y="4"/>
                        </a:lnTo>
                        <a:lnTo>
                          <a:pt x="36" y="7"/>
                        </a:lnTo>
                        <a:lnTo>
                          <a:pt x="39" y="14"/>
                        </a:lnTo>
                        <a:lnTo>
                          <a:pt x="41" y="21"/>
                        </a:lnTo>
                        <a:close/>
                      </a:path>
                    </a:pathLst>
                  </a:custGeom>
                  <a:solidFill>
                    <a:srgbClr val="B5B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8" name="Freeform 666">
                    <a:extLst>
                      <a:ext uri="{FF2B5EF4-FFF2-40B4-BE49-F238E27FC236}">
                        <a16:creationId xmlns:a16="http://schemas.microsoft.com/office/drawing/2014/main" id="{105B2F6B-3C74-9B49-9A3B-E3171093E7B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24" y="1335"/>
                    <a:ext cx="40" cy="41"/>
                  </a:xfrm>
                  <a:custGeom>
                    <a:avLst/>
                    <a:gdLst>
                      <a:gd name="T0" fmla="*/ 40 w 40"/>
                      <a:gd name="T1" fmla="*/ 20 h 41"/>
                      <a:gd name="T2" fmla="*/ 39 w 40"/>
                      <a:gd name="T3" fmla="*/ 13 h 41"/>
                      <a:gd name="T4" fmla="*/ 34 w 40"/>
                      <a:gd name="T5" fmla="*/ 5 h 41"/>
                      <a:gd name="T6" fmla="*/ 28 w 40"/>
                      <a:gd name="T7" fmla="*/ 2 h 41"/>
                      <a:gd name="T8" fmla="*/ 20 w 40"/>
                      <a:gd name="T9" fmla="*/ 0 h 41"/>
                      <a:gd name="T10" fmla="*/ 12 w 40"/>
                      <a:gd name="T11" fmla="*/ 2 h 41"/>
                      <a:gd name="T12" fmla="*/ 6 w 40"/>
                      <a:gd name="T13" fmla="*/ 5 h 41"/>
                      <a:gd name="T14" fmla="*/ 2 w 40"/>
                      <a:gd name="T15" fmla="*/ 13 h 41"/>
                      <a:gd name="T16" fmla="*/ 0 w 40"/>
                      <a:gd name="T17" fmla="*/ 20 h 41"/>
                      <a:gd name="T18" fmla="*/ 2 w 40"/>
                      <a:gd name="T19" fmla="*/ 28 h 41"/>
                      <a:gd name="T20" fmla="*/ 6 w 40"/>
                      <a:gd name="T21" fmla="*/ 34 h 41"/>
                      <a:gd name="T22" fmla="*/ 12 w 40"/>
                      <a:gd name="T23" fmla="*/ 39 h 41"/>
                      <a:gd name="T24" fmla="*/ 20 w 40"/>
                      <a:gd name="T25" fmla="*/ 41 h 41"/>
                      <a:gd name="T26" fmla="*/ 28 w 40"/>
                      <a:gd name="T27" fmla="*/ 39 h 41"/>
                      <a:gd name="T28" fmla="*/ 34 w 40"/>
                      <a:gd name="T29" fmla="*/ 34 h 41"/>
                      <a:gd name="T30" fmla="*/ 39 w 40"/>
                      <a:gd name="T31" fmla="*/ 28 h 41"/>
                      <a:gd name="T32" fmla="*/ 40 w 40"/>
                      <a:gd name="T33" fmla="*/ 20 h 41"/>
                      <a:gd name="T34" fmla="*/ 37 w 40"/>
                      <a:gd name="T35" fmla="*/ 20 h 41"/>
                      <a:gd name="T36" fmla="*/ 35 w 40"/>
                      <a:gd name="T37" fmla="*/ 27 h 41"/>
                      <a:gd name="T38" fmla="*/ 32 w 40"/>
                      <a:gd name="T39" fmla="*/ 31 h 41"/>
                      <a:gd name="T40" fmla="*/ 26 w 40"/>
                      <a:gd name="T41" fmla="*/ 36 h 41"/>
                      <a:gd name="T42" fmla="*/ 20 w 40"/>
                      <a:gd name="T43" fmla="*/ 37 h 41"/>
                      <a:gd name="T44" fmla="*/ 14 w 40"/>
                      <a:gd name="T45" fmla="*/ 36 h 41"/>
                      <a:gd name="T46" fmla="*/ 8 w 40"/>
                      <a:gd name="T47" fmla="*/ 31 h 41"/>
                      <a:gd name="T48" fmla="*/ 5 w 40"/>
                      <a:gd name="T49" fmla="*/ 27 h 41"/>
                      <a:gd name="T50" fmla="*/ 3 w 40"/>
                      <a:gd name="T51" fmla="*/ 20 h 41"/>
                      <a:gd name="T52" fmla="*/ 5 w 40"/>
                      <a:gd name="T53" fmla="*/ 13 h 41"/>
                      <a:gd name="T54" fmla="*/ 8 w 40"/>
                      <a:gd name="T55" fmla="*/ 8 h 41"/>
                      <a:gd name="T56" fmla="*/ 14 w 40"/>
                      <a:gd name="T57" fmla="*/ 3 h 41"/>
                      <a:gd name="T58" fmla="*/ 20 w 40"/>
                      <a:gd name="T59" fmla="*/ 3 h 41"/>
                      <a:gd name="T60" fmla="*/ 26 w 40"/>
                      <a:gd name="T61" fmla="*/ 3 h 41"/>
                      <a:gd name="T62" fmla="*/ 32 w 40"/>
                      <a:gd name="T63" fmla="*/ 8 h 41"/>
                      <a:gd name="T64" fmla="*/ 35 w 40"/>
                      <a:gd name="T65" fmla="*/ 13 h 41"/>
                      <a:gd name="T66" fmla="*/ 37 w 40"/>
                      <a:gd name="T67" fmla="*/ 20 h 4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0"/>
                      <a:gd name="T103" fmla="*/ 0 h 41"/>
                      <a:gd name="T104" fmla="*/ 40 w 40"/>
                      <a:gd name="T105" fmla="*/ 41 h 4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0" h="41">
                        <a:moveTo>
                          <a:pt x="40" y="20"/>
                        </a:moveTo>
                        <a:lnTo>
                          <a:pt x="39" y="13"/>
                        </a:lnTo>
                        <a:lnTo>
                          <a:pt x="34" y="5"/>
                        </a:lnTo>
                        <a:lnTo>
                          <a:pt x="28" y="2"/>
                        </a:lnTo>
                        <a:lnTo>
                          <a:pt x="20" y="0"/>
                        </a:lnTo>
                        <a:lnTo>
                          <a:pt x="12" y="2"/>
                        </a:lnTo>
                        <a:lnTo>
                          <a:pt x="6" y="5"/>
                        </a:lnTo>
                        <a:lnTo>
                          <a:pt x="2" y="13"/>
                        </a:lnTo>
                        <a:lnTo>
                          <a:pt x="0" y="20"/>
                        </a:lnTo>
                        <a:lnTo>
                          <a:pt x="2" y="28"/>
                        </a:lnTo>
                        <a:lnTo>
                          <a:pt x="6" y="34"/>
                        </a:lnTo>
                        <a:lnTo>
                          <a:pt x="12" y="39"/>
                        </a:lnTo>
                        <a:lnTo>
                          <a:pt x="20" y="41"/>
                        </a:lnTo>
                        <a:lnTo>
                          <a:pt x="28" y="39"/>
                        </a:lnTo>
                        <a:lnTo>
                          <a:pt x="34" y="34"/>
                        </a:lnTo>
                        <a:lnTo>
                          <a:pt x="39" y="28"/>
                        </a:lnTo>
                        <a:lnTo>
                          <a:pt x="40" y="20"/>
                        </a:lnTo>
                        <a:close/>
                        <a:moveTo>
                          <a:pt x="37" y="20"/>
                        </a:moveTo>
                        <a:lnTo>
                          <a:pt x="35" y="27"/>
                        </a:lnTo>
                        <a:lnTo>
                          <a:pt x="32" y="31"/>
                        </a:lnTo>
                        <a:lnTo>
                          <a:pt x="26" y="36"/>
                        </a:lnTo>
                        <a:lnTo>
                          <a:pt x="20" y="37"/>
                        </a:lnTo>
                        <a:lnTo>
                          <a:pt x="14" y="36"/>
                        </a:lnTo>
                        <a:lnTo>
                          <a:pt x="8" y="31"/>
                        </a:lnTo>
                        <a:lnTo>
                          <a:pt x="5" y="27"/>
                        </a:lnTo>
                        <a:lnTo>
                          <a:pt x="3" y="20"/>
                        </a:lnTo>
                        <a:lnTo>
                          <a:pt x="5" y="13"/>
                        </a:lnTo>
                        <a:lnTo>
                          <a:pt x="8" y="8"/>
                        </a:lnTo>
                        <a:lnTo>
                          <a:pt x="14" y="3"/>
                        </a:lnTo>
                        <a:lnTo>
                          <a:pt x="20" y="3"/>
                        </a:lnTo>
                        <a:lnTo>
                          <a:pt x="26" y="3"/>
                        </a:lnTo>
                        <a:lnTo>
                          <a:pt x="32" y="8"/>
                        </a:lnTo>
                        <a:lnTo>
                          <a:pt x="35" y="13"/>
                        </a:lnTo>
                        <a:lnTo>
                          <a:pt x="37" y="20"/>
                        </a:lnTo>
                        <a:close/>
                      </a:path>
                    </a:pathLst>
                  </a:custGeom>
                  <a:solidFill>
                    <a:srgbClr val="B9C2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9" name="Freeform 667">
                    <a:extLst>
                      <a:ext uri="{FF2B5EF4-FFF2-40B4-BE49-F238E27FC236}">
                        <a16:creationId xmlns:a16="http://schemas.microsoft.com/office/drawing/2014/main" id="{A113CF5E-EF58-4343-8FB3-C5F6EBF687A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26" y="1337"/>
                    <a:ext cx="37" cy="37"/>
                  </a:xfrm>
                  <a:custGeom>
                    <a:avLst/>
                    <a:gdLst>
                      <a:gd name="T0" fmla="*/ 37 w 37"/>
                      <a:gd name="T1" fmla="*/ 18 h 37"/>
                      <a:gd name="T2" fmla="*/ 35 w 37"/>
                      <a:gd name="T3" fmla="*/ 11 h 37"/>
                      <a:gd name="T4" fmla="*/ 32 w 37"/>
                      <a:gd name="T5" fmla="*/ 4 h 37"/>
                      <a:gd name="T6" fmla="*/ 26 w 37"/>
                      <a:gd name="T7" fmla="*/ 1 h 37"/>
                      <a:gd name="T8" fmla="*/ 18 w 37"/>
                      <a:gd name="T9" fmla="*/ 0 h 37"/>
                      <a:gd name="T10" fmla="*/ 12 w 37"/>
                      <a:gd name="T11" fmla="*/ 1 h 37"/>
                      <a:gd name="T12" fmla="*/ 6 w 37"/>
                      <a:gd name="T13" fmla="*/ 4 h 37"/>
                      <a:gd name="T14" fmla="*/ 1 w 37"/>
                      <a:gd name="T15" fmla="*/ 11 h 37"/>
                      <a:gd name="T16" fmla="*/ 0 w 37"/>
                      <a:gd name="T17" fmla="*/ 18 h 37"/>
                      <a:gd name="T18" fmla="*/ 1 w 37"/>
                      <a:gd name="T19" fmla="*/ 25 h 37"/>
                      <a:gd name="T20" fmla="*/ 6 w 37"/>
                      <a:gd name="T21" fmla="*/ 31 h 37"/>
                      <a:gd name="T22" fmla="*/ 12 w 37"/>
                      <a:gd name="T23" fmla="*/ 35 h 37"/>
                      <a:gd name="T24" fmla="*/ 18 w 37"/>
                      <a:gd name="T25" fmla="*/ 37 h 37"/>
                      <a:gd name="T26" fmla="*/ 26 w 37"/>
                      <a:gd name="T27" fmla="*/ 35 h 37"/>
                      <a:gd name="T28" fmla="*/ 32 w 37"/>
                      <a:gd name="T29" fmla="*/ 31 h 37"/>
                      <a:gd name="T30" fmla="*/ 35 w 37"/>
                      <a:gd name="T31" fmla="*/ 25 h 37"/>
                      <a:gd name="T32" fmla="*/ 37 w 37"/>
                      <a:gd name="T33" fmla="*/ 18 h 37"/>
                      <a:gd name="T34" fmla="*/ 33 w 37"/>
                      <a:gd name="T35" fmla="*/ 18 h 37"/>
                      <a:gd name="T36" fmla="*/ 32 w 37"/>
                      <a:gd name="T37" fmla="*/ 23 h 37"/>
                      <a:gd name="T38" fmla="*/ 29 w 37"/>
                      <a:gd name="T39" fmla="*/ 29 h 37"/>
                      <a:gd name="T40" fmla="*/ 24 w 37"/>
                      <a:gd name="T41" fmla="*/ 32 h 37"/>
                      <a:gd name="T42" fmla="*/ 18 w 37"/>
                      <a:gd name="T43" fmla="*/ 34 h 37"/>
                      <a:gd name="T44" fmla="*/ 12 w 37"/>
                      <a:gd name="T45" fmla="*/ 32 h 37"/>
                      <a:gd name="T46" fmla="*/ 7 w 37"/>
                      <a:gd name="T47" fmla="*/ 29 h 37"/>
                      <a:gd name="T48" fmla="*/ 4 w 37"/>
                      <a:gd name="T49" fmla="*/ 23 h 37"/>
                      <a:gd name="T50" fmla="*/ 3 w 37"/>
                      <a:gd name="T51" fmla="*/ 18 h 37"/>
                      <a:gd name="T52" fmla="*/ 4 w 37"/>
                      <a:gd name="T53" fmla="*/ 12 h 37"/>
                      <a:gd name="T54" fmla="*/ 7 w 37"/>
                      <a:gd name="T55" fmla="*/ 8 h 37"/>
                      <a:gd name="T56" fmla="*/ 12 w 37"/>
                      <a:gd name="T57" fmla="*/ 3 h 37"/>
                      <a:gd name="T58" fmla="*/ 18 w 37"/>
                      <a:gd name="T59" fmla="*/ 3 h 37"/>
                      <a:gd name="T60" fmla="*/ 24 w 37"/>
                      <a:gd name="T61" fmla="*/ 3 h 37"/>
                      <a:gd name="T62" fmla="*/ 29 w 37"/>
                      <a:gd name="T63" fmla="*/ 8 h 37"/>
                      <a:gd name="T64" fmla="*/ 32 w 37"/>
                      <a:gd name="T65" fmla="*/ 12 h 37"/>
                      <a:gd name="T66" fmla="*/ 33 w 37"/>
                      <a:gd name="T67" fmla="*/ 18 h 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7"/>
                      <a:gd name="T104" fmla="*/ 37 w 37"/>
                      <a:gd name="T105" fmla="*/ 37 h 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7">
                        <a:moveTo>
                          <a:pt x="37" y="18"/>
                        </a:moveTo>
                        <a:lnTo>
                          <a:pt x="35" y="11"/>
                        </a:lnTo>
                        <a:lnTo>
                          <a:pt x="32" y="4"/>
                        </a:lnTo>
                        <a:lnTo>
                          <a:pt x="26" y="1"/>
                        </a:lnTo>
                        <a:lnTo>
                          <a:pt x="18" y="0"/>
                        </a:lnTo>
                        <a:lnTo>
                          <a:pt x="12" y="1"/>
                        </a:lnTo>
                        <a:lnTo>
                          <a:pt x="6" y="4"/>
                        </a:lnTo>
                        <a:lnTo>
                          <a:pt x="1" y="11"/>
                        </a:lnTo>
                        <a:lnTo>
                          <a:pt x="0" y="18"/>
                        </a:lnTo>
                        <a:lnTo>
                          <a:pt x="1" y="25"/>
                        </a:lnTo>
                        <a:lnTo>
                          <a:pt x="6" y="31"/>
                        </a:lnTo>
                        <a:lnTo>
                          <a:pt x="12" y="35"/>
                        </a:lnTo>
                        <a:lnTo>
                          <a:pt x="18" y="37"/>
                        </a:lnTo>
                        <a:lnTo>
                          <a:pt x="26" y="35"/>
                        </a:lnTo>
                        <a:lnTo>
                          <a:pt x="32" y="31"/>
                        </a:lnTo>
                        <a:lnTo>
                          <a:pt x="35" y="25"/>
                        </a:lnTo>
                        <a:lnTo>
                          <a:pt x="37" y="18"/>
                        </a:lnTo>
                        <a:close/>
                        <a:moveTo>
                          <a:pt x="33" y="18"/>
                        </a:moveTo>
                        <a:lnTo>
                          <a:pt x="32" y="23"/>
                        </a:lnTo>
                        <a:lnTo>
                          <a:pt x="29" y="29"/>
                        </a:lnTo>
                        <a:lnTo>
                          <a:pt x="24" y="32"/>
                        </a:lnTo>
                        <a:lnTo>
                          <a:pt x="18" y="34"/>
                        </a:lnTo>
                        <a:lnTo>
                          <a:pt x="12" y="32"/>
                        </a:lnTo>
                        <a:lnTo>
                          <a:pt x="7" y="29"/>
                        </a:lnTo>
                        <a:lnTo>
                          <a:pt x="4" y="23"/>
                        </a:lnTo>
                        <a:lnTo>
                          <a:pt x="3" y="18"/>
                        </a:lnTo>
                        <a:lnTo>
                          <a:pt x="4" y="12"/>
                        </a:lnTo>
                        <a:lnTo>
                          <a:pt x="7" y="8"/>
                        </a:lnTo>
                        <a:lnTo>
                          <a:pt x="12" y="3"/>
                        </a:lnTo>
                        <a:lnTo>
                          <a:pt x="18" y="3"/>
                        </a:lnTo>
                        <a:lnTo>
                          <a:pt x="24" y="3"/>
                        </a:lnTo>
                        <a:lnTo>
                          <a:pt x="29" y="8"/>
                        </a:lnTo>
                        <a:lnTo>
                          <a:pt x="32" y="12"/>
                        </a:lnTo>
                        <a:lnTo>
                          <a:pt x="33" y="18"/>
                        </a:lnTo>
                        <a:close/>
                      </a:path>
                    </a:pathLst>
                  </a:custGeom>
                  <a:solidFill>
                    <a:srgbClr val="C0C9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0" name="Freeform 668">
                    <a:extLst>
                      <a:ext uri="{FF2B5EF4-FFF2-40B4-BE49-F238E27FC236}">
                        <a16:creationId xmlns:a16="http://schemas.microsoft.com/office/drawing/2014/main" id="{902AEC8D-8EF6-9B43-A20D-C00F2D469D1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27" y="1338"/>
                    <a:ext cx="34" cy="34"/>
                  </a:xfrm>
                  <a:custGeom>
                    <a:avLst/>
                    <a:gdLst>
                      <a:gd name="T0" fmla="*/ 34 w 34"/>
                      <a:gd name="T1" fmla="*/ 17 h 34"/>
                      <a:gd name="T2" fmla="*/ 32 w 34"/>
                      <a:gd name="T3" fmla="*/ 10 h 34"/>
                      <a:gd name="T4" fmla="*/ 29 w 34"/>
                      <a:gd name="T5" fmla="*/ 5 h 34"/>
                      <a:gd name="T6" fmla="*/ 23 w 34"/>
                      <a:gd name="T7" fmla="*/ 0 h 34"/>
                      <a:gd name="T8" fmla="*/ 17 w 34"/>
                      <a:gd name="T9" fmla="*/ 0 h 34"/>
                      <a:gd name="T10" fmla="*/ 11 w 34"/>
                      <a:gd name="T11" fmla="*/ 0 h 34"/>
                      <a:gd name="T12" fmla="*/ 5 w 34"/>
                      <a:gd name="T13" fmla="*/ 5 h 34"/>
                      <a:gd name="T14" fmla="*/ 2 w 34"/>
                      <a:gd name="T15" fmla="*/ 10 h 34"/>
                      <a:gd name="T16" fmla="*/ 0 w 34"/>
                      <a:gd name="T17" fmla="*/ 17 h 34"/>
                      <a:gd name="T18" fmla="*/ 2 w 34"/>
                      <a:gd name="T19" fmla="*/ 24 h 34"/>
                      <a:gd name="T20" fmla="*/ 5 w 34"/>
                      <a:gd name="T21" fmla="*/ 28 h 34"/>
                      <a:gd name="T22" fmla="*/ 11 w 34"/>
                      <a:gd name="T23" fmla="*/ 33 h 34"/>
                      <a:gd name="T24" fmla="*/ 17 w 34"/>
                      <a:gd name="T25" fmla="*/ 34 h 34"/>
                      <a:gd name="T26" fmla="*/ 23 w 34"/>
                      <a:gd name="T27" fmla="*/ 33 h 34"/>
                      <a:gd name="T28" fmla="*/ 29 w 34"/>
                      <a:gd name="T29" fmla="*/ 28 h 34"/>
                      <a:gd name="T30" fmla="*/ 32 w 34"/>
                      <a:gd name="T31" fmla="*/ 24 h 34"/>
                      <a:gd name="T32" fmla="*/ 34 w 34"/>
                      <a:gd name="T33" fmla="*/ 17 h 34"/>
                      <a:gd name="T34" fmla="*/ 31 w 34"/>
                      <a:gd name="T35" fmla="*/ 17 h 34"/>
                      <a:gd name="T36" fmla="*/ 29 w 34"/>
                      <a:gd name="T37" fmla="*/ 22 h 34"/>
                      <a:gd name="T38" fmla="*/ 28 w 34"/>
                      <a:gd name="T39" fmla="*/ 27 h 34"/>
                      <a:gd name="T40" fmla="*/ 23 w 34"/>
                      <a:gd name="T41" fmla="*/ 30 h 34"/>
                      <a:gd name="T42" fmla="*/ 17 w 34"/>
                      <a:gd name="T43" fmla="*/ 31 h 34"/>
                      <a:gd name="T44" fmla="*/ 12 w 34"/>
                      <a:gd name="T45" fmla="*/ 30 h 34"/>
                      <a:gd name="T46" fmla="*/ 8 w 34"/>
                      <a:gd name="T47" fmla="*/ 27 h 34"/>
                      <a:gd name="T48" fmla="*/ 5 w 34"/>
                      <a:gd name="T49" fmla="*/ 22 h 34"/>
                      <a:gd name="T50" fmla="*/ 3 w 34"/>
                      <a:gd name="T51" fmla="*/ 17 h 34"/>
                      <a:gd name="T52" fmla="*/ 5 w 34"/>
                      <a:gd name="T53" fmla="*/ 11 h 34"/>
                      <a:gd name="T54" fmla="*/ 8 w 34"/>
                      <a:gd name="T55" fmla="*/ 7 h 34"/>
                      <a:gd name="T56" fmla="*/ 12 w 34"/>
                      <a:gd name="T57" fmla="*/ 3 h 34"/>
                      <a:gd name="T58" fmla="*/ 17 w 34"/>
                      <a:gd name="T59" fmla="*/ 3 h 34"/>
                      <a:gd name="T60" fmla="*/ 23 w 34"/>
                      <a:gd name="T61" fmla="*/ 3 h 34"/>
                      <a:gd name="T62" fmla="*/ 28 w 34"/>
                      <a:gd name="T63" fmla="*/ 7 h 34"/>
                      <a:gd name="T64" fmla="*/ 29 w 34"/>
                      <a:gd name="T65" fmla="*/ 11 h 34"/>
                      <a:gd name="T66" fmla="*/ 31 w 34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4"/>
                      <a:gd name="T103" fmla="*/ 0 h 34"/>
                      <a:gd name="T104" fmla="*/ 34 w 34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4" h="34">
                        <a:moveTo>
                          <a:pt x="34" y="17"/>
                        </a:moveTo>
                        <a:lnTo>
                          <a:pt x="32" y="10"/>
                        </a:lnTo>
                        <a:lnTo>
                          <a:pt x="29" y="5"/>
                        </a:lnTo>
                        <a:lnTo>
                          <a:pt x="23" y="0"/>
                        </a:lnTo>
                        <a:lnTo>
                          <a:pt x="17" y="0"/>
                        </a:lnTo>
                        <a:lnTo>
                          <a:pt x="11" y="0"/>
                        </a:lnTo>
                        <a:lnTo>
                          <a:pt x="5" y="5"/>
                        </a:lnTo>
                        <a:lnTo>
                          <a:pt x="2" y="10"/>
                        </a:lnTo>
                        <a:lnTo>
                          <a:pt x="0" y="17"/>
                        </a:lnTo>
                        <a:lnTo>
                          <a:pt x="2" y="24"/>
                        </a:lnTo>
                        <a:lnTo>
                          <a:pt x="5" y="28"/>
                        </a:lnTo>
                        <a:lnTo>
                          <a:pt x="11" y="33"/>
                        </a:lnTo>
                        <a:lnTo>
                          <a:pt x="17" y="34"/>
                        </a:lnTo>
                        <a:lnTo>
                          <a:pt x="23" y="33"/>
                        </a:lnTo>
                        <a:lnTo>
                          <a:pt x="29" y="28"/>
                        </a:lnTo>
                        <a:lnTo>
                          <a:pt x="32" y="24"/>
                        </a:lnTo>
                        <a:lnTo>
                          <a:pt x="34" y="17"/>
                        </a:lnTo>
                        <a:close/>
                        <a:moveTo>
                          <a:pt x="31" y="17"/>
                        </a:moveTo>
                        <a:lnTo>
                          <a:pt x="29" y="22"/>
                        </a:lnTo>
                        <a:lnTo>
                          <a:pt x="28" y="27"/>
                        </a:lnTo>
                        <a:lnTo>
                          <a:pt x="23" y="30"/>
                        </a:lnTo>
                        <a:lnTo>
                          <a:pt x="17" y="31"/>
                        </a:lnTo>
                        <a:lnTo>
                          <a:pt x="12" y="30"/>
                        </a:lnTo>
                        <a:lnTo>
                          <a:pt x="8" y="27"/>
                        </a:lnTo>
                        <a:lnTo>
                          <a:pt x="5" y="22"/>
                        </a:lnTo>
                        <a:lnTo>
                          <a:pt x="3" y="17"/>
                        </a:lnTo>
                        <a:lnTo>
                          <a:pt x="5" y="11"/>
                        </a:lnTo>
                        <a:lnTo>
                          <a:pt x="8" y="7"/>
                        </a:lnTo>
                        <a:lnTo>
                          <a:pt x="12" y="3"/>
                        </a:lnTo>
                        <a:lnTo>
                          <a:pt x="17" y="3"/>
                        </a:lnTo>
                        <a:lnTo>
                          <a:pt x="23" y="3"/>
                        </a:lnTo>
                        <a:lnTo>
                          <a:pt x="28" y="7"/>
                        </a:lnTo>
                        <a:lnTo>
                          <a:pt x="29" y="11"/>
                        </a:lnTo>
                        <a:lnTo>
                          <a:pt x="31" y="17"/>
                        </a:lnTo>
                        <a:close/>
                      </a:path>
                    </a:pathLst>
                  </a:custGeom>
                  <a:solidFill>
                    <a:srgbClr val="C4CC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1" name="Freeform 669">
                    <a:extLst>
                      <a:ext uri="{FF2B5EF4-FFF2-40B4-BE49-F238E27FC236}">
                        <a16:creationId xmlns:a16="http://schemas.microsoft.com/office/drawing/2014/main" id="{29C25AF1-F421-2344-A1BF-D4236AA8B08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29" y="1340"/>
                    <a:ext cx="30" cy="31"/>
                  </a:xfrm>
                  <a:custGeom>
                    <a:avLst/>
                    <a:gdLst>
                      <a:gd name="T0" fmla="*/ 30 w 30"/>
                      <a:gd name="T1" fmla="*/ 15 h 31"/>
                      <a:gd name="T2" fmla="*/ 29 w 30"/>
                      <a:gd name="T3" fmla="*/ 9 h 31"/>
                      <a:gd name="T4" fmla="*/ 26 w 30"/>
                      <a:gd name="T5" fmla="*/ 5 h 31"/>
                      <a:gd name="T6" fmla="*/ 21 w 30"/>
                      <a:gd name="T7" fmla="*/ 0 h 31"/>
                      <a:gd name="T8" fmla="*/ 15 w 30"/>
                      <a:gd name="T9" fmla="*/ 0 h 31"/>
                      <a:gd name="T10" fmla="*/ 9 w 30"/>
                      <a:gd name="T11" fmla="*/ 0 h 31"/>
                      <a:gd name="T12" fmla="*/ 4 w 30"/>
                      <a:gd name="T13" fmla="*/ 5 h 31"/>
                      <a:gd name="T14" fmla="*/ 1 w 30"/>
                      <a:gd name="T15" fmla="*/ 9 h 31"/>
                      <a:gd name="T16" fmla="*/ 0 w 30"/>
                      <a:gd name="T17" fmla="*/ 15 h 31"/>
                      <a:gd name="T18" fmla="*/ 1 w 30"/>
                      <a:gd name="T19" fmla="*/ 20 h 31"/>
                      <a:gd name="T20" fmla="*/ 4 w 30"/>
                      <a:gd name="T21" fmla="*/ 26 h 31"/>
                      <a:gd name="T22" fmla="*/ 9 w 30"/>
                      <a:gd name="T23" fmla="*/ 29 h 31"/>
                      <a:gd name="T24" fmla="*/ 15 w 30"/>
                      <a:gd name="T25" fmla="*/ 31 h 31"/>
                      <a:gd name="T26" fmla="*/ 21 w 30"/>
                      <a:gd name="T27" fmla="*/ 29 h 31"/>
                      <a:gd name="T28" fmla="*/ 26 w 30"/>
                      <a:gd name="T29" fmla="*/ 26 h 31"/>
                      <a:gd name="T30" fmla="*/ 29 w 30"/>
                      <a:gd name="T31" fmla="*/ 20 h 31"/>
                      <a:gd name="T32" fmla="*/ 30 w 30"/>
                      <a:gd name="T33" fmla="*/ 15 h 31"/>
                      <a:gd name="T34" fmla="*/ 27 w 30"/>
                      <a:gd name="T35" fmla="*/ 15 h 31"/>
                      <a:gd name="T36" fmla="*/ 27 w 30"/>
                      <a:gd name="T37" fmla="*/ 20 h 31"/>
                      <a:gd name="T38" fmla="*/ 24 w 30"/>
                      <a:gd name="T39" fmla="*/ 23 h 31"/>
                      <a:gd name="T40" fmla="*/ 20 w 30"/>
                      <a:gd name="T41" fmla="*/ 26 h 31"/>
                      <a:gd name="T42" fmla="*/ 15 w 30"/>
                      <a:gd name="T43" fmla="*/ 28 h 31"/>
                      <a:gd name="T44" fmla="*/ 10 w 30"/>
                      <a:gd name="T45" fmla="*/ 26 h 31"/>
                      <a:gd name="T46" fmla="*/ 7 w 30"/>
                      <a:gd name="T47" fmla="*/ 23 h 31"/>
                      <a:gd name="T48" fmla="*/ 4 w 30"/>
                      <a:gd name="T49" fmla="*/ 20 h 31"/>
                      <a:gd name="T50" fmla="*/ 3 w 30"/>
                      <a:gd name="T51" fmla="*/ 15 h 31"/>
                      <a:gd name="T52" fmla="*/ 4 w 30"/>
                      <a:gd name="T53" fmla="*/ 9 h 31"/>
                      <a:gd name="T54" fmla="*/ 7 w 30"/>
                      <a:gd name="T55" fmla="*/ 6 h 31"/>
                      <a:gd name="T56" fmla="*/ 10 w 30"/>
                      <a:gd name="T57" fmla="*/ 3 h 31"/>
                      <a:gd name="T58" fmla="*/ 15 w 30"/>
                      <a:gd name="T59" fmla="*/ 3 h 31"/>
                      <a:gd name="T60" fmla="*/ 20 w 30"/>
                      <a:gd name="T61" fmla="*/ 3 h 31"/>
                      <a:gd name="T62" fmla="*/ 24 w 30"/>
                      <a:gd name="T63" fmla="*/ 6 h 31"/>
                      <a:gd name="T64" fmla="*/ 27 w 30"/>
                      <a:gd name="T65" fmla="*/ 9 h 31"/>
                      <a:gd name="T66" fmla="*/ 27 w 30"/>
                      <a:gd name="T67" fmla="*/ 15 h 3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0"/>
                      <a:gd name="T103" fmla="*/ 0 h 31"/>
                      <a:gd name="T104" fmla="*/ 30 w 30"/>
                      <a:gd name="T105" fmla="*/ 31 h 3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0" h="31">
                        <a:moveTo>
                          <a:pt x="30" y="15"/>
                        </a:moveTo>
                        <a:lnTo>
                          <a:pt x="29" y="9"/>
                        </a:lnTo>
                        <a:lnTo>
                          <a:pt x="26" y="5"/>
                        </a:lnTo>
                        <a:lnTo>
                          <a:pt x="21" y="0"/>
                        </a:lnTo>
                        <a:lnTo>
                          <a:pt x="15" y="0"/>
                        </a:lnTo>
                        <a:lnTo>
                          <a:pt x="9" y="0"/>
                        </a:lnTo>
                        <a:lnTo>
                          <a:pt x="4" y="5"/>
                        </a:lnTo>
                        <a:lnTo>
                          <a:pt x="1" y="9"/>
                        </a:lnTo>
                        <a:lnTo>
                          <a:pt x="0" y="15"/>
                        </a:lnTo>
                        <a:lnTo>
                          <a:pt x="1" y="20"/>
                        </a:lnTo>
                        <a:lnTo>
                          <a:pt x="4" y="26"/>
                        </a:lnTo>
                        <a:lnTo>
                          <a:pt x="9" y="29"/>
                        </a:lnTo>
                        <a:lnTo>
                          <a:pt x="15" y="31"/>
                        </a:lnTo>
                        <a:lnTo>
                          <a:pt x="21" y="29"/>
                        </a:lnTo>
                        <a:lnTo>
                          <a:pt x="26" y="26"/>
                        </a:lnTo>
                        <a:lnTo>
                          <a:pt x="29" y="20"/>
                        </a:lnTo>
                        <a:lnTo>
                          <a:pt x="30" y="15"/>
                        </a:lnTo>
                        <a:close/>
                        <a:moveTo>
                          <a:pt x="27" y="15"/>
                        </a:moveTo>
                        <a:lnTo>
                          <a:pt x="27" y="20"/>
                        </a:lnTo>
                        <a:lnTo>
                          <a:pt x="24" y="23"/>
                        </a:lnTo>
                        <a:lnTo>
                          <a:pt x="20" y="26"/>
                        </a:lnTo>
                        <a:lnTo>
                          <a:pt x="15" y="28"/>
                        </a:lnTo>
                        <a:lnTo>
                          <a:pt x="10" y="26"/>
                        </a:lnTo>
                        <a:lnTo>
                          <a:pt x="7" y="23"/>
                        </a:lnTo>
                        <a:lnTo>
                          <a:pt x="4" y="20"/>
                        </a:lnTo>
                        <a:lnTo>
                          <a:pt x="3" y="15"/>
                        </a:lnTo>
                        <a:lnTo>
                          <a:pt x="4" y="9"/>
                        </a:lnTo>
                        <a:lnTo>
                          <a:pt x="7" y="6"/>
                        </a:lnTo>
                        <a:lnTo>
                          <a:pt x="10" y="3"/>
                        </a:lnTo>
                        <a:lnTo>
                          <a:pt x="15" y="3"/>
                        </a:lnTo>
                        <a:lnTo>
                          <a:pt x="20" y="3"/>
                        </a:lnTo>
                        <a:lnTo>
                          <a:pt x="24" y="6"/>
                        </a:lnTo>
                        <a:lnTo>
                          <a:pt x="27" y="9"/>
                        </a:lnTo>
                        <a:lnTo>
                          <a:pt x="27" y="15"/>
                        </a:lnTo>
                        <a:close/>
                      </a:path>
                    </a:pathLst>
                  </a:custGeom>
                  <a:solidFill>
                    <a:srgbClr val="C8D0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2" name="Freeform 670">
                    <a:extLst>
                      <a:ext uri="{FF2B5EF4-FFF2-40B4-BE49-F238E27FC236}">
                        <a16:creationId xmlns:a16="http://schemas.microsoft.com/office/drawing/2014/main" id="{F144F038-D953-354A-927A-2730CA5B1D1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30" y="1341"/>
                    <a:ext cx="28" cy="28"/>
                  </a:xfrm>
                  <a:custGeom>
                    <a:avLst/>
                    <a:gdLst>
                      <a:gd name="T0" fmla="*/ 28 w 28"/>
                      <a:gd name="T1" fmla="*/ 14 h 28"/>
                      <a:gd name="T2" fmla="*/ 26 w 28"/>
                      <a:gd name="T3" fmla="*/ 8 h 28"/>
                      <a:gd name="T4" fmla="*/ 25 w 28"/>
                      <a:gd name="T5" fmla="*/ 4 h 28"/>
                      <a:gd name="T6" fmla="*/ 20 w 28"/>
                      <a:gd name="T7" fmla="*/ 0 h 28"/>
                      <a:gd name="T8" fmla="*/ 14 w 28"/>
                      <a:gd name="T9" fmla="*/ 0 h 28"/>
                      <a:gd name="T10" fmla="*/ 9 w 28"/>
                      <a:gd name="T11" fmla="*/ 0 h 28"/>
                      <a:gd name="T12" fmla="*/ 5 w 28"/>
                      <a:gd name="T13" fmla="*/ 4 h 28"/>
                      <a:gd name="T14" fmla="*/ 2 w 28"/>
                      <a:gd name="T15" fmla="*/ 8 h 28"/>
                      <a:gd name="T16" fmla="*/ 0 w 28"/>
                      <a:gd name="T17" fmla="*/ 14 h 28"/>
                      <a:gd name="T18" fmla="*/ 2 w 28"/>
                      <a:gd name="T19" fmla="*/ 19 h 28"/>
                      <a:gd name="T20" fmla="*/ 5 w 28"/>
                      <a:gd name="T21" fmla="*/ 24 h 28"/>
                      <a:gd name="T22" fmla="*/ 9 w 28"/>
                      <a:gd name="T23" fmla="*/ 27 h 28"/>
                      <a:gd name="T24" fmla="*/ 14 w 28"/>
                      <a:gd name="T25" fmla="*/ 28 h 28"/>
                      <a:gd name="T26" fmla="*/ 20 w 28"/>
                      <a:gd name="T27" fmla="*/ 27 h 28"/>
                      <a:gd name="T28" fmla="*/ 25 w 28"/>
                      <a:gd name="T29" fmla="*/ 24 h 28"/>
                      <a:gd name="T30" fmla="*/ 26 w 28"/>
                      <a:gd name="T31" fmla="*/ 19 h 28"/>
                      <a:gd name="T32" fmla="*/ 28 w 28"/>
                      <a:gd name="T33" fmla="*/ 14 h 28"/>
                      <a:gd name="T34" fmla="*/ 25 w 28"/>
                      <a:gd name="T35" fmla="*/ 14 h 28"/>
                      <a:gd name="T36" fmla="*/ 25 w 28"/>
                      <a:gd name="T37" fmla="*/ 17 h 28"/>
                      <a:gd name="T38" fmla="*/ 22 w 28"/>
                      <a:gd name="T39" fmla="*/ 22 h 28"/>
                      <a:gd name="T40" fmla="*/ 19 w 28"/>
                      <a:gd name="T41" fmla="*/ 24 h 28"/>
                      <a:gd name="T42" fmla="*/ 14 w 28"/>
                      <a:gd name="T43" fmla="*/ 25 h 28"/>
                      <a:gd name="T44" fmla="*/ 9 w 28"/>
                      <a:gd name="T45" fmla="*/ 24 h 28"/>
                      <a:gd name="T46" fmla="*/ 6 w 28"/>
                      <a:gd name="T47" fmla="*/ 22 h 28"/>
                      <a:gd name="T48" fmla="*/ 5 w 28"/>
                      <a:gd name="T49" fmla="*/ 17 h 28"/>
                      <a:gd name="T50" fmla="*/ 3 w 28"/>
                      <a:gd name="T51" fmla="*/ 14 h 28"/>
                      <a:gd name="T52" fmla="*/ 5 w 28"/>
                      <a:gd name="T53" fmla="*/ 10 h 28"/>
                      <a:gd name="T54" fmla="*/ 6 w 28"/>
                      <a:gd name="T55" fmla="*/ 7 h 28"/>
                      <a:gd name="T56" fmla="*/ 9 w 28"/>
                      <a:gd name="T57" fmla="*/ 4 h 28"/>
                      <a:gd name="T58" fmla="*/ 14 w 28"/>
                      <a:gd name="T59" fmla="*/ 4 h 28"/>
                      <a:gd name="T60" fmla="*/ 19 w 28"/>
                      <a:gd name="T61" fmla="*/ 4 h 28"/>
                      <a:gd name="T62" fmla="*/ 22 w 28"/>
                      <a:gd name="T63" fmla="*/ 7 h 28"/>
                      <a:gd name="T64" fmla="*/ 25 w 28"/>
                      <a:gd name="T65" fmla="*/ 10 h 28"/>
                      <a:gd name="T66" fmla="*/ 25 w 28"/>
                      <a:gd name="T67" fmla="*/ 14 h 2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"/>
                      <a:gd name="T103" fmla="*/ 0 h 28"/>
                      <a:gd name="T104" fmla="*/ 28 w 28"/>
                      <a:gd name="T105" fmla="*/ 28 h 2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" h="28">
                        <a:moveTo>
                          <a:pt x="28" y="14"/>
                        </a:moveTo>
                        <a:lnTo>
                          <a:pt x="26" y="8"/>
                        </a:lnTo>
                        <a:lnTo>
                          <a:pt x="25" y="4"/>
                        </a:lnTo>
                        <a:lnTo>
                          <a:pt x="20" y="0"/>
                        </a:lnTo>
                        <a:lnTo>
                          <a:pt x="14" y="0"/>
                        </a:lnTo>
                        <a:lnTo>
                          <a:pt x="9" y="0"/>
                        </a:lnTo>
                        <a:lnTo>
                          <a:pt x="5" y="4"/>
                        </a:lnTo>
                        <a:lnTo>
                          <a:pt x="2" y="8"/>
                        </a:lnTo>
                        <a:lnTo>
                          <a:pt x="0" y="14"/>
                        </a:lnTo>
                        <a:lnTo>
                          <a:pt x="2" y="19"/>
                        </a:lnTo>
                        <a:lnTo>
                          <a:pt x="5" y="24"/>
                        </a:lnTo>
                        <a:lnTo>
                          <a:pt x="9" y="27"/>
                        </a:lnTo>
                        <a:lnTo>
                          <a:pt x="14" y="28"/>
                        </a:lnTo>
                        <a:lnTo>
                          <a:pt x="20" y="27"/>
                        </a:lnTo>
                        <a:lnTo>
                          <a:pt x="25" y="24"/>
                        </a:lnTo>
                        <a:lnTo>
                          <a:pt x="26" y="19"/>
                        </a:lnTo>
                        <a:lnTo>
                          <a:pt x="28" y="14"/>
                        </a:lnTo>
                        <a:close/>
                        <a:moveTo>
                          <a:pt x="25" y="14"/>
                        </a:moveTo>
                        <a:lnTo>
                          <a:pt x="25" y="17"/>
                        </a:lnTo>
                        <a:lnTo>
                          <a:pt x="22" y="22"/>
                        </a:lnTo>
                        <a:lnTo>
                          <a:pt x="19" y="24"/>
                        </a:lnTo>
                        <a:lnTo>
                          <a:pt x="14" y="25"/>
                        </a:lnTo>
                        <a:lnTo>
                          <a:pt x="9" y="24"/>
                        </a:lnTo>
                        <a:lnTo>
                          <a:pt x="6" y="22"/>
                        </a:lnTo>
                        <a:lnTo>
                          <a:pt x="5" y="17"/>
                        </a:lnTo>
                        <a:lnTo>
                          <a:pt x="3" y="14"/>
                        </a:lnTo>
                        <a:lnTo>
                          <a:pt x="5" y="10"/>
                        </a:lnTo>
                        <a:lnTo>
                          <a:pt x="6" y="7"/>
                        </a:lnTo>
                        <a:lnTo>
                          <a:pt x="9" y="4"/>
                        </a:lnTo>
                        <a:lnTo>
                          <a:pt x="14" y="4"/>
                        </a:lnTo>
                        <a:lnTo>
                          <a:pt x="19" y="4"/>
                        </a:lnTo>
                        <a:lnTo>
                          <a:pt x="22" y="7"/>
                        </a:lnTo>
                        <a:lnTo>
                          <a:pt x="25" y="10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CBD3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3" name="Freeform 671">
                    <a:extLst>
                      <a:ext uri="{FF2B5EF4-FFF2-40B4-BE49-F238E27FC236}">
                        <a16:creationId xmlns:a16="http://schemas.microsoft.com/office/drawing/2014/main" id="{A021F9FC-7873-F34C-9F25-2003D838F7C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32" y="1343"/>
                    <a:ext cx="24" cy="25"/>
                  </a:xfrm>
                  <a:custGeom>
                    <a:avLst/>
                    <a:gdLst>
                      <a:gd name="T0" fmla="*/ 24 w 24"/>
                      <a:gd name="T1" fmla="*/ 12 h 25"/>
                      <a:gd name="T2" fmla="*/ 24 w 24"/>
                      <a:gd name="T3" fmla="*/ 6 h 25"/>
                      <a:gd name="T4" fmla="*/ 21 w 24"/>
                      <a:gd name="T5" fmla="*/ 3 h 25"/>
                      <a:gd name="T6" fmla="*/ 17 w 24"/>
                      <a:gd name="T7" fmla="*/ 0 h 25"/>
                      <a:gd name="T8" fmla="*/ 12 w 24"/>
                      <a:gd name="T9" fmla="*/ 0 h 25"/>
                      <a:gd name="T10" fmla="*/ 7 w 24"/>
                      <a:gd name="T11" fmla="*/ 0 h 25"/>
                      <a:gd name="T12" fmla="*/ 4 w 24"/>
                      <a:gd name="T13" fmla="*/ 3 h 25"/>
                      <a:gd name="T14" fmla="*/ 1 w 24"/>
                      <a:gd name="T15" fmla="*/ 6 h 25"/>
                      <a:gd name="T16" fmla="*/ 0 w 24"/>
                      <a:gd name="T17" fmla="*/ 12 h 25"/>
                      <a:gd name="T18" fmla="*/ 1 w 24"/>
                      <a:gd name="T19" fmla="*/ 17 h 25"/>
                      <a:gd name="T20" fmla="*/ 4 w 24"/>
                      <a:gd name="T21" fmla="*/ 20 h 25"/>
                      <a:gd name="T22" fmla="*/ 7 w 24"/>
                      <a:gd name="T23" fmla="*/ 23 h 25"/>
                      <a:gd name="T24" fmla="*/ 12 w 24"/>
                      <a:gd name="T25" fmla="*/ 25 h 25"/>
                      <a:gd name="T26" fmla="*/ 17 w 24"/>
                      <a:gd name="T27" fmla="*/ 23 h 25"/>
                      <a:gd name="T28" fmla="*/ 21 w 24"/>
                      <a:gd name="T29" fmla="*/ 20 h 25"/>
                      <a:gd name="T30" fmla="*/ 24 w 24"/>
                      <a:gd name="T31" fmla="*/ 17 h 25"/>
                      <a:gd name="T32" fmla="*/ 24 w 24"/>
                      <a:gd name="T33" fmla="*/ 12 h 25"/>
                      <a:gd name="T34" fmla="*/ 21 w 24"/>
                      <a:gd name="T35" fmla="*/ 12 h 25"/>
                      <a:gd name="T36" fmla="*/ 21 w 24"/>
                      <a:gd name="T37" fmla="*/ 15 h 25"/>
                      <a:gd name="T38" fmla="*/ 18 w 24"/>
                      <a:gd name="T39" fmla="*/ 19 h 25"/>
                      <a:gd name="T40" fmla="*/ 17 w 24"/>
                      <a:gd name="T41" fmla="*/ 20 h 25"/>
                      <a:gd name="T42" fmla="*/ 12 w 24"/>
                      <a:gd name="T43" fmla="*/ 22 h 25"/>
                      <a:gd name="T44" fmla="*/ 9 w 24"/>
                      <a:gd name="T45" fmla="*/ 20 h 25"/>
                      <a:gd name="T46" fmla="*/ 6 w 24"/>
                      <a:gd name="T47" fmla="*/ 19 h 25"/>
                      <a:gd name="T48" fmla="*/ 4 w 24"/>
                      <a:gd name="T49" fmla="*/ 15 h 25"/>
                      <a:gd name="T50" fmla="*/ 3 w 24"/>
                      <a:gd name="T51" fmla="*/ 12 h 25"/>
                      <a:gd name="T52" fmla="*/ 4 w 24"/>
                      <a:gd name="T53" fmla="*/ 8 h 25"/>
                      <a:gd name="T54" fmla="*/ 6 w 24"/>
                      <a:gd name="T55" fmla="*/ 5 h 25"/>
                      <a:gd name="T56" fmla="*/ 9 w 24"/>
                      <a:gd name="T57" fmla="*/ 3 h 25"/>
                      <a:gd name="T58" fmla="*/ 12 w 24"/>
                      <a:gd name="T59" fmla="*/ 3 h 25"/>
                      <a:gd name="T60" fmla="*/ 17 w 24"/>
                      <a:gd name="T61" fmla="*/ 3 h 25"/>
                      <a:gd name="T62" fmla="*/ 18 w 24"/>
                      <a:gd name="T63" fmla="*/ 5 h 25"/>
                      <a:gd name="T64" fmla="*/ 21 w 24"/>
                      <a:gd name="T65" fmla="*/ 8 h 25"/>
                      <a:gd name="T66" fmla="*/ 21 w 24"/>
                      <a:gd name="T67" fmla="*/ 12 h 2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4"/>
                      <a:gd name="T103" fmla="*/ 0 h 25"/>
                      <a:gd name="T104" fmla="*/ 24 w 24"/>
                      <a:gd name="T105" fmla="*/ 25 h 2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4" h="25">
                        <a:moveTo>
                          <a:pt x="24" y="12"/>
                        </a:moveTo>
                        <a:lnTo>
                          <a:pt x="24" y="6"/>
                        </a:lnTo>
                        <a:lnTo>
                          <a:pt x="21" y="3"/>
                        </a:lnTo>
                        <a:lnTo>
                          <a:pt x="17" y="0"/>
                        </a:lnTo>
                        <a:lnTo>
                          <a:pt x="12" y="0"/>
                        </a:lnTo>
                        <a:lnTo>
                          <a:pt x="7" y="0"/>
                        </a:lnTo>
                        <a:lnTo>
                          <a:pt x="4" y="3"/>
                        </a:lnTo>
                        <a:lnTo>
                          <a:pt x="1" y="6"/>
                        </a:lnTo>
                        <a:lnTo>
                          <a:pt x="0" y="12"/>
                        </a:lnTo>
                        <a:lnTo>
                          <a:pt x="1" y="17"/>
                        </a:lnTo>
                        <a:lnTo>
                          <a:pt x="4" y="20"/>
                        </a:lnTo>
                        <a:lnTo>
                          <a:pt x="7" y="23"/>
                        </a:lnTo>
                        <a:lnTo>
                          <a:pt x="12" y="25"/>
                        </a:lnTo>
                        <a:lnTo>
                          <a:pt x="17" y="23"/>
                        </a:lnTo>
                        <a:lnTo>
                          <a:pt x="21" y="20"/>
                        </a:lnTo>
                        <a:lnTo>
                          <a:pt x="24" y="17"/>
                        </a:lnTo>
                        <a:lnTo>
                          <a:pt x="24" y="12"/>
                        </a:lnTo>
                        <a:close/>
                        <a:moveTo>
                          <a:pt x="21" y="12"/>
                        </a:moveTo>
                        <a:lnTo>
                          <a:pt x="21" y="15"/>
                        </a:lnTo>
                        <a:lnTo>
                          <a:pt x="18" y="19"/>
                        </a:lnTo>
                        <a:lnTo>
                          <a:pt x="17" y="20"/>
                        </a:lnTo>
                        <a:lnTo>
                          <a:pt x="12" y="22"/>
                        </a:lnTo>
                        <a:lnTo>
                          <a:pt x="9" y="20"/>
                        </a:lnTo>
                        <a:lnTo>
                          <a:pt x="6" y="19"/>
                        </a:lnTo>
                        <a:lnTo>
                          <a:pt x="4" y="15"/>
                        </a:lnTo>
                        <a:lnTo>
                          <a:pt x="3" y="12"/>
                        </a:lnTo>
                        <a:lnTo>
                          <a:pt x="4" y="8"/>
                        </a:lnTo>
                        <a:lnTo>
                          <a:pt x="6" y="5"/>
                        </a:lnTo>
                        <a:lnTo>
                          <a:pt x="9" y="3"/>
                        </a:lnTo>
                        <a:lnTo>
                          <a:pt x="12" y="3"/>
                        </a:lnTo>
                        <a:lnTo>
                          <a:pt x="17" y="3"/>
                        </a:lnTo>
                        <a:lnTo>
                          <a:pt x="18" y="5"/>
                        </a:lnTo>
                        <a:lnTo>
                          <a:pt x="21" y="8"/>
                        </a:lnTo>
                        <a:lnTo>
                          <a:pt x="21" y="12"/>
                        </a:lnTo>
                        <a:close/>
                      </a:path>
                    </a:pathLst>
                  </a:custGeom>
                  <a:solidFill>
                    <a:srgbClr val="D4DA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4" name="Freeform 672">
                    <a:extLst>
                      <a:ext uri="{FF2B5EF4-FFF2-40B4-BE49-F238E27FC236}">
                        <a16:creationId xmlns:a16="http://schemas.microsoft.com/office/drawing/2014/main" id="{CDDB054C-3ADC-E642-A450-7E9B505F01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33" y="1345"/>
                    <a:ext cx="22" cy="21"/>
                  </a:xfrm>
                  <a:custGeom>
                    <a:avLst/>
                    <a:gdLst>
                      <a:gd name="T0" fmla="*/ 22 w 22"/>
                      <a:gd name="T1" fmla="*/ 10 h 21"/>
                      <a:gd name="T2" fmla="*/ 22 w 22"/>
                      <a:gd name="T3" fmla="*/ 6 h 21"/>
                      <a:gd name="T4" fmla="*/ 19 w 22"/>
                      <a:gd name="T5" fmla="*/ 3 h 21"/>
                      <a:gd name="T6" fmla="*/ 16 w 22"/>
                      <a:gd name="T7" fmla="*/ 0 h 21"/>
                      <a:gd name="T8" fmla="*/ 11 w 22"/>
                      <a:gd name="T9" fmla="*/ 0 h 21"/>
                      <a:gd name="T10" fmla="*/ 6 w 22"/>
                      <a:gd name="T11" fmla="*/ 0 h 21"/>
                      <a:gd name="T12" fmla="*/ 3 w 22"/>
                      <a:gd name="T13" fmla="*/ 3 h 21"/>
                      <a:gd name="T14" fmla="*/ 2 w 22"/>
                      <a:gd name="T15" fmla="*/ 6 h 21"/>
                      <a:gd name="T16" fmla="*/ 0 w 22"/>
                      <a:gd name="T17" fmla="*/ 10 h 21"/>
                      <a:gd name="T18" fmla="*/ 2 w 22"/>
                      <a:gd name="T19" fmla="*/ 13 h 21"/>
                      <a:gd name="T20" fmla="*/ 3 w 22"/>
                      <a:gd name="T21" fmla="*/ 18 h 21"/>
                      <a:gd name="T22" fmla="*/ 6 w 22"/>
                      <a:gd name="T23" fmla="*/ 20 h 21"/>
                      <a:gd name="T24" fmla="*/ 11 w 22"/>
                      <a:gd name="T25" fmla="*/ 21 h 21"/>
                      <a:gd name="T26" fmla="*/ 16 w 22"/>
                      <a:gd name="T27" fmla="*/ 20 h 21"/>
                      <a:gd name="T28" fmla="*/ 19 w 22"/>
                      <a:gd name="T29" fmla="*/ 18 h 21"/>
                      <a:gd name="T30" fmla="*/ 22 w 22"/>
                      <a:gd name="T31" fmla="*/ 13 h 21"/>
                      <a:gd name="T32" fmla="*/ 22 w 22"/>
                      <a:gd name="T33" fmla="*/ 10 h 21"/>
                      <a:gd name="T34" fmla="*/ 19 w 22"/>
                      <a:gd name="T35" fmla="*/ 10 h 21"/>
                      <a:gd name="T36" fmla="*/ 19 w 22"/>
                      <a:gd name="T37" fmla="*/ 13 h 21"/>
                      <a:gd name="T38" fmla="*/ 17 w 22"/>
                      <a:gd name="T39" fmla="*/ 15 h 21"/>
                      <a:gd name="T40" fmla="*/ 14 w 22"/>
                      <a:gd name="T41" fmla="*/ 17 h 21"/>
                      <a:gd name="T42" fmla="*/ 11 w 22"/>
                      <a:gd name="T43" fmla="*/ 18 h 21"/>
                      <a:gd name="T44" fmla="*/ 8 w 22"/>
                      <a:gd name="T45" fmla="*/ 17 h 21"/>
                      <a:gd name="T46" fmla="*/ 6 w 22"/>
                      <a:gd name="T47" fmla="*/ 15 h 21"/>
                      <a:gd name="T48" fmla="*/ 5 w 22"/>
                      <a:gd name="T49" fmla="*/ 13 h 21"/>
                      <a:gd name="T50" fmla="*/ 3 w 22"/>
                      <a:gd name="T51" fmla="*/ 10 h 21"/>
                      <a:gd name="T52" fmla="*/ 5 w 22"/>
                      <a:gd name="T53" fmla="*/ 7 h 21"/>
                      <a:gd name="T54" fmla="*/ 6 w 22"/>
                      <a:gd name="T55" fmla="*/ 4 h 21"/>
                      <a:gd name="T56" fmla="*/ 8 w 22"/>
                      <a:gd name="T57" fmla="*/ 3 h 21"/>
                      <a:gd name="T58" fmla="*/ 11 w 22"/>
                      <a:gd name="T59" fmla="*/ 3 h 21"/>
                      <a:gd name="T60" fmla="*/ 14 w 22"/>
                      <a:gd name="T61" fmla="*/ 3 h 21"/>
                      <a:gd name="T62" fmla="*/ 17 w 22"/>
                      <a:gd name="T63" fmla="*/ 4 h 21"/>
                      <a:gd name="T64" fmla="*/ 19 w 22"/>
                      <a:gd name="T65" fmla="*/ 7 h 21"/>
                      <a:gd name="T66" fmla="*/ 19 w 22"/>
                      <a:gd name="T67" fmla="*/ 10 h 2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2"/>
                      <a:gd name="T103" fmla="*/ 0 h 21"/>
                      <a:gd name="T104" fmla="*/ 22 w 22"/>
                      <a:gd name="T105" fmla="*/ 21 h 2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2" h="21">
                        <a:moveTo>
                          <a:pt x="22" y="10"/>
                        </a:moveTo>
                        <a:lnTo>
                          <a:pt x="22" y="6"/>
                        </a:lnTo>
                        <a:lnTo>
                          <a:pt x="19" y="3"/>
                        </a:lnTo>
                        <a:lnTo>
                          <a:pt x="16" y="0"/>
                        </a:lnTo>
                        <a:lnTo>
                          <a:pt x="11" y="0"/>
                        </a:lnTo>
                        <a:lnTo>
                          <a:pt x="6" y="0"/>
                        </a:lnTo>
                        <a:lnTo>
                          <a:pt x="3" y="3"/>
                        </a:lnTo>
                        <a:lnTo>
                          <a:pt x="2" y="6"/>
                        </a:lnTo>
                        <a:lnTo>
                          <a:pt x="0" y="10"/>
                        </a:lnTo>
                        <a:lnTo>
                          <a:pt x="2" y="13"/>
                        </a:lnTo>
                        <a:lnTo>
                          <a:pt x="3" y="18"/>
                        </a:lnTo>
                        <a:lnTo>
                          <a:pt x="6" y="20"/>
                        </a:lnTo>
                        <a:lnTo>
                          <a:pt x="11" y="21"/>
                        </a:lnTo>
                        <a:lnTo>
                          <a:pt x="16" y="20"/>
                        </a:lnTo>
                        <a:lnTo>
                          <a:pt x="19" y="18"/>
                        </a:lnTo>
                        <a:lnTo>
                          <a:pt x="22" y="13"/>
                        </a:lnTo>
                        <a:lnTo>
                          <a:pt x="22" y="10"/>
                        </a:lnTo>
                        <a:close/>
                        <a:moveTo>
                          <a:pt x="19" y="10"/>
                        </a:moveTo>
                        <a:lnTo>
                          <a:pt x="19" y="13"/>
                        </a:lnTo>
                        <a:lnTo>
                          <a:pt x="17" y="15"/>
                        </a:lnTo>
                        <a:lnTo>
                          <a:pt x="14" y="17"/>
                        </a:lnTo>
                        <a:lnTo>
                          <a:pt x="11" y="18"/>
                        </a:lnTo>
                        <a:lnTo>
                          <a:pt x="8" y="17"/>
                        </a:lnTo>
                        <a:lnTo>
                          <a:pt x="6" y="15"/>
                        </a:lnTo>
                        <a:lnTo>
                          <a:pt x="5" y="13"/>
                        </a:lnTo>
                        <a:lnTo>
                          <a:pt x="3" y="10"/>
                        </a:lnTo>
                        <a:lnTo>
                          <a:pt x="5" y="7"/>
                        </a:lnTo>
                        <a:lnTo>
                          <a:pt x="6" y="4"/>
                        </a:lnTo>
                        <a:lnTo>
                          <a:pt x="8" y="3"/>
                        </a:lnTo>
                        <a:lnTo>
                          <a:pt x="11" y="3"/>
                        </a:lnTo>
                        <a:lnTo>
                          <a:pt x="14" y="3"/>
                        </a:lnTo>
                        <a:lnTo>
                          <a:pt x="17" y="4"/>
                        </a:lnTo>
                        <a:lnTo>
                          <a:pt x="19" y="7"/>
                        </a:lnTo>
                        <a:lnTo>
                          <a:pt x="19" y="10"/>
                        </a:lnTo>
                        <a:close/>
                      </a:path>
                    </a:pathLst>
                  </a:custGeom>
                  <a:solidFill>
                    <a:srgbClr val="D8DE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5" name="Freeform 673">
                    <a:extLst>
                      <a:ext uri="{FF2B5EF4-FFF2-40B4-BE49-F238E27FC236}">
                        <a16:creationId xmlns:a16="http://schemas.microsoft.com/office/drawing/2014/main" id="{6440E0DF-26BB-2041-BC8C-A78C1660D2A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35" y="1346"/>
                    <a:ext cx="18" cy="19"/>
                  </a:xfrm>
                  <a:custGeom>
                    <a:avLst/>
                    <a:gdLst>
                      <a:gd name="T0" fmla="*/ 18 w 18"/>
                      <a:gd name="T1" fmla="*/ 9 h 19"/>
                      <a:gd name="T2" fmla="*/ 18 w 18"/>
                      <a:gd name="T3" fmla="*/ 5 h 19"/>
                      <a:gd name="T4" fmla="*/ 15 w 18"/>
                      <a:gd name="T5" fmla="*/ 2 h 19"/>
                      <a:gd name="T6" fmla="*/ 14 w 18"/>
                      <a:gd name="T7" fmla="*/ 0 h 19"/>
                      <a:gd name="T8" fmla="*/ 9 w 18"/>
                      <a:gd name="T9" fmla="*/ 0 h 19"/>
                      <a:gd name="T10" fmla="*/ 6 w 18"/>
                      <a:gd name="T11" fmla="*/ 0 h 19"/>
                      <a:gd name="T12" fmla="*/ 3 w 18"/>
                      <a:gd name="T13" fmla="*/ 2 h 19"/>
                      <a:gd name="T14" fmla="*/ 1 w 18"/>
                      <a:gd name="T15" fmla="*/ 5 h 19"/>
                      <a:gd name="T16" fmla="*/ 0 w 18"/>
                      <a:gd name="T17" fmla="*/ 9 h 19"/>
                      <a:gd name="T18" fmla="*/ 1 w 18"/>
                      <a:gd name="T19" fmla="*/ 12 h 19"/>
                      <a:gd name="T20" fmla="*/ 3 w 18"/>
                      <a:gd name="T21" fmla="*/ 16 h 19"/>
                      <a:gd name="T22" fmla="*/ 6 w 18"/>
                      <a:gd name="T23" fmla="*/ 17 h 19"/>
                      <a:gd name="T24" fmla="*/ 9 w 18"/>
                      <a:gd name="T25" fmla="*/ 19 h 19"/>
                      <a:gd name="T26" fmla="*/ 14 w 18"/>
                      <a:gd name="T27" fmla="*/ 17 h 19"/>
                      <a:gd name="T28" fmla="*/ 15 w 18"/>
                      <a:gd name="T29" fmla="*/ 16 h 19"/>
                      <a:gd name="T30" fmla="*/ 18 w 18"/>
                      <a:gd name="T31" fmla="*/ 12 h 19"/>
                      <a:gd name="T32" fmla="*/ 18 w 18"/>
                      <a:gd name="T33" fmla="*/ 9 h 19"/>
                      <a:gd name="T34" fmla="*/ 15 w 18"/>
                      <a:gd name="T35" fmla="*/ 9 h 19"/>
                      <a:gd name="T36" fmla="*/ 15 w 18"/>
                      <a:gd name="T37" fmla="*/ 11 h 19"/>
                      <a:gd name="T38" fmla="*/ 14 w 18"/>
                      <a:gd name="T39" fmla="*/ 12 h 19"/>
                      <a:gd name="T40" fmla="*/ 12 w 18"/>
                      <a:gd name="T41" fmla="*/ 14 h 19"/>
                      <a:gd name="T42" fmla="*/ 9 w 18"/>
                      <a:gd name="T43" fmla="*/ 16 h 19"/>
                      <a:gd name="T44" fmla="*/ 8 w 18"/>
                      <a:gd name="T45" fmla="*/ 14 h 19"/>
                      <a:gd name="T46" fmla="*/ 4 w 18"/>
                      <a:gd name="T47" fmla="*/ 12 h 19"/>
                      <a:gd name="T48" fmla="*/ 4 w 18"/>
                      <a:gd name="T49" fmla="*/ 11 h 19"/>
                      <a:gd name="T50" fmla="*/ 3 w 18"/>
                      <a:gd name="T51" fmla="*/ 9 h 19"/>
                      <a:gd name="T52" fmla="*/ 4 w 18"/>
                      <a:gd name="T53" fmla="*/ 6 h 19"/>
                      <a:gd name="T54" fmla="*/ 4 w 18"/>
                      <a:gd name="T55" fmla="*/ 5 h 19"/>
                      <a:gd name="T56" fmla="*/ 8 w 18"/>
                      <a:gd name="T57" fmla="*/ 3 h 19"/>
                      <a:gd name="T58" fmla="*/ 9 w 18"/>
                      <a:gd name="T59" fmla="*/ 3 h 19"/>
                      <a:gd name="T60" fmla="*/ 12 w 18"/>
                      <a:gd name="T61" fmla="*/ 3 h 19"/>
                      <a:gd name="T62" fmla="*/ 14 w 18"/>
                      <a:gd name="T63" fmla="*/ 5 h 19"/>
                      <a:gd name="T64" fmla="*/ 15 w 18"/>
                      <a:gd name="T65" fmla="*/ 6 h 19"/>
                      <a:gd name="T66" fmla="*/ 15 w 18"/>
                      <a:gd name="T67" fmla="*/ 9 h 1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8"/>
                      <a:gd name="T103" fmla="*/ 0 h 19"/>
                      <a:gd name="T104" fmla="*/ 18 w 18"/>
                      <a:gd name="T105" fmla="*/ 19 h 1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8" h="19">
                        <a:moveTo>
                          <a:pt x="18" y="9"/>
                        </a:moveTo>
                        <a:lnTo>
                          <a:pt x="18" y="5"/>
                        </a:lnTo>
                        <a:lnTo>
                          <a:pt x="15" y="2"/>
                        </a:lnTo>
                        <a:lnTo>
                          <a:pt x="14" y="0"/>
                        </a:lnTo>
                        <a:lnTo>
                          <a:pt x="9" y="0"/>
                        </a:lnTo>
                        <a:lnTo>
                          <a:pt x="6" y="0"/>
                        </a:lnTo>
                        <a:lnTo>
                          <a:pt x="3" y="2"/>
                        </a:lnTo>
                        <a:lnTo>
                          <a:pt x="1" y="5"/>
                        </a:lnTo>
                        <a:lnTo>
                          <a:pt x="0" y="9"/>
                        </a:lnTo>
                        <a:lnTo>
                          <a:pt x="1" y="12"/>
                        </a:lnTo>
                        <a:lnTo>
                          <a:pt x="3" y="16"/>
                        </a:lnTo>
                        <a:lnTo>
                          <a:pt x="6" y="17"/>
                        </a:lnTo>
                        <a:lnTo>
                          <a:pt x="9" y="19"/>
                        </a:lnTo>
                        <a:lnTo>
                          <a:pt x="14" y="17"/>
                        </a:lnTo>
                        <a:lnTo>
                          <a:pt x="15" y="16"/>
                        </a:lnTo>
                        <a:lnTo>
                          <a:pt x="18" y="12"/>
                        </a:lnTo>
                        <a:lnTo>
                          <a:pt x="18" y="9"/>
                        </a:lnTo>
                        <a:close/>
                        <a:moveTo>
                          <a:pt x="15" y="9"/>
                        </a:moveTo>
                        <a:lnTo>
                          <a:pt x="15" y="11"/>
                        </a:lnTo>
                        <a:lnTo>
                          <a:pt x="14" y="12"/>
                        </a:lnTo>
                        <a:lnTo>
                          <a:pt x="12" y="14"/>
                        </a:lnTo>
                        <a:lnTo>
                          <a:pt x="9" y="16"/>
                        </a:lnTo>
                        <a:lnTo>
                          <a:pt x="8" y="14"/>
                        </a:lnTo>
                        <a:lnTo>
                          <a:pt x="4" y="12"/>
                        </a:lnTo>
                        <a:lnTo>
                          <a:pt x="4" y="11"/>
                        </a:lnTo>
                        <a:lnTo>
                          <a:pt x="3" y="9"/>
                        </a:lnTo>
                        <a:lnTo>
                          <a:pt x="4" y="6"/>
                        </a:lnTo>
                        <a:lnTo>
                          <a:pt x="4" y="5"/>
                        </a:lnTo>
                        <a:lnTo>
                          <a:pt x="8" y="3"/>
                        </a:lnTo>
                        <a:lnTo>
                          <a:pt x="9" y="3"/>
                        </a:lnTo>
                        <a:lnTo>
                          <a:pt x="12" y="3"/>
                        </a:lnTo>
                        <a:lnTo>
                          <a:pt x="14" y="5"/>
                        </a:lnTo>
                        <a:lnTo>
                          <a:pt x="15" y="6"/>
                        </a:lnTo>
                        <a:lnTo>
                          <a:pt x="15" y="9"/>
                        </a:lnTo>
                        <a:close/>
                      </a:path>
                    </a:pathLst>
                  </a:custGeom>
                  <a:solidFill>
                    <a:srgbClr val="DCE1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6" name="Freeform 674">
                    <a:extLst>
                      <a:ext uri="{FF2B5EF4-FFF2-40B4-BE49-F238E27FC236}">
                        <a16:creationId xmlns:a16="http://schemas.microsoft.com/office/drawing/2014/main" id="{5C407B32-23CF-F04C-AA95-C2F1FCA15E9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36" y="1348"/>
                    <a:ext cx="16" cy="15"/>
                  </a:xfrm>
                  <a:custGeom>
                    <a:avLst/>
                    <a:gdLst>
                      <a:gd name="T0" fmla="*/ 16 w 16"/>
                      <a:gd name="T1" fmla="*/ 7 h 15"/>
                      <a:gd name="T2" fmla="*/ 16 w 16"/>
                      <a:gd name="T3" fmla="*/ 4 h 15"/>
                      <a:gd name="T4" fmla="*/ 14 w 16"/>
                      <a:gd name="T5" fmla="*/ 1 h 15"/>
                      <a:gd name="T6" fmla="*/ 11 w 16"/>
                      <a:gd name="T7" fmla="*/ 0 h 15"/>
                      <a:gd name="T8" fmla="*/ 8 w 16"/>
                      <a:gd name="T9" fmla="*/ 0 h 15"/>
                      <a:gd name="T10" fmla="*/ 5 w 16"/>
                      <a:gd name="T11" fmla="*/ 0 h 15"/>
                      <a:gd name="T12" fmla="*/ 3 w 16"/>
                      <a:gd name="T13" fmla="*/ 1 h 15"/>
                      <a:gd name="T14" fmla="*/ 2 w 16"/>
                      <a:gd name="T15" fmla="*/ 4 h 15"/>
                      <a:gd name="T16" fmla="*/ 0 w 16"/>
                      <a:gd name="T17" fmla="*/ 7 h 15"/>
                      <a:gd name="T18" fmla="*/ 2 w 16"/>
                      <a:gd name="T19" fmla="*/ 10 h 15"/>
                      <a:gd name="T20" fmla="*/ 3 w 16"/>
                      <a:gd name="T21" fmla="*/ 12 h 15"/>
                      <a:gd name="T22" fmla="*/ 5 w 16"/>
                      <a:gd name="T23" fmla="*/ 14 h 15"/>
                      <a:gd name="T24" fmla="*/ 8 w 16"/>
                      <a:gd name="T25" fmla="*/ 15 h 15"/>
                      <a:gd name="T26" fmla="*/ 11 w 16"/>
                      <a:gd name="T27" fmla="*/ 14 h 15"/>
                      <a:gd name="T28" fmla="*/ 14 w 16"/>
                      <a:gd name="T29" fmla="*/ 12 h 15"/>
                      <a:gd name="T30" fmla="*/ 16 w 16"/>
                      <a:gd name="T31" fmla="*/ 10 h 15"/>
                      <a:gd name="T32" fmla="*/ 16 w 16"/>
                      <a:gd name="T33" fmla="*/ 7 h 15"/>
                      <a:gd name="T34" fmla="*/ 13 w 16"/>
                      <a:gd name="T35" fmla="*/ 7 h 15"/>
                      <a:gd name="T36" fmla="*/ 11 w 16"/>
                      <a:gd name="T37" fmla="*/ 10 h 15"/>
                      <a:gd name="T38" fmla="*/ 8 w 16"/>
                      <a:gd name="T39" fmla="*/ 12 h 15"/>
                      <a:gd name="T40" fmla="*/ 5 w 16"/>
                      <a:gd name="T41" fmla="*/ 10 h 15"/>
                      <a:gd name="T42" fmla="*/ 3 w 16"/>
                      <a:gd name="T43" fmla="*/ 7 h 15"/>
                      <a:gd name="T44" fmla="*/ 5 w 16"/>
                      <a:gd name="T45" fmla="*/ 3 h 15"/>
                      <a:gd name="T46" fmla="*/ 8 w 16"/>
                      <a:gd name="T47" fmla="*/ 3 h 15"/>
                      <a:gd name="T48" fmla="*/ 11 w 16"/>
                      <a:gd name="T49" fmla="*/ 3 h 15"/>
                      <a:gd name="T50" fmla="*/ 13 w 16"/>
                      <a:gd name="T51" fmla="*/ 7 h 15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6"/>
                      <a:gd name="T79" fmla="*/ 0 h 15"/>
                      <a:gd name="T80" fmla="*/ 16 w 16"/>
                      <a:gd name="T81" fmla="*/ 15 h 15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6" h="15">
                        <a:moveTo>
                          <a:pt x="16" y="7"/>
                        </a:moveTo>
                        <a:lnTo>
                          <a:pt x="16" y="4"/>
                        </a:lnTo>
                        <a:lnTo>
                          <a:pt x="14" y="1"/>
                        </a:lnTo>
                        <a:lnTo>
                          <a:pt x="11" y="0"/>
                        </a:lnTo>
                        <a:lnTo>
                          <a:pt x="8" y="0"/>
                        </a:lnTo>
                        <a:lnTo>
                          <a:pt x="5" y="0"/>
                        </a:lnTo>
                        <a:lnTo>
                          <a:pt x="3" y="1"/>
                        </a:lnTo>
                        <a:lnTo>
                          <a:pt x="2" y="4"/>
                        </a:lnTo>
                        <a:lnTo>
                          <a:pt x="0" y="7"/>
                        </a:lnTo>
                        <a:lnTo>
                          <a:pt x="2" y="10"/>
                        </a:lnTo>
                        <a:lnTo>
                          <a:pt x="3" y="12"/>
                        </a:lnTo>
                        <a:lnTo>
                          <a:pt x="5" y="14"/>
                        </a:lnTo>
                        <a:lnTo>
                          <a:pt x="8" y="15"/>
                        </a:lnTo>
                        <a:lnTo>
                          <a:pt x="11" y="14"/>
                        </a:lnTo>
                        <a:lnTo>
                          <a:pt x="14" y="12"/>
                        </a:lnTo>
                        <a:lnTo>
                          <a:pt x="16" y="10"/>
                        </a:lnTo>
                        <a:lnTo>
                          <a:pt x="16" y="7"/>
                        </a:lnTo>
                        <a:close/>
                        <a:moveTo>
                          <a:pt x="13" y="7"/>
                        </a:moveTo>
                        <a:lnTo>
                          <a:pt x="11" y="10"/>
                        </a:lnTo>
                        <a:lnTo>
                          <a:pt x="8" y="12"/>
                        </a:lnTo>
                        <a:lnTo>
                          <a:pt x="5" y="10"/>
                        </a:lnTo>
                        <a:lnTo>
                          <a:pt x="3" y="7"/>
                        </a:lnTo>
                        <a:lnTo>
                          <a:pt x="5" y="3"/>
                        </a:lnTo>
                        <a:lnTo>
                          <a:pt x="8" y="3"/>
                        </a:lnTo>
                        <a:lnTo>
                          <a:pt x="11" y="3"/>
                        </a:lnTo>
                        <a:lnTo>
                          <a:pt x="13" y="7"/>
                        </a:lnTo>
                        <a:close/>
                      </a:path>
                    </a:pathLst>
                  </a:custGeom>
                  <a:solidFill>
                    <a:srgbClr val="E0E4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7" name="Freeform 675">
                    <a:extLst>
                      <a:ext uri="{FF2B5EF4-FFF2-40B4-BE49-F238E27FC236}">
                        <a16:creationId xmlns:a16="http://schemas.microsoft.com/office/drawing/2014/main" id="{4538D21B-617F-5048-A9D3-CDA859A5426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638" y="1349"/>
                    <a:ext cx="12" cy="13"/>
                  </a:xfrm>
                  <a:custGeom>
                    <a:avLst/>
                    <a:gdLst>
                      <a:gd name="T0" fmla="*/ 12 w 12"/>
                      <a:gd name="T1" fmla="*/ 6 h 13"/>
                      <a:gd name="T2" fmla="*/ 12 w 12"/>
                      <a:gd name="T3" fmla="*/ 3 h 13"/>
                      <a:gd name="T4" fmla="*/ 11 w 12"/>
                      <a:gd name="T5" fmla="*/ 2 h 13"/>
                      <a:gd name="T6" fmla="*/ 9 w 12"/>
                      <a:gd name="T7" fmla="*/ 0 h 13"/>
                      <a:gd name="T8" fmla="*/ 6 w 12"/>
                      <a:gd name="T9" fmla="*/ 0 h 13"/>
                      <a:gd name="T10" fmla="*/ 5 w 12"/>
                      <a:gd name="T11" fmla="*/ 0 h 13"/>
                      <a:gd name="T12" fmla="*/ 1 w 12"/>
                      <a:gd name="T13" fmla="*/ 2 h 13"/>
                      <a:gd name="T14" fmla="*/ 1 w 12"/>
                      <a:gd name="T15" fmla="*/ 3 h 13"/>
                      <a:gd name="T16" fmla="*/ 0 w 12"/>
                      <a:gd name="T17" fmla="*/ 6 h 13"/>
                      <a:gd name="T18" fmla="*/ 1 w 12"/>
                      <a:gd name="T19" fmla="*/ 8 h 13"/>
                      <a:gd name="T20" fmla="*/ 1 w 12"/>
                      <a:gd name="T21" fmla="*/ 9 h 13"/>
                      <a:gd name="T22" fmla="*/ 5 w 12"/>
                      <a:gd name="T23" fmla="*/ 11 h 13"/>
                      <a:gd name="T24" fmla="*/ 6 w 12"/>
                      <a:gd name="T25" fmla="*/ 13 h 13"/>
                      <a:gd name="T26" fmla="*/ 9 w 12"/>
                      <a:gd name="T27" fmla="*/ 11 h 13"/>
                      <a:gd name="T28" fmla="*/ 11 w 12"/>
                      <a:gd name="T29" fmla="*/ 9 h 13"/>
                      <a:gd name="T30" fmla="*/ 12 w 12"/>
                      <a:gd name="T31" fmla="*/ 8 h 13"/>
                      <a:gd name="T32" fmla="*/ 12 w 12"/>
                      <a:gd name="T33" fmla="*/ 6 h 13"/>
                      <a:gd name="T34" fmla="*/ 9 w 12"/>
                      <a:gd name="T35" fmla="*/ 6 h 13"/>
                      <a:gd name="T36" fmla="*/ 9 w 12"/>
                      <a:gd name="T37" fmla="*/ 8 h 13"/>
                      <a:gd name="T38" fmla="*/ 6 w 12"/>
                      <a:gd name="T39" fmla="*/ 9 h 13"/>
                      <a:gd name="T40" fmla="*/ 5 w 12"/>
                      <a:gd name="T41" fmla="*/ 8 h 13"/>
                      <a:gd name="T42" fmla="*/ 3 w 12"/>
                      <a:gd name="T43" fmla="*/ 6 h 13"/>
                      <a:gd name="T44" fmla="*/ 5 w 12"/>
                      <a:gd name="T45" fmla="*/ 3 h 13"/>
                      <a:gd name="T46" fmla="*/ 6 w 12"/>
                      <a:gd name="T47" fmla="*/ 3 h 13"/>
                      <a:gd name="T48" fmla="*/ 9 w 12"/>
                      <a:gd name="T49" fmla="*/ 3 h 13"/>
                      <a:gd name="T50" fmla="*/ 9 w 12"/>
                      <a:gd name="T51" fmla="*/ 6 h 1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2"/>
                      <a:gd name="T79" fmla="*/ 0 h 13"/>
                      <a:gd name="T80" fmla="*/ 12 w 12"/>
                      <a:gd name="T81" fmla="*/ 13 h 1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2" h="13">
                        <a:moveTo>
                          <a:pt x="12" y="6"/>
                        </a:moveTo>
                        <a:lnTo>
                          <a:pt x="12" y="3"/>
                        </a:lnTo>
                        <a:lnTo>
                          <a:pt x="11" y="2"/>
                        </a:lnTo>
                        <a:lnTo>
                          <a:pt x="9" y="0"/>
                        </a:lnTo>
                        <a:lnTo>
                          <a:pt x="6" y="0"/>
                        </a:lnTo>
                        <a:lnTo>
                          <a:pt x="5" y="0"/>
                        </a:lnTo>
                        <a:lnTo>
                          <a:pt x="1" y="2"/>
                        </a:lnTo>
                        <a:lnTo>
                          <a:pt x="1" y="3"/>
                        </a:lnTo>
                        <a:lnTo>
                          <a:pt x="0" y="6"/>
                        </a:lnTo>
                        <a:lnTo>
                          <a:pt x="1" y="8"/>
                        </a:lnTo>
                        <a:lnTo>
                          <a:pt x="1" y="9"/>
                        </a:lnTo>
                        <a:lnTo>
                          <a:pt x="5" y="11"/>
                        </a:lnTo>
                        <a:lnTo>
                          <a:pt x="6" y="13"/>
                        </a:lnTo>
                        <a:lnTo>
                          <a:pt x="9" y="11"/>
                        </a:lnTo>
                        <a:lnTo>
                          <a:pt x="11" y="9"/>
                        </a:lnTo>
                        <a:lnTo>
                          <a:pt x="12" y="8"/>
                        </a:lnTo>
                        <a:lnTo>
                          <a:pt x="12" y="6"/>
                        </a:lnTo>
                        <a:close/>
                        <a:moveTo>
                          <a:pt x="9" y="6"/>
                        </a:moveTo>
                        <a:lnTo>
                          <a:pt x="9" y="8"/>
                        </a:lnTo>
                        <a:lnTo>
                          <a:pt x="6" y="9"/>
                        </a:lnTo>
                        <a:lnTo>
                          <a:pt x="5" y="8"/>
                        </a:lnTo>
                        <a:lnTo>
                          <a:pt x="3" y="6"/>
                        </a:lnTo>
                        <a:lnTo>
                          <a:pt x="5" y="3"/>
                        </a:lnTo>
                        <a:lnTo>
                          <a:pt x="6" y="3"/>
                        </a:lnTo>
                        <a:lnTo>
                          <a:pt x="9" y="3"/>
                        </a:lnTo>
                        <a:lnTo>
                          <a:pt x="9" y="6"/>
                        </a:lnTo>
                        <a:close/>
                      </a:path>
                    </a:pathLst>
                  </a:custGeom>
                  <a:solidFill>
                    <a:srgbClr val="E9EB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8" name="Freeform 676">
                    <a:extLst>
                      <a:ext uri="{FF2B5EF4-FFF2-40B4-BE49-F238E27FC236}">
                        <a16:creationId xmlns:a16="http://schemas.microsoft.com/office/drawing/2014/main" id="{A80B3DFC-A50C-534D-8D59-DC00913DA7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9" y="1351"/>
                    <a:ext cx="10" cy="9"/>
                  </a:xfrm>
                  <a:custGeom>
                    <a:avLst/>
                    <a:gdLst>
                      <a:gd name="T0" fmla="*/ 10 w 10"/>
                      <a:gd name="T1" fmla="*/ 4 h 9"/>
                      <a:gd name="T2" fmla="*/ 8 w 10"/>
                      <a:gd name="T3" fmla="*/ 0 h 9"/>
                      <a:gd name="T4" fmla="*/ 5 w 10"/>
                      <a:gd name="T5" fmla="*/ 0 h 9"/>
                      <a:gd name="T6" fmla="*/ 2 w 10"/>
                      <a:gd name="T7" fmla="*/ 0 h 9"/>
                      <a:gd name="T8" fmla="*/ 0 w 10"/>
                      <a:gd name="T9" fmla="*/ 4 h 9"/>
                      <a:gd name="T10" fmla="*/ 2 w 10"/>
                      <a:gd name="T11" fmla="*/ 7 h 9"/>
                      <a:gd name="T12" fmla="*/ 5 w 10"/>
                      <a:gd name="T13" fmla="*/ 9 h 9"/>
                      <a:gd name="T14" fmla="*/ 8 w 10"/>
                      <a:gd name="T15" fmla="*/ 7 h 9"/>
                      <a:gd name="T16" fmla="*/ 10 w 10"/>
                      <a:gd name="T17" fmla="*/ 4 h 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0"/>
                      <a:gd name="T28" fmla="*/ 0 h 9"/>
                      <a:gd name="T29" fmla="*/ 10 w 10"/>
                      <a:gd name="T30" fmla="*/ 9 h 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0" h="9">
                        <a:moveTo>
                          <a:pt x="10" y="4"/>
                        </a:moveTo>
                        <a:lnTo>
                          <a:pt x="8" y="0"/>
                        </a:lnTo>
                        <a:lnTo>
                          <a:pt x="5" y="0"/>
                        </a:lnTo>
                        <a:lnTo>
                          <a:pt x="2" y="0"/>
                        </a:lnTo>
                        <a:lnTo>
                          <a:pt x="0" y="4"/>
                        </a:lnTo>
                        <a:lnTo>
                          <a:pt x="2" y="7"/>
                        </a:lnTo>
                        <a:lnTo>
                          <a:pt x="5" y="9"/>
                        </a:lnTo>
                        <a:lnTo>
                          <a:pt x="8" y="7"/>
                        </a:lnTo>
                        <a:lnTo>
                          <a:pt x="10" y="4"/>
                        </a:lnTo>
                        <a:close/>
                      </a:path>
                    </a:pathLst>
                  </a:custGeom>
                  <a:solidFill>
                    <a:srgbClr val="EEE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9" name="Freeform 677">
                    <a:extLst>
                      <a:ext uri="{FF2B5EF4-FFF2-40B4-BE49-F238E27FC236}">
                        <a16:creationId xmlns:a16="http://schemas.microsoft.com/office/drawing/2014/main" id="{D92F57CC-7610-F248-B8AA-716DE2584B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1" y="1352"/>
                    <a:ext cx="6" cy="6"/>
                  </a:xfrm>
                  <a:custGeom>
                    <a:avLst/>
                    <a:gdLst>
                      <a:gd name="T0" fmla="*/ 6 w 6"/>
                      <a:gd name="T1" fmla="*/ 3 h 6"/>
                      <a:gd name="T2" fmla="*/ 6 w 6"/>
                      <a:gd name="T3" fmla="*/ 0 h 6"/>
                      <a:gd name="T4" fmla="*/ 3 w 6"/>
                      <a:gd name="T5" fmla="*/ 0 h 6"/>
                      <a:gd name="T6" fmla="*/ 2 w 6"/>
                      <a:gd name="T7" fmla="*/ 0 h 6"/>
                      <a:gd name="T8" fmla="*/ 0 w 6"/>
                      <a:gd name="T9" fmla="*/ 3 h 6"/>
                      <a:gd name="T10" fmla="*/ 2 w 6"/>
                      <a:gd name="T11" fmla="*/ 5 h 6"/>
                      <a:gd name="T12" fmla="*/ 3 w 6"/>
                      <a:gd name="T13" fmla="*/ 6 h 6"/>
                      <a:gd name="T14" fmla="*/ 6 w 6"/>
                      <a:gd name="T15" fmla="*/ 5 h 6"/>
                      <a:gd name="T16" fmla="*/ 6 w 6"/>
                      <a:gd name="T17" fmla="*/ 3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"/>
                      <a:gd name="T28" fmla="*/ 0 h 6"/>
                      <a:gd name="T29" fmla="*/ 6 w 6"/>
                      <a:gd name="T30" fmla="*/ 6 h 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" h="6">
                        <a:moveTo>
                          <a:pt x="6" y="3"/>
                        </a:moveTo>
                        <a:lnTo>
                          <a:pt x="6" y="0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3"/>
                        </a:lnTo>
                        <a:lnTo>
                          <a:pt x="2" y="5"/>
                        </a:lnTo>
                        <a:lnTo>
                          <a:pt x="3" y="6"/>
                        </a:lnTo>
                        <a:lnTo>
                          <a:pt x="6" y="5"/>
                        </a:lnTo>
                        <a:lnTo>
                          <a:pt x="6" y="3"/>
                        </a:lnTo>
                        <a:close/>
                      </a:path>
                    </a:pathLst>
                  </a:custGeom>
                  <a:solidFill>
                    <a:srgbClr val="F2F3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0" name="Freeform 678">
                    <a:extLst>
                      <a:ext uri="{FF2B5EF4-FFF2-40B4-BE49-F238E27FC236}">
                        <a16:creationId xmlns:a16="http://schemas.microsoft.com/office/drawing/2014/main" id="{704EE5A4-5B27-5F45-A281-14D9A3E807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3" y="1354"/>
                    <a:ext cx="3" cy="3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3 w 3"/>
                      <a:gd name="T3" fmla="*/ 0 h 3"/>
                      <a:gd name="T4" fmla="*/ 1 w 3"/>
                      <a:gd name="T5" fmla="*/ 0 h 3"/>
                      <a:gd name="T6" fmla="*/ 0 w 3"/>
                      <a:gd name="T7" fmla="*/ 0 h 3"/>
                      <a:gd name="T8" fmla="*/ 0 w 3"/>
                      <a:gd name="T9" fmla="*/ 1 h 3"/>
                      <a:gd name="T10" fmla="*/ 0 w 3"/>
                      <a:gd name="T11" fmla="*/ 1 h 3"/>
                      <a:gd name="T12" fmla="*/ 1 w 3"/>
                      <a:gd name="T13" fmla="*/ 3 h 3"/>
                      <a:gd name="T14" fmla="*/ 3 w 3"/>
                      <a:gd name="T15" fmla="*/ 1 h 3"/>
                      <a:gd name="T16" fmla="*/ 3 w 3"/>
                      <a:gd name="T17" fmla="*/ 1 h 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"/>
                      <a:gd name="T28" fmla="*/ 0 h 3"/>
                      <a:gd name="T29" fmla="*/ 3 w 3"/>
                      <a:gd name="T30" fmla="*/ 3 h 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" h="3">
                        <a:moveTo>
                          <a:pt x="3" y="1"/>
                        </a:moveTo>
                        <a:lnTo>
                          <a:pt x="3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1" y="3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1" name="Freeform 679">
                    <a:extLst>
                      <a:ext uri="{FF2B5EF4-FFF2-40B4-BE49-F238E27FC236}">
                        <a16:creationId xmlns:a16="http://schemas.microsoft.com/office/drawing/2014/main" id="{12EAB56E-3BE6-7F42-AA0C-E8156186D7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0" y="1314"/>
                    <a:ext cx="128" cy="123"/>
                  </a:xfrm>
                  <a:custGeom>
                    <a:avLst/>
                    <a:gdLst>
                      <a:gd name="T0" fmla="*/ 63 w 128"/>
                      <a:gd name="T1" fmla="*/ 0 h 123"/>
                      <a:gd name="T2" fmla="*/ 77 w 128"/>
                      <a:gd name="T3" fmla="*/ 1 h 123"/>
                      <a:gd name="T4" fmla="*/ 90 w 128"/>
                      <a:gd name="T5" fmla="*/ 4 h 123"/>
                      <a:gd name="T6" fmla="*/ 100 w 128"/>
                      <a:gd name="T7" fmla="*/ 10 h 123"/>
                      <a:gd name="T8" fmla="*/ 110 w 128"/>
                      <a:gd name="T9" fmla="*/ 18 h 123"/>
                      <a:gd name="T10" fmla="*/ 117 w 128"/>
                      <a:gd name="T11" fmla="*/ 27 h 123"/>
                      <a:gd name="T12" fmla="*/ 124 w 128"/>
                      <a:gd name="T13" fmla="*/ 38 h 123"/>
                      <a:gd name="T14" fmla="*/ 127 w 128"/>
                      <a:gd name="T15" fmla="*/ 49 h 123"/>
                      <a:gd name="T16" fmla="*/ 128 w 128"/>
                      <a:gd name="T17" fmla="*/ 62 h 123"/>
                      <a:gd name="T18" fmla="*/ 127 w 128"/>
                      <a:gd name="T19" fmla="*/ 74 h 123"/>
                      <a:gd name="T20" fmla="*/ 124 w 128"/>
                      <a:gd name="T21" fmla="*/ 86 h 123"/>
                      <a:gd name="T22" fmla="*/ 117 w 128"/>
                      <a:gd name="T23" fmla="*/ 96 h 123"/>
                      <a:gd name="T24" fmla="*/ 110 w 128"/>
                      <a:gd name="T25" fmla="*/ 105 h 123"/>
                      <a:gd name="T26" fmla="*/ 100 w 128"/>
                      <a:gd name="T27" fmla="*/ 113 h 123"/>
                      <a:gd name="T28" fmla="*/ 90 w 128"/>
                      <a:gd name="T29" fmla="*/ 119 h 123"/>
                      <a:gd name="T30" fmla="*/ 77 w 128"/>
                      <a:gd name="T31" fmla="*/ 122 h 123"/>
                      <a:gd name="T32" fmla="*/ 63 w 128"/>
                      <a:gd name="T33" fmla="*/ 123 h 123"/>
                      <a:gd name="T34" fmla="*/ 51 w 128"/>
                      <a:gd name="T35" fmla="*/ 122 h 123"/>
                      <a:gd name="T36" fmla="*/ 39 w 128"/>
                      <a:gd name="T37" fmla="*/ 119 h 123"/>
                      <a:gd name="T38" fmla="*/ 28 w 128"/>
                      <a:gd name="T39" fmla="*/ 113 h 123"/>
                      <a:gd name="T40" fmla="*/ 19 w 128"/>
                      <a:gd name="T41" fmla="*/ 105 h 123"/>
                      <a:gd name="T42" fmla="*/ 11 w 128"/>
                      <a:gd name="T43" fmla="*/ 96 h 123"/>
                      <a:gd name="T44" fmla="*/ 5 w 128"/>
                      <a:gd name="T45" fmla="*/ 86 h 123"/>
                      <a:gd name="T46" fmla="*/ 2 w 128"/>
                      <a:gd name="T47" fmla="*/ 74 h 123"/>
                      <a:gd name="T48" fmla="*/ 0 w 128"/>
                      <a:gd name="T49" fmla="*/ 62 h 123"/>
                      <a:gd name="T50" fmla="*/ 2 w 128"/>
                      <a:gd name="T51" fmla="*/ 49 h 123"/>
                      <a:gd name="T52" fmla="*/ 5 w 128"/>
                      <a:gd name="T53" fmla="*/ 38 h 123"/>
                      <a:gd name="T54" fmla="*/ 11 w 128"/>
                      <a:gd name="T55" fmla="*/ 27 h 123"/>
                      <a:gd name="T56" fmla="*/ 19 w 128"/>
                      <a:gd name="T57" fmla="*/ 18 h 123"/>
                      <a:gd name="T58" fmla="*/ 28 w 128"/>
                      <a:gd name="T59" fmla="*/ 10 h 123"/>
                      <a:gd name="T60" fmla="*/ 39 w 128"/>
                      <a:gd name="T61" fmla="*/ 4 h 123"/>
                      <a:gd name="T62" fmla="*/ 51 w 128"/>
                      <a:gd name="T63" fmla="*/ 1 h 123"/>
                      <a:gd name="T64" fmla="*/ 63 w 128"/>
                      <a:gd name="T65" fmla="*/ 0 h 12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8"/>
                      <a:gd name="T100" fmla="*/ 0 h 123"/>
                      <a:gd name="T101" fmla="*/ 128 w 128"/>
                      <a:gd name="T102" fmla="*/ 123 h 12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8" h="123">
                        <a:moveTo>
                          <a:pt x="63" y="0"/>
                        </a:moveTo>
                        <a:lnTo>
                          <a:pt x="77" y="1"/>
                        </a:lnTo>
                        <a:lnTo>
                          <a:pt x="90" y="4"/>
                        </a:lnTo>
                        <a:lnTo>
                          <a:pt x="100" y="10"/>
                        </a:lnTo>
                        <a:lnTo>
                          <a:pt x="110" y="18"/>
                        </a:lnTo>
                        <a:lnTo>
                          <a:pt x="117" y="27"/>
                        </a:lnTo>
                        <a:lnTo>
                          <a:pt x="124" y="38"/>
                        </a:lnTo>
                        <a:lnTo>
                          <a:pt x="127" y="49"/>
                        </a:lnTo>
                        <a:lnTo>
                          <a:pt x="128" y="62"/>
                        </a:lnTo>
                        <a:lnTo>
                          <a:pt x="127" y="74"/>
                        </a:lnTo>
                        <a:lnTo>
                          <a:pt x="124" y="86"/>
                        </a:lnTo>
                        <a:lnTo>
                          <a:pt x="117" y="96"/>
                        </a:lnTo>
                        <a:lnTo>
                          <a:pt x="110" y="105"/>
                        </a:lnTo>
                        <a:lnTo>
                          <a:pt x="100" y="113"/>
                        </a:lnTo>
                        <a:lnTo>
                          <a:pt x="90" y="119"/>
                        </a:lnTo>
                        <a:lnTo>
                          <a:pt x="77" y="122"/>
                        </a:lnTo>
                        <a:lnTo>
                          <a:pt x="63" y="123"/>
                        </a:lnTo>
                        <a:lnTo>
                          <a:pt x="51" y="122"/>
                        </a:lnTo>
                        <a:lnTo>
                          <a:pt x="39" y="119"/>
                        </a:lnTo>
                        <a:lnTo>
                          <a:pt x="28" y="113"/>
                        </a:lnTo>
                        <a:lnTo>
                          <a:pt x="19" y="105"/>
                        </a:lnTo>
                        <a:lnTo>
                          <a:pt x="11" y="96"/>
                        </a:lnTo>
                        <a:lnTo>
                          <a:pt x="5" y="86"/>
                        </a:lnTo>
                        <a:lnTo>
                          <a:pt x="2" y="74"/>
                        </a:lnTo>
                        <a:lnTo>
                          <a:pt x="0" y="62"/>
                        </a:lnTo>
                        <a:lnTo>
                          <a:pt x="2" y="49"/>
                        </a:lnTo>
                        <a:lnTo>
                          <a:pt x="5" y="38"/>
                        </a:lnTo>
                        <a:lnTo>
                          <a:pt x="11" y="27"/>
                        </a:lnTo>
                        <a:lnTo>
                          <a:pt x="19" y="18"/>
                        </a:lnTo>
                        <a:lnTo>
                          <a:pt x="28" y="10"/>
                        </a:lnTo>
                        <a:lnTo>
                          <a:pt x="39" y="4"/>
                        </a:lnTo>
                        <a:lnTo>
                          <a:pt x="51" y="1"/>
                        </a:lnTo>
                        <a:lnTo>
                          <a:pt x="63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2" name="Freeform 680">
                    <a:extLst>
                      <a:ext uri="{FF2B5EF4-FFF2-40B4-BE49-F238E27FC236}">
                        <a16:creationId xmlns:a16="http://schemas.microsoft.com/office/drawing/2014/main" id="{1FCE7472-2888-FA4E-B05E-F8A29220BA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2" y="1267"/>
                    <a:ext cx="17" cy="28"/>
                  </a:xfrm>
                  <a:custGeom>
                    <a:avLst/>
                    <a:gdLst>
                      <a:gd name="T0" fmla="*/ 17 w 17"/>
                      <a:gd name="T1" fmla="*/ 0 h 28"/>
                      <a:gd name="T2" fmla="*/ 14 w 17"/>
                      <a:gd name="T3" fmla="*/ 8 h 28"/>
                      <a:gd name="T4" fmla="*/ 11 w 17"/>
                      <a:gd name="T5" fmla="*/ 16 h 28"/>
                      <a:gd name="T6" fmla="*/ 4 w 17"/>
                      <a:gd name="T7" fmla="*/ 22 h 28"/>
                      <a:gd name="T8" fmla="*/ 0 w 17"/>
                      <a:gd name="T9" fmla="*/ 28 h 28"/>
                      <a:gd name="T10" fmla="*/ 9 w 17"/>
                      <a:gd name="T11" fmla="*/ 16 h 28"/>
                      <a:gd name="T12" fmla="*/ 17 w 17"/>
                      <a:gd name="T13" fmla="*/ 0 h 2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"/>
                      <a:gd name="T22" fmla="*/ 0 h 28"/>
                      <a:gd name="T23" fmla="*/ 17 w 17"/>
                      <a:gd name="T24" fmla="*/ 28 h 2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" h="28">
                        <a:moveTo>
                          <a:pt x="17" y="0"/>
                        </a:moveTo>
                        <a:lnTo>
                          <a:pt x="14" y="8"/>
                        </a:lnTo>
                        <a:lnTo>
                          <a:pt x="11" y="16"/>
                        </a:lnTo>
                        <a:lnTo>
                          <a:pt x="4" y="22"/>
                        </a:lnTo>
                        <a:lnTo>
                          <a:pt x="0" y="28"/>
                        </a:lnTo>
                        <a:lnTo>
                          <a:pt x="9" y="16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D733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3" name="Freeform 681">
                    <a:extLst>
                      <a:ext uri="{FF2B5EF4-FFF2-40B4-BE49-F238E27FC236}">
                        <a16:creationId xmlns:a16="http://schemas.microsoft.com/office/drawing/2014/main" id="{48A8F55E-2CF4-3C4B-8F81-AAD2CD0087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3" y="1256"/>
                    <a:ext cx="27" cy="47"/>
                  </a:xfrm>
                  <a:custGeom>
                    <a:avLst/>
                    <a:gdLst>
                      <a:gd name="T0" fmla="*/ 27 w 27"/>
                      <a:gd name="T1" fmla="*/ 0 h 47"/>
                      <a:gd name="T2" fmla="*/ 27 w 27"/>
                      <a:gd name="T3" fmla="*/ 8 h 47"/>
                      <a:gd name="T4" fmla="*/ 24 w 27"/>
                      <a:gd name="T5" fmla="*/ 14 h 47"/>
                      <a:gd name="T6" fmla="*/ 23 w 27"/>
                      <a:gd name="T7" fmla="*/ 21 h 47"/>
                      <a:gd name="T8" fmla="*/ 18 w 27"/>
                      <a:gd name="T9" fmla="*/ 27 h 47"/>
                      <a:gd name="T10" fmla="*/ 10 w 27"/>
                      <a:gd name="T11" fmla="*/ 38 h 47"/>
                      <a:gd name="T12" fmla="*/ 0 w 27"/>
                      <a:gd name="T13" fmla="*/ 47 h 47"/>
                      <a:gd name="T14" fmla="*/ 9 w 27"/>
                      <a:gd name="T15" fmla="*/ 38 h 47"/>
                      <a:gd name="T16" fmla="*/ 17 w 27"/>
                      <a:gd name="T17" fmla="*/ 25 h 47"/>
                      <a:gd name="T18" fmla="*/ 23 w 27"/>
                      <a:gd name="T19" fmla="*/ 14 h 47"/>
                      <a:gd name="T20" fmla="*/ 27 w 27"/>
                      <a:gd name="T21" fmla="*/ 0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7"/>
                      <a:gd name="T34" fmla="*/ 0 h 47"/>
                      <a:gd name="T35" fmla="*/ 27 w 27"/>
                      <a:gd name="T36" fmla="*/ 47 h 4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7" h="47">
                        <a:moveTo>
                          <a:pt x="27" y="0"/>
                        </a:moveTo>
                        <a:lnTo>
                          <a:pt x="27" y="8"/>
                        </a:lnTo>
                        <a:lnTo>
                          <a:pt x="24" y="14"/>
                        </a:lnTo>
                        <a:lnTo>
                          <a:pt x="23" y="21"/>
                        </a:lnTo>
                        <a:lnTo>
                          <a:pt x="18" y="27"/>
                        </a:lnTo>
                        <a:lnTo>
                          <a:pt x="10" y="38"/>
                        </a:lnTo>
                        <a:lnTo>
                          <a:pt x="0" y="47"/>
                        </a:lnTo>
                        <a:lnTo>
                          <a:pt x="9" y="38"/>
                        </a:lnTo>
                        <a:lnTo>
                          <a:pt x="17" y="25"/>
                        </a:lnTo>
                        <a:lnTo>
                          <a:pt x="23" y="14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D732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4" name="Freeform 682">
                    <a:extLst>
                      <a:ext uri="{FF2B5EF4-FFF2-40B4-BE49-F238E27FC236}">
                        <a16:creationId xmlns:a16="http://schemas.microsoft.com/office/drawing/2014/main" id="{A9C54D7D-2B5C-3844-B17E-94E224D88A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5" y="1249"/>
                    <a:ext cx="35" cy="58"/>
                  </a:xfrm>
                  <a:custGeom>
                    <a:avLst/>
                    <a:gdLst>
                      <a:gd name="T0" fmla="*/ 17 w 35"/>
                      <a:gd name="T1" fmla="*/ 46 h 58"/>
                      <a:gd name="T2" fmla="*/ 26 w 35"/>
                      <a:gd name="T3" fmla="*/ 34 h 58"/>
                      <a:gd name="T4" fmla="*/ 34 w 35"/>
                      <a:gd name="T5" fmla="*/ 18 h 58"/>
                      <a:gd name="T6" fmla="*/ 35 w 35"/>
                      <a:gd name="T7" fmla="*/ 11 h 58"/>
                      <a:gd name="T8" fmla="*/ 35 w 35"/>
                      <a:gd name="T9" fmla="*/ 3 h 58"/>
                      <a:gd name="T10" fmla="*/ 35 w 35"/>
                      <a:gd name="T11" fmla="*/ 1 h 58"/>
                      <a:gd name="T12" fmla="*/ 35 w 35"/>
                      <a:gd name="T13" fmla="*/ 0 h 58"/>
                      <a:gd name="T14" fmla="*/ 34 w 35"/>
                      <a:gd name="T15" fmla="*/ 9 h 58"/>
                      <a:gd name="T16" fmla="*/ 31 w 35"/>
                      <a:gd name="T17" fmla="*/ 17 h 58"/>
                      <a:gd name="T18" fmla="*/ 28 w 35"/>
                      <a:gd name="T19" fmla="*/ 24 h 58"/>
                      <a:gd name="T20" fmla="*/ 23 w 35"/>
                      <a:gd name="T21" fmla="*/ 32 h 58"/>
                      <a:gd name="T22" fmla="*/ 12 w 35"/>
                      <a:gd name="T23" fmla="*/ 46 h 58"/>
                      <a:gd name="T24" fmla="*/ 0 w 35"/>
                      <a:gd name="T25" fmla="*/ 58 h 58"/>
                      <a:gd name="T26" fmla="*/ 9 w 35"/>
                      <a:gd name="T27" fmla="*/ 52 h 58"/>
                      <a:gd name="T28" fmla="*/ 17 w 35"/>
                      <a:gd name="T29" fmla="*/ 46 h 5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5"/>
                      <a:gd name="T46" fmla="*/ 0 h 58"/>
                      <a:gd name="T47" fmla="*/ 35 w 35"/>
                      <a:gd name="T48" fmla="*/ 58 h 5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5" h="58">
                        <a:moveTo>
                          <a:pt x="17" y="46"/>
                        </a:moveTo>
                        <a:lnTo>
                          <a:pt x="26" y="34"/>
                        </a:lnTo>
                        <a:lnTo>
                          <a:pt x="34" y="18"/>
                        </a:lnTo>
                        <a:lnTo>
                          <a:pt x="35" y="11"/>
                        </a:lnTo>
                        <a:lnTo>
                          <a:pt x="35" y="3"/>
                        </a:lnTo>
                        <a:lnTo>
                          <a:pt x="35" y="1"/>
                        </a:lnTo>
                        <a:lnTo>
                          <a:pt x="35" y="0"/>
                        </a:lnTo>
                        <a:lnTo>
                          <a:pt x="34" y="9"/>
                        </a:lnTo>
                        <a:lnTo>
                          <a:pt x="31" y="17"/>
                        </a:lnTo>
                        <a:lnTo>
                          <a:pt x="28" y="24"/>
                        </a:lnTo>
                        <a:lnTo>
                          <a:pt x="23" y="32"/>
                        </a:lnTo>
                        <a:lnTo>
                          <a:pt x="12" y="46"/>
                        </a:lnTo>
                        <a:lnTo>
                          <a:pt x="0" y="58"/>
                        </a:lnTo>
                        <a:lnTo>
                          <a:pt x="9" y="52"/>
                        </a:lnTo>
                        <a:lnTo>
                          <a:pt x="17" y="46"/>
                        </a:lnTo>
                        <a:close/>
                      </a:path>
                    </a:pathLst>
                  </a:custGeom>
                  <a:solidFill>
                    <a:srgbClr val="D832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5" name="Freeform 683">
                    <a:extLst>
                      <a:ext uri="{FF2B5EF4-FFF2-40B4-BE49-F238E27FC236}">
                        <a16:creationId xmlns:a16="http://schemas.microsoft.com/office/drawing/2014/main" id="{C173D7E8-095E-DF49-848D-B63234284B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9" y="1243"/>
                    <a:ext cx="41" cy="66"/>
                  </a:xfrm>
                  <a:custGeom>
                    <a:avLst/>
                    <a:gdLst>
                      <a:gd name="T0" fmla="*/ 14 w 41"/>
                      <a:gd name="T1" fmla="*/ 60 h 66"/>
                      <a:gd name="T2" fmla="*/ 23 w 41"/>
                      <a:gd name="T3" fmla="*/ 51 h 66"/>
                      <a:gd name="T4" fmla="*/ 31 w 41"/>
                      <a:gd name="T5" fmla="*/ 38 h 66"/>
                      <a:gd name="T6" fmla="*/ 37 w 41"/>
                      <a:gd name="T7" fmla="*/ 27 h 66"/>
                      <a:gd name="T8" fmla="*/ 41 w 41"/>
                      <a:gd name="T9" fmla="*/ 13 h 66"/>
                      <a:gd name="T10" fmla="*/ 41 w 41"/>
                      <a:gd name="T11" fmla="*/ 10 h 66"/>
                      <a:gd name="T12" fmla="*/ 41 w 41"/>
                      <a:gd name="T13" fmla="*/ 9 h 66"/>
                      <a:gd name="T14" fmla="*/ 41 w 41"/>
                      <a:gd name="T15" fmla="*/ 4 h 66"/>
                      <a:gd name="T16" fmla="*/ 41 w 41"/>
                      <a:gd name="T17" fmla="*/ 0 h 66"/>
                      <a:gd name="T18" fmla="*/ 40 w 41"/>
                      <a:gd name="T19" fmla="*/ 10 h 66"/>
                      <a:gd name="T20" fmla="*/ 37 w 41"/>
                      <a:gd name="T21" fmla="*/ 20 h 66"/>
                      <a:gd name="T22" fmla="*/ 32 w 41"/>
                      <a:gd name="T23" fmla="*/ 29 h 66"/>
                      <a:gd name="T24" fmla="*/ 27 w 41"/>
                      <a:gd name="T25" fmla="*/ 38 h 66"/>
                      <a:gd name="T26" fmla="*/ 21 w 41"/>
                      <a:gd name="T27" fmla="*/ 46 h 66"/>
                      <a:gd name="T28" fmla="*/ 15 w 41"/>
                      <a:gd name="T29" fmla="*/ 54 h 66"/>
                      <a:gd name="T30" fmla="*/ 7 w 41"/>
                      <a:gd name="T31" fmla="*/ 60 h 66"/>
                      <a:gd name="T32" fmla="*/ 0 w 41"/>
                      <a:gd name="T33" fmla="*/ 66 h 66"/>
                      <a:gd name="T34" fmla="*/ 6 w 41"/>
                      <a:gd name="T35" fmla="*/ 63 h 66"/>
                      <a:gd name="T36" fmla="*/ 14 w 41"/>
                      <a:gd name="T37" fmla="*/ 60 h 6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1"/>
                      <a:gd name="T58" fmla="*/ 0 h 66"/>
                      <a:gd name="T59" fmla="*/ 41 w 41"/>
                      <a:gd name="T60" fmla="*/ 66 h 6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1" h="66">
                        <a:moveTo>
                          <a:pt x="14" y="60"/>
                        </a:moveTo>
                        <a:lnTo>
                          <a:pt x="23" y="51"/>
                        </a:lnTo>
                        <a:lnTo>
                          <a:pt x="31" y="38"/>
                        </a:lnTo>
                        <a:lnTo>
                          <a:pt x="37" y="27"/>
                        </a:lnTo>
                        <a:lnTo>
                          <a:pt x="41" y="13"/>
                        </a:lnTo>
                        <a:lnTo>
                          <a:pt x="41" y="10"/>
                        </a:lnTo>
                        <a:lnTo>
                          <a:pt x="41" y="9"/>
                        </a:lnTo>
                        <a:lnTo>
                          <a:pt x="41" y="4"/>
                        </a:lnTo>
                        <a:lnTo>
                          <a:pt x="41" y="0"/>
                        </a:lnTo>
                        <a:lnTo>
                          <a:pt x="40" y="10"/>
                        </a:lnTo>
                        <a:lnTo>
                          <a:pt x="37" y="20"/>
                        </a:lnTo>
                        <a:lnTo>
                          <a:pt x="32" y="29"/>
                        </a:lnTo>
                        <a:lnTo>
                          <a:pt x="27" y="38"/>
                        </a:lnTo>
                        <a:lnTo>
                          <a:pt x="21" y="46"/>
                        </a:lnTo>
                        <a:lnTo>
                          <a:pt x="15" y="54"/>
                        </a:lnTo>
                        <a:lnTo>
                          <a:pt x="7" y="60"/>
                        </a:lnTo>
                        <a:lnTo>
                          <a:pt x="0" y="66"/>
                        </a:lnTo>
                        <a:lnTo>
                          <a:pt x="6" y="63"/>
                        </a:lnTo>
                        <a:lnTo>
                          <a:pt x="14" y="60"/>
                        </a:lnTo>
                        <a:close/>
                      </a:path>
                    </a:pathLst>
                  </a:custGeom>
                  <a:solidFill>
                    <a:srgbClr val="D930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6" name="Freeform 684">
                    <a:extLst>
                      <a:ext uri="{FF2B5EF4-FFF2-40B4-BE49-F238E27FC236}">
                        <a16:creationId xmlns:a16="http://schemas.microsoft.com/office/drawing/2014/main" id="{31AE11D4-5878-0E46-B97C-575123C009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3" y="1238"/>
                    <a:ext cx="47" cy="73"/>
                  </a:xfrm>
                  <a:custGeom>
                    <a:avLst/>
                    <a:gdLst>
                      <a:gd name="T0" fmla="*/ 12 w 47"/>
                      <a:gd name="T1" fmla="*/ 69 h 73"/>
                      <a:gd name="T2" fmla="*/ 24 w 47"/>
                      <a:gd name="T3" fmla="*/ 57 h 73"/>
                      <a:gd name="T4" fmla="*/ 35 w 47"/>
                      <a:gd name="T5" fmla="*/ 43 h 73"/>
                      <a:gd name="T6" fmla="*/ 40 w 47"/>
                      <a:gd name="T7" fmla="*/ 35 h 73"/>
                      <a:gd name="T8" fmla="*/ 43 w 47"/>
                      <a:gd name="T9" fmla="*/ 28 h 73"/>
                      <a:gd name="T10" fmla="*/ 46 w 47"/>
                      <a:gd name="T11" fmla="*/ 20 h 73"/>
                      <a:gd name="T12" fmla="*/ 47 w 47"/>
                      <a:gd name="T13" fmla="*/ 11 h 73"/>
                      <a:gd name="T14" fmla="*/ 47 w 47"/>
                      <a:gd name="T15" fmla="*/ 6 h 73"/>
                      <a:gd name="T16" fmla="*/ 46 w 47"/>
                      <a:gd name="T17" fmla="*/ 0 h 73"/>
                      <a:gd name="T18" fmla="*/ 44 w 47"/>
                      <a:gd name="T19" fmla="*/ 11 h 73"/>
                      <a:gd name="T20" fmla="*/ 41 w 47"/>
                      <a:gd name="T21" fmla="*/ 23 h 73"/>
                      <a:gd name="T22" fmla="*/ 38 w 47"/>
                      <a:gd name="T23" fmla="*/ 32 h 73"/>
                      <a:gd name="T24" fmla="*/ 32 w 47"/>
                      <a:gd name="T25" fmla="*/ 43 h 73"/>
                      <a:gd name="T26" fmla="*/ 26 w 47"/>
                      <a:gd name="T27" fmla="*/ 52 h 73"/>
                      <a:gd name="T28" fmla="*/ 18 w 47"/>
                      <a:gd name="T29" fmla="*/ 60 h 73"/>
                      <a:gd name="T30" fmla="*/ 9 w 47"/>
                      <a:gd name="T31" fmla="*/ 66 h 73"/>
                      <a:gd name="T32" fmla="*/ 0 w 47"/>
                      <a:gd name="T33" fmla="*/ 73 h 73"/>
                      <a:gd name="T34" fmla="*/ 6 w 47"/>
                      <a:gd name="T35" fmla="*/ 71 h 73"/>
                      <a:gd name="T36" fmla="*/ 12 w 47"/>
                      <a:gd name="T37" fmla="*/ 69 h 7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7"/>
                      <a:gd name="T58" fmla="*/ 0 h 73"/>
                      <a:gd name="T59" fmla="*/ 47 w 47"/>
                      <a:gd name="T60" fmla="*/ 73 h 73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7" h="73">
                        <a:moveTo>
                          <a:pt x="12" y="69"/>
                        </a:moveTo>
                        <a:lnTo>
                          <a:pt x="24" y="57"/>
                        </a:lnTo>
                        <a:lnTo>
                          <a:pt x="35" y="43"/>
                        </a:lnTo>
                        <a:lnTo>
                          <a:pt x="40" y="35"/>
                        </a:lnTo>
                        <a:lnTo>
                          <a:pt x="43" y="28"/>
                        </a:lnTo>
                        <a:lnTo>
                          <a:pt x="46" y="20"/>
                        </a:lnTo>
                        <a:lnTo>
                          <a:pt x="47" y="11"/>
                        </a:lnTo>
                        <a:lnTo>
                          <a:pt x="47" y="6"/>
                        </a:lnTo>
                        <a:lnTo>
                          <a:pt x="46" y="0"/>
                        </a:lnTo>
                        <a:lnTo>
                          <a:pt x="44" y="11"/>
                        </a:lnTo>
                        <a:lnTo>
                          <a:pt x="41" y="23"/>
                        </a:lnTo>
                        <a:lnTo>
                          <a:pt x="38" y="32"/>
                        </a:lnTo>
                        <a:lnTo>
                          <a:pt x="32" y="43"/>
                        </a:lnTo>
                        <a:lnTo>
                          <a:pt x="26" y="52"/>
                        </a:lnTo>
                        <a:lnTo>
                          <a:pt x="18" y="60"/>
                        </a:lnTo>
                        <a:lnTo>
                          <a:pt x="9" y="66"/>
                        </a:lnTo>
                        <a:lnTo>
                          <a:pt x="0" y="73"/>
                        </a:lnTo>
                        <a:lnTo>
                          <a:pt x="6" y="71"/>
                        </a:lnTo>
                        <a:lnTo>
                          <a:pt x="12" y="69"/>
                        </a:lnTo>
                        <a:close/>
                      </a:path>
                    </a:pathLst>
                  </a:custGeom>
                  <a:solidFill>
                    <a:srgbClr val="DA30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7" name="Freeform 685">
                    <a:extLst>
                      <a:ext uri="{FF2B5EF4-FFF2-40B4-BE49-F238E27FC236}">
                        <a16:creationId xmlns:a16="http://schemas.microsoft.com/office/drawing/2014/main" id="{B4FA2261-A1BA-D847-A152-8EA9E93D0A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8" y="1233"/>
                    <a:ext cx="52" cy="79"/>
                  </a:xfrm>
                  <a:custGeom>
                    <a:avLst/>
                    <a:gdLst>
                      <a:gd name="T0" fmla="*/ 11 w 52"/>
                      <a:gd name="T1" fmla="*/ 76 h 79"/>
                      <a:gd name="T2" fmla="*/ 18 w 52"/>
                      <a:gd name="T3" fmla="*/ 70 h 79"/>
                      <a:gd name="T4" fmla="*/ 26 w 52"/>
                      <a:gd name="T5" fmla="*/ 64 h 79"/>
                      <a:gd name="T6" fmla="*/ 32 w 52"/>
                      <a:gd name="T7" fmla="*/ 56 h 79"/>
                      <a:gd name="T8" fmla="*/ 38 w 52"/>
                      <a:gd name="T9" fmla="*/ 48 h 79"/>
                      <a:gd name="T10" fmla="*/ 43 w 52"/>
                      <a:gd name="T11" fmla="*/ 39 h 79"/>
                      <a:gd name="T12" fmla="*/ 48 w 52"/>
                      <a:gd name="T13" fmla="*/ 30 h 79"/>
                      <a:gd name="T14" fmla="*/ 51 w 52"/>
                      <a:gd name="T15" fmla="*/ 20 h 79"/>
                      <a:gd name="T16" fmla="*/ 52 w 52"/>
                      <a:gd name="T17" fmla="*/ 10 h 79"/>
                      <a:gd name="T18" fmla="*/ 51 w 52"/>
                      <a:gd name="T19" fmla="*/ 5 h 79"/>
                      <a:gd name="T20" fmla="*/ 51 w 52"/>
                      <a:gd name="T21" fmla="*/ 0 h 79"/>
                      <a:gd name="T22" fmla="*/ 49 w 52"/>
                      <a:gd name="T23" fmla="*/ 13 h 79"/>
                      <a:gd name="T24" fmla="*/ 46 w 52"/>
                      <a:gd name="T25" fmla="*/ 25 h 79"/>
                      <a:gd name="T26" fmla="*/ 42 w 52"/>
                      <a:gd name="T27" fmla="*/ 37 h 79"/>
                      <a:gd name="T28" fmla="*/ 35 w 52"/>
                      <a:gd name="T29" fmla="*/ 47 h 79"/>
                      <a:gd name="T30" fmla="*/ 28 w 52"/>
                      <a:gd name="T31" fmla="*/ 57 h 79"/>
                      <a:gd name="T32" fmla="*/ 20 w 52"/>
                      <a:gd name="T33" fmla="*/ 65 h 79"/>
                      <a:gd name="T34" fmla="*/ 11 w 52"/>
                      <a:gd name="T35" fmla="*/ 73 h 79"/>
                      <a:gd name="T36" fmla="*/ 0 w 52"/>
                      <a:gd name="T37" fmla="*/ 79 h 79"/>
                      <a:gd name="T38" fmla="*/ 5 w 52"/>
                      <a:gd name="T39" fmla="*/ 78 h 79"/>
                      <a:gd name="T40" fmla="*/ 11 w 52"/>
                      <a:gd name="T41" fmla="*/ 76 h 7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2"/>
                      <a:gd name="T64" fmla="*/ 0 h 79"/>
                      <a:gd name="T65" fmla="*/ 52 w 52"/>
                      <a:gd name="T66" fmla="*/ 79 h 7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2" h="79">
                        <a:moveTo>
                          <a:pt x="11" y="76"/>
                        </a:moveTo>
                        <a:lnTo>
                          <a:pt x="18" y="70"/>
                        </a:lnTo>
                        <a:lnTo>
                          <a:pt x="26" y="64"/>
                        </a:lnTo>
                        <a:lnTo>
                          <a:pt x="32" y="56"/>
                        </a:lnTo>
                        <a:lnTo>
                          <a:pt x="38" y="48"/>
                        </a:lnTo>
                        <a:lnTo>
                          <a:pt x="43" y="39"/>
                        </a:lnTo>
                        <a:lnTo>
                          <a:pt x="48" y="30"/>
                        </a:lnTo>
                        <a:lnTo>
                          <a:pt x="51" y="20"/>
                        </a:lnTo>
                        <a:lnTo>
                          <a:pt x="52" y="10"/>
                        </a:lnTo>
                        <a:lnTo>
                          <a:pt x="51" y="5"/>
                        </a:lnTo>
                        <a:lnTo>
                          <a:pt x="51" y="0"/>
                        </a:lnTo>
                        <a:lnTo>
                          <a:pt x="49" y="13"/>
                        </a:lnTo>
                        <a:lnTo>
                          <a:pt x="46" y="25"/>
                        </a:lnTo>
                        <a:lnTo>
                          <a:pt x="42" y="37"/>
                        </a:lnTo>
                        <a:lnTo>
                          <a:pt x="35" y="47"/>
                        </a:lnTo>
                        <a:lnTo>
                          <a:pt x="28" y="57"/>
                        </a:lnTo>
                        <a:lnTo>
                          <a:pt x="20" y="65"/>
                        </a:lnTo>
                        <a:lnTo>
                          <a:pt x="11" y="73"/>
                        </a:lnTo>
                        <a:lnTo>
                          <a:pt x="0" y="79"/>
                        </a:lnTo>
                        <a:lnTo>
                          <a:pt x="5" y="78"/>
                        </a:lnTo>
                        <a:lnTo>
                          <a:pt x="11" y="76"/>
                        </a:lnTo>
                        <a:close/>
                      </a:path>
                    </a:pathLst>
                  </a:custGeom>
                  <a:solidFill>
                    <a:srgbClr val="DA31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8" name="Freeform 686">
                    <a:extLst>
                      <a:ext uri="{FF2B5EF4-FFF2-40B4-BE49-F238E27FC236}">
                        <a16:creationId xmlns:a16="http://schemas.microsoft.com/office/drawing/2014/main" id="{990EDACC-A9CA-C545-8A17-6794D40180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2" y="1229"/>
                    <a:ext cx="57" cy="83"/>
                  </a:xfrm>
                  <a:custGeom>
                    <a:avLst/>
                    <a:gdLst>
                      <a:gd name="T0" fmla="*/ 11 w 57"/>
                      <a:gd name="T1" fmla="*/ 82 h 83"/>
                      <a:gd name="T2" fmla="*/ 20 w 57"/>
                      <a:gd name="T3" fmla="*/ 75 h 83"/>
                      <a:gd name="T4" fmla="*/ 29 w 57"/>
                      <a:gd name="T5" fmla="*/ 69 h 83"/>
                      <a:gd name="T6" fmla="*/ 37 w 57"/>
                      <a:gd name="T7" fmla="*/ 61 h 83"/>
                      <a:gd name="T8" fmla="*/ 43 w 57"/>
                      <a:gd name="T9" fmla="*/ 52 h 83"/>
                      <a:gd name="T10" fmla="*/ 49 w 57"/>
                      <a:gd name="T11" fmla="*/ 41 h 83"/>
                      <a:gd name="T12" fmla="*/ 52 w 57"/>
                      <a:gd name="T13" fmla="*/ 32 h 83"/>
                      <a:gd name="T14" fmla="*/ 55 w 57"/>
                      <a:gd name="T15" fmla="*/ 20 h 83"/>
                      <a:gd name="T16" fmla="*/ 57 w 57"/>
                      <a:gd name="T17" fmla="*/ 9 h 83"/>
                      <a:gd name="T18" fmla="*/ 57 w 57"/>
                      <a:gd name="T19" fmla="*/ 4 h 83"/>
                      <a:gd name="T20" fmla="*/ 55 w 57"/>
                      <a:gd name="T21" fmla="*/ 0 h 83"/>
                      <a:gd name="T22" fmla="*/ 55 w 57"/>
                      <a:gd name="T23" fmla="*/ 1 h 83"/>
                      <a:gd name="T24" fmla="*/ 55 w 57"/>
                      <a:gd name="T25" fmla="*/ 1 h 83"/>
                      <a:gd name="T26" fmla="*/ 54 w 57"/>
                      <a:gd name="T27" fmla="*/ 15 h 83"/>
                      <a:gd name="T28" fmla="*/ 51 w 57"/>
                      <a:gd name="T29" fmla="*/ 27 h 83"/>
                      <a:gd name="T30" fmla="*/ 46 w 57"/>
                      <a:gd name="T31" fmla="*/ 40 h 83"/>
                      <a:gd name="T32" fmla="*/ 40 w 57"/>
                      <a:gd name="T33" fmla="*/ 51 h 83"/>
                      <a:gd name="T34" fmla="*/ 32 w 57"/>
                      <a:gd name="T35" fmla="*/ 61 h 83"/>
                      <a:gd name="T36" fmla="*/ 23 w 57"/>
                      <a:gd name="T37" fmla="*/ 71 h 83"/>
                      <a:gd name="T38" fmla="*/ 12 w 57"/>
                      <a:gd name="T39" fmla="*/ 78 h 83"/>
                      <a:gd name="T40" fmla="*/ 0 w 57"/>
                      <a:gd name="T41" fmla="*/ 83 h 83"/>
                      <a:gd name="T42" fmla="*/ 6 w 57"/>
                      <a:gd name="T43" fmla="*/ 83 h 83"/>
                      <a:gd name="T44" fmla="*/ 11 w 57"/>
                      <a:gd name="T45" fmla="*/ 82 h 8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7"/>
                      <a:gd name="T70" fmla="*/ 0 h 83"/>
                      <a:gd name="T71" fmla="*/ 57 w 57"/>
                      <a:gd name="T72" fmla="*/ 83 h 8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7" h="83">
                        <a:moveTo>
                          <a:pt x="11" y="82"/>
                        </a:moveTo>
                        <a:lnTo>
                          <a:pt x="20" y="75"/>
                        </a:lnTo>
                        <a:lnTo>
                          <a:pt x="29" y="69"/>
                        </a:lnTo>
                        <a:lnTo>
                          <a:pt x="37" y="61"/>
                        </a:lnTo>
                        <a:lnTo>
                          <a:pt x="43" y="52"/>
                        </a:lnTo>
                        <a:lnTo>
                          <a:pt x="49" y="41"/>
                        </a:lnTo>
                        <a:lnTo>
                          <a:pt x="52" y="32"/>
                        </a:lnTo>
                        <a:lnTo>
                          <a:pt x="55" y="20"/>
                        </a:lnTo>
                        <a:lnTo>
                          <a:pt x="57" y="9"/>
                        </a:lnTo>
                        <a:lnTo>
                          <a:pt x="57" y="4"/>
                        </a:lnTo>
                        <a:lnTo>
                          <a:pt x="55" y="0"/>
                        </a:lnTo>
                        <a:lnTo>
                          <a:pt x="55" y="1"/>
                        </a:lnTo>
                        <a:lnTo>
                          <a:pt x="54" y="15"/>
                        </a:lnTo>
                        <a:lnTo>
                          <a:pt x="51" y="27"/>
                        </a:lnTo>
                        <a:lnTo>
                          <a:pt x="46" y="40"/>
                        </a:lnTo>
                        <a:lnTo>
                          <a:pt x="40" y="51"/>
                        </a:lnTo>
                        <a:lnTo>
                          <a:pt x="32" y="61"/>
                        </a:lnTo>
                        <a:lnTo>
                          <a:pt x="23" y="71"/>
                        </a:lnTo>
                        <a:lnTo>
                          <a:pt x="12" y="78"/>
                        </a:lnTo>
                        <a:lnTo>
                          <a:pt x="0" y="83"/>
                        </a:lnTo>
                        <a:lnTo>
                          <a:pt x="6" y="83"/>
                        </a:lnTo>
                        <a:lnTo>
                          <a:pt x="11" y="82"/>
                        </a:lnTo>
                        <a:close/>
                      </a:path>
                    </a:pathLst>
                  </a:custGeom>
                  <a:solidFill>
                    <a:srgbClr val="DB312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99" name="Freeform 687">
                    <a:extLst>
                      <a:ext uri="{FF2B5EF4-FFF2-40B4-BE49-F238E27FC236}">
                        <a16:creationId xmlns:a16="http://schemas.microsoft.com/office/drawing/2014/main" id="{AB5FD13A-9BF1-3E46-92D7-3E2D8F7823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7" y="1226"/>
                    <a:ext cx="62" cy="88"/>
                  </a:xfrm>
                  <a:custGeom>
                    <a:avLst/>
                    <a:gdLst>
                      <a:gd name="T0" fmla="*/ 11 w 62"/>
                      <a:gd name="T1" fmla="*/ 86 h 88"/>
                      <a:gd name="T2" fmla="*/ 22 w 62"/>
                      <a:gd name="T3" fmla="*/ 80 h 88"/>
                      <a:gd name="T4" fmla="*/ 31 w 62"/>
                      <a:gd name="T5" fmla="*/ 72 h 88"/>
                      <a:gd name="T6" fmla="*/ 39 w 62"/>
                      <a:gd name="T7" fmla="*/ 64 h 88"/>
                      <a:gd name="T8" fmla="*/ 46 w 62"/>
                      <a:gd name="T9" fmla="*/ 54 h 88"/>
                      <a:gd name="T10" fmla="*/ 53 w 62"/>
                      <a:gd name="T11" fmla="*/ 44 h 88"/>
                      <a:gd name="T12" fmla="*/ 57 w 62"/>
                      <a:gd name="T13" fmla="*/ 32 h 88"/>
                      <a:gd name="T14" fmla="*/ 60 w 62"/>
                      <a:gd name="T15" fmla="*/ 20 h 88"/>
                      <a:gd name="T16" fmla="*/ 62 w 62"/>
                      <a:gd name="T17" fmla="*/ 7 h 88"/>
                      <a:gd name="T18" fmla="*/ 60 w 62"/>
                      <a:gd name="T19" fmla="*/ 3 h 88"/>
                      <a:gd name="T20" fmla="*/ 59 w 62"/>
                      <a:gd name="T21" fmla="*/ 0 h 88"/>
                      <a:gd name="T22" fmla="*/ 59 w 62"/>
                      <a:gd name="T23" fmla="*/ 1 h 88"/>
                      <a:gd name="T24" fmla="*/ 59 w 62"/>
                      <a:gd name="T25" fmla="*/ 4 h 88"/>
                      <a:gd name="T26" fmla="*/ 57 w 62"/>
                      <a:gd name="T27" fmla="*/ 18 h 88"/>
                      <a:gd name="T28" fmla="*/ 54 w 62"/>
                      <a:gd name="T29" fmla="*/ 32 h 88"/>
                      <a:gd name="T30" fmla="*/ 49 w 62"/>
                      <a:gd name="T31" fmla="*/ 44 h 88"/>
                      <a:gd name="T32" fmla="*/ 42 w 62"/>
                      <a:gd name="T33" fmla="*/ 55 h 88"/>
                      <a:gd name="T34" fmla="*/ 34 w 62"/>
                      <a:gd name="T35" fmla="*/ 66 h 88"/>
                      <a:gd name="T36" fmla="*/ 23 w 62"/>
                      <a:gd name="T37" fmla="*/ 74 h 88"/>
                      <a:gd name="T38" fmla="*/ 12 w 62"/>
                      <a:gd name="T39" fmla="*/ 81 h 88"/>
                      <a:gd name="T40" fmla="*/ 0 w 62"/>
                      <a:gd name="T41" fmla="*/ 88 h 88"/>
                      <a:gd name="T42" fmla="*/ 6 w 62"/>
                      <a:gd name="T43" fmla="*/ 86 h 88"/>
                      <a:gd name="T44" fmla="*/ 11 w 62"/>
                      <a:gd name="T45" fmla="*/ 86 h 8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2"/>
                      <a:gd name="T70" fmla="*/ 0 h 88"/>
                      <a:gd name="T71" fmla="*/ 62 w 62"/>
                      <a:gd name="T72" fmla="*/ 88 h 8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2" h="88">
                        <a:moveTo>
                          <a:pt x="11" y="86"/>
                        </a:moveTo>
                        <a:lnTo>
                          <a:pt x="22" y="80"/>
                        </a:lnTo>
                        <a:lnTo>
                          <a:pt x="31" y="72"/>
                        </a:lnTo>
                        <a:lnTo>
                          <a:pt x="39" y="64"/>
                        </a:lnTo>
                        <a:lnTo>
                          <a:pt x="46" y="54"/>
                        </a:lnTo>
                        <a:lnTo>
                          <a:pt x="53" y="44"/>
                        </a:lnTo>
                        <a:lnTo>
                          <a:pt x="57" y="32"/>
                        </a:lnTo>
                        <a:lnTo>
                          <a:pt x="60" y="20"/>
                        </a:lnTo>
                        <a:lnTo>
                          <a:pt x="62" y="7"/>
                        </a:lnTo>
                        <a:lnTo>
                          <a:pt x="60" y="3"/>
                        </a:lnTo>
                        <a:lnTo>
                          <a:pt x="59" y="0"/>
                        </a:lnTo>
                        <a:lnTo>
                          <a:pt x="59" y="1"/>
                        </a:lnTo>
                        <a:lnTo>
                          <a:pt x="59" y="4"/>
                        </a:lnTo>
                        <a:lnTo>
                          <a:pt x="57" y="18"/>
                        </a:lnTo>
                        <a:lnTo>
                          <a:pt x="54" y="32"/>
                        </a:lnTo>
                        <a:lnTo>
                          <a:pt x="49" y="44"/>
                        </a:lnTo>
                        <a:lnTo>
                          <a:pt x="42" y="55"/>
                        </a:lnTo>
                        <a:lnTo>
                          <a:pt x="34" y="66"/>
                        </a:lnTo>
                        <a:lnTo>
                          <a:pt x="23" y="74"/>
                        </a:lnTo>
                        <a:lnTo>
                          <a:pt x="12" y="81"/>
                        </a:lnTo>
                        <a:lnTo>
                          <a:pt x="0" y="88"/>
                        </a:lnTo>
                        <a:lnTo>
                          <a:pt x="6" y="86"/>
                        </a:lnTo>
                        <a:lnTo>
                          <a:pt x="11" y="86"/>
                        </a:lnTo>
                        <a:close/>
                      </a:path>
                    </a:pathLst>
                  </a:custGeom>
                  <a:solidFill>
                    <a:srgbClr val="DB32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0" name="Freeform 688">
                    <a:extLst>
                      <a:ext uri="{FF2B5EF4-FFF2-40B4-BE49-F238E27FC236}">
                        <a16:creationId xmlns:a16="http://schemas.microsoft.com/office/drawing/2014/main" id="{45160B2A-AFCD-724F-AEE0-56F0EE3470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2" y="1222"/>
                    <a:ext cx="65" cy="92"/>
                  </a:xfrm>
                  <a:custGeom>
                    <a:avLst/>
                    <a:gdLst>
                      <a:gd name="T0" fmla="*/ 65 w 65"/>
                      <a:gd name="T1" fmla="*/ 8 h 92"/>
                      <a:gd name="T2" fmla="*/ 65 w 65"/>
                      <a:gd name="T3" fmla="*/ 8 h 92"/>
                      <a:gd name="T4" fmla="*/ 65 w 65"/>
                      <a:gd name="T5" fmla="*/ 7 h 92"/>
                      <a:gd name="T6" fmla="*/ 64 w 65"/>
                      <a:gd name="T7" fmla="*/ 4 h 92"/>
                      <a:gd name="T8" fmla="*/ 61 w 65"/>
                      <a:gd name="T9" fmla="*/ 0 h 92"/>
                      <a:gd name="T10" fmla="*/ 62 w 65"/>
                      <a:gd name="T11" fmla="*/ 4 h 92"/>
                      <a:gd name="T12" fmla="*/ 62 w 65"/>
                      <a:gd name="T13" fmla="*/ 8 h 92"/>
                      <a:gd name="T14" fmla="*/ 61 w 65"/>
                      <a:gd name="T15" fmla="*/ 22 h 92"/>
                      <a:gd name="T16" fmla="*/ 58 w 65"/>
                      <a:gd name="T17" fmla="*/ 36 h 92"/>
                      <a:gd name="T18" fmla="*/ 51 w 65"/>
                      <a:gd name="T19" fmla="*/ 48 h 92"/>
                      <a:gd name="T20" fmla="*/ 45 w 65"/>
                      <a:gd name="T21" fmla="*/ 61 h 92"/>
                      <a:gd name="T22" fmla="*/ 36 w 65"/>
                      <a:gd name="T23" fmla="*/ 70 h 92"/>
                      <a:gd name="T24" fmla="*/ 25 w 65"/>
                      <a:gd name="T25" fmla="*/ 79 h 92"/>
                      <a:gd name="T26" fmla="*/ 14 w 65"/>
                      <a:gd name="T27" fmla="*/ 85 h 92"/>
                      <a:gd name="T28" fmla="*/ 0 w 65"/>
                      <a:gd name="T29" fmla="*/ 92 h 92"/>
                      <a:gd name="T30" fmla="*/ 4 w 65"/>
                      <a:gd name="T31" fmla="*/ 92 h 92"/>
                      <a:gd name="T32" fmla="*/ 5 w 65"/>
                      <a:gd name="T33" fmla="*/ 92 h 92"/>
                      <a:gd name="T34" fmla="*/ 8 w 65"/>
                      <a:gd name="T35" fmla="*/ 92 h 92"/>
                      <a:gd name="T36" fmla="*/ 10 w 65"/>
                      <a:gd name="T37" fmla="*/ 90 h 92"/>
                      <a:gd name="T38" fmla="*/ 22 w 65"/>
                      <a:gd name="T39" fmla="*/ 85 h 92"/>
                      <a:gd name="T40" fmla="*/ 33 w 65"/>
                      <a:gd name="T41" fmla="*/ 78 h 92"/>
                      <a:gd name="T42" fmla="*/ 42 w 65"/>
                      <a:gd name="T43" fmla="*/ 68 h 92"/>
                      <a:gd name="T44" fmla="*/ 50 w 65"/>
                      <a:gd name="T45" fmla="*/ 58 h 92"/>
                      <a:gd name="T46" fmla="*/ 56 w 65"/>
                      <a:gd name="T47" fmla="*/ 47 h 92"/>
                      <a:gd name="T48" fmla="*/ 61 w 65"/>
                      <a:gd name="T49" fmla="*/ 34 h 92"/>
                      <a:gd name="T50" fmla="*/ 64 w 65"/>
                      <a:gd name="T51" fmla="*/ 22 h 92"/>
                      <a:gd name="T52" fmla="*/ 65 w 65"/>
                      <a:gd name="T53" fmla="*/ 8 h 9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5"/>
                      <a:gd name="T82" fmla="*/ 0 h 92"/>
                      <a:gd name="T83" fmla="*/ 65 w 65"/>
                      <a:gd name="T84" fmla="*/ 92 h 9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5" h="92">
                        <a:moveTo>
                          <a:pt x="65" y="8"/>
                        </a:moveTo>
                        <a:lnTo>
                          <a:pt x="65" y="8"/>
                        </a:lnTo>
                        <a:lnTo>
                          <a:pt x="65" y="7"/>
                        </a:lnTo>
                        <a:lnTo>
                          <a:pt x="64" y="4"/>
                        </a:lnTo>
                        <a:lnTo>
                          <a:pt x="61" y="0"/>
                        </a:lnTo>
                        <a:lnTo>
                          <a:pt x="62" y="4"/>
                        </a:lnTo>
                        <a:lnTo>
                          <a:pt x="62" y="8"/>
                        </a:lnTo>
                        <a:lnTo>
                          <a:pt x="61" y="22"/>
                        </a:lnTo>
                        <a:lnTo>
                          <a:pt x="58" y="36"/>
                        </a:lnTo>
                        <a:lnTo>
                          <a:pt x="51" y="48"/>
                        </a:lnTo>
                        <a:lnTo>
                          <a:pt x="45" y="61"/>
                        </a:lnTo>
                        <a:lnTo>
                          <a:pt x="36" y="70"/>
                        </a:lnTo>
                        <a:lnTo>
                          <a:pt x="25" y="79"/>
                        </a:lnTo>
                        <a:lnTo>
                          <a:pt x="14" y="85"/>
                        </a:lnTo>
                        <a:lnTo>
                          <a:pt x="0" y="92"/>
                        </a:lnTo>
                        <a:lnTo>
                          <a:pt x="4" y="92"/>
                        </a:lnTo>
                        <a:lnTo>
                          <a:pt x="5" y="92"/>
                        </a:lnTo>
                        <a:lnTo>
                          <a:pt x="8" y="92"/>
                        </a:lnTo>
                        <a:lnTo>
                          <a:pt x="10" y="90"/>
                        </a:lnTo>
                        <a:lnTo>
                          <a:pt x="22" y="85"/>
                        </a:lnTo>
                        <a:lnTo>
                          <a:pt x="33" y="78"/>
                        </a:lnTo>
                        <a:lnTo>
                          <a:pt x="42" y="68"/>
                        </a:lnTo>
                        <a:lnTo>
                          <a:pt x="50" y="58"/>
                        </a:lnTo>
                        <a:lnTo>
                          <a:pt x="56" y="47"/>
                        </a:lnTo>
                        <a:lnTo>
                          <a:pt x="61" y="34"/>
                        </a:lnTo>
                        <a:lnTo>
                          <a:pt x="64" y="22"/>
                        </a:lnTo>
                        <a:lnTo>
                          <a:pt x="65" y="8"/>
                        </a:lnTo>
                        <a:close/>
                      </a:path>
                    </a:pathLst>
                  </a:custGeom>
                  <a:solidFill>
                    <a:srgbClr val="DB33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1" name="Freeform 689">
                    <a:extLst>
                      <a:ext uri="{FF2B5EF4-FFF2-40B4-BE49-F238E27FC236}">
                        <a16:creationId xmlns:a16="http://schemas.microsoft.com/office/drawing/2014/main" id="{11C19569-B149-1F46-988E-391DD691E7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219"/>
                    <a:ext cx="67" cy="95"/>
                  </a:xfrm>
                  <a:custGeom>
                    <a:avLst/>
                    <a:gdLst>
                      <a:gd name="T0" fmla="*/ 67 w 67"/>
                      <a:gd name="T1" fmla="*/ 11 h 95"/>
                      <a:gd name="T2" fmla="*/ 67 w 67"/>
                      <a:gd name="T3" fmla="*/ 8 h 95"/>
                      <a:gd name="T4" fmla="*/ 67 w 67"/>
                      <a:gd name="T5" fmla="*/ 7 h 95"/>
                      <a:gd name="T6" fmla="*/ 64 w 67"/>
                      <a:gd name="T7" fmla="*/ 3 h 95"/>
                      <a:gd name="T8" fmla="*/ 62 w 67"/>
                      <a:gd name="T9" fmla="*/ 0 h 95"/>
                      <a:gd name="T10" fmla="*/ 62 w 67"/>
                      <a:gd name="T11" fmla="*/ 5 h 95"/>
                      <a:gd name="T12" fmla="*/ 64 w 67"/>
                      <a:gd name="T13" fmla="*/ 11 h 95"/>
                      <a:gd name="T14" fmla="*/ 62 w 67"/>
                      <a:gd name="T15" fmla="*/ 25 h 95"/>
                      <a:gd name="T16" fmla="*/ 59 w 67"/>
                      <a:gd name="T17" fmla="*/ 39 h 95"/>
                      <a:gd name="T18" fmla="*/ 53 w 67"/>
                      <a:gd name="T19" fmla="*/ 53 h 95"/>
                      <a:gd name="T20" fmla="*/ 45 w 67"/>
                      <a:gd name="T21" fmla="*/ 64 h 95"/>
                      <a:gd name="T22" fmla="*/ 36 w 67"/>
                      <a:gd name="T23" fmla="*/ 73 h 95"/>
                      <a:gd name="T24" fmla="*/ 25 w 67"/>
                      <a:gd name="T25" fmla="*/ 82 h 95"/>
                      <a:gd name="T26" fmla="*/ 13 w 67"/>
                      <a:gd name="T27" fmla="*/ 88 h 95"/>
                      <a:gd name="T28" fmla="*/ 0 w 67"/>
                      <a:gd name="T29" fmla="*/ 93 h 95"/>
                      <a:gd name="T30" fmla="*/ 3 w 67"/>
                      <a:gd name="T31" fmla="*/ 95 h 95"/>
                      <a:gd name="T32" fmla="*/ 8 w 67"/>
                      <a:gd name="T33" fmla="*/ 95 h 95"/>
                      <a:gd name="T34" fmla="*/ 8 w 67"/>
                      <a:gd name="T35" fmla="*/ 95 h 95"/>
                      <a:gd name="T36" fmla="*/ 8 w 67"/>
                      <a:gd name="T37" fmla="*/ 95 h 95"/>
                      <a:gd name="T38" fmla="*/ 20 w 67"/>
                      <a:gd name="T39" fmla="*/ 88 h 95"/>
                      <a:gd name="T40" fmla="*/ 31 w 67"/>
                      <a:gd name="T41" fmla="*/ 81 h 95"/>
                      <a:gd name="T42" fmla="*/ 42 w 67"/>
                      <a:gd name="T43" fmla="*/ 73 h 95"/>
                      <a:gd name="T44" fmla="*/ 50 w 67"/>
                      <a:gd name="T45" fmla="*/ 62 h 95"/>
                      <a:gd name="T46" fmla="*/ 57 w 67"/>
                      <a:gd name="T47" fmla="*/ 51 h 95"/>
                      <a:gd name="T48" fmla="*/ 62 w 67"/>
                      <a:gd name="T49" fmla="*/ 39 h 95"/>
                      <a:gd name="T50" fmla="*/ 65 w 67"/>
                      <a:gd name="T51" fmla="*/ 25 h 95"/>
                      <a:gd name="T52" fmla="*/ 67 w 67"/>
                      <a:gd name="T53" fmla="*/ 11 h 9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7"/>
                      <a:gd name="T82" fmla="*/ 0 h 95"/>
                      <a:gd name="T83" fmla="*/ 67 w 67"/>
                      <a:gd name="T84" fmla="*/ 95 h 9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7" h="95">
                        <a:moveTo>
                          <a:pt x="67" y="11"/>
                        </a:moveTo>
                        <a:lnTo>
                          <a:pt x="67" y="8"/>
                        </a:lnTo>
                        <a:lnTo>
                          <a:pt x="67" y="7"/>
                        </a:lnTo>
                        <a:lnTo>
                          <a:pt x="64" y="3"/>
                        </a:lnTo>
                        <a:lnTo>
                          <a:pt x="62" y="0"/>
                        </a:lnTo>
                        <a:lnTo>
                          <a:pt x="62" y="5"/>
                        </a:lnTo>
                        <a:lnTo>
                          <a:pt x="64" y="11"/>
                        </a:lnTo>
                        <a:lnTo>
                          <a:pt x="62" y="25"/>
                        </a:lnTo>
                        <a:lnTo>
                          <a:pt x="59" y="39"/>
                        </a:lnTo>
                        <a:lnTo>
                          <a:pt x="53" y="53"/>
                        </a:lnTo>
                        <a:lnTo>
                          <a:pt x="45" y="64"/>
                        </a:lnTo>
                        <a:lnTo>
                          <a:pt x="36" y="73"/>
                        </a:lnTo>
                        <a:lnTo>
                          <a:pt x="25" y="82"/>
                        </a:lnTo>
                        <a:lnTo>
                          <a:pt x="13" y="88"/>
                        </a:lnTo>
                        <a:lnTo>
                          <a:pt x="0" y="93"/>
                        </a:lnTo>
                        <a:lnTo>
                          <a:pt x="3" y="95"/>
                        </a:lnTo>
                        <a:lnTo>
                          <a:pt x="8" y="95"/>
                        </a:lnTo>
                        <a:lnTo>
                          <a:pt x="20" y="88"/>
                        </a:lnTo>
                        <a:lnTo>
                          <a:pt x="31" y="81"/>
                        </a:lnTo>
                        <a:lnTo>
                          <a:pt x="42" y="73"/>
                        </a:lnTo>
                        <a:lnTo>
                          <a:pt x="50" y="62"/>
                        </a:lnTo>
                        <a:lnTo>
                          <a:pt x="57" y="51"/>
                        </a:lnTo>
                        <a:lnTo>
                          <a:pt x="62" y="39"/>
                        </a:lnTo>
                        <a:lnTo>
                          <a:pt x="65" y="25"/>
                        </a:lnTo>
                        <a:lnTo>
                          <a:pt x="67" y="11"/>
                        </a:lnTo>
                        <a:close/>
                      </a:path>
                    </a:pathLst>
                  </a:custGeom>
                  <a:solidFill>
                    <a:srgbClr val="DB342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2" name="Freeform 690">
                    <a:extLst>
                      <a:ext uri="{FF2B5EF4-FFF2-40B4-BE49-F238E27FC236}">
                        <a16:creationId xmlns:a16="http://schemas.microsoft.com/office/drawing/2014/main" id="{810E0FAB-643A-3D4D-9AD5-DC1ACB0AF0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5" y="1216"/>
                    <a:ext cx="69" cy="98"/>
                  </a:xfrm>
                  <a:custGeom>
                    <a:avLst/>
                    <a:gdLst>
                      <a:gd name="T0" fmla="*/ 69 w 69"/>
                      <a:gd name="T1" fmla="*/ 14 h 98"/>
                      <a:gd name="T2" fmla="*/ 69 w 69"/>
                      <a:gd name="T3" fmla="*/ 10 h 98"/>
                      <a:gd name="T4" fmla="*/ 68 w 69"/>
                      <a:gd name="T5" fmla="*/ 6 h 98"/>
                      <a:gd name="T6" fmla="*/ 66 w 69"/>
                      <a:gd name="T7" fmla="*/ 3 h 98"/>
                      <a:gd name="T8" fmla="*/ 65 w 69"/>
                      <a:gd name="T9" fmla="*/ 0 h 98"/>
                      <a:gd name="T10" fmla="*/ 65 w 69"/>
                      <a:gd name="T11" fmla="*/ 6 h 98"/>
                      <a:gd name="T12" fmla="*/ 66 w 69"/>
                      <a:gd name="T13" fmla="*/ 14 h 98"/>
                      <a:gd name="T14" fmla="*/ 65 w 69"/>
                      <a:gd name="T15" fmla="*/ 30 h 98"/>
                      <a:gd name="T16" fmla="*/ 60 w 69"/>
                      <a:gd name="T17" fmla="*/ 44 h 98"/>
                      <a:gd name="T18" fmla="*/ 55 w 69"/>
                      <a:gd name="T19" fmla="*/ 56 h 98"/>
                      <a:gd name="T20" fmla="*/ 46 w 69"/>
                      <a:gd name="T21" fmla="*/ 67 h 98"/>
                      <a:gd name="T22" fmla="*/ 37 w 69"/>
                      <a:gd name="T23" fmla="*/ 78 h 98"/>
                      <a:gd name="T24" fmla="*/ 26 w 69"/>
                      <a:gd name="T25" fmla="*/ 85 h 98"/>
                      <a:gd name="T26" fmla="*/ 14 w 69"/>
                      <a:gd name="T27" fmla="*/ 91 h 98"/>
                      <a:gd name="T28" fmla="*/ 0 w 69"/>
                      <a:gd name="T29" fmla="*/ 96 h 98"/>
                      <a:gd name="T30" fmla="*/ 4 w 69"/>
                      <a:gd name="T31" fmla="*/ 96 h 98"/>
                      <a:gd name="T32" fmla="*/ 7 w 69"/>
                      <a:gd name="T33" fmla="*/ 98 h 98"/>
                      <a:gd name="T34" fmla="*/ 21 w 69"/>
                      <a:gd name="T35" fmla="*/ 91 h 98"/>
                      <a:gd name="T36" fmla="*/ 32 w 69"/>
                      <a:gd name="T37" fmla="*/ 85 h 98"/>
                      <a:gd name="T38" fmla="*/ 43 w 69"/>
                      <a:gd name="T39" fmla="*/ 76 h 98"/>
                      <a:gd name="T40" fmla="*/ 52 w 69"/>
                      <a:gd name="T41" fmla="*/ 67 h 98"/>
                      <a:gd name="T42" fmla="*/ 58 w 69"/>
                      <a:gd name="T43" fmla="*/ 54 h 98"/>
                      <a:gd name="T44" fmla="*/ 65 w 69"/>
                      <a:gd name="T45" fmla="*/ 42 h 98"/>
                      <a:gd name="T46" fmla="*/ 68 w 69"/>
                      <a:gd name="T47" fmla="*/ 28 h 98"/>
                      <a:gd name="T48" fmla="*/ 69 w 69"/>
                      <a:gd name="T49" fmla="*/ 14 h 98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69"/>
                      <a:gd name="T76" fmla="*/ 0 h 98"/>
                      <a:gd name="T77" fmla="*/ 69 w 69"/>
                      <a:gd name="T78" fmla="*/ 98 h 98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69" h="98">
                        <a:moveTo>
                          <a:pt x="69" y="14"/>
                        </a:moveTo>
                        <a:lnTo>
                          <a:pt x="69" y="10"/>
                        </a:lnTo>
                        <a:lnTo>
                          <a:pt x="68" y="6"/>
                        </a:lnTo>
                        <a:lnTo>
                          <a:pt x="66" y="3"/>
                        </a:lnTo>
                        <a:lnTo>
                          <a:pt x="65" y="0"/>
                        </a:lnTo>
                        <a:lnTo>
                          <a:pt x="65" y="6"/>
                        </a:lnTo>
                        <a:lnTo>
                          <a:pt x="66" y="14"/>
                        </a:lnTo>
                        <a:lnTo>
                          <a:pt x="65" y="30"/>
                        </a:lnTo>
                        <a:lnTo>
                          <a:pt x="60" y="44"/>
                        </a:lnTo>
                        <a:lnTo>
                          <a:pt x="55" y="56"/>
                        </a:lnTo>
                        <a:lnTo>
                          <a:pt x="46" y="67"/>
                        </a:lnTo>
                        <a:lnTo>
                          <a:pt x="37" y="78"/>
                        </a:lnTo>
                        <a:lnTo>
                          <a:pt x="26" y="85"/>
                        </a:lnTo>
                        <a:lnTo>
                          <a:pt x="14" y="91"/>
                        </a:lnTo>
                        <a:lnTo>
                          <a:pt x="0" y="96"/>
                        </a:lnTo>
                        <a:lnTo>
                          <a:pt x="4" y="96"/>
                        </a:lnTo>
                        <a:lnTo>
                          <a:pt x="7" y="98"/>
                        </a:lnTo>
                        <a:lnTo>
                          <a:pt x="21" y="91"/>
                        </a:lnTo>
                        <a:lnTo>
                          <a:pt x="32" y="85"/>
                        </a:lnTo>
                        <a:lnTo>
                          <a:pt x="43" y="76"/>
                        </a:lnTo>
                        <a:lnTo>
                          <a:pt x="52" y="67"/>
                        </a:lnTo>
                        <a:lnTo>
                          <a:pt x="58" y="54"/>
                        </a:lnTo>
                        <a:lnTo>
                          <a:pt x="65" y="42"/>
                        </a:lnTo>
                        <a:lnTo>
                          <a:pt x="68" y="28"/>
                        </a:lnTo>
                        <a:lnTo>
                          <a:pt x="69" y="14"/>
                        </a:lnTo>
                        <a:close/>
                      </a:path>
                    </a:pathLst>
                  </a:custGeom>
                  <a:solidFill>
                    <a:srgbClr val="DB352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3" name="Freeform 691">
                    <a:extLst>
                      <a:ext uri="{FF2B5EF4-FFF2-40B4-BE49-F238E27FC236}">
                        <a16:creationId xmlns:a16="http://schemas.microsoft.com/office/drawing/2014/main" id="{140E4EDC-5F85-9749-B43F-72AF43B336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2" y="1213"/>
                    <a:ext cx="71" cy="99"/>
                  </a:xfrm>
                  <a:custGeom>
                    <a:avLst/>
                    <a:gdLst>
                      <a:gd name="T0" fmla="*/ 71 w 71"/>
                      <a:gd name="T1" fmla="*/ 17 h 99"/>
                      <a:gd name="T2" fmla="*/ 69 w 71"/>
                      <a:gd name="T3" fmla="*/ 11 h 99"/>
                      <a:gd name="T4" fmla="*/ 69 w 71"/>
                      <a:gd name="T5" fmla="*/ 6 h 99"/>
                      <a:gd name="T6" fmla="*/ 68 w 71"/>
                      <a:gd name="T7" fmla="*/ 3 h 99"/>
                      <a:gd name="T8" fmla="*/ 64 w 71"/>
                      <a:gd name="T9" fmla="*/ 0 h 99"/>
                      <a:gd name="T10" fmla="*/ 66 w 71"/>
                      <a:gd name="T11" fmla="*/ 8 h 99"/>
                      <a:gd name="T12" fmla="*/ 68 w 71"/>
                      <a:gd name="T13" fmla="*/ 17 h 99"/>
                      <a:gd name="T14" fmla="*/ 66 w 71"/>
                      <a:gd name="T15" fmla="*/ 33 h 99"/>
                      <a:gd name="T16" fmla="*/ 61 w 71"/>
                      <a:gd name="T17" fmla="*/ 47 h 99"/>
                      <a:gd name="T18" fmla="*/ 55 w 71"/>
                      <a:gd name="T19" fmla="*/ 59 h 99"/>
                      <a:gd name="T20" fmla="*/ 47 w 71"/>
                      <a:gd name="T21" fmla="*/ 70 h 99"/>
                      <a:gd name="T22" fmla="*/ 37 w 71"/>
                      <a:gd name="T23" fmla="*/ 81 h 99"/>
                      <a:gd name="T24" fmla="*/ 26 w 71"/>
                      <a:gd name="T25" fmla="*/ 88 h 99"/>
                      <a:gd name="T26" fmla="*/ 14 w 71"/>
                      <a:gd name="T27" fmla="*/ 94 h 99"/>
                      <a:gd name="T28" fmla="*/ 0 w 71"/>
                      <a:gd name="T29" fmla="*/ 98 h 99"/>
                      <a:gd name="T30" fmla="*/ 3 w 71"/>
                      <a:gd name="T31" fmla="*/ 99 h 99"/>
                      <a:gd name="T32" fmla="*/ 7 w 71"/>
                      <a:gd name="T33" fmla="*/ 99 h 99"/>
                      <a:gd name="T34" fmla="*/ 20 w 71"/>
                      <a:gd name="T35" fmla="*/ 94 h 99"/>
                      <a:gd name="T36" fmla="*/ 32 w 71"/>
                      <a:gd name="T37" fmla="*/ 88 h 99"/>
                      <a:gd name="T38" fmla="*/ 43 w 71"/>
                      <a:gd name="T39" fmla="*/ 79 h 99"/>
                      <a:gd name="T40" fmla="*/ 52 w 71"/>
                      <a:gd name="T41" fmla="*/ 70 h 99"/>
                      <a:gd name="T42" fmla="*/ 60 w 71"/>
                      <a:gd name="T43" fmla="*/ 59 h 99"/>
                      <a:gd name="T44" fmla="*/ 66 w 71"/>
                      <a:gd name="T45" fmla="*/ 45 h 99"/>
                      <a:gd name="T46" fmla="*/ 69 w 71"/>
                      <a:gd name="T47" fmla="*/ 31 h 99"/>
                      <a:gd name="T48" fmla="*/ 71 w 71"/>
                      <a:gd name="T49" fmla="*/ 17 h 99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99"/>
                      <a:gd name="T77" fmla="*/ 71 w 71"/>
                      <a:gd name="T78" fmla="*/ 99 h 99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99">
                        <a:moveTo>
                          <a:pt x="71" y="17"/>
                        </a:moveTo>
                        <a:lnTo>
                          <a:pt x="69" y="11"/>
                        </a:lnTo>
                        <a:lnTo>
                          <a:pt x="69" y="6"/>
                        </a:lnTo>
                        <a:lnTo>
                          <a:pt x="68" y="3"/>
                        </a:lnTo>
                        <a:lnTo>
                          <a:pt x="64" y="0"/>
                        </a:lnTo>
                        <a:lnTo>
                          <a:pt x="66" y="8"/>
                        </a:lnTo>
                        <a:lnTo>
                          <a:pt x="68" y="17"/>
                        </a:lnTo>
                        <a:lnTo>
                          <a:pt x="66" y="33"/>
                        </a:lnTo>
                        <a:lnTo>
                          <a:pt x="61" y="47"/>
                        </a:lnTo>
                        <a:lnTo>
                          <a:pt x="55" y="59"/>
                        </a:lnTo>
                        <a:lnTo>
                          <a:pt x="47" y="70"/>
                        </a:lnTo>
                        <a:lnTo>
                          <a:pt x="37" y="81"/>
                        </a:lnTo>
                        <a:lnTo>
                          <a:pt x="26" y="88"/>
                        </a:lnTo>
                        <a:lnTo>
                          <a:pt x="14" y="94"/>
                        </a:lnTo>
                        <a:lnTo>
                          <a:pt x="0" y="98"/>
                        </a:lnTo>
                        <a:lnTo>
                          <a:pt x="3" y="99"/>
                        </a:lnTo>
                        <a:lnTo>
                          <a:pt x="7" y="99"/>
                        </a:lnTo>
                        <a:lnTo>
                          <a:pt x="20" y="94"/>
                        </a:lnTo>
                        <a:lnTo>
                          <a:pt x="32" y="88"/>
                        </a:lnTo>
                        <a:lnTo>
                          <a:pt x="43" y="79"/>
                        </a:lnTo>
                        <a:lnTo>
                          <a:pt x="52" y="70"/>
                        </a:lnTo>
                        <a:lnTo>
                          <a:pt x="60" y="59"/>
                        </a:lnTo>
                        <a:lnTo>
                          <a:pt x="66" y="45"/>
                        </a:lnTo>
                        <a:lnTo>
                          <a:pt x="69" y="31"/>
                        </a:lnTo>
                        <a:lnTo>
                          <a:pt x="71" y="17"/>
                        </a:lnTo>
                        <a:close/>
                      </a:path>
                    </a:pathLst>
                  </a:custGeom>
                  <a:solidFill>
                    <a:srgbClr val="DC353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4" name="Freeform 692">
                    <a:extLst>
                      <a:ext uri="{FF2B5EF4-FFF2-40B4-BE49-F238E27FC236}">
                        <a16:creationId xmlns:a16="http://schemas.microsoft.com/office/drawing/2014/main" id="{3358648E-7DA3-8840-93A7-91CDB3682E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7" y="1210"/>
                    <a:ext cx="74" cy="102"/>
                  </a:xfrm>
                  <a:custGeom>
                    <a:avLst/>
                    <a:gdLst>
                      <a:gd name="T0" fmla="*/ 74 w 74"/>
                      <a:gd name="T1" fmla="*/ 20 h 102"/>
                      <a:gd name="T2" fmla="*/ 73 w 74"/>
                      <a:gd name="T3" fmla="*/ 12 h 102"/>
                      <a:gd name="T4" fmla="*/ 73 w 74"/>
                      <a:gd name="T5" fmla="*/ 6 h 102"/>
                      <a:gd name="T6" fmla="*/ 69 w 74"/>
                      <a:gd name="T7" fmla="*/ 3 h 102"/>
                      <a:gd name="T8" fmla="*/ 68 w 74"/>
                      <a:gd name="T9" fmla="*/ 0 h 102"/>
                      <a:gd name="T10" fmla="*/ 69 w 74"/>
                      <a:gd name="T11" fmla="*/ 11 h 102"/>
                      <a:gd name="T12" fmla="*/ 71 w 74"/>
                      <a:gd name="T13" fmla="*/ 20 h 102"/>
                      <a:gd name="T14" fmla="*/ 69 w 74"/>
                      <a:gd name="T15" fmla="*/ 36 h 102"/>
                      <a:gd name="T16" fmla="*/ 65 w 74"/>
                      <a:gd name="T17" fmla="*/ 50 h 102"/>
                      <a:gd name="T18" fmla="*/ 59 w 74"/>
                      <a:gd name="T19" fmla="*/ 62 h 102"/>
                      <a:gd name="T20" fmla="*/ 49 w 74"/>
                      <a:gd name="T21" fmla="*/ 74 h 102"/>
                      <a:gd name="T22" fmla="*/ 40 w 74"/>
                      <a:gd name="T23" fmla="*/ 84 h 102"/>
                      <a:gd name="T24" fmla="*/ 28 w 74"/>
                      <a:gd name="T25" fmla="*/ 91 h 102"/>
                      <a:gd name="T26" fmla="*/ 14 w 74"/>
                      <a:gd name="T27" fmla="*/ 97 h 102"/>
                      <a:gd name="T28" fmla="*/ 0 w 74"/>
                      <a:gd name="T29" fmla="*/ 101 h 102"/>
                      <a:gd name="T30" fmla="*/ 5 w 74"/>
                      <a:gd name="T31" fmla="*/ 101 h 102"/>
                      <a:gd name="T32" fmla="*/ 8 w 74"/>
                      <a:gd name="T33" fmla="*/ 102 h 102"/>
                      <a:gd name="T34" fmla="*/ 22 w 74"/>
                      <a:gd name="T35" fmla="*/ 97 h 102"/>
                      <a:gd name="T36" fmla="*/ 34 w 74"/>
                      <a:gd name="T37" fmla="*/ 91 h 102"/>
                      <a:gd name="T38" fmla="*/ 45 w 74"/>
                      <a:gd name="T39" fmla="*/ 84 h 102"/>
                      <a:gd name="T40" fmla="*/ 54 w 74"/>
                      <a:gd name="T41" fmla="*/ 73 h 102"/>
                      <a:gd name="T42" fmla="*/ 63 w 74"/>
                      <a:gd name="T43" fmla="*/ 62 h 102"/>
                      <a:gd name="T44" fmla="*/ 68 w 74"/>
                      <a:gd name="T45" fmla="*/ 50 h 102"/>
                      <a:gd name="T46" fmla="*/ 73 w 74"/>
                      <a:gd name="T47" fmla="*/ 36 h 102"/>
                      <a:gd name="T48" fmla="*/ 74 w 74"/>
                      <a:gd name="T49" fmla="*/ 20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4"/>
                      <a:gd name="T76" fmla="*/ 0 h 102"/>
                      <a:gd name="T77" fmla="*/ 74 w 74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4" h="102">
                        <a:moveTo>
                          <a:pt x="74" y="20"/>
                        </a:moveTo>
                        <a:lnTo>
                          <a:pt x="73" y="12"/>
                        </a:lnTo>
                        <a:lnTo>
                          <a:pt x="73" y="6"/>
                        </a:lnTo>
                        <a:lnTo>
                          <a:pt x="69" y="3"/>
                        </a:lnTo>
                        <a:lnTo>
                          <a:pt x="68" y="0"/>
                        </a:lnTo>
                        <a:lnTo>
                          <a:pt x="69" y="11"/>
                        </a:lnTo>
                        <a:lnTo>
                          <a:pt x="71" y="20"/>
                        </a:lnTo>
                        <a:lnTo>
                          <a:pt x="69" y="36"/>
                        </a:lnTo>
                        <a:lnTo>
                          <a:pt x="65" y="50"/>
                        </a:lnTo>
                        <a:lnTo>
                          <a:pt x="59" y="62"/>
                        </a:lnTo>
                        <a:lnTo>
                          <a:pt x="49" y="74"/>
                        </a:lnTo>
                        <a:lnTo>
                          <a:pt x="40" y="84"/>
                        </a:lnTo>
                        <a:lnTo>
                          <a:pt x="28" y="91"/>
                        </a:lnTo>
                        <a:lnTo>
                          <a:pt x="14" y="97"/>
                        </a:lnTo>
                        <a:lnTo>
                          <a:pt x="0" y="101"/>
                        </a:lnTo>
                        <a:lnTo>
                          <a:pt x="5" y="101"/>
                        </a:lnTo>
                        <a:lnTo>
                          <a:pt x="8" y="102"/>
                        </a:lnTo>
                        <a:lnTo>
                          <a:pt x="22" y="97"/>
                        </a:lnTo>
                        <a:lnTo>
                          <a:pt x="34" y="91"/>
                        </a:lnTo>
                        <a:lnTo>
                          <a:pt x="45" y="84"/>
                        </a:lnTo>
                        <a:lnTo>
                          <a:pt x="54" y="73"/>
                        </a:lnTo>
                        <a:lnTo>
                          <a:pt x="63" y="62"/>
                        </a:lnTo>
                        <a:lnTo>
                          <a:pt x="68" y="50"/>
                        </a:lnTo>
                        <a:lnTo>
                          <a:pt x="73" y="36"/>
                        </a:lnTo>
                        <a:lnTo>
                          <a:pt x="74" y="20"/>
                        </a:lnTo>
                        <a:close/>
                      </a:path>
                    </a:pathLst>
                  </a:custGeom>
                  <a:solidFill>
                    <a:srgbClr val="DC363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5" name="Freeform 693">
                    <a:extLst>
                      <a:ext uri="{FF2B5EF4-FFF2-40B4-BE49-F238E27FC236}">
                        <a16:creationId xmlns:a16="http://schemas.microsoft.com/office/drawing/2014/main" id="{78CB1B85-A08A-7A43-80EE-6BA95814C1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4" y="1209"/>
                    <a:ext cx="76" cy="102"/>
                  </a:xfrm>
                  <a:custGeom>
                    <a:avLst/>
                    <a:gdLst>
                      <a:gd name="T0" fmla="*/ 76 w 76"/>
                      <a:gd name="T1" fmla="*/ 21 h 102"/>
                      <a:gd name="T2" fmla="*/ 74 w 76"/>
                      <a:gd name="T3" fmla="*/ 12 h 102"/>
                      <a:gd name="T4" fmla="*/ 72 w 76"/>
                      <a:gd name="T5" fmla="*/ 4 h 102"/>
                      <a:gd name="T6" fmla="*/ 71 w 76"/>
                      <a:gd name="T7" fmla="*/ 1 h 102"/>
                      <a:gd name="T8" fmla="*/ 69 w 76"/>
                      <a:gd name="T9" fmla="*/ 0 h 102"/>
                      <a:gd name="T10" fmla="*/ 71 w 76"/>
                      <a:gd name="T11" fmla="*/ 10 h 102"/>
                      <a:gd name="T12" fmla="*/ 72 w 76"/>
                      <a:gd name="T13" fmla="*/ 21 h 102"/>
                      <a:gd name="T14" fmla="*/ 71 w 76"/>
                      <a:gd name="T15" fmla="*/ 37 h 102"/>
                      <a:gd name="T16" fmla="*/ 66 w 76"/>
                      <a:gd name="T17" fmla="*/ 51 h 102"/>
                      <a:gd name="T18" fmla="*/ 60 w 76"/>
                      <a:gd name="T19" fmla="*/ 63 h 102"/>
                      <a:gd name="T20" fmla="*/ 51 w 76"/>
                      <a:gd name="T21" fmla="*/ 75 h 102"/>
                      <a:gd name="T22" fmla="*/ 40 w 76"/>
                      <a:gd name="T23" fmla="*/ 85 h 102"/>
                      <a:gd name="T24" fmla="*/ 28 w 76"/>
                      <a:gd name="T25" fmla="*/ 92 h 102"/>
                      <a:gd name="T26" fmla="*/ 14 w 76"/>
                      <a:gd name="T27" fmla="*/ 97 h 102"/>
                      <a:gd name="T28" fmla="*/ 0 w 76"/>
                      <a:gd name="T29" fmla="*/ 100 h 102"/>
                      <a:gd name="T30" fmla="*/ 3 w 76"/>
                      <a:gd name="T31" fmla="*/ 102 h 102"/>
                      <a:gd name="T32" fmla="*/ 8 w 76"/>
                      <a:gd name="T33" fmla="*/ 102 h 102"/>
                      <a:gd name="T34" fmla="*/ 22 w 76"/>
                      <a:gd name="T35" fmla="*/ 98 h 102"/>
                      <a:gd name="T36" fmla="*/ 34 w 76"/>
                      <a:gd name="T37" fmla="*/ 92 h 102"/>
                      <a:gd name="T38" fmla="*/ 45 w 76"/>
                      <a:gd name="T39" fmla="*/ 85 h 102"/>
                      <a:gd name="T40" fmla="*/ 55 w 76"/>
                      <a:gd name="T41" fmla="*/ 74 h 102"/>
                      <a:gd name="T42" fmla="*/ 63 w 76"/>
                      <a:gd name="T43" fmla="*/ 63 h 102"/>
                      <a:gd name="T44" fmla="*/ 69 w 76"/>
                      <a:gd name="T45" fmla="*/ 51 h 102"/>
                      <a:gd name="T46" fmla="*/ 74 w 76"/>
                      <a:gd name="T47" fmla="*/ 37 h 102"/>
                      <a:gd name="T48" fmla="*/ 76 w 76"/>
                      <a:gd name="T49" fmla="*/ 21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6"/>
                      <a:gd name="T76" fmla="*/ 0 h 102"/>
                      <a:gd name="T77" fmla="*/ 76 w 76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6" h="102">
                        <a:moveTo>
                          <a:pt x="76" y="21"/>
                        </a:moveTo>
                        <a:lnTo>
                          <a:pt x="74" y="12"/>
                        </a:lnTo>
                        <a:lnTo>
                          <a:pt x="72" y="4"/>
                        </a:lnTo>
                        <a:lnTo>
                          <a:pt x="71" y="1"/>
                        </a:lnTo>
                        <a:lnTo>
                          <a:pt x="69" y="0"/>
                        </a:lnTo>
                        <a:lnTo>
                          <a:pt x="71" y="10"/>
                        </a:lnTo>
                        <a:lnTo>
                          <a:pt x="72" y="21"/>
                        </a:lnTo>
                        <a:lnTo>
                          <a:pt x="71" y="37"/>
                        </a:lnTo>
                        <a:lnTo>
                          <a:pt x="66" y="51"/>
                        </a:lnTo>
                        <a:lnTo>
                          <a:pt x="60" y="63"/>
                        </a:lnTo>
                        <a:lnTo>
                          <a:pt x="51" y="75"/>
                        </a:lnTo>
                        <a:lnTo>
                          <a:pt x="40" y="85"/>
                        </a:lnTo>
                        <a:lnTo>
                          <a:pt x="28" y="92"/>
                        </a:lnTo>
                        <a:lnTo>
                          <a:pt x="14" y="97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8" y="102"/>
                        </a:lnTo>
                        <a:lnTo>
                          <a:pt x="22" y="98"/>
                        </a:lnTo>
                        <a:lnTo>
                          <a:pt x="34" y="92"/>
                        </a:lnTo>
                        <a:lnTo>
                          <a:pt x="45" y="85"/>
                        </a:lnTo>
                        <a:lnTo>
                          <a:pt x="55" y="74"/>
                        </a:lnTo>
                        <a:lnTo>
                          <a:pt x="63" y="63"/>
                        </a:lnTo>
                        <a:lnTo>
                          <a:pt x="69" y="51"/>
                        </a:lnTo>
                        <a:lnTo>
                          <a:pt x="74" y="37"/>
                        </a:lnTo>
                        <a:lnTo>
                          <a:pt x="76" y="21"/>
                        </a:lnTo>
                        <a:close/>
                      </a:path>
                    </a:pathLst>
                  </a:custGeom>
                  <a:solidFill>
                    <a:srgbClr val="DC36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6" name="Freeform 694">
                    <a:extLst>
                      <a:ext uri="{FF2B5EF4-FFF2-40B4-BE49-F238E27FC236}">
                        <a16:creationId xmlns:a16="http://schemas.microsoft.com/office/drawing/2014/main" id="{7E99F1AA-7F82-C543-90A4-ED0317D9DF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1" y="1207"/>
                    <a:ext cx="77" cy="104"/>
                  </a:xfrm>
                  <a:custGeom>
                    <a:avLst/>
                    <a:gdLst>
                      <a:gd name="T0" fmla="*/ 77 w 77"/>
                      <a:gd name="T1" fmla="*/ 23 h 104"/>
                      <a:gd name="T2" fmla="*/ 75 w 77"/>
                      <a:gd name="T3" fmla="*/ 14 h 104"/>
                      <a:gd name="T4" fmla="*/ 74 w 77"/>
                      <a:gd name="T5" fmla="*/ 3 h 104"/>
                      <a:gd name="T6" fmla="*/ 72 w 77"/>
                      <a:gd name="T7" fmla="*/ 2 h 104"/>
                      <a:gd name="T8" fmla="*/ 69 w 77"/>
                      <a:gd name="T9" fmla="*/ 0 h 104"/>
                      <a:gd name="T10" fmla="*/ 72 w 77"/>
                      <a:gd name="T11" fmla="*/ 11 h 104"/>
                      <a:gd name="T12" fmla="*/ 74 w 77"/>
                      <a:gd name="T13" fmla="*/ 23 h 104"/>
                      <a:gd name="T14" fmla="*/ 72 w 77"/>
                      <a:gd name="T15" fmla="*/ 39 h 104"/>
                      <a:gd name="T16" fmla="*/ 68 w 77"/>
                      <a:gd name="T17" fmla="*/ 53 h 104"/>
                      <a:gd name="T18" fmla="*/ 60 w 77"/>
                      <a:gd name="T19" fmla="*/ 65 h 104"/>
                      <a:gd name="T20" fmla="*/ 52 w 77"/>
                      <a:gd name="T21" fmla="*/ 77 h 104"/>
                      <a:gd name="T22" fmla="*/ 42 w 77"/>
                      <a:gd name="T23" fmla="*/ 87 h 104"/>
                      <a:gd name="T24" fmla="*/ 28 w 77"/>
                      <a:gd name="T25" fmla="*/ 94 h 104"/>
                      <a:gd name="T26" fmla="*/ 14 w 77"/>
                      <a:gd name="T27" fmla="*/ 99 h 104"/>
                      <a:gd name="T28" fmla="*/ 0 w 77"/>
                      <a:gd name="T29" fmla="*/ 100 h 104"/>
                      <a:gd name="T30" fmla="*/ 3 w 77"/>
                      <a:gd name="T31" fmla="*/ 102 h 104"/>
                      <a:gd name="T32" fmla="*/ 6 w 77"/>
                      <a:gd name="T33" fmla="*/ 104 h 104"/>
                      <a:gd name="T34" fmla="*/ 20 w 77"/>
                      <a:gd name="T35" fmla="*/ 100 h 104"/>
                      <a:gd name="T36" fmla="*/ 34 w 77"/>
                      <a:gd name="T37" fmla="*/ 94 h 104"/>
                      <a:gd name="T38" fmla="*/ 46 w 77"/>
                      <a:gd name="T39" fmla="*/ 87 h 104"/>
                      <a:gd name="T40" fmla="*/ 55 w 77"/>
                      <a:gd name="T41" fmla="*/ 77 h 104"/>
                      <a:gd name="T42" fmla="*/ 65 w 77"/>
                      <a:gd name="T43" fmla="*/ 65 h 104"/>
                      <a:gd name="T44" fmla="*/ 71 w 77"/>
                      <a:gd name="T45" fmla="*/ 53 h 104"/>
                      <a:gd name="T46" fmla="*/ 75 w 77"/>
                      <a:gd name="T47" fmla="*/ 39 h 104"/>
                      <a:gd name="T48" fmla="*/ 77 w 77"/>
                      <a:gd name="T49" fmla="*/ 23 h 10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7"/>
                      <a:gd name="T76" fmla="*/ 0 h 104"/>
                      <a:gd name="T77" fmla="*/ 77 w 77"/>
                      <a:gd name="T78" fmla="*/ 104 h 10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7" h="104">
                        <a:moveTo>
                          <a:pt x="77" y="23"/>
                        </a:moveTo>
                        <a:lnTo>
                          <a:pt x="75" y="14"/>
                        </a:lnTo>
                        <a:lnTo>
                          <a:pt x="74" y="3"/>
                        </a:lnTo>
                        <a:lnTo>
                          <a:pt x="72" y="2"/>
                        </a:lnTo>
                        <a:lnTo>
                          <a:pt x="69" y="0"/>
                        </a:lnTo>
                        <a:lnTo>
                          <a:pt x="72" y="11"/>
                        </a:lnTo>
                        <a:lnTo>
                          <a:pt x="74" y="23"/>
                        </a:lnTo>
                        <a:lnTo>
                          <a:pt x="72" y="39"/>
                        </a:lnTo>
                        <a:lnTo>
                          <a:pt x="68" y="53"/>
                        </a:lnTo>
                        <a:lnTo>
                          <a:pt x="60" y="65"/>
                        </a:lnTo>
                        <a:lnTo>
                          <a:pt x="52" y="77"/>
                        </a:lnTo>
                        <a:lnTo>
                          <a:pt x="42" y="87"/>
                        </a:lnTo>
                        <a:lnTo>
                          <a:pt x="28" y="94"/>
                        </a:lnTo>
                        <a:lnTo>
                          <a:pt x="14" y="99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6" y="104"/>
                        </a:lnTo>
                        <a:lnTo>
                          <a:pt x="20" y="100"/>
                        </a:lnTo>
                        <a:lnTo>
                          <a:pt x="34" y="94"/>
                        </a:lnTo>
                        <a:lnTo>
                          <a:pt x="46" y="87"/>
                        </a:lnTo>
                        <a:lnTo>
                          <a:pt x="55" y="77"/>
                        </a:lnTo>
                        <a:lnTo>
                          <a:pt x="65" y="65"/>
                        </a:lnTo>
                        <a:lnTo>
                          <a:pt x="71" y="53"/>
                        </a:lnTo>
                        <a:lnTo>
                          <a:pt x="75" y="39"/>
                        </a:lnTo>
                        <a:lnTo>
                          <a:pt x="77" y="23"/>
                        </a:lnTo>
                        <a:close/>
                      </a:path>
                    </a:pathLst>
                  </a:custGeom>
                  <a:solidFill>
                    <a:srgbClr val="DC37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7" name="Freeform 695">
                    <a:extLst>
                      <a:ext uri="{FF2B5EF4-FFF2-40B4-BE49-F238E27FC236}">
                        <a16:creationId xmlns:a16="http://schemas.microsoft.com/office/drawing/2014/main" id="{7197F92C-080B-DE47-9357-D050BAEB8C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8" y="1204"/>
                    <a:ext cx="78" cy="105"/>
                  </a:xfrm>
                  <a:custGeom>
                    <a:avLst/>
                    <a:gdLst>
                      <a:gd name="T0" fmla="*/ 78 w 78"/>
                      <a:gd name="T1" fmla="*/ 26 h 105"/>
                      <a:gd name="T2" fmla="*/ 77 w 78"/>
                      <a:gd name="T3" fmla="*/ 15 h 105"/>
                      <a:gd name="T4" fmla="*/ 75 w 78"/>
                      <a:gd name="T5" fmla="*/ 5 h 105"/>
                      <a:gd name="T6" fmla="*/ 72 w 78"/>
                      <a:gd name="T7" fmla="*/ 3 h 105"/>
                      <a:gd name="T8" fmla="*/ 71 w 78"/>
                      <a:gd name="T9" fmla="*/ 0 h 105"/>
                      <a:gd name="T10" fmla="*/ 74 w 78"/>
                      <a:gd name="T11" fmla="*/ 12 h 105"/>
                      <a:gd name="T12" fmla="*/ 75 w 78"/>
                      <a:gd name="T13" fmla="*/ 26 h 105"/>
                      <a:gd name="T14" fmla="*/ 74 w 78"/>
                      <a:gd name="T15" fmla="*/ 42 h 105"/>
                      <a:gd name="T16" fmla="*/ 69 w 78"/>
                      <a:gd name="T17" fmla="*/ 56 h 105"/>
                      <a:gd name="T18" fmla="*/ 61 w 78"/>
                      <a:gd name="T19" fmla="*/ 69 h 105"/>
                      <a:gd name="T20" fmla="*/ 52 w 78"/>
                      <a:gd name="T21" fmla="*/ 80 h 105"/>
                      <a:gd name="T22" fmla="*/ 41 w 78"/>
                      <a:gd name="T23" fmla="*/ 90 h 105"/>
                      <a:gd name="T24" fmla="*/ 29 w 78"/>
                      <a:gd name="T25" fmla="*/ 96 h 105"/>
                      <a:gd name="T26" fmla="*/ 15 w 78"/>
                      <a:gd name="T27" fmla="*/ 100 h 105"/>
                      <a:gd name="T28" fmla="*/ 0 w 78"/>
                      <a:gd name="T29" fmla="*/ 102 h 105"/>
                      <a:gd name="T30" fmla="*/ 0 w 78"/>
                      <a:gd name="T31" fmla="*/ 102 h 105"/>
                      <a:gd name="T32" fmla="*/ 0 w 78"/>
                      <a:gd name="T33" fmla="*/ 102 h 105"/>
                      <a:gd name="T34" fmla="*/ 3 w 78"/>
                      <a:gd name="T35" fmla="*/ 103 h 105"/>
                      <a:gd name="T36" fmla="*/ 6 w 78"/>
                      <a:gd name="T37" fmla="*/ 105 h 105"/>
                      <a:gd name="T38" fmla="*/ 20 w 78"/>
                      <a:gd name="T39" fmla="*/ 102 h 105"/>
                      <a:gd name="T40" fmla="*/ 34 w 78"/>
                      <a:gd name="T41" fmla="*/ 97 h 105"/>
                      <a:gd name="T42" fmla="*/ 46 w 78"/>
                      <a:gd name="T43" fmla="*/ 90 h 105"/>
                      <a:gd name="T44" fmla="*/ 57 w 78"/>
                      <a:gd name="T45" fmla="*/ 80 h 105"/>
                      <a:gd name="T46" fmla="*/ 66 w 78"/>
                      <a:gd name="T47" fmla="*/ 68 h 105"/>
                      <a:gd name="T48" fmla="*/ 72 w 78"/>
                      <a:gd name="T49" fmla="*/ 56 h 105"/>
                      <a:gd name="T50" fmla="*/ 77 w 78"/>
                      <a:gd name="T51" fmla="*/ 42 h 105"/>
                      <a:gd name="T52" fmla="*/ 78 w 78"/>
                      <a:gd name="T53" fmla="*/ 26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8"/>
                      <a:gd name="T82" fmla="*/ 0 h 105"/>
                      <a:gd name="T83" fmla="*/ 78 w 78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8" h="105">
                        <a:moveTo>
                          <a:pt x="78" y="26"/>
                        </a:moveTo>
                        <a:lnTo>
                          <a:pt x="77" y="15"/>
                        </a:lnTo>
                        <a:lnTo>
                          <a:pt x="75" y="5"/>
                        </a:lnTo>
                        <a:lnTo>
                          <a:pt x="72" y="3"/>
                        </a:lnTo>
                        <a:lnTo>
                          <a:pt x="71" y="0"/>
                        </a:lnTo>
                        <a:lnTo>
                          <a:pt x="74" y="12"/>
                        </a:lnTo>
                        <a:lnTo>
                          <a:pt x="75" y="26"/>
                        </a:lnTo>
                        <a:lnTo>
                          <a:pt x="74" y="42"/>
                        </a:lnTo>
                        <a:lnTo>
                          <a:pt x="69" y="56"/>
                        </a:lnTo>
                        <a:lnTo>
                          <a:pt x="61" y="69"/>
                        </a:lnTo>
                        <a:lnTo>
                          <a:pt x="52" y="80"/>
                        </a:lnTo>
                        <a:lnTo>
                          <a:pt x="41" y="90"/>
                        </a:lnTo>
                        <a:lnTo>
                          <a:pt x="29" y="96"/>
                        </a:lnTo>
                        <a:lnTo>
                          <a:pt x="15" y="100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20" y="102"/>
                        </a:lnTo>
                        <a:lnTo>
                          <a:pt x="34" y="97"/>
                        </a:lnTo>
                        <a:lnTo>
                          <a:pt x="46" y="90"/>
                        </a:lnTo>
                        <a:lnTo>
                          <a:pt x="57" y="80"/>
                        </a:lnTo>
                        <a:lnTo>
                          <a:pt x="66" y="68"/>
                        </a:lnTo>
                        <a:lnTo>
                          <a:pt x="72" y="56"/>
                        </a:lnTo>
                        <a:lnTo>
                          <a:pt x="77" y="42"/>
                        </a:lnTo>
                        <a:lnTo>
                          <a:pt x="78" y="26"/>
                        </a:lnTo>
                        <a:close/>
                      </a:path>
                    </a:pathLst>
                  </a:custGeom>
                  <a:solidFill>
                    <a:srgbClr val="DC37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8" name="Freeform 696">
                    <a:extLst>
                      <a:ext uri="{FF2B5EF4-FFF2-40B4-BE49-F238E27FC236}">
                        <a16:creationId xmlns:a16="http://schemas.microsoft.com/office/drawing/2014/main" id="{086A749A-2EEB-2D41-973B-5C164986CF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5" y="1202"/>
                    <a:ext cx="80" cy="105"/>
                  </a:xfrm>
                  <a:custGeom>
                    <a:avLst/>
                    <a:gdLst>
                      <a:gd name="T0" fmla="*/ 80 w 80"/>
                      <a:gd name="T1" fmla="*/ 28 h 105"/>
                      <a:gd name="T2" fmla="*/ 78 w 80"/>
                      <a:gd name="T3" fmla="*/ 16 h 105"/>
                      <a:gd name="T4" fmla="*/ 75 w 80"/>
                      <a:gd name="T5" fmla="*/ 5 h 105"/>
                      <a:gd name="T6" fmla="*/ 74 w 80"/>
                      <a:gd name="T7" fmla="*/ 2 h 105"/>
                      <a:gd name="T8" fmla="*/ 71 w 80"/>
                      <a:gd name="T9" fmla="*/ 0 h 105"/>
                      <a:gd name="T10" fmla="*/ 75 w 80"/>
                      <a:gd name="T11" fmla="*/ 14 h 105"/>
                      <a:gd name="T12" fmla="*/ 77 w 80"/>
                      <a:gd name="T13" fmla="*/ 28 h 105"/>
                      <a:gd name="T14" fmla="*/ 75 w 80"/>
                      <a:gd name="T15" fmla="*/ 44 h 105"/>
                      <a:gd name="T16" fmla="*/ 71 w 80"/>
                      <a:gd name="T17" fmla="*/ 58 h 105"/>
                      <a:gd name="T18" fmla="*/ 63 w 80"/>
                      <a:gd name="T19" fmla="*/ 70 h 105"/>
                      <a:gd name="T20" fmla="*/ 55 w 80"/>
                      <a:gd name="T21" fmla="*/ 81 h 105"/>
                      <a:gd name="T22" fmla="*/ 43 w 80"/>
                      <a:gd name="T23" fmla="*/ 90 h 105"/>
                      <a:gd name="T24" fmla="*/ 31 w 80"/>
                      <a:gd name="T25" fmla="*/ 96 h 105"/>
                      <a:gd name="T26" fmla="*/ 17 w 80"/>
                      <a:gd name="T27" fmla="*/ 101 h 105"/>
                      <a:gd name="T28" fmla="*/ 3 w 80"/>
                      <a:gd name="T29" fmla="*/ 102 h 105"/>
                      <a:gd name="T30" fmla="*/ 1 w 80"/>
                      <a:gd name="T31" fmla="*/ 102 h 105"/>
                      <a:gd name="T32" fmla="*/ 0 w 80"/>
                      <a:gd name="T33" fmla="*/ 102 h 105"/>
                      <a:gd name="T34" fmla="*/ 3 w 80"/>
                      <a:gd name="T35" fmla="*/ 104 h 105"/>
                      <a:gd name="T36" fmla="*/ 6 w 80"/>
                      <a:gd name="T37" fmla="*/ 105 h 105"/>
                      <a:gd name="T38" fmla="*/ 20 w 80"/>
                      <a:gd name="T39" fmla="*/ 104 h 105"/>
                      <a:gd name="T40" fmla="*/ 34 w 80"/>
                      <a:gd name="T41" fmla="*/ 99 h 105"/>
                      <a:gd name="T42" fmla="*/ 48 w 80"/>
                      <a:gd name="T43" fmla="*/ 92 h 105"/>
                      <a:gd name="T44" fmla="*/ 58 w 80"/>
                      <a:gd name="T45" fmla="*/ 82 h 105"/>
                      <a:gd name="T46" fmla="*/ 66 w 80"/>
                      <a:gd name="T47" fmla="*/ 70 h 105"/>
                      <a:gd name="T48" fmla="*/ 74 w 80"/>
                      <a:gd name="T49" fmla="*/ 58 h 105"/>
                      <a:gd name="T50" fmla="*/ 78 w 80"/>
                      <a:gd name="T51" fmla="*/ 44 h 105"/>
                      <a:gd name="T52" fmla="*/ 80 w 80"/>
                      <a:gd name="T53" fmla="*/ 28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0"/>
                      <a:gd name="T82" fmla="*/ 0 h 105"/>
                      <a:gd name="T83" fmla="*/ 80 w 80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0" h="105">
                        <a:moveTo>
                          <a:pt x="80" y="28"/>
                        </a:moveTo>
                        <a:lnTo>
                          <a:pt x="78" y="16"/>
                        </a:lnTo>
                        <a:lnTo>
                          <a:pt x="75" y="5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5" y="14"/>
                        </a:lnTo>
                        <a:lnTo>
                          <a:pt x="77" y="28"/>
                        </a:lnTo>
                        <a:lnTo>
                          <a:pt x="75" y="44"/>
                        </a:lnTo>
                        <a:lnTo>
                          <a:pt x="71" y="58"/>
                        </a:lnTo>
                        <a:lnTo>
                          <a:pt x="63" y="70"/>
                        </a:lnTo>
                        <a:lnTo>
                          <a:pt x="55" y="81"/>
                        </a:lnTo>
                        <a:lnTo>
                          <a:pt x="43" y="90"/>
                        </a:lnTo>
                        <a:lnTo>
                          <a:pt x="31" y="96"/>
                        </a:lnTo>
                        <a:lnTo>
                          <a:pt x="17" y="101"/>
                        </a:lnTo>
                        <a:lnTo>
                          <a:pt x="3" y="102"/>
                        </a:lnTo>
                        <a:lnTo>
                          <a:pt x="1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5"/>
                        </a:lnTo>
                        <a:lnTo>
                          <a:pt x="20" y="104"/>
                        </a:lnTo>
                        <a:lnTo>
                          <a:pt x="34" y="99"/>
                        </a:lnTo>
                        <a:lnTo>
                          <a:pt x="48" y="92"/>
                        </a:lnTo>
                        <a:lnTo>
                          <a:pt x="58" y="82"/>
                        </a:lnTo>
                        <a:lnTo>
                          <a:pt x="66" y="70"/>
                        </a:lnTo>
                        <a:lnTo>
                          <a:pt x="74" y="58"/>
                        </a:lnTo>
                        <a:lnTo>
                          <a:pt x="78" y="44"/>
                        </a:lnTo>
                        <a:lnTo>
                          <a:pt x="80" y="28"/>
                        </a:lnTo>
                        <a:close/>
                      </a:path>
                    </a:pathLst>
                  </a:custGeom>
                  <a:solidFill>
                    <a:srgbClr val="DC38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9" name="Freeform 697">
                    <a:extLst>
                      <a:ext uri="{FF2B5EF4-FFF2-40B4-BE49-F238E27FC236}">
                        <a16:creationId xmlns:a16="http://schemas.microsoft.com/office/drawing/2014/main" id="{19C7A432-E0C6-5940-BCA9-47CD74F00F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2" y="1201"/>
                    <a:ext cx="81" cy="105"/>
                  </a:xfrm>
                  <a:custGeom>
                    <a:avLst/>
                    <a:gdLst>
                      <a:gd name="T0" fmla="*/ 81 w 81"/>
                      <a:gd name="T1" fmla="*/ 29 h 105"/>
                      <a:gd name="T2" fmla="*/ 80 w 81"/>
                      <a:gd name="T3" fmla="*/ 15 h 105"/>
                      <a:gd name="T4" fmla="*/ 77 w 81"/>
                      <a:gd name="T5" fmla="*/ 3 h 105"/>
                      <a:gd name="T6" fmla="*/ 74 w 81"/>
                      <a:gd name="T7" fmla="*/ 1 h 105"/>
                      <a:gd name="T8" fmla="*/ 72 w 81"/>
                      <a:gd name="T9" fmla="*/ 0 h 105"/>
                      <a:gd name="T10" fmla="*/ 74 w 81"/>
                      <a:gd name="T11" fmla="*/ 6 h 105"/>
                      <a:gd name="T12" fmla="*/ 77 w 81"/>
                      <a:gd name="T13" fmla="*/ 14 h 105"/>
                      <a:gd name="T14" fmla="*/ 77 w 81"/>
                      <a:gd name="T15" fmla="*/ 21 h 105"/>
                      <a:gd name="T16" fmla="*/ 78 w 81"/>
                      <a:gd name="T17" fmla="*/ 29 h 105"/>
                      <a:gd name="T18" fmla="*/ 77 w 81"/>
                      <a:gd name="T19" fmla="*/ 45 h 105"/>
                      <a:gd name="T20" fmla="*/ 72 w 81"/>
                      <a:gd name="T21" fmla="*/ 57 h 105"/>
                      <a:gd name="T22" fmla="*/ 66 w 81"/>
                      <a:gd name="T23" fmla="*/ 69 h 105"/>
                      <a:gd name="T24" fmla="*/ 57 w 81"/>
                      <a:gd name="T25" fmla="*/ 80 h 105"/>
                      <a:gd name="T26" fmla="*/ 46 w 81"/>
                      <a:gd name="T27" fmla="*/ 89 h 105"/>
                      <a:gd name="T28" fmla="*/ 34 w 81"/>
                      <a:gd name="T29" fmla="*/ 96 h 105"/>
                      <a:gd name="T30" fmla="*/ 20 w 81"/>
                      <a:gd name="T31" fmla="*/ 100 h 105"/>
                      <a:gd name="T32" fmla="*/ 6 w 81"/>
                      <a:gd name="T33" fmla="*/ 102 h 105"/>
                      <a:gd name="T34" fmla="*/ 3 w 81"/>
                      <a:gd name="T35" fmla="*/ 102 h 105"/>
                      <a:gd name="T36" fmla="*/ 0 w 81"/>
                      <a:gd name="T37" fmla="*/ 102 h 105"/>
                      <a:gd name="T38" fmla="*/ 3 w 81"/>
                      <a:gd name="T39" fmla="*/ 103 h 105"/>
                      <a:gd name="T40" fmla="*/ 6 w 81"/>
                      <a:gd name="T41" fmla="*/ 105 h 105"/>
                      <a:gd name="T42" fmla="*/ 6 w 81"/>
                      <a:gd name="T43" fmla="*/ 105 h 105"/>
                      <a:gd name="T44" fmla="*/ 6 w 81"/>
                      <a:gd name="T45" fmla="*/ 105 h 105"/>
                      <a:gd name="T46" fmla="*/ 21 w 81"/>
                      <a:gd name="T47" fmla="*/ 103 h 105"/>
                      <a:gd name="T48" fmla="*/ 35 w 81"/>
                      <a:gd name="T49" fmla="*/ 99 h 105"/>
                      <a:gd name="T50" fmla="*/ 47 w 81"/>
                      <a:gd name="T51" fmla="*/ 93 h 105"/>
                      <a:gd name="T52" fmla="*/ 58 w 81"/>
                      <a:gd name="T53" fmla="*/ 83 h 105"/>
                      <a:gd name="T54" fmla="*/ 67 w 81"/>
                      <a:gd name="T55" fmla="*/ 72 h 105"/>
                      <a:gd name="T56" fmla="*/ 75 w 81"/>
                      <a:gd name="T57" fmla="*/ 59 h 105"/>
                      <a:gd name="T58" fmla="*/ 80 w 81"/>
                      <a:gd name="T59" fmla="*/ 45 h 105"/>
                      <a:gd name="T60" fmla="*/ 81 w 81"/>
                      <a:gd name="T61" fmla="*/ 29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1"/>
                      <a:gd name="T94" fmla="*/ 0 h 105"/>
                      <a:gd name="T95" fmla="*/ 81 w 81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1" h="105">
                        <a:moveTo>
                          <a:pt x="81" y="29"/>
                        </a:moveTo>
                        <a:lnTo>
                          <a:pt x="80" y="15"/>
                        </a:lnTo>
                        <a:lnTo>
                          <a:pt x="77" y="3"/>
                        </a:lnTo>
                        <a:lnTo>
                          <a:pt x="74" y="1"/>
                        </a:lnTo>
                        <a:lnTo>
                          <a:pt x="72" y="0"/>
                        </a:lnTo>
                        <a:lnTo>
                          <a:pt x="74" y="6"/>
                        </a:lnTo>
                        <a:lnTo>
                          <a:pt x="77" y="14"/>
                        </a:lnTo>
                        <a:lnTo>
                          <a:pt x="77" y="21"/>
                        </a:lnTo>
                        <a:lnTo>
                          <a:pt x="78" y="29"/>
                        </a:lnTo>
                        <a:lnTo>
                          <a:pt x="77" y="45"/>
                        </a:lnTo>
                        <a:lnTo>
                          <a:pt x="72" y="57"/>
                        </a:lnTo>
                        <a:lnTo>
                          <a:pt x="66" y="69"/>
                        </a:lnTo>
                        <a:lnTo>
                          <a:pt x="57" y="80"/>
                        </a:lnTo>
                        <a:lnTo>
                          <a:pt x="46" y="89"/>
                        </a:lnTo>
                        <a:lnTo>
                          <a:pt x="34" y="96"/>
                        </a:lnTo>
                        <a:lnTo>
                          <a:pt x="20" y="100"/>
                        </a:lnTo>
                        <a:lnTo>
                          <a:pt x="6" y="102"/>
                        </a:lnTo>
                        <a:lnTo>
                          <a:pt x="3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21" y="103"/>
                        </a:lnTo>
                        <a:lnTo>
                          <a:pt x="35" y="99"/>
                        </a:lnTo>
                        <a:lnTo>
                          <a:pt x="47" y="93"/>
                        </a:lnTo>
                        <a:lnTo>
                          <a:pt x="58" y="83"/>
                        </a:lnTo>
                        <a:lnTo>
                          <a:pt x="67" y="72"/>
                        </a:lnTo>
                        <a:lnTo>
                          <a:pt x="75" y="59"/>
                        </a:lnTo>
                        <a:lnTo>
                          <a:pt x="80" y="45"/>
                        </a:lnTo>
                        <a:lnTo>
                          <a:pt x="81" y="29"/>
                        </a:lnTo>
                        <a:close/>
                      </a:path>
                    </a:pathLst>
                  </a:custGeom>
                  <a:solidFill>
                    <a:srgbClr val="DD39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0" name="Freeform 698">
                    <a:extLst>
                      <a:ext uri="{FF2B5EF4-FFF2-40B4-BE49-F238E27FC236}">
                        <a16:creationId xmlns:a16="http://schemas.microsoft.com/office/drawing/2014/main" id="{92B4536C-67FE-244C-B0BD-4AF1657FC1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8" y="1199"/>
                    <a:ext cx="84" cy="105"/>
                  </a:xfrm>
                  <a:custGeom>
                    <a:avLst/>
                    <a:gdLst>
                      <a:gd name="T0" fmla="*/ 84 w 84"/>
                      <a:gd name="T1" fmla="*/ 31 h 105"/>
                      <a:gd name="T2" fmla="*/ 82 w 84"/>
                      <a:gd name="T3" fmla="*/ 17 h 105"/>
                      <a:gd name="T4" fmla="*/ 78 w 84"/>
                      <a:gd name="T5" fmla="*/ 3 h 105"/>
                      <a:gd name="T6" fmla="*/ 76 w 84"/>
                      <a:gd name="T7" fmla="*/ 2 h 105"/>
                      <a:gd name="T8" fmla="*/ 73 w 84"/>
                      <a:gd name="T9" fmla="*/ 0 h 105"/>
                      <a:gd name="T10" fmla="*/ 76 w 84"/>
                      <a:gd name="T11" fmla="*/ 8 h 105"/>
                      <a:gd name="T12" fmla="*/ 78 w 84"/>
                      <a:gd name="T13" fmla="*/ 16 h 105"/>
                      <a:gd name="T14" fmla="*/ 79 w 84"/>
                      <a:gd name="T15" fmla="*/ 23 h 105"/>
                      <a:gd name="T16" fmla="*/ 81 w 84"/>
                      <a:gd name="T17" fmla="*/ 31 h 105"/>
                      <a:gd name="T18" fmla="*/ 79 w 84"/>
                      <a:gd name="T19" fmla="*/ 45 h 105"/>
                      <a:gd name="T20" fmla="*/ 75 w 84"/>
                      <a:gd name="T21" fmla="*/ 59 h 105"/>
                      <a:gd name="T22" fmla="*/ 68 w 84"/>
                      <a:gd name="T23" fmla="*/ 71 h 105"/>
                      <a:gd name="T24" fmla="*/ 59 w 84"/>
                      <a:gd name="T25" fmla="*/ 82 h 105"/>
                      <a:gd name="T26" fmla="*/ 48 w 84"/>
                      <a:gd name="T27" fmla="*/ 90 h 105"/>
                      <a:gd name="T28" fmla="*/ 38 w 84"/>
                      <a:gd name="T29" fmla="*/ 96 h 105"/>
                      <a:gd name="T30" fmla="*/ 24 w 84"/>
                      <a:gd name="T31" fmla="*/ 101 h 105"/>
                      <a:gd name="T32" fmla="*/ 10 w 84"/>
                      <a:gd name="T33" fmla="*/ 102 h 105"/>
                      <a:gd name="T34" fmla="*/ 5 w 84"/>
                      <a:gd name="T35" fmla="*/ 102 h 105"/>
                      <a:gd name="T36" fmla="*/ 0 w 84"/>
                      <a:gd name="T37" fmla="*/ 102 h 105"/>
                      <a:gd name="T38" fmla="*/ 4 w 84"/>
                      <a:gd name="T39" fmla="*/ 104 h 105"/>
                      <a:gd name="T40" fmla="*/ 7 w 84"/>
                      <a:gd name="T41" fmla="*/ 105 h 105"/>
                      <a:gd name="T42" fmla="*/ 8 w 84"/>
                      <a:gd name="T43" fmla="*/ 105 h 105"/>
                      <a:gd name="T44" fmla="*/ 10 w 84"/>
                      <a:gd name="T45" fmla="*/ 105 h 105"/>
                      <a:gd name="T46" fmla="*/ 24 w 84"/>
                      <a:gd name="T47" fmla="*/ 104 h 105"/>
                      <a:gd name="T48" fmla="*/ 38 w 84"/>
                      <a:gd name="T49" fmla="*/ 99 h 105"/>
                      <a:gd name="T50" fmla="*/ 50 w 84"/>
                      <a:gd name="T51" fmla="*/ 93 h 105"/>
                      <a:gd name="T52" fmla="*/ 62 w 84"/>
                      <a:gd name="T53" fmla="*/ 84 h 105"/>
                      <a:gd name="T54" fmla="*/ 70 w 84"/>
                      <a:gd name="T55" fmla="*/ 73 h 105"/>
                      <a:gd name="T56" fmla="*/ 78 w 84"/>
                      <a:gd name="T57" fmla="*/ 61 h 105"/>
                      <a:gd name="T58" fmla="*/ 82 w 84"/>
                      <a:gd name="T59" fmla="*/ 47 h 105"/>
                      <a:gd name="T60" fmla="*/ 84 w 84"/>
                      <a:gd name="T61" fmla="*/ 31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4"/>
                      <a:gd name="T94" fmla="*/ 0 h 105"/>
                      <a:gd name="T95" fmla="*/ 84 w 84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4" h="105">
                        <a:moveTo>
                          <a:pt x="84" y="31"/>
                        </a:moveTo>
                        <a:lnTo>
                          <a:pt x="82" y="17"/>
                        </a:lnTo>
                        <a:lnTo>
                          <a:pt x="78" y="3"/>
                        </a:lnTo>
                        <a:lnTo>
                          <a:pt x="76" y="2"/>
                        </a:lnTo>
                        <a:lnTo>
                          <a:pt x="73" y="0"/>
                        </a:lnTo>
                        <a:lnTo>
                          <a:pt x="76" y="8"/>
                        </a:lnTo>
                        <a:lnTo>
                          <a:pt x="78" y="16"/>
                        </a:lnTo>
                        <a:lnTo>
                          <a:pt x="79" y="23"/>
                        </a:lnTo>
                        <a:lnTo>
                          <a:pt x="81" y="31"/>
                        </a:lnTo>
                        <a:lnTo>
                          <a:pt x="79" y="45"/>
                        </a:lnTo>
                        <a:lnTo>
                          <a:pt x="75" y="59"/>
                        </a:lnTo>
                        <a:lnTo>
                          <a:pt x="68" y="71"/>
                        </a:lnTo>
                        <a:lnTo>
                          <a:pt x="59" y="82"/>
                        </a:lnTo>
                        <a:lnTo>
                          <a:pt x="48" y="90"/>
                        </a:lnTo>
                        <a:lnTo>
                          <a:pt x="38" y="96"/>
                        </a:lnTo>
                        <a:lnTo>
                          <a:pt x="24" y="101"/>
                        </a:lnTo>
                        <a:lnTo>
                          <a:pt x="10" y="102"/>
                        </a:lnTo>
                        <a:lnTo>
                          <a:pt x="5" y="102"/>
                        </a:lnTo>
                        <a:lnTo>
                          <a:pt x="0" y="102"/>
                        </a:lnTo>
                        <a:lnTo>
                          <a:pt x="4" y="104"/>
                        </a:lnTo>
                        <a:lnTo>
                          <a:pt x="7" y="105"/>
                        </a:lnTo>
                        <a:lnTo>
                          <a:pt x="8" y="105"/>
                        </a:lnTo>
                        <a:lnTo>
                          <a:pt x="10" y="105"/>
                        </a:lnTo>
                        <a:lnTo>
                          <a:pt x="24" y="104"/>
                        </a:lnTo>
                        <a:lnTo>
                          <a:pt x="38" y="99"/>
                        </a:lnTo>
                        <a:lnTo>
                          <a:pt x="50" y="93"/>
                        </a:lnTo>
                        <a:lnTo>
                          <a:pt x="62" y="84"/>
                        </a:lnTo>
                        <a:lnTo>
                          <a:pt x="70" y="73"/>
                        </a:lnTo>
                        <a:lnTo>
                          <a:pt x="78" y="61"/>
                        </a:lnTo>
                        <a:lnTo>
                          <a:pt x="82" y="47"/>
                        </a:lnTo>
                        <a:lnTo>
                          <a:pt x="84" y="31"/>
                        </a:lnTo>
                        <a:close/>
                      </a:path>
                    </a:pathLst>
                  </a:custGeom>
                  <a:solidFill>
                    <a:srgbClr val="DD39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1" name="Freeform 699">
                    <a:extLst>
                      <a:ext uri="{FF2B5EF4-FFF2-40B4-BE49-F238E27FC236}">
                        <a16:creationId xmlns:a16="http://schemas.microsoft.com/office/drawing/2014/main" id="{DE66A9DD-A977-7A48-8D7D-2B2C170CE6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5" y="1198"/>
                    <a:ext cx="85" cy="105"/>
                  </a:xfrm>
                  <a:custGeom>
                    <a:avLst/>
                    <a:gdLst>
                      <a:gd name="T0" fmla="*/ 85 w 85"/>
                      <a:gd name="T1" fmla="*/ 32 h 105"/>
                      <a:gd name="T2" fmla="*/ 84 w 85"/>
                      <a:gd name="T3" fmla="*/ 24 h 105"/>
                      <a:gd name="T4" fmla="*/ 84 w 85"/>
                      <a:gd name="T5" fmla="*/ 17 h 105"/>
                      <a:gd name="T6" fmla="*/ 81 w 85"/>
                      <a:gd name="T7" fmla="*/ 9 h 105"/>
                      <a:gd name="T8" fmla="*/ 79 w 85"/>
                      <a:gd name="T9" fmla="*/ 3 h 105"/>
                      <a:gd name="T10" fmla="*/ 76 w 85"/>
                      <a:gd name="T11" fmla="*/ 1 h 105"/>
                      <a:gd name="T12" fmla="*/ 73 w 85"/>
                      <a:gd name="T13" fmla="*/ 0 h 105"/>
                      <a:gd name="T14" fmla="*/ 78 w 85"/>
                      <a:gd name="T15" fmla="*/ 7 h 105"/>
                      <a:gd name="T16" fmla="*/ 79 w 85"/>
                      <a:gd name="T17" fmla="*/ 15 h 105"/>
                      <a:gd name="T18" fmla="*/ 81 w 85"/>
                      <a:gd name="T19" fmla="*/ 24 h 105"/>
                      <a:gd name="T20" fmla="*/ 82 w 85"/>
                      <a:gd name="T21" fmla="*/ 32 h 105"/>
                      <a:gd name="T22" fmla="*/ 81 w 85"/>
                      <a:gd name="T23" fmla="*/ 46 h 105"/>
                      <a:gd name="T24" fmla="*/ 76 w 85"/>
                      <a:gd name="T25" fmla="*/ 60 h 105"/>
                      <a:gd name="T26" fmla="*/ 70 w 85"/>
                      <a:gd name="T27" fmla="*/ 71 h 105"/>
                      <a:gd name="T28" fmla="*/ 61 w 85"/>
                      <a:gd name="T29" fmla="*/ 82 h 105"/>
                      <a:gd name="T30" fmla="*/ 51 w 85"/>
                      <a:gd name="T31" fmla="*/ 89 h 105"/>
                      <a:gd name="T32" fmla="*/ 39 w 85"/>
                      <a:gd name="T33" fmla="*/ 97 h 105"/>
                      <a:gd name="T34" fmla="*/ 27 w 85"/>
                      <a:gd name="T35" fmla="*/ 100 h 105"/>
                      <a:gd name="T36" fmla="*/ 13 w 85"/>
                      <a:gd name="T37" fmla="*/ 102 h 105"/>
                      <a:gd name="T38" fmla="*/ 7 w 85"/>
                      <a:gd name="T39" fmla="*/ 102 h 105"/>
                      <a:gd name="T40" fmla="*/ 0 w 85"/>
                      <a:gd name="T41" fmla="*/ 102 h 105"/>
                      <a:gd name="T42" fmla="*/ 3 w 85"/>
                      <a:gd name="T43" fmla="*/ 103 h 105"/>
                      <a:gd name="T44" fmla="*/ 7 w 85"/>
                      <a:gd name="T45" fmla="*/ 105 h 105"/>
                      <a:gd name="T46" fmla="*/ 10 w 85"/>
                      <a:gd name="T47" fmla="*/ 105 h 105"/>
                      <a:gd name="T48" fmla="*/ 13 w 85"/>
                      <a:gd name="T49" fmla="*/ 105 h 105"/>
                      <a:gd name="T50" fmla="*/ 27 w 85"/>
                      <a:gd name="T51" fmla="*/ 103 h 105"/>
                      <a:gd name="T52" fmla="*/ 41 w 85"/>
                      <a:gd name="T53" fmla="*/ 99 h 105"/>
                      <a:gd name="T54" fmla="*/ 53 w 85"/>
                      <a:gd name="T55" fmla="*/ 92 h 105"/>
                      <a:gd name="T56" fmla="*/ 64 w 85"/>
                      <a:gd name="T57" fmla="*/ 83 h 105"/>
                      <a:gd name="T58" fmla="*/ 73 w 85"/>
                      <a:gd name="T59" fmla="*/ 72 h 105"/>
                      <a:gd name="T60" fmla="*/ 79 w 85"/>
                      <a:gd name="T61" fmla="*/ 60 h 105"/>
                      <a:gd name="T62" fmla="*/ 84 w 85"/>
                      <a:gd name="T63" fmla="*/ 48 h 105"/>
                      <a:gd name="T64" fmla="*/ 85 w 85"/>
                      <a:gd name="T65" fmla="*/ 32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2"/>
                        </a:moveTo>
                        <a:lnTo>
                          <a:pt x="84" y="24"/>
                        </a:lnTo>
                        <a:lnTo>
                          <a:pt x="84" y="17"/>
                        </a:lnTo>
                        <a:lnTo>
                          <a:pt x="81" y="9"/>
                        </a:lnTo>
                        <a:lnTo>
                          <a:pt x="79" y="3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78" y="7"/>
                        </a:lnTo>
                        <a:lnTo>
                          <a:pt x="79" y="15"/>
                        </a:lnTo>
                        <a:lnTo>
                          <a:pt x="81" y="24"/>
                        </a:lnTo>
                        <a:lnTo>
                          <a:pt x="82" y="32"/>
                        </a:lnTo>
                        <a:lnTo>
                          <a:pt x="81" y="46"/>
                        </a:lnTo>
                        <a:lnTo>
                          <a:pt x="76" y="60"/>
                        </a:lnTo>
                        <a:lnTo>
                          <a:pt x="70" y="71"/>
                        </a:lnTo>
                        <a:lnTo>
                          <a:pt x="61" y="82"/>
                        </a:lnTo>
                        <a:lnTo>
                          <a:pt x="51" y="89"/>
                        </a:lnTo>
                        <a:lnTo>
                          <a:pt x="39" y="97"/>
                        </a:lnTo>
                        <a:lnTo>
                          <a:pt x="27" y="100"/>
                        </a:lnTo>
                        <a:lnTo>
                          <a:pt x="13" y="102"/>
                        </a:lnTo>
                        <a:lnTo>
                          <a:pt x="7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7" y="105"/>
                        </a:lnTo>
                        <a:lnTo>
                          <a:pt x="10" y="105"/>
                        </a:lnTo>
                        <a:lnTo>
                          <a:pt x="13" y="105"/>
                        </a:lnTo>
                        <a:lnTo>
                          <a:pt x="27" y="103"/>
                        </a:lnTo>
                        <a:lnTo>
                          <a:pt x="41" y="99"/>
                        </a:lnTo>
                        <a:lnTo>
                          <a:pt x="53" y="92"/>
                        </a:lnTo>
                        <a:lnTo>
                          <a:pt x="64" y="83"/>
                        </a:lnTo>
                        <a:lnTo>
                          <a:pt x="73" y="72"/>
                        </a:lnTo>
                        <a:lnTo>
                          <a:pt x="79" y="60"/>
                        </a:lnTo>
                        <a:lnTo>
                          <a:pt x="84" y="48"/>
                        </a:lnTo>
                        <a:lnTo>
                          <a:pt x="85" y="32"/>
                        </a:lnTo>
                        <a:close/>
                      </a:path>
                    </a:pathLst>
                  </a:custGeom>
                  <a:solidFill>
                    <a:srgbClr val="DD3A3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2" name="Freeform 700">
                    <a:extLst>
                      <a:ext uri="{FF2B5EF4-FFF2-40B4-BE49-F238E27FC236}">
                        <a16:creationId xmlns:a16="http://schemas.microsoft.com/office/drawing/2014/main" id="{7D12AFFA-E7A6-A04B-8586-4DCC344F38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4" y="1196"/>
                    <a:ext cx="85" cy="105"/>
                  </a:xfrm>
                  <a:custGeom>
                    <a:avLst/>
                    <a:gdLst>
                      <a:gd name="T0" fmla="*/ 85 w 85"/>
                      <a:gd name="T1" fmla="*/ 34 h 105"/>
                      <a:gd name="T2" fmla="*/ 83 w 85"/>
                      <a:gd name="T3" fmla="*/ 26 h 105"/>
                      <a:gd name="T4" fmla="*/ 82 w 85"/>
                      <a:gd name="T5" fmla="*/ 19 h 105"/>
                      <a:gd name="T6" fmla="*/ 80 w 85"/>
                      <a:gd name="T7" fmla="*/ 11 h 105"/>
                      <a:gd name="T8" fmla="*/ 77 w 85"/>
                      <a:gd name="T9" fmla="*/ 3 h 105"/>
                      <a:gd name="T10" fmla="*/ 74 w 85"/>
                      <a:gd name="T11" fmla="*/ 2 h 105"/>
                      <a:gd name="T12" fmla="*/ 72 w 85"/>
                      <a:gd name="T13" fmla="*/ 0 h 105"/>
                      <a:gd name="T14" fmla="*/ 75 w 85"/>
                      <a:gd name="T15" fmla="*/ 8 h 105"/>
                      <a:gd name="T16" fmla="*/ 79 w 85"/>
                      <a:gd name="T17" fmla="*/ 17 h 105"/>
                      <a:gd name="T18" fmla="*/ 80 w 85"/>
                      <a:gd name="T19" fmla="*/ 25 h 105"/>
                      <a:gd name="T20" fmla="*/ 82 w 85"/>
                      <a:gd name="T21" fmla="*/ 34 h 105"/>
                      <a:gd name="T22" fmla="*/ 80 w 85"/>
                      <a:gd name="T23" fmla="*/ 48 h 105"/>
                      <a:gd name="T24" fmla="*/ 75 w 85"/>
                      <a:gd name="T25" fmla="*/ 60 h 105"/>
                      <a:gd name="T26" fmla="*/ 69 w 85"/>
                      <a:gd name="T27" fmla="*/ 73 h 105"/>
                      <a:gd name="T28" fmla="*/ 62 w 85"/>
                      <a:gd name="T29" fmla="*/ 82 h 105"/>
                      <a:gd name="T30" fmla="*/ 51 w 85"/>
                      <a:gd name="T31" fmla="*/ 91 h 105"/>
                      <a:gd name="T32" fmla="*/ 40 w 85"/>
                      <a:gd name="T33" fmla="*/ 98 h 105"/>
                      <a:gd name="T34" fmla="*/ 28 w 85"/>
                      <a:gd name="T35" fmla="*/ 101 h 105"/>
                      <a:gd name="T36" fmla="*/ 14 w 85"/>
                      <a:gd name="T37" fmla="*/ 102 h 105"/>
                      <a:gd name="T38" fmla="*/ 6 w 85"/>
                      <a:gd name="T39" fmla="*/ 102 h 105"/>
                      <a:gd name="T40" fmla="*/ 0 w 85"/>
                      <a:gd name="T41" fmla="*/ 101 h 105"/>
                      <a:gd name="T42" fmla="*/ 1 w 85"/>
                      <a:gd name="T43" fmla="*/ 104 h 105"/>
                      <a:gd name="T44" fmla="*/ 4 w 85"/>
                      <a:gd name="T45" fmla="*/ 105 h 105"/>
                      <a:gd name="T46" fmla="*/ 9 w 85"/>
                      <a:gd name="T47" fmla="*/ 105 h 105"/>
                      <a:gd name="T48" fmla="*/ 14 w 85"/>
                      <a:gd name="T49" fmla="*/ 105 h 105"/>
                      <a:gd name="T50" fmla="*/ 28 w 85"/>
                      <a:gd name="T51" fmla="*/ 104 h 105"/>
                      <a:gd name="T52" fmla="*/ 42 w 85"/>
                      <a:gd name="T53" fmla="*/ 99 h 105"/>
                      <a:gd name="T54" fmla="*/ 52 w 85"/>
                      <a:gd name="T55" fmla="*/ 93 h 105"/>
                      <a:gd name="T56" fmla="*/ 63 w 85"/>
                      <a:gd name="T57" fmla="*/ 85 h 105"/>
                      <a:gd name="T58" fmla="*/ 72 w 85"/>
                      <a:gd name="T59" fmla="*/ 74 h 105"/>
                      <a:gd name="T60" fmla="*/ 79 w 85"/>
                      <a:gd name="T61" fmla="*/ 62 h 105"/>
                      <a:gd name="T62" fmla="*/ 83 w 85"/>
                      <a:gd name="T63" fmla="*/ 48 h 105"/>
                      <a:gd name="T64" fmla="*/ 85 w 85"/>
                      <a:gd name="T65" fmla="*/ 34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4"/>
                        </a:moveTo>
                        <a:lnTo>
                          <a:pt x="83" y="26"/>
                        </a:lnTo>
                        <a:lnTo>
                          <a:pt x="82" y="19"/>
                        </a:lnTo>
                        <a:lnTo>
                          <a:pt x="80" y="11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2" y="0"/>
                        </a:lnTo>
                        <a:lnTo>
                          <a:pt x="75" y="8"/>
                        </a:lnTo>
                        <a:lnTo>
                          <a:pt x="79" y="17"/>
                        </a:lnTo>
                        <a:lnTo>
                          <a:pt x="80" y="25"/>
                        </a:lnTo>
                        <a:lnTo>
                          <a:pt x="82" y="34"/>
                        </a:lnTo>
                        <a:lnTo>
                          <a:pt x="80" y="48"/>
                        </a:lnTo>
                        <a:lnTo>
                          <a:pt x="75" y="60"/>
                        </a:lnTo>
                        <a:lnTo>
                          <a:pt x="69" y="73"/>
                        </a:lnTo>
                        <a:lnTo>
                          <a:pt x="62" y="82"/>
                        </a:lnTo>
                        <a:lnTo>
                          <a:pt x="51" y="91"/>
                        </a:lnTo>
                        <a:lnTo>
                          <a:pt x="40" y="98"/>
                        </a:lnTo>
                        <a:lnTo>
                          <a:pt x="28" y="101"/>
                        </a:lnTo>
                        <a:lnTo>
                          <a:pt x="14" y="102"/>
                        </a:lnTo>
                        <a:lnTo>
                          <a:pt x="6" y="102"/>
                        </a:lnTo>
                        <a:lnTo>
                          <a:pt x="0" y="101"/>
                        </a:lnTo>
                        <a:lnTo>
                          <a:pt x="1" y="104"/>
                        </a:lnTo>
                        <a:lnTo>
                          <a:pt x="4" y="105"/>
                        </a:lnTo>
                        <a:lnTo>
                          <a:pt x="9" y="105"/>
                        </a:lnTo>
                        <a:lnTo>
                          <a:pt x="14" y="105"/>
                        </a:lnTo>
                        <a:lnTo>
                          <a:pt x="28" y="104"/>
                        </a:lnTo>
                        <a:lnTo>
                          <a:pt x="42" y="99"/>
                        </a:lnTo>
                        <a:lnTo>
                          <a:pt x="52" y="93"/>
                        </a:lnTo>
                        <a:lnTo>
                          <a:pt x="63" y="85"/>
                        </a:lnTo>
                        <a:lnTo>
                          <a:pt x="72" y="74"/>
                        </a:lnTo>
                        <a:lnTo>
                          <a:pt x="79" y="62"/>
                        </a:lnTo>
                        <a:lnTo>
                          <a:pt x="83" y="48"/>
                        </a:lnTo>
                        <a:lnTo>
                          <a:pt x="85" y="34"/>
                        </a:lnTo>
                        <a:close/>
                      </a:path>
                    </a:pathLst>
                  </a:custGeom>
                  <a:solidFill>
                    <a:srgbClr val="DD3C3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3" name="Freeform 701">
                    <a:extLst>
                      <a:ext uri="{FF2B5EF4-FFF2-40B4-BE49-F238E27FC236}">
                        <a16:creationId xmlns:a16="http://schemas.microsoft.com/office/drawing/2014/main" id="{44279E84-54B7-7144-BC8E-96EBBC3D5E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1" y="1195"/>
                    <a:ext cx="86" cy="105"/>
                  </a:xfrm>
                  <a:custGeom>
                    <a:avLst/>
                    <a:gdLst>
                      <a:gd name="T0" fmla="*/ 86 w 86"/>
                      <a:gd name="T1" fmla="*/ 35 h 105"/>
                      <a:gd name="T2" fmla="*/ 85 w 86"/>
                      <a:gd name="T3" fmla="*/ 27 h 105"/>
                      <a:gd name="T4" fmla="*/ 83 w 86"/>
                      <a:gd name="T5" fmla="*/ 18 h 105"/>
                      <a:gd name="T6" fmla="*/ 82 w 86"/>
                      <a:gd name="T7" fmla="*/ 10 h 105"/>
                      <a:gd name="T8" fmla="*/ 77 w 86"/>
                      <a:gd name="T9" fmla="*/ 3 h 105"/>
                      <a:gd name="T10" fmla="*/ 75 w 86"/>
                      <a:gd name="T11" fmla="*/ 1 h 105"/>
                      <a:gd name="T12" fmla="*/ 72 w 86"/>
                      <a:gd name="T13" fmla="*/ 0 h 105"/>
                      <a:gd name="T14" fmla="*/ 77 w 86"/>
                      <a:gd name="T15" fmla="*/ 9 h 105"/>
                      <a:gd name="T16" fmla="*/ 80 w 86"/>
                      <a:gd name="T17" fmla="*/ 17 h 105"/>
                      <a:gd name="T18" fmla="*/ 82 w 86"/>
                      <a:gd name="T19" fmla="*/ 26 h 105"/>
                      <a:gd name="T20" fmla="*/ 83 w 86"/>
                      <a:gd name="T21" fmla="*/ 35 h 105"/>
                      <a:gd name="T22" fmla="*/ 82 w 86"/>
                      <a:gd name="T23" fmla="*/ 49 h 105"/>
                      <a:gd name="T24" fmla="*/ 77 w 86"/>
                      <a:gd name="T25" fmla="*/ 61 h 105"/>
                      <a:gd name="T26" fmla="*/ 71 w 86"/>
                      <a:gd name="T27" fmla="*/ 72 h 105"/>
                      <a:gd name="T28" fmla="*/ 63 w 86"/>
                      <a:gd name="T29" fmla="*/ 83 h 105"/>
                      <a:gd name="T30" fmla="*/ 54 w 86"/>
                      <a:gd name="T31" fmla="*/ 91 h 105"/>
                      <a:gd name="T32" fmla="*/ 41 w 86"/>
                      <a:gd name="T33" fmla="*/ 97 h 105"/>
                      <a:gd name="T34" fmla="*/ 29 w 86"/>
                      <a:gd name="T35" fmla="*/ 100 h 105"/>
                      <a:gd name="T36" fmla="*/ 17 w 86"/>
                      <a:gd name="T37" fmla="*/ 102 h 105"/>
                      <a:gd name="T38" fmla="*/ 7 w 86"/>
                      <a:gd name="T39" fmla="*/ 102 h 105"/>
                      <a:gd name="T40" fmla="*/ 0 w 86"/>
                      <a:gd name="T41" fmla="*/ 100 h 105"/>
                      <a:gd name="T42" fmla="*/ 3 w 86"/>
                      <a:gd name="T43" fmla="*/ 102 h 105"/>
                      <a:gd name="T44" fmla="*/ 4 w 86"/>
                      <a:gd name="T45" fmla="*/ 105 h 105"/>
                      <a:gd name="T46" fmla="*/ 11 w 86"/>
                      <a:gd name="T47" fmla="*/ 105 h 105"/>
                      <a:gd name="T48" fmla="*/ 17 w 86"/>
                      <a:gd name="T49" fmla="*/ 105 h 105"/>
                      <a:gd name="T50" fmla="*/ 31 w 86"/>
                      <a:gd name="T51" fmla="*/ 103 h 105"/>
                      <a:gd name="T52" fmla="*/ 43 w 86"/>
                      <a:gd name="T53" fmla="*/ 100 h 105"/>
                      <a:gd name="T54" fmla="*/ 55 w 86"/>
                      <a:gd name="T55" fmla="*/ 92 h 105"/>
                      <a:gd name="T56" fmla="*/ 65 w 86"/>
                      <a:gd name="T57" fmla="*/ 85 h 105"/>
                      <a:gd name="T58" fmla="*/ 74 w 86"/>
                      <a:gd name="T59" fmla="*/ 74 h 105"/>
                      <a:gd name="T60" fmla="*/ 80 w 86"/>
                      <a:gd name="T61" fmla="*/ 63 h 105"/>
                      <a:gd name="T62" fmla="*/ 85 w 86"/>
                      <a:gd name="T63" fmla="*/ 49 h 105"/>
                      <a:gd name="T64" fmla="*/ 86 w 86"/>
                      <a:gd name="T65" fmla="*/ 35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5"/>
                      <a:gd name="T101" fmla="*/ 86 w 86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5">
                        <a:moveTo>
                          <a:pt x="86" y="35"/>
                        </a:moveTo>
                        <a:lnTo>
                          <a:pt x="85" y="27"/>
                        </a:lnTo>
                        <a:lnTo>
                          <a:pt x="83" y="18"/>
                        </a:lnTo>
                        <a:lnTo>
                          <a:pt x="82" y="10"/>
                        </a:lnTo>
                        <a:lnTo>
                          <a:pt x="77" y="3"/>
                        </a:lnTo>
                        <a:lnTo>
                          <a:pt x="75" y="1"/>
                        </a:lnTo>
                        <a:lnTo>
                          <a:pt x="72" y="0"/>
                        </a:lnTo>
                        <a:lnTo>
                          <a:pt x="77" y="9"/>
                        </a:lnTo>
                        <a:lnTo>
                          <a:pt x="80" y="17"/>
                        </a:lnTo>
                        <a:lnTo>
                          <a:pt x="82" y="26"/>
                        </a:lnTo>
                        <a:lnTo>
                          <a:pt x="83" y="35"/>
                        </a:lnTo>
                        <a:lnTo>
                          <a:pt x="82" y="49"/>
                        </a:lnTo>
                        <a:lnTo>
                          <a:pt x="77" y="61"/>
                        </a:lnTo>
                        <a:lnTo>
                          <a:pt x="71" y="72"/>
                        </a:lnTo>
                        <a:lnTo>
                          <a:pt x="63" y="83"/>
                        </a:lnTo>
                        <a:lnTo>
                          <a:pt x="54" y="91"/>
                        </a:lnTo>
                        <a:lnTo>
                          <a:pt x="41" y="97"/>
                        </a:lnTo>
                        <a:lnTo>
                          <a:pt x="29" y="100"/>
                        </a:lnTo>
                        <a:lnTo>
                          <a:pt x="17" y="102"/>
                        </a:lnTo>
                        <a:lnTo>
                          <a:pt x="7" y="102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4" y="105"/>
                        </a:lnTo>
                        <a:lnTo>
                          <a:pt x="11" y="105"/>
                        </a:lnTo>
                        <a:lnTo>
                          <a:pt x="17" y="105"/>
                        </a:lnTo>
                        <a:lnTo>
                          <a:pt x="31" y="103"/>
                        </a:lnTo>
                        <a:lnTo>
                          <a:pt x="43" y="100"/>
                        </a:lnTo>
                        <a:lnTo>
                          <a:pt x="55" y="92"/>
                        </a:lnTo>
                        <a:lnTo>
                          <a:pt x="65" y="85"/>
                        </a:lnTo>
                        <a:lnTo>
                          <a:pt x="74" y="74"/>
                        </a:lnTo>
                        <a:lnTo>
                          <a:pt x="80" y="63"/>
                        </a:lnTo>
                        <a:lnTo>
                          <a:pt x="85" y="49"/>
                        </a:lnTo>
                        <a:lnTo>
                          <a:pt x="86" y="35"/>
                        </a:lnTo>
                        <a:close/>
                      </a:path>
                    </a:pathLst>
                  </a:custGeom>
                  <a:solidFill>
                    <a:srgbClr val="DD3D3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4" name="Freeform 702">
                    <a:extLst>
                      <a:ext uri="{FF2B5EF4-FFF2-40B4-BE49-F238E27FC236}">
                        <a16:creationId xmlns:a16="http://schemas.microsoft.com/office/drawing/2014/main" id="{38BDEC11-6A7C-4D44-A0E5-CB75323890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9" y="1195"/>
                    <a:ext cx="87" cy="103"/>
                  </a:xfrm>
                  <a:custGeom>
                    <a:avLst/>
                    <a:gdLst>
                      <a:gd name="T0" fmla="*/ 87 w 87"/>
                      <a:gd name="T1" fmla="*/ 35 h 103"/>
                      <a:gd name="T2" fmla="*/ 85 w 87"/>
                      <a:gd name="T3" fmla="*/ 26 h 103"/>
                      <a:gd name="T4" fmla="*/ 84 w 87"/>
                      <a:gd name="T5" fmla="*/ 18 h 103"/>
                      <a:gd name="T6" fmla="*/ 80 w 87"/>
                      <a:gd name="T7" fmla="*/ 9 h 103"/>
                      <a:gd name="T8" fmla="*/ 77 w 87"/>
                      <a:gd name="T9" fmla="*/ 1 h 103"/>
                      <a:gd name="T10" fmla="*/ 74 w 87"/>
                      <a:gd name="T11" fmla="*/ 0 h 103"/>
                      <a:gd name="T12" fmla="*/ 73 w 87"/>
                      <a:gd name="T13" fmla="*/ 0 h 103"/>
                      <a:gd name="T14" fmla="*/ 77 w 87"/>
                      <a:gd name="T15" fmla="*/ 7 h 103"/>
                      <a:gd name="T16" fmla="*/ 80 w 87"/>
                      <a:gd name="T17" fmla="*/ 17 h 103"/>
                      <a:gd name="T18" fmla="*/ 82 w 87"/>
                      <a:gd name="T19" fmla="*/ 26 h 103"/>
                      <a:gd name="T20" fmla="*/ 84 w 87"/>
                      <a:gd name="T21" fmla="*/ 35 h 103"/>
                      <a:gd name="T22" fmla="*/ 82 w 87"/>
                      <a:gd name="T23" fmla="*/ 49 h 103"/>
                      <a:gd name="T24" fmla="*/ 77 w 87"/>
                      <a:gd name="T25" fmla="*/ 60 h 103"/>
                      <a:gd name="T26" fmla="*/ 71 w 87"/>
                      <a:gd name="T27" fmla="*/ 72 h 103"/>
                      <a:gd name="T28" fmla="*/ 64 w 87"/>
                      <a:gd name="T29" fmla="*/ 82 h 103"/>
                      <a:gd name="T30" fmla="*/ 54 w 87"/>
                      <a:gd name="T31" fmla="*/ 89 h 103"/>
                      <a:gd name="T32" fmla="*/ 43 w 87"/>
                      <a:gd name="T33" fmla="*/ 95 h 103"/>
                      <a:gd name="T34" fmla="*/ 31 w 87"/>
                      <a:gd name="T35" fmla="*/ 99 h 103"/>
                      <a:gd name="T36" fmla="*/ 19 w 87"/>
                      <a:gd name="T37" fmla="*/ 100 h 103"/>
                      <a:gd name="T38" fmla="*/ 9 w 87"/>
                      <a:gd name="T39" fmla="*/ 100 h 103"/>
                      <a:gd name="T40" fmla="*/ 0 w 87"/>
                      <a:gd name="T41" fmla="*/ 97 h 103"/>
                      <a:gd name="T42" fmla="*/ 2 w 87"/>
                      <a:gd name="T43" fmla="*/ 100 h 103"/>
                      <a:gd name="T44" fmla="*/ 5 w 87"/>
                      <a:gd name="T45" fmla="*/ 102 h 103"/>
                      <a:gd name="T46" fmla="*/ 11 w 87"/>
                      <a:gd name="T47" fmla="*/ 103 h 103"/>
                      <a:gd name="T48" fmla="*/ 19 w 87"/>
                      <a:gd name="T49" fmla="*/ 103 h 103"/>
                      <a:gd name="T50" fmla="*/ 33 w 87"/>
                      <a:gd name="T51" fmla="*/ 102 h 103"/>
                      <a:gd name="T52" fmla="*/ 45 w 87"/>
                      <a:gd name="T53" fmla="*/ 99 h 103"/>
                      <a:gd name="T54" fmla="*/ 56 w 87"/>
                      <a:gd name="T55" fmla="*/ 92 h 103"/>
                      <a:gd name="T56" fmla="*/ 67 w 87"/>
                      <a:gd name="T57" fmla="*/ 83 h 103"/>
                      <a:gd name="T58" fmla="*/ 74 w 87"/>
                      <a:gd name="T59" fmla="*/ 74 h 103"/>
                      <a:gd name="T60" fmla="*/ 80 w 87"/>
                      <a:gd name="T61" fmla="*/ 61 h 103"/>
                      <a:gd name="T62" fmla="*/ 85 w 87"/>
                      <a:gd name="T63" fmla="*/ 49 h 103"/>
                      <a:gd name="T64" fmla="*/ 87 w 87"/>
                      <a:gd name="T65" fmla="*/ 35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3"/>
                      <a:gd name="T101" fmla="*/ 87 w 87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3">
                        <a:moveTo>
                          <a:pt x="87" y="35"/>
                        </a:moveTo>
                        <a:lnTo>
                          <a:pt x="85" y="26"/>
                        </a:lnTo>
                        <a:lnTo>
                          <a:pt x="84" y="18"/>
                        </a:lnTo>
                        <a:lnTo>
                          <a:pt x="80" y="9"/>
                        </a:lnTo>
                        <a:lnTo>
                          <a:pt x="77" y="1"/>
                        </a:lnTo>
                        <a:lnTo>
                          <a:pt x="74" y="0"/>
                        </a:lnTo>
                        <a:lnTo>
                          <a:pt x="73" y="0"/>
                        </a:lnTo>
                        <a:lnTo>
                          <a:pt x="77" y="7"/>
                        </a:lnTo>
                        <a:lnTo>
                          <a:pt x="80" y="17"/>
                        </a:lnTo>
                        <a:lnTo>
                          <a:pt x="82" y="26"/>
                        </a:lnTo>
                        <a:lnTo>
                          <a:pt x="84" y="35"/>
                        </a:lnTo>
                        <a:lnTo>
                          <a:pt x="82" y="49"/>
                        </a:lnTo>
                        <a:lnTo>
                          <a:pt x="77" y="60"/>
                        </a:lnTo>
                        <a:lnTo>
                          <a:pt x="71" y="72"/>
                        </a:lnTo>
                        <a:lnTo>
                          <a:pt x="64" y="82"/>
                        </a:lnTo>
                        <a:lnTo>
                          <a:pt x="54" y="89"/>
                        </a:lnTo>
                        <a:lnTo>
                          <a:pt x="43" y="95"/>
                        </a:lnTo>
                        <a:lnTo>
                          <a:pt x="31" y="99"/>
                        </a:lnTo>
                        <a:lnTo>
                          <a:pt x="19" y="100"/>
                        </a:lnTo>
                        <a:lnTo>
                          <a:pt x="9" y="100"/>
                        </a:lnTo>
                        <a:lnTo>
                          <a:pt x="0" y="97"/>
                        </a:lnTo>
                        <a:lnTo>
                          <a:pt x="2" y="100"/>
                        </a:lnTo>
                        <a:lnTo>
                          <a:pt x="5" y="102"/>
                        </a:lnTo>
                        <a:lnTo>
                          <a:pt x="11" y="103"/>
                        </a:lnTo>
                        <a:lnTo>
                          <a:pt x="19" y="103"/>
                        </a:lnTo>
                        <a:lnTo>
                          <a:pt x="33" y="102"/>
                        </a:lnTo>
                        <a:lnTo>
                          <a:pt x="45" y="99"/>
                        </a:lnTo>
                        <a:lnTo>
                          <a:pt x="56" y="92"/>
                        </a:lnTo>
                        <a:lnTo>
                          <a:pt x="67" y="83"/>
                        </a:lnTo>
                        <a:lnTo>
                          <a:pt x="74" y="74"/>
                        </a:lnTo>
                        <a:lnTo>
                          <a:pt x="80" y="61"/>
                        </a:lnTo>
                        <a:lnTo>
                          <a:pt x="85" y="49"/>
                        </a:lnTo>
                        <a:lnTo>
                          <a:pt x="87" y="35"/>
                        </a:lnTo>
                        <a:close/>
                      </a:path>
                    </a:pathLst>
                  </a:custGeom>
                  <a:solidFill>
                    <a:srgbClr val="DD3E3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5" name="Freeform 703">
                    <a:extLst>
                      <a:ext uri="{FF2B5EF4-FFF2-40B4-BE49-F238E27FC236}">
                        <a16:creationId xmlns:a16="http://schemas.microsoft.com/office/drawing/2014/main" id="{2AAABAE5-4662-2E4D-A0AC-0FB49FD71E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8" y="1193"/>
                    <a:ext cx="86" cy="104"/>
                  </a:xfrm>
                  <a:custGeom>
                    <a:avLst/>
                    <a:gdLst>
                      <a:gd name="T0" fmla="*/ 86 w 86"/>
                      <a:gd name="T1" fmla="*/ 37 h 104"/>
                      <a:gd name="T2" fmla="*/ 85 w 86"/>
                      <a:gd name="T3" fmla="*/ 28 h 104"/>
                      <a:gd name="T4" fmla="*/ 83 w 86"/>
                      <a:gd name="T5" fmla="*/ 19 h 104"/>
                      <a:gd name="T6" fmla="*/ 80 w 86"/>
                      <a:gd name="T7" fmla="*/ 11 h 104"/>
                      <a:gd name="T8" fmla="*/ 75 w 86"/>
                      <a:gd name="T9" fmla="*/ 2 h 104"/>
                      <a:gd name="T10" fmla="*/ 74 w 86"/>
                      <a:gd name="T11" fmla="*/ 2 h 104"/>
                      <a:gd name="T12" fmla="*/ 71 w 86"/>
                      <a:gd name="T13" fmla="*/ 0 h 104"/>
                      <a:gd name="T14" fmla="*/ 75 w 86"/>
                      <a:gd name="T15" fmla="*/ 9 h 104"/>
                      <a:gd name="T16" fmla="*/ 80 w 86"/>
                      <a:gd name="T17" fmla="*/ 17 h 104"/>
                      <a:gd name="T18" fmla="*/ 81 w 86"/>
                      <a:gd name="T19" fmla="*/ 28 h 104"/>
                      <a:gd name="T20" fmla="*/ 83 w 86"/>
                      <a:gd name="T21" fmla="*/ 37 h 104"/>
                      <a:gd name="T22" fmla="*/ 81 w 86"/>
                      <a:gd name="T23" fmla="*/ 50 h 104"/>
                      <a:gd name="T24" fmla="*/ 77 w 86"/>
                      <a:gd name="T25" fmla="*/ 62 h 104"/>
                      <a:gd name="T26" fmla="*/ 72 w 86"/>
                      <a:gd name="T27" fmla="*/ 73 h 104"/>
                      <a:gd name="T28" fmla="*/ 65 w 86"/>
                      <a:gd name="T29" fmla="*/ 82 h 104"/>
                      <a:gd name="T30" fmla="*/ 55 w 86"/>
                      <a:gd name="T31" fmla="*/ 90 h 104"/>
                      <a:gd name="T32" fmla="*/ 44 w 86"/>
                      <a:gd name="T33" fmla="*/ 96 h 104"/>
                      <a:gd name="T34" fmla="*/ 32 w 86"/>
                      <a:gd name="T35" fmla="*/ 99 h 104"/>
                      <a:gd name="T36" fmla="*/ 20 w 86"/>
                      <a:gd name="T37" fmla="*/ 101 h 104"/>
                      <a:gd name="T38" fmla="*/ 9 w 86"/>
                      <a:gd name="T39" fmla="*/ 101 h 104"/>
                      <a:gd name="T40" fmla="*/ 0 w 86"/>
                      <a:gd name="T41" fmla="*/ 97 h 104"/>
                      <a:gd name="T42" fmla="*/ 1 w 86"/>
                      <a:gd name="T43" fmla="*/ 99 h 104"/>
                      <a:gd name="T44" fmla="*/ 3 w 86"/>
                      <a:gd name="T45" fmla="*/ 102 h 104"/>
                      <a:gd name="T46" fmla="*/ 10 w 86"/>
                      <a:gd name="T47" fmla="*/ 104 h 104"/>
                      <a:gd name="T48" fmla="*/ 20 w 86"/>
                      <a:gd name="T49" fmla="*/ 104 h 104"/>
                      <a:gd name="T50" fmla="*/ 32 w 86"/>
                      <a:gd name="T51" fmla="*/ 102 h 104"/>
                      <a:gd name="T52" fmla="*/ 44 w 86"/>
                      <a:gd name="T53" fmla="*/ 99 h 104"/>
                      <a:gd name="T54" fmla="*/ 57 w 86"/>
                      <a:gd name="T55" fmla="*/ 93 h 104"/>
                      <a:gd name="T56" fmla="*/ 66 w 86"/>
                      <a:gd name="T57" fmla="*/ 85 h 104"/>
                      <a:gd name="T58" fmla="*/ 74 w 86"/>
                      <a:gd name="T59" fmla="*/ 74 h 104"/>
                      <a:gd name="T60" fmla="*/ 80 w 86"/>
                      <a:gd name="T61" fmla="*/ 63 h 104"/>
                      <a:gd name="T62" fmla="*/ 85 w 86"/>
                      <a:gd name="T63" fmla="*/ 51 h 104"/>
                      <a:gd name="T64" fmla="*/ 86 w 86"/>
                      <a:gd name="T65" fmla="*/ 37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4"/>
                      <a:gd name="T101" fmla="*/ 86 w 86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4">
                        <a:moveTo>
                          <a:pt x="86" y="37"/>
                        </a:moveTo>
                        <a:lnTo>
                          <a:pt x="85" y="28"/>
                        </a:lnTo>
                        <a:lnTo>
                          <a:pt x="83" y="19"/>
                        </a:lnTo>
                        <a:lnTo>
                          <a:pt x="80" y="11"/>
                        </a:lnTo>
                        <a:lnTo>
                          <a:pt x="75" y="2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5" y="9"/>
                        </a:lnTo>
                        <a:lnTo>
                          <a:pt x="80" y="17"/>
                        </a:lnTo>
                        <a:lnTo>
                          <a:pt x="81" y="28"/>
                        </a:lnTo>
                        <a:lnTo>
                          <a:pt x="83" y="37"/>
                        </a:lnTo>
                        <a:lnTo>
                          <a:pt x="81" y="50"/>
                        </a:lnTo>
                        <a:lnTo>
                          <a:pt x="77" y="62"/>
                        </a:lnTo>
                        <a:lnTo>
                          <a:pt x="72" y="73"/>
                        </a:lnTo>
                        <a:lnTo>
                          <a:pt x="65" y="82"/>
                        </a:lnTo>
                        <a:lnTo>
                          <a:pt x="55" y="90"/>
                        </a:lnTo>
                        <a:lnTo>
                          <a:pt x="44" y="96"/>
                        </a:lnTo>
                        <a:lnTo>
                          <a:pt x="32" y="99"/>
                        </a:lnTo>
                        <a:lnTo>
                          <a:pt x="20" y="101"/>
                        </a:lnTo>
                        <a:lnTo>
                          <a:pt x="9" y="101"/>
                        </a:lnTo>
                        <a:lnTo>
                          <a:pt x="0" y="97"/>
                        </a:lnTo>
                        <a:lnTo>
                          <a:pt x="1" y="99"/>
                        </a:lnTo>
                        <a:lnTo>
                          <a:pt x="3" y="102"/>
                        </a:lnTo>
                        <a:lnTo>
                          <a:pt x="10" y="104"/>
                        </a:lnTo>
                        <a:lnTo>
                          <a:pt x="20" y="104"/>
                        </a:lnTo>
                        <a:lnTo>
                          <a:pt x="32" y="102"/>
                        </a:lnTo>
                        <a:lnTo>
                          <a:pt x="44" y="99"/>
                        </a:lnTo>
                        <a:lnTo>
                          <a:pt x="57" y="93"/>
                        </a:lnTo>
                        <a:lnTo>
                          <a:pt x="66" y="85"/>
                        </a:lnTo>
                        <a:lnTo>
                          <a:pt x="74" y="74"/>
                        </a:lnTo>
                        <a:lnTo>
                          <a:pt x="80" y="63"/>
                        </a:lnTo>
                        <a:lnTo>
                          <a:pt x="85" y="51"/>
                        </a:lnTo>
                        <a:lnTo>
                          <a:pt x="86" y="37"/>
                        </a:lnTo>
                        <a:close/>
                      </a:path>
                    </a:pathLst>
                  </a:custGeom>
                  <a:solidFill>
                    <a:srgbClr val="DE3F3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6" name="Freeform 704">
                    <a:extLst>
                      <a:ext uri="{FF2B5EF4-FFF2-40B4-BE49-F238E27FC236}">
                        <a16:creationId xmlns:a16="http://schemas.microsoft.com/office/drawing/2014/main" id="{209FC741-E578-0040-9223-63E1700676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5" y="1193"/>
                    <a:ext cx="88" cy="102"/>
                  </a:xfrm>
                  <a:custGeom>
                    <a:avLst/>
                    <a:gdLst>
                      <a:gd name="T0" fmla="*/ 88 w 88"/>
                      <a:gd name="T1" fmla="*/ 37 h 102"/>
                      <a:gd name="T2" fmla="*/ 86 w 88"/>
                      <a:gd name="T3" fmla="*/ 28 h 102"/>
                      <a:gd name="T4" fmla="*/ 84 w 88"/>
                      <a:gd name="T5" fmla="*/ 19 h 102"/>
                      <a:gd name="T6" fmla="*/ 81 w 88"/>
                      <a:gd name="T7" fmla="*/ 9 h 102"/>
                      <a:gd name="T8" fmla="*/ 77 w 88"/>
                      <a:gd name="T9" fmla="*/ 2 h 102"/>
                      <a:gd name="T10" fmla="*/ 74 w 88"/>
                      <a:gd name="T11" fmla="*/ 0 h 102"/>
                      <a:gd name="T12" fmla="*/ 71 w 88"/>
                      <a:gd name="T13" fmla="*/ 0 h 102"/>
                      <a:gd name="T14" fmla="*/ 77 w 88"/>
                      <a:gd name="T15" fmla="*/ 8 h 102"/>
                      <a:gd name="T16" fmla="*/ 80 w 88"/>
                      <a:gd name="T17" fmla="*/ 17 h 102"/>
                      <a:gd name="T18" fmla="*/ 83 w 88"/>
                      <a:gd name="T19" fmla="*/ 26 h 102"/>
                      <a:gd name="T20" fmla="*/ 84 w 88"/>
                      <a:gd name="T21" fmla="*/ 37 h 102"/>
                      <a:gd name="T22" fmla="*/ 83 w 88"/>
                      <a:gd name="T23" fmla="*/ 50 h 102"/>
                      <a:gd name="T24" fmla="*/ 78 w 88"/>
                      <a:gd name="T25" fmla="*/ 62 h 102"/>
                      <a:gd name="T26" fmla="*/ 74 w 88"/>
                      <a:gd name="T27" fmla="*/ 71 h 102"/>
                      <a:gd name="T28" fmla="*/ 66 w 88"/>
                      <a:gd name="T29" fmla="*/ 80 h 102"/>
                      <a:gd name="T30" fmla="*/ 57 w 88"/>
                      <a:gd name="T31" fmla="*/ 88 h 102"/>
                      <a:gd name="T32" fmla="*/ 46 w 88"/>
                      <a:gd name="T33" fmla="*/ 94 h 102"/>
                      <a:gd name="T34" fmla="*/ 35 w 88"/>
                      <a:gd name="T35" fmla="*/ 97 h 102"/>
                      <a:gd name="T36" fmla="*/ 23 w 88"/>
                      <a:gd name="T37" fmla="*/ 99 h 102"/>
                      <a:gd name="T38" fmla="*/ 10 w 88"/>
                      <a:gd name="T39" fmla="*/ 97 h 102"/>
                      <a:gd name="T40" fmla="*/ 0 w 88"/>
                      <a:gd name="T41" fmla="*/ 94 h 102"/>
                      <a:gd name="T42" fmla="*/ 3 w 88"/>
                      <a:gd name="T43" fmla="*/ 97 h 102"/>
                      <a:gd name="T44" fmla="*/ 4 w 88"/>
                      <a:gd name="T45" fmla="*/ 99 h 102"/>
                      <a:gd name="T46" fmla="*/ 13 w 88"/>
                      <a:gd name="T47" fmla="*/ 102 h 102"/>
                      <a:gd name="T48" fmla="*/ 23 w 88"/>
                      <a:gd name="T49" fmla="*/ 102 h 102"/>
                      <a:gd name="T50" fmla="*/ 35 w 88"/>
                      <a:gd name="T51" fmla="*/ 101 h 102"/>
                      <a:gd name="T52" fmla="*/ 47 w 88"/>
                      <a:gd name="T53" fmla="*/ 97 h 102"/>
                      <a:gd name="T54" fmla="*/ 58 w 88"/>
                      <a:gd name="T55" fmla="*/ 91 h 102"/>
                      <a:gd name="T56" fmla="*/ 68 w 88"/>
                      <a:gd name="T57" fmla="*/ 84 h 102"/>
                      <a:gd name="T58" fmla="*/ 75 w 88"/>
                      <a:gd name="T59" fmla="*/ 74 h 102"/>
                      <a:gd name="T60" fmla="*/ 81 w 88"/>
                      <a:gd name="T61" fmla="*/ 62 h 102"/>
                      <a:gd name="T62" fmla="*/ 86 w 88"/>
                      <a:gd name="T63" fmla="*/ 51 h 102"/>
                      <a:gd name="T64" fmla="*/ 88 w 88"/>
                      <a:gd name="T65" fmla="*/ 37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2"/>
                      <a:gd name="T101" fmla="*/ 88 w 88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2">
                        <a:moveTo>
                          <a:pt x="88" y="37"/>
                        </a:moveTo>
                        <a:lnTo>
                          <a:pt x="86" y="28"/>
                        </a:lnTo>
                        <a:lnTo>
                          <a:pt x="84" y="19"/>
                        </a:lnTo>
                        <a:lnTo>
                          <a:pt x="81" y="9"/>
                        </a:lnTo>
                        <a:lnTo>
                          <a:pt x="77" y="2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77" y="8"/>
                        </a:lnTo>
                        <a:lnTo>
                          <a:pt x="80" y="17"/>
                        </a:lnTo>
                        <a:lnTo>
                          <a:pt x="83" y="26"/>
                        </a:lnTo>
                        <a:lnTo>
                          <a:pt x="84" y="37"/>
                        </a:lnTo>
                        <a:lnTo>
                          <a:pt x="83" y="50"/>
                        </a:lnTo>
                        <a:lnTo>
                          <a:pt x="78" y="62"/>
                        </a:lnTo>
                        <a:lnTo>
                          <a:pt x="74" y="71"/>
                        </a:lnTo>
                        <a:lnTo>
                          <a:pt x="66" y="80"/>
                        </a:lnTo>
                        <a:lnTo>
                          <a:pt x="57" y="88"/>
                        </a:lnTo>
                        <a:lnTo>
                          <a:pt x="46" y="94"/>
                        </a:lnTo>
                        <a:lnTo>
                          <a:pt x="35" y="97"/>
                        </a:lnTo>
                        <a:lnTo>
                          <a:pt x="23" y="99"/>
                        </a:lnTo>
                        <a:lnTo>
                          <a:pt x="10" y="97"/>
                        </a:lnTo>
                        <a:lnTo>
                          <a:pt x="0" y="94"/>
                        </a:lnTo>
                        <a:lnTo>
                          <a:pt x="3" y="97"/>
                        </a:lnTo>
                        <a:lnTo>
                          <a:pt x="4" y="99"/>
                        </a:lnTo>
                        <a:lnTo>
                          <a:pt x="13" y="102"/>
                        </a:lnTo>
                        <a:lnTo>
                          <a:pt x="23" y="102"/>
                        </a:lnTo>
                        <a:lnTo>
                          <a:pt x="35" y="101"/>
                        </a:lnTo>
                        <a:lnTo>
                          <a:pt x="47" y="97"/>
                        </a:lnTo>
                        <a:lnTo>
                          <a:pt x="58" y="91"/>
                        </a:lnTo>
                        <a:lnTo>
                          <a:pt x="68" y="84"/>
                        </a:lnTo>
                        <a:lnTo>
                          <a:pt x="75" y="74"/>
                        </a:lnTo>
                        <a:lnTo>
                          <a:pt x="81" y="62"/>
                        </a:lnTo>
                        <a:lnTo>
                          <a:pt x="86" y="51"/>
                        </a:lnTo>
                        <a:lnTo>
                          <a:pt x="88" y="37"/>
                        </a:lnTo>
                        <a:close/>
                      </a:path>
                    </a:pathLst>
                  </a:custGeom>
                  <a:solidFill>
                    <a:srgbClr val="DE42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7" name="Freeform 705">
                    <a:extLst>
                      <a:ext uri="{FF2B5EF4-FFF2-40B4-BE49-F238E27FC236}">
                        <a16:creationId xmlns:a16="http://schemas.microsoft.com/office/drawing/2014/main" id="{5C51621C-9BB5-7146-BAD9-C49BB8B055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3" y="1191"/>
                    <a:ext cx="88" cy="103"/>
                  </a:xfrm>
                  <a:custGeom>
                    <a:avLst/>
                    <a:gdLst>
                      <a:gd name="T0" fmla="*/ 88 w 88"/>
                      <a:gd name="T1" fmla="*/ 39 h 103"/>
                      <a:gd name="T2" fmla="*/ 86 w 88"/>
                      <a:gd name="T3" fmla="*/ 30 h 103"/>
                      <a:gd name="T4" fmla="*/ 85 w 88"/>
                      <a:gd name="T5" fmla="*/ 19 h 103"/>
                      <a:gd name="T6" fmla="*/ 80 w 88"/>
                      <a:gd name="T7" fmla="*/ 11 h 103"/>
                      <a:gd name="T8" fmla="*/ 76 w 88"/>
                      <a:gd name="T9" fmla="*/ 2 h 103"/>
                      <a:gd name="T10" fmla="*/ 73 w 88"/>
                      <a:gd name="T11" fmla="*/ 2 h 103"/>
                      <a:gd name="T12" fmla="*/ 71 w 88"/>
                      <a:gd name="T13" fmla="*/ 0 h 103"/>
                      <a:gd name="T14" fmla="*/ 76 w 88"/>
                      <a:gd name="T15" fmla="*/ 10 h 103"/>
                      <a:gd name="T16" fmla="*/ 80 w 88"/>
                      <a:gd name="T17" fmla="*/ 19 h 103"/>
                      <a:gd name="T18" fmla="*/ 83 w 88"/>
                      <a:gd name="T19" fmla="*/ 28 h 103"/>
                      <a:gd name="T20" fmla="*/ 85 w 88"/>
                      <a:gd name="T21" fmla="*/ 39 h 103"/>
                      <a:gd name="T22" fmla="*/ 83 w 88"/>
                      <a:gd name="T23" fmla="*/ 52 h 103"/>
                      <a:gd name="T24" fmla="*/ 80 w 88"/>
                      <a:gd name="T25" fmla="*/ 62 h 103"/>
                      <a:gd name="T26" fmla="*/ 74 w 88"/>
                      <a:gd name="T27" fmla="*/ 73 h 103"/>
                      <a:gd name="T28" fmla="*/ 66 w 88"/>
                      <a:gd name="T29" fmla="*/ 82 h 103"/>
                      <a:gd name="T30" fmla="*/ 57 w 88"/>
                      <a:gd name="T31" fmla="*/ 89 h 103"/>
                      <a:gd name="T32" fmla="*/ 48 w 88"/>
                      <a:gd name="T33" fmla="*/ 95 h 103"/>
                      <a:gd name="T34" fmla="*/ 37 w 88"/>
                      <a:gd name="T35" fmla="*/ 98 h 103"/>
                      <a:gd name="T36" fmla="*/ 25 w 88"/>
                      <a:gd name="T37" fmla="*/ 99 h 103"/>
                      <a:gd name="T38" fmla="*/ 12 w 88"/>
                      <a:gd name="T39" fmla="*/ 98 h 103"/>
                      <a:gd name="T40" fmla="*/ 0 w 88"/>
                      <a:gd name="T41" fmla="*/ 95 h 103"/>
                      <a:gd name="T42" fmla="*/ 2 w 88"/>
                      <a:gd name="T43" fmla="*/ 98 h 103"/>
                      <a:gd name="T44" fmla="*/ 5 w 88"/>
                      <a:gd name="T45" fmla="*/ 99 h 103"/>
                      <a:gd name="T46" fmla="*/ 14 w 88"/>
                      <a:gd name="T47" fmla="*/ 103 h 103"/>
                      <a:gd name="T48" fmla="*/ 25 w 88"/>
                      <a:gd name="T49" fmla="*/ 103 h 103"/>
                      <a:gd name="T50" fmla="*/ 37 w 88"/>
                      <a:gd name="T51" fmla="*/ 101 h 103"/>
                      <a:gd name="T52" fmla="*/ 49 w 88"/>
                      <a:gd name="T53" fmla="*/ 98 h 103"/>
                      <a:gd name="T54" fmla="*/ 60 w 88"/>
                      <a:gd name="T55" fmla="*/ 92 h 103"/>
                      <a:gd name="T56" fmla="*/ 70 w 88"/>
                      <a:gd name="T57" fmla="*/ 84 h 103"/>
                      <a:gd name="T58" fmla="*/ 77 w 88"/>
                      <a:gd name="T59" fmla="*/ 75 h 103"/>
                      <a:gd name="T60" fmla="*/ 82 w 88"/>
                      <a:gd name="T61" fmla="*/ 64 h 103"/>
                      <a:gd name="T62" fmla="*/ 86 w 88"/>
                      <a:gd name="T63" fmla="*/ 52 h 103"/>
                      <a:gd name="T64" fmla="*/ 88 w 88"/>
                      <a:gd name="T65" fmla="*/ 39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3"/>
                      <a:gd name="T101" fmla="*/ 88 w 88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3">
                        <a:moveTo>
                          <a:pt x="88" y="39"/>
                        </a:moveTo>
                        <a:lnTo>
                          <a:pt x="86" y="30"/>
                        </a:lnTo>
                        <a:lnTo>
                          <a:pt x="85" y="19"/>
                        </a:lnTo>
                        <a:lnTo>
                          <a:pt x="80" y="11"/>
                        </a:lnTo>
                        <a:lnTo>
                          <a:pt x="76" y="2"/>
                        </a:lnTo>
                        <a:lnTo>
                          <a:pt x="73" y="2"/>
                        </a:lnTo>
                        <a:lnTo>
                          <a:pt x="71" y="0"/>
                        </a:lnTo>
                        <a:lnTo>
                          <a:pt x="76" y="10"/>
                        </a:lnTo>
                        <a:lnTo>
                          <a:pt x="80" y="19"/>
                        </a:lnTo>
                        <a:lnTo>
                          <a:pt x="83" y="28"/>
                        </a:lnTo>
                        <a:lnTo>
                          <a:pt x="85" y="39"/>
                        </a:lnTo>
                        <a:lnTo>
                          <a:pt x="83" y="52"/>
                        </a:lnTo>
                        <a:lnTo>
                          <a:pt x="80" y="62"/>
                        </a:lnTo>
                        <a:lnTo>
                          <a:pt x="74" y="73"/>
                        </a:lnTo>
                        <a:lnTo>
                          <a:pt x="66" y="82"/>
                        </a:lnTo>
                        <a:lnTo>
                          <a:pt x="57" y="89"/>
                        </a:lnTo>
                        <a:lnTo>
                          <a:pt x="48" y="95"/>
                        </a:lnTo>
                        <a:lnTo>
                          <a:pt x="37" y="98"/>
                        </a:lnTo>
                        <a:lnTo>
                          <a:pt x="25" y="99"/>
                        </a:lnTo>
                        <a:lnTo>
                          <a:pt x="12" y="98"/>
                        </a:lnTo>
                        <a:lnTo>
                          <a:pt x="0" y="95"/>
                        </a:lnTo>
                        <a:lnTo>
                          <a:pt x="2" y="98"/>
                        </a:lnTo>
                        <a:lnTo>
                          <a:pt x="5" y="99"/>
                        </a:lnTo>
                        <a:lnTo>
                          <a:pt x="14" y="103"/>
                        </a:lnTo>
                        <a:lnTo>
                          <a:pt x="25" y="103"/>
                        </a:lnTo>
                        <a:lnTo>
                          <a:pt x="37" y="101"/>
                        </a:lnTo>
                        <a:lnTo>
                          <a:pt x="49" y="98"/>
                        </a:lnTo>
                        <a:lnTo>
                          <a:pt x="60" y="92"/>
                        </a:lnTo>
                        <a:lnTo>
                          <a:pt x="70" y="84"/>
                        </a:lnTo>
                        <a:lnTo>
                          <a:pt x="77" y="75"/>
                        </a:lnTo>
                        <a:lnTo>
                          <a:pt x="82" y="64"/>
                        </a:lnTo>
                        <a:lnTo>
                          <a:pt x="86" y="52"/>
                        </a:lnTo>
                        <a:lnTo>
                          <a:pt x="88" y="39"/>
                        </a:lnTo>
                        <a:close/>
                      </a:path>
                    </a:pathLst>
                  </a:custGeom>
                  <a:solidFill>
                    <a:srgbClr val="DE44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8" name="Freeform 706">
                    <a:extLst>
                      <a:ext uri="{FF2B5EF4-FFF2-40B4-BE49-F238E27FC236}">
                        <a16:creationId xmlns:a16="http://schemas.microsoft.com/office/drawing/2014/main" id="{91C582BD-4BFA-9744-BE46-FBEDB32F89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1" y="1191"/>
                    <a:ext cx="88" cy="101"/>
                  </a:xfrm>
                  <a:custGeom>
                    <a:avLst/>
                    <a:gdLst>
                      <a:gd name="T0" fmla="*/ 88 w 88"/>
                      <a:gd name="T1" fmla="*/ 39 h 101"/>
                      <a:gd name="T2" fmla="*/ 87 w 88"/>
                      <a:gd name="T3" fmla="*/ 28 h 101"/>
                      <a:gd name="T4" fmla="*/ 84 w 88"/>
                      <a:gd name="T5" fmla="*/ 19 h 101"/>
                      <a:gd name="T6" fmla="*/ 81 w 88"/>
                      <a:gd name="T7" fmla="*/ 10 h 101"/>
                      <a:gd name="T8" fmla="*/ 75 w 88"/>
                      <a:gd name="T9" fmla="*/ 2 h 101"/>
                      <a:gd name="T10" fmla="*/ 73 w 88"/>
                      <a:gd name="T11" fmla="*/ 0 h 101"/>
                      <a:gd name="T12" fmla="*/ 70 w 88"/>
                      <a:gd name="T13" fmla="*/ 0 h 101"/>
                      <a:gd name="T14" fmla="*/ 76 w 88"/>
                      <a:gd name="T15" fmla="*/ 8 h 101"/>
                      <a:gd name="T16" fmla="*/ 81 w 88"/>
                      <a:gd name="T17" fmla="*/ 18 h 101"/>
                      <a:gd name="T18" fmla="*/ 84 w 88"/>
                      <a:gd name="T19" fmla="*/ 28 h 101"/>
                      <a:gd name="T20" fmla="*/ 85 w 88"/>
                      <a:gd name="T21" fmla="*/ 39 h 101"/>
                      <a:gd name="T22" fmla="*/ 84 w 88"/>
                      <a:gd name="T23" fmla="*/ 52 h 101"/>
                      <a:gd name="T24" fmla="*/ 81 w 88"/>
                      <a:gd name="T25" fmla="*/ 62 h 101"/>
                      <a:gd name="T26" fmla="*/ 75 w 88"/>
                      <a:gd name="T27" fmla="*/ 72 h 101"/>
                      <a:gd name="T28" fmla="*/ 68 w 88"/>
                      <a:gd name="T29" fmla="*/ 81 h 101"/>
                      <a:gd name="T30" fmla="*/ 59 w 88"/>
                      <a:gd name="T31" fmla="*/ 89 h 101"/>
                      <a:gd name="T32" fmla="*/ 48 w 88"/>
                      <a:gd name="T33" fmla="*/ 93 h 101"/>
                      <a:gd name="T34" fmla="*/ 38 w 88"/>
                      <a:gd name="T35" fmla="*/ 96 h 101"/>
                      <a:gd name="T36" fmla="*/ 27 w 88"/>
                      <a:gd name="T37" fmla="*/ 98 h 101"/>
                      <a:gd name="T38" fmla="*/ 13 w 88"/>
                      <a:gd name="T39" fmla="*/ 96 h 101"/>
                      <a:gd name="T40" fmla="*/ 0 w 88"/>
                      <a:gd name="T41" fmla="*/ 92 h 101"/>
                      <a:gd name="T42" fmla="*/ 2 w 88"/>
                      <a:gd name="T43" fmla="*/ 95 h 101"/>
                      <a:gd name="T44" fmla="*/ 4 w 88"/>
                      <a:gd name="T45" fmla="*/ 96 h 101"/>
                      <a:gd name="T46" fmla="*/ 14 w 88"/>
                      <a:gd name="T47" fmla="*/ 99 h 101"/>
                      <a:gd name="T48" fmla="*/ 27 w 88"/>
                      <a:gd name="T49" fmla="*/ 101 h 101"/>
                      <a:gd name="T50" fmla="*/ 39 w 88"/>
                      <a:gd name="T51" fmla="*/ 99 h 101"/>
                      <a:gd name="T52" fmla="*/ 50 w 88"/>
                      <a:gd name="T53" fmla="*/ 96 h 101"/>
                      <a:gd name="T54" fmla="*/ 61 w 88"/>
                      <a:gd name="T55" fmla="*/ 90 h 101"/>
                      <a:gd name="T56" fmla="*/ 70 w 88"/>
                      <a:gd name="T57" fmla="*/ 82 h 101"/>
                      <a:gd name="T58" fmla="*/ 78 w 88"/>
                      <a:gd name="T59" fmla="*/ 73 h 101"/>
                      <a:gd name="T60" fmla="*/ 82 w 88"/>
                      <a:gd name="T61" fmla="*/ 64 h 101"/>
                      <a:gd name="T62" fmla="*/ 87 w 88"/>
                      <a:gd name="T63" fmla="*/ 52 h 101"/>
                      <a:gd name="T64" fmla="*/ 88 w 88"/>
                      <a:gd name="T65" fmla="*/ 39 h 10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1"/>
                      <a:gd name="T101" fmla="*/ 88 w 88"/>
                      <a:gd name="T102" fmla="*/ 101 h 10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1">
                        <a:moveTo>
                          <a:pt x="88" y="39"/>
                        </a:moveTo>
                        <a:lnTo>
                          <a:pt x="87" y="28"/>
                        </a:lnTo>
                        <a:lnTo>
                          <a:pt x="84" y="19"/>
                        </a:lnTo>
                        <a:lnTo>
                          <a:pt x="81" y="10"/>
                        </a:lnTo>
                        <a:lnTo>
                          <a:pt x="75" y="2"/>
                        </a:lnTo>
                        <a:lnTo>
                          <a:pt x="73" y="0"/>
                        </a:lnTo>
                        <a:lnTo>
                          <a:pt x="70" y="0"/>
                        </a:lnTo>
                        <a:lnTo>
                          <a:pt x="76" y="8"/>
                        </a:lnTo>
                        <a:lnTo>
                          <a:pt x="81" y="18"/>
                        </a:lnTo>
                        <a:lnTo>
                          <a:pt x="84" y="28"/>
                        </a:lnTo>
                        <a:lnTo>
                          <a:pt x="85" y="39"/>
                        </a:lnTo>
                        <a:lnTo>
                          <a:pt x="84" y="52"/>
                        </a:lnTo>
                        <a:lnTo>
                          <a:pt x="81" y="62"/>
                        </a:lnTo>
                        <a:lnTo>
                          <a:pt x="75" y="72"/>
                        </a:lnTo>
                        <a:lnTo>
                          <a:pt x="68" y="81"/>
                        </a:lnTo>
                        <a:lnTo>
                          <a:pt x="59" y="89"/>
                        </a:lnTo>
                        <a:lnTo>
                          <a:pt x="48" y="93"/>
                        </a:lnTo>
                        <a:lnTo>
                          <a:pt x="38" y="96"/>
                        </a:lnTo>
                        <a:lnTo>
                          <a:pt x="27" y="98"/>
                        </a:lnTo>
                        <a:lnTo>
                          <a:pt x="13" y="96"/>
                        </a:lnTo>
                        <a:lnTo>
                          <a:pt x="0" y="92"/>
                        </a:lnTo>
                        <a:lnTo>
                          <a:pt x="2" y="95"/>
                        </a:lnTo>
                        <a:lnTo>
                          <a:pt x="4" y="96"/>
                        </a:lnTo>
                        <a:lnTo>
                          <a:pt x="14" y="99"/>
                        </a:lnTo>
                        <a:lnTo>
                          <a:pt x="27" y="101"/>
                        </a:lnTo>
                        <a:lnTo>
                          <a:pt x="39" y="99"/>
                        </a:lnTo>
                        <a:lnTo>
                          <a:pt x="50" y="96"/>
                        </a:lnTo>
                        <a:lnTo>
                          <a:pt x="61" y="90"/>
                        </a:lnTo>
                        <a:lnTo>
                          <a:pt x="70" y="82"/>
                        </a:lnTo>
                        <a:lnTo>
                          <a:pt x="78" y="73"/>
                        </a:lnTo>
                        <a:lnTo>
                          <a:pt x="82" y="64"/>
                        </a:lnTo>
                        <a:lnTo>
                          <a:pt x="87" y="52"/>
                        </a:lnTo>
                        <a:lnTo>
                          <a:pt x="88" y="39"/>
                        </a:lnTo>
                        <a:close/>
                      </a:path>
                    </a:pathLst>
                  </a:custGeom>
                  <a:solidFill>
                    <a:srgbClr val="DF464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9" name="Freeform 707">
                    <a:extLst>
                      <a:ext uri="{FF2B5EF4-FFF2-40B4-BE49-F238E27FC236}">
                        <a16:creationId xmlns:a16="http://schemas.microsoft.com/office/drawing/2014/main" id="{A6F44CBD-44BE-B44D-A4EB-A4BABF47DE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0" y="1190"/>
                    <a:ext cx="88" cy="100"/>
                  </a:xfrm>
                  <a:custGeom>
                    <a:avLst/>
                    <a:gdLst>
                      <a:gd name="T0" fmla="*/ 88 w 88"/>
                      <a:gd name="T1" fmla="*/ 40 h 100"/>
                      <a:gd name="T2" fmla="*/ 86 w 88"/>
                      <a:gd name="T3" fmla="*/ 29 h 100"/>
                      <a:gd name="T4" fmla="*/ 83 w 88"/>
                      <a:gd name="T5" fmla="*/ 20 h 100"/>
                      <a:gd name="T6" fmla="*/ 79 w 88"/>
                      <a:gd name="T7" fmla="*/ 11 h 100"/>
                      <a:gd name="T8" fmla="*/ 74 w 88"/>
                      <a:gd name="T9" fmla="*/ 1 h 100"/>
                      <a:gd name="T10" fmla="*/ 71 w 88"/>
                      <a:gd name="T11" fmla="*/ 1 h 100"/>
                      <a:gd name="T12" fmla="*/ 68 w 88"/>
                      <a:gd name="T13" fmla="*/ 0 h 100"/>
                      <a:gd name="T14" fmla="*/ 76 w 88"/>
                      <a:gd name="T15" fmla="*/ 9 h 100"/>
                      <a:gd name="T16" fmla="*/ 80 w 88"/>
                      <a:gd name="T17" fmla="*/ 19 h 100"/>
                      <a:gd name="T18" fmla="*/ 83 w 88"/>
                      <a:gd name="T19" fmla="*/ 29 h 100"/>
                      <a:gd name="T20" fmla="*/ 85 w 88"/>
                      <a:gd name="T21" fmla="*/ 40 h 100"/>
                      <a:gd name="T22" fmla="*/ 83 w 88"/>
                      <a:gd name="T23" fmla="*/ 53 h 100"/>
                      <a:gd name="T24" fmla="*/ 80 w 88"/>
                      <a:gd name="T25" fmla="*/ 63 h 100"/>
                      <a:gd name="T26" fmla="*/ 74 w 88"/>
                      <a:gd name="T27" fmla="*/ 73 h 100"/>
                      <a:gd name="T28" fmla="*/ 68 w 88"/>
                      <a:gd name="T29" fmla="*/ 80 h 100"/>
                      <a:gd name="T30" fmla="*/ 59 w 88"/>
                      <a:gd name="T31" fmla="*/ 88 h 100"/>
                      <a:gd name="T32" fmla="*/ 49 w 88"/>
                      <a:gd name="T33" fmla="*/ 93 h 100"/>
                      <a:gd name="T34" fmla="*/ 39 w 88"/>
                      <a:gd name="T35" fmla="*/ 96 h 100"/>
                      <a:gd name="T36" fmla="*/ 28 w 88"/>
                      <a:gd name="T37" fmla="*/ 97 h 100"/>
                      <a:gd name="T38" fmla="*/ 20 w 88"/>
                      <a:gd name="T39" fmla="*/ 97 h 100"/>
                      <a:gd name="T40" fmla="*/ 14 w 88"/>
                      <a:gd name="T41" fmla="*/ 96 h 100"/>
                      <a:gd name="T42" fmla="*/ 6 w 88"/>
                      <a:gd name="T43" fmla="*/ 94 h 100"/>
                      <a:gd name="T44" fmla="*/ 0 w 88"/>
                      <a:gd name="T45" fmla="*/ 91 h 100"/>
                      <a:gd name="T46" fmla="*/ 1 w 88"/>
                      <a:gd name="T47" fmla="*/ 93 h 100"/>
                      <a:gd name="T48" fmla="*/ 3 w 88"/>
                      <a:gd name="T49" fmla="*/ 96 h 100"/>
                      <a:gd name="T50" fmla="*/ 15 w 88"/>
                      <a:gd name="T51" fmla="*/ 99 h 100"/>
                      <a:gd name="T52" fmla="*/ 28 w 88"/>
                      <a:gd name="T53" fmla="*/ 100 h 100"/>
                      <a:gd name="T54" fmla="*/ 40 w 88"/>
                      <a:gd name="T55" fmla="*/ 99 h 100"/>
                      <a:gd name="T56" fmla="*/ 51 w 88"/>
                      <a:gd name="T57" fmla="*/ 96 h 100"/>
                      <a:gd name="T58" fmla="*/ 60 w 88"/>
                      <a:gd name="T59" fmla="*/ 90 h 100"/>
                      <a:gd name="T60" fmla="*/ 69 w 88"/>
                      <a:gd name="T61" fmla="*/ 83 h 100"/>
                      <a:gd name="T62" fmla="*/ 77 w 88"/>
                      <a:gd name="T63" fmla="*/ 74 h 100"/>
                      <a:gd name="T64" fmla="*/ 83 w 88"/>
                      <a:gd name="T65" fmla="*/ 63 h 100"/>
                      <a:gd name="T66" fmla="*/ 86 w 88"/>
                      <a:gd name="T67" fmla="*/ 53 h 100"/>
                      <a:gd name="T68" fmla="*/ 88 w 88"/>
                      <a:gd name="T69" fmla="*/ 40 h 100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8"/>
                      <a:gd name="T106" fmla="*/ 0 h 100"/>
                      <a:gd name="T107" fmla="*/ 88 w 88"/>
                      <a:gd name="T108" fmla="*/ 100 h 100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8" h="100">
                        <a:moveTo>
                          <a:pt x="88" y="40"/>
                        </a:moveTo>
                        <a:lnTo>
                          <a:pt x="86" y="29"/>
                        </a:lnTo>
                        <a:lnTo>
                          <a:pt x="83" y="20"/>
                        </a:lnTo>
                        <a:lnTo>
                          <a:pt x="79" y="11"/>
                        </a:lnTo>
                        <a:lnTo>
                          <a:pt x="74" y="1"/>
                        </a:lnTo>
                        <a:lnTo>
                          <a:pt x="71" y="1"/>
                        </a:lnTo>
                        <a:lnTo>
                          <a:pt x="68" y="0"/>
                        </a:lnTo>
                        <a:lnTo>
                          <a:pt x="76" y="9"/>
                        </a:lnTo>
                        <a:lnTo>
                          <a:pt x="80" y="19"/>
                        </a:lnTo>
                        <a:lnTo>
                          <a:pt x="83" y="29"/>
                        </a:lnTo>
                        <a:lnTo>
                          <a:pt x="85" y="40"/>
                        </a:lnTo>
                        <a:lnTo>
                          <a:pt x="83" y="53"/>
                        </a:lnTo>
                        <a:lnTo>
                          <a:pt x="80" y="63"/>
                        </a:lnTo>
                        <a:lnTo>
                          <a:pt x="74" y="73"/>
                        </a:lnTo>
                        <a:lnTo>
                          <a:pt x="68" y="80"/>
                        </a:lnTo>
                        <a:lnTo>
                          <a:pt x="59" y="88"/>
                        </a:lnTo>
                        <a:lnTo>
                          <a:pt x="49" y="93"/>
                        </a:lnTo>
                        <a:lnTo>
                          <a:pt x="39" y="96"/>
                        </a:lnTo>
                        <a:lnTo>
                          <a:pt x="28" y="97"/>
                        </a:lnTo>
                        <a:lnTo>
                          <a:pt x="20" y="97"/>
                        </a:lnTo>
                        <a:lnTo>
                          <a:pt x="14" y="96"/>
                        </a:lnTo>
                        <a:lnTo>
                          <a:pt x="6" y="94"/>
                        </a:lnTo>
                        <a:lnTo>
                          <a:pt x="0" y="91"/>
                        </a:lnTo>
                        <a:lnTo>
                          <a:pt x="1" y="93"/>
                        </a:lnTo>
                        <a:lnTo>
                          <a:pt x="3" y="96"/>
                        </a:lnTo>
                        <a:lnTo>
                          <a:pt x="15" y="99"/>
                        </a:lnTo>
                        <a:lnTo>
                          <a:pt x="28" y="100"/>
                        </a:lnTo>
                        <a:lnTo>
                          <a:pt x="40" y="99"/>
                        </a:lnTo>
                        <a:lnTo>
                          <a:pt x="51" y="96"/>
                        </a:lnTo>
                        <a:lnTo>
                          <a:pt x="60" y="90"/>
                        </a:lnTo>
                        <a:lnTo>
                          <a:pt x="69" y="83"/>
                        </a:lnTo>
                        <a:lnTo>
                          <a:pt x="77" y="74"/>
                        </a:lnTo>
                        <a:lnTo>
                          <a:pt x="83" y="63"/>
                        </a:lnTo>
                        <a:lnTo>
                          <a:pt x="86" y="53"/>
                        </a:lnTo>
                        <a:lnTo>
                          <a:pt x="88" y="40"/>
                        </a:lnTo>
                        <a:close/>
                      </a:path>
                    </a:pathLst>
                  </a:custGeom>
                  <a:solidFill>
                    <a:srgbClr val="DF474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0" name="Freeform 708">
                    <a:extLst>
                      <a:ext uri="{FF2B5EF4-FFF2-40B4-BE49-F238E27FC236}">
                        <a16:creationId xmlns:a16="http://schemas.microsoft.com/office/drawing/2014/main" id="{B8DD0C05-7718-B24B-B24E-A86C3D1AD0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8" y="1190"/>
                    <a:ext cx="88" cy="99"/>
                  </a:xfrm>
                  <a:custGeom>
                    <a:avLst/>
                    <a:gdLst>
                      <a:gd name="T0" fmla="*/ 88 w 88"/>
                      <a:gd name="T1" fmla="*/ 40 h 99"/>
                      <a:gd name="T2" fmla="*/ 87 w 88"/>
                      <a:gd name="T3" fmla="*/ 29 h 99"/>
                      <a:gd name="T4" fmla="*/ 84 w 88"/>
                      <a:gd name="T5" fmla="*/ 19 h 99"/>
                      <a:gd name="T6" fmla="*/ 79 w 88"/>
                      <a:gd name="T7" fmla="*/ 9 h 99"/>
                      <a:gd name="T8" fmla="*/ 73 w 88"/>
                      <a:gd name="T9" fmla="*/ 1 h 99"/>
                      <a:gd name="T10" fmla="*/ 70 w 88"/>
                      <a:gd name="T11" fmla="*/ 0 h 99"/>
                      <a:gd name="T12" fmla="*/ 68 w 88"/>
                      <a:gd name="T13" fmla="*/ 0 h 99"/>
                      <a:gd name="T14" fmla="*/ 75 w 88"/>
                      <a:gd name="T15" fmla="*/ 9 h 99"/>
                      <a:gd name="T16" fmla="*/ 81 w 88"/>
                      <a:gd name="T17" fmla="*/ 19 h 99"/>
                      <a:gd name="T18" fmla="*/ 84 w 88"/>
                      <a:gd name="T19" fmla="*/ 29 h 99"/>
                      <a:gd name="T20" fmla="*/ 85 w 88"/>
                      <a:gd name="T21" fmla="*/ 40 h 99"/>
                      <a:gd name="T22" fmla="*/ 84 w 88"/>
                      <a:gd name="T23" fmla="*/ 51 h 99"/>
                      <a:gd name="T24" fmla="*/ 81 w 88"/>
                      <a:gd name="T25" fmla="*/ 62 h 99"/>
                      <a:gd name="T26" fmla="*/ 75 w 88"/>
                      <a:gd name="T27" fmla="*/ 71 h 99"/>
                      <a:gd name="T28" fmla="*/ 68 w 88"/>
                      <a:gd name="T29" fmla="*/ 80 h 99"/>
                      <a:gd name="T30" fmla="*/ 61 w 88"/>
                      <a:gd name="T31" fmla="*/ 87 h 99"/>
                      <a:gd name="T32" fmla="*/ 51 w 88"/>
                      <a:gd name="T33" fmla="*/ 91 h 99"/>
                      <a:gd name="T34" fmla="*/ 41 w 88"/>
                      <a:gd name="T35" fmla="*/ 94 h 99"/>
                      <a:gd name="T36" fmla="*/ 30 w 88"/>
                      <a:gd name="T37" fmla="*/ 96 h 99"/>
                      <a:gd name="T38" fmla="*/ 22 w 88"/>
                      <a:gd name="T39" fmla="*/ 96 h 99"/>
                      <a:gd name="T40" fmla="*/ 14 w 88"/>
                      <a:gd name="T41" fmla="*/ 94 h 99"/>
                      <a:gd name="T42" fmla="*/ 8 w 88"/>
                      <a:gd name="T43" fmla="*/ 91 h 99"/>
                      <a:gd name="T44" fmla="*/ 0 w 88"/>
                      <a:gd name="T45" fmla="*/ 88 h 99"/>
                      <a:gd name="T46" fmla="*/ 2 w 88"/>
                      <a:gd name="T47" fmla="*/ 91 h 99"/>
                      <a:gd name="T48" fmla="*/ 3 w 88"/>
                      <a:gd name="T49" fmla="*/ 93 h 99"/>
                      <a:gd name="T50" fmla="*/ 16 w 88"/>
                      <a:gd name="T51" fmla="*/ 97 h 99"/>
                      <a:gd name="T52" fmla="*/ 30 w 88"/>
                      <a:gd name="T53" fmla="*/ 99 h 99"/>
                      <a:gd name="T54" fmla="*/ 41 w 88"/>
                      <a:gd name="T55" fmla="*/ 97 h 99"/>
                      <a:gd name="T56" fmla="*/ 51 w 88"/>
                      <a:gd name="T57" fmla="*/ 94 h 99"/>
                      <a:gd name="T58" fmla="*/ 62 w 88"/>
                      <a:gd name="T59" fmla="*/ 90 h 99"/>
                      <a:gd name="T60" fmla="*/ 71 w 88"/>
                      <a:gd name="T61" fmla="*/ 82 h 99"/>
                      <a:gd name="T62" fmla="*/ 78 w 88"/>
                      <a:gd name="T63" fmla="*/ 73 h 99"/>
                      <a:gd name="T64" fmla="*/ 84 w 88"/>
                      <a:gd name="T65" fmla="*/ 63 h 99"/>
                      <a:gd name="T66" fmla="*/ 87 w 88"/>
                      <a:gd name="T67" fmla="*/ 53 h 99"/>
                      <a:gd name="T68" fmla="*/ 88 w 88"/>
                      <a:gd name="T69" fmla="*/ 40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8"/>
                      <a:gd name="T106" fmla="*/ 0 h 99"/>
                      <a:gd name="T107" fmla="*/ 88 w 88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8" h="99">
                        <a:moveTo>
                          <a:pt x="88" y="40"/>
                        </a:moveTo>
                        <a:lnTo>
                          <a:pt x="87" y="29"/>
                        </a:lnTo>
                        <a:lnTo>
                          <a:pt x="84" y="19"/>
                        </a:lnTo>
                        <a:lnTo>
                          <a:pt x="79" y="9"/>
                        </a:lnTo>
                        <a:lnTo>
                          <a:pt x="73" y="1"/>
                        </a:lnTo>
                        <a:lnTo>
                          <a:pt x="70" y="0"/>
                        </a:lnTo>
                        <a:lnTo>
                          <a:pt x="68" y="0"/>
                        </a:lnTo>
                        <a:lnTo>
                          <a:pt x="75" y="9"/>
                        </a:lnTo>
                        <a:lnTo>
                          <a:pt x="81" y="19"/>
                        </a:lnTo>
                        <a:lnTo>
                          <a:pt x="84" y="29"/>
                        </a:lnTo>
                        <a:lnTo>
                          <a:pt x="85" y="40"/>
                        </a:lnTo>
                        <a:lnTo>
                          <a:pt x="84" y="51"/>
                        </a:lnTo>
                        <a:lnTo>
                          <a:pt x="81" y="62"/>
                        </a:lnTo>
                        <a:lnTo>
                          <a:pt x="75" y="71"/>
                        </a:lnTo>
                        <a:lnTo>
                          <a:pt x="68" y="80"/>
                        </a:lnTo>
                        <a:lnTo>
                          <a:pt x="61" y="87"/>
                        </a:lnTo>
                        <a:lnTo>
                          <a:pt x="51" y="91"/>
                        </a:lnTo>
                        <a:lnTo>
                          <a:pt x="41" y="94"/>
                        </a:lnTo>
                        <a:lnTo>
                          <a:pt x="30" y="96"/>
                        </a:lnTo>
                        <a:lnTo>
                          <a:pt x="22" y="96"/>
                        </a:lnTo>
                        <a:lnTo>
                          <a:pt x="14" y="94"/>
                        </a:lnTo>
                        <a:lnTo>
                          <a:pt x="8" y="91"/>
                        </a:lnTo>
                        <a:lnTo>
                          <a:pt x="0" y="88"/>
                        </a:lnTo>
                        <a:lnTo>
                          <a:pt x="2" y="91"/>
                        </a:lnTo>
                        <a:lnTo>
                          <a:pt x="3" y="93"/>
                        </a:lnTo>
                        <a:lnTo>
                          <a:pt x="16" y="97"/>
                        </a:lnTo>
                        <a:lnTo>
                          <a:pt x="30" y="99"/>
                        </a:lnTo>
                        <a:lnTo>
                          <a:pt x="41" y="97"/>
                        </a:lnTo>
                        <a:lnTo>
                          <a:pt x="51" y="94"/>
                        </a:lnTo>
                        <a:lnTo>
                          <a:pt x="62" y="90"/>
                        </a:lnTo>
                        <a:lnTo>
                          <a:pt x="71" y="82"/>
                        </a:lnTo>
                        <a:lnTo>
                          <a:pt x="78" y="73"/>
                        </a:lnTo>
                        <a:lnTo>
                          <a:pt x="84" y="63"/>
                        </a:lnTo>
                        <a:lnTo>
                          <a:pt x="87" y="53"/>
                        </a:lnTo>
                        <a:lnTo>
                          <a:pt x="88" y="40"/>
                        </a:lnTo>
                        <a:close/>
                      </a:path>
                    </a:pathLst>
                  </a:custGeom>
                  <a:solidFill>
                    <a:srgbClr val="E04B4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1" name="Freeform 709">
                    <a:extLst>
                      <a:ext uri="{FF2B5EF4-FFF2-40B4-BE49-F238E27FC236}">
                        <a16:creationId xmlns:a16="http://schemas.microsoft.com/office/drawing/2014/main" id="{BF2BA93B-C2F8-2B41-A897-CF28DBB4D7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8" y="1190"/>
                    <a:ext cx="87" cy="97"/>
                  </a:xfrm>
                  <a:custGeom>
                    <a:avLst/>
                    <a:gdLst>
                      <a:gd name="T0" fmla="*/ 87 w 87"/>
                      <a:gd name="T1" fmla="*/ 40 h 97"/>
                      <a:gd name="T2" fmla="*/ 85 w 87"/>
                      <a:gd name="T3" fmla="*/ 29 h 97"/>
                      <a:gd name="T4" fmla="*/ 82 w 87"/>
                      <a:gd name="T5" fmla="*/ 19 h 97"/>
                      <a:gd name="T6" fmla="*/ 78 w 87"/>
                      <a:gd name="T7" fmla="*/ 9 h 97"/>
                      <a:gd name="T8" fmla="*/ 70 w 87"/>
                      <a:gd name="T9" fmla="*/ 0 h 97"/>
                      <a:gd name="T10" fmla="*/ 68 w 87"/>
                      <a:gd name="T11" fmla="*/ 0 h 97"/>
                      <a:gd name="T12" fmla="*/ 65 w 87"/>
                      <a:gd name="T13" fmla="*/ 0 h 97"/>
                      <a:gd name="T14" fmla="*/ 73 w 87"/>
                      <a:gd name="T15" fmla="*/ 8 h 97"/>
                      <a:gd name="T16" fmla="*/ 78 w 87"/>
                      <a:gd name="T17" fmla="*/ 19 h 97"/>
                      <a:gd name="T18" fmla="*/ 82 w 87"/>
                      <a:gd name="T19" fmla="*/ 29 h 97"/>
                      <a:gd name="T20" fmla="*/ 84 w 87"/>
                      <a:gd name="T21" fmla="*/ 40 h 97"/>
                      <a:gd name="T22" fmla="*/ 82 w 87"/>
                      <a:gd name="T23" fmla="*/ 51 h 97"/>
                      <a:gd name="T24" fmla="*/ 79 w 87"/>
                      <a:gd name="T25" fmla="*/ 62 h 97"/>
                      <a:gd name="T26" fmla="*/ 75 w 87"/>
                      <a:gd name="T27" fmla="*/ 71 h 97"/>
                      <a:gd name="T28" fmla="*/ 67 w 87"/>
                      <a:gd name="T29" fmla="*/ 79 h 97"/>
                      <a:gd name="T30" fmla="*/ 59 w 87"/>
                      <a:gd name="T31" fmla="*/ 85 h 97"/>
                      <a:gd name="T32" fmla="*/ 50 w 87"/>
                      <a:gd name="T33" fmla="*/ 90 h 97"/>
                      <a:gd name="T34" fmla="*/ 41 w 87"/>
                      <a:gd name="T35" fmla="*/ 93 h 97"/>
                      <a:gd name="T36" fmla="*/ 30 w 87"/>
                      <a:gd name="T37" fmla="*/ 94 h 97"/>
                      <a:gd name="T38" fmla="*/ 20 w 87"/>
                      <a:gd name="T39" fmla="*/ 94 h 97"/>
                      <a:gd name="T40" fmla="*/ 14 w 87"/>
                      <a:gd name="T41" fmla="*/ 93 h 97"/>
                      <a:gd name="T42" fmla="*/ 7 w 87"/>
                      <a:gd name="T43" fmla="*/ 90 h 97"/>
                      <a:gd name="T44" fmla="*/ 0 w 87"/>
                      <a:gd name="T45" fmla="*/ 85 h 97"/>
                      <a:gd name="T46" fmla="*/ 0 w 87"/>
                      <a:gd name="T47" fmla="*/ 88 h 97"/>
                      <a:gd name="T48" fmla="*/ 2 w 87"/>
                      <a:gd name="T49" fmla="*/ 91 h 97"/>
                      <a:gd name="T50" fmla="*/ 8 w 87"/>
                      <a:gd name="T51" fmla="*/ 94 h 97"/>
                      <a:gd name="T52" fmla="*/ 16 w 87"/>
                      <a:gd name="T53" fmla="*/ 96 h 97"/>
                      <a:gd name="T54" fmla="*/ 22 w 87"/>
                      <a:gd name="T55" fmla="*/ 97 h 97"/>
                      <a:gd name="T56" fmla="*/ 30 w 87"/>
                      <a:gd name="T57" fmla="*/ 97 h 97"/>
                      <a:gd name="T58" fmla="*/ 41 w 87"/>
                      <a:gd name="T59" fmla="*/ 96 h 97"/>
                      <a:gd name="T60" fmla="*/ 51 w 87"/>
                      <a:gd name="T61" fmla="*/ 93 h 97"/>
                      <a:gd name="T62" fmla="*/ 61 w 87"/>
                      <a:gd name="T63" fmla="*/ 88 h 97"/>
                      <a:gd name="T64" fmla="*/ 70 w 87"/>
                      <a:gd name="T65" fmla="*/ 80 h 97"/>
                      <a:gd name="T66" fmla="*/ 76 w 87"/>
                      <a:gd name="T67" fmla="*/ 73 h 97"/>
                      <a:gd name="T68" fmla="*/ 82 w 87"/>
                      <a:gd name="T69" fmla="*/ 63 h 97"/>
                      <a:gd name="T70" fmla="*/ 85 w 87"/>
                      <a:gd name="T71" fmla="*/ 53 h 97"/>
                      <a:gd name="T72" fmla="*/ 87 w 87"/>
                      <a:gd name="T73" fmla="*/ 40 h 97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7"/>
                      <a:gd name="T113" fmla="*/ 87 w 87"/>
                      <a:gd name="T114" fmla="*/ 97 h 97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7">
                        <a:moveTo>
                          <a:pt x="87" y="40"/>
                        </a:moveTo>
                        <a:lnTo>
                          <a:pt x="85" y="29"/>
                        </a:lnTo>
                        <a:lnTo>
                          <a:pt x="82" y="19"/>
                        </a:lnTo>
                        <a:lnTo>
                          <a:pt x="78" y="9"/>
                        </a:lnTo>
                        <a:lnTo>
                          <a:pt x="70" y="0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73" y="8"/>
                        </a:lnTo>
                        <a:lnTo>
                          <a:pt x="78" y="19"/>
                        </a:lnTo>
                        <a:lnTo>
                          <a:pt x="82" y="29"/>
                        </a:lnTo>
                        <a:lnTo>
                          <a:pt x="84" y="40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5" y="71"/>
                        </a:lnTo>
                        <a:lnTo>
                          <a:pt x="67" y="79"/>
                        </a:lnTo>
                        <a:lnTo>
                          <a:pt x="59" y="85"/>
                        </a:lnTo>
                        <a:lnTo>
                          <a:pt x="50" y="90"/>
                        </a:lnTo>
                        <a:lnTo>
                          <a:pt x="41" y="93"/>
                        </a:lnTo>
                        <a:lnTo>
                          <a:pt x="30" y="94"/>
                        </a:lnTo>
                        <a:lnTo>
                          <a:pt x="20" y="94"/>
                        </a:lnTo>
                        <a:lnTo>
                          <a:pt x="14" y="93"/>
                        </a:lnTo>
                        <a:lnTo>
                          <a:pt x="7" y="90"/>
                        </a:lnTo>
                        <a:lnTo>
                          <a:pt x="0" y="85"/>
                        </a:lnTo>
                        <a:lnTo>
                          <a:pt x="0" y="88"/>
                        </a:lnTo>
                        <a:lnTo>
                          <a:pt x="2" y="91"/>
                        </a:lnTo>
                        <a:lnTo>
                          <a:pt x="8" y="94"/>
                        </a:lnTo>
                        <a:lnTo>
                          <a:pt x="16" y="96"/>
                        </a:lnTo>
                        <a:lnTo>
                          <a:pt x="22" y="97"/>
                        </a:lnTo>
                        <a:lnTo>
                          <a:pt x="30" y="97"/>
                        </a:lnTo>
                        <a:lnTo>
                          <a:pt x="41" y="96"/>
                        </a:lnTo>
                        <a:lnTo>
                          <a:pt x="51" y="93"/>
                        </a:lnTo>
                        <a:lnTo>
                          <a:pt x="61" y="88"/>
                        </a:lnTo>
                        <a:lnTo>
                          <a:pt x="70" y="80"/>
                        </a:lnTo>
                        <a:lnTo>
                          <a:pt x="76" y="73"/>
                        </a:lnTo>
                        <a:lnTo>
                          <a:pt x="82" y="63"/>
                        </a:lnTo>
                        <a:lnTo>
                          <a:pt x="85" y="53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E04E4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2" name="Freeform 710">
                    <a:extLst>
                      <a:ext uri="{FF2B5EF4-FFF2-40B4-BE49-F238E27FC236}">
                        <a16:creationId xmlns:a16="http://schemas.microsoft.com/office/drawing/2014/main" id="{A88212A4-C318-744A-A711-897CABD6F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7" y="1190"/>
                    <a:ext cx="86" cy="96"/>
                  </a:xfrm>
                  <a:custGeom>
                    <a:avLst/>
                    <a:gdLst>
                      <a:gd name="T0" fmla="*/ 86 w 86"/>
                      <a:gd name="T1" fmla="*/ 40 h 96"/>
                      <a:gd name="T2" fmla="*/ 85 w 86"/>
                      <a:gd name="T3" fmla="*/ 29 h 96"/>
                      <a:gd name="T4" fmla="*/ 82 w 86"/>
                      <a:gd name="T5" fmla="*/ 19 h 96"/>
                      <a:gd name="T6" fmla="*/ 76 w 86"/>
                      <a:gd name="T7" fmla="*/ 9 h 96"/>
                      <a:gd name="T8" fmla="*/ 69 w 86"/>
                      <a:gd name="T9" fmla="*/ 0 h 96"/>
                      <a:gd name="T10" fmla="*/ 66 w 86"/>
                      <a:gd name="T11" fmla="*/ 0 h 96"/>
                      <a:gd name="T12" fmla="*/ 63 w 86"/>
                      <a:gd name="T13" fmla="*/ 0 h 96"/>
                      <a:gd name="T14" fmla="*/ 71 w 86"/>
                      <a:gd name="T15" fmla="*/ 8 h 96"/>
                      <a:gd name="T16" fmla="*/ 77 w 86"/>
                      <a:gd name="T17" fmla="*/ 17 h 96"/>
                      <a:gd name="T18" fmla="*/ 82 w 86"/>
                      <a:gd name="T19" fmla="*/ 28 h 96"/>
                      <a:gd name="T20" fmla="*/ 83 w 86"/>
                      <a:gd name="T21" fmla="*/ 40 h 96"/>
                      <a:gd name="T22" fmla="*/ 82 w 86"/>
                      <a:gd name="T23" fmla="*/ 51 h 96"/>
                      <a:gd name="T24" fmla="*/ 79 w 86"/>
                      <a:gd name="T25" fmla="*/ 60 h 96"/>
                      <a:gd name="T26" fmla="*/ 74 w 86"/>
                      <a:gd name="T27" fmla="*/ 70 h 96"/>
                      <a:gd name="T28" fmla="*/ 68 w 86"/>
                      <a:gd name="T29" fmla="*/ 77 h 96"/>
                      <a:gd name="T30" fmla="*/ 60 w 86"/>
                      <a:gd name="T31" fmla="*/ 83 h 96"/>
                      <a:gd name="T32" fmla="*/ 51 w 86"/>
                      <a:gd name="T33" fmla="*/ 88 h 96"/>
                      <a:gd name="T34" fmla="*/ 42 w 86"/>
                      <a:gd name="T35" fmla="*/ 91 h 96"/>
                      <a:gd name="T36" fmla="*/ 31 w 86"/>
                      <a:gd name="T37" fmla="*/ 93 h 96"/>
                      <a:gd name="T38" fmla="*/ 21 w 86"/>
                      <a:gd name="T39" fmla="*/ 93 h 96"/>
                      <a:gd name="T40" fmla="*/ 14 w 86"/>
                      <a:gd name="T41" fmla="*/ 90 h 96"/>
                      <a:gd name="T42" fmla="*/ 6 w 86"/>
                      <a:gd name="T43" fmla="*/ 87 h 96"/>
                      <a:gd name="T44" fmla="*/ 0 w 86"/>
                      <a:gd name="T45" fmla="*/ 83 h 96"/>
                      <a:gd name="T46" fmla="*/ 1 w 86"/>
                      <a:gd name="T47" fmla="*/ 85 h 96"/>
                      <a:gd name="T48" fmla="*/ 1 w 86"/>
                      <a:gd name="T49" fmla="*/ 88 h 96"/>
                      <a:gd name="T50" fmla="*/ 9 w 86"/>
                      <a:gd name="T51" fmla="*/ 91 h 96"/>
                      <a:gd name="T52" fmla="*/ 15 w 86"/>
                      <a:gd name="T53" fmla="*/ 94 h 96"/>
                      <a:gd name="T54" fmla="*/ 23 w 86"/>
                      <a:gd name="T55" fmla="*/ 96 h 96"/>
                      <a:gd name="T56" fmla="*/ 31 w 86"/>
                      <a:gd name="T57" fmla="*/ 96 h 96"/>
                      <a:gd name="T58" fmla="*/ 42 w 86"/>
                      <a:gd name="T59" fmla="*/ 94 h 96"/>
                      <a:gd name="T60" fmla="*/ 52 w 86"/>
                      <a:gd name="T61" fmla="*/ 91 h 96"/>
                      <a:gd name="T62" fmla="*/ 62 w 86"/>
                      <a:gd name="T63" fmla="*/ 87 h 96"/>
                      <a:gd name="T64" fmla="*/ 69 w 86"/>
                      <a:gd name="T65" fmla="*/ 80 h 96"/>
                      <a:gd name="T66" fmla="*/ 76 w 86"/>
                      <a:gd name="T67" fmla="*/ 71 h 96"/>
                      <a:gd name="T68" fmla="*/ 82 w 86"/>
                      <a:gd name="T69" fmla="*/ 62 h 96"/>
                      <a:gd name="T70" fmla="*/ 85 w 86"/>
                      <a:gd name="T71" fmla="*/ 51 h 96"/>
                      <a:gd name="T72" fmla="*/ 86 w 86"/>
                      <a:gd name="T73" fmla="*/ 40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6"/>
                      <a:gd name="T112" fmla="*/ 0 h 96"/>
                      <a:gd name="T113" fmla="*/ 86 w 86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6" h="96">
                        <a:moveTo>
                          <a:pt x="86" y="40"/>
                        </a:moveTo>
                        <a:lnTo>
                          <a:pt x="85" y="29"/>
                        </a:lnTo>
                        <a:lnTo>
                          <a:pt x="82" y="19"/>
                        </a:lnTo>
                        <a:lnTo>
                          <a:pt x="76" y="9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71" y="8"/>
                        </a:lnTo>
                        <a:lnTo>
                          <a:pt x="77" y="17"/>
                        </a:lnTo>
                        <a:lnTo>
                          <a:pt x="82" y="28"/>
                        </a:lnTo>
                        <a:lnTo>
                          <a:pt x="83" y="40"/>
                        </a:lnTo>
                        <a:lnTo>
                          <a:pt x="82" y="51"/>
                        </a:lnTo>
                        <a:lnTo>
                          <a:pt x="79" y="60"/>
                        </a:lnTo>
                        <a:lnTo>
                          <a:pt x="74" y="70"/>
                        </a:lnTo>
                        <a:lnTo>
                          <a:pt x="68" y="77"/>
                        </a:lnTo>
                        <a:lnTo>
                          <a:pt x="60" y="83"/>
                        </a:lnTo>
                        <a:lnTo>
                          <a:pt x="51" y="88"/>
                        </a:lnTo>
                        <a:lnTo>
                          <a:pt x="42" y="91"/>
                        </a:lnTo>
                        <a:lnTo>
                          <a:pt x="31" y="93"/>
                        </a:lnTo>
                        <a:lnTo>
                          <a:pt x="21" y="93"/>
                        </a:lnTo>
                        <a:lnTo>
                          <a:pt x="14" y="90"/>
                        </a:lnTo>
                        <a:lnTo>
                          <a:pt x="6" y="87"/>
                        </a:lnTo>
                        <a:lnTo>
                          <a:pt x="0" y="83"/>
                        </a:lnTo>
                        <a:lnTo>
                          <a:pt x="1" y="85"/>
                        </a:lnTo>
                        <a:lnTo>
                          <a:pt x="1" y="88"/>
                        </a:lnTo>
                        <a:lnTo>
                          <a:pt x="9" y="91"/>
                        </a:lnTo>
                        <a:lnTo>
                          <a:pt x="15" y="94"/>
                        </a:lnTo>
                        <a:lnTo>
                          <a:pt x="23" y="96"/>
                        </a:lnTo>
                        <a:lnTo>
                          <a:pt x="31" y="96"/>
                        </a:lnTo>
                        <a:lnTo>
                          <a:pt x="42" y="94"/>
                        </a:lnTo>
                        <a:lnTo>
                          <a:pt x="52" y="91"/>
                        </a:lnTo>
                        <a:lnTo>
                          <a:pt x="62" y="87"/>
                        </a:lnTo>
                        <a:lnTo>
                          <a:pt x="69" y="80"/>
                        </a:lnTo>
                        <a:lnTo>
                          <a:pt x="76" y="71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E0514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3" name="Freeform 711">
                    <a:extLst>
                      <a:ext uri="{FF2B5EF4-FFF2-40B4-BE49-F238E27FC236}">
                        <a16:creationId xmlns:a16="http://schemas.microsoft.com/office/drawing/2014/main" id="{0902E9AC-9693-BD4E-8E47-B53DA9EF10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" y="1190"/>
                    <a:ext cx="87" cy="94"/>
                  </a:xfrm>
                  <a:custGeom>
                    <a:avLst/>
                    <a:gdLst>
                      <a:gd name="T0" fmla="*/ 87 w 87"/>
                      <a:gd name="T1" fmla="*/ 40 h 94"/>
                      <a:gd name="T2" fmla="*/ 85 w 87"/>
                      <a:gd name="T3" fmla="*/ 29 h 94"/>
                      <a:gd name="T4" fmla="*/ 81 w 87"/>
                      <a:gd name="T5" fmla="*/ 19 h 94"/>
                      <a:gd name="T6" fmla="*/ 76 w 87"/>
                      <a:gd name="T7" fmla="*/ 8 h 94"/>
                      <a:gd name="T8" fmla="*/ 68 w 87"/>
                      <a:gd name="T9" fmla="*/ 0 h 94"/>
                      <a:gd name="T10" fmla="*/ 65 w 87"/>
                      <a:gd name="T11" fmla="*/ 0 h 94"/>
                      <a:gd name="T12" fmla="*/ 64 w 87"/>
                      <a:gd name="T13" fmla="*/ 0 h 94"/>
                      <a:gd name="T14" fmla="*/ 71 w 87"/>
                      <a:gd name="T15" fmla="*/ 8 h 94"/>
                      <a:gd name="T16" fmla="*/ 78 w 87"/>
                      <a:gd name="T17" fmla="*/ 17 h 94"/>
                      <a:gd name="T18" fmla="*/ 82 w 87"/>
                      <a:gd name="T19" fmla="*/ 28 h 94"/>
                      <a:gd name="T20" fmla="*/ 84 w 87"/>
                      <a:gd name="T21" fmla="*/ 40 h 94"/>
                      <a:gd name="T22" fmla="*/ 82 w 87"/>
                      <a:gd name="T23" fmla="*/ 51 h 94"/>
                      <a:gd name="T24" fmla="*/ 79 w 87"/>
                      <a:gd name="T25" fmla="*/ 60 h 94"/>
                      <a:gd name="T26" fmla="*/ 74 w 87"/>
                      <a:gd name="T27" fmla="*/ 70 h 94"/>
                      <a:gd name="T28" fmla="*/ 68 w 87"/>
                      <a:gd name="T29" fmla="*/ 76 h 94"/>
                      <a:gd name="T30" fmla="*/ 61 w 87"/>
                      <a:gd name="T31" fmla="*/ 82 h 94"/>
                      <a:gd name="T32" fmla="*/ 51 w 87"/>
                      <a:gd name="T33" fmla="*/ 88 h 94"/>
                      <a:gd name="T34" fmla="*/ 42 w 87"/>
                      <a:gd name="T35" fmla="*/ 90 h 94"/>
                      <a:gd name="T36" fmla="*/ 33 w 87"/>
                      <a:gd name="T37" fmla="*/ 91 h 94"/>
                      <a:gd name="T38" fmla="*/ 23 w 87"/>
                      <a:gd name="T39" fmla="*/ 91 h 94"/>
                      <a:gd name="T40" fmla="*/ 16 w 87"/>
                      <a:gd name="T41" fmla="*/ 88 h 94"/>
                      <a:gd name="T42" fmla="*/ 8 w 87"/>
                      <a:gd name="T43" fmla="*/ 85 h 94"/>
                      <a:gd name="T44" fmla="*/ 0 w 87"/>
                      <a:gd name="T45" fmla="*/ 80 h 94"/>
                      <a:gd name="T46" fmla="*/ 2 w 87"/>
                      <a:gd name="T47" fmla="*/ 83 h 94"/>
                      <a:gd name="T48" fmla="*/ 3 w 87"/>
                      <a:gd name="T49" fmla="*/ 85 h 94"/>
                      <a:gd name="T50" fmla="*/ 10 w 87"/>
                      <a:gd name="T51" fmla="*/ 90 h 94"/>
                      <a:gd name="T52" fmla="*/ 17 w 87"/>
                      <a:gd name="T53" fmla="*/ 93 h 94"/>
                      <a:gd name="T54" fmla="*/ 23 w 87"/>
                      <a:gd name="T55" fmla="*/ 94 h 94"/>
                      <a:gd name="T56" fmla="*/ 33 w 87"/>
                      <a:gd name="T57" fmla="*/ 94 h 94"/>
                      <a:gd name="T58" fmla="*/ 44 w 87"/>
                      <a:gd name="T59" fmla="*/ 93 h 94"/>
                      <a:gd name="T60" fmla="*/ 53 w 87"/>
                      <a:gd name="T61" fmla="*/ 90 h 94"/>
                      <a:gd name="T62" fmla="*/ 62 w 87"/>
                      <a:gd name="T63" fmla="*/ 85 h 94"/>
                      <a:gd name="T64" fmla="*/ 70 w 87"/>
                      <a:gd name="T65" fmla="*/ 79 h 94"/>
                      <a:gd name="T66" fmla="*/ 78 w 87"/>
                      <a:gd name="T67" fmla="*/ 71 h 94"/>
                      <a:gd name="T68" fmla="*/ 82 w 87"/>
                      <a:gd name="T69" fmla="*/ 62 h 94"/>
                      <a:gd name="T70" fmla="*/ 85 w 87"/>
                      <a:gd name="T71" fmla="*/ 51 h 94"/>
                      <a:gd name="T72" fmla="*/ 87 w 87"/>
                      <a:gd name="T73" fmla="*/ 40 h 9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4"/>
                      <a:gd name="T113" fmla="*/ 87 w 87"/>
                      <a:gd name="T114" fmla="*/ 94 h 9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4">
                        <a:moveTo>
                          <a:pt x="87" y="40"/>
                        </a:moveTo>
                        <a:lnTo>
                          <a:pt x="85" y="29"/>
                        </a:lnTo>
                        <a:lnTo>
                          <a:pt x="81" y="19"/>
                        </a:lnTo>
                        <a:lnTo>
                          <a:pt x="76" y="8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64" y="0"/>
                        </a:lnTo>
                        <a:lnTo>
                          <a:pt x="71" y="8"/>
                        </a:lnTo>
                        <a:lnTo>
                          <a:pt x="78" y="17"/>
                        </a:lnTo>
                        <a:lnTo>
                          <a:pt x="82" y="28"/>
                        </a:lnTo>
                        <a:lnTo>
                          <a:pt x="84" y="40"/>
                        </a:lnTo>
                        <a:lnTo>
                          <a:pt x="82" y="51"/>
                        </a:lnTo>
                        <a:lnTo>
                          <a:pt x="79" y="60"/>
                        </a:lnTo>
                        <a:lnTo>
                          <a:pt x="74" y="70"/>
                        </a:lnTo>
                        <a:lnTo>
                          <a:pt x="68" y="76"/>
                        </a:lnTo>
                        <a:lnTo>
                          <a:pt x="61" y="82"/>
                        </a:lnTo>
                        <a:lnTo>
                          <a:pt x="51" y="88"/>
                        </a:lnTo>
                        <a:lnTo>
                          <a:pt x="42" y="90"/>
                        </a:lnTo>
                        <a:lnTo>
                          <a:pt x="33" y="91"/>
                        </a:lnTo>
                        <a:lnTo>
                          <a:pt x="23" y="91"/>
                        </a:lnTo>
                        <a:lnTo>
                          <a:pt x="16" y="88"/>
                        </a:lnTo>
                        <a:lnTo>
                          <a:pt x="8" y="85"/>
                        </a:lnTo>
                        <a:lnTo>
                          <a:pt x="0" y="80"/>
                        </a:lnTo>
                        <a:lnTo>
                          <a:pt x="2" y="83"/>
                        </a:lnTo>
                        <a:lnTo>
                          <a:pt x="3" y="85"/>
                        </a:lnTo>
                        <a:lnTo>
                          <a:pt x="10" y="90"/>
                        </a:lnTo>
                        <a:lnTo>
                          <a:pt x="17" y="93"/>
                        </a:lnTo>
                        <a:lnTo>
                          <a:pt x="23" y="94"/>
                        </a:lnTo>
                        <a:lnTo>
                          <a:pt x="33" y="94"/>
                        </a:lnTo>
                        <a:lnTo>
                          <a:pt x="44" y="93"/>
                        </a:lnTo>
                        <a:lnTo>
                          <a:pt x="53" y="90"/>
                        </a:lnTo>
                        <a:lnTo>
                          <a:pt x="62" y="85"/>
                        </a:lnTo>
                        <a:lnTo>
                          <a:pt x="70" y="79"/>
                        </a:lnTo>
                        <a:lnTo>
                          <a:pt x="78" y="71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E153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4" name="Freeform 712">
                    <a:extLst>
                      <a:ext uri="{FF2B5EF4-FFF2-40B4-BE49-F238E27FC236}">
                        <a16:creationId xmlns:a16="http://schemas.microsoft.com/office/drawing/2014/main" id="{1035BB69-21CF-824B-A0B5-400687F1D7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" y="1190"/>
                    <a:ext cx="85" cy="93"/>
                  </a:xfrm>
                  <a:custGeom>
                    <a:avLst/>
                    <a:gdLst>
                      <a:gd name="T0" fmla="*/ 85 w 85"/>
                      <a:gd name="T1" fmla="*/ 40 h 93"/>
                      <a:gd name="T2" fmla="*/ 84 w 85"/>
                      <a:gd name="T3" fmla="*/ 28 h 93"/>
                      <a:gd name="T4" fmla="*/ 79 w 85"/>
                      <a:gd name="T5" fmla="*/ 17 h 93"/>
                      <a:gd name="T6" fmla="*/ 73 w 85"/>
                      <a:gd name="T7" fmla="*/ 8 h 93"/>
                      <a:gd name="T8" fmla="*/ 65 w 85"/>
                      <a:gd name="T9" fmla="*/ 0 h 93"/>
                      <a:gd name="T10" fmla="*/ 64 w 85"/>
                      <a:gd name="T11" fmla="*/ 0 h 93"/>
                      <a:gd name="T12" fmla="*/ 62 w 85"/>
                      <a:gd name="T13" fmla="*/ 0 h 93"/>
                      <a:gd name="T14" fmla="*/ 61 w 85"/>
                      <a:gd name="T15" fmla="*/ 0 h 93"/>
                      <a:gd name="T16" fmla="*/ 61 w 85"/>
                      <a:gd name="T17" fmla="*/ 0 h 93"/>
                      <a:gd name="T18" fmla="*/ 68 w 85"/>
                      <a:gd name="T19" fmla="*/ 8 h 93"/>
                      <a:gd name="T20" fmla="*/ 76 w 85"/>
                      <a:gd name="T21" fmla="*/ 17 h 93"/>
                      <a:gd name="T22" fmla="*/ 81 w 85"/>
                      <a:gd name="T23" fmla="*/ 28 h 93"/>
                      <a:gd name="T24" fmla="*/ 82 w 85"/>
                      <a:gd name="T25" fmla="*/ 40 h 93"/>
                      <a:gd name="T26" fmla="*/ 81 w 85"/>
                      <a:gd name="T27" fmla="*/ 51 h 93"/>
                      <a:gd name="T28" fmla="*/ 78 w 85"/>
                      <a:gd name="T29" fmla="*/ 60 h 93"/>
                      <a:gd name="T30" fmla="*/ 73 w 85"/>
                      <a:gd name="T31" fmla="*/ 68 h 93"/>
                      <a:gd name="T32" fmla="*/ 67 w 85"/>
                      <a:gd name="T33" fmla="*/ 76 h 93"/>
                      <a:gd name="T34" fmla="*/ 61 w 85"/>
                      <a:gd name="T35" fmla="*/ 82 h 93"/>
                      <a:gd name="T36" fmla="*/ 51 w 85"/>
                      <a:gd name="T37" fmla="*/ 87 h 93"/>
                      <a:gd name="T38" fmla="*/ 42 w 85"/>
                      <a:gd name="T39" fmla="*/ 88 h 93"/>
                      <a:gd name="T40" fmla="*/ 33 w 85"/>
                      <a:gd name="T41" fmla="*/ 90 h 93"/>
                      <a:gd name="T42" fmla="*/ 23 w 85"/>
                      <a:gd name="T43" fmla="*/ 90 h 93"/>
                      <a:gd name="T44" fmla="*/ 14 w 85"/>
                      <a:gd name="T45" fmla="*/ 87 h 93"/>
                      <a:gd name="T46" fmla="*/ 6 w 85"/>
                      <a:gd name="T47" fmla="*/ 83 h 93"/>
                      <a:gd name="T48" fmla="*/ 0 w 85"/>
                      <a:gd name="T49" fmla="*/ 77 h 93"/>
                      <a:gd name="T50" fmla="*/ 0 w 85"/>
                      <a:gd name="T51" fmla="*/ 80 h 93"/>
                      <a:gd name="T52" fmla="*/ 2 w 85"/>
                      <a:gd name="T53" fmla="*/ 83 h 93"/>
                      <a:gd name="T54" fmla="*/ 8 w 85"/>
                      <a:gd name="T55" fmla="*/ 87 h 93"/>
                      <a:gd name="T56" fmla="*/ 16 w 85"/>
                      <a:gd name="T57" fmla="*/ 90 h 93"/>
                      <a:gd name="T58" fmla="*/ 23 w 85"/>
                      <a:gd name="T59" fmla="*/ 93 h 93"/>
                      <a:gd name="T60" fmla="*/ 33 w 85"/>
                      <a:gd name="T61" fmla="*/ 93 h 93"/>
                      <a:gd name="T62" fmla="*/ 44 w 85"/>
                      <a:gd name="T63" fmla="*/ 91 h 93"/>
                      <a:gd name="T64" fmla="*/ 53 w 85"/>
                      <a:gd name="T65" fmla="*/ 88 h 93"/>
                      <a:gd name="T66" fmla="*/ 62 w 85"/>
                      <a:gd name="T67" fmla="*/ 83 h 93"/>
                      <a:gd name="T68" fmla="*/ 70 w 85"/>
                      <a:gd name="T69" fmla="*/ 77 h 93"/>
                      <a:gd name="T70" fmla="*/ 76 w 85"/>
                      <a:gd name="T71" fmla="*/ 70 h 93"/>
                      <a:gd name="T72" fmla="*/ 81 w 85"/>
                      <a:gd name="T73" fmla="*/ 60 h 93"/>
                      <a:gd name="T74" fmla="*/ 84 w 85"/>
                      <a:gd name="T75" fmla="*/ 51 h 93"/>
                      <a:gd name="T76" fmla="*/ 85 w 85"/>
                      <a:gd name="T77" fmla="*/ 40 h 93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3"/>
                      <a:gd name="T119" fmla="*/ 85 w 85"/>
                      <a:gd name="T120" fmla="*/ 93 h 93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3">
                        <a:moveTo>
                          <a:pt x="85" y="40"/>
                        </a:moveTo>
                        <a:lnTo>
                          <a:pt x="84" y="28"/>
                        </a:lnTo>
                        <a:lnTo>
                          <a:pt x="79" y="17"/>
                        </a:lnTo>
                        <a:lnTo>
                          <a:pt x="73" y="8"/>
                        </a:lnTo>
                        <a:lnTo>
                          <a:pt x="65" y="0"/>
                        </a:lnTo>
                        <a:lnTo>
                          <a:pt x="64" y="0"/>
                        </a:lnTo>
                        <a:lnTo>
                          <a:pt x="62" y="0"/>
                        </a:lnTo>
                        <a:lnTo>
                          <a:pt x="61" y="0"/>
                        </a:lnTo>
                        <a:lnTo>
                          <a:pt x="68" y="8"/>
                        </a:lnTo>
                        <a:lnTo>
                          <a:pt x="76" y="17"/>
                        </a:lnTo>
                        <a:lnTo>
                          <a:pt x="81" y="28"/>
                        </a:lnTo>
                        <a:lnTo>
                          <a:pt x="82" y="40"/>
                        </a:lnTo>
                        <a:lnTo>
                          <a:pt x="81" y="51"/>
                        </a:lnTo>
                        <a:lnTo>
                          <a:pt x="78" y="60"/>
                        </a:lnTo>
                        <a:lnTo>
                          <a:pt x="73" y="68"/>
                        </a:lnTo>
                        <a:lnTo>
                          <a:pt x="67" y="76"/>
                        </a:lnTo>
                        <a:lnTo>
                          <a:pt x="61" y="82"/>
                        </a:lnTo>
                        <a:lnTo>
                          <a:pt x="51" y="87"/>
                        </a:lnTo>
                        <a:lnTo>
                          <a:pt x="42" y="88"/>
                        </a:lnTo>
                        <a:lnTo>
                          <a:pt x="33" y="90"/>
                        </a:lnTo>
                        <a:lnTo>
                          <a:pt x="23" y="90"/>
                        </a:lnTo>
                        <a:lnTo>
                          <a:pt x="14" y="87"/>
                        </a:lnTo>
                        <a:lnTo>
                          <a:pt x="6" y="83"/>
                        </a:lnTo>
                        <a:lnTo>
                          <a:pt x="0" y="77"/>
                        </a:lnTo>
                        <a:lnTo>
                          <a:pt x="0" y="80"/>
                        </a:lnTo>
                        <a:lnTo>
                          <a:pt x="2" y="83"/>
                        </a:lnTo>
                        <a:lnTo>
                          <a:pt x="8" y="87"/>
                        </a:lnTo>
                        <a:lnTo>
                          <a:pt x="16" y="90"/>
                        </a:lnTo>
                        <a:lnTo>
                          <a:pt x="23" y="93"/>
                        </a:lnTo>
                        <a:lnTo>
                          <a:pt x="33" y="93"/>
                        </a:lnTo>
                        <a:lnTo>
                          <a:pt x="44" y="91"/>
                        </a:lnTo>
                        <a:lnTo>
                          <a:pt x="53" y="88"/>
                        </a:lnTo>
                        <a:lnTo>
                          <a:pt x="62" y="83"/>
                        </a:lnTo>
                        <a:lnTo>
                          <a:pt x="70" y="77"/>
                        </a:lnTo>
                        <a:lnTo>
                          <a:pt x="76" y="70"/>
                        </a:lnTo>
                        <a:lnTo>
                          <a:pt x="81" y="60"/>
                        </a:lnTo>
                        <a:lnTo>
                          <a:pt x="84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E2595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5" name="Freeform 713">
                    <a:extLst>
                      <a:ext uri="{FF2B5EF4-FFF2-40B4-BE49-F238E27FC236}">
                        <a16:creationId xmlns:a16="http://schemas.microsoft.com/office/drawing/2014/main" id="{2C9AE3E0-1349-7D4B-B403-7F5F81331D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0"/>
                    <a:ext cx="85" cy="91"/>
                  </a:xfrm>
                  <a:custGeom>
                    <a:avLst/>
                    <a:gdLst>
                      <a:gd name="T0" fmla="*/ 85 w 85"/>
                      <a:gd name="T1" fmla="*/ 40 h 91"/>
                      <a:gd name="T2" fmla="*/ 83 w 85"/>
                      <a:gd name="T3" fmla="*/ 28 h 91"/>
                      <a:gd name="T4" fmla="*/ 79 w 85"/>
                      <a:gd name="T5" fmla="*/ 17 h 91"/>
                      <a:gd name="T6" fmla="*/ 72 w 85"/>
                      <a:gd name="T7" fmla="*/ 8 h 91"/>
                      <a:gd name="T8" fmla="*/ 65 w 85"/>
                      <a:gd name="T9" fmla="*/ 0 h 91"/>
                      <a:gd name="T10" fmla="*/ 63 w 85"/>
                      <a:gd name="T11" fmla="*/ 0 h 91"/>
                      <a:gd name="T12" fmla="*/ 63 w 85"/>
                      <a:gd name="T13" fmla="*/ 0 h 91"/>
                      <a:gd name="T14" fmla="*/ 60 w 85"/>
                      <a:gd name="T15" fmla="*/ 0 h 91"/>
                      <a:gd name="T16" fmla="*/ 58 w 85"/>
                      <a:gd name="T17" fmla="*/ 0 h 91"/>
                      <a:gd name="T18" fmla="*/ 68 w 85"/>
                      <a:gd name="T19" fmla="*/ 8 h 91"/>
                      <a:gd name="T20" fmla="*/ 75 w 85"/>
                      <a:gd name="T21" fmla="*/ 17 h 91"/>
                      <a:gd name="T22" fmla="*/ 77 w 85"/>
                      <a:gd name="T23" fmla="*/ 22 h 91"/>
                      <a:gd name="T24" fmla="*/ 80 w 85"/>
                      <a:gd name="T25" fmla="*/ 28 h 91"/>
                      <a:gd name="T26" fmla="*/ 80 w 85"/>
                      <a:gd name="T27" fmla="*/ 34 h 91"/>
                      <a:gd name="T28" fmla="*/ 82 w 85"/>
                      <a:gd name="T29" fmla="*/ 40 h 91"/>
                      <a:gd name="T30" fmla="*/ 80 w 85"/>
                      <a:gd name="T31" fmla="*/ 49 h 91"/>
                      <a:gd name="T32" fmla="*/ 77 w 85"/>
                      <a:gd name="T33" fmla="*/ 59 h 91"/>
                      <a:gd name="T34" fmla="*/ 72 w 85"/>
                      <a:gd name="T35" fmla="*/ 66 h 91"/>
                      <a:gd name="T36" fmla="*/ 68 w 85"/>
                      <a:gd name="T37" fmla="*/ 74 h 91"/>
                      <a:gd name="T38" fmla="*/ 60 w 85"/>
                      <a:gd name="T39" fmla="*/ 80 h 91"/>
                      <a:gd name="T40" fmla="*/ 52 w 85"/>
                      <a:gd name="T41" fmla="*/ 85 h 91"/>
                      <a:gd name="T42" fmla="*/ 43 w 85"/>
                      <a:gd name="T43" fmla="*/ 87 h 91"/>
                      <a:gd name="T44" fmla="*/ 34 w 85"/>
                      <a:gd name="T45" fmla="*/ 88 h 91"/>
                      <a:gd name="T46" fmla="*/ 24 w 85"/>
                      <a:gd name="T47" fmla="*/ 88 h 91"/>
                      <a:gd name="T48" fmla="*/ 15 w 85"/>
                      <a:gd name="T49" fmla="*/ 85 h 91"/>
                      <a:gd name="T50" fmla="*/ 7 w 85"/>
                      <a:gd name="T51" fmla="*/ 80 h 91"/>
                      <a:gd name="T52" fmla="*/ 0 w 85"/>
                      <a:gd name="T53" fmla="*/ 74 h 91"/>
                      <a:gd name="T54" fmla="*/ 1 w 85"/>
                      <a:gd name="T55" fmla="*/ 77 h 91"/>
                      <a:gd name="T56" fmla="*/ 1 w 85"/>
                      <a:gd name="T57" fmla="*/ 80 h 91"/>
                      <a:gd name="T58" fmla="*/ 9 w 85"/>
                      <a:gd name="T59" fmla="*/ 85 h 91"/>
                      <a:gd name="T60" fmla="*/ 17 w 85"/>
                      <a:gd name="T61" fmla="*/ 88 h 91"/>
                      <a:gd name="T62" fmla="*/ 24 w 85"/>
                      <a:gd name="T63" fmla="*/ 91 h 91"/>
                      <a:gd name="T64" fmla="*/ 34 w 85"/>
                      <a:gd name="T65" fmla="*/ 91 h 91"/>
                      <a:gd name="T66" fmla="*/ 43 w 85"/>
                      <a:gd name="T67" fmla="*/ 90 h 91"/>
                      <a:gd name="T68" fmla="*/ 52 w 85"/>
                      <a:gd name="T69" fmla="*/ 88 h 91"/>
                      <a:gd name="T70" fmla="*/ 62 w 85"/>
                      <a:gd name="T71" fmla="*/ 82 h 91"/>
                      <a:gd name="T72" fmla="*/ 69 w 85"/>
                      <a:gd name="T73" fmla="*/ 76 h 91"/>
                      <a:gd name="T74" fmla="*/ 75 w 85"/>
                      <a:gd name="T75" fmla="*/ 70 h 91"/>
                      <a:gd name="T76" fmla="*/ 80 w 85"/>
                      <a:gd name="T77" fmla="*/ 60 h 91"/>
                      <a:gd name="T78" fmla="*/ 83 w 85"/>
                      <a:gd name="T79" fmla="*/ 51 h 91"/>
                      <a:gd name="T80" fmla="*/ 85 w 85"/>
                      <a:gd name="T81" fmla="*/ 40 h 91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5"/>
                      <a:gd name="T124" fmla="*/ 0 h 91"/>
                      <a:gd name="T125" fmla="*/ 85 w 85"/>
                      <a:gd name="T126" fmla="*/ 91 h 91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5" h="91">
                        <a:moveTo>
                          <a:pt x="85" y="40"/>
                        </a:moveTo>
                        <a:lnTo>
                          <a:pt x="83" y="28"/>
                        </a:lnTo>
                        <a:lnTo>
                          <a:pt x="79" y="17"/>
                        </a:lnTo>
                        <a:lnTo>
                          <a:pt x="72" y="8"/>
                        </a:lnTo>
                        <a:lnTo>
                          <a:pt x="65" y="0"/>
                        </a:lnTo>
                        <a:lnTo>
                          <a:pt x="63" y="0"/>
                        </a:lnTo>
                        <a:lnTo>
                          <a:pt x="60" y="0"/>
                        </a:lnTo>
                        <a:lnTo>
                          <a:pt x="58" y="0"/>
                        </a:lnTo>
                        <a:lnTo>
                          <a:pt x="68" y="8"/>
                        </a:lnTo>
                        <a:lnTo>
                          <a:pt x="75" y="17"/>
                        </a:lnTo>
                        <a:lnTo>
                          <a:pt x="77" y="22"/>
                        </a:lnTo>
                        <a:lnTo>
                          <a:pt x="80" y="28"/>
                        </a:lnTo>
                        <a:lnTo>
                          <a:pt x="80" y="34"/>
                        </a:lnTo>
                        <a:lnTo>
                          <a:pt x="82" y="40"/>
                        </a:lnTo>
                        <a:lnTo>
                          <a:pt x="80" y="49"/>
                        </a:lnTo>
                        <a:lnTo>
                          <a:pt x="77" y="59"/>
                        </a:lnTo>
                        <a:lnTo>
                          <a:pt x="72" y="66"/>
                        </a:lnTo>
                        <a:lnTo>
                          <a:pt x="68" y="74"/>
                        </a:lnTo>
                        <a:lnTo>
                          <a:pt x="60" y="80"/>
                        </a:lnTo>
                        <a:lnTo>
                          <a:pt x="52" y="85"/>
                        </a:lnTo>
                        <a:lnTo>
                          <a:pt x="43" y="87"/>
                        </a:lnTo>
                        <a:lnTo>
                          <a:pt x="34" y="88"/>
                        </a:lnTo>
                        <a:lnTo>
                          <a:pt x="24" y="88"/>
                        </a:lnTo>
                        <a:lnTo>
                          <a:pt x="15" y="85"/>
                        </a:lnTo>
                        <a:lnTo>
                          <a:pt x="7" y="80"/>
                        </a:lnTo>
                        <a:lnTo>
                          <a:pt x="0" y="74"/>
                        </a:lnTo>
                        <a:lnTo>
                          <a:pt x="1" y="77"/>
                        </a:lnTo>
                        <a:lnTo>
                          <a:pt x="1" y="80"/>
                        </a:lnTo>
                        <a:lnTo>
                          <a:pt x="9" y="85"/>
                        </a:lnTo>
                        <a:lnTo>
                          <a:pt x="17" y="88"/>
                        </a:lnTo>
                        <a:lnTo>
                          <a:pt x="24" y="91"/>
                        </a:lnTo>
                        <a:lnTo>
                          <a:pt x="34" y="91"/>
                        </a:lnTo>
                        <a:lnTo>
                          <a:pt x="43" y="90"/>
                        </a:lnTo>
                        <a:lnTo>
                          <a:pt x="52" y="88"/>
                        </a:lnTo>
                        <a:lnTo>
                          <a:pt x="62" y="82"/>
                        </a:lnTo>
                        <a:lnTo>
                          <a:pt x="69" y="76"/>
                        </a:lnTo>
                        <a:lnTo>
                          <a:pt x="75" y="70"/>
                        </a:lnTo>
                        <a:lnTo>
                          <a:pt x="80" y="60"/>
                        </a:lnTo>
                        <a:lnTo>
                          <a:pt x="83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E25B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6" name="Freeform 714">
                    <a:extLst>
                      <a:ext uri="{FF2B5EF4-FFF2-40B4-BE49-F238E27FC236}">
                        <a16:creationId xmlns:a16="http://schemas.microsoft.com/office/drawing/2014/main" id="{90970010-3594-3542-8C80-3B90834E7D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0"/>
                    <a:ext cx="83" cy="90"/>
                  </a:xfrm>
                  <a:custGeom>
                    <a:avLst/>
                    <a:gdLst>
                      <a:gd name="T0" fmla="*/ 83 w 83"/>
                      <a:gd name="T1" fmla="*/ 40 h 90"/>
                      <a:gd name="T2" fmla="*/ 82 w 83"/>
                      <a:gd name="T3" fmla="*/ 28 h 90"/>
                      <a:gd name="T4" fmla="*/ 77 w 83"/>
                      <a:gd name="T5" fmla="*/ 17 h 90"/>
                      <a:gd name="T6" fmla="*/ 69 w 83"/>
                      <a:gd name="T7" fmla="*/ 8 h 90"/>
                      <a:gd name="T8" fmla="*/ 62 w 83"/>
                      <a:gd name="T9" fmla="*/ 0 h 90"/>
                      <a:gd name="T10" fmla="*/ 58 w 83"/>
                      <a:gd name="T11" fmla="*/ 0 h 90"/>
                      <a:gd name="T12" fmla="*/ 55 w 83"/>
                      <a:gd name="T13" fmla="*/ 0 h 90"/>
                      <a:gd name="T14" fmla="*/ 62 w 83"/>
                      <a:gd name="T15" fmla="*/ 3 h 90"/>
                      <a:gd name="T16" fmla="*/ 66 w 83"/>
                      <a:gd name="T17" fmla="*/ 8 h 90"/>
                      <a:gd name="T18" fmla="*/ 69 w 83"/>
                      <a:gd name="T19" fmla="*/ 12 h 90"/>
                      <a:gd name="T20" fmla="*/ 72 w 83"/>
                      <a:gd name="T21" fmla="*/ 17 h 90"/>
                      <a:gd name="T22" fmla="*/ 75 w 83"/>
                      <a:gd name="T23" fmla="*/ 22 h 90"/>
                      <a:gd name="T24" fmla="*/ 79 w 83"/>
                      <a:gd name="T25" fmla="*/ 28 h 90"/>
                      <a:gd name="T26" fmla="*/ 79 w 83"/>
                      <a:gd name="T27" fmla="*/ 34 h 90"/>
                      <a:gd name="T28" fmla="*/ 80 w 83"/>
                      <a:gd name="T29" fmla="*/ 40 h 90"/>
                      <a:gd name="T30" fmla="*/ 79 w 83"/>
                      <a:gd name="T31" fmla="*/ 49 h 90"/>
                      <a:gd name="T32" fmla="*/ 75 w 83"/>
                      <a:gd name="T33" fmla="*/ 59 h 90"/>
                      <a:gd name="T34" fmla="*/ 72 w 83"/>
                      <a:gd name="T35" fmla="*/ 66 h 90"/>
                      <a:gd name="T36" fmla="*/ 66 w 83"/>
                      <a:gd name="T37" fmla="*/ 73 h 90"/>
                      <a:gd name="T38" fmla="*/ 58 w 83"/>
                      <a:gd name="T39" fmla="*/ 79 h 90"/>
                      <a:gd name="T40" fmla="*/ 51 w 83"/>
                      <a:gd name="T41" fmla="*/ 83 h 90"/>
                      <a:gd name="T42" fmla="*/ 43 w 83"/>
                      <a:gd name="T43" fmla="*/ 87 h 90"/>
                      <a:gd name="T44" fmla="*/ 34 w 83"/>
                      <a:gd name="T45" fmla="*/ 87 h 90"/>
                      <a:gd name="T46" fmla="*/ 23 w 83"/>
                      <a:gd name="T47" fmla="*/ 85 h 90"/>
                      <a:gd name="T48" fmla="*/ 15 w 83"/>
                      <a:gd name="T49" fmla="*/ 83 h 90"/>
                      <a:gd name="T50" fmla="*/ 6 w 83"/>
                      <a:gd name="T51" fmla="*/ 79 h 90"/>
                      <a:gd name="T52" fmla="*/ 0 w 83"/>
                      <a:gd name="T53" fmla="*/ 73 h 90"/>
                      <a:gd name="T54" fmla="*/ 0 w 83"/>
                      <a:gd name="T55" fmla="*/ 74 h 90"/>
                      <a:gd name="T56" fmla="*/ 1 w 83"/>
                      <a:gd name="T57" fmla="*/ 77 h 90"/>
                      <a:gd name="T58" fmla="*/ 7 w 83"/>
                      <a:gd name="T59" fmla="*/ 83 h 90"/>
                      <a:gd name="T60" fmla="*/ 15 w 83"/>
                      <a:gd name="T61" fmla="*/ 87 h 90"/>
                      <a:gd name="T62" fmla="*/ 24 w 83"/>
                      <a:gd name="T63" fmla="*/ 90 h 90"/>
                      <a:gd name="T64" fmla="*/ 34 w 83"/>
                      <a:gd name="T65" fmla="*/ 90 h 90"/>
                      <a:gd name="T66" fmla="*/ 43 w 83"/>
                      <a:gd name="T67" fmla="*/ 88 h 90"/>
                      <a:gd name="T68" fmla="*/ 52 w 83"/>
                      <a:gd name="T69" fmla="*/ 87 h 90"/>
                      <a:gd name="T70" fmla="*/ 62 w 83"/>
                      <a:gd name="T71" fmla="*/ 82 h 90"/>
                      <a:gd name="T72" fmla="*/ 68 w 83"/>
                      <a:gd name="T73" fmla="*/ 76 h 90"/>
                      <a:gd name="T74" fmla="*/ 74 w 83"/>
                      <a:gd name="T75" fmla="*/ 68 h 90"/>
                      <a:gd name="T76" fmla="*/ 79 w 83"/>
                      <a:gd name="T77" fmla="*/ 60 h 90"/>
                      <a:gd name="T78" fmla="*/ 82 w 83"/>
                      <a:gd name="T79" fmla="*/ 51 h 90"/>
                      <a:gd name="T80" fmla="*/ 83 w 83"/>
                      <a:gd name="T81" fmla="*/ 40 h 90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0"/>
                      <a:gd name="T125" fmla="*/ 83 w 83"/>
                      <a:gd name="T126" fmla="*/ 90 h 90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0">
                        <a:moveTo>
                          <a:pt x="83" y="40"/>
                        </a:moveTo>
                        <a:lnTo>
                          <a:pt x="82" y="28"/>
                        </a:lnTo>
                        <a:lnTo>
                          <a:pt x="77" y="17"/>
                        </a:lnTo>
                        <a:lnTo>
                          <a:pt x="69" y="8"/>
                        </a:lnTo>
                        <a:lnTo>
                          <a:pt x="62" y="0"/>
                        </a:lnTo>
                        <a:lnTo>
                          <a:pt x="58" y="0"/>
                        </a:lnTo>
                        <a:lnTo>
                          <a:pt x="55" y="0"/>
                        </a:lnTo>
                        <a:lnTo>
                          <a:pt x="62" y="3"/>
                        </a:lnTo>
                        <a:lnTo>
                          <a:pt x="66" y="8"/>
                        </a:lnTo>
                        <a:lnTo>
                          <a:pt x="69" y="12"/>
                        </a:lnTo>
                        <a:lnTo>
                          <a:pt x="72" y="17"/>
                        </a:lnTo>
                        <a:lnTo>
                          <a:pt x="75" y="22"/>
                        </a:lnTo>
                        <a:lnTo>
                          <a:pt x="79" y="28"/>
                        </a:lnTo>
                        <a:lnTo>
                          <a:pt x="79" y="34"/>
                        </a:lnTo>
                        <a:lnTo>
                          <a:pt x="80" y="40"/>
                        </a:lnTo>
                        <a:lnTo>
                          <a:pt x="79" y="49"/>
                        </a:lnTo>
                        <a:lnTo>
                          <a:pt x="75" y="59"/>
                        </a:lnTo>
                        <a:lnTo>
                          <a:pt x="72" y="66"/>
                        </a:lnTo>
                        <a:lnTo>
                          <a:pt x="66" y="73"/>
                        </a:lnTo>
                        <a:lnTo>
                          <a:pt x="58" y="79"/>
                        </a:lnTo>
                        <a:lnTo>
                          <a:pt x="51" y="83"/>
                        </a:lnTo>
                        <a:lnTo>
                          <a:pt x="43" y="87"/>
                        </a:lnTo>
                        <a:lnTo>
                          <a:pt x="34" y="87"/>
                        </a:lnTo>
                        <a:lnTo>
                          <a:pt x="23" y="85"/>
                        </a:lnTo>
                        <a:lnTo>
                          <a:pt x="15" y="83"/>
                        </a:lnTo>
                        <a:lnTo>
                          <a:pt x="6" y="79"/>
                        </a:lnTo>
                        <a:lnTo>
                          <a:pt x="0" y="73"/>
                        </a:lnTo>
                        <a:lnTo>
                          <a:pt x="0" y="74"/>
                        </a:lnTo>
                        <a:lnTo>
                          <a:pt x="1" y="77"/>
                        </a:lnTo>
                        <a:lnTo>
                          <a:pt x="7" y="83"/>
                        </a:lnTo>
                        <a:lnTo>
                          <a:pt x="15" y="87"/>
                        </a:lnTo>
                        <a:lnTo>
                          <a:pt x="24" y="90"/>
                        </a:lnTo>
                        <a:lnTo>
                          <a:pt x="34" y="90"/>
                        </a:lnTo>
                        <a:lnTo>
                          <a:pt x="43" y="88"/>
                        </a:lnTo>
                        <a:lnTo>
                          <a:pt x="52" y="87"/>
                        </a:lnTo>
                        <a:lnTo>
                          <a:pt x="62" y="82"/>
                        </a:lnTo>
                        <a:lnTo>
                          <a:pt x="68" y="76"/>
                        </a:lnTo>
                        <a:lnTo>
                          <a:pt x="74" y="68"/>
                        </a:lnTo>
                        <a:lnTo>
                          <a:pt x="79" y="60"/>
                        </a:lnTo>
                        <a:lnTo>
                          <a:pt x="82" y="51"/>
                        </a:lnTo>
                        <a:lnTo>
                          <a:pt x="83" y="40"/>
                        </a:lnTo>
                        <a:close/>
                      </a:path>
                    </a:pathLst>
                  </a:custGeom>
                  <a:solidFill>
                    <a:srgbClr val="E35E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7" name="Freeform 715">
                    <a:extLst>
                      <a:ext uri="{FF2B5EF4-FFF2-40B4-BE49-F238E27FC236}">
                        <a16:creationId xmlns:a16="http://schemas.microsoft.com/office/drawing/2014/main" id="{9BB9F237-E79F-4042-AC3E-9C12784A63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0"/>
                    <a:ext cx="82" cy="88"/>
                  </a:xfrm>
                  <a:custGeom>
                    <a:avLst/>
                    <a:gdLst>
                      <a:gd name="T0" fmla="*/ 82 w 82"/>
                      <a:gd name="T1" fmla="*/ 40 h 88"/>
                      <a:gd name="T2" fmla="*/ 80 w 82"/>
                      <a:gd name="T3" fmla="*/ 34 h 88"/>
                      <a:gd name="T4" fmla="*/ 80 w 82"/>
                      <a:gd name="T5" fmla="*/ 28 h 88"/>
                      <a:gd name="T6" fmla="*/ 77 w 82"/>
                      <a:gd name="T7" fmla="*/ 22 h 88"/>
                      <a:gd name="T8" fmla="*/ 75 w 82"/>
                      <a:gd name="T9" fmla="*/ 17 h 88"/>
                      <a:gd name="T10" fmla="*/ 68 w 82"/>
                      <a:gd name="T11" fmla="*/ 8 h 88"/>
                      <a:gd name="T12" fmla="*/ 58 w 82"/>
                      <a:gd name="T13" fmla="*/ 0 h 88"/>
                      <a:gd name="T14" fmla="*/ 55 w 82"/>
                      <a:gd name="T15" fmla="*/ 0 h 88"/>
                      <a:gd name="T16" fmla="*/ 54 w 82"/>
                      <a:gd name="T17" fmla="*/ 0 h 88"/>
                      <a:gd name="T18" fmla="*/ 58 w 82"/>
                      <a:gd name="T19" fmla="*/ 3 h 88"/>
                      <a:gd name="T20" fmla="*/ 63 w 82"/>
                      <a:gd name="T21" fmla="*/ 8 h 88"/>
                      <a:gd name="T22" fmla="*/ 68 w 82"/>
                      <a:gd name="T23" fmla="*/ 12 h 88"/>
                      <a:gd name="T24" fmla="*/ 71 w 82"/>
                      <a:gd name="T25" fmla="*/ 17 h 88"/>
                      <a:gd name="T26" fmla="*/ 74 w 82"/>
                      <a:gd name="T27" fmla="*/ 22 h 88"/>
                      <a:gd name="T28" fmla="*/ 75 w 82"/>
                      <a:gd name="T29" fmla="*/ 28 h 88"/>
                      <a:gd name="T30" fmla="*/ 77 w 82"/>
                      <a:gd name="T31" fmla="*/ 34 h 88"/>
                      <a:gd name="T32" fmla="*/ 79 w 82"/>
                      <a:gd name="T33" fmla="*/ 40 h 88"/>
                      <a:gd name="T34" fmla="*/ 77 w 82"/>
                      <a:gd name="T35" fmla="*/ 49 h 88"/>
                      <a:gd name="T36" fmla="*/ 74 w 82"/>
                      <a:gd name="T37" fmla="*/ 57 h 88"/>
                      <a:gd name="T38" fmla="*/ 71 w 82"/>
                      <a:gd name="T39" fmla="*/ 65 h 88"/>
                      <a:gd name="T40" fmla="*/ 65 w 82"/>
                      <a:gd name="T41" fmla="*/ 73 h 88"/>
                      <a:gd name="T42" fmla="*/ 58 w 82"/>
                      <a:gd name="T43" fmla="*/ 77 h 88"/>
                      <a:gd name="T44" fmla="*/ 51 w 82"/>
                      <a:gd name="T45" fmla="*/ 82 h 88"/>
                      <a:gd name="T46" fmla="*/ 43 w 82"/>
                      <a:gd name="T47" fmla="*/ 85 h 88"/>
                      <a:gd name="T48" fmla="*/ 34 w 82"/>
                      <a:gd name="T49" fmla="*/ 85 h 88"/>
                      <a:gd name="T50" fmla="*/ 23 w 82"/>
                      <a:gd name="T51" fmla="*/ 83 h 88"/>
                      <a:gd name="T52" fmla="*/ 14 w 82"/>
                      <a:gd name="T53" fmla="*/ 80 h 88"/>
                      <a:gd name="T54" fmla="*/ 6 w 82"/>
                      <a:gd name="T55" fmla="*/ 76 h 88"/>
                      <a:gd name="T56" fmla="*/ 0 w 82"/>
                      <a:gd name="T57" fmla="*/ 70 h 88"/>
                      <a:gd name="T58" fmla="*/ 0 w 82"/>
                      <a:gd name="T59" fmla="*/ 73 h 88"/>
                      <a:gd name="T60" fmla="*/ 0 w 82"/>
                      <a:gd name="T61" fmla="*/ 74 h 88"/>
                      <a:gd name="T62" fmla="*/ 7 w 82"/>
                      <a:gd name="T63" fmla="*/ 80 h 88"/>
                      <a:gd name="T64" fmla="*/ 15 w 82"/>
                      <a:gd name="T65" fmla="*/ 85 h 88"/>
                      <a:gd name="T66" fmla="*/ 24 w 82"/>
                      <a:gd name="T67" fmla="*/ 88 h 88"/>
                      <a:gd name="T68" fmla="*/ 34 w 82"/>
                      <a:gd name="T69" fmla="*/ 88 h 88"/>
                      <a:gd name="T70" fmla="*/ 43 w 82"/>
                      <a:gd name="T71" fmla="*/ 87 h 88"/>
                      <a:gd name="T72" fmla="*/ 52 w 82"/>
                      <a:gd name="T73" fmla="*/ 85 h 88"/>
                      <a:gd name="T74" fmla="*/ 60 w 82"/>
                      <a:gd name="T75" fmla="*/ 80 h 88"/>
                      <a:gd name="T76" fmla="*/ 68 w 82"/>
                      <a:gd name="T77" fmla="*/ 74 h 88"/>
                      <a:gd name="T78" fmla="*/ 72 w 82"/>
                      <a:gd name="T79" fmla="*/ 66 h 88"/>
                      <a:gd name="T80" fmla="*/ 77 w 82"/>
                      <a:gd name="T81" fmla="*/ 59 h 88"/>
                      <a:gd name="T82" fmla="*/ 80 w 82"/>
                      <a:gd name="T83" fmla="*/ 49 h 88"/>
                      <a:gd name="T84" fmla="*/ 82 w 82"/>
                      <a:gd name="T85" fmla="*/ 40 h 88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2"/>
                      <a:gd name="T130" fmla="*/ 0 h 88"/>
                      <a:gd name="T131" fmla="*/ 82 w 82"/>
                      <a:gd name="T132" fmla="*/ 88 h 88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2" h="88">
                        <a:moveTo>
                          <a:pt x="82" y="40"/>
                        </a:moveTo>
                        <a:lnTo>
                          <a:pt x="80" y="34"/>
                        </a:lnTo>
                        <a:lnTo>
                          <a:pt x="80" y="28"/>
                        </a:lnTo>
                        <a:lnTo>
                          <a:pt x="77" y="22"/>
                        </a:lnTo>
                        <a:lnTo>
                          <a:pt x="75" y="17"/>
                        </a:lnTo>
                        <a:lnTo>
                          <a:pt x="68" y="8"/>
                        </a:lnTo>
                        <a:lnTo>
                          <a:pt x="58" y="0"/>
                        </a:lnTo>
                        <a:lnTo>
                          <a:pt x="55" y="0"/>
                        </a:lnTo>
                        <a:lnTo>
                          <a:pt x="54" y="0"/>
                        </a:lnTo>
                        <a:lnTo>
                          <a:pt x="58" y="3"/>
                        </a:lnTo>
                        <a:lnTo>
                          <a:pt x="63" y="8"/>
                        </a:lnTo>
                        <a:lnTo>
                          <a:pt x="68" y="12"/>
                        </a:lnTo>
                        <a:lnTo>
                          <a:pt x="71" y="17"/>
                        </a:lnTo>
                        <a:lnTo>
                          <a:pt x="74" y="22"/>
                        </a:lnTo>
                        <a:lnTo>
                          <a:pt x="75" y="28"/>
                        </a:lnTo>
                        <a:lnTo>
                          <a:pt x="77" y="34"/>
                        </a:lnTo>
                        <a:lnTo>
                          <a:pt x="79" y="40"/>
                        </a:lnTo>
                        <a:lnTo>
                          <a:pt x="77" y="49"/>
                        </a:lnTo>
                        <a:lnTo>
                          <a:pt x="74" y="57"/>
                        </a:lnTo>
                        <a:lnTo>
                          <a:pt x="71" y="65"/>
                        </a:lnTo>
                        <a:lnTo>
                          <a:pt x="65" y="73"/>
                        </a:lnTo>
                        <a:lnTo>
                          <a:pt x="58" y="77"/>
                        </a:lnTo>
                        <a:lnTo>
                          <a:pt x="51" y="82"/>
                        </a:lnTo>
                        <a:lnTo>
                          <a:pt x="43" y="85"/>
                        </a:lnTo>
                        <a:lnTo>
                          <a:pt x="34" y="85"/>
                        </a:lnTo>
                        <a:lnTo>
                          <a:pt x="23" y="83"/>
                        </a:lnTo>
                        <a:lnTo>
                          <a:pt x="14" y="80"/>
                        </a:lnTo>
                        <a:lnTo>
                          <a:pt x="6" y="76"/>
                        </a:lnTo>
                        <a:lnTo>
                          <a:pt x="0" y="70"/>
                        </a:lnTo>
                        <a:lnTo>
                          <a:pt x="0" y="73"/>
                        </a:lnTo>
                        <a:lnTo>
                          <a:pt x="0" y="74"/>
                        </a:lnTo>
                        <a:lnTo>
                          <a:pt x="7" y="80"/>
                        </a:lnTo>
                        <a:lnTo>
                          <a:pt x="15" y="85"/>
                        </a:lnTo>
                        <a:lnTo>
                          <a:pt x="24" y="88"/>
                        </a:lnTo>
                        <a:lnTo>
                          <a:pt x="34" y="88"/>
                        </a:lnTo>
                        <a:lnTo>
                          <a:pt x="43" y="87"/>
                        </a:lnTo>
                        <a:lnTo>
                          <a:pt x="52" y="85"/>
                        </a:lnTo>
                        <a:lnTo>
                          <a:pt x="60" y="80"/>
                        </a:lnTo>
                        <a:lnTo>
                          <a:pt x="68" y="74"/>
                        </a:lnTo>
                        <a:lnTo>
                          <a:pt x="72" y="66"/>
                        </a:lnTo>
                        <a:lnTo>
                          <a:pt x="77" y="59"/>
                        </a:lnTo>
                        <a:lnTo>
                          <a:pt x="80" y="49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E361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8" name="Freeform 716">
                    <a:extLst>
                      <a:ext uri="{FF2B5EF4-FFF2-40B4-BE49-F238E27FC236}">
                        <a16:creationId xmlns:a16="http://schemas.microsoft.com/office/drawing/2014/main" id="{ACFBF744-38D7-9847-8CF0-C8B087D801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0"/>
                    <a:ext cx="82" cy="87"/>
                  </a:xfrm>
                  <a:custGeom>
                    <a:avLst/>
                    <a:gdLst>
                      <a:gd name="T0" fmla="*/ 82 w 82"/>
                      <a:gd name="T1" fmla="*/ 40 h 87"/>
                      <a:gd name="T2" fmla="*/ 81 w 82"/>
                      <a:gd name="T3" fmla="*/ 34 h 87"/>
                      <a:gd name="T4" fmla="*/ 81 w 82"/>
                      <a:gd name="T5" fmla="*/ 28 h 87"/>
                      <a:gd name="T6" fmla="*/ 77 w 82"/>
                      <a:gd name="T7" fmla="*/ 22 h 87"/>
                      <a:gd name="T8" fmla="*/ 74 w 82"/>
                      <a:gd name="T9" fmla="*/ 17 h 87"/>
                      <a:gd name="T10" fmla="*/ 71 w 82"/>
                      <a:gd name="T11" fmla="*/ 12 h 87"/>
                      <a:gd name="T12" fmla="*/ 68 w 82"/>
                      <a:gd name="T13" fmla="*/ 8 h 87"/>
                      <a:gd name="T14" fmla="*/ 64 w 82"/>
                      <a:gd name="T15" fmla="*/ 3 h 87"/>
                      <a:gd name="T16" fmla="*/ 57 w 82"/>
                      <a:gd name="T17" fmla="*/ 0 h 87"/>
                      <a:gd name="T18" fmla="*/ 56 w 82"/>
                      <a:gd name="T19" fmla="*/ 0 h 87"/>
                      <a:gd name="T20" fmla="*/ 53 w 82"/>
                      <a:gd name="T21" fmla="*/ 1 h 87"/>
                      <a:gd name="T22" fmla="*/ 57 w 82"/>
                      <a:gd name="T23" fmla="*/ 3 h 87"/>
                      <a:gd name="T24" fmla="*/ 64 w 82"/>
                      <a:gd name="T25" fmla="*/ 8 h 87"/>
                      <a:gd name="T26" fmla="*/ 68 w 82"/>
                      <a:gd name="T27" fmla="*/ 12 h 87"/>
                      <a:gd name="T28" fmla="*/ 71 w 82"/>
                      <a:gd name="T29" fmla="*/ 17 h 87"/>
                      <a:gd name="T30" fmla="*/ 74 w 82"/>
                      <a:gd name="T31" fmla="*/ 22 h 87"/>
                      <a:gd name="T32" fmla="*/ 76 w 82"/>
                      <a:gd name="T33" fmla="*/ 28 h 87"/>
                      <a:gd name="T34" fmla="*/ 77 w 82"/>
                      <a:gd name="T35" fmla="*/ 34 h 87"/>
                      <a:gd name="T36" fmla="*/ 79 w 82"/>
                      <a:gd name="T37" fmla="*/ 40 h 87"/>
                      <a:gd name="T38" fmla="*/ 77 w 82"/>
                      <a:gd name="T39" fmla="*/ 49 h 87"/>
                      <a:gd name="T40" fmla="*/ 74 w 82"/>
                      <a:gd name="T41" fmla="*/ 57 h 87"/>
                      <a:gd name="T42" fmla="*/ 71 w 82"/>
                      <a:gd name="T43" fmla="*/ 65 h 87"/>
                      <a:gd name="T44" fmla="*/ 65 w 82"/>
                      <a:gd name="T45" fmla="*/ 71 h 87"/>
                      <a:gd name="T46" fmla="*/ 59 w 82"/>
                      <a:gd name="T47" fmla="*/ 76 h 87"/>
                      <a:gd name="T48" fmla="*/ 53 w 82"/>
                      <a:gd name="T49" fmla="*/ 80 h 87"/>
                      <a:gd name="T50" fmla="*/ 43 w 82"/>
                      <a:gd name="T51" fmla="*/ 83 h 87"/>
                      <a:gd name="T52" fmla="*/ 36 w 82"/>
                      <a:gd name="T53" fmla="*/ 83 h 87"/>
                      <a:gd name="T54" fmla="*/ 25 w 82"/>
                      <a:gd name="T55" fmla="*/ 82 h 87"/>
                      <a:gd name="T56" fmla="*/ 16 w 82"/>
                      <a:gd name="T57" fmla="*/ 79 h 87"/>
                      <a:gd name="T58" fmla="*/ 8 w 82"/>
                      <a:gd name="T59" fmla="*/ 74 h 87"/>
                      <a:gd name="T60" fmla="*/ 0 w 82"/>
                      <a:gd name="T61" fmla="*/ 66 h 87"/>
                      <a:gd name="T62" fmla="*/ 2 w 82"/>
                      <a:gd name="T63" fmla="*/ 70 h 87"/>
                      <a:gd name="T64" fmla="*/ 2 w 82"/>
                      <a:gd name="T65" fmla="*/ 73 h 87"/>
                      <a:gd name="T66" fmla="*/ 8 w 82"/>
                      <a:gd name="T67" fmla="*/ 79 h 87"/>
                      <a:gd name="T68" fmla="*/ 17 w 82"/>
                      <a:gd name="T69" fmla="*/ 83 h 87"/>
                      <a:gd name="T70" fmla="*/ 25 w 82"/>
                      <a:gd name="T71" fmla="*/ 85 h 87"/>
                      <a:gd name="T72" fmla="*/ 36 w 82"/>
                      <a:gd name="T73" fmla="*/ 87 h 87"/>
                      <a:gd name="T74" fmla="*/ 45 w 82"/>
                      <a:gd name="T75" fmla="*/ 85 h 87"/>
                      <a:gd name="T76" fmla="*/ 53 w 82"/>
                      <a:gd name="T77" fmla="*/ 83 h 87"/>
                      <a:gd name="T78" fmla="*/ 60 w 82"/>
                      <a:gd name="T79" fmla="*/ 79 h 87"/>
                      <a:gd name="T80" fmla="*/ 68 w 82"/>
                      <a:gd name="T81" fmla="*/ 73 h 87"/>
                      <a:gd name="T82" fmla="*/ 74 w 82"/>
                      <a:gd name="T83" fmla="*/ 66 h 87"/>
                      <a:gd name="T84" fmla="*/ 77 w 82"/>
                      <a:gd name="T85" fmla="*/ 59 h 87"/>
                      <a:gd name="T86" fmla="*/ 81 w 82"/>
                      <a:gd name="T87" fmla="*/ 49 h 87"/>
                      <a:gd name="T88" fmla="*/ 82 w 82"/>
                      <a:gd name="T89" fmla="*/ 40 h 8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2"/>
                      <a:gd name="T136" fmla="*/ 0 h 87"/>
                      <a:gd name="T137" fmla="*/ 82 w 82"/>
                      <a:gd name="T138" fmla="*/ 87 h 8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2" h="87">
                        <a:moveTo>
                          <a:pt x="82" y="40"/>
                        </a:moveTo>
                        <a:lnTo>
                          <a:pt x="81" y="34"/>
                        </a:lnTo>
                        <a:lnTo>
                          <a:pt x="81" y="28"/>
                        </a:lnTo>
                        <a:lnTo>
                          <a:pt x="77" y="22"/>
                        </a:lnTo>
                        <a:lnTo>
                          <a:pt x="74" y="17"/>
                        </a:lnTo>
                        <a:lnTo>
                          <a:pt x="71" y="12"/>
                        </a:lnTo>
                        <a:lnTo>
                          <a:pt x="68" y="8"/>
                        </a:lnTo>
                        <a:lnTo>
                          <a:pt x="64" y="3"/>
                        </a:lnTo>
                        <a:lnTo>
                          <a:pt x="57" y="0"/>
                        </a:lnTo>
                        <a:lnTo>
                          <a:pt x="56" y="0"/>
                        </a:lnTo>
                        <a:lnTo>
                          <a:pt x="53" y="1"/>
                        </a:lnTo>
                        <a:lnTo>
                          <a:pt x="57" y="3"/>
                        </a:lnTo>
                        <a:lnTo>
                          <a:pt x="64" y="8"/>
                        </a:lnTo>
                        <a:lnTo>
                          <a:pt x="68" y="12"/>
                        </a:lnTo>
                        <a:lnTo>
                          <a:pt x="71" y="17"/>
                        </a:lnTo>
                        <a:lnTo>
                          <a:pt x="74" y="22"/>
                        </a:lnTo>
                        <a:lnTo>
                          <a:pt x="76" y="28"/>
                        </a:lnTo>
                        <a:lnTo>
                          <a:pt x="77" y="34"/>
                        </a:lnTo>
                        <a:lnTo>
                          <a:pt x="79" y="40"/>
                        </a:lnTo>
                        <a:lnTo>
                          <a:pt x="77" y="49"/>
                        </a:lnTo>
                        <a:lnTo>
                          <a:pt x="74" y="57"/>
                        </a:lnTo>
                        <a:lnTo>
                          <a:pt x="71" y="65"/>
                        </a:lnTo>
                        <a:lnTo>
                          <a:pt x="65" y="71"/>
                        </a:lnTo>
                        <a:lnTo>
                          <a:pt x="59" y="76"/>
                        </a:lnTo>
                        <a:lnTo>
                          <a:pt x="53" y="80"/>
                        </a:lnTo>
                        <a:lnTo>
                          <a:pt x="43" y="83"/>
                        </a:lnTo>
                        <a:lnTo>
                          <a:pt x="36" y="83"/>
                        </a:lnTo>
                        <a:lnTo>
                          <a:pt x="25" y="82"/>
                        </a:lnTo>
                        <a:lnTo>
                          <a:pt x="16" y="79"/>
                        </a:lnTo>
                        <a:lnTo>
                          <a:pt x="8" y="74"/>
                        </a:lnTo>
                        <a:lnTo>
                          <a:pt x="0" y="66"/>
                        </a:lnTo>
                        <a:lnTo>
                          <a:pt x="2" y="70"/>
                        </a:lnTo>
                        <a:lnTo>
                          <a:pt x="2" y="73"/>
                        </a:lnTo>
                        <a:lnTo>
                          <a:pt x="8" y="79"/>
                        </a:lnTo>
                        <a:lnTo>
                          <a:pt x="17" y="83"/>
                        </a:lnTo>
                        <a:lnTo>
                          <a:pt x="25" y="85"/>
                        </a:lnTo>
                        <a:lnTo>
                          <a:pt x="36" y="87"/>
                        </a:lnTo>
                        <a:lnTo>
                          <a:pt x="45" y="85"/>
                        </a:lnTo>
                        <a:lnTo>
                          <a:pt x="53" y="83"/>
                        </a:lnTo>
                        <a:lnTo>
                          <a:pt x="60" y="79"/>
                        </a:lnTo>
                        <a:lnTo>
                          <a:pt x="68" y="73"/>
                        </a:lnTo>
                        <a:lnTo>
                          <a:pt x="74" y="66"/>
                        </a:lnTo>
                        <a:lnTo>
                          <a:pt x="77" y="59"/>
                        </a:lnTo>
                        <a:lnTo>
                          <a:pt x="81" y="49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E4656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9" name="Freeform 717">
                    <a:extLst>
                      <a:ext uri="{FF2B5EF4-FFF2-40B4-BE49-F238E27FC236}">
                        <a16:creationId xmlns:a16="http://schemas.microsoft.com/office/drawing/2014/main" id="{B3418BA5-CA75-A345-9EC5-AD1D0233A8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0"/>
                    <a:ext cx="81" cy="85"/>
                  </a:xfrm>
                  <a:custGeom>
                    <a:avLst/>
                    <a:gdLst>
                      <a:gd name="T0" fmla="*/ 81 w 81"/>
                      <a:gd name="T1" fmla="*/ 40 h 85"/>
                      <a:gd name="T2" fmla="*/ 79 w 81"/>
                      <a:gd name="T3" fmla="*/ 34 h 85"/>
                      <a:gd name="T4" fmla="*/ 77 w 81"/>
                      <a:gd name="T5" fmla="*/ 28 h 85"/>
                      <a:gd name="T6" fmla="*/ 76 w 81"/>
                      <a:gd name="T7" fmla="*/ 22 h 85"/>
                      <a:gd name="T8" fmla="*/ 73 w 81"/>
                      <a:gd name="T9" fmla="*/ 17 h 85"/>
                      <a:gd name="T10" fmla="*/ 70 w 81"/>
                      <a:gd name="T11" fmla="*/ 12 h 85"/>
                      <a:gd name="T12" fmla="*/ 65 w 81"/>
                      <a:gd name="T13" fmla="*/ 8 h 85"/>
                      <a:gd name="T14" fmla="*/ 60 w 81"/>
                      <a:gd name="T15" fmla="*/ 3 h 85"/>
                      <a:gd name="T16" fmla="*/ 56 w 81"/>
                      <a:gd name="T17" fmla="*/ 0 h 85"/>
                      <a:gd name="T18" fmla="*/ 53 w 81"/>
                      <a:gd name="T19" fmla="*/ 1 h 85"/>
                      <a:gd name="T20" fmla="*/ 50 w 81"/>
                      <a:gd name="T21" fmla="*/ 1 h 85"/>
                      <a:gd name="T22" fmla="*/ 56 w 81"/>
                      <a:gd name="T23" fmla="*/ 5 h 85"/>
                      <a:gd name="T24" fmla="*/ 60 w 81"/>
                      <a:gd name="T25" fmla="*/ 8 h 85"/>
                      <a:gd name="T26" fmla="*/ 65 w 81"/>
                      <a:gd name="T27" fmla="*/ 12 h 85"/>
                      <a:gd name="T28" fmla="*/ 70 w 81"/>
                      <a:gd name="T29" fmla="*/ 17 h 85"/>
                      <a:gd name="T30" fmla="*/ 73 w 81"/>
                      <a:gd name="T31" fmla="*/ 22 h 85"/>
                      <a:gd name="T32" fmla="*/ 74 w 81"/>
                      <a:gd name="T33" fmla="*/ 28 h 85"/>
                      <a:gd name="T34" fmla="*/ 76 w 81"/>
                      <a:gd name="T35" fmla="*/ 34 h 85"/>
                      <a:gd name="T36" fmla="*/ 77 w 81"/>
                      <a:gd name="T37" fmla="*/ 40 h 85"/>
                      <a:gd name="T38" fmla="*/ 76 w 81"/>
                      <a:gd name="T39" fmla="*/ 49 h 85"/>
                      <a:gd name="T40" fmla="*/ 74 w 81"/>
                      <a:gd name="T41" fmla="*/ 57 h 85"/>
                      <a:gd name="T42" fmla="*/ 70 w 81"/>
                      <a:gd name="T43" fmla="*/ 63 h 85"/>
                      <a:gd name="T44" fmla="*/ 65 w 81"/>
                      <a:gd name="T45" fmla="*/ 70 h 85"/>
                      <a:gd name="T46" fmla="*/ 59 w 81"/>
                      <a:gd name="T47" fmla="*/ 76 h 85"/>
                      <a:gd name="T48" fmla="*/ 51 w 81"/>
                      <a:gd name="T49" fmla="*/ 79 h 85"/>
                      <a:gd name="T50" fmla="*/ 43 w 81"/>
                      <a:gd name="T51" fmla="*/ 82 h 85"/>
                      <a:gd name="T52" fmla="*/ 36 w 81"/>
                      <a:gd name="T53" fmla="*/ 82 h 85"/>
                      <a:gd name="T54" fmla="*/ 25 w 81"/>
                      <a:gd name="T55" fmla="*/ 80 h 85"/>
                      <a:gd name="T56" fmla="*/ 16 w 81"/>
                      <a:gd name="T57" fmla="*/ 77 h 85"/>
                      <a:gd name="T58" fmla="*/ 6 w 81"/>
                      <a:gd name="T59" fmla="*/ 71 h 85"/>
                      <a:gd name="T60" fmla="*/ 0 w 81"/>
                      <a:gd name="T61" fmla="*/ 63 h 85"/>
                      <a:gd name="T62" fmla="*/ 0 w 81"/>
                      <a:gd name="T63" fmla="*/ 66 h 85"/>
                      <a:gd name="T64" fmla="*/ 2 w 81"/>
                      <a:gd name="T65" fmla="*/ 70 h 85"/>
                      <a:gd name="T66" fmla="*/ 8 w 81"/>
                      <a:gd name="T67" fmla="*/ 76 h 85"/>
                      <a:gd name="T68" fmla="*/ 16 w 81"/>
                      <a:gd name="T69" fmla="*/ 80 h 85"/>
                      <a:gd name="T70" fmla="*/ 25 w 81"/>
                      <a:gd name="T71" fmla="*/ 83 h 85"/>
                      <a:gd name="T72" fmla="*/ 36 w 81"/>
                      <a:gd name="T73" fmla="*/ 85 h 85"/>
                      <a:gd name="T74" fmla="*/ 45 w 81"/>
                      <a:gd name="T75" fmla="*/ 85 h 85"/>
                      <a:gd name="T76" fmla="*/ 53 w 81"/>
                      <a:gd name="T77" fmla="*/ 82 h 85"/>
                      <a:gd name="T78" fmla="*/ 60 w 81"/>
                      <a:gd name="T79" fmla="*/ 77 h 85"/>
                      <a:gd name="T80" fmla="*/ 67 w 81"/>
                      <a:gd name="T81" fmla="*/ 73 h 85"/>
                      <a:gd name="T82" fmla="*/ 73 w 81"/>
                      <a:gd name="T83" fmla="*/ 65 h 85"/>
                      <a:gd name="T84" fmla="*/ 76 w 81"/>
                      <a:gd name="T85" fmla="*/ 57 h 85"/>
                      <a:gd name="T86" fmla="*/ 79 w 81"/>
                      <a:gd name="T87" fmla="*/ 49 h 85"/>
                      <a:gd name="T88" fmla="*/ 81 w 81"/>
                      <a:gd name="T89" fmla="*/ 40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1"/>
                      <a:gd name="T136" fmla="*/ 0 h 85"/>
                      <a:gd name="T137" fmla="*/ 81 w 81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1" h="85">
                        <a:moveTo>
                          <a:pt x="81" y="40"/>
                        </a:moveTo>
                        <a:lnTo>
                          <a:pt x="79" y="34"/>
                        </a:lnTo>
                        <a:lnTo>
                          <a:pt x="77" y="28"/>
                        </a:lnTo>
                        <a:lnTo>
                          <a:pt x="76" y="22"/>
                        </a:lnTo>
                        <a:lnTo>
                          <a:pt x="73" y="17"/>
                        </a:lnTo>
                        <a:lnTo>
                          <a:pt x="70" y="12"/>
                        </a:lnTo>
                        <a:lnTo>
                          <a:pt x="65" y="8"/>
                        </a:lnTo>
                        <a:lnTo>
                          <a:pt x="60" y="3"/>
                        </a:lnTo>
                        <a:lnTo>
                          <a:pt x="56" y="0"/>
                        </a:lnTo>
                        <a:lnTo>
                          <a:pt x="53" y="1"/>
                        </a:lnTo>
                        <a:lnTo>
                          <a:pt x="50" y="1"/>
                        </a:lnTo>
                        <a:lnTo>
                          <a:pt x="56" y="5"/>
                        </a:lnTo>
                        <a:lnTo>
                          <a:pt x="60" y="8"/>
                        </a:lnTo>
                        <a:lnTo>
                          <a:pt x="65" y="12"/>
                        </a:lnTo>
                        <a:lnTo>
                          <a:pt x="70" y="17"/>
                        </a:lnTo>
                        <a:lnTo>
                          <a:pt x="73" y="22"/>
                        </a:lnTo>
                        <a:lnTo>
                          <a:pt x="74" y="28"/>
                        </a:lnTo>
                        <a:lnTo>
                          <a:pt x="76" y="34"/>
                        </a:lnTo>
                        <a:lnTo>
                          <a:pt x="77" y="40"/>
                        </a:lnTo>
                        <a:lnTo>
                          <a:pt x="76" y="49"/>
                        </a:lnTo>
                        <a:lnTo>
                          <a:pt x="74" y="57"/>
                        </a:lnTo>
                        <a:lnTo>
                          <a:pt x="70" y="63"/>
                        </a:lnTo>
                        <a:lnTo>
                          <a:pt x="65" y="70"/>
                        </a:lnTo>
                        <a:lnTo>
                          <a:pt x="59" y="76"/>
                        </a:lnTo>
                        <a:lnTo>
                          <a:pt x="51" y="79"/>
                        </a:lnTo>
                        <a:lnTo>
                          <a:pt x="43" y="82"/>
                        </a:lnTo>
                        <a:lnTo>
                          <a:pt x="36" y="82"/>
                        </a:lnTo>
                        <a:lnTo>
                          <a:pt x="25" y="80"/>
                        </a:lnTo>
                        <a:lnTo>
                          <a:pt x="16" y="77"/>
                        </a:lnTo>
                        <a:lnTo>
                          <a:pt x="6" y="71"/>
                        </a:lnTo>
                        <a:lnTo>
                          <a:pt x="0" y="63"/>
                        </a:lnTo>
                        <a:lnTo>
                          <a:pt x="0" y="66"/>
                        </a:lnTo>
                        <a:lnTo>
                          <a:pt x="2" y="70"/>
                        </a:lnTo>
                        <a:lnTo>
                          <a:pt x="8" y="76"/>
                        </a:lnTo>
                        <a:lnTo>
                          <a:pt x="16" y="80"/>
                        </a:lnTo>
                        <a:lnTo>
                          <a:pt x="25" y="83"/>
                        </a:lnTo>
                        <a:lnTo>
                          <a:pt x="36" y="85"/>
                        </a:lnTo>
                        <a:lnTo>
                          <a:pt x="45" y="85"/>
                        </a:lnTo>
                        <a:lnTo>
                          <a:pt x="53" y="82"/>
                        </a:lnTo>
                        <a:lnTo>
                          <a:pt x="60" y="77"/>
                        </a:lnTo>
                        <a:lnTo>
                          <a:pt x="67" y="73"/>
                        </a:lnTo>
                        <a:lnTo>
                          <a:pt x="73" y="65"/>
                        </a:lnTo>
                        <a:lnTo>
                          <a:pt x="76" y="57"/>
                        </a:lnTo>
                        <a:lnTo>
                          <a:pt x="79" y="49"/>
                        </a:lnTo>
                        <a:lnTo>
                          <a:pt x="81" y="40"/>
                        </a:lnTo>
                        <a:close/>
                      </a:path>
                    </a:pathLst>
                  </a:custGeom>
                  <a:solidFill>
                    <a:srgbClr val="E56B6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0" name="Freeform 718">
                    <a:extLst>
                      <a:ext uri="{FF2B5EF4-FFF2-40B4-BE49-F238E27FC236}">
                        <a16:creationId xmlns:a16="http://schemas.microsoft.com/office/drawing/2014/main" id="{69A62E4C-DB05-034B-8840-8DD65A16B5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1"/>
                    <a:ext cx="79" cy="82"/>
                  </a:xfrm>
                  <a:custGeom>
                    <a:avLst/>
                    <a:gdLst>
                      <a:gd name="T0" fmla="*/ 79 w 79"/>
                      <a:gd name="T1" fmla="*/ 39 h 82"/>
                      <a:gd name="T2" fmla="*/ 77 w 79"/>
                      <a:gd name="T3" fmla="*/ 33 h 82"/>
                      <a:gd name="T4" fmla="*/ 76 w 79"/>
                      <a:gd name="T5" fmla="*/ 27 h 82"/>
                      <a:gd name="T6" fmla="*/ 74 w 79"/>
                      <a:gd name="T7" fmla="*/ 21 h 82"/>
                      <a:gd name="T8" fmla="*/ 71 w 79"/>
                      <a:gd name="T9" fmla="*/ 16 h 82"/>
                      <a:gd name="T10" fmla="*/ 68 w 79"/>
                      <a:gd name="T11" fmla="*/ 11 h 82"/>
                      <a:gd name="T12" fmla="*/ 64 w 79"/>
                      <a:gd name="T13" fmla="*/ 7 h 82"/>
                      <a:gd name="T14" fmla="*/ 57 w 79"/>
                      <a:gd name="T15" fmla="*/ 2 h 82"/>
                      <a:gd name="T16" fmla="*/ 53 w 79"/>
                      <a:gd name="T17" fmla="*/ 0 h 82"/>
                      <a:gd name="T18" fmla="*/ 50 w 79"/>
                      <a:gd name="T19" fmla="*/ 0 h 82"/>
                      <a:gd name="T20" fmla="*/ 47 w 79"/>
                      <a:gd name="T21" fmla="*/ 0 h 82"/>
                      <a:gd name="T22" fmla="*/ 53 w 79"/>
                      <a:gd name="T23" fmla="*/ 4 h 82"/>
                      <a:gd name="T24" fmla="*/ 59 w 79"/>
                      <a:gd name="T25" fmla="*/ 7 h 82"/>
                      <a:gd name="T26" fmla="*/ 64 w 79"/>
                      <a:gd name="T27" fmla="*/ 11 h 82"/>
                      <a:gd name="T28" fmla="*/ 67 w 79"/>
                      <a:gd name="T29" fmla="*/ 16 h 82"/>
                      <a:gd name="T30" fmla="*/ 71 w 79"/>
                      <a:gd name="T31" fmla="*/ 21 h 82"/>
                      <a:gd name="T32" fmla="*/ 73 w 79"/>
                      <a:gd name="T33" fmla="*/ 27 h 82"/>
                      <a:gd name="T34" fmla="*/ 74 w 79"/>
                      <a:gd name="T35" fmla="*/ 33 h 82"/>
                      <a:gd name="T36" fmla="*/ 76 w 79"/>
                      <a:gd name="T37" fmla="*/ 39 h 82"/>
                      <a:gd name="T38" fmla="*/ 74 w 79"/>
                      <a:gd name="T39" fmla="*/ 47 h 82"/>
                      <a:gd name="T40" fmla="*/ 73 w 79"/>
                      <a:gd name="T41" fmla="*/ 55 h 82"/>
                      <a:gd name="T42" fmla="*/ 68 w 79"/>
                      <a:gd name="T43" fmla="*/ 62 h 82"/>
                      <a:gd name="T44" fmla="*/ 64 w 79"/>
                      <a:gd name="T45" fmla="*/ 69 h 82"/>
                      <a:gd name="T46" fmla="*/ 57 w 79"/>
                      <a:gd name="T47" fmla="*/ 73 h 82"/>
                      <a:gd name="T48" fmla="*/ 51 w 79"/>
                      <a:gd name="T49" fmla="*/ 76 h 82"/>
                      <a:gd name="T50" fmla="*/ 43 w 79"/>
                      <a:gd name="T51" fmla="*/ 79 h 82"/>
                      <a:gd name="T52" fmla="*/ 36 w 79"/>
                      <a:gd name="T53" fmla="*/ 79 h 82"/>
                      <a:gd name="T54" fmla="*/ 25 w 79"/>
                      <a:gd name="T55" fmla="*/ 78 h 82"/>
                      <a:gd name="T56" fmla="*/ 16 w 79"/>
                      <a:gd name="T57" fmla="*/ 75 h 82"/>
                      <a:gd name="T58" fmla="*/ 6 w 79"/>
                      <a:gd name="T59" fmla="*/ 67 h 82"/>
                      <a:gd name="T60" fmla="*/ 0 w 79"/>
                      <a:gd name="T61" fmla="*/ 59 h 82"/>
                      <a:gd name="T62" fmla="*/ 0 w 79"/>
                      <a:gd name="T63" fmla="*/ 59 h 82"/>
                      <a:gd name="T64" fmla="*/ 0 w 79"/>
                      <a:gd name="T65" fmla="*/ 61 h 82"/>
                      <a:gd name="T66" fmla="*/ 0 w 79"/>
                      <a:gd name="T67" fmla="*/ 62 h 82"/>
                      <a:gd name="T68" fmla="*/ 0 w 79"/>
                      <a:gd name="T69" fmla="*/ 65 h 82"/>
                      <a:gd name="T70" fmla="*/ 8 w 79"/>
                      <a:gd name="T71" fmla="*/ 73 h 82"/>
                      <a:gd name="T72" fmla="*/ 16 w 79"/>
                      <a:gd name="T73" fmla="*/ 78 h 82"/>
                      <a:gd name="T74" fmla="*/ 25 w 79"/>
                      <a:gd name="T75" fmla="*/ 81 h 82"/>
                      <a:gd name="T76" fmla="*/ 36 w 79"/>
                      <a:gd name="T77" fmla="*/ 82 h 82"/>
                      <a:gd name="T78" fmla="*/ 43 w 79"/>
                      <a:gd name="T79" fmla="*/ 82 h 82"/>
                      <a:gd name="T80" fmla="*/ 53 w 79"/>
                      <a:gd name="T81" fmla="*/ 79 h 82"/>
                      <a:gd name="T82" fmla="*/ 59 w 79"/>
                      <a:gd name="T83" fmla="*/ 75 h 82"/>
                      <a:gd name="T84" fmla="*/ 65 w 79"/>
                      <a:gd name="T85" fmla="*/ 70 h 82"/>
                      <a:gd name="T86" fmla="*/ 71 w 79"/>
                      <a:gd name="T87" fmla="*/ 64 h 82"/>
                      <a:gd name="T88" fmla="*/ 74 w 79"/>
                      <a:gd name="T89" fmla="*/ 56 h 82"/>
                      <a:gd name="T90" fmla="*/ 77 w 79"/>
                      <a:gd name="T91" fmla="*/ 48 h 82"/>
                      <a:gd name="T92" fmla="*/ 79 w 79"/>
                      <a:gd name="T93" fmla="*/ 39 h 8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9"/>
                      <a:gd name="T142" fmla="*/ 0 h 82"/>
                      <a:gd name="T143" fmla="*/ 79 w 79"/>
                      <a:gd name="T144" fmla="*/ 82 h 8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9" h="82">
                        <a:moveTo>
                          <a:pt x="79" y="39"/>
                        </a:moveTo>
                        <a:lnTo>
                          <a:pt x="77" y="33"/>
                        </a:lnTo>
                        <a:lnTo>
                          <a:pt x="76" y="27"/>
                        </a:lnTo>
                        <a:lnTo>
                          <a:pt x="74" y="21"/>
                        </a:lnTo>
                        <a:lnTo>
                          <a:pt x="71" y="16"/>
                        </a:lnTo>
                        <a:lnTo>
                          <a:pt x="68" y="11"/>
                        </a:lnTo>
                        <a:lnTo>
                          <a:pt x="64" y="7"/>
                        </a:lnTo>
                        <a:lnTo>
                          <a:pt x="57" y="2"/>
                        </a:lnTo>
                        <a:lnTo>
                          <a:pt x="53" y="0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53" y="4"/>
                        </a:lnTo>
                        <a:lnTo>
                          <a:pt x="59" y="7"/>
                        </a:lnTo>
                        <a:lnTo>
                          <a:pt x="64" y="11"/>
                        </a:lnTo>
                        <a:lnTo>
                          <a:pt x="67" y="16"/>
                        </a:lnTo>
                        <a:lnTo>
                          <a:pt x="71" y="21"/>
                        </a:lnTo>
                        <a:lnTo>
                          <a:pt x="73" y="27"/>
                        </a:lnTo>
                        <a:lnTo>
                          <a:pt x="74" y="33"/>
                        </a:lnTo>
                        <a:lnTo>
                          <a:pt x="76" y="39"/>
                        </a:lnTo>
                        <a:lnTo>
                          <a:pt x="74" y="47"/>
                        </a:lnTo>
                        <a:lnTo>
                          <a:pt x="73" y="55"/>
                        </a:lnTo>
                        <a:lnTo>
                          <a:pt x="68" y="62"/>
                        </a:lnTo>
                        <a:lnTo>
                          <a:pt x="64" y="69"/>
                        </a:lnTo>
                        <a:lnTo>
                          <a:pt x="57" y="73"/>
                        </a:lnTo>
                        <a:lnTo>
                          <a:pt x="51" y="76"/>
                        </a:lnTo>
                        <a:lnTo>
                          <a:pt x="43" y="79"/>
                        </a:lnTo>
                        <a:lnTo>
                          <a:pt x="36" y="79"/>
                        </a:lnTo>
                        <a:lnTo>
                          <a:pt x="25" y="78"/>
                        </a:lnTo>
                        <a:lnTo>
                          <a:pt x="16" y="75"/>
                        </a:lnTo>
                        <a:lnTo>
                          <a:pt x="6" y="67"/>
                        </a:lnTo>
                        <a:lnTo>
                          <a:pt x="0" y="59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0" y="65"/>
                        </a:lnTo>
                        <a:lnTo>
                          <a:pt x="8" y="73"/>
                        </a:lnTo>
                        <a:lnTo>
                          <a:pt x="16" y="78"/>
                        </a:lnTo>
                        <a:lnTo>
                          <a:pt x="25" y="81"/>
                        </a:lnTo>
                        <a:lnTo>
                          <a:pt x="36" y="82"/>
                        </a:lnTo>
                        <a:lnTo>
                          <a:pt x="43" y="82"/>
                        </a:lnTo>
                        <a:lnTo>
                          <a:pt x="53" y="79"/>
                        </a:lnTo>
                        <a:lnTo>
                          <a:pt x="59" y="75"/>
                        </a:lnTo>
                        <a:lnTo>
                          <a:pt x="65" y="70"/>
                        </a:lnTo>
                        <a:lnTo>
                          <a:pt x="71" y="64"/>
                        </a:lnTo>
                        <a:lnTo>
                          <a:pt x="74" y="56"/>
                        </a:lnTo>
                        <a:lnTo>
                          <a:pt x="77" y="48"/>
                        </a:lnTo>
                        <a:lnTo>
                          <a:pt x="79" y="39"/>
                        </a:lnTo>
                        <a:close/>
                      </a:path>
                    </a:pathLst>
                  </a:custGeom>
                  <a:solidFill>
                    <a:srgbClr val="E66E6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1" name="Freeform 719">
                    <a:extLst>
                      <a:ext uri="{FF2B5EF4-FFF2-40B4-BE49-F238E27FC236}">
                        <a16:creationId xmlns:a16="http://schemas.microsoft.com/office/drawing/2014/main" id="{9368ADAA-97FD-2444-9FF1-8621F30F5C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1"/>
                    <a:ext cx="77" cy="81"/>
                  </a:xfrm>
                  <a:custGeom>
                    <a:avLst/>
                    <a:gdLst>
                      <a:gd name="T0" fmla="*/ 77 w 77"/>
                      <a:gd name="T1" fmla="*/ 39 h 81"/>
                      <a:gd name="T2" fmla="*/ 76 w 77"/>
                      <a:gd name="T3" fmla="*/ 33 h 81"/>
                      <a:gd name="T4" fmla="*/ 74 w 77"/>
                      <a:gd name="T5" fmla="*/ 27 h 81"/>
                      <a:gd name="T6" fmla="*/ 73 w 77"/>
                      <a:gd name="T7" fmla="*/ 21 h 81"/>
                      <a:gd name="T8" fmla="*/ 70 w 77"/>
                      <a:gd name="T9" fmla="*/ 16 h 81"/>
                      <a:gd name="T10" fmla="*/ 65 w 77"/>
                      <a:gd name="T11" fmla="*/ 11 h 81"/>
                      <a:gd name="T12" fmla="*/ 60 w 77"/>
                      <a:gd name="T13" fmla="*/ 7 h 81"/>
                      <a:gd name="T14" fmla="*/ 56 w 77"/>
                      <a:gd name="T15" fmla="*/ 4 h 81"/>
                      <a:gd name="T16" fmla="*/ 50 w 77"/>
                      <a:gd name="T17" fmla="*/ 0 h 81"/>
                      <a:gd name="T18" fmla="*/ 47 w 77"/>
                      <a:gd name="T19" fmla="*/ 0 h 81"/>
                      <a:gd name="T20" fmla="*/ 45 w 77"/>
                      <a:gd name="T21" fmla="*/ 2 h 81"/>
                      <a:gd name="T22" fmla="*/ 51 w 77"/>
                      <a:gd name="T23" fmla="*/ 4 h 81"/>
                      <a:gd name="T24" fmla="*/ 56 w 77"/>
                      <a:gd name="T25" fmla="*/ 7 h 81"/>
                      <a:gd name="T26" fmla="*/ 60 w 77"/>
                      <a:gd name="T27" fmla="*/ 11 h 81"/>
                      <a:gd name="T28" fmla="*/ 65 w 77"/>
                      <a:gd name="T29" fmla="*/ 16 h 81"/>
                      <a:gd name="T30" fmla="*/ 68 w 77"/>
                      <a:gd name="T31" fmla="*/ 21 h 81"/>
                      <a:gd name="T32" fmla="*/ 71 w 77"/>
                      <a:gd name="T33" fmla="*/ 27 h 81"/>
                      <a:gd name="T34" fmla="*/ 73 w 77"/>
                      <a:gd name="T35" fmla="*/ 33 h 81"/>
                      <a:gd name="T36" fmla="*/ 74 w 77"/>
                      <a:gd name="T37" fmla="*/ 39 h 81"/>
                      <a:gd name="T38" fmla="*/ 73 w 77"/>
                      <a:gd name="T39" fmla="*/ 47 h 81"/>
                      <a:gd name="T40" fmla="*/ 71 w 77"/>
                      <a:gd name="T41" fmla="*/ 55 h 81"/>
                      <a:gd name="T42" fmla="*/ 67 w 77"/>
                      <a:gd name="T43" fmla="*/ 61 h 81"/>
                      <a:gd name="T44" fmla="*/ 62 w 77"/>
                      <a:gd name="T45" fmla="*/ 67 h 81"/>
                      <a:gd name="T46" fmla="*/ 57 w 77"/>
                      <a:gd name="T47" fmla="*/ 72 h 81"/>
                      <a:gd name="T48" fmla="*/ 50 w 77"/>
                      <a:gd name="T49" fmla="*/ 75 h 81"/>
                      <a:gd name="T50" fmla="*/ 43 w 77"/>
                      <a:gd name="T51" fmla="*/ 78 h 81"/>
                      <a:gd name="T52" fmla="*/ 36 w 77"/>
                      <a:gd name="T53" fmla="*/ 78 h 81"/>
                      <a:gd name="T54" fmla="*/ 25 w 77"/>
                      <a:gd name="T55" fmla="*/ 76 h 81"/>
                      <a:gd name="T56" fmla="*/ 14 w 77"/>
                      <a:gd name="T57" fmla="*/ 72 h 81"/>
                      <a:gd name="T58" fmla="*/ 6 w 77"/>
                      <a:gd name="T59" fmla="*/ 65 h 81"/>
                      <a:gd name="T60" fmla="*/ 0 w 77"/>
                      <a:gd name="T61" fmla="*/ 56 h 81"/>
                      <a:gd name="T62" fmla="*/ 0 w 77"/>
                      <a:gd name="T63" fmla="*/ 58 h 81"/>
                      <a:gd name="T64" fmla="*/ 0 w 77"/>
                      <a:gd name="T65" fmla="*/ 61 h 81"/>
                      <a:gd name="T66" fmla="*/ 0 w 77"/>
                      <a:gd name="T67" fmla="*/ 61 h 81"/>
                      <a:gd name="T68" fmla="*/ 0 w 77"/>
                      <a:gd name="T69" fmla="*/ 62 h 81"/>
                      <a:gd name="T70" fmla="*/ 6 w 77"/>
                      <a:gd name="T71" fmla="*/ 70 h 81"/>
                      <a:gd name="T72" fmla="*/ 16 w 77"/>
                      <a:gd name="T73" fmla="*/ 76 h 81"/>
                      <a:gd name="T74" fmla="*/ 25 w 77"/>
                      <a:gd name="T75" fmla="*/ 79 h 81"/>
                      <a:gd name="T76" fmla="*/ 36 w 77"/>
                      <a:gd name="T77" fmla="*/ 81 h 81"/>
                      <a:gd name="T78" fmla="*/ 43 w 77"/>
                      <a:gd name="T79" fmla="*/ 81 h 81"/>
                      <a:gd name="T80" fmla="*/ 51 w 77"/>
                      <a:gd name="T81" fmla="*/ 78 h 81"/>
                      <a:gd name="T82" fmla="*/ 59 w 77"/>
                      <a:gd name="T83" fmla="*/ 75 h 81"/>
                      <a:gd name="T84" fmla="*/ 65 w 77"/>
                      <a:gd name="T85" fmla="*/ 69 h 81"/>
                      <a:gd name="T86" fmla="*/ 70 w 77"/>
                      <a:gd name="T87" fmla="*/ 62 h 81"/>
                      <a:gd name="T88" fmla="*/ 74 w 77"/>
                      <a:gd name="T89" fmla="*/ 56 h 81"/>
                      <a:gd name="T90" fmla="*/ 76 w 77"/>
                      <a:gd name="T91" fmla="*/ 48 h 81"/>
                      <a:gd name="T92" fmla="*/ 77 w 77"/>
                      <a:gd name="T93" fmla="*/ 39 h 81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7"/>
                      <a:gd name="T142" fmla="*/ 0 h 81"/>
                      <a:gd name="T143" fmla="*/ 77 w 77"/>
                      <a:gd name="T144" fmla="*/ 81 h 81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7" h="81">
                        <a:moveTo>
                          <a:pt x="77" y="39"/>
                        </a:moveTo>
                        <a:lnTo>
                          <a:pt x="76" y="33"/>
                        </a:lnTo>
                        <a:lnTo>
                          <a:pt x="74" y="27"/>
                        </a:lnTo>
                        <a:lnTo>
                          <a:pt x="73" y="21"/>
                        </a:lnTo>
                        <a:lnTo>
                          <a:pt x="70" y="16"/>
                        </a:lnTo>
                        <a:lnTo>
                          <a:pt x="65" y="11"/>
                        </a:lnTo>
                        <a:lnTo>
                          <a:pt x="60" y="7"/>
                        </a:lnTo>
                        <a:lnTo>
                          <a:pt x="56" y="4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5" y="2"/>
                        </a:lnTo>
                        <a:lnTo>
                          <a:pt x="51" y="4"/>
                        </a:lnTo>
                        <a:lnTo>
                          <a:pt x="56" y="7"/>
                        </a:lnTo>
                        <a:lnTo>
                          <a:pt x="60" y="11"/>
                        </a:lnTo>
                        <a:lnTo>
                          <a:pt x="65" y="16"/>
                        </a:lnTo>
                        <a:lnTo>
                          <a:pt x="68" y="21"/>
                        </a:lnTo>
                        <a:lnTo>
                          <a:pt x="71" y="27"/>
                        </a:lnTo>
                        <a:lnTo>
                          <a:pt x="73" y="33"/>
                        </a:lnTo>
                        <a:lnTo>
                          <a:pt x="74" y="39"/>
                        </a:lnTo>
                        <a:lnTo>
                          <a:pt x="73" y="47"/>
                        </a:lnTo>
                        <a:lnTo>
                          <a:pt x="71" y="55"/>
                        </a:lnTo>
                        <a:lnTo>
                          <a:pt x="67" y="61"/>
                        </a:lnTo>
                        <a:lnTo>
                          <a:pt x="62" y="67"/>
                        </a:lnTo>
                        <a:lnTo>
                          <a:pt x="57" y="72"/>
                        </a:lnTo>
                        <a:lnTo>
                          <a:pt x="50" y="75"/>
                        </a:lnTo>
                        <a:lnTo>
                          <a:pt x="43" y="78"/>
                        </a:lnTo>
                        <a:lnTo>
                          <a:pt x="36" y="78"/>
                        </a:lnTo>
                        <a:lnTo>
                          <a:pt x="25" y="76"/>
                        </a:lnTo>
                        <a:lnTo>
                          <a:pt x="14" y="72"/>
                        </a:lnTo>
                        <a:lnTo>
                          <a:pt x="6" y="65"/>
                        </a:lnTo>
                        <a:lnTo>
                          <a:pt x="0" y="56"/>
                        </a:lnTo>
                        <a:lnTo>
                          <a:pt x="0" y="58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6" y="70"/>
                        </a:lnTo>
                        <a:lnTo>
                          <a:pt x="16" y="76"/>
                        </a:lnTo>
                        <a:lnTo>
                          <a:pt x="25" y="79"/>
                        </a:lnTo>
                        <a:lnTo>
                          <a:pt x="36" y="81"/>
                        </a:lnTo>
                        <a:lnTo>
                          <a:pt x="43" y="81"/>
                        </a:lnTo>
                        <a:lnTo>
                          <a:pt x="51" y="78"/>
                        </a:lnTo>
                        <a:lnTo>
                          <a:pt x="59" y="75"/>
                        </a:lnTo>
                        <a:lnTo>
                          <a:pt x="65" y="69"/>
                        </a:lnTo>
                        <a:lnTo>
                          <a:pt x="70" y="62"/>
                        </a:lnTo>
                        <a:lnTo>
                          <a:pt x="74" y="56"/>
                        </a:lnTo>
                        <a:lnTo>
                          <a:pt x="76" y="48"/>
                        </a:lnTo>
                        <a:lnTo>
                          <a:pt x="77" y="39"/>
                        </a:lnTo>
                        <a:close/>
                      </a:path>
                    </a:pathLst>
                  </a:custGeom>
                  <a:solidFill>
                    <a:srgbClr val="E672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2" name="Freeform 720">
                    <a:extLst>
                      <a:ext uri="{FF2B5EF4-FFF2-40B4-BE49-F238E27FC236}">
                        <a16:creationId xmlns:a16="http://schemas.microsoft.com/office/drawing/2014/main" id="{8976FF8C-2BA6-1043-8F82-4B1A2FA213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1"/>
                    <a:ext cx="76" cy="79"/>
                  </a:xfrm>
                  <a:custGeom>
                    <a:avLst/>
                    <a:gdLst>
                      <a:gd name="T0" fmla="*/ 76 w 76"/>
                      <a:gd name="T1" fmla="*/ 39 h 79"/>
                      <a:gd name="T2" fmla="*/ 74 w 76"/>
                      <a:gd name="T3" fmla="*/ 33 h 79"/>
                      <a:gd name="T4" fmla="*/ 73 w 76"/>
                      <a:gd name="T5" fmla="*/ 27 h 79"/>
                      <a:gd name="T6" fmla="*/ 71 w 76"/>
                      <a:gd name="T7" fmla="*/ 21 h 79"/>
                      <a:gd name="T8" fmla="*/ 67 w 76"/>
                      <a:gd name="T9" fmla="*/ 16 h 79"/>
                      <a:gd name="T10" fmla="*/ 64 w 76"/>
                      <a:gd name="T11" fmla="*/ 11 h 79"/>
                      <a:gd name="T12" fmla="*/ 59 w 76"/>
                      <a:gd name="T13" fmla="*/ 7 h 79"/>
                      <a:gd name="T14" fmla="*/ 53 w 76"/>
                      <a:gd name="T15" fmla="*/ 4 h 79"/>
                      <a:gd name="T16" fmla="*/ 47 w 76"/>
                      <a:gd name="T17" fmla="*/ 0 h 79"/>
                      <a:gd name="T18" fmla="*/ 45 w 76"/>
                      <a:gd name="T19" fmla="*/ 2 h 79"/>
                      <a:gd name="T20" fmla="*/ 42 w 76"/>
                      <a:gd name="T21" fmla="*/ 4 h 79"/>
                      <a:gd name="T22" fmla="*/ 48 w 76"/>
                      <a:gd name="T23" fmla="*/ 5 h 79"/>
                      <a:gd name="T24" fmla="*/ 54 w 76"/>
                      <a:gd name="T25" fmla="*/ 7 h 79"/>
                      <a:gd name="T26" fmla="*/ 59 w 76"/>
                      <a:gd name="T27" fmla="*/ 11 h 79"/>
                      <a:gd name="T28" fmla="*/ 64 w 76"/>
                      <a:gd name="T29" fmla="*/ 16 h 79"/>
                      <a:gd name="T30" fmla="*/ 67 w 76"/>
                      <a:gd name="T31" fmla="*/ 21 h 79"/>
                      <a:gd name="T32" fmla="*/ 70 w 76"/>
                      <a:gd name="T33" fmla="*/ 27 h 79"/>
                      <a:gd name="T34" fmla="*/ 71 w 76"/>
                      <a:gd name="T35" fmla="*/ 33 h 79"/>
                      <a:gd name="T36" fmla="*/ 73 w 76"/>
                      <a:gd name="T37" fmla="*/ 39 h 79"/>
                      <a:gd name="T38" fmla="*/ 71 w 76"/>
                      <a:gd name="T39" fmla="*/ 47 h 79"/>
                      <a:gd name="T40" fmla="*/ 70 w 76"/>
                      <a:gd name="T41" fmla="*/ 53 h 79"/>
                      <a:gd name="T42" fmla="*/ 67 w 76"/>
                      <a:gd name="T43" fmla="*/ 61 h 79"/>
                      <a:gd name="T44" fmla="*/ 62 w 76"/>
                      <a:gd name="T45" fmla="*/ 65 h 79"/>
                      <a:gd name="T46" fmla="*/ 56 w 76"/>
                      <a:gd name="T47" fmla="*/ 70 h 79"/>
                      <a:gd name="T48" fmla="*/ 50 w 76"/>
                      <a:gd name="T49" fmla="*/ 73 h 79"/>
                      <a:gd name="T50" fmla="*/ 42 w 76"/>
                      <a:gd name="T51" fmla="*/ 76 h 79"/>
                      <a:gd name="T52" fmla="*/ 36 w 76"/>
                      <a:gd name="T53" fmla="*/ 76 h 79"/>
                      <a:gd name="T54" fmla="*/ 30 w 76"/>
                      <a:gd name="T55" fmla="*/ 76 h 79"/>
                      <a:gd name="T56" fmla="*/ 23 w 76"/>
                      <a:gd name="T57" fmla="*/ 75 h 79"/>
                      <a:gd name="T58" fmla="*/ 19 w 76"/>
                      <a:gd name="T59" fmla="*/ 73 h 79"/>
                      <a:gd name="T60" fmla="*/ 14 w 76"/>
                      <a:gd name="T61" fmla="*/ 70 h 79"/>
                      <a:gd name="T62" fmla="*/ 9 w 76"/>
                      <a:gd name="T63" fmla="*/ 67 h 79"/>
                      <a:gd name="T64" fmla="*/ 6 w 76"/>
                      <a:gd name="T65" fmla="*/ 62 h 79"/>
                      <a:gd name="T66" fmla="*/ 3 w 76"/>
                      <a:gd name="T67" fmla="*/ 58 h 79"/>
                      <a:gd name="T68" fmla="*/ 0 w 76"/>
                      <a:gd name="T69" fmla="*/ 53 h 79"/>
                      <a:gd name="T70" fmla="*/ 0 w 76"/>
                      <a:gd name="T71" fmla="*/ 56 h 79"/>
                      <a:gd name="T72" fmla="*/ 0 w 76"/>
                      <a:gd name="T73" fmla="*/ 59 h 79"/>
                      <a:gd name="T74" fmla="*/ 6 w 76"/>
                      <a:gd name="T75" fmla="*/ 67 h 79"/>
                      <a:gd name="T76" fmla="*/ 16 w 76"/>
                      <a:gd name="T77" fmla="*/ 75 h 79"/>
                      <a:gd name="T78" fmla="*/ 25 w 76"/>
                      <a:gd name="T79" fmla="*/ 78 h 79"/>
                      <a:gd name="T80" fmla="*/ 36 w 76"/>
                      <a:gd name="T81" fmla="*/ 79 h 79"/>
                      <a:gd name="T82" fmla="*/ 43 w 76"/>
                      <a:gd name="T83" fmla="*/ 79 h 79"/>
                      <a:gd name="T84" fmla="*/ 51 w 76"/>
                      <a:gd name="T85" fmla="*/ 76 h 79"/>
                      <a:gd name="T86" fmla="*/ 57 w 76"/>
                      <a:gd name="T87" fmla="*/ 73 h 79"/>
                      <a:gd name="T88" fmla="*/ 64 w 76"/>
                      <a:gd name="T89" fmla="*/ 69 h 79"/>
                      <a:gd name="T90" fmla="*/ 68 w 76"/>
                      <a:gd name="T91" fmla="*/ 62 h 79"/>
                      <a:gd name="T92" fmla="*/ 73 w 76"/>
                      <a:gd name="T93" fmla="*/ 55 h 79"/>
                      <a:gd name="T94" fmla="*/ 74 w 76"/>
                      <a:gd name="T95" fmla="*/ 47 h 79"/>
                      <a:gd name="T96" fmla="*/ 76 w 76"/>
                      <a:gd name="T97" fmla="*/ 39 h 7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6"/>
                      <a:gd name="T148" fmla="*/ 0 h 79"/>
                      <a:gd name="T149" fmla="*/ 76 w 76"/>
                      <a:gd name="T150" fmla="*/ 79 h 79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6" h="79">
                        <a:moveTo>
                          <a:pt x="76" y="39"/>
                        </a:moveTo>
                        <a:lnTo>
                          <a:pt x="74" y="33"/>
                        </a:lnTo>
                        <a:lnTo>
                          <a:pt x="73" y="27"/>
                        </a:lnTo>
                        <a:lnTo>
                          <a:pt x="71" y="21"/>
                        </a:lnTo>
                        <a:lnTo>
                          <a:pt x="67" y="16"/>
                        </a:lnTo>
                        <a:lnTo>
                          <a:pt x="64" y="11"/>
                        </a:lnTo>
                        <a:lnTo>
                          <a:pt x="59" y="7"/>
                        </a:lnTo>
                        <a:lnTo>
                          <a:pt x="53" y="4"/>
                        </a:lnTo>
                        <a:lnTo>
                          <a:pt x="47" y="0"/>
                        </a:lnTo>
                        <a:lnTo>
                          <a:pt x="45" y="2"/>
                        </a:lnTo>
                        <a:lnTo>
                          <a:pt x="42" y="4"/>
                        </a:lnTo>
                        <a:lnTo>
                          <a:pt x="48" y="5"/>
                        </a:lnTo>
                        <a:lnTo>
                          <a:pt x="54" y="7"/>
                        </a:lnTo>
                        <a:lnTo>
                          <a:pt x="59" y="11"/>
                        </a:lnTo>
                        <a:lnTo>
                          <a:pt x="64" y="16"/>
                        </a:lnTo>
                        <a:lnTo>
                          <a:pt x="67" y="21"/>
                        </a:lnTo>
                        <a:lnTo>
                          <a:pt x="70" y="27"/>
                        </a:lnTo>
                        <a:lnTo>
                          <a:pt x="71" y="33"/>
                        </a:lnTo>
                        <a:lnTo>
                          <a:pt x="73" y="39"/>
                        </a:lnTo>
                        <a:lnTo>
                          <a:pt x="71" y="47"/>
                        </a:lnTo>
                        <a:lnTo>
                          <a:pt x="70" y="53"/>
                        </a:lnTo>
                        <a:lnTo>
                          <a:pt x="67" y="61"/>
                        </a:lnTo>
                        <a:lnTo>
                          <a:pt x="62" y="65"/>
                        </a:lnTo>
                        <a:lnTo>
                          <a:pt x="56" y="70"/>
                        </a:lnTo>
                        <a:lnTo>
                          <a:pt x="50" y="73"/>
                        </a:lnTo>
                        <a:lnTo>
                          <a:pt x="42" y="76"/>
                        </a:lnTo>
                        <a:lnTo>
                          <a:pt x="36" y="76"/>
                        </a:lnTo>
                        <a:lnTo>
                          <a:pt x="30" y="76"/>
                        </a:lnTo>
                        <a:lnTo>
                          <a:pt x="23" y="75"/>
                        </a:lnTo>
                        <a:lnTo>
                          <a:pt x="19" y="73"/>
                        </a:lnTo>
                        <a:lnTo>
                          <a:pt x="14" y="70"/>
                        </a:lnTo>
                        <a:lnTo>
                          <a:pt x="9" y="67"/>
                        </a:lnTo>
                        <a:lnTo>
                          <a:pt x="6" y="62"/>
                        </a:lnTo>
                        <a:lnTo>
                          <a:pt x="3" y="58"/>
                        </a:lnTo>
                        <a:lnTo>
                          <a:pt x="0" y="53"/>
                        </a:lnTo>
                        <a:lnTo>
                          <a:pt x="0" y="56"/>
                        </a:lnTo>
                        <a:lnTo>
                          <a:pt x="0" y="59"/>
                        </a:lnTo>
                        <a:lnTo>
                          <a:pt x="6" y="67"/>
                        </a:lnTo>
                        <a:lnTo>
                          <a:pt x="16" y="75"/>
                        </a:lnTo>
                        <a:lnTo>
                          <a:pt x="25" y="78"/>
                        </a:lnTo>
                        <a:lnTo>
                          <a:pt x="36" y="79"/>
                        </a:lnTo>
                        <a:lnTo>
                          <a:pt x="43" y="79"/>
                        </a:lnTo>
                        <a:lnTo>
                          <a:pt x="51" y="76"/>
                        </a:lnTo>
                        <a:lnTo>
                          <a:pt x="57" y="73"/>
                        </a:lnTo>
                        <a:lnTo>
                          <a:pt x="64" y="69"/>
                        </a:lnTo>
                        <a:lnTo>
                          <a:pt x="68" y="62"/>
                        </a:lnTo>
                        <a:lnTo>
                          <a:pt x="73" y="55"/>
                        </a:lnTo>
                        <a:lnTo>
                          <a:pt x="74" y="47"/>
                        </a:lnTo>
                        <a:lnTo>
                          <a:pt x="76" y="39"/>
                        </a:lnTo>
                        <a:close/>
                      </a:path>
                    </a:pathLst>
                  </a:custGeom>
                  <a:solidFill>
                    <a:srgbClr val="E7757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3" name="Freeform 721">
                    <a:extLst>
                      <a:ext uri="{FF2B5EF4-FFF2-40B4-BE49-F238E27FC236}">
                        <a16:creationId xmlns:a16="http://schemas.microsoft.com/office/drawing/2014/main" id="{BB103427-5F88-744D-9BFF-9430DE2415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3"/>
                    <a:ext cx="74" cy="76"/>
                  </a:xfrm>
                  <a:custGeom>
                    <a:avLst/>
                    <a:gdLst>
                      <a:gd name="T0" fmla="*/ 74 w 74"/>
                      <a:gd name="T1" fmla="*/ 37 h 76"/>
                      <a:gd name="T2" fmla="*/ 73 w 74"/>
                      <a:gd name="T3" fmla="*/ 31 h 76"/>
                      <a:gd name="T4" fmla="*/ 71 w 74"/>
                      <a:gd name="T5" fmla="*/ 25 h 76"/>
                      <a:gd name="T6" fmla="*/ 68 w 74"/>
                      <a:gd name="T7" fmla="*/ 19 h 76"/>
                      <a:gd name="T8" fmla="*/ 65 w 74"/>
                      <a:gd name="T9" fmla="*/ 14 h 76"/>
                      <a:gd name="T10" fmla="*/ 60 w 74"/>
                      <a:gd name="T11" fmla="*/ 9 h 76"/>
                      <a:gd name="T12" fmla="*/ 56 w 74"/>
                      <a:gd name="T13" fmla="*/ 5 h 76"/>
                      <a:gd name="T14" fmla="*/ 51 w 74"/>
                      <a:gd name="T15" fmla="*/ 2 h 76"/>
                      <a:gd name="T16" fmla="*/ 45 w 74"/>
                      <a:gd name="T17" fmla="*/ 0 h 76"/>
                      <a:gd name="T18" fmla="*/ 42 w 74"/>
                      <a:gd name="T19" fmla="*/ 2 h 76"/>
                      <a:gd name="T20" fmla="*/ 39 w 74"/>
                      <a:gd name="T21" fmla="*/ 2 h 76"/>
                      <a:gd name="T22" fmla="*/ 45 w 74"/>
                      <a:gd name="T23" fmla="*/ 3 h 76"/>
                      <a:gd name="T24" fmla="*/ 51 w 74"/>
                      <a:gd name="T25" fmla="*/ 6 h 76"/>
                      <a:gd name="T26" fmla="*/ 57 w 74"/>
                      <a:gd name="T27" fmla="*/ 9 h 76"/>
                      <a:gd name="T28" fmla="*/ 62 w 74"/>
                      <a:gd name="T29" fmla="*/ 14 h 76"/>
                      <a:gd name="T30" fmla="*/ 65 w 74"/>
                      <a:gd name="T31" fmla="*/ 19 h 76"/>
                      <a:gd name="T32" fmla="*/ 68 w 74"/>
                      <a:gd name="T33" fmla="*/ 25 h 76"/>
                      <a:gd name="T34" fmla="*/ 70 w 74"/>
                      <a:gd name="T35" fmla="*/ 31 h 76"/>
                      <a:gd name="T36" fmla="*/ 71 w 74"/>
                      <a:gd name="T37" fmla="*/ 37 h 76"/>
                      <a:gd name="T38" fmla="*/ 70 w 74"/>
                      <a:gd name="T39" fmla="*/ 45 h 76"/>
                      <a:gd name="T40" fmla="*/ 68 w 74"/>
                      <a:gd name="T41" fmla="*/ 51 h 76"/>
                      <a:gd name="T42" fmla="*/ 65 w 74"/>
                      <a:gd name="T43" fmla="*/ 57 h 76"/>
                      <a:gd name="T44" fmla="*/ 60 w 74"/>
                      <a:gd name="T45" fmla="*/ 62 h 76"/>
                      <a:gd name="T46" fmla="*/ 56 w 74"/>
                      <a:gd name="T47" fmla="*/ 67 h 76"/>
                      <a:gd name="T48" fmla="*/ 50 w 74"/>
                      <a:gd name="T49" fmla="*/ 70 h 76"/>
                      <a:gd name="T50" fmla="*/ 42 w 74"/>
                      <a:gd name="T51" fmla="*/ 73 h 76"/>
                      <a:gd name="T52" fmla="*/ 36 w 74"/>
                      <a:gd name="T53" fmla="*/ 73 h 76"/>
                      <a:gd name="T54" fmla="*/ 30 w 74"/>
                      <a:gd name="T55" fmla="*/ 73 h 76"/>
                      <a:gd name="T56" fmla="*/ 23 w 74"/>
                      <a:gd name="T57" fmla="*/ 71 h 76"/>
                      <a:gd name="T58" fmla="*/ 19 w 74"/>
                      <a:gd name="T59" fmla="*/ 70 h 76"/>
                      <a:gd name="T60" fmla="*/ 14 w 74"/>
                      <a:gd name="T61" fmla="*/ 67 h 76"/>
                      <a:gd name="T62" fmla="*/ 9 w 74"/>
                      <a:gd name="T63" fmla="*/ 62 h 76"/>
                      <a:gd name="T64" fmla="*/ 6 w 74"/>
                      <a:gd name="T65" fmla="*/ 59 h 76"/>
                      <a:gd name="T66" fmla="*/ 3 w 74"/>
                      <a:gd name="T67" fmla="*/ 53 h 76"/>
                      <a:gd name="T68" fmla="*/ 2 w 74"/>
                      <a:gd name="T69" fmla="*/ 48 h 76"/>
                      <a:gd name="T70" fmla="*/ 0 w 74"/>
                      <a:gd name="T71" fmla="*/ 51 h 76"/>
                      <a:gd name="T72" fmla="*/ 0 w 74"/>
                      <a:gd name="T73" fmla="*/ 54 h 76"/>
                      <a:gd name="T74" fmla="*/ 6 w 74"/>
                      <a:gd name="T75" fmla="*/ 63 h 76"/>
                      <a:gd name="T76" fmla="*/ 14 w 74"/>
                      <a:gd name="T77" fmla="*/ 70 h 76"/>
                      <a:gd name="T78" fmla="*/ 25 w 74"/>
                      <a:gd name="T79" fmla="*/ 74 h 76"/>
                      <a:gd name="T80" fmla="*/ 36 w 74"/>
                      <a:gd name="T81" fmla="*/ 76 h 76"/>
                      <a:gd name="T82" fmla="*/ 43 w 74"/>
                      <a:gd name="T83" fmla="*/ 76 h 76"/>
                      <a:gd name="T84" fmla="*/ 50 w 74"/>
                      <a:gd name="T85" fmla="*/ 73 h 76"/>
                      <a:gd name="T86" fmla="*/ 57 w 74"/>
                      <a:gd name="T87" fmla="*/ 70 h 76"/>
                      <a:gd name="T88" fmla="*/ 62 w 74"/>
                      <a:gd name="T89" fmla="*/ 65 h 76"/>
                      <a:gd name="T90" fmla="*/ 67 w 74"/>
                      <a:gd name="T91" fmla="*/ 59 h 76"/>
                      <a:gd name="T92" fmla="*/ 71 w 74"/>
                      <a:gd name="T93" fmla="*/ 53 h 76"/>
                      <a:gd name="T94" fmla="*/ 73 w 74"/>
                      <a:gd name="T95" fmla="*/ 45 h 76"/>
                      <a:gd name="T96" fmla="*/ 74 w 74"/>
                      <a:gd name="T97" fmla="*/ 37 h 7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4"/>
                      <a:gd name="T148" fmla="*/ 0 h 76"/>
                      <a:gd name="T149" fmla="*/ 74 w 74"/>
                      <a:gd name="T150" fmla="*/ 76 h 7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4" h="76">
                        <a:moveTo>
                          <a:pt x="74" y="37"/>
                        </a:moveTo>
                        <a:lnTo>
                          <a:pt x="73" y="31"/>
                        </a:lnTo>
                        <a:lnTo>
                          <a:pt x="71" y="25"/>
                        </a:lnTo>
                        <a:lnTo>
                          <a:pt x="68" y="19"/>
                        </a:lnTo>
                        <a:lnTo>
                          <a:pt x="65" y="14"/>
                        </a:lnTo>
                        <a:lnTo>
                          <a:pt x="60" y="9"/>
                        </a:lnTo>
                        <a:lnTo>
                          <a:pt x="56" y="5"/>
                        </a:lnTo>
                        <a:lnTo>
                          <a:pt x="51" y="2"/>
                        </a:lnTo>
                        <a:lnTo>
                          <a:pt x="45" y="0"/>
                        </a:lnTo>
                        <a:lnTo>
                          <a:pt x="42" y="2"/>
                        </a:lnTo>
                        <a:lnTo>
                          <a:pt x="39" y="2"/>
                        </a:lnTo>
                        <a:lnTo>
                          <a:pt x="45" y="3"/>
                        </a:lnTo>
                        <a:lnTo>
                          <a:pt x="51" y="6"/>
                        </a:lnTo>
                        <a:lnTo>
                          <a:pt x="57" y="9"/>
                        </a:lnTo>
                        <a:lnTo>
                          <a:pt x="62" y="14"/>
                        </a:lnTo>
                        <a:lnTo>
                          <a:pt x="65" y="19"/>
                        </a:lnTo>
                        <a:lnTo>
                          <a:pt x="68" y="25"/>
                        </a:lnTo>
                        <a:lnTo>
                          <a:pt x="70" y="31"/>
                        </a:lnTo>
                        <a:lnTo>
                          <a:pt x="71" y="37"/>
                        </a:lnTo>
                        <a:lnTo>
                          <a:pt x="70" y="45"/>
                        </a:lnTo>
                        <a:lnTo>
                          <a:pt x="68" y="51"/>
                        </a:lnTo>
                        <a:lnTo>
                          <a:pt x="65" y="57"/>
                        </a:lnTo>
                        <a:lnTo>
                          <a:pt x="60" y="62"/>
                        </a:lnTo>
                        <a:lnTo>
                          <a:pt x="56" y="67"/>
                        </a:lnTo>
                        <a:lnTo>
                          <a:pt x="50" y="70"/>
                        </a:lnTo>
                        <a:lnTo>
                          <a:pt x="42" y="73"/>
                        </a:lnTo>
                        <a:lnTo>
                          <a:pt x="36" y="73"/>
                        </a:lnTo>
                        <a:lnTo>
                          <a:pt x="30" y="73"/>
                        </a:lnTo>
                        <a:lnTo>
                          <a:pt x="23" y="71"/>
                        </a:lnTo>
                        <a:lnTo>
                          <a:pt x="19" y="70"/>
                        </a:lnTo>
                        <a:lnTo>
                          <a:pt x="14" y="67"/>
                        </a:lnTo>
                        <a:lnTo>
                          <a:pt x="9" y="62"/>
                        </a:lnTo>
                        <a:lnTo>
                          <a:pt x="6" y="59"/>
                        </a:lnTo>
                        <a:lnTo>
                          <a:pt x="3" y="53"/>
                        </a:lnTo>
                        <a:lnTo>
                          <a:pt x="2" y="48"/>
                        </a:lnTo>
                        <a:lnTo>
                          <a:pt x="0" y="51"/>
                        </a:lnTo>
                        <a:lnTo>
                          <a:pt x="0" y="54"/>
                        </a:lnTo>
                        <a:lnTo>
                          <a:pt x="6" y="63"/>
                        </a:lnTo>
                        <a:lnTo>
                          <a:pt x="14" y="70"/>
                        </a:lnTo>
                        <a:lnTo>
                          <a:pt x="25" y="74"/>
                        </a:lnTo>
                        <a:lnTo>
                          <a:pt x="36" y="76"/>
                        </a:lnTo>
                        <a:lnTo>
                          <a:pt x="43" y="76"/>
                        </a:lnTo>
                        <a:lnTo>
                          <a:pt x="50" y="73"/>
                        </a:lnTo>
                        <a:lnTo>
                          <a:pt x="57" y="70"/>
                        </a:lnTo>
                        <a:lnTo>
                          <a:pt x="62" y="65"/>
                        </a:lnTo>
                        <a:lnTo>
                          <a:pt x="67" y="59"/>
                        </a:lnTo>
                        <a:lnTo>
                          <a:pt x="71" y="53"/>
                        </a:lnTo>
                        <a:lnTo>
                          <a:pt x="73" y="45"/>
                        </a:lnTo>
                        <a:lnTo>
                          <a:pt x="74" y="37"/>
                        </a:lnTo>
                        <a:close/>
                      </a:path>
                    </a:pathLst>
                  </a:custGeom>
                  <a:solidFill>
                    <a:srgbClr val="E87B7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4" name="Freeform 722">
                    <a:extLst>
                      <a:ext uri="{FF2B5EF4-FFF2-40B4-BE49-F238E27FC236}">
                        <a16:creationId xmlns:a16="http://schemas.microsoft.com/office/drawing/2014/main" id="{41EA3D1A-C8B6-D544-A7DE-F929B832E6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5"/>
                    <a:ext cx="73" cy="72"/>
                  </a:xfrm>
                  <a:custGeom>
                    <a:avLst/>
                    <a:gdLst>
                      <a:gd name="T0" fmla="*/ 73 w 73"/>
                      <a:gd name="T1" fmla="*/ 35 h 72"/>
                      <a:gd name="T2" fmla="*/ 71 w 73"/>
                      <a:gd name="T3" fmla="*/ 29 h 72"/>
                      <a:gd name="T4" fmla="*/ 70 w 73"/>
                      <a:gd name="T5" fmla="*/ 23 h 72"/>
                      <a:gd name="T6" fmla="*/ 67 w 73"/>
                      <a:gd name="T7" fmla="*/ 17 h 72"/>
                      <a:gd name="T8" fmla="*/ 64 w 73"/>
                      <a:gd name="T9" fmla="*/ 12 h 72"/>
                      <a:gd name="T10" fmla="*/ 59 w 73"/>
                      <a:gd name="T11" fmla="*/ 7 h 72"/>
                      <a:gd name="T12" fmla="*/ 54 w 73"/>
                      <a:gd name="T13" fmla="*/ 3 h 72"/>
                      <a:gd name="T14" fmla="*/ 48 w 73"/>
                      <a:gd name="T15" fmla="*/ 1 h 72"/>
                      <a:gd name="T16" fmla="*/ 42 w 73"/>
                      <a:gd name="T17" fmla="*/ 0 h 72"/>
                      <a:gd name="T18" fmla="*/ 39 w 73"/>
                      <a:gd name="T19" fmla="*/ 0 h 72"/>
                      <a:gd name="T20" fmla="*/ 36 w 73"/>
                      <a:gd name="T21" fmla="*/ 1 h 72"/>
                      <a:gd name="T22" fmla="*/ 42 w 73"/>
                      <a:gd name="T23" fmla="*/ 3 h 72"/>
                      <a:gd name="T24" fmla="*/ 48 w 73"/>
                      <a:gd name="T25" fmla="*/ 4 h 72"/>
                      <a:gd name="T26" fmla="*/ 54 w 73"/>
                      <a:gd name="T27" fmla="*/ 7 h 72"/>
                      <a:gd name="T28" fmla="*/ 59 w 73"/>
                      <a:gd name="T29" fmla="*/ 12 h 72"/>
                      <a:gd name="T30" fmla="*/ 64 w 73"/>
                      <a:gd name="T31" fmla="*/ 17 h 72"/>
                      <a:gd name="T32" fmla="*/ 67 w 73"/>
                      <a:gd name="T33" fmla="*/ 23 h 72"/>
                      <a:gd name="T34" fmla="*/ 68 w 73"/>
                      <a:gd name="T35" fmla="*/ 29 h 72"/>
                      <a:gd name="T36" fmla="*/ 70 w 73"/>
                      <a:gd name="T37" fmla="*/ 35 h 72"/>
                      <a:gd name="T38" fmla="*/ 68 w 73"/>
                      <a:gd name="T39" fmla="*/ 43 h 72"/>
                      <a:gd name="T40" fmla="*/ 67 w 73"/>
                      <a:gd name="T41" fmla="*/ 49 h 72"/>
                      <a:gd name="T42" fmla="*/ 64 w 73"/>
                      <a:gd name="T43" fmla="*/ 54 h 72"/>
                      <a:gd name="T44" fmla="*/ 59 w 73"/>
                      <a:gd name="T45" fmla="*/ 60 h 72"/>
                      <a:gd name="T46" fmla="*/ 54 w 73"/>
                      <a:gd name="T47" fmla="*/ 63 h 72"/>
                      <a:gd name="T48" fmla="*/ 48 w 73"/>
                      <a:gd name="T49" fmla="*/ 66 h 72"/>
                      <a:gd name="T50" fmla="*/ 42 w 73"/>
                      <a:gd name="T51" fmla="*/ 69 h 72"/>
                      <a:gd name="T52" fmla="*/ 36 w 73"/>
                      <a:gd name="T53" fmla="*/ 69 h 72"/>
                      <a:gd name="T54" fmla="*/ 30 w 73"/>
                      <a:gd name="T55" fmla="*/ 69 h 72"/>
                      <a:gd name="T56" fmla="*/ 23 w 73"/>
                      <a:gd name="T57" fmla="*/ 68 h 72"/>
                      <a:gd name="T58" fmla="*/ 19 w 73"/>
                      <a:gd name="T59" fmla="*/ 65 h 72"/>
                      <a:gd name="T60" fmla="*/ 14 w 73"/>
                      <a:gd name="T61" fmla="*/ 61 h 72"/>
                      <a:gd name="T62" fmla="*/ 9 w 73"/>
                      <a:gd name="T63" fmla="*/ 58 h 72"/>
                      <a:gd name="T64" fmla="*/ 6 w 73"/>
                      <a:gd name="T65" fmla="*/ 54 h 72"/>
                      <a:gd name="T66" fmla="*/ 3 w 73"/>
                      <a:gd name="T67" fmla="*/ 48 h 72"/>
                      <a:gd name="T68" fmla="*/ 2 w 73"/>
                      <a:gd name="T69" fmla="*/ 43 h 72"/>
                      <a:gd name="T70" fmla="*/ 2 w 73"/>
                      <a:gd name="T71" fmla="*/ 46 h 72"/>
                      <a:gd name="T72" fmla="*/ 0 w 73"/>
                      <a:gd name="T73" fmla="*/ 49 h 72"/>
                      <a:gd name="T74" fmla="*/ 3 w 73"/>
                      <a:gd name="T75" fmla="*/ 54 h 72"/>
                      <a:gd name="T76" fmla="*/ 6 w 73"/>
                      <a:gd name="T77" fmla="*/ 58 h 72"/>
                      <a:gd name="T78" fmla="*/ 9 w 73"/>
                      <a:gd name="T79" fmla="*/ 63 h 72"/>
                      <a:gd name="T80" fmla="*/ 14 w 73"/>
                      <a:gd name="T81" fmla="*/ 66 h 72"/>
                      <a:gd name="T82" fmla="*/ 19 w 73"/>
                      <a:gd name="T83" fmla="*/ 69 h 72"/>
                      <a:gd name="T84" fmla="*/ 23 w 73"/>
                      <a:gd name="T85" fmla="*/ 71 h 72"/>
                      <a:gd name="T86" fmla="*/ 30 w 73"/>
                      <a:gd name="T87" fmla="*/ 72 h 72"/>
                      <a:gd name="T88" fmla="*/ 36 w 73"/>
                      <a:gd name="T89" fmla="*/ 72 h 72"/>
                      <a:gd name="T90" fmla="*/ 42 w 73"/>
                      <a:gd name="T91" fmla="*/ 72 h 72"/>
                      <a:gd name="T92" fmla="*/ 50 w 73"/>
                      <a:gd name="T93" fmla="*/ 69 h 72"/>
                      <a:gd name="T94" fmla="*/ 56 w 73"/>
                      <a:gd name="T95" fmla="*/ 66 h 72"/>
                      <a:gd name="T96" fmla="*/ 62 w 73"/>
                      <a:gd name="T97" fmla="*/ 61 h 72"/>
                      <a:gd name="T98" fmla="*/ 67 w 73"/>
                      <a:gd name="T99" fmla="*/ 57 h 72"/>
                      <a:gd name="T100" fmla="*/ 70 w 73"/>
                      <a:gd name="T101" fmla="*/ 49 h 72"/>
                      <a:gd name="T102" fmla="*/ 71 w 73"/>
                      <a:gd name="T103" fmla="*/ 43 h 72"/>
                      <a:gd name="T104" fmla="*/ 73 w 73"/>
                      <a:gd name="T105" fmla="*/ 35 h 7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3"/>
                      <a:gd name="T160" fmla="*/ 0 h 72"/>
                      <a:gd name="T161" fmla="*/ 73 w 73"/>
                      <a:gd name="T162" fmla="*/ 72 h 7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3" h="72">
                        <a:moveTo>
                          <a:pt x="73" y="35"/>
                        </a:moveTo>
                        <a:lnTo>
                          <a:pt x="71" y="29"/>
                        </a:lnTo>
                        <a:lnTo>
                          <a:pt x="70" y="23"/>
                        </a:lnTo>
                        <a:lnTo>
                          <a:pt x="67" y="17"/>
                        </a:lnTo>
                        <a:lnTo>
                          <a:pt x="64" y="12"/>
                        </a:lnTo>
                        <a:lnTo>
                          <a:pt x="59" y="7"/>
                        </a:lnTo>
                        <a:lnTo>
                          <a:pt x="54" y="3"/>
                        </a:lnTo>
                        <a:lnTo>
                          <a:pt x="48" y="1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6" y="1"/>
                        </a:lnTo>
                        <a:lnTo>
                          <a:pt x="42" y="3"/>
                        </a:lnTo>
                        <a:lnTo>
                          <a:pt x="48" y="4"/>
                        </a:lnTo>
                        <a:lnTo>
                          <a:pt x="54" y="7"/>
                        </a:lnTo>
                        <a:lnTo>
                          <a:pt x="59" y="12"/>
                        </a:lnTo>
                        <a:lnTo>
                          <a:pt x="64" y="17"/>
                        </a:lnTo>
                        <a:lnTo>
                          <a:pt x="67" y="23"/>
                        </a:lnTo>
                        <a:lnTo>
                          <a:pt x="68" y="29"/>
                        </a:lnTo>
                        <a:lnTo>
                          <a:pt x="70" y="35"/>
                        </a:lnTo>
                        <a:lnTo>
                          <a:pt x="68" y="43"/>
                        </a:lnTo>
                        <a:lnTo>
                          <a:pt x="67" y="49"/>
                        </a:lnTo>
                        <a:lnTo>
                          <a:pt x="64" y="54"/>
                        </a:lnTo>
                        <a:lnTo>
                          <a:pt x="59" y="60"/>
                        </a:lnTo>
                        <a:lnTo>
                          <a:pt x="54" y="63"/>
                        </a:lnTo>
                        <a:lnTo>
                          <a:pt x="48" y="66"/>
                        </a:lnTo>
                        <a:lnTo>
                          <a:pt x="42" y="69"/>
                        </a:lnTo>
                        <a:lnTo>
                          <a:pt x="36" y="69"/>
                        </a:lnTo>
                        <a:lnTo>
                          <a:pt x="30" y="69"/>
                        </a:lnTo>
                        <a:lnTo>
                          <a:pt x="23" y="68"/>
                        </a:lnTo>
                        <a:lnTo>
                          <a:pt x="19" y="65"/>
                        </a:lnTo>
                        <a:lnTo>
                          <a:pt x="14" y="61"/>
                        </a:lnTo>
                        <a:lnTo>
                          <a:pt x="9" y="58"/>
                        </a:lnTo>
                        <a:lnTo>
                          <a:pt x="6" y="54"/>
                        </a:lnTo>
                        <a:lnTo>
                          <a:pt x="3" y="48"/>
                        </a:lnTo>
                        <a:lnTo>
                          <a:pt x="2" y="43"/>
                        </a:lnTo>
                        <a:lnTo>
                          <a:pt x="2" y="46"/>
                        </a:ln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6" y="58"/>
                        </a:lnTo>
                        <a:lnTo>
                          <a:pt x="9" y="63"/>
                        </a:lnTo>
                        <a:lnTo>
                          <a:pt x="14" y="66"/>
                        </a:lnTo>
                        <a:lnTo>
                          <a:pt x="19" y="69"/>
                        </a:lnTo>
                        <a:lnTo>
                          <a:pt x="23" y="71"/>
                        </a:lnTo>
                        <a:lnTo>
                          <a:pt x="30" y="72"/>
                        </a:lnTo>
                        <a:lnTo>
                          <a:pt x="36" y="72"/>
                        </a:lnTo>
                        <a:lnTo>
                          <a:pt x="42" y="72"/>
                        </a:lnTo>
                        <a:lnTo>
                          <a:pt x="50" y="69"/>
                        </a:lnTo>
                        <a:lnTo>
                          <a:pt x="56" y="66"/>
                        </a:lnTo>
                        <a:lnTo>
                          <a:pt x="62" y="61"/>
                        </a:lnTo>
                        <a:lnTo>
                          <a:pt x="67" y="57"/>
                        </a:lnTo>
                        <a:lnTo>
                          <a:pt x="70" y="49"/>
                        </a:lnTo>
                        <a:lnTo>
                          <a:pt x="71" y="43"/>
                        </a:lnTo>
                        <a:lnTo>
                          <a:pt x="73" y="35"/>
                        </a:lnTo>
                        <a:close/>
                      </a:path>
                    </a:pathLst>
                  </a:custGeom>
                  <a:solidFill>
                    <a:srgbClr val="E9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5" name="Freeform 723">
                    <a:extLst>
                      <a:ext uri="{FF2B5EF4-FFF2-40B4-BE49-F238E27FC236}">
                        <a16:creationId xmlns:a16="http://schemas.microsoft.com/office/drawing/2014/main" id="{AFDD03AF-6B4F-C549-9A3D-F2DDD1E45A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5"/>
                    <a:ext cx="69" cy="71"/>
                  </a:xfrm>
                  <a:custGeom>
                    <a:avLst/>
                    <a:gdLst>
                      <a:gd name="T0" fmla="*/ 69 w 69"/>
                      <a:gd name="T1" fmla="*/ 35 h 71"/>
                      <a:gd name="T2" fmla="*/ 68 w 69"/>
                      <a:gd name="T3" fmla="*/ 29 h 71"/>
                      <a:gd name="T4" fmla="*/ 66 w 69"/>
                      <a:gd name="T5" fmla="*/ 23 h 71"/>
                      <a:gd name="T6" fmla="*/ 63 w 69"/>
                      <a:gd name="T7" fmla="*/ 17 h 71"/>
                      <a:gd name="T8" fmla="*/ 60 w 69"/>
                      <a:gd name="T9" fmla="*/ 12 h 71"/>
                      <a:gd name="T10" fmla="*/ 55 w 69"/>
                      <a:gd name="T11" fmla="*/ 7 h 71"/>
                      <a:gd name="T12" fmla="*/ 49 w 69"/>
                      <a:gd name="T13" fmla="*/ 4 h 71"/>
                      <a:gd name="T14" fmla="*/ 43 w 69"/>
                      <a:gd name="T15" fmla="*/ 1 h 71"/>
                      <a:gd name="T16" fmla="*/ 37 w 69"/>
                      <a:gd name="T17" fmla="*/ 0 h 71"/>
                      <a:gd name="T18" fmla="*/ 34 w 69"/>
                      <a:gd name="T19" fmla="*/ 1 h 71"/>
                      <a:gd name="T20" fmla="*/ 31 w 69"/>
                      <a:gd name="T21" fmla="*/ 3 h 71"/>
                      <a:gd name="T22" fmla="*/ 32 w 69"/>
                      <a:gd name="T23" fmla="*/ 3 h 71"/>
                      <a:gd name="T24" fmla="*/ 34 w 69"/>
                      <a:gd name="T25" fmla="*/ 3 h 71"/>
                      <a:gd name="T26" fmla="*/ 40 w 69"/>
                      <a:gd name="T27" fmla="*/ 4 h 71"/>
                      <a:gd name="T28" fmla="*/ 46 w 69"/>
                      <a:gd name="T29" fmla="*/ 6 h 71"/>
                      <a:gd name="T30" fmla="*/ 51 w 69"/>
                      <a:gd name="T31" fmla="*/ 9 h 71"/>
                      <a:gd name="T32" fmla="*/ 55 w 69"/>
                      <a:gd name="T33" fmla="*/ 12 h 71"/>
                      <a:gd name="T34" fmla="*/ 60 w 69"/>
                      <a:gd name="T35" fmla="*/ 17 h 71"/>
                      <a:gd name="T36" fmla="*/ 63 w 69"/>
                      <a:gd name="T37" fmla="*/ 23 h 71"/>
                      <a:gd name="T38" fmla="*/ 65 w 69"/>
                      <a:gd name="T39" fmla="*/ 29 h 71"/>
                      <a:gd name="T40" fmla="*/ 66 w 69"/>
                      <a:gd name="T41" fmla="*/ 35 h 71"/>
                      <a:gd name="T42" fmla="*/ 65 w 69"/>
                      <a:gd name="T43" fmla="*/ 41 h 71"/>
                      <a:gd name="T44" fmla="*/ 63 w 69"/>
                      <a:gd name="T45" fmla="*/ 48 h 71"/>
                      <a:gd name="T46" fmla="*/ 60 w 69"/>
                      <a:gd name="T47" fmla="*/ 54 h 71"/>
                      <a:gd name="T48" fmla="*/ 55 w 69"/>
                      <a:gd name="T49" fmla="*/ 58 h 71"/>
                      <a:gd name="T50" fmla="*/ 51 w 69"/>
                      <a:gd name="T51" fmla="*/ 63 h 71"/>
                      <a:gd name="T52" fmla="*/ 46 w 69"/>
                      <a:gd name="T53" fmla="*/ 65 h 71"/>
                      <a:gd name="T54" fmla="*/ 40 w 69"/>
                      <a:gd name="T55" fmla="*/ 68 h 71"/>
                      <a:gd name="T56" fmla="*/ 34 w 69"/>
                      <a:gd name="T57" fmla="*/ 68 h 71"/>
                      <a:gd name="T58" fmla="*/ 28 w 69"/>
                      <a:gd name="T59" fmla="*/ 68 h 71"/>
                      <a:gd name="T60" fmla="*/ 21 w 69"/>
                      <a:gd name="T61" fmla="*/ 66 h 71"/>
                      <a:gd name="T62" fmla="*/ 17 w 69"/>
                      <a:gd name="T63" fmla="*/ 63 h 71"/>
                      <a:gd name="T64" fmla="*/ 12 w 69"/>
                      <a:gd name="T65" fmla="*/ 60 h 71"/>
                      <a:gd name="T66" fmla="*/ 7 w 69"/>
                      <a:gd name="T67" fmla="*/ 55 h 71"/>
                      <a:gd name="T68" fmla="*/ 4 w 69"/>
                      <a:gd name="T69" fmla="*/ 51 h 71"/>
                      <a:gd name="T70" fmla="*/ 3 w 69"/>
                      <a:gd name="T71" fmla="*/ 44 h 71"/>
                      <a:gd name="T72" fmla="*/ 1 w 69"/>
                      <a:gd name="T73" fmla="*/ 40 h 71"/>
                      <a:gd name="T74" fmla="*/ 0 w 69"/>
                      <a:gd name="T75" fmla="*/ 43 h 71"/>
                      <a:gd name="T76" fmla="*/ 0 w 69"/>
                      <a:gd name="T77" fmla="*/ 46 h 71"/>
                      <a:gd name="T78" fmla="*/ 1 w 69"/>
                      <a:gd name="T79" fmla="*/ 51 h 71"/>
                      <a:gd name="T80" fmla="*/ 4 w 69"/>
                      <a:gd name="T81" fmla="*/ 57 h 71"/>
                      <a:gd name="T82" fmla="*/ 7 w 69"/>
                      <a:gd name="T83" fmla="*/ 60 h 71"/>
                      <a:gd name="T84" fmla="*/ 12 w 69"/>
                      <a:gd name="T85" fmla="*/ 65 h 71"/>
                      <a:gd name="T86" fmla="*/ 17 w 69"/>
                      <a:gd name="T87" fmla="*/ 68 h 71"/>
                      <a:gd name="T88" fmla="*/ 21 w 69"/>
                      <a:gd name="T89" fmla="*/ 69 h 71"/>
                      <a:gd name="T90" fmla="*/ 28 w 69"/>
                      <a:gd name="T91" fmla="*/ 71 h 71"/>
                      <a:gd name="T92" fmla="*/ 34 w 69"/>
                      <a:gd name="T93" fmla="*/ 71 h 71"/>
                      <a:gd name="T94" fmla="*/ 40 w 69"/>
                      <a:gd name="T95" fmla="*/ 71 h 71"/>
                      <a:gd name="T96" fmla="*/ 48 w 69"/>
                      <a:gd name="T97" fmla="*/ 68 h 71"/>
                      <a:gd name="T98" fmla="*/ 54 w 69"/>
                      <a:gd name="T99" fmla="*/ 65 h 71"/>
                      <a:gd name="T100" fmla="*/ 58 w 69"/>
                      <a:gd name="T101" fmla="*/ 60 h 71"/>
                      <a:gd name="T102" fmla="*/ 63 w 69"/>
                      <a:gd name="T103" fmla="*/ 55 h 71"/>
                      <a:gd name="T104" fmla="*/ 66 w 69"/>
                      <a:gd name="T105" fmla="*/ 49 h 71"/>
                      <a:gd name="T106" fmla="*/ 68 w 69"/>
                      <a:gd name="T107" fmla="*/ 43 h 71"/>
                      <a:gd name="T108" fmla="*/ 69 w 69"/>
                      <a:gd name="T109" fmla="*/ 35 h 71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69"/>
                      <a:gd name="T166" fmla="*/ 0 h 71"/>
                      <a:gd name="T167" fmla="*/ 69 w 69"/>
                      <a:gd name="T168" fmla="*/ 71 h 71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69" h="71">
                        <a:moveTo>
                          <a:pt x="69" y="35"/>
                        </a:moveTo>
                        <a:lnTo>
                          <a:pt x="68" y="29"/>
                        </a:lnTo>
                        <a:lnTo>
                          <a:pt x="66" y="23"/>
                        </a:lnTo>
                        <a:lnTo>
                          <a:pt x="63" y="17"/>
                        </a:lnTo>
                        <a:lnTo>
                          <a:pt x="60" y="12"/>
                        </a:lnTo>
                        <a:lnTo>
                          <a:pt x="55" y="7"/>
                        </a:lnTo>
                        <a:lnTo>
                          <a:pt x="49" y="4"/>
                        </a:lnTo>
                        <a:lnTo>
                          <a:pt x="43" y="1"/>
                        </a:lnTo>
                        <a:lnTo>
                          <a:pt x="37" y="0"/>
                        </a:lnTo>
                        <a:lnTo>
                          <a:pt x="34" y="1"/>
                        </a:lnTo>
                        <a:lnTo>
                          <a:pt x="31" y="3"/>
                        </a:lnTo>
                        <a:lnTo>
                          <a:pt x="32" y="3"/>
                        </a:lnTo>
                        <a:lnTo>
                          <a:pt x="34" y="3"/>
                        </a:lnTo>
                        <a:lnTo>
                          <a:pt x="40" y="4"/>
                        </a:lnTo>
                        <a:lnTo>
                          <a:pt x="46" y="6"/>
                        </a:lnTo>
                        <a:lnTo>
                          <a:pt x="51" y="9"/>
                        </a:lnTo>
                        <a:lnTo>
                          <a:pt x="55" y="12"/>
                        </a:lnTo>
                        <a:lnTo>
                          <a:pt x="60" y="17"/>
                        </a:lnTo>
                        <a:lnTo>
                          <a:pt x="63" y="23"/>
                        </a:lnTo>
                        <a:lnTo>
                          <a:pt x="65" y="29"/>
                        </a:lnTo>
                        <a:lnTo>
                          <a:pt x="66" y="35"/>
                        </a:lnTo>
                        <a:lnTo>
                          <a:pt x="65" y="41"/>
                        </a:lnTo>
                        <a:lnTo>
                          <a:pt x="63" y="48"/>
                        </a:lnTo>
                        <a:lnTo>
                          <a:pt x="60" y="54"/>
                        </a:lnTo>
                        <a:lnTo>
                          <a:pt x="55" y="58"/>
                        </a:lnTo>
                        <a:lnTo>
                          <a:pt x="51" y="63"/>
                        </a:lnTo>
                        <a:lnTo>
                          <a:pt x="46" y="65"/>
                        </a:lnTo>
                        <a:lnTo>
                          <a:pt x="40" y="68"/>
                        </a:lnTo>
                        <a:lnTo>
                          <a:pt x="34" y="68"/>
                        </a:lnTo>
                        <a:lnTo>
                          <a:pt x="28" y="68"/>
                        </a:lnTo>
                        <a:lnTo>
                          <a:pt x="21" y="66"/>
                        </a:lnTo>
                        <a:lnTo>
                          <a:pt x="17" y="63"/>
                        </a:lnTo>
                        <a:lnTo>
                          <a:pt x="12" y="60"/>
                        </a:lnTo>
                        <a:lnTo>
                          <a:pt x="7" y="55"/>
                        </a:lnTo>
                        <a:lnTo>
                          <a:pt x="4" y="51"/>
                        </a:lnTo>
                        <a:lnTo>
                          <a:pt x="3" y="44"/>
                        </a:lnTo>
                        <a:lnTo>
                          <a:pt x="1" y="40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4" y="57"/>
                        </a:lnTo>
                        <a:lnTo>
                          <a:pt x="7" y="60"/>
                        </a:lnTo>
                        <a:lnTo>
                          <a:pt x="12" y="65"/>
                        </a:lnTo>
                        <a:lnTo>
                          <a:pt x="17" y="68"/>
                        </a:lnTo>
                        <a:lnTo>
                          <a:pt x="21" y="69"/>
                        </a:lnTo>
                        <a:lnTo>
                          <a:pt x="28" y="71"/>
                        </a:lnTo>
                        <a:lnTo>
                          <a:pt x="34" y="71"/>
                        </a:lnTo>
                        <a:lnTo>
                          <a:pt x="40" y="71"/>
                        </a:lnTo>
                        <a:lnTo>
                          <a:pt x="48" y="68"/>
                        </a:lnTo>
                        <a:lnTo>
                          <a:pt x="54" y="65"/>
                        </a:lnTo>
                        <a:lnTo>
                          <a:pt x="58" y="60"/>
                        </a:lnTo>
                        <a:lnTo>
                          <a:pt x="63" y="55"/>
                        </a:lnTo>
                        <a:lnTo>
                          <a:pt x="66" y="49"/>
                        </a:lnTo>
                        <a:lnTo>
                          <a:pt x="68" y="43"/>
                        </a:lnTo>
                        <a:lnTo>
                          <a:pt x="69" y="35"/>
                        </a:lnTo>
                        <a:close/>
                      </a:path>
                    </a:pathLst>
                  </a:custGeom>
                  <a:solidFill>
                    <a:srgbClr val="E9828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6" name="Freeform 724">
                    <a:extLst>
                      <a:ext uri="{FF2B5EF4-FFF2-40B4-BE49-F238E27FC236}">
                        <a16:creationId xmlns:a16="http://schemas.microsoft.com/office/drawing/2014/main" id="{B3B5D6C1-521F-6D43-B37E-6471B0B52E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6"/>
                    <a:ext cx="68" cy="68"/>
                  </a:xfrm>
                  <a:custGeom>
                    <a:avLst/>
                    <a:gdLst>
                      <a:gd name="T0" fmla="*/ 68 w 68"/>
                      <a:gd name="T1" fmla="*/ 34 h 68"/>
                      <a:gd name="T2" fmla="*/ 66 w 68"/>
                      <a:gd name="T3" fmla="*/ 28 h 68"/>
                      <a:gd name="T4" fmla="*/ 65 w 68"/>
                      <a:gd name="T5" fmla="*/ 22 h 68"/>
                      <a:gd name="T6" fmla="*/ 62 w 68"/>
                      <a:gd name="T7" fmla="*/ 16 h 68"/>
                      <a:gd name="T8" fmla="*/ 57 w 68"/>
                      <a:gd name="T9" fmla="*/ 11 h 68"/>
                      <a:gd name="T10" fmla="*/ 52 w 68"/>
                      <a:gd name="T11" fmla="*/ 6 h 68"/>
                      <a:gd name="T12" fmla="*/ 46 w 68"/>
                      <a:gd name="T13" fmla="*/ 3 h 68"/>
                      <a:gd name="T14" fmla="*/ 40 w 68"/>
                      <a:gd name="T15" fmla="*/ 2 h 68"/>
                      <a:gd name="T16" fmla="*/ 34 w 68"/>
                      <a:gd name="T17" fmla="*/ 0 h 68"/>
                      <a:gd name="T18" fmla="*/ 31 w 68"/>
                      <a:gd name="T19" fmla="*/ 2 h 68"/>
                      <a:gd name="T20" fmla="*/ 28 w 68"/>
                      <a:gd name="T21" fmla="*/ 5 h 68"/>
                      <a:gd name="T22" fmla="*/ 31 w 68"/>
                      <a:gd name="T23" fmla="*/ 3 h 68"/>
                      <a:gd name="T24" fmla="*/ 34 w 68"/>
                      <a:gd name="T25" fmla="*/ 3 h 68"/>
                      <a:gd name="T26" fmla="*/ 40 w 68"/>
                      <a:gd name="T27" fmla="*/ 5 h 68"/>
                      <a:gd name="T28" fmla="*/ 45 w 68"/>
                      <a:gd name="T29" fmla="*/ 6 h 68"/>
                      <a:gd name="T30" fmla="*/ 51 w 68"/>
                      <a:gd name="T31" fmla="*/ 9 h 68"/>
                      <a:gd name="T32" fmla="*/ 55 w 68"/>
                      <a:gd name="T33" fmla="*/ 13 h 68"/>
                      <a:gd name="T34" fmla="*/ 58 w 68"/>
                      <a:gd name="T35" fmla="*/ 17 h 68"/>
                      <a:gd name="T36" fmla="*/ 62 w 68"/>
                      <a:gd name="T37" fmla="*/ 22 h 68"/>
                      <a:gd name="T38" fmla="*/ 63 w 68"/>
                      <a:gd name="T39" fmla="*/ 28 h 68"/>
                      <a:gd name="T40" fmla="*/ 65 w 68"/>
                      <a:gd name="T41" fmla="*/ 34 h 68"/>
                      <a:gd name="T42" fmla="*/ 63 w 68"/>
                      <a:gd name="T43" fmla="*/ 40 h 68"/>
                      <a:gd name="T44" fmla="*/ 62 w 68"/>
                      <a:gd name="T45" fmla="*/ 47 h 68"/>
                      <a:gd name="T46" fmla="*/ 58 w 68"/>
                      <a:gd name="T47" fmla="*/ 51 h 68"/>
                      <a:gd name="T48" fmla="*/ 55 w 68"/>
                      <a:gd name="T49" fmla="*/ 56 h 68"/>
                      <a:gd name="T50" fmla="*/ 51 w 68"/>
                      <a:gd name="T51" fmla="*/ 60 h 68"/>
                      <a:gd name="T52" fmla="*/ 45 w 68"/>
                      <a:gd name="T53" fmla="*/ 64 h 68"/>
                      <a:gd name="T54" fmla="*/ 40 w 68"/>
                      <a:gd name="T55" fmla="*/ 65 h 68"/>
                      <a:gd name="T56" fmla="*/ 34 w 68"/>
                      <a:gd name="T57" fmla="*/ 65 h 68"/>
                      <a:gd name="T58" fmla="*/ 28 w 68"/>
                      <a:gd name="T59" fmla="*/ 65 h 68"/>
                      <a:gd name="T60" fmla="*/ 21 w 68"/>
                      <a:gd name="T61" fmla="*/ 64 h 68"/>
                      <a:gd name="T62" fmla="*/ 15 w 68"/>
                      <a:gd name="T63" fmla="*/ 60 h 68"/>
                      <a:gd name="T64" fmla="*/ 12 w 68"/>
                      <a:gd name="T65" fmla="*/ 56 h 68"/>
                      <a:gd name="T66" fmla="*/ 7 w 68"/>
                      <a:gd name="T67" fmla="*/ 51 h 68"/>
                      <a:gd name="T68" fmla="*/ 4 w 68"/>
                      <a:gd name="T69" fmla="*/ 47 h 68"/>
                      <a:gd name="T70" fmla="*/ 3 w 68"/>
                      <a:gd name="T71" fmla="*/ 40 h 68"/>
                      <a:gd name="T72" fmla="*/ 3 w 68"/>
                      <a:gd name="T73" fmla="*/ 34 h 68"/>
                      <a:gd name="T74" fmla="*/ 3 w 68"/>
                      <a:gd name="T75" fmla="*/ 34 h 68"/>
                      <a:gd name="T76" fmla="*/ 3 w 68"/>
                      <a:gd name="T77" fmla="*/ 34 h 68"/>
                      <a:gd name="T78" fmla="*/ 1 w 68"/>
                      <a:gd name="T79" fmla="*/ 37 h 68"/>
                      <a:gd name="T80" fmla="*/ 0 w 68"/>
                      <a:gd name="T81" fmla="*/ 42 h 68"/>
                      <a:gd name="T82" fmla="*/ 1 w 68"/>
                      <a:gd name="T83" fmla="*/ 47 h 68"/>
                      <a:gd name="T84" fmla="*/ 4 w 68"/>
                      <a:gd name="T85" fmla="*/ 53 h 68"/>
                      <a:gd name="T86" fmla="*/ 7 w 68"/>
                      <a:gd name="T87" fmla="*/ 57 h 68"/>
                      <a:gd name="T88" fmla="*/ 12 w 68"/>
                      <a:gd name="T89" fmla="*/ 60 h 68"/>
                      <a:gd name="T90" fmla="*/ 17 w 68"/>
                      <a:gd name="T91" fmla="*/ 64 h 68"/>
                      <a:gd name="T92" fmla="*/ 21 w 68"/>
                      <a:gd name="T93" fmla="*/ 67 h 68"/>
                      <a:gd name="T94" fmla="*/ 28 w 68"/>
                      <a:gd name="T95" fmla="*/ 68 h 68"/>
                      <a:gd name="T96" fmla="*/ 34 w 68"/>
                      <a:gd name="T97" fmla="*/ 68 h 68"/>
                      <a:gd name="T98" fmla="*/ 40 w 68"/>
                      <a:gd name="T99" fmla="*/ 68 h 68"/>
                      <a:gd name="T100" fmla="*/ 46 w 68"/>
                      <a:gd name="T101" fmla="*/ 65 h 68"/>
                      <a:gd name="T102" fmla="*/ 52 w 68"/>
                      <a:gd name="T103" fmla="*/ 62 h 68"/>
                      <a:gd name="T104" fmla="*/ 57 w 68"/>
                      <a:gd name="T105" fmla="*/ 59 h 68"/>
                      <a:gd name="T106" fmla="*/ 62 w 68"/>
                      <a:gd name="T107" fmla="*/ 53 h 68"/>
                      <a:gd name="T108" fmla="*/ 65 w 68"/>
                      <a:gd name="T109" fmla="*/ 48 h 68"/>
                      <a:gd name="T110" fmla="*/ 66 w 68"/>
                      <a:gd name="T111" fmla="*/ 42 h 68"/>
                      <a:gd name="T112" fmla="*/ 68 w 68"/>
                      <a:gd name="T113" fmla="*/ 34 h 6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8"/>
                      <a:gd name="T172" fmla="*/ 0 h 68"/>
                      <a:gd name="T173" fmla="*/ 68 w 68"/>
                      <a:gd name="T174" fmla="*/ 68 h 6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8" h="68">
                        <a:moveTo>
                          <a:pt x="68" y="34"/>
                        </a:moveTo>
                        <a:lnTo>
                          <a:pt x="66" y="28"/>
                        </a:lnTo>
                        <a:lnTo>
                          <a:pt x="65" y="22"/>
                        </a:lnTo>
                        <a:lnTo>
                          <a:pt x="62" y="16"/>
                        </a:lnTo>
                        <a:lnTo>
                          <a:pt x="57" y="11"/>
                        </a:lnTo>
                        <a:lnTo>
                          <a:pt x="52" y="6"/>
                        </a:lnTo>
                        <a:lnTo>
                          <a:pt x="46" y="3"/>
                        </a:lnTo>
                        <a:lnTo>
                          <a:pt x="40" y="2"/>
                        </a:lnTo>
                        <a:lnTo>
                          <a:pt x="34" y="0"/>
                        </a:lnTo>
                        <a:lnTo>
                          <a:pt x="31" y="2"/>
                        </a:lnTo>
                        <a:lnTo>
                          <a:pt x="28" y="5"/>
                        </a:lnTo>
                        <a:lnTo>
                          <a:pt x="31" y="3"/>
                        </a:lnTo>
                        <a:lnTo>
                          <a:pt x="34" y="3"/>
                        </a:lnTo>
                        <a:lnTo>
                          <a:pt x="40" y="5"/>
                        </a:lnTo>
                        <a:lnTo>
                          <a:pt x="45" y="6"/>
                        </a:lnTo>
                        <a:lnTo>
                          <a:pt x="51" y="9"/>
                        </a:lnTo>
                        <a:lnTo>
                          <a:pt x="55" y="13"/>
                        </a:lnTo>
                        <a:lnTo>
                          <a:pt x="58" y="17"/>
                        </a:lnTo>
                        <a:lnTo>
                          <a:pt x="62" y="22"/>
                        </a:lnTo>
                        <a:lnTo>
                          <a:pt x="63" y="28"/>
                        </a:lnTo>
                        <a:lnTo>
                          <a:pt x="65" y="34"/>
                        </a:lnTo>
                        <a:lnTo>
                          <a:pt x="63" y="40"/>
                        </a:lnTo>
                        <a:lnTo>
                          <a:pt x="62" y="47"/>
                        </a:lnTo>
                        <a:lnTo>
                          <a:pt x="58" y="51"/>
                        </a:lnTo>
                        <a:lnTo>
                          <a:pt x="55" y="56"/>
                        </a:lnTo>
                        <a:lnTo>
                          <a:pt x="51" y="60"/>
                        </a:lnTo>
                        <a:lnTo>
                          <a:pt x="45" y="64"/>
                        </a:lnTo>
                        <a:lnTo>
                          <a:pt x="40" y="65"/>
                        </a:lnTo>
                        <a:lnTo>
                          <a:pt x="34" y="65"/>
                        </a:lnTo>
                        <a:lnTo>
                          <a:pt x="28" y="65"/>
                        </a:lnTo>
                        <a:lnTo>
                          <a:pt x="21" y="64"/>
                        </a:lnTo>
                        <a:lnTo>
                          <a:pt x="15" y="60"/>
                        </a:lnTo>
                        <a:lnTo>
                          <a:pt x="12" y="56"/>
                        </a:lnTo>
                        <a:lnTo>
                          <a:pt x="7" y="51"/>
                        </a:lnTo>
                        <a:lnTo>
                          <a:pt x="4" y="47"/>
                        </a:lnTo>
                        <a:lnTo>
                          <a:pt x="3" y="40"/>
                        </a:lnTo>
                        <a:lnTo>
                          <a:pt x="3" y="34"/>
                        </a:lnTo>
                        <a:lnTo>
                          <a:pt x="1" y="37"/>
                        </a:lnTo>
                        <a:lnTo>
                          <a:pt x="0" y="42"/>
                        </a:lnTo>
                        <a:lnTo>
                          <a:pt x="1" y="47"/>
                        </a:lnTo>
                        <a:lnTo>
                          <a:pt x="4" y="53"/>
                        </a:lnTo>
                        <a:lnTo>
                          <a:pt x="7" y="57"/>
                        </a:lnTo>
                        <a:lnTo>
                          <a:pt x="12" y="60"/>
                        </a:lnTo>
                        <a:lnTo>
                          <a:pt x="17" y="64"/>
                        </a:lnTo>
                        <a:lnTo>
                          <a:pt x="21" y="67"/>
                        </a:lnTo>
                        <a:lnTo>
                          <a:pt x="28" y="68"/>
                        </a:lnTo>
                        <a:lnTo>
                          <a:pt x="34" y="68"/>
                        </a:lnTo>
                        <a:lnTo>
                          <a:pt x="40" y="68"/>
                        </a:lnTo>
                        <a:lnTo>
                          <a:pt x="46" y="65"/>
                        </a:lnTo>
                        <a:lnTo>
                          <a:pt x="52" y="62"/>
                        </a:lnTo>
                        <a:lnTo>
                          <a:pt x="57" y="59"/>
                        </a:lnTo>
                        <a:lnTo>
                          <a:pt x="62" y="53"/>
                        </a:lnTo>
                        <a:lnTo>
                          <a:pt x="65" y="48"/>
                        </a:lnTo>
                        <a:lnTo>
                          <a:pt x="66" y="42"/>
                        </a:lnTo>
                        <a:lnTo>
                          <a:pt x="68" y="34"/>
                        </a:lnTo>
                        <a:close/>
                      </a:path>
                    </a:pathLst>
                  </a:custGeom>
                  <a:solidFill>
                    <a:srgbClr val="EA86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7" name="Freeform 725">
                    <a:extLst>
                      <a:ext uri="{FF2B5EF4-FFF2-40B4-BE49-F238E27FC236}">
                        <a16:creationId xmlns:a16="http://schemas.microsoft.com/office/drawing/2014/main" id="{10787D00-7E47-8B45-9B9B-E03CA445DD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" y="1198"/>
                    <a:ext cx="65" cy="65"/>
                  </a:xfrm>
                  <a:custGeom>
                    <a:avLst/>
                    <a:gdLst>
                      <a:gd name="T0" fmla="*/ 65 w 65"/>
                      <a:gd name="T1" fmla="*/ 32 h 65"/>
                      <a:gd name="T2" fmla="*/ 64 w 65"/>
                      <a:gd name="T3" fmla="*/ 26 h 65"/>
                      <a:gd name="T4" fmla="*/ 62 w 65"/>
                      <a:gd name="T5" fmla="*/ 20 h 65"/>
                      <a:gd name="T6" fmla="*/ 59 w 65"/>
                      <a:gd name="T7" fmla="*/ 14 h 65"/>
                      <a:gd name="T8" fmla="*/ 54 w 65"/>
                      <a:gd name="T9" fmla="*/ 9 h 65"/>
                      <a:gd name="T10" fmla="*/ 50 w 65"/>
                      <a:gd name="T11" fmla="*/ 6 h 65"/>
                      <a:gd name="T12" fmla="*/ 45 w 65"/>
                      <a:gd name="T13" fmla="*/ 3 h 65"/>
                      <a:gd name="T14" fmla="*/ 39 w 65"/>
                      <a:gd name="T15" fmla="*/ 1 h 65"/>
                      <a:gd name="T16" fmla="*/ 33 w 65"/>
                      <a:gd name="T17" fmla="*/ 0 h 65"/>
                      <a:gd name="T18" fmla="*/ 31 w 65"/>
                      <a:gd name="T19" fmla="*/ 0 h 65"/>
                      <a:gd name="T20" fmla="*/ 30 w 65"/>
                      <a:gd name="T21" fmla="*/ 0 h 65"/>
                      <a:gd name="T22" fmla="*/ 27 w 65"/>
                      <a:gd name="T23" fmla="*/ 3 h 65"/>
                      <a:gd name="T24" fmla="*/ 22 w 65"/>
                      <a:gd name="T25" fmla="*/ 4 h 65"/>
                      <a:gd name="T26" fmla="*/ 27 w 65"/>
                      <a:gd name="T27" fmla="*/ 3 h 65"/>
                      <a:gd name="T28" fmla="*/ 33 w 65"/>
                      <a:gd name="T29" fmla="*/ 3 h 65"/>
                      <a:gd name="T30" fmla="*/ 37 w 65"/>
                      <a:gd name="T31" fmla="*/ 4 h 65"/>
                      <a:gd name="T32" fmla="*/ 44 w 65"/>
                      <a:gd name="T33" fmla="*/ 6 h 65"/>
                      <a:gd name="T34" fmla="*/ 48 w 65"/>
                      <a:gd name="T35" fmla="*/ 7 h 65"/>
                      <a:gd name="T36" fmla="*/ 53 w 65"/>
                      <a:gd name="T37" fmla="*/ 12 h 65"/>
                      <a:gd name="T38" fmla="*/ 56 w 65"/>
                      <a:gd name="T39" fmla="*/ 17 h 65"/>
                      <a:gd name="T40" fmla="*/ 59 w 65"/>
                      <a:gd name="T41" fmla="*/ 21 h 65"/>
                      <a:gd name="T42" fmla="*/ 61 w 65"/>
                      <a:gd name="T43" fmla="*/ 26 h 65"/>
                      <a:gd name="T44" fmla="*/ 62 w 65"/>
                      <a:gd name="T45" fmla="*/ 32 h 65"/>
                      <a:gd name="T46" fmla="*/ 61 w 65"/>
                      <a:gd name="T47" fmla="*/ 38 h 65"/>
                      <a:gd name="T48" fmla="*/ 59 w 65"/>
                      <a:gd name="T49" fmla="*/ 45 h 65"/>
                      <a:gd name="T50" fmla="*/ 56 w 65"/>
                      <a:gd name="T51" fmla="*/ 49 h 65"/>
                      <a:gd name="T52" fmla="*/ 53 w 65"/>
                      <a:gd name="T53" fmla="*/ 54 h 65"/>
                      <a:gd name="T54" fmla="*/ 48 w 65"/>
                      <a:gd name="T55" fmla="*/ 57 h 65"/>
                      <a:gd name="T56" fmla="*/ 44 w 65"/>
                      <a:gd name="T57" fmla="*/ 60 h 65"/>
                      <a:gd name="T58" fmla="*/ 37 w 65"/>
                      <a:gd name="T59" fmla="*/ 62 h 65"/>
                      <a:gd name="T60" fmla="*/ 33 w 65"/>
                      <a:gd name="T61" fmla="*/ 62 h 65"/>
                      <a:gd name="T62" fmla="*/ 27 w 65"/>
                      <a:gd name="T63" fmla="*/ 62 h 65"/>
                      <a:gd name="T64" fmla="*/ 20 w 65"/>
                      <a:gd name="T65" fmla="*/ 60 h 65"/>
                      <a:gd name="T66" fmla="*/ 16 w 65"/>
                      <a:gd name="T67" fmla="*/ 57 h 65"/>
                      <a:gd name="T68" fmla="*/ 11 w 65"/>
                      <a:gd name="T69" fmla="*/ 54 h 65"/>
                      <a:gd name="T70" fmla="*/ 8 w 65"/>
                      <a:gd name="T71" fmla="*/ 49 h 65"/>
                      <a:gd name="T72" fmla="*/ 5 w 65"/>
                      <a:gd name="T73" fmla="*/ 45 h 65"/>
                      <a:gd name="T74" fmla="*/ 3 w 65"/>
                      <a:gd name="T75" fmla="*/ 38 h 65"/>
                      <a:gd name="T76" fmla="*/ 3 w 65"/>
                      <a:gd name="T77" fmla="*/ 32 h 65"/>
                      <a:gd name="T78" fmla="*/ 3 w 65"/>
                      <a:gd name="T79" fmla="*/ 31 h 65"/>
                      <a:gd name="T80" fmla="*/ 3 w 65"/>
                      <a:gd name="T81" fmla="*/ 28 h 65"/>
                      <a:gd name="T82" fmla="*/ 2 w 65"/>
                      <a:gd name="T83" fmla="*/ 32 h 65"/>
                      <a:gd name="T84" fmla="*/ 0 w 65"/>
                      <a:gd name="T85" fmla="*/ 37 h 65"/>
                      <a:gd name="T86" fmla="*/ 2 w 65"/>
                      <a:gd name="T87" fmla="*/ 41 h 65"/>
                      <a:gd name="T88" fmla="*/ 3 w 65"/>
                      <a:gd name="T89" fmla="*/ 48 h 65"/>
                      <a:gd name="T90" fmla="*/ 6 w 65"/>
                      <a:gd name="T91" fmla="*/ 52 h 65"/>
                      <a:gd name="T92" fmla="*/ 11 w 65"/>
                      <a:gd name="T93" fmla="*/ 57 h 65"/>
                      <a:gd name="T94" fmla="*/ 16 w 65"/>
                      <a:gd name="T95" fmla="*/ 60 h 65"/>
                      <a:gd name="T96" fmla="*/ 20 w 65"/>
                      <a:gd name="T97" fmla="*/ 63 h 65"/>
                      <a:gd name="T98" fmla="*/ 27 w 65"/>
                      <a:gd name="T99" fmla="*/ 65 h 65"/>
                      <a:gd name="T100" fmla="*/ 33 w 65"/>
                      <a:gd name="T101" fmla="*/ 65 h 65"/>
                      <a:gd name="T102" fmla="*/ 39 w 65"/>
                      <a:gd name="T103" fmla="*/ 65 h 65"/>
                      <a:gd name="T104" fmla="*/ 45 w 65"/>
                      <a:gd name="T105" fmla="*/ 62 h 65"/>
                      <a:gd name="T106" fmla="*/ 50 w 65"/>
                      <a:gd name="T107" fmla="*/ 60 h 65"/>
                      <a:gd name="T108" fmla="*/ 54 w 65"/>
                      <a:gd name="T109" fmla="*/ 55 h 65"/>
                      <a:gd name="T110" fmla="*/ 59 w 65"/>
                      <a:gd name="T111" fmla="*/ 51 h 65"/>
                      <a:gd name="T112" fmla="*/ 62 w 65"/>
                      <a:gd name="T113" fmla="*/ 45 h 65"/>
                      <a:gd name="T114" fmla="*/ 64 w 65"/>
                      <a:gd name="T115" fmla="*/ 38 h 65"/>
                      <a:gd name="T116" fmla="*/ 65 w 65"/>
                      <a:gd name="T117" fmla="*/ 32 h 65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5"/>
                      <a:gd name="T178" fmla="*/ 0 h 65"/>
                      <a:gd name="T179" fmla="*/ 65 w 65"/>
                      <a:gd name="T180" fmla="*/ 65 h 65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5" h="65">
                        <a:moveTo>
                          <a:pt x="65" y="32"/>
                        </a:moveTo>
                        <a:lnTo>
                          <a:pt x="64" y="26"/>
                        </a:lnTo>
                        <a:lnTo>
                          <a:pt x="62" y="20"/>
                        </a:lnTo>
                        <a:lnTo>
                          <a:pt x="59" y="14"/>
                        </a:lnTo>
                        <a:lnTo>
                          <a:pt x="54" y="9"/>
                        </a:lnTo>
                        <a:lnTo>
                          <a:pt x="50" y="6"/>
                        </a:lnTo>
                        <a:lnTo>
                          <a:pt x="45" y="3"/>
                        </a:lnTo>
                        <a:lnTo>
                          <a:pt x="39" y="1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30" y="0"/>
                        </a:lnTo>
                        <a:lnTo>
                          <a:pt x="27" y="3"/>
                        </a:lnTo>
                        <a:lnTo>
                          <a:pt x="22" y="4"/>
                        </a:lnTo>
                        <a:lnTo>
                          <a:pt x="27" y="3"/>
                        </a:lnTo>
                        <a:lnTo>
                          <a:pt x="33" y="3"/>
                        </a:lnTo>
                        <a:lnTo>
                          <a:pt x="37" y="4"/>
                        </a:lnTo>
                        <a:lnTo>
                          <a:pt x="44" y="6"/>
                        </a:lnTo>
                        <a:lnTo>
                          <a:pt x="48" y="7"/>
                        </a:lnTo>
                        <a:lnTo>
                          <a:pt x="53" y="12"/>
                        </a:lnTo>
                        <a:lnTo>
                          <a:pt x="56" y="17"/>
                        </a:lnTo>
                        <a:lnTo>
                          <a:pt x="59" y="21"/>
                        </a:lnTo>
                        <a:lnTo>
                          <a:pt x="61" y="26"/>
                        </a:lnTo>
                        <a:lnTo>
                          <a:pt x="62" y="32"/>
                        </a:lnTo>
                        <a:lnTo>
                          <a:pt x="61" y="38"/>
                        </a:lnTo>
                        <a:lnTo>
                          <a:pt x="59" y="45"/>
                        </a:lnTo>
                        <a:lnTo>
                          <a:pt x="56" y="49"/>
                        </a:lnTo>
                        <a:lnTo>
                          <a:pt x="53" y="54"/>
                        </a:lnTo>
                        <a:lnTo>
                          <a:pt x="48" y="57"/>
                        </a:lnTo>
                        <a:lnTo>
                          <a:pt x="44" y="60"/>
                        </a:lnTo>
                        <a:lnTo>
                          <a:pt x="37" y="62"/>
                        </a:lnTo>
                        <a:lnTo>
                          <a:pt x="33" y="62"/>
                        </a:lnTo>
                        <a:lnTo>
                          <a:pt x="27" y="62"/>
                        </a:lnTo>
                        <a:lnTo>
                          <a:pt x="20" y="60"/>
                        </a:lnTo>
                        <a:lnTo>
                          <a:pt x="16" y="57"/>
                        </a:lnTo>
                        <a:lnTo>
                          <a:pt x="11" y="54"/>
                        </a:lnTo>
                        <a:lnTo>
                          <a:pt x="8" y="49"/>
                        </a:lnTo>
                        <a:lnTo>
                          <a:pt x="5" y="45"/>
                        </a:lnTo>
                        <a:lnTo>
                          <a:pt x="3" y="38"/>
                        </a:lnTo>
                        <a:lnTo>
                          <a:pt x="3" y="32"/>
                        </a:lnTo>
                        <a:lnTo>
                          <a:pt x="3" y="31"/>
                        </a:lnTo>
                        <a:lnTo>
                          <a:pt x="3" y="28"/>
                        </a:lnTo>
                        <a:lnTo>
                          <a:pt x="2" y="32"/>
                        </a:lnTo>
                        <a:lnTo>
                          <a:pt x="0" y="37"/>
                        </a:lnTo>
                        <a:lnTo>
                          <a:pt x="2" y="41"/>
                        </a:lnTo>
                        <a:lnTo>
                          <a:pt x="3" y="48"/>
                        </a:lnTo>
                        <a:lnTo>
                          <a:pt x="6" y="52"/>
                        </a:lnTo>
                        <a:lnTo>
                          <a:pt x="11" y="57"/>
                        </a:lnTo>
                        <a:lnTo>
                          <a:pt x="16" y="60"/>
                        </a:lnTo>
                        <a:lnTo>
                          <a:pt x="20" y="63"/>
                        </a:lnTo>
                        <a:lnTo>
                          <a:pt x="27" y="65"/>
                        </a:lnTo>
                        <a:lnTo>
                          <a:pt x="33" y="65"/>
                        </a:lnTo>
                        <a:lnTo>
                          <a:pt x="39" y="65"/>
                        </a:lnTo>
                        <a:lnTo>
                          <a:pt x="45" y="62"/>
                        </a:lnTo>
                        <a:lnTo>
                          <a:pt x="50" y="60"/>
                        </a:lnTo>
                        <a:lnTo>
                          <a:pt x="54" y="55"/>
                        </a:lnTo>
                        <a:lnTo>
                          <a:pt x="59" y="51"/>
                        </a:lnTo>
                        <a:lnTo>
                          <a:pt x="62" y="45"/>
                        </a:lnTo>
                        <a:lnTo>
                          <a:pt x="64" y="38"/>
                        </a:lnTo>
                        <a:lnTo>
                          <a:pt x="65" y="32"/>
                        </a:lnTo>
                        <a:close/>
                      </a:path>
                    </a:pathLst>
                  </a:custGeom>
                  <a:solidFill>
                    <a:srgbClr val="EB8C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8" name="Freeform 726">
                    <a:extLst>
                      <a:ext uri="{FF2B5EF4-FFF2-40B4-BE49-F238E27FC236}">
                        <a16:creationId xmlns:a16="http://schemas.microsoft.com/office/drawing/2014/main" id="{3DB0F0B3-6DF5-8D45-A303-338A01F64C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7" y="1199"/>
                    <a:ext cx="62" cy="62"/>
                  </a:xfrm>
                  <a:custGeom>
                    <a:avLst/>
                    <a:gdLst>
                      <a:gd name="T0" fmla="*/ 62 w 62"/>
                      <a:gd name="T1" fmla="*/ 31 h 62"/>
                      <a:gd name="T2" fmla="*/ 60 w 62"/>
                      <a:gd name="T3" fmla="*/ 25 h 62"/>
                      <a:gd name="T4" fmla="*/ 59 w 62"/>
                      <a:gd name="T5" fmla="*/ 19 h 62"/>
                      <a:gd name="T6" fmla="*/ 55 w 62"/>
                      <a:gd name="T7" fmla="*/ 14 h 62"/>
                      <a:gd name="T8" fmla="*/ 52 w 62"/>
                      <a:gd name="T9" fmla="*/ 10 h 62"/>
                      <a:gd name="T10" fmla="*/ 48 w 62"/>
                      <a:gd name="T11" fmla="*/ 6 h 62"/>
                      <a:gd name="T12" fmla="*/ 42 w 62"/>
                      <a:gd name="T13" fmla="*/ 3 h 62"/>
                      <a:gd name="T14" fmla="*/ 37 w 62"/>
                      <a:gd name="T15" fmla="*/ 2 h 62"/>
                      <a:gd name="T16" fmla="*/ 31 w 62"/>
                      <a:gd name="T17" fmla="*/ 0 h 62"/>
                      <a:gd name="T18" fmla="*/ 28 w 62"/>
                      <a:gd name="T19" fmla="*/ 0 h 62"/>
                      <a:gd name="T20" fmla="*/ 25 w 62"/>
                      <a:gd name="T21" fmla="*/ 2 h 62"/>
                      <a:gd name="T22" fmla="*/ 20 w 62"/>
                      <a:gd name="T23" fmla="*/ 5 h 62"/>
                      <a:gd name="T24" fmla="*/ 15 w 62"/>
                      <a:gd name="T25" fmla="*/ 8 h 62"/>
                      <a:gd name="T26" fmla="*/ 23 w 62"/>
                      <a:gd name="T27" fmla="*/ 5 h 62"/>
                      <a:gd name="T28" fmla="*/ 31 w 62"/>
                      <a:gd name="T29" fmla="*/ 3 h 62"/>
                      <a:gd name="T30" fmla="*/ 35 w 62"/>
                      <a:gd name="T31" fmla="*/ 5 h 62"/>
                      <a:gd name="T32" fmla="*/ 42 w 62"/>
                      <a:gd name="T33" fmla="*/ 6 h 62"/>
                      <a:gd name="T34" fmla="*/ 46 w 62"/>
                      <a:gd name="T35" fmla="*/ 8 h 62"/>
                      <a:gd name="T36" fmla="*/ 49 w 62"/>
                      <a:gd name="T37" fmla="*/ 11 h 62"/>
                      <a:gd name="T38" fmla="*/ 54 w 62"/>
                      <a:gd name="T39" fmla="*/ 16 h 62"/>
                      <a:gd name="T40" fmla="*/ 55 w 62"/>
                      <a:gd name="T41" fmla="*/ 20 h 62"/>
                      <a:gd name="T42" fmla="*/ 57 w 62"/>
                      <a:gd name="T43" fmla="*/ 27 h 62"/>
                      <a:gd name="T44" fmla="*/ 59 w 62"/>
                      <a:gd name="T45" fmla="*/ 31 h 62"/>
                      <a:gd name="T46" fmla="*/ 57 w 62"/>
                      <a:gd name="T47" fmla="*/ 37 h 62"/>
                      <a:gd name="T48" fmla="*/ 55 w 62"/>
                      <a:gd name="T49" fmla="*/ 42 h 62"/>
                      <a:gd name="T50" fmla="*/ 54 w 62"/>
                      <a:gd name="T51" fmla="*/ 47 h 62"/>
                      <a:gd name="T52" fmla="*/ 49 w 62"/>
                      <a:gd name="T53" fmla="*/ 51 h 62"/>
                      <a:gd name="T54" fmla="*/ 46 w 62"/>
                      <a:gd name="T55" fmla="*/ 54 h 62"/>
                      <a:gd name="T56" fmla="*/ 42 w 62"/>
                      <a:gd name="T57" fmla="*/ 57 h 62"/>
                      <a:gd name="T58" fmla="*/ 35 w 62"/>
                      <a:gd name="T59" fmla="*/ 59 h 62"/>
                      <a:gd name="T60" fmla="*/ 31 w 62"/>
                      <a:gd name="T61" fmla="*/ 59 h 62"/>
                      <a:gd name="T62" fmla="*/ 25 w 62"/>
                      <a:gd name="T63" fmla="*/ 59 h 62"/>
                      <a:gd name="T64" fmla="*/ 20 w 62"/>
                      <a:gd name="T65" fmla="*/ 57 h 62"/>
                      <a:gd name="T66" fmla="*/ 15 w 62"/>
                      <a:gd name="T67" fmla="*/ 54 h 62"/>
                      <a:gd name="T68" fmla="*/ 11 w 62"/>
                      <a:gd name="T69" fmla="*/ 51 h 62"/>
                      <a:gd name="T70" fmla="*/ 8 w 62"/>
                      <a:gd name="T71" fmla="*/ 47 h 62"/>
                      <a:gd name="T72" fmla="*/ 4 w 62"/>
                      <a:gd name="T73" fmla="*/ 42 h 62"/>
                      <a:gd name="T74" fmla="*/ 3 w 62"/>
                      <a:gd name="T75" fmla="*/ 37 h 62"/>
                      <a:gd name="T76" fmla="*/ 3 w 62"/>
                      <a:gd name="T77" fmla="*/ 31 h 62"/>
                      <a:gd name="T78" fmla="*/ 3 w 62"/>
                      <a:gd name="T79" fmla="*/ 27 h 62"/>
                      <a:gd name="T80" fmla="*/ 4 w 62"/>
                      <a:gd name="T81" fmla="*/ 20 h 62"/>
                      <a:gd name="T82" fmla="*/ 1 w 62"/>
                      <a:gd name="T83" fmla="*/ 27 h 62"/>
                      <a:gd name="T84" fmla="*/ 0 w 62"/>
                      <a:gd name="T85" fmla="*/ 31 h 62"/>
                      <a:gd name="T86" fmla="*/ 0 w 62"/>
                      <a:gd name="T87" fmla="*/ 31 h 62"/>
                      <a:gd name="T88" fmla="*/ 0 w 62"/>
                      <a:gd name="T89" fmla="*/ 31 h 62"/>
                      <a:gd name="T90" fmla="*/ 0 w 62"/>
                      <a:gd name="T91" fmla="*/ 37 h 62"/>
                      <a:gd name="T92" fmla="*/ 1 w 62"/>
                      <a:gd name="T93" fmla="*/ 44 h 62"/>
                      <a:gd name="T94" fmla="*/ 4 w 62"/>
                      <a:gd name="T95" fmla="*/ 48 h 62"/>
                      <a:gd name="T96" fmla="*/ 9 w 62"/>
                      <a:gd name="T97" fmla="*/ 53 h 62"/>
                      <a:gd name="T98" fmla="*/ 12 w 62"/>
                      <a:gd name="T99" fmla="*/ 57 h 62"/>
                      <a:gd name="T100" fmla="*/ 18 w 62"/>
                      <a:gd name="T101" fmla="*/ 61 h 62"/>
                      <a:gd name="T102" fmla="*/ 25 w 62"/>
                      <a:gd name="T103" fmla="*/ 62 h 62"/>
                      <a:gd name="T104" fmla="*/ 31 w 62"/>
                      <a:gd name="T105" fmla="*/ 62 h 62"/>
                      <a:gd name="T106" fmla="*/ 37 w 62"/>
                      <a:gd name="T107" fmla="*/ 62 h 62"/>
                      <a:gd name="T108" fmla="*/ 42 w 62"/>
                      <a:gd name="T109" fmla="*/ 61 h 62"/>
                      <a:gd name="T110" fmla="*/ 48 w 62"/>
                      <a:gd name="T111" fmla="*/ 57 h 62"/>
                      <a:gd name="T112" fmla="*/ 52 w 62"/>
                      <a:gd name="T113" fmla="*/ 53 h 62"/>
                      <a:gd name="T114" fmla="*/ 55 w 62"/>
                      <a:gd name="T115" fmla="*/ 48 h 62"/>
                      <a:gd name="T116" fmla="*/ 59 w 62"/>
                      <a:gd name="T117" fmla="*/ 44 h 62"/>
                      <a:gd name="T118" fmla="*/ 60 w 62"/>
                      <a:gd name="T119" fmla="*/ 37 h 62"/>
                      <a:gd name="T120" fmla="*/ 62 w 62"/>
                      <a:gd name="T121" fmla="*/ 31 h 6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2"/>
                      <a:gd name="T184" fmla="*/ 0 h 62"/>
                      <a:gd name="T185" fmla="*/ 62 w 62"/>
                      <a:gd name="T186" fmla="*/ 62 h 6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2" h="62">
                        <a:moveTo>
                          <a:pt x="62" y="31"/>
                        </a:moveTo>
                        <a:lnTo>
                          <a:pt x="60" y="25"/>
                        </a:lnTo>
                        <a:lnTo>
                          <a:pt x="59" y="19"/>
                        </a:lnTo>
                        <a:lnTo>
                          <a:pt x="55" y="14"/>
                        </a:lnTo>
                        <a:lnTo>
                          <a:pt x="52" y="10"/>
                        </a:lnTo>
                        <a:lnTo>
                          <a:pt x="48" y="6"/>
                        </a:lnTo>
                        <a:lnTo>
                          <a:pt x="42" y="3"/>
                        </a:lnTo>
                        <a:lnTo>
                          <a:pt x="37" y="2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5" y="2"/>
                        </a:lnTo>
                        <a:lnTo>
                          <a:pt x="20" y="5"/>
                        </a:lnTo>
                        <a:lnTo>
                          <a:pt x="15" y="8"/>
                        </a:lnTo>
                        <a:lnTo>
                          <a:pt x="23" y="5"/>
                        </a:lnTo>
                        <a:lnTo>
                          <a:pt x="31" y="3"/>
                        </a:lnTo>
                        <a:lnTo>
                          <a:pt x="35" y="5"/>
                        </a:lnTo>
                        <a:lnTo>
                          <a:pt x="42" y="6"/>
                        </a:lnTo>
                        <a:lnTo>
                          <a:pt x="46" y="8"/>
                        </a:lnTo>
                        <a:lnTo>
                          <a:pt x="49" y="11"/>
                        </a:lnTo>
                        <a:lnTo>
                          <a:pt x="54" y="16"/>
                        </a:lnTo>
                        <a:lnTo>
                          <a:pt x="55" y="20"/>
                        </a:lnTo>
                        <a:lnTo>
                          <a:pt x="57" y="27"/>
                        </a:lnTo>
                        <a:lnTo>
                          <a:pt x="59" y="31"/>
                        </a:lnTo>
                        <a:lnTo>
                          <a:pt x="57" y="37"/>
                        </a:lnTo>
                        <a:lnTo>
                          <a:pt x="55" y="42"/>
                        </a:lnTo>
                        <a:lnTo>
                          <a:pt x="54" y="47"/>
                        </a:lnTo>
                        <a:lnTo>
                          <a:pt x="49" y="51"/>
                        </a:lnTo>
                        <a:lnTo>
                          <a:pt x="46" y="54"/>
                        </a:lnTo>
                        <a:lnTo>
                          <a:pt x="42" y="57"/>
                        </a:lnTo>
                        <a:lnTo>
                          <a:pt x="35" y="59"/>
                        </a:lnTo>
                        <a:lnTo>
                          <a:pt x="31" y="59"/>
                        </a:lnTo>
                        <a:lnTo>
                          <a:pt x="25" y="59"/>
                        </a:lnTo>
                        <a:lnTo>
                          <a:pt x="20" y="57"/>
                        </a:lnTo>
                        <a:lnTo>
                          <a:pt x="15" y="54"/>
                        </a:lnTo>
                        <a:lnTo>
                          <a:pt x="11" y="51"/>
                        </a:lnTo>
                        <a:lnTo>
                          <a:pt x="8" y="47"/>
                        </a:lnTo>
                        <a:lnTo>
                          <a:pt x="4" y="42"/>
                        </a:lnTo>
                        <a:lnTo>
                          <a:pt x="3" y="37"/>
                        </a:lnTo>
                        <a:lnTo>
                          <a:pt x="3" y="31"/>
                        </a:lnTo>
                        <a:lnTo>
                          <a:pt x="3" y="27"/>
                        </a:lnTo>
                        <a:lnTo>
                          <a:pt x="4" y="20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7"/>
                        </a:lnTo>
                        <a:lnTo>
                          <a:pt x="1" y="44"/>
                        </a:lnTo>
                        <a:lnTo>
                          <a:pt x="4" y="48"/>
                        </a:lnTo>
                        <a:lnTo>
                          <a:pt x="9" y="53"/>
                        </a:lnTo>
                        <a:lnTo>
                          <a:pt x="12" y="57"/>
                        </a:lnTo>
                        <a:lnTo>
                          <a:pt x="18" y="61"/>
                        </a:lnTo>
                        <a:lnTo>
                          <a:pt x="25" y="62"/>
                        </a:lnTo>
                        <a:lnTo>
                          <a:pt x="31" y="62"/>
                        </a:lnTo>
                        <a:lnTo>
                          <a:pt x="37" y="62"/>
                        </a:lnTo>
                        <a:lnTo>
                          <a:pt x="42" y="61"/>
                        </a:lnTo>
                        <a:lnTo>
                          <a:pt x="48" y="57"/>
                        </a:lnTo>
                        <a:lnTo>
                          <a:pt x="52" y="53"/>
                        </a:lnTo>
                        <a:lnTo>
                          <a:pt x="55" y="48"/>
                        </a:lnTo>
                        <a:lnTo>
                          <a:pt x="59" y="44"/>
                        </a:lnTo>
                        <a:lnTo>
                          <a:pt x="60" y="37"/>
                        </a:lnTo>
                        <a:lnTo>
                          <a:pt x="62" y="31"/>
                        </a:lnTo>
                        <a:close/>
                      </a:path>
                    </a:pathLst>
                  </a:custGeom>
                  <a:solidFill>
                    <a:srgbClr val="EB8F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9" name="Freeform 727">
                    <a:extLst>
                      <a:ext uri="{FF2B5EF4-FFF2-40B4-BE49-F238E27FC236}">
                        <a16:creationId xmlns:a16="http://schemas.microsoft.com/office/drawing/2014/main" id="{7228F838-60A6-0D45-8DFB-8632FFF8C93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68" y="1201"/>
                    <a:ext cx="59" cy="59"/>
                  </a:xfrm>
                  <a:custGeom>
                    <a:avLst/>
                    <a:gdLst>
                      <a:gd name="T0" fmla="*/ 58 w 59"/>
                      <a:gd name="T1" fmla="*/ 23 h 59"/>
                      <a:gd name="T2" fmla="*/ 53 w 59"/>
                      <a:gd name="T3" fmla="*/ 14 h 59"/>
                      <a:gd name="T4" fmla="*/ 45 w 59"/>
                      <a:gd name="T5" fmla="*/ 4 h 59"/>
                      <a:gd name="T6" fmla="*/ 34 w 59"/>
                      <a:gd name="T7" fmla="*/ 1 h 59"/>
                      <a:gd name="T8" fmla="*/ 24 w 59"/>
                      <a:gd name="T9" fmla="*/ 0 h 59"/>
                      <a:gd name="T10" fmla="*/ 13 w 59"/>
                      <a:gd name="T11" fmla="*/ 6 h 59"/>
                      <a:gd name="T12" fmla="*/ 3 w 59"/>
                      <a:gd name="T13" fmla="*/ 18 h 59"/>
                      <a:gd name="T14" fmla="*/ 0 w 59"/>
                      <a:gd name="T15" fmla="*/ 28 h 59"/>
                      <a:gd name="T16" fmla="*/ 0 w 59"/>
                      <a:gd name="T17" fmla="*/ 35 h 59"/>
                      <a:gd name="T18" fmla="*/ 5 w 59"/>
                      <a:gd name="T19" fmla="*/ 46 h 59"/>
                      <a:gd name="T20" fmla="*/ 13 w 59"/>
                      <a:gd name="T21" fmla="*/ 54 h 59"/>
                      <a:gd name="T22" fmla="*/ 24 w 59"/>
                      <a:gd name="T23" fmla="*/ 59 h 59"/>
                      <a:gd name="T24" fmla="*/ 34 w 59"/>
                      <a:gd name="T25" fmla="*/ 59 h 59"/>
                      <a:gd name="T26" fmla="*/ 45 w 59"/>
                      <a:gd name="T27" fmla="*/ 54 h 59"/>
                      <a:gd name="T28" fmla="*/ 53 w 59"/>
                      <a:gd name="T29" fmla="*/ 46 h 59"/>
                      <a:gd name="T30" fmla="*/ 58 w 59"/>
                      <a:gd name="T31" fmla="*/ 35 h 59"/>
                      <a:gd name="T32" fmla="*/ 56 w 59"/>
                      <a:gd name="T33" fmla="*/ 29 h 59"/>
                      <a:gd name="T34" fmla="*/ 53 w 59"/>
                      <a:gd name="T35" fmla="*/ 40 h 59"/>
                      <a:gd name="T36" fmla="*/ 48 w 59"/>
                      <a:gd name="T37" fmla="*/ 48 h 59"/>
                      <a:gd name="T38" fmla="*/ 39 w 59"/>
                      <a:gd name="T39" fmla="*/ 54 h 59"/>
                      <a:gd name="T40" fmla="*/ 30 w 59"/>
                      <a:gd name="T41" fmla="*/ 55 h 59"/>
                      <a:gd name="T42" fmla="*/ 19 w 59"/>
                      <a:gd name="T43" fmla="*/ 54 h 59"/>
                      <a:gd name="T44" fmla="*/ 11 w 59"/>
                      <a:gd name="T45" fmla="*/ 48 h 59"/>
                      <a:gd name="T46" fmla="*/ 5 w 59"/>
                      <a:gd name="T47" fmla="*/ 40 h 59"/>
                      <a:gd name="T48" fmla="*/ 3 w 59"/>
                      <a:gd name="T49" fmla="*/ 29 h 59"/>
                      <a:gd name="T50" fmla="*/ 5 w 59"/>
                      <a:gd name="T51" fmla="*/ 20 h 59"/>
                      <a:gd name="T52" fmla="*/ 11 w 59"/>
                      <a:gd name="T53" fmla="*/ 11 h 59"/>
                      <a:gd name="T54" fmla="*/ 19 w 59"/>
                      <a:gd name="T55" fmla="*/ 4 h 59"/>
                      <a:gd name="T56" fmla="*/ 30 w 59"/>
                      <a:gd name="T57" fmla="*/ 3 h 59"/>
                      <a:gd name="T58" fmla="*/ 39 w 59"/>
                      <a:gd name="T59" fmla="*/ 4 h 59"/>
                      <a:gd name="T60" fmla="*/ 48 w 59"/>
                      <a:gd name="T61" fmla="*/ 11 h 59"/>
                      <a:gd name="T62" fmla="*/ 53 w 59"/>
                      <a:gd name="T63" fmla="*/ 20 h 59"/>
                      <a:gd name="T64" fmla="*/ 56 w 59"/>
                      <a:gd name="T65" fmla="*/ 29 h 5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9"/>
                      <a:gd name="T100" fmla="*/ 0 h 59"/>
                      <a:gd name="T101" fmla="*/ 59 w 59"/>
                      <a:gd name="T102" fmla="*/ 59 h 5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9" h="59">
                        <a:moveTo>
                          <a:pt x="59" y="29"/>
                        </a:moveTo>
                        <a:lnTo>
                          <a:pt x="58" y="23"/>
                        </a:lnTo>
                        <a:lnTo>
                          <a:pt x="56" y="18"/>
                        </a:lnTo>
                        <a:lnTo>
                          <a:pt x="53" y="14"/>
                        </a:lnTo>
                        <a:lnTo>
                          <a:pt x="50" y="9"/>
                        </a:lnTo>
                        <a:lnTo>
                          <a:pt x="45" y="4"/>
                        </a:lnTo>
                        <a:lnTo>
                          <a:pt x="41" y="3"/>
                        </a:lnTo>
                        <a:lnTo>
                          <a:pt x="34" y="1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19" y="1"/>
                        </a:lnTo>
                        <a:lnTo>
                          <a:pt x="13" y="6"/>
                        </a:lnTo>
                        <a:lnTo>
                          <a:pt x="8" y="12"/>
                        </a:lnTo>
                        <a:lnTo>
                          <a:pt x="3" y="18"/>
                        </a:lnTo>
                        <a:lnTo>
                          <a:pt x="0" y="25"/>
                        </a:lnTo>
                        <a:lnTo>
                          <a:pt x="0" y="28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2" y="42"/>
                        </a:lnTo>
                        <a:lnTo>
                          <a:pt x="5" y="46"/>
                        </a:lnTo>
                        <a:lnTo>
                          <a:pt x="8" y="51"/>
                        </a:lnTo>
                        <a:lnTo>
                          <a:pt x="13" y="54"/>
                        </a:lnTo>
                        <a:lnTo>
                          <a:pt x="17" y="57"/>
                        </a:lnTo>
                        <a:lnTo>
                          <a:pt x="24" y="59"/>
                        </a:lnTo>
                        <a:lnTo>
                          <a:pt x="30" y="59"/>
                        </a:lnTo>
                        <a:lnTo>
                          <a:pt x="34" y="59"/>
                        </a:lnTo>
                        <a:lnTo>
                          <a:pt x="41" y="57"/>
                        </a:lnTo>
                        <a:lnTo>
                          <a:pt x="45" y="54"/>
                        </a:lnTo>
                        <a:lnTo>
                          <a:pt x="50" y="51"/>
                        </a:lnTo>
                        <a:lnTo>
                          <a:pt x="53" y="46"/>
                        </a:lnTo>
                        <a:lnTo>
                          <a:pt x="56" y="42"/>
                        </a:lnTo>
                        <a:lnTo>
                          <a:pt x="58" y="35"/>
                        </a:lnTo>
                        <a:lnTo>
                          <a:pt x="59" y="29"/>
                        </a:lnTo>
                        <a:close/>
                        <a:moveTo>
                          <a:pt x="56" y="29"/>
                        </a:moveTo>
                        <a:lnTo>
                          <a:pt x="54" y="35"/>
                        </a:lnTo>
                        <a:lnTo>
                          <a:pt x="53" y="40"/>
                        </a:lnTo>
                        <a:lnTo>
                          <a:pt x="51" y="45"/>
                        </a:lnTo>
                        <a:lnTo>
                          <a:pt x="48" y="48"/>
                        </a:lnTo>
                        <a:lnTo>
                          <a:pt x="44" y="51"/>
                        </a:lnTo>
                        <a:lnTo>
                          <a:pt x="39" y="54"/>
                        </a:lnTo>
                        <a:lnTo>
                          <a:pt x="34" y="55"/>
                        </a:lnTo>
                        <a:lnTo>
                          <a:pt x="30" y="55"/>
                        </a:lnTo>
                        <a:lnTo>
                          <a:pt x="24" y="55"/>
                        </a:lnTo>
                        <a:lnTo>
                          <a:pt x="19" y="54"/>
                        </a:lnTo>
                        <a:lnTo>
                          <a:pt x="14" y="51"/>
                        </a:lnTo>
                        <a:lnTo>
                          <a:pt x="11" y="48"/>
                        </a:lnTo>
                        <a:lnTo>
                          <a:pt x="8" y="45"/>
                        </a:lnTo>
                        <a:lnTo>
                          <a:pt x="5" y="40"/>
                        </a:lnTo>
                        <a:lnTo>
                          <a:pt x="3" y="35"/>
                        </a:lnTo>
                        <a:lnTo>
                          <a:pt x="3" y="29"/>
                        </a:lnTo>
                        <a:lnTo>
                          <a:pt x="3" y="25"/>
                        </a:lnTo>
                        <a:lnTo>
                          <a:pt x="5" y="20"/>
                        </a:lnTo>
                        <a:lnTo>
                          <a:pt x="8" y="15"/>
                        </a:lnTo>
                        <a:lnTo>
                          <a:pt x="11" y="11"/>
                        </a:lnTo>
                        <a:lnTo>
                          <a:pt x="14" y="8"/>
                        </a:lnTo>
                        <a:lnTo>
                          <a:pt x="19" y="4"/>
                        </a:lnTo>
                        <a:lnTo>
                          <a:pt x="24" y="4"/>
                        </a:lnTo>
                        <a:lnTo>
                          <a:pt x="30" y="3"/>
                        </a:lnTo>
                        <a:lnTo>
                          <a:pt x="34" y="4"/>
                        </a:lnTo>
                        <a:lnTo>
                          <a:pt x="39" y="4"/>
                        </a:lnTo>
                        <a:lnTo>
                          <a:pt x="44" y="8"/>
                        </a:lnTo>
                        <a:lnTo>
                          <a:pt x="48" y="11"/>
                        </a:lnTo>
                        <a:lnTo>
                          <a:pt x="51" y="15"/>
                        </a:lnTo>
                        <a:lnTo>
                          <a:pt x="53" y="20"/>
                        </a:lnTo>
                        <a:lnTo>
                          <a:pt x="54" y="25"/>
                        </a:lnTo>
                        <a:lnTo>
                          <a:pt x="56" y="29"/>
                        </a:lnTo>
                        <a:close/>
                      </a:path>
                    </a:pathLst>
                  </a:custGeom>
                  <a:solidFill>
                    <a:srgbClr val="EC93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0" name="Freeform 728">
                    <a:extLst>
                      <a:ext uri="{FF2B5EF4-FFF2-40B4-BE49-F238E27FC236}">
                        <a16:creationId xmlns:a16="http://schemas.microsoft.com/office/drawing/2014/main" id="{15654244-BBFC-4548-9F56-2E973FAE687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0" y="1202"/>
                    <a:ext cx="56" cy="56"/>
                  </a:xfrm>
                  <a:custGeom>
                    <a:avLst/>
                    <a:gdLst>
                      <a:gd name="T0" fmla="*/ 54 w 56"/>
                      <a:gd name="T1" fmla="*/ 24 h 56"/>
                      <a:gd name="T2" fmla="*/ 51 w 56"/>
                      <a:gd name="T3" fmla="*/ 13 h 56"/>
                      <a:gd name="T4" fmla="*/ 43 w 56"/>
                      <a:gd name="T5" fmla="*/ 5 h 56"/>
                      <a:gd name="T6" fmla="*/ 32 w 56"/>
                      <a:gd name="T7" fmla="*/ 2 h 56"/>
                      <a:gd name="T8" fmla="*/ 20 w 56"/>
                      <a:gd name="T9" fmla="*/ 2 h 56"/>
                      <a:gd name="T10" fmla="*/ 6 w 56"/>
                      <a:gd name="T11" fmla="*/ 11 h 56"/>
                      <a:gd name="T12" fmla="*/ 0 w 56"/>
                      <a:gd name="T13" fmla="*/ 24 h 56"/>
                      <a:gd name="T14" fmla="*/ 0 w 56"/>
                      <a:gd name="T15" fmla="*/ 34 h 56"/>
                      <a:gd name="T16" fmla="*/ 5 w 56"/>
                      <a:gd name="T17" fmla="*/ 44 h 56"/>
                      <a:gd name="T18" fmla="*/ 12 w 56"/>
                      <a:gd name="T19" fmla="*/ 51 h 56"/>
                      <a:gd name="T20" fmla="*/ 22 w 56"/>
                      <a:gd name="T21" fmla="*/ 56 h 56"/>
                      <a:gd name="T22" fmla="*/ 32 w 56"/>
                      <a:gd name="T23" fmla="*/ 56 h 56"/>
                      <a:gd name="T24" fmla="*/ 43 w 56"/>
                      <a:gd name="T25" fmla="*/ 51 h 56"/>
                      <a:gd name="T26" fmla="*/ 51 w 56"/>
                      <a:gd name="T27" fmla="*/ 44 h 56"/>
                      <a:gd name="T28" fmla="*/ 54 w 56"/>
                      <a:gd name="T29" fmla="*/ 34 h 56"/>
                      <a:gd name="T30" fmla="*/ 52 w 56"/>
                      <a:gd name="T31" fmla="*/ 28 h 56"/>
                      <a:gd name="T32" fmla="*/ 49 w 56"/>
                      <a:gd name="T33" fmla="*/ 37 h 56"/>
                      <a:gd name="T34" fmla="*/ 45 w 56"/>
                      <a:gd name="T35" fmla="*/ 45 h 56"/>
                      <a:gd name="T36" fmla="*/ 37 w 56"/>
                      <a:gd name="T37" fmla="*/ 51 h 56"/>
                      <a:gd name="T38" fmla="*/ 28 w 56"/>
                      <a:gd name="T39" fmla="*/ 53 h 56"/>
                      <a:gd name="T40" fmla="*/ 17 w 56"/>
                      <a:gd name="T41" fmla="*/ 51 h 56"/>
                      <a:gd name="T42" fmla="*/ 9 w 56"/>
                      <a:gd name="T43" fmla="*/ 45 h 56"/>
                      <a:gd name="T44" fmla="*/ 5 w 56"/>
                      <a:gd name="T45" fmla="*/ 37 h 56"/>
                      <a:gd name="T46" fmla="*/ 3 w 56"/>
                      <a:gd name="T47" fmla="*/ 28 h 56"/>
                      <a:gd name="T48" fmla="*/ 5 w 56"/>
                      <a:gd name="T49" fmla="*/ 19 h 56"/>
                      <a:gd name="T50" fmla="*/ 9 w 56"/>
                      <a:gd name="T51" fmla="*/ 11 h 56"/>
                      <a:gd name="T52" fmla="*/ 17 w 56"/>
                      <a:gd name="T53" fmla="*/ 5 h 56"/>
                      <a:gd name="T54" fmla="*/ 28 w 56"/>
                      <a:gd name="T55" fmla="*/ 3 h 56"/>
                      <a:gd name="T56" fmla="*/ 37 w 56"/>
                      <a:gd name="T57" fmla="*/ 5 h 56"/>
                      <a:gd name="T58" fmla="*/ 45 w 56"/>
                      <a:gd name="T59" fmla="*/ 11 h 56"/>
                      <a:gd name="T60" fmla="*/ 49 w 56"/>
                      <a:gd name="T61" fmla="*/ 19 h 56"/>
                      <a:gd name="T62" fmla="*/ 52 w 56"/>
                      <a:gd name="T63" fmla="*/ 28 h 5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6"/>
                      <a:gd name="T97" fmla="*/ 0 h 56"/>
                      <a:gd name="T98" fmla="*/ 56 w 56"/>
                      <a:gd name="T99" fmla="*/ 56 h 5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6" h="56">
                        <a:moveTo>
                          <a:pt x="56" y="28"/>
                        </a:moveTo>
                        <a:lnTo>
                          <a:pt x="54" y="24"/>
                        </a:lnTo>
                        <a:lnTo>
                          <a:pt x="52" y="17"/>
                        </a:lnTo>
                        <a:lnTo>
                          <a:pt x="51" y="13"/>
                        </a:lnTo>
                        <a:lnTo>
                          <a:pt x="46" y="8"/>
                        </a:lnTo>
                        <a:lnTo>
                          <a:pt x="43" y="5"/>
                        </a:lnTo>
                        <a:lnTo>
                          <a:pt x="39" y="3"/>
                        </a:lnTo>
                        <a:lnTo>
                          <a:pt x="32" y="2"/>
                        </a:lnTo>
                        <a:lnTo>
                          <a:pt x="28" y="0"/>
                        </a:lnTo>
                        <a:lnTo>
                          <a:pt x="20" y="2"/>
                        </a:lnTo>
                        <a:lnTo>
                          <a:pt x="12" y="5"/>
                        </a:lnTo>
                        <a:lnTo>
                          <a:pt x="6" y="11"/>
                        </a:lnTo>
                        <a:lnTo>
                          <a:pt x="1" y="17"/>
                        </a:lnTo>
                        <a:lnTo>
                          <a:pt x="0" y="24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1" y="39"/>
                        </a:lnTo>
                        <a:lnTo>
                          <a:pt x="5" y="44"/>
                        </a:lnTo>
                        <a:lnTo>
                          <a:pt x="8" y="48"/>
                        </a:lnTo>
                        <a:lnTo>
                          <a:pt x="12" y="51"/>
                        </a:lnTo>
                        <a:lnTo>
                          <a:pt x="17" y="54"/>
                        </a:lnTo>
                        <a:lnTo>
                          <a:pt x="22" y="56"/>
                        </a:lnTo>
                        <a:lnTo>
                          <a:pt x="28" y="56"/>
                        </a:lnTo>
                        <a:lnTo>
                          <a:pt x="32" y="56"/>
                        </a:lnTo>
                        <a:lnTo>
                          <a:pt x="39" y="54"/>
                        </a:lnTo>
                        <a:lnTo>
                          <a:pt x="43" y="51"/>
                        </a:lnTo>
                        <a:lnTo>
                          <a:pt x="46" y="48"/>
                        </a:lnTo>
                        <a:lnTo>
                          <a:pt x="51" y="44"/>
                        </a:lnTo>
                        <a:lnTo>
                          <a:pt x="52" y="39"/>
                        </a:lnTo>
                        <a:lnTo>
                          <a:pt x="54" y="34"/>
                        </a:lnTo>
                        <a:lnTo>
                          <a:pt x="56" y="28"/>
                        </a:lnTo>
                        <a:close/>
                        <a:moveTo>
                          <a:pt x="52" y="28"/>
                        </a:moveTo>
                        <a:lnTo>
                          <a:pt x="51" y="33"/>
                        </a:lnTo>
                        <a:lnTo>
                          <a:pt x="49" y="37"/>
                        </a:lnTo>
                        <a:lnTo>
                          <a:pt x="48" y="42"/>
                        </a:lnTo>
                        <a:lnTo>
                          <a:pt x="45" y="45"/>
                        </a:lnTo>
                        <a:lnTo>
                          <a:pt x="42" y="48"/>
                        </a:lnTo>
                        <a:lnTo>
                          <a:pt x="37" y="51"/>
                        </a:lnTo>
                        <a:lnTo>
                          <a:pt x="32" y="53"/>
                        </a:lnTo>
                        <a:lnTo>
                          <a:pt x="28" y="53"/>
                        </a:lnTo>
                        <a:lnTo>
                          <a:pt x="22" y="53"/>
                        </a:lnTo>
                        <a:lnTo>
                          <a:pt x="17" y="51"/>
                        </a:lnTo>
                        <a:lnTo>
                          <a:pt x="14" y="48"/>
                        </a:lnTo>
                        <a:lnTo>
                          <a:pt x="9" y="45"/>
                        </a:lnTo>
                        <a:lnTo>
                          <a:pt x="6" y="42"/>
                        </a:lnTo>
                        <a:lnTo>
                          <a:pt x="5" y="37"/>
                        </a:lnTo>
                        <a:lnTo>
                          <a:pt x="3" y="33"/>
                        </a:lnTo>
                        <a:lnTo>
                          <a:pt x="3" y="28"/>
                        </a:lnTo>
                        <a:lnTo>
                          <a:pt x="3" y="24"/>
                        </a:lnTo>
                        <a:lnTo>
                          <a:pt x="5" y="19"/>
                        </a:lnTo>
                        <a:lnTo>
                          <a:pt x="6" y="14"/>
                        </a:lnTo>
                        <a:lnTo>
                          <a:pt x="9" y="11"/>
                        </a:lnTo>
                        <a:lnTo>
                          <a:pt x="14" y="8"/>
                        </a:lnTo>
                        <a:lnTo>
                          <a:pt x="17" y="5"/>
                        </a:lnTo>
                        <a:lnTo>
                          <a:pt x="22" y="3"/>
                        </a:lnTo>
                        <a:lnTo>
                          <a:pt x="28" y="3"/>
                        </a:lnTo>
                        <a:lnTo>
                          <a:pt x="32" y="3"/>
                        </a:lnTo>
                        <a:lnTo>
                          <a:pt x="37" y="5"/>
                        </a:lnTo>
                        <a:lnTo>
                          <a:pt x="42" y="8"/>
                        </a:lnTo>
                        <a:lnTo>
                          <a:pt x="45" y="11"/>
                        </a:lnTo>
                        <a:lnTo>
                          <a:pt x="48" y="14"/>
                        </a:lnTo>
                        <a:lnTo>
                          <a:pt x="49" y="19"/>
                        </a:lnTo>
                        <a:lnTo>
                          <a:pt x="51" y="24"/>
                        </a:lnTo>
                        <a:lnTo>
                          <a:pt x="52" y="28"/>
                        </a:lnTo>
                        <a:close/>
                      </a:path>
                    </a:pathLst>
                  </a:custGeom>
                  <a:solidFill>
                    <a:srgbClr val="EC9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1" name="Freeform 729">
                    <a:extLst>
                      <a:ext uri="{FF2B5EF4-FFF2-40B4-BE49-F238E27FC236}">
                        <a16:creationId xmlns:a16="http://schemas.microsoft.com/office/drawing/2014/main" id="{E3AF4098-5CEE-494F-AA6D-B1EA1EFF8AA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1" y="1204"/>
                    <a:ext cx="53" cy="52"/>
                  </a:xfrm>
                  <a:custGeom>
                    <a:avLst/>
                    <a:gdLst>
                      <a:gd name="T0" fmla="*/ 51 w 53"/>
                      <a:gd name="T1" fmla="*/ 22 h 52"/>
                      <a:gd name="T2" fmla="*/ 48 w 53"/>
                      <a:gd name="T3" fmla="*/ 12 h 52"/>
                      <a:gd name="T4" fmla="*/ 41 w 53"/>
                      <a:gd name="T5" fmla="*/ 5 h 52"/>
                      <a:gd name="T6" fmla="*/ 31 w 53"/>
                      <a:gd name="T7" fmla="*/ 1 h 52"/>
                      <a:gd name="T8" fmla="*/ 21 w 53"/>
                      <a:gd name="T9" fmla="*/ 1 h 52"/>
                      <a:gd name="T10" fmla="*/ 11 w 53"/>
                      <a:gd name="T11" fmla="*/ 5 h 52"/>
                      <a:gd name="T12" fmla="*/ 5 w 53"/>
                      <a:gd name="T13" fmla="*/ 12 h 52"/>
                      <a:gd name="T14" fmla="*/ 0 w 53"/>
                      <a:gd name="T15" fmla="*/ 22 h 52"/>
                      <a:gd name="T16" fmla="*/ 0 w 53"/>
                      <a:gd name="T17" fmla="*/ 32 h 52"/>
                      <a:gd name="T18" fmla="*/ 5 w 53"/>
                      <a:gd name="T19" fmla="*/ 42 h 52"/>
                      <a:gd name="T20" fmla="*/ 11 w 53"/>
                      <a:gd name="T21" fmla="*/ 48 h 52"/>
                      <a:gd name="T22" fmla="*/ 21 w 53"/>
                      <a:gd name="T23" fmla="*/ 52 h 52"/>
                      <a:gd name="T24" fmla="*/ 31 w 53"/>
                      <a:gd name="T25" fmla="*/ 52 h 52"/>
                      <a:gd name="T26" fmla="*/ 41 w 53"/>
                      <a:gd name="T27" fmla="*/ 48 h 52"/>
                      <a:gd name="T28" fmla="*/ 48 w 53"/>
                      <a:gd name="T29" fmla="*/ 42 h 52"/>
                      <a:gd name="T30" fmla="*/ 51 w 53"/>
                      <a:gd name="T31" fmla="*/ 32 h 52"/>
                      <a:gd name="T32" fmla="*/ 50 w 53"/>
                      <a:gd name="T33" fmla="*/ 26 h 52"/>
                      <a:gd name="T34" fmla="*/ 47 w 53"/>
                      <a:gd name="T35" fmla="*/ 35 h 52"/>
                      <a:gd name="T36" fmla="*/ 42 w 53"/>
                      <a:gd name="T37" fmla="*/ 43 h 52"/>
                      <a:gd name="T38" fmla="*/ 34 w 53"/>
                      <a:gd name="T39" fmla="*/ 48 h 52"/>
                      <a:gd name="T40" fmla="*/ 27 w 53"/>
                      <a:gd name="T41" fmla="*/ 49 h 52"/>
                      <a:gd name="T42" fmla="*/ 17 w 53"/>
                      <a:gd name="T43" fmla="*/ 48 h 52"/>
                      <a:gd name="T44" fmla="*/ 10 w 53"/>
                      <a:gd name="T45" fmla="*/ 43 h 52"/>
                      <a:gd name="T46" fmla="*/ 5 w 53"/>
                      <a:gd name="T47" fmla="*/ 35 h 52"/>
                      <a:gd name="T48" fmla="*/ 4 w 53"/>
                      <a:gd name="T49" fmla="*/ 26 h 52"/>
                      <a:gd name="T50" fmla="*/ 5 w 53"/>
                      <a:gd name="T51" fmla="*/ 17 h 52"/>
                      <a:gd name="T52" fmla="*/ 10 w 53"/>
                      <a:gd name="T53" fmla="*/ 11 h 52"/>
                      <a:gd name="T54" fmla="*/ 17 w 53"/>
                      <a:gd name="T55" fmla="*/ 5 h 52"/>
                      <a:gd name="T56" fmla="*/ 27 w 53"/>
                      <a:gd name="T57" fmla="*/ 3 h 52"/>
                      <a:gd name="T58" fmla="*/ 34 w 53"/>
                      <a:gd name="T59" fmla="*/ 5 h 52"/>
                      <a:gd name="T60" fmla="*/ 42 w 53"/>
                      <a:gd name="T61" fmla="*/ 11 h 52"/>
                      <a:gd name="T62" fmla="*/ 47 w 53"/>
                      <a:gd name="T63" fmla="*/ 17 h 52"/>
                      <a:gd name="T64" fmla="*/ 50 w 53"/>
                      <a:gd name="T65" fmla="*/ 26 h 5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3"/>
                      <a:gd name="T100" fmla="*/ 0 h 52"/>
                      <a:gd name="T101" fmla="*/ 53 w 53"/>
                      <a:gd name="T102" fmla="*/ 52 h 5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3" h="52">
                        <a:moveTo>
                          <a:pt x="53" y="26"/>
                        </a:moveTo>
                        <a:lnTo>
                          <a:pt x="51" y="22"/>
                        </a:lnTo>
                        <a:lnTo>
                          <a:pt x="50" y="17"/>
                        </a:lnTo>
                        <a:lnTo>
                          <a:pt x="48" y="12"/>
                        </a:lnTo>
                        <a:lnTo>
                          <a:pt x="45" y="8"/>
                        </a:lnTo>
                        <a:lnTo>
                          <a:pt x="41" y="5"/>
                        </a:lnTo>
                        <a:lnTo>
                          <a:pt x="36" y="1"/>
                        </a:lnTo>
                        <a:lnTo>
                          <a:pt x="31" y="1"/>
                        </a:lnTo>
                        <a:lnTo>
                          <a:pt x="27" y="0"/>
                        </a:lnTo>
                        <a:lnTo>
                          <a:pt x="21" y="1"/>
                        </a:lnTo>
                        <a:lnTo>
                          <a:pt x="16" y="1"/>
                        </a:lnTo>
                        <a:lnTo>
                          <a:pt x="11" y="5"/>
                        </a:lnTo>
                        <a:lnTo>
                          <a:pt x="8" y="8"/>
                        </a:lnTo>
                        <a:lnTo>
                          <a:pt x="5" y="12"/>
                        </a:lnTo>
                        <a:lnTo>
                          <a:pt x="2" y="17"/>
                        </a:lnTo>
                        <a:lnTo>
                          <a:pt x="0" y="22"/>
                        </a:lnTo>
                        <a:lnTo>
                          <a:pt x="0" y="26"/>
                        </a:lnTo>
                        <a:lnTo>
                          <a:pt x="0" y="32"/>
                        </a:lnTo>
                        <a:lnTo>
                          <a:pt x="2" y="37"/>
                        </a:lnTo>
                        <a:lnTo>
                          <a:pt x="5" y="42"/>
                        </a:lnTo>
                        <a:lnTo>
                          <a:pt x="8" y="45"/>
                        </a:lnTo>
                        <a:lnTo>
                          <a:pt x="11" y="48"/>
                        </a:lnTo>
                        <a:lnTo>
                          <a:pt x="16" y="51"/>
                        </a:lnTo>
                        <a:lnTo>
                          <a:pt x="21" y="52"/>
                        </a:lnTo>
                        <a:lnTo>
                          <a:pt x="27" y="52"/>
                        </a:lnTo>
                        <a:lnTo>
                          <a:pt x="31" y="52"/>
                        </a:lnTo>
                        <a:lnTo>
                          <a:pt x="36" y="51"/>
                        </a:lnTo>
                        <a:lnTo>
                          <a:pt x="41" y="48"/>
                        </a:lnTo>
                        <a:lnTo>
                          <a:pt x="45" y="45"/>
                        </a:lnTo>
                        <a:lnTo>
                          <a:pt x="48" y="42"/>
                        </a:lnTo>
                        <a:lnTo>
                          <a:pt x="50" y="37"/>
                        </a:lnTo>
                        <a:lnTo>
                          <a:pt x="51" y="32"/>
                        </a:lnTo>
                        <a:lnTo>
                          <a:pt x="53" y="26"/>
                        </a:lnTo>
                        <a:close/>
                        <a:moveTo>
                          <a:pt x="50" y="26"/>
                        </a:moveTo>
                        <a:lnTo>
                          <a:pt x="48" y="31"/>
                        </a:lnTo>
                        <a:lnTo>
                          <a:pt x="47" y="35"/>
                        </a:lnTo>
                        <a:lnTo>
                          <a:pt x="45" y="40"/>
                        </a:lnTo>
                        <a:lnTo>
                          <a:pt x="42" y="43"/>
                        </a:lnTo>
                        <a:lnTo>
                          <a:pt x="39" y="46"/>
                        </a:lnTo>
                        <a:lnTo>
                          <a:pt x="34" y="48"/>
                        </a:lnTo>
                        <a:lnTo>
                          <a:pt x="31" y="49"/>
                        </a:lnTo>
                        <a:lnTo>
                          <a:pt x="27" y="49"/>
                        </a:lnTo>
                        <a:lnTo>
                          <a:pt x="22" y="49"/>
                        </a:lnTo>
                        <a:lnTo>
                          <a:pt x="17" y="48"/>
                        </a:lnTo>
                        <a:lnTo>
                          <a:pt x="13" y="46"/>
                        </a:lnTo>
                        <a:lnTo>
                          <a:pt x="10" y="43"/>
                        </a:lnTo>
                        <a:lnTo>
                          <a:pt x="7" y="40"/>
                        </a:lnTo>
                        <a:lnTo>
                          <a:pt x="5" y="35"/>
                        </a:lnTo>
                        <a:lnTo>
                          <a:pt x="4" y="31"/>
                        </a:lnTo>
                        <a:lnTo>
                          <a:pt x="4" y="26"/>
                        </a:lnTo>
                        <a:lnTo>
                          <a:pt x="4" y="22"/>
                        </a:lnTo>
                        <a:lnTo>
                          <a:pt x="5" y="17"/>
                        </a:lnTo>
                        <a:lnTo>
                          <a:pt x="7" y="14"/>
                        </a:lnTo>
                        <a:lnTo>
                          <a:pt x="10" y="11"/>
                        </a:lnTo>
                        <a:lnTo>
                          <a:pt x="13" y="8"/>
                        </a:lnTo>
                        <a:lnTo>
                          <a:pt x="17" y="5"/>
                        </a:lnTo>
                        <a:lnTo>
                          <a:pt x="22" y="3"/>
                        </a:lnTo>
                        <a:lnTo>
                          <a:pt x="27" y="3"/>
                        </a:lnTo>
                        <a:lnTo>
                          <a:pt x="31" y="3"/>
                        </a:lnTo>
                        <a:lnTo>
                          <a:pt x="34" y="5"/>
                        </a:lnTo>
                        <a:lnTo>
                          <a:pt x="39" y="8"/>
                        </a:lnTo>
                        <a:lnTo>
                          <a:pt x="42" y="11"/>
                        </a:lnTo>
                        <a:lnTo>
                          <a:pt x="45" y="14"/>
                        </a:lnTo>
                        <a:lnTo>
                          <a:pt x="47" y="17"/>
                        </a:lnTo>
                        <a:lnTo>
                          <a:pt x="48" y="22"/>
                        </a:lnTo>
                        <a:lnTo>
                          <a:pt x="50" y="26"/>
                        </a:lnTo>
                        <a:close/>
                      </a:path>
                    </a:pathLst>
                  </a:custGeom>
                  <a:solidFill>
                    <a:srgbClr val="ED9C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2" name="Freeform 730">
                    <a:extLst>
                      <a:ext uri="{FF2B5EF4-FFF2-40B4-BE49-F238E27FC236}">
                        <a16:creationId xmlns:a16="http://schemas.microsoft.com/office/drawing/2014/main" id="{7635E21C-AF27-7641-9999-3C65B83CFB2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3" y="1205"/>
                    <a:ext cx="49" cy="50"/>
                  </a:xfrm>
                  <a:custGeom>
                    <a:avLst/>
                    <a:gdLst>
                      <a:gd name="T0" fmla="*/ 48 w 49"/>
                      <a:gd name="T1" fmla="*/ 21 h 50"/>
                      <a:gd name="T2" fmla="*/ 45 w 49"/>
                      <a:gd name="T3" fmla="*/ 11 h 50"/>
                      <a:gd name="T4" fmla="*/ 39 w 49"/>
                      <a:gd name="T5" fmla="*/ 5 h 50"/>
                      <a:gd name="T6" fmla="*/ 29 w 49"/>
                      <a:gd name="T7" fmla="*/ 0 h 50"/>
                      <a:gd name="T8" fmla="*/ 19 w 49"/>
                      <a:gd name="T9" fmla="*/ 0 h 50"/>
                      <a:gd name="T10" fmla="*/ 11 w 49"/>
                      <a:gd name="T11" fmla="*/ 5 h 50"/>
                      <a:gd name="T12" fmla="*/ 3 w 49"/>
                      <a:gd name="T13" fmla="*/ 11 h 50"/>
                      <a:gd name="T14" fmla="*/ 0 w 49"/>
                      <a:gd name="T15" fmla="*/ 21 h 50"/>
                      <a:gd name="T16" fmla="*/ 0 w 49"/>
                      <a:gd name="T17" fmla="*/ 30 h 50"/>
                      <a:gd name="T18" fmla="*/ 3 w 49"/>
                      <a:gd name="T19" fmla="*/ 39 h 50"/>
                      <a:gd name="T20" fmla="*/ 11 w 49"/>
                      <a:gd name="T21" fmla="*/ 45 h 50"/>
                      <a:gd name="T22" fmla="*/ 19 w 49"/>
                      <a:gd name="T23" fmla="*/ 50 h 50"/>
                      <a:gd name="T24" fmla="*/ 29 w 49"/>
                      <a:gd name="T25" fmla="*/ 50 h 50"/>
                      <a:gd name="T26" fmla="*/ 39 w 49"/>
                      <a:gd name="T27" fmla="*/ 45 h 50"/>
                      <a:gd name="T28" fmla="*/ 45 w 49"/>
                      <a:gd name="T29" fmla="*/ 39 h 50"/>
                      <a:gd name="T30" fmla="*/ 48 w 49"/>
                      <a:gd name="T31" fmla="*/ 30 h 50"/>
                      <a:gd name="T32" fmla="*/ 46 w 49"/>
                      <a:gd name="T33" fmla="*/ 25 h 50"/>
                      <a:gd name="T34" fmla="*/ 45 w 49"/>
                      <a:gd name="T35" fmla="*/ 34 h 50"/>
                      <a:gd name="T36" fmla="*/ 40 w 49"/>
                      <a:gd name="T37" fmla="*/ 41 h 50"/>
                      <a:gd name="T38" fmla="*/ 32 w 49"/>
                      <a:gd name="T39" fmla="*/ 45 h 50"/>
                      <a:gd name="T40" fmla="*/ 25 w 49"/>
                      <a:gd name="T41" fmla="*/ 47 h 50"/>
                      <a:gd name="T42" fmla="*/ 15 w 49"/>
                      <a:gd name="T43" fmla="*/ 45 h 50"/>
                      <a:gd name="T44" fmla="*/ 9 w 49"/>
                      <a:gd name="T45" fmla="*/ 41 h 50"/>
                      <a:gd name="T46" fmla="*/ 5 w 49"/>
                      <a:gd name="T47" fmla="*/ 34 h 50"/>
                      <a:gd name="T48" fmla="*/ 3 w 49"/>
                      <a:gd name="T49" fmla="*/ 25 h 50"/>
                      <a:gd name="T50" fmla="*/ 5 w 49"/>
                      <a:gd name="T51" fmla="*/ 17 h 50"/>
                      <a:gd name="T52" fmla="*/ 9 w 49"/>
                      <a:gd name="T53" fmla="*/ 10 h 50"/>
                      <a:gd name="T54" fmla="*/ 15 w 49"/>
                      <a:gd name="T55" fmla="*/ 5 h 50"/>
                      <a:gd name="T56" fmla="*/ 25 w 49"/>
                      <a:gd name="T57" fmla="*/ 4 h 50"/>
                      <a:gd name="T58" fmla="*/ 32 w 49"/>
                      <a:gd name="T59" fmla="*/ 5 h 50"/>
                      <a:gd name="T60" fmla="*/ 40 w 49"/>
                      <a:gd name="T61" fmla="*/ 10 h 50"/>
                      <a:gd name="T62" fmla="*/ 45 w 49"/>
                      <a:gd name="T63" fmla="*/ 17 h 50"/>
                      <a:gd name="T64" fmla="*/ 46 w 49"/>
                      <a:gd name="T65" fmla="*/ 25 h 5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"/>
                      <a:gd name="T100" fmla="*/ 0 h 50"/>
                      <a:gd name="T101" fmla="*/ 49 w 49"/>
                      <a:gd name="T102" fmla="*/ 50 h 5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" h="50">
                        <a:moveTo>
                          <a:pt x="49" y="25"/>
                        </a:moveTo>
                        <a:lnTo>
                          <a:pt x="48" y="21"/>
                        </a:lnTo>
                        <a:lnTo>
                          <a:pt x="46" y="16"/>
                        </a:lnTo>
                        <a:lnTo>
                          <a:pt x="45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4" y="2"/>
                        </a:lnTo>
                        <a:lnTo>
                          <a:pt x="29" y="0"/>
                        </a:lnTo>
                        <a:lnTo>
                          <a:pt x="25" y="0"/>
                        </a:lnTo>
                        <a:lnTo>
                          <a:pt x="19" y="0"/>
                        </a:lnTo>
                        <a:lnTo>
                          <a:pt x="14" y="2"/>
                        </a:lnTo>
                        <a:lnTo>
                          <a:pt x="11" y="5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2" y="16"/>
                        </a:lnTo>
                        <a:lnTo>
                          <a:pt x="0" y="21"/>
                        </a:lnTo>
                        <a:lnTo>
                          <a:pt x="0" y="25"/>
                        </a:lnTo>
                        <a:lnTo>
                          <a:pt x="0" y="30"/>
                        </a:lnTo>
                        <a:lnTo>
                          <a:pt x="2" y="34"/>
                        </a:lnTo>
                        <a:lnTo>
                          <a:pt x="3" y="39"/>
                        </a:lnTo>
                        <a:lnTo>
                          <a:pt x="6" y="42"/>
                        </a:lnTo>
                        <a:lnTo>
                          <a:pt x="11" y="45"/>
                        </a:lnTo>
                        <a:lnTo>
                          <a:pt x="14" y="48"/>
                        </a:lnTo>
                        <a:lnTo>
                          <a:pt x="19" y="50"/>
                        </a:lnTo>
                        <a:lnTo>
                          <a:pt x="25" y="50"/>
                        </a:lnTo>
                        <a:lnTo>
                          <a:pt x="29" y="50"/>
                        </a:lnTo>
                        <a:lnTo>
                          <a:pt x="34" y="48"/>
                        </a:lnTo>
                        <a:lnTo>
                          <a:pt x="39" y="45"/>
                        </a:lnTo>
                        <a:lnTo>
                          <a:pt x="42" y="42"/>
                        </a:lnTo>
                        <a:lnTo>
                          <a:pt x="45" y="39"/>
                        </a:lnTo>
                        <a:lnTo>
                          <a:pt x="46" y="34"/>
                        </a:lnTo>
                        <a:lnTo>
                          <a:pt x="48" y="30"/>
                        </a:lnTo>
                        <a:lnTo>
                          <a:pt x="49" y="25"/>
                        </a:lnTo>
                        <a:close/>
                        <a:moveTo>
                          <a:pt x="46" y="25"/>
                        </a:moveTo>
                        <a:lnTo>
                          <a:pt x="45" y="30"/>
                        </a:lnTo>
                        <a:lnTo>
                          <a:pt x="45" y="34"/>
                        </a:lnTo>
                        <a:lnTo>
                          <a:pt x="42" y="38"/>
                        </a:lnTo>
                        <a:lnTo>
                          <a:pt x="40" y="41"/>
                        </a:lnTo>
                        <a:lnTo>
                          <a:pt x="36" y="44"/>
                        </a:lnTo>
                        <a:lnTo>
                          <a:pt x="32" y="45"/>
                        </a:lnTo>
                        <a:lnTo>
                          <a:pt x="28" y="47"/>
                        </a:lnTo>
                        <a:lnTo>
                          <a:pt x="25" y="47"/>
                        </a:lnTo>
                        <a:lnTo>
                          <a:pt x="20" y="47"/>
                        </a:lnTo>
                        <a:lnTo>
                          <a:pt x="15" y="45"/>
                        </a:lnTo>
                        <a:lnTo>
                          <a:pt x="12" y="44"/>
                        </a:lnTo>
                        <a:lnTo>
                          <a:pt x="9" y="41"/>
                        </a:lnTo>
                        <a:lnTo>
                          <a:pt x="6" y="38"/>
                        </a:lnTo>
                        <a:lnTo>
                          <a:pt x="5" y="34"/>
                        </a:lnTo>
                        <a:lnTo>
                          <a:pt x="3" y="30"/>
                        </a:lnTo>
                        <a:lnTo>
                          <a:pt x="3" y="25"/>
                        </a:lnTo>
                        <a:lnTo>
                          <a:pt x="3" y="21"/>
                        </a:lnTo>
                        <a:lnTo>
                          <a:pt x="5" y="17"/>
                        </a:lnTo>
                        <a:lnTo>
                          <a:pt x="6" y="13"/>
                        </a:lnTo>
                        <a:lnTo>
                          <a:pt x="9" y="10"/>
                        </a:lnTo>
                        <a:lnTo>
                          <a:pt x="12" y="8"/>
                        </a:lnTo>
                        <a:lnTo>
                          <a:pt x="15" y="5"/>
                        </a:lnTo>
                        <a:lnTo>
                          <a:pt x="20" y="4"/>
                        </a:lnTo>
                        <a:lnTo>
                          <a:pt x="25" y="4"/>
                        </a:lnTo>
                        <a:lnTo>
                          <a:pt x="28" y="4"/>
                        </a:lnTo>
                        <a:lnTo>
                          <a:pt x="32" y="5"/>
                        </a:lnTo>
                        <a:lnTo>
                          <a:pt x="36" y="8"/>
                        </a:lnTo>
                        <a:lnTo>
                          <a:pt x="40" y="10"/>
                        </a:lnTo>
                        <a:lnTo>
                          <a:pt x="42" y="13"/>
                        </a:lnTo>
                        <a:lnTo>
                          <a:pt x="45" y="17"/>
                        </a:lnTo>
                        <a:lnTo>
                          <a:pt x="45" y="21"/>
                        </a:lnTo>
                        <a:lnTo>
                          <a:pt x="46" y="25"/>
                        </a:lnTo>
                        <a:close/>
                      </a:path>
                    </a:pathLst>
                  </a:custGeom>
                  <a:solidFill>
                    <a:srgbClr val="EE9FA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3" name="Freeform 731">
                    <a:extLst>
                      <a:ext uri="{FF2B5EF4-FFF2-40B4-BE49-F238E27FC236}">
                        <a16:creationId xmlns:a16="http://schemas.microsoft.com/office/drawing/2014/main" id="{679DE641-216E-0F4A-B6D0-1ABCA9D0688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5" y="1207"/>
                    <a:ext cx="46" cy="46"/>
                  </a:xfrm>
                  <a:custGeom>
                    <a:avLst/>
                    <a:gdLst>
                      <a:gd name="T0" fmla="*/ 46 w 46"/>
                      <a:gd name="T1" fmla="*/ 23 h 46"/>
                      <a:gd name="T2" fmla="*/ 44 w 46"/>
                      <a:gd name="T3" fmla="*/ 19 h 46"/>
                      <a:gd name="T4" fmla="*/ 43 w 46"/>
                      <a:gd name="T5" fmla="*/ 14 h 46"/>
                      <a:gd name="T6" fmla="*/ 41 w 46"/>
                      <a:gd name="T7" fmla="*/ 11 h 46"/>
                      <a:gd name="T8" fmla="*/ 38 w 46"/>
                      <a:gd name="T9" fmla="*/ 8 h 46"/>
                      <a:gd name="T10" fmla="*/ 35 w 46"/>
                      <a:gd name="T11" fmla="*/ 5 h 46"/>
                      <a:gd name="T12" fmla="*/ 30 w 46"/>
                      <a:gd name="T13" fmla="*/ 2 h 46"/>
                      <a:gd name="T14" fmla="*/ 27 w 46"/>
                      <a:gd name="T15" fmla="*/ 0 h 46"/>
                      <a:gd name="T16" fmla="*/ 23 w 46"/>
                      <a:gd name="T17" fmla="*/ 0 h 46"/>
                      <a:gd name="T18" fmla="*/ 18 w 46"/>
                      <a:gd name="T19" fmla="*/ 0 h 46"/>
                      <a:gd name="T20" fmla="*/ 13 w 46"/>
                      <a:gd name="T21" fmla="*/ 2 h 46"/>
                      <a:gd name="T22" fmla="*/ 9 w 46"/>
                      <a:gd name="T23" fmla="*/ 5 h 46"/>
                      <a:gd name="T24" fmla="*/ 6 w 46"/>
                      <a:gd name="T25" fmla="*/ 8 h 46"/>
                      <a:gd name="T26" fmla="*/ 3 w 46"/>
                      <a:gd name="T27" fmla="*/ 11 h 46"/>
                      <a:gd name="T28" fmla="*/ 1 w 46"/>
                      <a:gd name="T29" fmla="*/ 14 h 46"/>
                      <a:gd name="T30" fmla="*/ 0 w 46"/>
                      <a:gd name="T31" fmla="*/ 19 h 46"/>
                      <a:gd name="T32" fmla="*/ 0 w 46"/>
                      <a:gd name="T33" fmla="*/ 23 h 46"/>
                      <a:gd name="T34" fmla="*/ 0 w 46"/>
                      <a:gd name="T35" fmla="*/ 28 h 46"/>
                      <a:gd name="T36" fmla="*/ 1 w 46"/>
                      <a:gd name="T37" fmla="*/ 32 h 46"/>
                      <a:gd name="T38" fmla="*/ 3 w 46"/>
                      <a:gd name="T39" fmla="*/ 37 h 46"/>
                      <a:gd name="T40" fmla="*/ 6 w 46"/>
                      <a:gd name="T41" fmla="*/ 40 h 46"/>
                      <a:gd name="T42" fmla="*/ 9 w 46"/>
                      <a:gd name="T43" fmla="*/ 43 h 46"/>
                      <a:gd name="T44" fmla="*/ 13 w 46"/>
                      <a:gd name="T45" fmla="*/ 45 h 46"/>
                      <a:gd name="T46" fmla="*/ 18 w 46"/>
                      <a:gd name="T47" fmla="*/ 46 h 46"/>
                      <a:gd name="T48" fmla="*/ 23 w 46"/>
                      <a:gd name="T49" fmla="*/ 46 h 46"/>
                      <a:gd name="T50" fmla="*/ 27 w 46"/>
                      <a:gd name="T51" fmla="*/ 46 h 46"/>
                      <a:gd name="T52" fmla="*/ 30 w 46"/>
                      <a:gd name="T53" fmla="*/ 45 h 46"/>
                      <a:gd name="T54" fmla="*/ 35 w 46"/>
                      <a:gd name="T55" fmla="*/ 43 h 46"/>
                      <a:gd name="T56" fmla="*/ 38 w 46"/>
                      <a:gd name="T57" fmla="*/ 40 h 46"/>
                      <a:gd name="T58" fmla="*/ 41 w 46"/>
                      <a:gd name="T59" fmla="*/ 37 h 46"/>
                      <a:gd name="T60" fmla="*/ 43 w 46"/>
                      <a:gd name="T61" fmla="*/ 32 h 46"/>
                      <a:gd name="T62" fmla="*/ 44 w 46"/>
                      <a:gd name="T63" fmla="*/ 28 h 46"/>
                      <a:gd name="T64" fmla="*/ 46 w 46"/>
                      <a:gd name="T65" fmla="*/ 23 h 46"/>
                      <a:gd name="T66" fmla="*/ 43 w 46"/>
                      <a:gd name="T67" fmla="*/ 23 h 46"/>
                      <a:gd name="T68" fmla="*/ 41 w 46"/>
                      <a:gd name="T69" fmla="*/ 31 h 46"/>
                      <a:gd name="T70" fmla="*/ 37 w 46"/>
                      <a:gd name="T71" fmla="*/ 37 h 46"/>
                      <a:gd name="T72" fmla="*/ 30 w 46"/>
                      <a:gd name="T73" fmla="*/ 42 h 46"/>
                      <a:gd name="T74" fmla="*/ 23 w 46"/>
                      <a:gd name="T75" fmla="*/ 43 h 46"/>
                      <a:gd name="T76" fmla="*/ 15 w 46"/>
                      <a:gd name="T77" fmla="*/ 42 h 46"/>
                      <a:gd name="T78" fmla="*/ 7 w 46"/>
                      <a:gd name="T79" fmla="*/ 37 h 46"/>
                      <a:gd name="T80" fmla="*/ 4 w 46"/>
                      <a:gd name="T81" fmla="*/ 31 h 46"/>
                      <a:gd name="T82" fmla="*/ 3 w 46"/>
                      <a:gd name="T83" fmla="*/ 23 h 46"/>
                      <a:gd name="T84" fmla="*/ 4 w 46"/>
                      <a:gd name="T85" fmla="*/ 15 h 46"/>
                      <a:gd name="T86" fmla="*/ 7 w 46"/>
                      <a:gd name="T87" fmla="*/ 9 h 46"/>
                      <a:gd name="T88" fmla="*/ 15 w 46"/>
                      <a:gd name="T89" fmla="*/ 5 h 46"/>
                      <a:gd name="T90" fmla="*/ 23 w 46"/>
                      <a:gd name="T91" fmla="*/ 3 h 46"/>
                      <a:gd name="T92" fmla="*/ 30 w 46"/>
                      <a:gd name="T93" fmla="*/ 5 h 46"/>
                      <a:gd name="T94" fmla="*/ 37 w 46"/>
                      <a:gd name="T95" fmla="*/ 9 h 46"/>
                      <a:gd name="T96" fmla="*/ 41 w 46"/>
                      <a:gd name="T97" fmla="*/ 15 h 46"/>
                      <a:gd name="T98" fmla="*/ 43 w 46"/>
                      <a:gd name="T99" fmla="*/ 23 h 4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6"/>
                      <a:gd name="T151" fmla="*/ 0 h 46"/>
                      <a:gd name="T152" fmla="*/ 46 w 46"/>
                      <a:gd name="T153" fmla="*/ 46 h 4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6" h="46">
                        <a:moveTo>
                          <a:pt x="46" y="23"/>
                        </a:moveTo>
                        <a:lnTo>
                          <a:pt x="44" y="19"/>
                        </a:lnTo>
                        <a:lnTo>
                          <a:pt x="43" y="14"/>
                        </a:lnTo>
                        <a:lnTo>
                          <a:pt x="41" y="11"/>
                        </a:lnTo>
                        <a:lnTo>
                          <a:pt x="38" y="8"/>
                        </a:lnTo>
                        <a:lnTo>
                          <a:pt x="35" y="5"/>
                        </a:lnTo>
                        <a:lnTo>
                          <a:pt x="30" y="2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3" y="2"/>
                        </a:lnTo>
                        <a:lnTo>
                          <a:pt x="9" y="5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1" y="14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8"/>
                        </a:lnTo>
                        <a:lnTo>
                          <a:pt x="1" y="32"/>
                        </a:lnTo>
                        <a:lnTo>
                          <a:pt x="3" y="37"/>
                        </a:lnTo>
                        <a:lnTo>
                          <a:pt x="6" y="40"/>
                        </a:lnTo>
                        <a:lnTo>
                          <a:pt x="9" y="43"/>
                        </a:lnTo>
                        <a:lnTo>
                          <a:pt x="13" y="45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27" y="46"/>
                        </a:lnTo>
                        <a:lnTo>
                          <a:pt x="30" y="45"/>
                        </a:lnTo>
                        <a:lnTo>
                          <a:pt x="35" y="43"/>
                        </a:lnTo>
                        <a:lnTo>
                          <a:pt x="38" y="40"/>
                        </a:lnTo>
                        <a:lnTo>
                          <a:pt x="41" y="37"/>
                        </a:lnTo>
                        <a:lnTo>
                          <a:pt x="43" y="32"/>
                        </a:lnTo>
                        <a:lnTo>
                          <a:pt x="44" y="28"/>
                        </a:lnTo>
                        <a:lnTo>
                          <a:pt x="46" y="23"/>
                        </a:lnTo>
                        <a:close/>
                        <a:moveTo>
                          <a:pt x="43" y="23"/>
                        </a:moveTo>
                        <a:lnTo>
                          <a:pt x="41" y="31"/>
                        </a:lnTo>
                        <a:lnTo>
                          <a:pt x="37" y="37"/>
                        </a:lnTo>
                        <a:lnTo>
                          <a:pt x="30" y="42"/>
                        </a:lnTo>
                        <a:lnTo>
                          <a:pt x="23" y="43"/>
                        </a:lnTo>
                        <a:lnTo>
                          <a:pt x="15" y="42"/>
                        </a:lnTo>
                        <a:lnTo>
                          <a:pt x="7" y="37"/>
                        </a:lnTo>
                        <a:lnTo>
                          <a:pt x="4" y="31"/>
                        </a:lnTo>
                        <a:lnTo>
                          <a:pt x="3" y="23"/>
                        </a:lnTo>
                        <a:lnTo>
                          <a:pt x="4" y="15"/>
                        </a:lnTo>
                        <a:lnTo>
                          <a:pt x="7" y="9"/>
                        </a:lnTo>
                        <a:lnTo>
                          <a:pt x="15" y="5"/>
                        </a:lnTo>
                        <a:lnTo>
                          <a:pt x="23" y="3"/>
                        </a:lnTo>
                        <a:lnTo>
                          <a:pt x="30" y="5"/>
                        </a:lnTo>
                        <a:lnTo>
                          <a:pt x="37" y="9"/>
                        </a:lnTo>
                        <a:lnTo>
                          <a:pt x="41" y="15"/>
                        </a:lnTo>
                        <a:lnTo>
                          <a:pt x="43" y="23"/>
                        </a:lnTo>
                        <a:close/>
                      </a:path>
                    </a:pathLst>
                  </a:custGeom>
                  <a:solidFill>
                    <a:srgbClr val="EEA2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4" name="Freeform 732">
                    <a:extLst>
                      <a:ext uri="{FF2B5EF4-FFF2-40B4-BE49-F238E27FC236}">
                        <a16:creationId xmlns:a16="http://schemas.microsoft.com/office/drawing/2014/main" id="{D011C349-0B9E-D146-ABBC-51553E32C65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6" y="1209"/>
                    <a:ext cx="43" cy="43"/>
                  </a:xfrm>
                  <a:custGeom>
                    <a:avLst/>
                    <a:gdLst>
                      <a:gd name="T0" fmla="*/ 43 w 43"/>
                      <a:gd name="T1" fmla="*/ 21 h 43"/>
                      <a:gd name="T2" fmla="*/ 42 w 43"/>
                      <a:gd name="T3" fmla="*/ 17 h 43"/>
                      <a:gd name="T4" fmla="*/ 42 w 43"/>
                      <a:gd name="T5" fmla="*/ 13 h 43"/>
                      <a:gd name="T6" fmla="*/ 39 w 43"/>
                      <a:gd name="T7" fmla="*/ 9 h 43"/>
                      <a:gd name="T8" fmla="*/ 37 w 43"/>
                      <a:gd name="T9" fmla="*/ 6 h 43"/>
                      <a:gd name="T10" fmla="*/ 33 w 43"/>
                      <a:gd name="T11" fmla="*/ 4 h 43"/>
                      <a:gd name="T12" fmla="*/ 29 w 43"/>
                      <a:gd name="T13" fmla="*/ 1 h 43"/>
                      <a:gd name="T14" fmla="*/ 25 w 43"/>
                      <a:gd name="T15" fmla="*/ 0 h 43"/>
                      <a:gd name="T16" fmla="*/ 22 w 43"/>
                      <a:gd name="T17" fmla="*/ 0 h 43"/>
                      <a:gd name="T18" fmla="*/ 17 w 43"/>
                      <a:gd name="T19" fmla="*/ 0 h 43"/>
                      <a:gd name="T20" fmla="*/ 12 w 43"/>
                      <a:gd name="T21" fmla="*/ 1 h 43"/>
                      <a:gd name="T22" fmla="*/ 9 w 43"/>
                      <a:gd name="T23" fmla="*/ 4 h 43"/>
                      <a:gd name="T24" fmla="*/ 6 w 43"/>
                      <a:gd name="T25" fmla="*/ 6 h 43"/>
                      <a:gd name="T26" fmla="*/ 3 w 43"/>
                      <a:gd name="T27" fmla="*/ 9 h 43"/>
                      <a:gd name="T28" fmla="*/ 2 w 43"/>
                      <a:gd name="T29" fmla="*/ 13 h 43"/>
                      <a:gd name="T30" fmla="*/ 0 w 43"/>
                      <a:gd name="T31" fmla="*/ 17 h 43"/>
                      <a:gd name="T32" fmla="*/ 0 w 43"/>
                      <a:gd name="T33" fmla="*/ 21 h 43"/>
                      <a:gd name="T34" fmla="*/ 0 w 43"/>
                      <a:gd name="T35" fmla="*/ 26 h 43"/>
                      <a:gd name="T36" fmla="*/ 2 w 43"/>
                      <a:gd name="T37" fmla="*/ 30 h 43"/>
                      <a:gd name="T38" fmla="*/ 3 w 43"/>
                      <a:gd name="T39" fmla="*/ 34 h 43"/>
                      <a:gd name="T40" fmla="*/ 6 w 43"/>
                      <a:gd name="T41" fmla="*/ 37 h 43"/>
                      <a:gd name="T42" fmla="*/ 9 w 43"/>
                      <a:gd name="T43" fmla="*/ 40 h 43"/>
                      <a:gd name="T44" fmla="*/ 12 w 43"/>
                      <a:gd name="T45" fmla="*/ 41 h 43"/>
                      <a:gd name="T46" fmla="*/ 17 w 43"/>
                      <a:gd name="T47" fmla="*/ 43 h 43"/>
                      <a:gd name="T48" fmla="*/ 22 w 43"/>
                      <a:gd name="T49" fmla="*/ 43 h 43"/>
                      <a:gd name="T50" fmla="*/ 25 w 43"/>
                      <a:gd name="T51" fmla="*/ 43 h 43"/>
                      <a:gd name="T52" fmla="*/ 29 w 43"/>
                      <a:gd name="T53" fmla="*/ 41 h 43"/>
                      <a:gd name="T54" fmla="*/ 33 w 43"/>
                      <a:gd name="T55" fmla="*/ 40 h 43"/>
                      <a:gd name="T56" fmla="*/ 37 w 43"/>
                      <a:gd name="T57" fmla="*/ 37 h 43"/>
                      <a:gd name="T58" fmla="*/ 39 w 43"/>
                      <a:gd name="T59" fmla="*/ 34 h 43"/>
                      <a:gd name="T60" fmla="*/ 42 w 43"/>
                      <a:gd name="T61" fmla="*/ 30 h 43"/>
                      <a:gd name="T62" fmla="*/ 42 w 43"/>
                      <a:gd name="T63" fmla="*/ 26 h 43"/>
                      <a:gd name="T64" fmla="*/ 43 w 43"/>
                      <a:gd name="T65" fmla="*/ 21 h 43"/>
                      <a:gd name="T66" fmla="*/ 40 w 43"/>
                      <a:gd name="T67" fmla="*/ 21 h 43"/>
                      <a:gd name="T68" fmla="*/ 39 w 43"/>
                      <a:gd name="T69" fmla="*/ 29 h 43"/>
                      <a:gd name="T70" fmla="*/ 34 w 43"/>
                      <a:gd name="T71" fmla="*/ 35 h 43"/>
                      <a:gd name="T72" fmla="*/ 28 w 43"/>
                      <a:gd name="T73" fmla="*/ 38 h 43"/>
                      <a:gd name="T74" fmla="*/ 22 w 43"/>
                      <a:gd name="T75" fmla="*/ 40 h 43"/>
                      <a:gd name="T76" fmla="*/ 14 w 43"/>
                      <a:gd name="T77" fmla="*/ 38 h 43"/>
                      <a:gd name="T78" fmla="*/ 8 w 43"/>
                      <a:gd name="T79" fmla="*/ 35 h 43"/>
                      <a:gd name="T80" fmla="*/ 5 w 43"/>
                      <a:gd name="T81" fmla="*/ 29 h 43"/>
                      <a:gd name="T82" fmla="*/ 3 w 43"/>
                      <a:gd name="T83" fmla="*/ 21 h 43"/>
                      <a:gd name="T84" fmla="*/ 5 w 43"/>
                      <a:gd name="T85" fmla="*/ 13 h 43"/>
                      <a:gd name="T86" fmla="*/ 8 w 43"/>
                      <a:gd name="T87" fmla="*/ 9 h 43"/>
                      <a:gd name="T88" fmla="*/ 14 w 43"/>
                      <a:gd name="T89" fmla="*/ 4 h 43"/>
                      <a:gd name="T90" fmla="*/ 22 w 43"/>
                      <a:gd name="T91" fmla="*/ 3 h 43"/>
                      <a:gd name="T92" fmla="*/ 28 w 43"/>
                      <a:gd name="T93" fmla="*/ 4 h 43"/>
                      <a:gd name="T94" fmla="*/ 34 w 43"/>
                      <a:gd name="T95" fmla="*/ 9 h 43"/>
                      <a:gd name="T96" fmla="*/ 39 w 43"/>
                      <a:gd name="T97" fmla="*/ 13 h 43"/>
                      <a:gd name="T98" fmla="*/ 40 w 43"/>
                      <a:gd name="T99" fmla="*/ 21 h 43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3"/>
                      <a:gd name="T151" fmla="*/ 0 h 43"/>
                      <a:gd name="T152" fmla="*/ 43 w 43"/>
                      <a:gd name="T153" fmla="*/ 43 h 43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3" h="43">
                        <a:moveTo>
                          <a:pt x="43" y="21"/>
                        </a:moveTo>
                        <a:lnTo>
                          <a:pt x="42" y="17"/>
                        </a:lnTo>
                        <a:lnTo>
                          <a:pt x="42" y="13"/>
                        </a:lnTo>
                        <a:lnTo>
                          <a:pt x="39" y="9"/>
                        </a:lnTo>
                        <a:lnTo>
                          <a:pt x="37" y="6"/>
                        </a:lnTo>
                        <a:lnTo>
                          <a:pt x="33" y="4"/>
                        </a:lnTo>
                        <a:lnTo>
                          <a:pt x="29" y="1"/>
                        </a:lnTo>
                        <a:lnTo>
                          <a:pt x="25" y="0"/>
                        </a:lnTo>
                        <a:lnTo>
                          <a:pt x="22" y="0"/>
                        </a:lnTo>
                        <a:lnTo>
                          <a:pt x="17" y="0"/>
                        </a:lnTo>
                        <a:lnTo>
                          <a:pt x="12" y="1"/>
                        </a:lnTo>
                        <a:lnTo>
                          <a:pt x="9" y="4"/>
                        </a:lnTo>
                        <a:lnTo>
                          <a:pt x="6" y="6"/>
                        </a:lnTo>
                        <a:lnTo>
                          <a:pt x="3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0" y="21"/>
                        </a:lnTo>
                        <a:lnTo>
                          <a:pt x="0" y="26"/>
                        </a:lnTo>
                        <a:lnTo>
                          <a:pt x="2" y="30"/>
                        </a:lnTo>
                        <a:lnTo>
                          <a:pt x="3" y="34"/>
                        </a:lnTo>
                        <a:lnTo>
                          <a:pt x="6" y="37"/>
                        </a:lnTo>
                        <a:lnTo>
                          <a:pt x="9" y="40"/>
                        </a:lnTo>
                        <a:lnTo>
                          <a:pt x="12" y="41"/>
                        </a:lnTo>
                        <a:lnTo>
                          <a:pt x="17" y="43"/>
                        </a:lnTo>
                        <a:lnTo>
                          <a:pt x="22" y="43"/>
                        </a:lnTo>
                        <a:lnTo>
                          <a:pt x="25" y="43"/>
                        </a:lnTo>
                        <a:lnTo>
                          <a:pt x="29" y="41"/>
                        </a:lnTo>
                        <a:lnTo>
                          <a:pt x="33" y="40"/>
                        </a:lnTo>
                        <a:lnTo>
                          <a:pt x="37" y="37"/>
                        </a:lnTo>
                        <a:lnTo>
                          <a:pt x="39" y="34"/>
                        </a:lnTo>
                        <a:lnTo>
                          <a:pt x="42" y="30"/>
                        </a:lnTo>
                        <a:lnTo>
                          <a:pt x="42" y="26"/>
                        </a:lnTo>
                        <a:lnTo>
                          <a:pt x="43" y="21"/>
                        </a:lnTo>
                        <a:close/>
                        <a:moveTo>
                          <a:pt x="40" y="21"/>
                        </a:moveTo>
                        <a:lnTo>
                          <a:pt x="39" y="29"/>
                        </a:lnTo>
                        <a:lnTo>
                          <a:pt x="34" y="35"/>
                        </a:lnTo>
                        <a:lnTo>
                          <a:pt x="28" y="38"/>
                        </a:lnTo>
                        <a:lnTo>
                          <a:pt x="22" y="40"/>
                        </a:lnTo>
                        <a:lnTo>
                          <a:pt x="14" y="38"/>
                        </a:lnTo>
                        <a:lnTo>
                          <a:pt x="8" y="35"/>
                        </a:lnTo>
                        <a:lnTo>
                          <a:pt x="5" y="29"/>
                        </a:lnTo>
                        <a:lnTo>
                          <a:pt x="3" y="21"/>
                        </a:lnTo>
                        <a:lnTo>
                          <a:pt x="5" y="13"/>
                        </a:lnTo>
                        <a:lnTo>
                          <a:pt x="8" y="9"/>
                        </a:lnTo>
                        <a:lnTo>
                          <a:pt x="14" y="4"/>
                        </a:lnTo>
                        <a:lnTo>
                          <a:pt x="22" y="3"/>
                        </a:lnTo>
                        <a:lnTo>
                          <a:pt x="28" y="4"/>
                        </a:lnTo>
                        <a:lnTo>
                          <a:pt x="34" y="9"/>
                        </a:lnTo>
                        <a:lnTo>
                          <a:pt x="39" y="13"/>
                        </a:lnTo>
                        <a:lnTo>
                          <a:pt x="40" y="21"/>
                        </a:lnTo>
                        <a:close/>
                      </a:path>
                    </a:pathLst>
                  </a:custGeom>
                  <a:solidFill>
                    <a:srgbClr val="EFA6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5" name="Freeform 733">
                    <a:extLst>
                      <a:ext uri="{FF2B5EF4-FFF2-40B4-BE49-F238E27FC236}">
                        <a16:creationId xmlns:a16="http://schemas.microsoft.com/office/drawing/2014/main" id="{98DE2DD2-F996-674E-BD0F-D34A42D5A74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8" y="1210"/>
                    <a:ext cx="40" cy="40"/>
                  </a:xfrm>
                  <a:custGeom>
                    <a:avLst/>
                    <a:gdLst>
                      <a:gd name="T0" fmla="*/ 40 w 40"/>
                      <a:gd name="T1" fmla="*/ 20 h 40"/>
                      <a:gd name="T2" fmla="*/ 38 w 40"/>
                      <a:gd name="T3" fmla="*/ 12 h 40"/>
                      <a:gd name="T4" fmla="*/ 34 w 40"/>
                      <a:gd name="T5" fmla="*/ 6 h 40"/>
                      <a:gd name="T6" fmla="*/ 27 w 40"/>
                      <a:gd name="T7" fmla="*/ 2 h 40"/>
                      <a:gd name="T8" fmla="*/ 20 w 40"/>
                      <a:gd name="T9" fmla="*/ 0 h 40"/>
                      <a:gd name="T10" fmla="*/ 12 w 40"/>
                      <a:gd name="T11" fmla="*/ 2 h 40"/>
                      <a:gd name="T12" fmla="*/ 4 w 40"/>
                      <a:gd name="T13" fmla="*/ 6 h 40"/>
                      <a:gd name="T14" fmla="*/ 1 w 40"/>
                      <a:gd name="T15" fmla="*/ 12 h 40"/>
                      <a:gd name="T16" fmla="*/ 0 w 40"/>
                      <a:gd name="T17" fmla="*/ 20 h 40"/>
                      <a:gd name="T18" fmla="*/ 1 w 40"/>
                      <a:gd name="T19" fmla="*/ 28 h 40"/>
                      <a:gd name="T20" fmla="*/ 4 w 40"/>
                      <a:gd name="T21" fmla="*/ 34 h 40"/>
                      <a:gd name="T22" fmla="*/ 12 w 40"/>
                      <a:gd name="T23" fmla="*/ 39 h 40"/>
                      <a:gd name="T24" fmla="*/ 20 w 40"/>
                      <a:gd name="T25" fmla="*/ 40 h 40"/>
                      <a:gd name="T26" fmla="*/ 27 w 40"/>
                      <a:gd name="T27" fmla="*/ 39 h 40"/>
                      <a:gd name="T28" fmla="*/ 34 w 40"/>
                      <a:gd name="T29" fmla="*/ 34 h 40"/>
                      <a:gd name="T30" fmla="*/ 38 w 40"/>
                      <a:gd name="T31" fmla="*/ 28 h 40"/>
                      <a:gd name="T32" fmla="*/ 40 w 40"/>
                      <a:gd name="T33" fmla="*/ 20 h 40"/>
                      <a:gd name="T34" fmla="*/ 37 w 40"/>
                      <a:gd name="T35" fmla="*/ 20 h 40"/>
                      <a:gd name="T36" fmla="*/ 35 w 40"/>
                      <a:gd name="T37" fmla="*/ 26 h 40"/>
                      <a:gd name="T38" fmla="*/ 31 w 40"/>
                      <a:gd name="T39" fmla="*/ 33 h 40"/>
                      <a:gd name="T40" fmla="*/ 26 w 40"/>
                      <a:gd name="T41" fmla="*/ 36 h 40"/>
                      <a:gd name="T42" fmla="*/ 20 w 40"/>
                      <a:gd name="T43" fmla="*/ 37 h 40"/>
                      <a:gd name="T44" fmla="*/ 12 w 40"/>
                      <a:gd name="T45" fmla="*/ 36 h 40"/>
                      <a:gd name="T46" fmla="*/ 7 w 40"/>
                      <a:gd name="T47" fmla="*/ 33 h 40"/>
                      <a:gd name="T48" fmla="*/ 4 w 40"/>
                      <a:gd name="T49" fmla="*/ 26 h 40"/>
                      <a:gd name="T50" fmla="*/ 3 w 40"/>
                      <a:gd name="T51" fmla="*/ 20 h 40"/>
                      <a:gd name="T52" fmla="*/ 4 w 40"/>
                      <a:gd name="T53" fmla="*/ 14 h 40"/>
                      <a:gd name="T54" fmla="*/ 7 w 40"/>
                      <a:gd name="T55" fmla="*/ 8 h 40"/>
                      <a:gd name="T56" fmla="*/ 12 w 40"/>
                      <a:gd name="T57" fmla="*/ 5 h 40"/>
                      <a:gd name="T58" fmla="*/ 20 w 40"/>
                      <a:gd name="T59" fmla="*/ 3 h 40"/>
                      <a:gd name="T60" fmla="*/ 26 w 40"/>
                      <a:gd name="T61" fmla="*/ 5 h 40"/>
                      <a:gd name="T62" fmla="*/ 31 w 40"/>
                      <a:gd name="T63" fmla="*/ 8 h 40"/>
                      <a:gd name="T64" fmla="*/ 35 w 40"/>
                      <a:gd name="T65" fmla="*/ 14 h 40"/>
                      <a:gd name="T66" fmla="*/ 37 w 40"/>
                      <a:gd name="T67" fmla="*/ 20 h 4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0"/>
                      <a:gd name="T103" fmla="*/ 0 h 40"/>
                      <a:gd name="T104" fmla="*/ 40 w 40"/>
                      <a:gd name="T105" fmla="*/ 40 h 4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0" h="40">
                        <a:moveTo>
                          <a:pt x="40" y="20"/>
                        </a:moveTo>
                        <a:lnTo>
                          <a:pt x="38" y="12"/>
                        </a:lnTo>
                        <a:lnTo>
                          <a:pt x="34" y="6"/>
                        </a:lnTo>
                        <a:lnTo>
                          <a:pt x="27" y="2"/>
                        </a:lnTo>
                        <a:lnTo>
                          <a:pt x="20" y="0"/>
                        </a:lnTo>
                        <a:lnTo>
                          <a:pt x="12" y="2"/>
                        </a:lnTo>
                        <a:lnTo>
                          <a:pt x="4" y="6"/>
                        </a:lnTo>
                        <a:lnTo>
                          <a:pt x="1" y="12"/>
                        </a:lnTo>
                        <a:lnTo>
                          <a:pt x="0" y="20"/>
                        </a:lnTo>
                        <a:lnTo>
                          <a:pt x="1" y="28"/>
                        </a:lnTo>
                        <a:lnTo>
                          <a:pt x="4" y="34"/>
                        </a:lnTo>
                        <a:lnTo>
                          <a:pt x="12" y="39"/>
                        </a:lnTo>
                        <a:lnTo>
                          <a:pt x="20" y="40"/>
                        </a:lnTo>
                        <a:lnTo>
                          <a:pt x="27" y="39"/>
                        </a:lnTo>
                        <a:lnTo>
                          <a:pt x="34" y="34"/>
                        </a:lnTo>
                        <a:lnTo>
                          <a:pt x="38" y="28"/>
                        </a:lnTo>
                        <a:lnTo>
                          <a:pt x="40" y="20"/>
                        </a:lnTo>
                        <a:close/>
                        <a:moveTo>
                          <a:pt x="37" y="20"/>
                        </a:moveTo>
                        <a:lnTo>
                          <a:pt x="35" y="26"/>
                        </a:lnTo>
                        <a:lnTo>
                          <a:pt x="31" y="33"/>
                        </a:lnTo>
                        <a:lnTo>
                          <a:pt x="26" y="36"/>
                        </a:lnTo>
                        <a:lnTo>
                          <a:pt x="20" y="37"/>
                        </a:lnTo>
                        <a:lnTo>
                          <a:pt x="12" y="36"/>
                        </a:lnTo>
                        <a:lnTo>
                          <a:pt x="7" y="33"/>
                        </a:lnTo>
                        <a:lnTo>
                          <a:pt x="4" y="26"/>
                        </a:lnTo>
                        <a:lnTo>
                          <a:pt x="3" y="20"/>
                        </a:lnTo>
                        <a:lnTo>
                          <a:pt x="4" y="14"/>
                        </a:lnTo>
                        <a:lnTo>
                          <a:pt x="7" y="8"/>
                        </a:lnTo>
                        <a:lnTo>
                          <a:pt x="12" y="5"/>
                        </a:lnTo>
                        <a:lnTo>
                          <a:pt x="20" y="3"/>
                        </a:lnTo>
                        <a:lnTo>
                          <a:pt x="26" y="5"/>
                        </a:lnTo>
                        <a:lnTo>
                          <a:pt x="31" y="8"/>
                        </a:lnTo>
                        <a:lnTo>
                          <a:pt x="35" y="14"/>
                        </a:lnTo>
                        <a:lnTo>
                          <a:pt x="37" y="20"/>
                        </a:lnTo>
                        <a:close/>
                      </a:path>
                    </a:pathLst>
                  </a:custGeom>
                  <a:solidFill>
                    <a:srgbClr val="EFA9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6" name="Freeform 734">
                    <a:extLst>
                      <a:ext uri="{FF2B5EF4-FFF2-40B4-BE49-F238E27FC236}">
                        <a16:creationId xmlns:a16="http://schemas.microsoft.com/office/drawing/2014/main" id="{375B5D4B-88C1-F649-9697-88124C0D25E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9" y="1212"/>
                    <a:ext cx="37" cy="37"/>
                  </a:xfrm>
                  <a:custGeom>
                    <a:avLst/>
                    <a:gdLst>
                      <a:gd name="T0" fmla="*/ 37 w 37"/>
                      <a:gd name="T1" fmla="*/ 18 h 37"/>
                      <a:gd name="T2" fmla="*/ 36 w 37"/>
                      <a:gd name="T3" fmla="*/ 10 h 37"/>
                      <a:gd name="T4" fmla="*/ 31 w 37"/>
                      <a:gd name="T5" fmla="*/ 6 h 37"/>
                      <a:gd name="T6" fmla="*/ 25 w 37"/>
                      <a:gd name="T7" fmla="*/ 1 h 37"/>
                      <a:gd name="T8" fmla="*/ 19 w 37"/>
                      <a:gd name="T9" fmla="*/ 0 h 37"/>
                      <a:gd name="T10" fmla="*/ 11 w 37"/>
                      <a:gd name="T11" fmla="*/ 1 h 37"/>
                      <a:gd name="T12" fmla="*/ 5 w 37"/>
                      <a:gd name="T13" fmla="*/ 6 h 37"/>
                      <a:gd name="T14" fmla="*/ 2 w 37"/>
                      <a:gd name="T15" fmla="*/ 10 h 37"/>
                      <a:gd name="T16" fmla="*/ 0 w 37"/>
                      <a:gd name="T17" fmla="*/ 18 h 37"/>
                      <a:gd name="T18" fmla="*/ 2 w 37"/>
                      <a:gd name="T19" fmla="*/ 26 h 37"/>
                      <a:gd name="T20" fmla="*/ 5 w 37"/>
                      <a:gd name="T21" fmla="*/ 32 h 37"/>
                      <a:gd name="T22" fmla="*/ 11 w 37"/>
                      <a:gd name="T23" fmla="*/ 35 h 37"/>
                      <a:gd name="T24" fmla="*/ 19 w 37"/>
                      <a:gd name="T25" fmla="*/ 37 h 37"/>
                      <a:gd name="T26" fmla="*/ 25 w 37"/>
                      <a:gd name="T27" fmla="*/ 35 h 37"/>
                      <a:gd name="T28" fmla="*/ 31 w 37"/>
                      <a:gd name="T29" fmla="*/ 32 h 37"/>
                      <a:gd name="T30" fmla="*/ 36 w 37"/>
                      <a:gd name="T31" fmla="*/ 26 h 37"/>
                      <a:gd name="T32" fmla="*/ 37 w 37"/>
                      <a:gd name="T33" fmla="*/ 18 h 37"/>
                      <a:gd name="T34" fmla="*/ 34 w 37"/>
                      <a:gd name="T35" fmla="*/ 18 h 37"/>
                      <a:gd name="T36" fmla="*/ 33 w 37"/>
                      <a:gd name="T37" fmla="*/ 24 h 37"/>
                      <a:gd name="T38" fmla="*/ 30 w 37"/>
                      <a:gd name="T39" fmla="*/ 29 h 37"/>
                      <a:gd name="T40" fmla="*/ 25 w 37"/>
                      <a:gd name="T41" fmla="*/ 32 h 37"/>
                      <a:gd name="T42" fmla="*/ 19 w 37"/>
                      <a:gd name="T43" fmla="*/ 34 h 37"/>
                      <a:gd name="T44" fmla="*/ 13 w 37"/>
                      <a:gd name="T45" fmla="*/ 32 h 37"/>
                      <a:gd name="T46" fmla="*/ 8 w 37"/>
                      <a:gd name="T47" fmla="*/ 29 h 37"/>
                      <a:gd name="T48" fmla="*/ 3 w 37"/>
                      <a:gd name="T49" fmla="*/ 24 h 37"/>
                      <a:gd name="T50" fmla="*/ 3 w 37"/>
                      <a:gd name="T51" fmla="*/ 18 h 37"/>
                      <a:gd name="T52" fmla="*/ 3 w 37"/>
                      <a:gd name="T53" fmla="*/ 12 h 37"/>
                      <a:gd name="T54" fmla="*/ 8 w 37"/>
                      <a:gd name="T55" fmla="*/ 7 h 37"/>
                      <a:gd name="T56" fmla="*/ 13 w 37"/>
                      <a:gd name="T57" fmla="*/ 4 h 37"/>
                      <a:gd name="T58" fmla="*/ 19 w 37"/>
                      <a:gd name="T59" fmla="*/ 3 h 37"/>
                      <a:gd name="T60" fmla="*/ 25 w 37"/>
                      <a:gd name="T61" fmla="*/ 4 h 37"/>
                      <a:gd name="T62" fmla="*/ 30 w 37"/>
                      <a:gd name="T63" fmla="*/ 7 h 37"/>
                      <a:gd name="T64" fmla="*/ 33 w 37"/>
                      <a:gd name="T65" fmla="*/ 12 h 37"/>
                      <a:gd name="T66" fmla="*/ 34 w 37"/>
                      <a:gd name="T67" fmla="*/ 18 h 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7"/>
                      <a:gd name="T104" fmla="*/ 37 w 37"/>
                      <a:gd name="T105" fmla="*/ 37 h 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7">
                        <a:moveTo>
                          <a:pt x="37" y="18"/>
                        </a:moveTo>
                        <a:lnTo>
                          <a:pt x="36" y="10"/>
                        </a:lnTo>
                        <a:lnTo>
                          <a:pt x="31" y="6"/>
                        </a:lnTo>
                        <a:lnTo>
                          <a:pt x="25" y="1"/>
                        </a:lnTo>
                        <a:lnTo>
                          <a:pt x="19" y="0"/>
                        </a:lnTo>
                        <a:lnTo>
                          <a:pt x="11" y="1"/>
                        </a:lnTo>
                        <a:lnTo>
                          <a:pt x="5" y="6"/>
                        </a:lnTo>
                        <a:lnTo>
                          <a:pt x="2" y="10"/>
                        </a:lnTo>
                        <a:lnTo>
                          <a:pt x="0" y="18"/>
                        </a:lnTo>
                        <a:lnTo>
                          <a:pt x="2" y="26"/>
                        </a:lnTo>
                        <a:lnTo>
                          <a:pt x="5" y="32"/>
                        </a:lnTo>
                        <a:lnTo>
                          <a:pt x="11" y="35"/>
                        </a:lnTo>
                        <a:lnTo>
                          <a:pt x="19" y="37"/>
                        </a:lnTo>
                        <a:lnTo>
                          <a:pt x="25" y="35"/>
                        </a:lnTo>
                        <a:lnTo>
                          <a:pt x="31" y="32"/>
                        </a:lnTo>
                        <a:lnTo>
                          <a:pt x="36" y="26"/>
                        </a:lnTo>
                        <a:lnTo>
                          <a:pt x="37" y="18"/>
                        </a:lnTo>
                        <a:close/>
                        <a:moveTo>
                          <a:pt x="34" y="18"/>
                        </a:moveTo>
                        <a:lnTo>
                          <a:pt x="33" y="24"/>
                        </a:lnTo>
                        <a:lnTo>
                          <a:pt x="30" y="29"/>
                        </a:lnTo>
                        <a:lnTo>
                          <a:pt x="25" y="32"/>
                        </a:lnTo>
                        <a:lnTo>
                          <a:pt x="19" y="34"/>
                        </a:lnTo>
                        <a:lnTo>
                          <a:pt x="13" y="32"/>
                        </a:lnTo>
                        <a:lnTo>
                          <a:pt x="8" y="29"/>
                        </a:lnTo>
                        <a:lnTo>
                          <a:pt x="3" y="24"/>
                        </a:lnTo>
                        <a:lnTo>
                          <a:pt x="3" y="18"/>
                        </a:lnTo>
                        <a:lnTo>
                          <a:pt x="3" y="12"/>
                        </a:lnTo>
                        <a:lnTo>
                          <a:pt x="8" y="7"/>
                        </a:lnTo>
                        <a:lnTo>
                          <a:pt x="13" y="4"/>
                        </a:lnTo>
                        <a:lnTo>
                          <a:pt x="19" y="3"/>
                        </a:lnTo>
                        <a:lnTo>
                          <a:pt x="25" y="4"/>
                        </a:lnTo>
                        <a:lnTo>
                          <a:pt x="30" y="7"/>
                        </a:lnTo>
                        <a:lnTo>
                          <a:pt x="33" y="12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solidFill>
                    <a:srgbClr val="EFA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7" name="Freeform 735">
                    <a:extLst>
                      <a:ext uri="{FF2B5EF4-FFF2-40B4-BE49-F238E27FC236}">
                        <a16:creationId xmlns:a16="http://schemas.microsoft.com/office/drawing/2014/main" id="{50B6119D-7928-F74F-96AE-43BAFE0CC9C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1" y="1213"/>
                    <a:ext cx="34" cy="34"/>
                  </a:xfrm>
                  <a:custGeom>
                    <a:avLst/>
                    <a:gdLst>
                      <a:gd name="T0" fmla="*/ 34 w 34"/>
                      <a:gd name="T1" fmla="*/ 17 h 34"/>
                      <a:gd name="T2" fmla="*/ 32 w 34"/>
                      <a:gd name="T3" fmla="*/ 11 h 34"/>
                      <a:gd name="T4" fmla="*/ 28 w 34"/>
                      <a:gd name="T5" fmla="*/ 5 h 34"/>
                      <a:gd name="T6" fmla="*/ 23 w 34"/>
                      <a:gd name="T7" fmla="*/ 2 h 34"/>
                      <a:gd name="T8" fmla="*/ 17 w 34"/>
                      <a:gd name="T9" fmla="*/ 0 h 34"/>
                      <a:gd name="T10" fmla="*/ 9 w 34"/>
                      <a:gd name="T11" fmla="*/ 2 h 34"/>
                      <a:gd name="T12" fmla="*/ 4 w 34"/>
                      <a:gd name="T13" fmla="*/ 5 h 34"/>
                      <a:gd name="T14" fmla="*/ 1 w 34"/>
                      <a:gd name="T15" fmla="*/ 11 h 34"/>
                      <a:gd name="T16" fmla="*/ 0 w 34"/>
                      <a:gd name="T17" fmla="*/ 17 h 34"/>
                      <a:gd name="T18" fmla="*/ 1 w 34"/>
                      <a:gd name="T19" fmla="*/ 23 h 34"/>
                      <a:gd name="T20" fmla="*/ 4 w 34"/>
                      <a:gd name="T21" fmla="*/ 30 h 34"/>
                      <a:gd name="T22" fmla="*/ 9 w 34"/>
                      <a:gd name="T23" fmla="*/ 33 h 34"/>
                      <a:gd name="T24" fmla="*/ 17 w 34"/>
                      <a:gd name="T25" fmla="*/ 34 h 34"/>
                      <a:gd name="T26" fmla="*/ 23 w 34"/>
                      <a:gd name="T27" fmla="*/ 33 h 34"/>
                      <a:gd name="T28" fmla="*/ 28 w 34"/>
                      <a:gd name="T29" fmla="*/ 30 h 34"/>
                      <a:gd name="T30" fmla="*/ 32 w 34"/>
                      <a:gd name="T31" fmla="*/ 23 h 34"/>
                      <a:gd name="T32" fmla="*/ 34 w 34"/>
                      <a:gd name="T33" fmla="*/ 17 h 34"/>
                      <a:gd name="T34" fmla="*/ 31 w 34"/>
                      <a:gd name="T35" fmla="*/ 17 h 34"/>
                      <a:gd name="T36" fmla="*/ 29 w 34"/>
                      <a:gd name="T37" fmla="*/ 23 h 34"/>
                      <a:gd name="T38" fmla="*/ 26 w 34"/>
                      <a:gd name="T39" fmla="*/ 26 h 34"/>
                      <a:gd name="T40" fmla="*/ 21 w 34"/>
                      <a:gd name="T41" fmla="*/ 30 h 34"/>
                      <a:gd name="T42" fmla="*/ 17 w 34"/>
                      <a:gd name="T43" fmla="*/ 31 h 34"/>
                      <a:gd name="T44" fmla="*/ 11 w 34"/>
                      <a:gd name="T45" fmla="*/ 30 h 34"/>
                      <a:gd name="T46" fmla="*/ 6 w 34"/>
                      <a:gd name="T47" fmla="*/ 26 h 34"/>
                      <a:gd name="T48" fmla="*/ 3 w 34"/>
                      <a:gd name="T49" fmla="*/ 23 h 34"/>
                      <a:gd name="T50" fmla="*/ 3 w 34"/>
                      <a:gd name="T51" fmla="*/ 17 h 34"/>
                      <a:gd name="T52" fmla="*/ 3 w 34"/>
                      <a:gd name="T53" fmla="*/ 13 h 34"/>
                      <a:gd name="T54" fmla="*/ 6 w 34"/>
                      <a:gd name="T55" fmla="*/ 8 h 34"/>
                      <a:gd name="T56" fmla="*/ 11 w 34"/>
                      <a:gd name="T57" fmla="*/ 5 h 34"/>
                      <a:gd name="T58" fmla="*/ 17 w 34"/>
                      <a:gd name="T59" fmla="*/ 3 h 34"/>
                      <a:gd name="T60" fmla="*/ 21 w 34"/>
                      <a:gd name="T61" fmla="*/ 5 h 34"/>
                      <a:gd name="T62" fmla="*/ 26 w 34"/>
                      <a:gd name="T63" fmla="*/ 8 h 34"/>
                      <a:gd name="T64" fmla="*/ 29 w 34"/>
                      <a:gd name="T65" fmla="*/ 13 h 34"/>
                      <a:gd name="T66" fmla="*/ 31 w 34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4"/>
                      <a:gd name="T103" fmla="*/ 0 h 34"/>
                      <a:gd name="T104" fmla="*/ 34 w 34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4" h="34">
                        <a:moveTo>
                          <a:pt x="34" y="17"/>
                        </a:moveTo>
                        <a:lnTo>
                          <a:pt x="32" y="11"/>
                        </a:lnTo>
                        <a:lnTo>
                          <a:pt x="28" y="5"/>
                        </a:lnTo>
                        <a:lnTo>
                          <a:pt x="23" y="2"/>
                        </a:lnTo>
                        <a:lnTo>
                          <a:pt x="17" y="0"/>
                        </a:lnTo>
                        <a:lnTo>
                          <a:pt x="9" y="2"/>
                        </a:lnTo>
                        <a:lnTo>
                          <a:pt x="4" y="5"/>
                        </a:lnTo>
                        <a:lnTo>
                          <a:pt x="1" y="11"/>
                        </a:lnTo>
                        <a:lnTo>
                          <a:pt x="0" y="17"/>
                        </a:lnTo>
                        <a:lnTo>
                          <a:pt x="1" y="23"/>
                        </a:lnTo>
                        <a:lnTo>
                          <a:pt x="4" y="30"/>
                        </a:lnTo>
                        <a:lnTo>
                          <a:pt x="9" y="33"/>
                        </a:lnTo>
                        <a:lnTo>
                          <a:pt x="17" y="34"/>
                        </a:lnTo>
                        <a:lnTo>
                          <a:pt x="23" y="33"/>
                        </a:lnTo>
                        <a:lnTo>
                          <a:pt x="28" y="30"/>
                        </a:lnTo>
                        <a:lnTo>
                          <a:pt x="32" y="23"/>
                        </a:lnTo>
                        <a:lnTo>
                          <a:pt x="34" y="17"/>
                        </a:lnTo>
                        <a:close/>
                        <a:moveTo>
                          <a:pt x="31" y="17"/>
                        </a:moveTo>
                        <a:lnTo>
                          <a:pt x="29" y="23"/>
                        </a:lnTo>
                        <a:lnTo>
                          <a:pt x="26" y="26"/>
                        </a:lnTo>
                        <a:lnTo>
                          <a:pt x="21" y="30"/>
                        </a:lnTo>
                        <a:lnTo>
                          <a:pt x="17" y="31"/>
                        </a:lnTo>
                        <a:lnTo>
                          <a:pt x="11" y="30"/>
                        </a:lnTo>
                        <a:lnTo>
                          <a:pt x="6" y="26"/>
                        </a:lnTo>
                        <a:lnTo>
                          <a:pt x="3" y="23"/>
                        </a:lnTo>
                        <a:lnTo>
                          <a:pt x="3" y="17"/>
                        </a:lnTo>
                        <a:lnTo>
                          <a:pt x="3" y="13"/>
                        </a:lnTo>
                        <a:lnTo>
                          <a:pt x="6" y="8"/>
                        </a:lnTo>
                        <a:lnTo>
                          <a:pt x="11" y="5"/>
                        </a:lnTo>
                        <a:lnTo>
                          <a:pt x="17" y="3"/>
                        </a:lnTo>
                        <a:lnTo>
                          <a:pt x="21" y="5"/>
                        </a:lnTo>
                        <a:lnTo>
                          <a:pt x="26" y="8"/>
                        </a:lnTo>
                        <a:lnTo>
                          <a:pt x="29" y="13"/>
                        </a:lnTo>
                        <a:lnTo>
                          <a:pt x="31" y="17"/>
                        </a:lnTo>
                        <a:close/>
                      </a:path>
                    </a:pathLst>
                  </a:custGeom>
                  <a:solidFill>
                    <a:srgbClr val="F0B3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8" name="Freeform 736">
                    <a:extLst>
                      <a:ext uri="{FF2B5EF4-FFF2-40B4-BE49-F238E27FC236}">
                        <a16:creationId xmlns:a16="http://schemas.microsoft.com/office/drawing/2014/main" id="{4EB5B515-2368-CD4D-8E34-693674DBB59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2" y="1215"/>
                    <a:ext cx="31" cy="31"/>
                  </a:xfrm>
                  <a:custGeom>
                    <a:avLst/>
                    <a:gdLst>
                      <a:gd name="T0" fmla="*/ 31 w 31"/>
                      <a:gd name="T1" fmla="*/ 15 h 31"/>
                      <a:gd name="T2" fmla="*/ 30 w 31"/>
                      <a:gd name="T3" fmla="*/ 9 h 31"/>
                      <a:gd name="T4" fmla="*/ 27 w 31"/>
                      <a:gd name="T5" fmla="*/ 4 h 31"/>
                      <a:gd name="T6" fmla="*/ 22 w 31"/>
                      <a:gd name="T7" fmla="*/ 1 h 31"/>
                      <a:gd name="T8" fmla="*/ 16 w 31"/>
                      <a:gd name="T9" fmla="*/ 0 h 31"/>
                      <a:gd name="T10" fmla="*/ 10 w 31"/>
                      <a:gd name="T11" fmla="*/ 1 h 31"/>
                      <a:gd name="T12" fmla="*/ 5 w 31"/>
                      <a:gd name="T13" fmla="*/ 4 h 31"/>
                      <a:gd name="T14" fmla="*/ 0 w 31"/>
                      <a:gd name="T15" fmla="*/ 9 h 31"/>
                      <a:gd name="T16" fmla="*/ 0 w 31"/>
                      <a:gd name="T17" fmla="*/ 15 h 31"/>
                      <a:gd name="T18" fmla="*/ 0 w 31"/>
                      <a:gd name="T19" fmla="*/ 21 h 31"/>
                      <a:gd name="T20" fmla="*/ 5 w 31"/>
                      <a:gd name="T21" fmla="*/ 26 h 31"/>
                      <a:gd name="T22" fmla="*/ 10 w 31"/>
                      <a:gd name="T23" fmla="*/ 29 h 31"/>
                      <a:gd name="T24" fmla="*/ 16 w 31"/>
                      <a:gd name="T25" fmla="*/ 31 h 31"/>
                      <a:gd name="T26" fmla="*/ 22 w 31"/>
                      <a:gd name="T27" fmla="*/ 29 h 31"/>
                      <a:gd name="T28" fmla="*/ 27 w 31"/>
                      <a:gd name="T29" fmla="*/ 26 h 31"/>
                      <a:gd name="T30" fmla="*/ 30 w 31"/>
                      <a:gd name="T31" fmla="*/ 21 h 31"/>
                      <a:gd name="T32" fmla="*/ 31 w 31"/>
                      <a:gd name="T33" fmla="*/ 15 h 31"/>
                      <a:gd name="T34" fmla="*/ 28 w 31"/>
                      <a:gd name="T35" fmla="*/ 15 h 31"/>
                      <a:gd name="T36" fmla="*/ 27 w 31"/>
                      <a:gd name="T37" fmla="*/ 20 h 31"/>
                      <a:gd name="T38" fmla="*/ 23 w 31"/>
                      <a:gd name="T39" fmla="*/ 24 h 31"/>
                      <a:gd name="T40" fmla="*/ 20 w 31"/>
                      <a:gd name="T41" fmla="*/ 28 h 31"/>
                      <a:gd name="T42" fmla="*/ 16 w 31"/>
                      <a:gd name="T43" fmla="*/ 28 h 31"/>
                      <a:gd name="T44" fmla="*/ 11 w 31"/>
                      <a:gd name="T45" fmla="*/ 28 h 31"/>
                      <a:gd name="T46" fmla="*/ 6 w 31"/>
                      <a:gd name="T47" fmla="*/ 24 h 31"/>
                      <a:gd name="T48" fmla="*/ 3 w 31"/>
                      <a:gd name="T49" fmla="*/ 20 h 31"/>
                      <a:gd name="T50" fmla="*/ 3 w 31"/>
                      <a:gd name="T51" fmla="*/ 15 h 31"/>
                      <a:gd name="T52" fmla="*/ 3 w 31"/>
                      <a:gd name="T53" fmla="*/ 11 h 31"/>
                      <a:gd name="T54" fmla="*/ 6 w 31"/>
                      <a:gd name="T55" fmla="*/ 6 h 31"/>
                      <a:gd name="T56" fmla="*/ 11 w 31"/>
                      <a:gd name="T57" fmla="*/ 4 h 31"/>
                      <a:gd name="T58" fmla="*/ 16 w 31"/>
                      <a:gd name="T59" fmla="*/ 3 h 31"/>
                      <a:gd name="T60" fmla="*/ 20 w 31"/>
                      <a:gd name="T61" fmla="*/ 4 h 31"/>
                      <a:gd name="T62" fmla="*/ 23 w 31"/>
                      <a:gd name="T63" fmla="*/ 6 h 31"/>
                      <a:gd name="T64" fmla="*/ 27 w 31"/>
                      <a:gd name="T65" fmla="*/ 11 h 31"/>
                      <a:gd name="T66" fmla="*/ 28 w 31"/>
                      <a:gd name="T67" fmla="*/ 15 h 3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1"/>
                      <a:gd name="T103" fmla="*/ 0 h 31"/>
                      <a:gd name="T104" fmla="*/ 31 w 31"/>
                      <a:gd name="T105" fmla="*/ 31 h 3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1" h="31">
                        <a:moveTo>
                          <a:pt x="31" y="15"/>
                        </a:moveTo>
                        <a:lnTo>
                          <a:pt x="30" y="9"/>
                        </a:lnTo>
                        <a:lnTo>
                          <a:pt x="27" y="4"/>
                        </a:lnTo>
                        <a:lnTo>
                          <a:pt x="22" y="1"/>
                        </a:lnTo>
                        <a:lnTo>
                          <a:pt x="16" y="0"/>
                        </a:lnTo>
                        <a:lnTo>
                          <a:pt x="10" y="1"/>
                        </a:lnTo>
                        <a:lnTo>
                          <a:pt x="5" y="4"/>
                        </a:lnTo>
                        <a:lnTo>
                          <a:pt x="0" y="9"/>
                        </a:lnTo>
                        <a:lnTo>
                          <a:pt x="0" y="15"/>
                        </a:lnTo>
                        <a:lnTo>
                          <a:pt x="0" y="21"/>
                        </a:lnTo>
                        <a:lnTo>
                          <a:pt x="5" y="26"/>
                        </a:lnTo>
                        <a:lnTo>
                          <a:pt x="10" y="29"/>
                        </a:lnTo>
                        <a:lnTo>
                          <a:pt x="16" y="31"/>
                        </a:lnTo>
                        <a:lnTo>
                          <a:pt x="22" y="29"/>
                        </a:lnTo>
                        <a:lnTo>
                          <a:pt x="27" y="26"/>
                        </a:lnTo>
                        <a:lnTo>
                          <a:pt x="30" y="21"/>
                        </a:lnTo>
                        <a:lnTo>
                          <a:pt x="31" y="15"/>
                        </a:lnTo>
                        <a:close/>
                        <a:moveTo>
                          <a:pt x="28" y="15"/>
                        </a:moveTo>
                        <a:lnTo>
                          <a:pt x="27" y="20"/>
                        </a:lnTo>
                        <a:lnTo>
                          <a:pt x="23" y="24"/>
                        </a:lnTo>
                        <a:lnTo>
                          <a:pt x="20" y="28"/>
                        </a:lnTo>
                        <a:lnTo>
                          <a:pt x="16" y="28"/>
                        </a:lnTo>
                        <a:lnTo>
                          <a:pt x="11" y="28"/>
                        </a:lnTo>
                        <a:lnTo>
                          <a:pt x="6" y="24"/>
                        </a:lnTo>
                        <a:lnTo>
                          <a:pt x="3" y="20"/>
                        </a:lnTo>
                        <a:lnTo>
                          <a:pt x="3" y="15"/>
                        </a:lnTo>
                        <a:lnTo>
                          <a:pt x="3" y="11"/>
                        </a:lnTo>
                        <a:lnTo>
                          <a:pt x="6" y="6"/>
                        </a:lnTo>
                        <a:lnTo>
                          <a:pt x="11" y="4"/>
                        </a:lnTo>
                        <a:lnTo>
                          <a:pt x="16" y="3"/>
                        </a:lnTo>
                        <a:lnTo>
                          <a:pt x="20" y="4"/>
                        </a:lnTo>
                        <a:lnTo>
                          <a:pt x="23" y="6"/>
                        </a:lnTo>
                        <a:lnTo>
                          <a:pt x="27" y="11"/>
                        </a:lnTo>
                        <a:lnTo>
                          <a:pt x="28" y="15"/>
                        </a:lnTo>
                        <a:close/>
                      </a:path>
                    </a:pathLst>
                  </a:custGeom>
                  <a:solidFill>
                    <a:srgbClr val="F0B6B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9" name="Freeform 737">
                    <a:extLst>
                      <a:ext uri="{FF2B5EF4-FFF2-40B4-BE49-F238E27FC236}">
                        <a16:creationId xmlns:a16="http://schemas.microsoft.com/office/drawing/2014/main" id="{5051EDDE-E2C5-1742-85A3-C520717584F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4" y="1216"/>
                    <a:ext cx="28" cy="28"/>
                  </a:xfrm>
                  <a:custGeom>
                    <a:avLst/>
                    <a:gdLst>
                      <a:gd name="T0" fmla="*/ 28 w 28"/>
                      <a:gd name="T1" fmla="*/ 14 h 28"/>
                      <a:gd name="T2" fmla="*/ 26 w 28"/>
                      <a:gd name="T3" fmla="*/ 10 h 28"/>
                      <a:gd name="T4" fmla="*/ 23 w 28"/>
                      <a:gd name="T5" fmla="*/ 5 h 28"/>
                      <a:gd name="T6" fmla="*/ 18 w 28"/>
                      <a:gd name="T7" fmla="*/ 2 h 28"/>
                      <a:gd name="T8" fmla="*/ 14 w 28"/>
                      <a:gd name="T9" fmla="*/ 0 h 28"/>
                      <a:gd name="T10" fmla="*/ 8 w 28"/>
                      <a:gd name="T11" fmla="*/ 2 h 28"/>
                      <a:gd name="T12" fmla="*/ 3 w 28"/>
                      <a:gd name="T13" fmla="*/ 5 h 28"/>
                      <a:gd name="T14" fmla="*/ 0 w 28"/>
                      <a:gd name="T15" fmla="*/ 10 h 28"/>
                      <a:gd name="T16" fmla="*/ 0 w 28"/>
                      <a:gd name="T17" fmla="*/ 14 h 28"/>
                      <a:gd name="T18" fmla="*/ 0 w 28"/>
                      <a:gd name="T19" fmla="*/ 20 h 28"/>
                      <a:gd name="T20" fmla="*/ 3 w 28"/>
                      <a:gd name="T21" fmla="*/ 23 h 28"/>
                      <a:gd name="T22" fmla="*/ 8 w 28"/>
                      <a:gd name="T23" fmla="*/ 27 h 28"/>
                      <a:gd name="T24" fmla="*/ 14 w 28"/>
                      <a:gd name="T25" fmla="*/ 28 h 28"/>
                      <a:gd name="T26" fmla="*/ 18 w 28"/>
                      <a:gd name="T27" fmla="*/ 27 h 28"/>
                      <a:gd name="T28" fmla="*/ 23 w 28"/>
                      <a:gd name="T29" fmla="*/ 23 h 28"/>
                      <a:gd name="T30" fmla="*/ 26 w 28"/>
                      <a:gd name="T31" fmla="*/ 20 h 28"/>
                      <a:gd name="T32" fmla="*/ 28 w 28"/>
                      <a:gd name="T33" fmla="*/ 14 h 28"/>
                      <a:gd name="T34" fmla="*/ 25 w 28"/>
                      <a:gd name="T35" fmla="*/ 14 h 28"/>
                      <a:gd name="T36" fmla="*/ 23 w 28"/>
                      <a:gd name="T37" fmla="*/ 19 h 28"/>
                      <a:gd name="T38" fmla="*/ 21 w 28"/>
                      <a:gd name="T39" fmla="*/ 22 h 28"/>
                      <a:gd name="T40" fmla="*/ 17 w 28"/>
                      <a:gd name="T41" fmla="*/ 25 h 28"/>
                      <a:gd name="T42" fmla="*/ 14 w 28"/>
                      <a:gd name="T43" fmla="*/ 25 h 28"/>
                      <a:gd name="T44" fmla="*/ 9 w 28"/>
                      <a:gd name="T45" fmla="*/ 25 h 28"/>
                      <a:gd name="T46" fmla="*/ 6 w 28"/>
                      <a:gd name="T47" fmla="*/ 22 h 28"/>
                      <a:gd name="T48" fmla="*/ 3 w 28"/>
                      <a:gd name="T49" fmla="*/ 19 h 28"/>
                      <a:gd name="T50" fmla="*/ 3 w 28"/>
                      <a:gd name="T51" fmla="*/ 14 h 28"/>
                      <a:gd name="T52" fmla="*/ 3 w 28"/>
                      <a:gd name="T53" fmla="*/ 10 h 28"/>
                      <a:gd name="T54" fmla="*/ 6 w 28"/>
                      <a:gd name="T55" fmla="*/ 6 h 28"/>
                      <a:gd name="T56" fmla="*/ 9 w 28"/>
                      <a:gd name="T57" fmla="*/ 5 h 28"/>
                      <a:gd name="T58" fmla="*/ 14 w 28"/>
                      <a:gd name="T59" fmla="*/ 3 h 28"/>
                      <a:gd name="T60" fmla="*/ 17 w 28"/>
                      <a:gd name="T61" fmla="*/ 5 h 28"/>
                      <a:gd name="T62" fmla="*/ 21 w 28"/>
                      <a:gd name="T63" fmla="*/ 6 h 28"/>
                      <a:gd name="T64" fmla="*/ 23 w 28"/>
                      <a:gd name="T65" fmla="*/ 10 h 28"/>
                      <a:gd name="T66" fmla="*/ 25 w 28"/>
                      <a:gd name="T67" fmla="*/ 14 h 2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"/>
                      <a:gd name="T103" fmla="*/ 0 h 28"/>
                      <a:gd name="T104" fmla="*/ 28 w 28"/>
                      <a:gd name="T105" fmla="*/ 28 h 2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" h="28">
                        <a:moveTo>
                          <a:pt x="28" y="14"/>
                        </a:moveTo>
                        <a:lnTo>
                          <a:pt x="26" y="10"/>
                        </a:lnTo>
                        <a:lnTo>
                          <a:pt x="23" y="5"/>
                        </a:lnTo>
                        <a:lnTo>
                          <a:pt x="18" y="2"/>
                        </a:lnTo>
                        <a:lnTo>
                          <a:pt x="14" y="0"/>
                        </a:lnTo>
                        <a:lnTo>
                          <a:pt x="8" y="2"/>
                        </a:lnTo>
                        <a:lnTo>
                          <a:pt x="3" y="5"/>
                        </a:lnTo>
                        <a:lnTo>
                          <a:pt x="0" y="10"/>
                        </a:lnTo>
                        <a:lnTo>
                          <a:pt x="0" y="14"/>
                        </a:lnTo>
                        <a:lnTo>
                          <a:pt x="0" y="20"/>
                        </a:lnTo>
                        <a:lnTo>
                          <a:pt x="3" y="23"/>
                        </a:lnTo>
                        <a:lnTo>
                          <a:pt x="8" y="27"/>
                        </a:lnTo>
                        <a:lnTo>
                          <a:pt x="14" y="28"/>
                        </a:lnTo>
                        <a:lnTo>
                          <a:pt x="18" y="27"/>
                        </a:lnTo>
                        <a:lnTo>
                          <a:pt x="23" y="23"/>
                        </a:lnTo>
                        <a:lnTo>
                          <a:pt x="26" y="20"/>
                        </a:lnTo>
                        <a:lnTo>
                          <a:pt x="28" y="14"/>
                        </a:lnTo>
                        <a:close/>
                        <a:moveTo>
                          <a:pt x="25" y="14"/>
                        </a:moveTo>
                        <a:lnTo>
                          <a:pt x="23" y="19"/>
                        </a:lnTo>
                        <a:lnTo>
                          <a:pt x="21" y="22"/>
                        </a:lnTo>
                        <a:lnTo>
                          <a:pt x="17" y="25"/>
                        </a:lnTo>
                        <a:lnTo>
                          <a:pt x="14" y="25"/>
                        </a:lnTo>
                        <a:lnTo>
                          <a:pt x="9" y="25"/>
                        </a:lnTo>
                        <a:lnTo>
                          <a:pt x="6" y="22"/>
                        </a:lnTo>
                        <a:lnTo>
                          <a:pt x="3" y="19"/>
                        </a:lnTo>
                        <a:lnTo>
                          <a:pt x="3" y="14"/>
                        </a:lnTo>
                        <a:lnTo>
                          <a:pt x="3" y="10"/>
                        </a:lnTo>
                        <a:lnTo>
                          <a:pt x="6" y="6"/>
                        </a:lnTo>
                        <a:lnTo>
                          <a:pt x="9" y="5"/>
                        </a:lnTo>
                        <a:lnTo>
                          <a:pt x="14" y="3"/>
                        </a:lnTo>
                        <a:lnTo>
                          <a:pt x="17" y="5"/>
                        </a:lnTo>
                        <a:lnTo>
                          <a:pt x="21" y="6"/>
                        </a:lnTo>
                        <a:lnTo>
                          <a:pt x="23" y="10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F1BAB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0" name="Freeform 738">
                    <a:extLst>
                      <a:ext uri="{FF2B5EF4-FFF2-40B4-BE49-F238E27FC236}">
                        <a16:creationId xmlns:a16="http://schemas.microsoft.com/office/drawing/2014/main" id="{9882ED8F-9B3D-D54C-9A0E-4695D562DBC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5" y="1218"/>
                    <a:ext cx="25" cy="25"/>
                  </a:xfrm>
                  <a:custGeom>
                    <a:avLst/>
                    <a:gdLst>
                      <a:gd name="T0" fmla="*/ 25 w 25"/>
                      <a:gd name="T1" fmla="*/ 12 h 25"/>
                      <a:gd name="T2" fmla="*/ 24 w 25"/>
                      <a:gd name="T3" fmla="*/ 8 h 25"/>
                      <a:gd name="T4" fmla="*/ 20 w 25"/>
                      <a:gd name="T5" fmla="*/ 3 h 25"/>
                      <a:gd name="T6" fmla="*/ 17 w 25"/>
                      <a:gd name="T7" fmla="*/ 1 h 25"/>
                      <a:gd name="T8" fmla="*/ 13 w 25"/>
                      <a:gd name="T9" fmla="*/ 0 h 25"/>
                      <a:gd name="T10" fmla="*/ 8 w 25"/>
                      <a:gd name="T11" fmla="*/ 1 h 25"/>
                      <a:gd name="T12" fmla="*/ 3 w 25"/>
                      <a:gd name="T13" fmla="*/ 3 h 25"/>
                      <a:gd name="T14" fmla="*/ 0 w 25"/>
                      <a:gd name="T15" fmla="*/ 8 h 25"/>
                      <a:gd name="T16" fmla="*/ 0 w 25"/>
                      <a:gd name="T17" fmla="*/ 12 h 25"/>
                      <a:gd name="T18" fmla="*/ 0 w 25"/>
                      <a:gd name="T19" fmla="*/ 17 h 25"/>
                      <a:gd name="T20" fmla="*/ 3 w 25"/>
                      <a:gd name="T21" fmla="*/ 21 h 25"/>
                      <a:gd name="T22" fmla="*/ 8 w 25"/>
                      <a:gd name="T23" fmla="*/ 25 h 25"/>
                      <a:gd name="T24" fmla="*/ 13 w 25"/>
                      <a:gd name="T25" fmla="*/ 25 h 25"/>
                      <a:gd name="T26" fmla="*/ 17 w 25"/>
                      <a:gd name="T27" fmla="*/ 25 h 25"/>
                      <a:gd name="T28" fmla="*/ 20 w 25"/>
                      <a:gd name="T29" fmla="*/ 21 h 25"/>
                      <a:gd name="T30" fmla="*/ 24 w 25"/>
                      <a:gd name="T31" fmla="*/ 17 h 25"/>
                      <a:gd name="T32" fmla="*/ 25 w 25"/>
                      <a:gd name="T33" fmla="*/ 12 h 25"/>
                      <a:gd name="T34" fmla="*/ 22 w 25"/>
                      <a:gd name="T35" fmla="*/ 12 h 25"/>
                      <a:gd name="T36" fmla="*/ 20 w 25"/>
                      <a:gd name="T37" fmla="*/ 15 h 25"/>
                      <a:gd name="T38" fmla="*/ 19 w 25"/>
                      <a:gd name="T39" fmla="*/ 18 h 25"/>
                      <a:gd name="T40" fmla="*/ 16 w 25"/>
                      <a:gd name="T41" fmla="*/ 21 h 25"/>
                      <a:gd name="T42" fmla="*/ 13 w 25"/>
                      <a:gd name="T43" fmla="*/ 21 h 25"/>
                      <a:gd name="T44" fmla="*/ 8 w 25"/>
                      <a:gd name="T45" fmla="*/ 21 h 25"/>
                      <a:gd name="T46" fmla="*/ 5 w 25"/>
                      <a:gd name="T47" fmla="*/ 18 h 25"/>
                      <a:gd name="T48" fmla="*/ 3 w 25"/>
                      <a:gd name="T49" fmla="*/ 15 h 25"/>
                      <a:gd name="T50" fmla="*/ 3 w 25"/>
                      <a:gd name="T51" fmla="*/ 12 h 25"/>
                      <a:gd name="T52" fmla="*/ 3 w 25"/>
                      <a:gd name="T53" fmla="*/ 9 h 25"/>
                      <a:gd name="T54" fmla="*/ 5 w 25"/>
                      <a:gd name="T55" fmla="*/ 6 h 25"/>
                      <a:gd name="T56" fmla="*/ 8 w 25"/>
                      <a:gd name="T57" fmla="*/ 4 h 25"/>
                      <a:gd name="T58" fmla="*/ 13 w 25"/>
                      <a:gd name="T59" fmla="*/ 3 h 25"/>
                      <a:gd name="T60" fmla="*/ 16 w 25"/>
                      <a:gd name="T61" fmla="*/ 4 h 25"/>
                      <a:gd name="T62" fmla="*/ 19 w 25"/>
                      <a:gd name="T63" fmla="*/ 6 h 25"/>
                      <a:gd name="T64" fmla="*/ 20 w 25"/>
                      <a:gd name="T65" fmla="*/ 9 h 25"/>
                      <a:gd name="T66" fmla="*/ 22 w 25"/>
                      <a:gd name="T67" fmla="*/ 12 h 2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5"/>
                      <a:gd name="T103" fmla="*/ 0 h 25"/>
                      <a:gd name="T104" fmla="*/ 25 w 25"/>
                      <a:gd name="T105" fmla="*/ 25 h 2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5" h="25">
                        <a:moveTo>
                          <a:pt x="25" y="12"/>
                        </a:moveTo>
                        <a:lnTo>
                          <a:pt x="24" y="8"/>
                        </a:lnTo>
                        <a:lnTo>
                          <a:pt x="20" y="3"/>
                        </a:lnTo>
                        <a:lnTo>
                          <a:pt x="17" y="1"/>
                        </a:lnTo>
                        <a:lnTo>
                          <a:pt x="13" y="0"/>
                        </a:lnTo>
                        <a:lnTo>
                          <a:pt x="8" y="1"/>
                        </a:lnTo>
                        <a:lnTo>
                          <a:pt x="3" y="3"/>
                        </a:lnTo>
                        <a:lnTo>
                          <a:pt x="0" y="8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3" y="21"/>
                        </a:lnTo>
                        <a:lnTo>
                          <a:pt x="8" y="25"/>
                        </a:lnTo>
                        <a:lnTo>
                          <a:pt x="13" y="25"/>
                        </a:lnTo>
                        <a:lnTo>
                          <a:pt x="17" y="25"/>
                        </a:lnTo>
                        <a:lnTo>
                          <a:pt x="20" y="21"/>
                        </a:lnTo>
                        <a:lnTo>
                          <a:pt x="24" y="17"/>
                        </a:lnTo>
                        <a:lnTo>
                          <a:pt x="25" y="12"/>
                        </a:lnTo>
                        <a:close/>
                        <a:moveTo>
                          <a:pt x="22" y="12"/>
                        </a:moveTo>
                        <a:lnTo>
                          <a:pt x="20" y="15"/>
                        </a:lnTo>
                        <a:lnTo>
                          <a:pt x="19" y="18"/>
                        </a:lnTo>
                        <a:lnTo>
                          <a:pt x="16" y="21"/>
                        </a:lnTo>
                        <a:lnTo>
                          <a:pt x="13" y="21"/>
                        </a:lnTo>
                        <a:lnTo>
                          <a:pt x="8" y="21"/>
                        </a:lnTo>
                        <a:lnTo>
                          <a:pt x="5" y="18"/>
                        </a:lnTo>
                        <a:lnTo>
                          <a:pt x="3" y="15"/>
                        </a:lnTo>
                        <a:lnTo>
                          <a:pt x="3" y="12"/>
                        </a:lnTo>
                        <a:lnTo>
                          <a:pt x="3" y="9"/>
                        </a:lnTo>
                        <a:lnTo>
                          <a:pt x="5" y="6"/>
                        </a:lnTo>
                        <a:lnTo>
                          <a:pt x="8" y="4"/>
                        </a:lnTo>
                        <a:lnTo>
                          <a:pt x="13" y="3"/>
                        </a:lnTo>
                        <a:lnTo>
                          <a:pt x="16" y="4"/>
                        </a:lnTo>
                        <a:lnTo>
                          <a:pt x="19" y="6"/>
                        </a:lnTo>
                        <a:lnTo>
                          <a:pt x="20" y="9"/>
                        </a:lnTo>
                        <a:lnTo>
                          <a:pt x="22" y="12"/>
                        </a:lnTo>
                        <a:close/>
                      </a:path>
                    </a:pathLst>
                  </a:custGeom>
                  <a:solidFill>
                    <a:srgbClr val="F2C1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1" name="Freeform 739">
                    <a:extLst>
                      <a:ext uri="{FF2B5EF4-FFF2-40B4-BE49-F238E27FC236}">
                        <a16:creationId xmlns:a16="http://schemas.microsoft.com/office/drawing/2014/main" id="{B00E4106-3462-034C-9F49-6C0ADF4DCC9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7" y="1219"/>
                    <a:ext cx="22" cy="22"/>
                  </a:xfrm>
                  <a:custGeom>
                    <a:avLst/>
                    <a:gdLst>
                      <a:gd name="T0" fmla="*/ 22 w 22"/>
                      <a:gd name="T1" fmla="*/ 11 h 22"/>
                      <a:gd name="T2" fmla="*/ 20 w 22"/>
                      <a:gd name="T3" fmla="*/ 7 h 22"/>
                      <a:gd name="T4" fmla="*/ 18 w 22"/>
                      <a:gd name="T5" fmla="*/ 3 h 22"/>
                      <a:gd name="T6" fmla="*/ 14 w 22"/>
                      <a:gd name="T7" fmla="*/ 2 h 22"/>
                      <a:gd name="T8" fmla="*/ 11 w 22"/>
                      <a:gd name="T9" fmla="*/ 0 h 22"/>
                      <a:gd name="T10" fmla="*/ 6 w 22"/>
                      <a:gd name="T11" fmla="*/ 2 h 22"/>
                      <a:gd name="T12" fmla="*/ 3 w 22"/>
                      <a:gd name="T13" fmla="*/ 3 h 22"/>
                      <a:gd name="T14" fmla="*/ 0 w 22"/>
                      <a:gd name="T15" fmla="*/ 7 h 22"/>
                      <a:gd name="T16" fmla="*/ 0 w 22"/>
                      <a:gd name="T17" fmla="*/ 11 h 22"/>
                      <a:gd name="T18" fmla="*/ 0 w 22"/>
                      <a:gd name="T19" fmla="*/ 16 h 22"/>
                      <a:gd name="T20" fmla="*/ 3 w 22"/>
                      <a:gd name="T21" fmla="*/ 19 h 22"/>
                      <a:gd name="T22" fmla="*/ 6 w 22"/>
                      <a:gd name="T23" fmla="*/ 22 h 22"/>
                      <a:gd name="T24" fmla="*/ 11 w 22"/>
                      <a:gd name="T25" fmla="*/ 22 h 22"/>
                      <a:gd name="T26" fmla="*/ 14 w 22"/>
                      <a:gd name="T27" fmla="*/ 22 h 22"/>
                      <a:gd name="T28" fmla="*/ 18 w 22"/>
                      <a:gd name="T29" fmla="*/ 19 h 22"/>
                      <a:gd name="T30" fmla="*/ 20 w 22"/>
                      <a:gd name="T31" fmla="*/ 16 h 22"/>
                      <a:gd name="T32" fmla="*/ 22 w 22"/>
                      <a:gd name="T33" fmla="*/ 11 h 22"/>
                      <a:gd name="T34" fmla="*/ 18 w 22"/>
                      <a:gd name="T35" fmla="*/ 11 h 22"/>
                      <a:gd name="T36" fmla="*/ 17 w 22"/>
                      <a:gd name="T37" fmla="*/ 14 h 22"/>
                      <a:gd name="T38" fmla="*/ 15 w 22"/>
                      <a:gd name="T39" fmla="*/ 17 h 22"/>
                      <a:gd name="T40" fmla="*/ 14 w 22"/>
                      <a:gd name="T41" fmla="*/ 19 h 22"/>
                      <a:gd name="T42" fmla="*/ 11 w 22"/>
                      <a:gd name="T43" fmla="*/ 19 h 22"/>
                      <a:gd name="T44" fmla="*/ 8 w 22"/>
                      <a:gd name="T45" fmla="*/ 19 h 22"/>
                      <a:gd name="T46" fmla="*/ 5 w 22"/>
                      <a:gd name="T47" fmla="*/ 17 h 22"/>
                      <a:gd name="T48" fmla="*/ 3 w 22"/>
                      <a:gd name="T49" fmla="*/ 14 h 22"/>
                      <a:gd name="T50" fmla="*/ 3 w 22"/>
                      <a:gd name="T51" fmla="*/ 11 h 22"/>
                      <a:gd name="T52" fmla="*/ 3 w 22"/>
                      <a:gd name="T53" fmla="*/ 8 h 22"/>
                      <a:gd name="T54" fmla="*/ 5 w 22"/>
                      <a:gd name="T55" fmla="*/ 7 h 22"/>
                      <a:gd name="T56" fmla="*/ 8 w 22"/>
                      <a:gd name="T57" fmla="*/ 5 h 22"/>
                      <a:gd name="T58" fmla="*/ 11 w 22"/>
                      <a:gd name="T59" fmla="*/ 3 h 22"/>
                      <a:gd name="T60" fmla="*/ 14 w 22"/>
                      <a:gd name="T61" fmla="*/ 5 h 22"/>
                      <a:gd name="T62" fmla="*/ 15 w 22"/>
                      <a:gd name="T63" fmla="*/ 7 h 22"/>
                      <a:gd name="T64" fmla="*/ 17 w 22"/>
                      <a:gd name="T65" fmla="*/ 8 h 22"/>
                      <a:gd name="T66" fmla="*/ 18 w 22"/>
                      <a:gd name="T67" fmla="*/ 11 h 2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2"/>
                      <a:gd name="T103" fmla="*/ 0 h 22"/>
                      <a:gd name="T104" fmla="*/ 22 w 22"/>
                      <a:gd name="T105" fmla="*/ 22 h 22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2" h="22">
                        <a:moveTo>
                          <a:pt x="22" y="11"/>
                        </a:moveTo>
                        <a:lnTo>
                          <a:pt x="20" y="7"/>
                        </a:lnTo>
                        <a:lnTo>
                          <a:pt x="18" y="3"/>
                        </a:lnTo>
                        <a:lnTo>
                          <a:pt x="14" y="2"/>
                        </a:lnTo>
                        <a:lnTo>
                          <a:pt x="11" y="0"/>
                        </a:lnTo>
                        <a:lnTo>
                          <a:pt x="6" y="2"/>
                        </a:lnTo>
                        <a:lnTo>
                          <a:pt x="3" y="3"/>
                        </a:lnTo>
                        <a:lnTo>
                          <a:pt x="0" y="7"/>
                        </a:lnTo>
                        <a:lnTo>
                          <a:pt x="0" y="11"/>
                        </a:lnTo>
                        <a:lnTo>
                          <a:pt x="0" y="16"/>
                        </a:lnTo>
                        <a:lnTo>
                          <a:pt x="3" y="19"/>
                        </a:lnTo>
                        <a:lnTo>
                          <a:pt x="6" y="22"/>
                        </a:lnTo>
                        <a:lnTo>
                          <a:pt x="11" y="22"/>
                        </a:lnTo>
                        <a:lnTo>
                          <a:pt x="14" y="22"/>
                        </a:lnTo>
                        <a:lnTo>
                          <a:pt x="18" y="19"/>
                        </a:lnTo>
                        <a:lnTo>
                          <a:pt x="20" y="16"/>
                        </a:lnTo>
                        <a:lnTo>
                          <a:pt x="22" y="11"/>
                        </a:lnTo>
                        <a:close/>
                        <a:moveTo>
                          <a:pt x="18" y="11"/>
                        </a:moveTo>
                        <a:lnTo>
                          <a:pt x="17" y="14"/>
                        </a:lnTo>
                        <a:lnTo>
                          <a:pt x="15" y="17"/>
                        </a:lnTo>
                        <a:lnTo>
                          <a:pt x="14" y="19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5" y="17"/>
                        </a:lnTo>
                        <a:lnTo>
                          <a:pt x="3" y="14"/>
                        </a:lnTo>
                        <a:lnTo>
                          <a:pt x="3" y="11"/>
                        </a:lnTo>
                        <a:lnTo>
                          <a:pt x="3" y="8"/>
                        </a:lnTo>
                        <a:lnTo>
                          <a:pt x="5" y="7"/>
                        </a:lnTo>
                        <a:lnTo>
                          <a:pt x="8" y="5"/>
                        </a:lnTo>
                        <a:lnTo>
                          <a:pt x="11" y="3"/>
                        </a:lnTo>
                        <a:lnTo>
                          <a:pt x="14" y="5"/>
                        </a:lnTo>
                        <a:lnTo>
                          <a:pt x="15" y="7"/>
                        </a:lnTo>
                        <a:lnTo>
                          <a:pt x="17" y="8"/>
                        </a:lnTo>
                        <a:lnTo>
                          <a:pt x="18" y="11"/>
                        </a:lnTo>
                        <a:close/>
                      </a:path>
                    </a:pathLst>
                  </a:custGeom>
                  <a:solidFill>
                    <a:srgbClr val="F3C6C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2" name="Freeform 740">
                    <a:extLst>
                      <a:ext uri="{FF2B5EF4-FFF2-40B4-BE49-F238E27FC236}">
                        <a16:creationId xmlns:a16="http://schemas.microsoft.com/office/drawing/2014/main" id="{A9F258AD-5994-FF4F-85DC-E9450647B35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8" y="1221"/>
                    <a:ext cx="19" cy="18"/>
                  </a:xfrm>
                  <a:custGeom>
                    <a:avLst/>
                    <a:gdLst>
                      <a:gd name="T0" fmla="*/ 19 w 19"/>
                      <a:gd name="T1" fmla="*/ 9 h 18"/>
                      <a:gd name="T2" fmla="*/ 17 w 19"/>
                      <a:gd name="T3" fmla="*/ 6 h 18"/>
                      <a:gd name="T4" fmla="*/ 16 w 19"/>
                      <a:gd name="T5" fmla="*/ 3 h 18"/>
                      <a:gd name="T6" fmla="*/ 13 w 19"/>
                      <a:gd name="T7" fmla="*/ 1 h 18"/>
                      <a:gd name="T8" fmla="*/ 10 w 19"/>
                      <a:gd name="T9" fmla="*/ 0 h 18"/>
                      <a:gd name="T10" fmla="*/ 5 w 19"/>
                      <a:gd name="T11" fmla="*/ 1 h 18"/>
                      <a:gd name="T12" fmla="*/ 2 w 19"/>
                      <a:gd name="T13" fmla="*/ 3 h 18"/>
                      <a:gd name="T14" fmla="*/ 0 w 19"/>
                      <a:gd name="T15" fmla="*/ 6 h 18"/>
                      <a:gd name="T16" fmla="*/ 0 w 19"/>
                      <a:gd name="T17" fmla="*/ 9 h 18"/>
                      <a:gd name="T18" fmla="*/ 0 w 19"/>
                      <a:gd name="T19" fmla="*/ 12 h 18"/>
                      <a:gd name="T20" fmla="*/ 2 w 19"/>
                      <a:gd name="T21" fmla="*/ 15 h 18"/>
                      <a:gd name="T22" fmla="*/ 5 w 19"/>
                      <a:gd name="T23" fmla="*/ 18 h 18"/>
                      <a:gd name="T24" fmla="*/ 10 w 19"/>
                      <a:gd name="T25" fmla="*/ 18 h 18"/>
                      <a:gd name="T26" fmla="*/ 13 w 19"/>
                      <a:gd name="T27" fmla="*/ 18 h 18"/>
                      <a:gd name="T28" fmla="*/ 16 w 19"/>
                      <a:gd name="T29" fmla="*/ 15 h 18"/>
                      <a:gd name="T30" fmla="*/ 17 w 19"/>
                      <a:gd name="T31" fmla="*/ 12 h 18"/>
                      <a:gd name="T32" fmla="*/ 19 w 19"/>
                      <a:gd name="T33" fmla="*/ 9 h 18"/>
                      <a:gd name="T34" fmla="*/ 16 w 19"/>
                      <a:gd name="T35" fmla="*/ 9 h 18"/>
                      <a:gd name="T36" fmla="*/ 14 w 19"/>
                      <a:gd name="T37" fmla="*/ 12 h 18"/>
                      <a:gd name="T38" fmla="*/ 13 w 19"/>
                      <a:gd name="T39" fmla="*/ 14 h 18"/>
                      <a:gd name="T40" fmla="*/ 11 w 19"/>
                      <a:gd name="T41" fmla="*/ 15 h 18"/>
                      <a:gd name="T42" fmla="*/ 10 w 19"/>
                      <a:gd name="T43" fmla="*/ 15 h 18"/>
                      <a:gd name="T44" fmla="*/ 7 w 19"/>
                      <a:gd name="T45" fmla="*/ 15 h 18"/>
                      <a:gd name="T46" fmla="*/ 5 w 19"/>
                      <a:gd name="T47" fmla="*/ 14 h 18"/>
                      <a:gd name="T48" fmla="*/ 4 w 19"/>
                      <a:gd name="T49" fmla="*/ 12 h 18"/>
                      <a:gd name="T50" fmla="*/ 4 w 19"/>
                      <a:gd name="T51" fmla="*/ 9 h 18"/>
                      <a:gd name="T52" fmla="*/ 4 w 19"/>
                      <a:gd name="T53" fmla="*/ 8 h 18"/>
                      <a:gd name="T54" fmla="*/ 5 w 19"/>
                      <a:gd name="T55" fmla="*/ 5 h 18"/>
                      <a:gd name="T56" fmla="*/ 7 w 19"/>
                      <a:gd name="T57" fmla="*/ 3 h 18"/>
                      <a:gd name="T58" fmla="*/ 10 w 19"/>
                      <a:gd name="T59" fmla="*/ 3 h 18"/>
                      <a:gd name="T60" fmla="*/ 11 w 19"/>
                      <a:gd name="T61" fmla="*/ 3 h 18"/>
                      <a:gd name="T62" fmla="*/ 13 w 19"/>
                      <a:gd name="T63" fmla="*/ 5 h 18"/>
                      <a:gd name="T64" fmla="*/ 14 w 19"/>
                      <a:gd name="T65" fmla="*/ 8 h 18"/>
                      <a:gd name="T66" fmla="*/ 16 w 19"/>
                      <a:gd name="T67" fmla="*/ 9 h 1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9"/>
                      <a:gd name="T103" fmla="*/ 0 h 18"/>
                      <a:gd name="T104" fmla="*/ 19 w 19"/>
                      <a:gd name="T105" fmla="*/ 18 h 1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9" h="18">
                        <a:moveTo>
                          <a:pt x="19" y="9"/>
                        </a:moveTo>
                        <a:lnTo>
                          <a:pt x="17" y="6"/>
                        </a:lnTo>
                        <a:lnTo>
                          <a:pt x="16" y="3"/>
                        </a:lnTo>
                        <a:lnTo>
                          <a:pt x="13" y="1"/>
                        </a:lnTo>
                        <a:lnTo>
                          <a:pt x="10" y="0"/>
                        </a:lnTo>
                        <a:lnTo>
                          <a:pt x="5" y="1"/>
                        </a:lnTo>
                        <a:lnTo>
                          <a:pt x="2" y="3"/>
                        </a:lnTo>
                        <a:lnTo>
                          <a:pt x="0" y="6"/>
                        </a:lnTo>
                        <a:lnTo>
                          <a:pt x="0" y="9"/>
                        </a:lnTo>
                        <a:lnTo>
                          <a:pt x="0" y="12"/>
                        </a:lnTo>
                        <a:lnTo>
                          <a:pt x="2" y="15"/>
                        </a:lnTo>
                        <a:lnTo>
                          <a:pt x="5" y="18"/>
                        </a:lnTo>
                        <a:lnTo>
                          <a:pt x="10" y="18"/>
                        </a:lnTo>
                        <a:lnTo>
                          <a:pt x="13" y="18"/>
                        </a:lnTo>
                        <a:lnTo>
                          <a:pt x="16" y="15"/>
                        </a:lnTo>
                        <a:lnTo>
                          <a:pt x="17" y="12"/>
                        </a:lnTo>
                        <a:lnTo>
                          <a:pt x="19" y="9"/>
                        </a:lnTo>
                        <a:close/>
                        <a:moveTo>
                          <a:pt x="16" y="9"/>
                        </a:moveTo>
                        <a:lnTo>
                          <a:pt x="14" y="12"/>
                        </a:lnTo>
                        <a:lnTo>
                          <a:pt x="13" y="14"/>
                        </a:lnTo>
                        <a:lnTo>
                          <a:pt x="11" y="15"/>
                        </a:lnTo>
                        <a:lnTo>
                          <a:pt x="10" y="15"/>
                        </a:lnTo>
                        <a:lnTo>
                          <a:pt x="7" y="15"/>
                        </a:lnTo>
                        <a:lnTo>
                          <a:pt x="5" y="14"/>
                        </a:lnTo>
                        <a:lnTo>
                          <a:pt x="4" y="12"/>
                        </a:lnTo>
                        <a:lnTo>
                          <a:pt x="4" y="9"/>
                        </a:lnTo>
                        <a:lnTo>
                          <a:pt x="4" y="8"/>
                        </a:lnTo>
                        <a:lnTo>
                          <a:pt x="5" y="5"/>
                        </a:lnTo>
                        <a:lnTo>
                          <a:pt x="7" y="3"/>
                        </a:lnTo>
                        <a:lnTo>
                          <a:pt x="10" y="3"/>
                        </a:lnTo>
                        <a:lnTo>
                          <a:pt x="11" y="3"/>
                        </a:lnTo>
                        <a:lnTo>
                          <a:pt x="13" y="5"/>
                        </a:lnTo>
                        <a:lnTo>
                          <a:pt x="14" y="8"/>
                        </a:lnTo>
                        <a:lnTo>
                          <a:pt x="16" y="9"/>
                        </a:lnTo>
                        <a:close/>
                      </a:path>
                    </a:pathLst>
                  </a:custGeom>
                  <a:solidFill>
                    <a:srgbClr val="F3CC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3" name="Freeform 741">
                    <a:extLst>
                      <a:ext uri="{FF2B5EF4-FFF2-40B4-BE49-F238E27FC236}">
                        <a16:creationId xmlns:a16="http://schemas.microsoft.com/office/drawing/2014/main" id="{81A724A2-7542-234B-BF16-AE713885798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90" y="1222"/>
                    <a:ext cx="15" cy="16"/>
                  </a:xfrm>
                  <a:custGeom>
                    <a:avLst/>
                    <a:gdLst>
                      <a:gd name="T0" fmla="*/ 15 w 15"/>
                      <a:gd name="T1" fmla="*/ 8 h 16"/>
                      <a:gd name="T2" fmla="*/ 14 w 15"/>
                      <a:gd name="T3" fmla="*/ 5 h 16"/>
                      <a:gd name="T4" fmla="*/ 12 w 15"/>
                      <a:gd name="T5" fmla="*/ 4 h 16"/>
                      <a:gd name="T6" fmla="*/ 11 w 15"/>
                      <a:gd name="T7" fmla="*/ 2 h 16"/>
                      <a:gd name="T8" fmla="*/ 8 w 15"/>
                      <a:gd name="T9" fmla="*/ 0 h 16"/>
                      <a:gd name="T10" fmla="*/ 5 w 15"/>
                      <a:gd name="T11" fmla="*/ 2 h 16"/>
                      <a:gd name="T12" fmla="*/ 2 w 15"/>
                      <a:gd name="T13" fmla="*/ 4 h 16"/>
                      <a:gd name="T14" fmla="*/ 0 w 15"/>
                      <a:gd name="T15" fmla="*/ 5 h 16"/>
                      <a:gd name="T16" fmla="*/ 0 w 15"/>
                      <a:gd name="T17" fmla="*/ 8 h 16"/>
                      <a:gd name="T18" fmla="*/ 0 w 15"/>
                      <a:gd name="T19" fmla="*/ 11 h 16"/>
                      <a:gd name="T20" fmla="*/ 2 w 15"/>
                      <a:gd name="T21" fmla="*/ 14 h 16"/>
                      <a:gd name="T22" fmla="*/ 5 w 15"/>
                      <a:gd name="T23" fmla="*/ 16 h 16"/>
                      <a:gd name="T24" fmla="*/ 8 w 15"/>
                      <a:gd name="T25" fmla="*/ 16 h 16"/>
                      <a:gd name="T26" fmla="*/ 11 w 15"/>
                      <a:gd name="T27" fmla="*/ 16 h 16"/>
                      <a:gd name="T28" fmla="*/ 12 w 15"/>
                      <a:gd name="T29" fmla="*/ 14 h 16"/>
                      <a:gd name="T30" fmla="*/ 14 w 15"/>
                      <a:gd name="T31" fmla="*/ 11 h 16"/>
                      <a:gd name="T32" fmla="*/ 15 w 15"/>
                      <a:gd name="T33" fmla="*/ 8 h 16"/>
                      <a:gd name="T34" fmla="*/ 12 w 15"/>
                      <a:gd name="T35" fmla="*/ 8 h 16"/>
                      <a:gd name="T36" fmla="*/ 11 w 15"/>
                      <a:gd name="T37" fmla="*/ 11 h 16"/>
                      <a:gd name="T38" fmla="*/ 8 w 15"/>
                      <a:gd name="T39" fmla="*/ 13 h 16"/>
                      <a:gd name="T40" fmla="*/ 5 w 15"/>
                      <a:gd name="T41" fmla="*/ 11 h 16"/>
                      <a:gd name="T42" fmla="*/ 3 w 15"/>
                      <a:gd name="T43" fmla="*/ 8 h 16"/>
                      <a:gd name="T44" fmla="*/ 5 w 15"/>
                      <a:gd name="T45" fmla="*/ 5 h 16"/>
                      <a:gd name="T46" fmla="*/ 8 w 15"/>
                      <a:gd name="T47" fmla="*/ 4 h 16"/>
                      <a:gd name="T48" fmla="*/ 11 w 15"/>
                      <a:gd name="T49" fmla="*/ 5 h 16"/>
                      <a:gd name="T50" fmla="*/ 12 w 15"/>
                      <a:gd name="T51" fmla="*/ 8 h 1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5"/>
                      <a:gd name="T79" fmla="*/ 0 h 16"/>
                      <a:gd name="T80" fmla="*/ 15 w 15"/>
                      <a:gd name="T81" fmla="*/ 16 h 1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5" h="16">
                        <a:moveTo>
                          <a:pt x="15" y="8"/>
                        </a:moveTo>
                        <a:lnTo>
                          <a:pt x="14" y="5"/>
                        </a:lnTo>
                        <a:lnTo>
                          <a:pt x="12" y="4"/>
                        </a:lnTo>
                        <a:lnTo>
                          <a:pt x="11" y="2"/>
                        </a:lnTo>
                        <a:lnTo>
                          <a:pt x="8" y="0"/>
                        </a:lnTo>
                        <a:lnTo>
                          <a:pt x="5" y="2"/>
                        </a:lnTo>
                        <a:lnTo>
                          <a:pt x="2" y="4"/>
                        </a:lnTo>
                        <a:lnTo>
                          <a:pt x="0" y="5"/>
                        </a:lnTo>
                        <a:lnTo>
                          <a:pt x="0" y="8"/>
                        </a:lnTo>
                        <a:lnTo>
                          <a:pt x="0" y="11"/>
                        </a:lnTo>
                        <a:lnTo>
                          <a:pt x="2" y="14"/>
                        </a:lnTo>
                        <a:lnTo>
                          <a:pt x="5" y="16"/>
                        </a:lnTo>
                        <a:lnTo>
                          <a:pt x="8" y="16"/>
                        </a:lnTo>
                        <a:lnTo>
                          <a:pt x="11" y="16"/>
                        </a:lnTo>
                        <a:lnTo>
                          <a:pt x="12" y="14"/>
                        </a:lnTo>
                        <a:lnTo>
                          <a:pt x="14" y="11"/>
                        </a:lnTo>
                        <a:lnTo>
                          <a:pt x="15" y="8"/>
                        </a:lnTo>
                        <a:close/>
                        <a:moveTo>
                          <a:pt x="12" y="8"/>
                        </a:move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5" y="11"/>
                        </a:lnTo>
                        <a:lnTo>
                          <a:pt x="3" y="8"/>
                        </a:lnTo>
                        <a:lnTo>
                          <a:pt x="5" y="5"/>
                        </a:lnTo>
                        <a:lnTo>
                          <a:pt x="8" y="4"/>
                        </a:lnTo>
                        <a:lnTo>
                          <a:pt x="11" y="5"/>
                        </a:lnTo>
                        <a:lnTo>
                          <a:pt x="12" y="8"/>
                        </a:lnTo>
                        <a:close/>
                      </a:path>
                    </a:pathLst>
                  </a:custGeom>
                  <a:solidFill>
                    <a:srgbClr val="F3D1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4" name="Freeform 742">
                    <a:extLst>
                      <a:ext uri="{FF2B5EF4-FFF2-40B4-BE49-F238E27FC236}">
                        <a16:creationId xmlns:a16="http://schemas.microsoft.com/office/drawing/2014/main" id="{6C4AEB18-582C-CA41-8745-5F1CCCF8B10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92" y="1224"/>
                    <a:ext cx="12" cy="12"/>
                  </a:xfrm>
                  <a:custGeom>
                    <a:avLst/>
                    <a:gdLst>
                      <a:gd name="T0" fmla="*/ 12 w 12"/>
                      <a:gd name="T1" fmla="*/ 6 h 12"/>
                      <a:gd name="T2" fmla="*/ 10 w 12"/>
                      <a:gd name="T3" fmla="*/ 5 h 12"/>
                      <a:gd name="T4" fmla="*/ 9 w 12"/>
                      <a:gd name="T5" fmla="*/ 2 h 12"/>
                      <a:gd name="T6" fmla="*/ 7 w 12"/>
                      <a:gd name="T7" fmla="*/ 0 h 12"/>
                      <a:gd name="T8" fmla="*/ 6 w 12"/>
                      <a:gd name="T9" fmla="*/ 0 h 12"/>
                      <a:gd name="T10" fmla="*/ 3 w 12"/>
                      <a:gd name="T11" fmla="*/ 0 h 12"/>
                      <a:gd name="T12" fmla="*/ 1 w 12"/>
                      <a:gd name="T13" fmla="*/ 2 h 12"/>
                      <a:gd name="T14" fmla="*/ 0 w 12"/>
                      <a:gd name="T15" fmla="*/ 5 h 12"/>
                      <a:gd name="T16" fmla="*/ 0 w 12"/>
                      <a:gd name="T17" fmla="*/ 6 h 12"/>
                      <a:gd name="T18" fmla="*/ 0 w 12"/>
                      <a:gd name="T19" fmla="*/ 9 h 12"/>
                      <a:gd name="T20" fmla="*/ 1 w 12"/>
                      <a:gd name="T21" fmla="*/ 11 h 12"/>
                      <a:gd name="T22" fmla="*/ 3 w 12"/>
                      <a:gd name="T23" fmla="*/ 12 h 12"/>
                      <a:gd name="T24" fmla="*/ 6 w 12"/>
                      <a:gd name="T25" fmla="*/ 12 h 12"/>
                      <a:gd name="T26" fmla="*/ 7 w 12"/>
                      <a:gd name="T27" fmla="*/ 12 h 12"/>
                      <a:gd name="T28" fmla="*/ 9 w 12"/>
                      <a:gd name="T29" fmla="*/ 11 h 12"/>
                      <a:gd name="T30" fmla="*/ 10 w 12"/>
                      <a:gd name="T31" fmla="*/ 9 h 12"/>
                      <a:gd name="T32" fmla="*/ 12 w 12"/>
                      <a:gd name="T33" fmla="*/ 6 h 12"/>
                      <a:gd name="T34" fmla="*/ 9 w 12"/>
                      <a:gd name="T35" fmla="*/ 6 h 12"/>
                      <a:gd name="T36" fmla="*/ 7 w 12"/>
                      <a:gd name="T37" fmla="*/ 9 h 12"/>
                      <a:gd name="T38" fmla="*/ 6 w 12"/>
                      <a:gd name="T39" fmla="*/ 9 h 12"/>
                      <a:gd name="T40" fmla="*/ 3 w 12"/>
                      <a:gd name="T41" fmla="*/ 9 h 12"/>
                      <a:gd name="T42" fmla="*/ 3 w 12"/>
                      <a:gd name="T43" fmla="*/ 6 h 12"/>
                      <a:gd name="T44" fmla="*/ 3 w 12"/>
                      <a:gd name="T45" fmla="*/ 5 h 12"/>
                      <a:gd name="T46" fmla="*/ 6 w 12"/>
                      <a:gd name="T47" fmla="*/ 3 h 12"/>
                      <a:gd name="T48" fmla="*/ 7 w 12"/>
                      <a:gd name="T49" fmla="*/ 5 h 12"/>
                      <a:gd name="T50" fmla="*/ 9 w 12"/>
                      <a:gd name="T51" fmla="*/ 6 h 12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2"/>
                      <a:gd name="T79" fmla="*/ 0 h 12"/>
                      <a:gd name="T80" fmla="*/ 12 w 12"/>
                      <a:gd name="T81" fmla="*/ 12 h 12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2" h="12">
                        <a:moveTo>
                          <a:pt x="12" y="6"/>
                        </a:moveTo>
                        <a:lnTo>
                          <a:pt x="10" y="5"/>
                        </a:lnTo>
                        <a:lnTo>
                          <a:pt x="9" y="2"/>
                        </a:lnTo>
                        <a:lnTo>
                          <a:pt x="7" y="0"/>
                        </a:lnTo>
                        <a:lnTo>
                          <a:pt x="6" y="0"/>
                        </a:ln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9"/>
                        </a:lnTo>
                        <a:lnTo>
                          <a:pt x="1" y="11"/>
                        </a:lnTo>
                        <a:lnTo>
                          <a:pt x="3" y="12"/>
                        </a:lnTo>
                        <a:lnTo>
                          <a:pt x="6" y="12"/>
                        </a:lnTo>
                        <a:lnTo>
                          <a:pt x="7" y="12"/>
                        </a:lnTo>
                        <a:lnTo>
                          <a:pt x="9" y="11"/>
                        </a:lnTo>
                        <a:lnTo>
                          <a:pt x="10" y="9"/>
                        </a:lnTo>
                        <a:lnTo>
                          <a:pt x="12" y="6"/>
                        </a:lnTo>
                        <a:close/>
                        <a:moveTo>
                          <a:pt x="9" y="6"/>
                        </a:moveTo>
                        <a:lnTo>
                          <a:pt x="7" y="9"/>
                        </a:lnTo>
                        <a:lnTo>
                          <a:pt x="6" y="9"/>
                        </a:lnTo>
                        <a:lnTo>
                          <a:pt x="3" y="9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6" y="3"/>
                        </a:lnTo>
                        <a:lnTo>
                          <a:pt x="7" y="5"/>
                        </a:lnTo>
                        <a:lnTo>
                          <a:pt x="9" y="6"/>
                        </a:lnTo>
                        <a:close/>
                      </a:path>
                    </a:pathLst>
                  </a:custGeom>
                  <a:solidFill>
                    <a:srgbClr val="F4D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5" name="Freeform 743">
                    <a:extLst>
                      <a:ext uri="{FF2B5EF4-FFF2-40B4-BE49-F238E27FC236}">
                        <a16:creationId xmlns:a16="http://schemas.microsoft.com/office/drawing/2014/main" id="{730BB652-7F80-8B47-8EFF-0E1B23AA7D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3" y="1226"/>
                    <a:ext cx="9" cy="9"/>
                  </a:xfrm>
                  <a:custGeom>
                    <a:avLst/>
                    <a:gdLst>
                      <a:gd name="T0" fmla="*/ 9 w 9"/>
                      <a:gd name="T1" fmla="*/ 4 h 9"/>
                      <a:gd name="T2" fmla="*/ 8 w 9"/>
                      <a:gd name="T3" fmla="*/ 1 h 9"/>
                      <a:gd name="T4" fmla="*/ 5 w 9"/>
                      <a:gd name="T5" fmla="*/ 0 h 9"/>
                      <a:gd name="T6" fmla="*/ 2 w 9"/>
                      <a:gd name="T7" fmla="*/ 1 h 9"/>
                      <a:gd name="T8" fmla="*/ 0 w 9"/>
                      <a:gd name="T9" fmla="*/ 4 h 9"/>
                      <a:gd name="T10" fmla="*/ 2 w 9"/>
                      <a:gd name="T11" fmla="*/ 7 h 9"/>
                      <a:gd name="T12" fmla="*/ 5 w 9"/>
                      <a:gd name="T13" fmla="*/ 9 h 9"/>
                      <a:gd name="T14" fmla="*/ 8 w 9"/>
                      <a:gd name="T15" fmla="*/ 7 h 9"/>
                      <a:gd name="T16" fmla="*/ 9 w 9"/>
                      <a:gd name="T17" fmla="*/ 4 h 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9"/>
                      <a:gd name="T28" fmla="*/ 0 h 9"/>
                      <a:gd name="T29" fmla="*/ 9 w 9"/>
                      <a:gd name="T30" fmla="*/ 9 h 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9" h="9">
                        <a:moveTo>
                          <a:pt x="9" y="4"/>
                        </a:moveTo>
                        <a:lnTo>
                          <a:pt x="8" y="1"/>
                        </a:lnTo>
                        <a:lnTo>
                          <a:pt x="5" y="0"/>
                        </a:lnTo>
                        <a:lnTo>
                          <a:pt x="2" y="1"/>
                        </a:lnTo>
                        <a:lnTo>
                          <a:pt x="0" y="4"/>
                        </a:lnTo>
                        <a:lnTo>
                          <a:pt x="2" y="7"/>
                        </a:lnTo>
                        <a:lnTo>
                          <a:pt x="5" y="9"/>
                        </a:lnTo>
                        <a:lnTo>
                          <a:pt x="8" y="7"/>
                        </a:lnTo>
                        <a:lnTo>
                          <a:pt x="9" y="4"/>
                        </a:lnTo>
                        <a:close/>
                      </a:path>
                    </a:pathLst>
                  </a:custGeom>
                  <a:solidFill>
                    <a:srgbClr val="F4E5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6" name="Freeform 744">
                    <a:extLst>
                      <a:ext uri="{FF2B5EF4-FFF2-40B4-BE49-F238E27FC236}">
                        <a16:creationId xmlns:a16="http://schemas.microsoft.com/office/drawing/2014/main" id="{F6188095-CFD1-1244-A772-2E2B653738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5" y="1227"/>
                    <a:ext cx="6" cy="6"/>
                  </a:xfrm>
                  <a:custGeom>
                    <a:avLst/>
                    <a:gdLst>
                      <a:gd name="T0" fmla="*/ 6 w 6"/>
                      <a:gd name="T1" fmla="*/ 3 h 6"/>
                      <a:gd name="T2" fmla="*/ 4 w 6"/>
                      <a:gd name="T3" fmla="*/ 2 h 6"/>
                      <a:gd name="T4" fmla="*/ 3 w 6"/>
                      <a:gd name="T5" fmla="*/ 0 h 6"/>
                      <a:gd name="T6" fmla="*/ 0 w 6"/>
                      <a:gd name="T7" fmla="*/ 2 h 6"/>
                      <a:gd name="T8" fmla="*/ 0 w 6"/>
                      <a:gd name="T9" fmla="*/ 3 h 6"/>
                      <a:gd name="T10" fmla="*/ 0 w 6"/>
                      <a:gd name="T11" fmla="*/ 6 h 6"/>
                      <a:gd name="T12" fmla="*/ 3 w 6"/>
                      <a:gd name="T13" fmla="*/ 6 h 6"/>
                      <a:gd name="T14" fmla="*/ 4 w 6"/>
                      <a:gd name="T15" fmla="*/ 6 h 6"/>
                      <a:gd name="T16" fmla="*/ 6 w 6"/>
                      <a:gd name="T17" fmla="*/ 3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"/>
                      <a:gd name="T28" fmla="*/ 0 h 6"/>
                      <a:gd name="T29" fmla="*/ 6 w 6"/>
                      <a:gd name="T30" fmla="*/ 6 h 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" h="6">
                        <a:moveTo>
                          <a:pt x="6" y="3"/>
                        </a:moveTo>
                        <a:lnTo>
                          <a:pt x="4" y="2"/>
                        </a:lnTo>
                        <a:lnTo>
                          <a:pt x="3" y="0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6"/>
                        </a:lnTo>
                        <a:lnTo>
                          <a:pt x="3" y="6"/>
                        </a:lnTo>
                        <a:lnTo>
                          <a:pt x="4" y="6"/>
                        </a:lnTo>
                        <a:lnTo>
                          <a:pt x="6" y="3"/>
                        </a:lnTo>
                        <a:close/>
                      </a:path>
                    </a:pathLst>
                  </a:custGeom>
                  <a:solidFill>
                    <a:srgbClr val="F5EB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7" name="Freeform 745">
                    <a:extLst>
                      <a:ext uri="{FF2B5EF4-FFF2-40B4-BE49-F238E27FC236}">
                        <a16:creationId xmlns:a16="http://schemas.microsoft.com/office/drawing/2014/main" id="{60A4C179-5512-5947-8B0A-B9CA5A075D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6" y="1229"/>
                    <a:ext cx="3" cy="3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2 w 3"/>
                      <a:gd name="T3" fmla="*/ 0 h 3"/>
                      <a:gd name="T4" fmla="*/ 2 w 3"/>
                      <a:gd name="T5" fmla="*/ 0 h 3"/>
                      <a:gd name="T6" fmla="*/ 0 w 3"/>
                      <a:gd name="T7" fmla="*/ 0 h 3"/>
                      <a:gd name="T8" fmla="*/ 0 w 3"/>
                      <a:gd name="T9" fmla="*/ 1 h 3"/>
                      <a:gd name="T10" fmla="*/ 0 w 3"/>
                      <a:gd name="T11" fmla="*/ 3 h 3"/>
                      <a:gd name="T12" fmla="*/ 2 w 3"/>
                      <a:gd name="T13" fmla="*/ 3 h 3"/>
                      <a:gd name="T14" fmla="*/ 2 w 3"/>
                      <a:gd name="T15" fmla="*/ 3 h 3"/>
                      <a:gd name="T16" fmla="*/ 3 w 3"/>
                      <a:gd name="T17" fmla="*/ 1 h 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"/>
                      <a:gd name="T28" fmla="*/ 0 h 3"/>
                      <a:gd name="T29" fmla="*/ 3 w 3"/>
                      <a:gd name="T30" fmla="*/ 3 h 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" h="3">
                        <a:moveTo>
                          <a:pt x="3" y="1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8" name="Freeform 746">
                    <a:extLst>
                      <a:ext uri="{FF2B5EF4-FFF2-40B4-BE49-F238E27FC236}">
                        <a16:creationId xmlns:a16="http://schemas.microsoft.com/office/drawing/2014/main" id="{FA9CEAA8-0C05-6244-A484-7CD1F0DDB1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0"/>
                    <a:ext cx="128" cy="124"/>
                  </a:xfrm>
                  <a:custGeom>
                    <a:avLst/>
                    <a:gdLst>
                      <a:gd name="T0" fmla="*/ 65 w 128"/>
                      <a:gd name="T1" fmla="*/ 0 h 124"/>
                      <a:gd name="T2" fmla="*/ 77 w 128"/>
                      <a:gd name="T3" fmla="*/ 1 h 124"/>
                      <a:gd name="T4" fmla="*/ 90 w 128"/>
                      <a:gd name="T5" fmla="*/ 5 h 124"/>
                      <a:gd name="T6" fmla="*/ 101 w 128"/>
                      <a:gd name="T7" fmla="*/ 11 h 124"/>
                      <a:gd name="T8" fmla="*/ 110 w 128"/>
                      <a:gd name="T9" fmla="*/ 19 h 124"/>
                      <a:gd name="T10" fmla="*/ 118 w 128"/>
                      <a:gd name="T11" fmla="*/ 26 h 124"/>
                      <a:gd name="T12" fmla="*/ 124 w 128"/>
                      <a:gd name="T13" fmla="*/ 37 h 124"/>
                      <a:gd name="T14" fmla="*/ 128 w 128"/>
                      <a:gd name="T15" fmla="*/ 49 h 124"/>
                      <a:gd name="T16" fmla="*/ 128 w 128"/>
                      <a:gd name="T17" fmla="*/ 62 h 124"/>
                      <a:gd name="T18" fmla="*/ 128 w 128"/>
                      <a:gd name="T19" fmla="*/ 74 h 124"/>
                      <a:gd name="T20" fmla="*/ 124 w 128"/>
                      <a:gd name="T21" fmla="*/ 85 h 124"/>
                      <a:gd name="T22" fmla="*/ 118 w 128"/>
                      <a:gd name="T23" fmla="*/ 96 h 124"/>
                      <a:gd name="T24" fmla="*/ 110 w 128"/>
                      <a:gd name="T25" fmla="*/ 105 h 124"/>
                      <a:gd name="T26" fmla="*/ 101 w 128"/>
                      <a:gd name="T27" fmla="*/ 113 h 124"/>
                      <a:gd name="T28" fmla="*/ 90 w 128"/>
                      <a:gd name="T29" fmla="*/ 117 h 124"/>
                      <a:gd name="T30" fmla="*/ 77 w 128"/>
                      <a:gd name="T31" fmla="*/ 122 h 124"/>
                      <a:gd name="T32" fmla="*/ 65 w 128"/>
                      <a:gd name="T33" fmla="*/ 124 h 124"/>
                      <a:gd name="T34" fmla="*/ 51 w 128"/>
                      <a:gd name="T35" fmla="*/ 122 h 124"/>
                      <a:gd name="T36" fmla="*/ 40 w 128"/>
                      <a:gd name="T37" fmla="*/ 117 h 124"/>
                      <a:gd name="T38" fmla="*/ 30 w 128"/>
                      <a:gd name="T39" fmla="*/ 113 h 124"/>
                      <a:gd name="T40" fmla="*/ 19 w 128"/>
                      <a:gd name="T41" fmla="*/ 105 h 124"/>
                      <a:gd name="T42" fmla="*/ 11 w 128"/>
                      <a:gd name="T43" fmla="*/ 96 h 124"/>
                      <a:gd name="T44" fmla="*/ 5 w 128"/>
                      <a:gd name="T45" fmla="*/ 85 h 124"/>
                      <a:gd name="T46" fmla="*/ 2 w 128"/>
                      <a:gd name="T47" fmla="*/ 74 h 124"/>
                      <a:gd name="T48" fmla="*/ 0 w 128"/>
                      <a:gd name="T49" fmla="*/ 62 h 124"/>
                      <a:gd name="T50" fmla="*/ 2 w 128"/>
                      <a:gd name="T51" fmla="*/ 49 h 124"/>
                      <a:gd name="T52" fmla="*/ 5 w 128"/>
                      <a:gd name="T53" fmla="*/ 37 h 124"/>
                      <a:gd name="T54" fmla="*/ 11 w 128"/>
                      <a:gd name="T55" fmla="*/ 26 h 124"/>
                      <a:gd name="T56" fmla="*/ 19 w 128"/>
                      <a:gd name="T57" fmla="*/ 19 h 124"/>
                      <a:gd name="T58" fmla="*/ 30 w 128"/>
                      <a:gd name="T59" fmla="*/ 11 h 124"/>
                      <a:gd name="T60" fmla="*/ 40 w 128"/>
                      <a:gd name="T61" fmla="*/ 5 h 124"/>
                      <a:gd name="T62" fmla="*/ 51 w 128"/>
                      <a:gd name="T63" fmla="*/ 1 h 124"/>
                      <a:gd name="T64" fmla="*/ 65 w 128"/>
                      <a:gd name="T65" fmla="*/ 0 h 12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8"/>
                      <a:gd name="T100" fmla="*/ 0 h 124"/>
                      <a:gd name="T101" fmla="*/ 128 w 128"/>
                      <a:gd name="T102" fmla="*/ 124 h 12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8" h="124">
                        <a:moveTo>
                          <a:pt x="65" y="0"/>
                        </a:moveTo>
                        <a:lnTo>
                          <a:pt x="77" y="1"/>
                        </a:lnTo>
                        <a:lnTo>
                          <a:pt x="90" y="5"/>
                        </a:lnTo>
                        <a:lnTo>
                          <a:pt x="101" y="11"/>
                        </a:lnTo>
                        <a:lnTo>
                          <a:pt x="110" y="19"/>
                        </a:lnTo>
                        <a:lnTo>
                          <a:pt x="118" y="26"/>
                        </a:lnTo>
                        <a:lnTo>
                          <a:pt x="124" y="37"/>
                        </a:lnTo>
                        <a:lnTo>
                          <a:pt x="128" y="49"/>
                        </a:lnTo>
                        <a:lnTo>
                          <a:pt x="128" y="62"/>
                        </a:lnTo>
                        <a:lnTo>
                          <a:pt x="128" y="74"/>
                        </a:lnTo>
                        <a:lnTo>
                          <a:pt x="124" y="85"/>
                        </a:lnTo>
                        <a:lnTo>
                          <a:pt x="118" y="96"/>
                        </a:lnTo>
                        <a:lnTo>
                          <a:pt x="110" y="105"/>
                        </a:lnTo>
                        <a:lnTo>
                          <a:pt x="101" y="113"/>
                        </a:lnTo>
                        <a:lnTo>
                          <a:pt x="90" y="117"/>
                        </a:lnTo>
                        <a:lnTo>
                          <a:pt x="77" y="122"/>
                        </a:lnTo>
                        <a:lnTo>
                          <a:pt x="65" y="124"/>
                        </a:lnTo>
                        <a:lnTo>
                          <a:pt x="51" y="122"/>
                        </a:lnTo>
                        <a:lnTo>
                          <a:pt x="40" y="117"/>
                        </a:lnTo>
                        <a:lnTo>
                          <a:pt x="30" y="113"/>
                        </a:lnTo>
                        <a:lnTo>
                          <a:pt x="19" y="105"/>
                        </a:lnTo>
                        <a:lnTo>
                          <a:pt x="11" y="96"/>
                        </a:lnTo>
                        <a:lnTo>
                          <a:pt x="5" y="85"/>
                        </a:lnTo>
                        <a:lnTo>
                          <a:pt x="2" y="74"/>
                        </a:lnTo>
                        <a:lnTo>
                          <a:pt x="0" y="62"/>
                        </a:lnTo>
                        <a:lnTo>
                          <a:pt x="2" y="49"/>
                        </a:lnTo>
                        <a:lnTo>
                          <a:pt x="5" y="37"/>
                        </a:lnTo>
                        <a:lnTo>
                          <a:pt x="11" y="26"/>
                        </a:lnTo>
                        <a:lnTo>
                          <a:pt x="19" y="19"/>
                        </a:lnTo>
                        <a:lnTo>
                          <a:pt x="30" y="11"/>
                        </a:lnTo>
                        <a:lnTo>
                          <a:pt x="40" y="5"/>
                        </a:lnTo>
                        <a:lnTo>
                          <a:pt x="51" y="1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9" name="Freeform 747">
                    <a:extLst>
                      <a:ext uri="{FF2B5EF4-FFF2-40B4-BE49-F238E27FC236}">
                        <a16:creationId xmlns:a16="http://schemas.microsoft.com/office/drawing/2014/main" id="{58C38F98-B501-A948-8C6B-6A0DE554F0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2" y="1267"/>
                    <a:ext cx="17" cy="28"/>
                  </a:xfrm>
                  <a:custGeom>
                    <a:avLst/>
                    <a:gdLst>
                      <a:gd name="T0" fmla="*/ 17 w 17"/>
                      <a:gd name="T1" fmla="*/ 0 h 28"/>
                      <a:gd name="T2" fmla="*/ 14 w 17"/>
                      <a:gd name="T3" fmla="*/ 8 h 28"/>
                      <a:gd name="T4" fmla="*/ 11 w 17"/>
                      <a:gd name="T5" fmla="*/ 16 h 28"/>
                      <a:gd name="T6" fmla="*/ 4 w 17"/>
                      <a:gd name="T7" fmla="*/ 22 h 28"/>
                      <a:gd name="T8" fmla="*/ 0 w 17"/>
                      <a:gd name="T9" fmla="*/ 28 h 28"/>
                      <a:gd name="T10" fmla="*/ 9 w 17"/>
                      <a:gd name="T11" fmla="*/ 16 h 28"/>
                      <a:gd name="T12" fmla="*/ 17 w 17"/>
                      <a:gd name="T13" fmla="*/ 0 h 2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"/>
                      <a:gd name="T22" fmla="*/ 0 h 28"/>
                      <a:gd name="T23" fmla="*/ 17 w 17"/>
                      <a:gd name="T24" fmla="*/ 28 h 2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" h="28">
                        <a:moveTo>
                          <a:pt x="17" y="0"/>
                        </a:moveTo>
                        <a:lnTo>
                          <a:pt x="14" y="8"/>
                        </a:lnTo>
                        <a:lnTo>
                          <a:pt x="11" y="16"/>
                        </a:lnTo>
                        <a:lnTo>
                          <a:pt x="4" y="22"/>
                        </a:lnTo>
                        <a:lnTo>
                          <a:pt x="0" y="28"/>
                        </a:lnTo>
                        <a:lnTo>
                          <a:pt x="9" y="16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D733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0" name="Freeform 748">
                    <a:extLst>
                      <a:ext uri="{FF2B5EF4-FFF2-40B4-BE49-F238E27FC236}">
                        <a16:creationId xmlns:a16="http://schemas.microsoft.com/office/drawing/2014/main" id="{FE2734C0-2DCF-EF4B-BF8A-BC639D0E34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3" y="1256"/>
                    <a:ext cx="27" cy="47"/>
                  </a:xfrm>
                  <a:custGeom>
                    <a:avLst/>
                    <a:gdLst>
                      <a:gd name="T0" fmla="*/ 27 w 27"/>
                      <a:gd name="T1" fmla="*/ 0 h 47"/>
                      <a:gd name="T2" fmla="*/ 27 w 27"/>
                      <a:gd name="T3" fmla="*/ 8 h 47"/>
                      <a:gd name="T4" fmla="*/ 24 w 27"/>
                      <a:gd name="T5" fmla="*/ 14 h 47"/>
                      <a:gd name="T6" fmla="*/ 23 w 27"/>
                      <a:gd name="T7" fmla="*/ 21 h 47"/>
                      <a:gd name="T8" fmla="*/ 18 w 27"/>
                      <a:gd name="T9" fmla="*/ 27 h 47"/>
                      <a:gd name="T10" fmla="*/ 10 w 27"/>
                      <a:gd name="T11" fmla="*/ 38 h 47"/>
                      <a:gd name="T12" fmla="*/ 0 w 27"/>
                      <a:gd name="T13" fmla="*/ 47 h 47"/>
                      <a:gd name="T14" fmla="*/ 9 w 27"/>
                      <a:gd name="T15" fmla="*/ 38 h 47"/>
                      <a:gd name="T16" fmla="*/ 17 w 27"/>
                      <a:gd name="T17" fmla="*/ 25 h 47"/>
                      <a:gd name="T18" fmla="*/ 23 w 27"/>
                      <a:gd name="T19" fmla="*/ 14 h 47"/>
                      <a:gd name="T20" fmla="*/ 27 w 27"/>
                      <a:gd name="T21" fmla="*/ 0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7"/>
                      <a:gd name="T34" fmla="*/ 0 h 47"/>
                      <a:gd name="T35" fmla="*/ 27 w 27"/>
                      <a:gd name="T36" fmla="*/ 47 h 4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7" h="47">
                        <a:moveTo>
                          <a:pt x="27" y="0"/>
                        </a:moveTo>
                        <a:lnTo>
                          <a:pt x="27" y="8"/>
                        </a:lnTo>
                        <a:lnTo>
                          <a:pt x="24" y="14"/>
                        </a:lnTo>
                        <a:lnTo>
                          <a:pt x="23" y="21"/>
                        </a:lnTo>
                        <a:lnTo>
                          <a:pt x="18" y="27"/>
                        </a:lnTo>
                        <a:lnTo>
                          <a:pt x="10" y="38"/>
                        </a:lnTo>
                        <a:lnTo>
                          <a:pt x="0" y="47"/>
                        </a:lnTo>
                        <a:lnTo>
                          <a:pt x="9" y="38"/>
                        </a:lnTo>
                        <a:lnTo>
                          <a:pt x="17" y="25"/>
                        </a:lnTo>
                        <a:lnTo>
                          <a:pt x="23" y="14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D732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1" name="Freeform 749">
                    <a:extLst>
                      <a:ext uri="{FF2B5EF4-FFF2-40B4-BE49-F238E27FC236}">
                        <a16:creationId xmlns:a16="http://schemas.microsoft.com/office/drawing/2014/main" id="{E4099AB4-039E-AF4F-8A5B-4BC2A7AB76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5" y="1249"/>
                    <a:ext cx="35" cy="58"/>
                  </a:xfrm>
                  <a:custGeom>
                    <a:avLst/>
                    <a:gdLst>
                      <a:gd name="T0" fmla="*/ 17 w 35"/>
                      <a:gd name="T1" fmla="*/ 46 h 58"/>
                      <a:gd name="T2" fmla="*/ 26 w 35"/>
                      <a:gd name="T3" fmla="*/ 34 h 58"/>
                      <a:gd name="T4" fmla="*/ 34 w 35"/>
                      <a:gd name="T5" fmla="*/ 18 h 58"/>
                      <a:gd name="T6" fmla="*/ 35 w 35"/>
                      <a:gd name="T7" fmla="*/ 11 h 58"/>
                      <a:gd name="T8" fmla="*/ 35 w 35"/>
                      <a:gd name="T9" fmla="*/ 3 h 58"/>
                      <a:gd name="T10" fmla="*/ 35 w 35"/>
                      <a:gd name="T11" fmla="*/ 1 h 58"/>
                      <a:gd name="T12" fmla="*/ 35 w 35"/>
                      <a:gd name="T13" fmla="*/ 0 h 58"/>
                      <a:gd name="T14" fmla="*/ 34 w 35"/>
                      <a:gd name="T15" fmla="*/ 9 h 58"/>
                      <a:gd name="T16" fmla="*/ 31 w 35"/>
                      <a:gd name="T17" fmla="*/ 17 h 58"/>
                      <a:gd name="T18" fmla="*/ 28 w 35"/>
                      <a:gd name="T19" fmla="*/ 24 h 58"/>
                      <a:gd name="T20" fmla="*/ 23 w 35"/>
                      <a:gd name="T21" fmla="*/ 32 h 58"/>
                      <a:gd name="T22" fmla="*/ 12 w 35"/>
                      <a:gd name="T23" fmla="*/ 46 h 58"/>
                      <a:gd name="T24" fmla="*/ 0 w 35"/>
                      <a:gd name="T25" fmla="*/ 58 h 58"/>
                      <a:gd name="T26" fmla="*/ 9 w 35"/>
                      <a:gd name="T27" fmla="*/ 52 h 58"/>
                      <a:gd name="T28" fmla="*/ 17 w 35"/>
                      <a:gd name="T29" fmla="*/ 46 h 5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5"/>
                      <a:gd name="T46" fmla="*/ 0 h 58"/>
                      <a:gd name="T47" fmla="*/ 35 w 35"/>
                      <a:gd name="T48" fmla="*/ 58 h 5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5" h="58">
                        <a:moveTo>
                          <a:pt x="17" y="46"/>
                        </a:moveTo>
                        <a:lnTo>
                          <a:pt x="26" y="34"/>
                        </a:lnTo>
                        <a:lnTo>
                          <a:pt x="34" y="18"/>
                        </a:lnTo>
                        <a:lnTo>
                          <a:pt x="35" y="11"/>
                        </a:lnTo>
                        <a:lnTo>
                          <a:pt x="35" y="3"/>
                        </a:lnTo>
                        <a:lnTo>
                          <a:pt x="35" y="1"/>
                        </a:lnTo>
                        <a:lnTo>
                          <a:pt x="35" y="0"/>
                        </a:lnTo>
                        <a:lnTo>
                          <a:pt x="34" y="9"/>
                        </a:lnTo>
                        <a:lnTo>
                          <a:pt x="31" y="17"/>
                        </a:lnTo>
                        <a:lnTo>
                          <a:pt x="28" y="24"/>
                        </a:lnTo>
                        <a:lnTo>
                          <a:pt x="23" y="32"/>
                        </a:lnTo>
                        <a:lnTo>
                          <a:pt x="12" y="46"/>
                        </a:lnTo>
                        <a:lnTo>
                          <a:pt x="0" y="58"/>
                        </a:lnTo>
                        <a:lnTo>
                          <a:pt x="9" y="52"/>
                        </a:lnTo>
                        <a:lnTo>
                          <a:pt x="17" y="46"/>
                        </a:lnTo>
                        <a:close/>
                      </a:path>
                    </a:pathLst>
                  </a:custGeom>
                  <a:solidFill>
                    <a:srgbClr val="D832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2" name="Freeform 750">
                    <a:extLst>
                      <a:ext uri="{FF2B5EF4-FFF2-40B4-BE49-F238E27FC236}">
                        <a16:creationId xmlns:a16="http://schemas.microsoft.com/office/drawing/2014/main" id="{9F5A1594-FAD5-FC48-B8B0-BF8DF7C52B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9" y="1243"/>
                    <a:ext cx="41" cy="66"/>
                  </a:xfrm>
                  <a:custGeom>
                    <a:avLst/>
                    <a:gdLst>
                      <a:gd name="T0" fmla="*/ 14 w 41"/>
                      <a:gd name="T1" fmla="*/ 60 h 66"/>
                      <a:gd name="T2" fmla="*/ 23 w 41"/>
                      <a:gd name="T3" fmla="*/ 51 h 66"/>
                      <a:gd name="T4" fmla="*/ 31 w 41"/>
                      <a:gd name="T5" fmla="*/ 38 h 66"/>
                      <a:gd name="T6" fmla="*/ 37 w 41"/>
                      <a:gd name="T7" fmla="*/ 27 h 66"/>
                      <a:gd name="T8" fmla="*/ 41 w 41"/>
                      <a:gd name="T9" fmla="*/ 13 h 66"/>
                      <a:gd name="T10" fmla="*/ 41 w 41"/>
                      <a:gd name="T11" fmla="*/ 10 h 66"/>
                      <a:gd name="T12" fmla="*/ 41 w 41"/>
                      <a:gd name="T13" fmla="*/ 9 h 66"/>
                      <a:gd name="T14" fmla="*/ 41 w 41"/>
                      <a:gd name="T15" fmla="*/ 4 h 66"/>
                      <a:gd name="T16" fmla="*/ 41 w 41"/>
                      <a:gd name="T17" fmla="*/ 0 h 66"/>
                      <a:gd name="T18" fmla="*/ 40 w 41"/>
                      <a:gd name="T19" fmla="*/ 10 h 66"/>
                      <a:gd name="T20" fmla="*/ 37 w 41"/>
                      <a:gd name="T21" fmla="*/ 20 h 66"/>
                      <a:gd name="T22" fmla="*/ 32 w 41"/>
                      <a:gd name="T23" fmla="*/ 29 h 66"/>
                      <a:gd name="T24" fmla="*/ 27 w 41"/>
                      <a:gd name="T25" fmla="*/ 38 h 66"/>
                      <a:gd name="T26" fmla="*/ 21 w 41"/>
                      <a:gd name="T27" fmla="*/ 46 h 66"/>
                      <a:gd name="T28" fmla="*/ 15 w 41"/>
                      <a:gd name="T29" fmla="*/ 54 h 66"/>
                      <a:gd name="T30" fmla="*/ 7 w 41"/>
                      <a:gd name="T31" fmla="*/ 60 h 66"/>
                      <a:gd name="T32" fmla="*/ 0 w 41"/>
                      <a:gd name="T33" fmla="*/ 66 h 66"/>
                      <a:gd name="T34" fmla="*/ 6 w 41"/>
                      <a:gd name="T35" fmla="*/ 63 h 66"/>
                      <a:gd name="T36" fmla="*/ 14 w 41"/>
                      <a:gd name="T37" fmla="*/ 60 h 6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1"/>
                      <a:gd name="T58" fmla="*/ 0 h 66"/>
                      <a:gd name="T59" fmla="*/ 41 w 41"/>
                      <a:gd name="T60" fmla="*/ 66 h 6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1" h="66">
                        <a:moveTo>
                          <a:pt x="14" y="60"/>
                        </a:moveTo>
                        <a:lnTo>
                          <a:pt x="23" y="51"/>
                        </a:lnTo>
                        <a:lnTo>
                          <a:pt x="31" y="38"/>
                        </a:lnTo>
                        <a:lnTo>
                          <a:pt x="37" y="27"/>
                        </a:lnTo>
                        <a:lnTo>
                          <a:pt x="41" y="13"/>
                        </a:lnTo>
                        <a:lnTo>
                          <a:pt x="41" y="10"/>
                        </a:lnTo>
                        <a:lnTo>
                          <a:pt x="41" y="9"/>
                        </a:lnTo>
                        <a:lnTo>
                          <a:pt x="41" y="4"/>
                        </a:lnTo>
                        <a:lnTo>
                          <a:pt x="41" y="0"/>
                        </a:lnTo>
                        <a:lnTo>
                          <a:pt x="40" y="10"/>
                        </a:lnTo>
                        <a:lnTo>
                          <a:pt x="37" y="20"/>
                        </a:lnTo>
                        <a:lnTo>
                          <a:pt x="32" y="29"/>
                        </a:lnTo>
                        <a:lnTo>
                          <a:pt x="27" y="38"/>
                        </a:lnTo>
                        <a:lnTo>
                          <a:pt x="21" y="46"/>
                        </a:lnTo>
                        <a:lnTo>
                          <a:pt x="15" y="54"/>
                        </a:lnTo>
                        <a:lnTo>
                          <a:pt x="7" y="60"/>
                        </a:lnTo>
                        <a:lnTo>
                          <a:pt x="0" y="66"/>
                        </a:lnTo>
                        <a:lnTo>
                          <a:pt x="6" y="63"/>
                        </a:lnTo>
                        <a:lnTo>
                          <a:pt x="14" y="60"/>
                        </a:lnTo>
                        <a:close/>
                      </a:path>
                    </a:pathLst>
                  </a:custGeom>
                  <a:solidFill>
                    <a:srgbClr val="D930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3" name="Freeform 751">
                    <a:extLst>
                      <a:ext uri="{FF2B5EF4-FFF2-40B4-BE49-F238E27FC236}">
                        <a16:creationId xmlns:a16="http://schemas.microsoft.com/office/drawing/2014/main" id="{30D23C28-8B6A-B44D-8056-ADBE3AC709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3" y="1238"/>
                    <a:ext cx="47" cy="73"/>
                  </a:xfrm>
                  <a:custGeom>
                    <a:avLst/>
                    <a:gdLst>
                      <a:gd name="T0" fmla="*/ 12 w 47"/>
                      <a:gd name="T1" fmla="*/ 69 h 73"/>
                      <a:gd name="T2" fmla="*/ 24 w 47"/>
                      <a:gd name="T3" fmla="*/ 57 h 73"/>
                      <a:gd name="T4" fmla="*/ 35 w 47"/>
                      <a:gd name="T5" fmla="*/ 43 h 73"/>
                      <a:gd name="T6" fmla="*/ 40 w 47"/>
                      <a:gd name="T7" fmla="*/ 35 h 73"/>
                      <a:gd name="T8" fmla="*/ 43 w 47"/>
                      <a:gd name="T9" fmla="*/ 28 h 73"/>
                      <a:gd name="T10" fmla="*/ 46 w 47"/>
                      <a:gd name="T11" fmla="*/ 20 h 73"/>
                      <a:gd name="T12" fmla="*/ 47 w 47"/>
                      <a:gd name="T13" fmla="*/ 11 h 73"/>
                      <a:gd name="T14" fmla="*/ 47 w 47"/>
                      <a:gd name="T15" fmla="*/ 6 h 73"/>
                      <a:gd name="T16" fmla="*/ 46 w 47"/>
                      <a:gd name="T17" fmla="*/ 0 h 73"/>
                      <a:gd name="T18" fmla="*/ 44 w 47"/>
                      <a:gd name="T19" fmla="*/ 11 h 73"/>
                      <a:gd name="T20" fmla="*/ 41 w 47"/>
                      <a:gd name="T21" fmla="*/ 23 h 73"/>
                      <a:gd name="T22" fmla="*/ 38 w 47"/>
                      <a:gd name="T23" fmla="*/ 32 h 73"/>
                      <a:gd name="T24" fmla="*/ 32 w 47"/>
                      <a:gd name="T25" fmla="*/ 43 h 73"/>
                      <a:gd name="T26" fmla="*/ 26 w 47"/>
                      <a:gd name="T27" fmla="*/ 52 h 73"/>
                      <a:gd name="T28" fmla="*/ 18 w 47"/>
                      <a:gd name="T29" fmla="*/ 60 h 73"/>
                      <a:gd name="T30" fmla="*/ 9 w 47"/>
                      <a:gd name="T31" fmla="*/ 66 h 73"/>
                      <a:gd name="T32" fmla="*/ 0 w 47"/>
                      <a:gd name="T33" fmla="*/ 73 h 73"/>
                      <a:gd name="T34" fmla="*/ 6 w 47"/>
                      <a:gd name="T35" fmla="*/ 71 h 73"/>
                      <a:gd name="T36" fmla="*/ 12 w 47"/>
                      <a:gd name="T37" fmla="*/ 69 h 7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7"/>
                      <a:gd name="T58" fmla="*/ 0 h 73"/>
                      <a:gd name="T59" fmla="*/ 47 w 47"/>
                      <a:gd name="T60" fmla="*/ 73 h 73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7" h="73">
                        <a:moveTo>
                          <a:pt x="12" y="69"/>
                        </a:moveTo>
                        <a:lnTo>
                          <a:pt x="24" y="57"/>
                        </a:lnTo>
                        <a:lnTo>
                          <a:pt x="35" y="43"/>
                        </a:lnTo>
                        <a:lnTo>
                          <a:pt x="40" y="35"/>
                        </a:lnTo>
                        <a:lnTo>
                          <a:pt x="43" y="28"/>
                        </a:lnTo>
                        <a:lnTo>
                          <a:pt x="46" y="20"/>
                        </a:lnTo>
                        <a:lnTo>
                          <a:pt x="47" y="11"/>
                        </a:lnTo>
                        <a:lnTo>
                          <a:pt x="47" y="6"/>
                        </a:lnTo>
                        <a:lnTo>
                          <a:pt x="46" y="0"/>
                        </a:lnTo>
                        <a:lnTo>
                          <a:pt x="44" y="11"/>
                        </a:lnTo>
                        <a:lnTo>
                          <a:pt x="41" y="23"/>
                        </a:lnTo>
                        <a:lnTo>
                          <a:pt x="38" y="32"/>
                        </a:lnTo>
                        <a:lnTo>
                          <a:pt x="32" y="43"/>
                        </a:lnTo>
                        <a:lnTo>
                          <a:pt x="26" y="52"/>
                        </a:lnTo>
                        <a:lnTo>
                          <a:pt x="18" y="60"/>
                        </a:lnTo>
                        <a:lnTo>
                          <a:pt x="9" y="66"/>
                        </a:lnTo>
                        <a:lnTo>
                          <a:pt x="0" y="73"/>
                        </a:lnTo>
                        <a:lnTo>
                          <a:pt x="6" y="71"/>
                        </a:lnTo>
                        <a:lnTo>
                          <a:pt x="12" y="69"/>
                        </a:lnTo>
                        <a:close/>
                      </a:path>
                    </a:pathLst>
                  </a:custGeom>
                  <a:solidFill>
                    <a:srgbClr val="DA30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4" name="Freeform 752">
                    <a:extLst>
                      <a:ext uri="{FF2B5EF4-FFF2-40B4-BE49-F238E27FC236}">
                        <a16:creationId xmlns:a16="http://schemas.microsoft.com/office/drawing/2014/main" id="{A3B56C2A-AD3F-364E-92DD-79948FEB11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8" y="1233"/>
                    <a:ext cx="52" cy="79"/>
                  </a:xfrm>
                  <a:custGeom>
                    <a:avLst/>
                    <a:gdLst>
                      <a:gd name="T0" fmla="*/ 11 w 52"/>
                      <a:gd name="T1" fmla="*/ 76 h 79"/>
                      <a:gd name="T2" fmla="*/ 18 w 52"/>
                      <a:gd name="T3" fmla="*/ 70 h 79"/>
                      <a:gd name="T4" fmla="*/ 26 w 52"/>
                      <a:gd name="T5" fmla="*/ 64 h 79"/>
                      <a:gd name="T6" fmla="*/ 32 w 52"/>
                      <a:gd name="T7" fmla="*/ 56 h 79"/>
                      <a:gd name="T8" fmla="*/ 38 w 52"/>
                      <a:gd name="T9" fmla="*/ 48 h 79"/>
                      <a:gd name="T10" fmla="*/ 43 w 52"/>
                      <a:gd name="T11" fmla="*/ 39 h 79"/>
                      <a:gd name="T12" fmla="*/ 48 w 52"/>
                      <a:gd name="T13" fmla="*/ 30 h 79"/>
                      <a:gd name="T14" fmla="*/ 51 w 52"/>
                      <a:gd name="T15" fmla="*/ 20 h 79"/>
                      <a:gd name="T16" fmla="*/ 52 w 52"/>
                      <a:gd name="T17" fmla="*/ 10 h 79"/>
                      <a:gd name="T18" fmla="*/ 51 w 52"/>
                      <a:gd name="T19" fmla="*/ 5 h 79"/>
                      <a:gd name="T20" fmla="*/ 51 w 52"/>
                      <a:gd name="T21" fmla="*/ 0 h 79"/>
                      <a:gd name="T22" fmla="*/ 49 w 52"/>
                      <a:gd name="T23" fmla="*/ 13 h 79"/>
                      <a:gd name="T24" fmla="*/ 46 w 52"/>
                      <a:gd name="T25" fmla="*/ 25 h 79"/>
                      <a:gd name="T26" fmla="*/ 42 w 52"/>
                      <a:gd name="T27" fmla="*/ 37 h 79"/>
                      <a:gd name="T28" fmla="*/ 35 w 52"/>
                      <a:gd name="T29" fmla="*/ 47 h 79"/>
                      <a:gd name="T30" fmla="*/ 28 w 52"/>
                      <a:gd name="T31" fmla="*/ 57 h 79"/>
                      <a:gd name="T32" fmla="*/ 20 w 52"/>
                      <a:gd name="T33" fmla="*/ 65 h 79"/>
                      <a:gd name="T34" fmla="*/ 11 w 52"/>
                      <a:gd name="T35" fmla="*/ 73 h 79"/>
                      <a:gd name="T36" fmla="*/ 0 w 52"/>
                      <a:gd name="T37" fmla="*/ 79 h 79"/>
                      <a:gd name="T38" fmla="*/ 5 w 52"/>
                      <a:gd name="T39" fmla="*/ 78 h 79"/>
                      <a:gd name="T40" fmla="*/ 11 w 52"/>
                      <a:gd name="T41" fmla="*/ 76 h 7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2"/>
                      <a:gd name="T64" fmla="*/ 0 h 79"/>
                      <a:gd name="T65" fmla="*/ 52 w 52"/>
                      <a:gd name="T66" fmla="*/ 79 h 7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2" h="79">
                        <a:moveTo>
                          <a:pt x="11" y="76"/>
                        </a:moveTo>
                        <a:lnTo>
                          <a:pt x="18" y="70"/>
                        </a:lnTo>
                        <a:lnTo>
                          <a:pt x="26" y="64"/>
                        </a:lnTo>
                        <a:lnTo>
                          <a:pt x="32" y="56"/>
                        </a:lnTo>
                        <a:lnTo>
                          <a:pt x="38" y="48"/>
                        </a:lnTo>
                        <a:lnTo>
                          <a:pt x="43" y="39"/>
                        </a:lnTo>
                        <a:lnTo>
                          <a:pt x="48" y="30"/>
                        </a:lnTo>
                        <a:lnTo>
                          <a:pt x="51" y="20"/>
                        </a:lnTo>
                        <a:lnTo>
                          <a:pt x="52" y="10"/>
                        </a:lnTo>
                        <a:lnTo>
                          <a:pt x="51" y="5"/>
                        </a:lnTo>
                        <a:lnTo>
                          <a:pt x="51" y="0"/>
                        </a:lnTo>
                        <a:lnTo>
                          <a:pt x="49" y="13"/>
                        </a:lnTo>
                        <a:lnTo>
                          <a:pt x="46" y="25"/>
                        </a:lnTo>
                        <a:lnTo>
                          <a:pt x="42" y="37"/>
                        </a:lnTo>
                        <a:lnTo>
                          <a:pt x="35" y="47"/>
                        </a:lnTo>
                        <a:lnTo>
                          <a:pt x="28" y="57"/>
                        </a:lnTo>
                        <a:lnTo>
                          <a:pt x="20" y="65"/>
                        </a:lnTo>
                        <a:lnTo>
                          <a:pt x="11" y="73"/>
                        </a:lnTo>
                        <a:lnTo>
                          <a:pt x="0" y="79"/>
                        </a:lnTo>
                        <a:lnTo>
                          <a:pt x="5" y="78"/>
                        </a:lnTo>
                        <a:lnTo>
                          <a:pt x="11" y="76"/>
                        </a:lnTo>
                        <a:close/>
                      </a:path>
                    </a:pathLst>
                  </a:custGeom>
                  <a:solidFill>
                    <a:srgbClr val="DA31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5" name="Freeform 753">
                    <a:extLst>
                      <a:ext uri="{FF2B5EF4-FFF2-40B4-BE49-F238E27FC236}">
                        <a16:creationId xmlns:a16="http://schemas.microsoft.com/office/drawing/2014/main" id="{DDFEFA74-62DE-524C-B759-13D236F4D2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2" y="1229"/>
                    <a:ext cx="57" cy="83"/>
                  </a:xfrm>
                  <a:custGeom>
                    <a:avLst/>
                    <a:gdLst>
                      <a:gd name="T0" fmla="*/ 11 w 57"/>
                      <a:gd name="T1" fmla="*/ 82 h 83"/>
                      <a:gd name="T2" fmla="*/ 20 w 57"/>
                      <a:gd name="T3" fmla="*/ 75 h 83"/>
                      <a:gd name="T4" fmla="*/ 29 w 57"/>
                      <a:gd name="T5" fmla="*/ 69 h 83"/>
                      <a:gd name="T6" fmla="*/ 37 w 57"/>
                      <a:gd name="T7" fmla="*/ 61 h 83"/>
                      <a:gd name="T8" fmla="*/ 43 w 57"/>
                      <a:gd name="T9" fmla="*/ 52 h 83"/>
                      <a:gd name="T10" fmla="*/ 49 w 57"/>
                      <a:gd name="T11" fmla="*/ 41 h 83"/>
                      <a:gd name="T12" fmla="*/ 52 w 57"/>
                      <a:gd name="T13" fmla="*/ 32 h 83"/>
                      <a:gd name="T14" fmla="*/ 55 w 57"/>
                      <a:gd name="T15" fmla="*/ 20 h 83"/>
                      <a:gd name="T16" fmla="*/ 57 w 57"/>
                      <a:gd name="T17" fmla="*/ 9 h 83"/>
                      <a:gd name="T18" fmla="*/ 57 w 57"/>
                      <a:gd name="T19" fmla="*/ 4 h 83"/>
                      <a:gd name="T20" fmla="*/ 55 w 57"/>
                      <a:gd name="T21" fmla="*/ 0 h 83"/>
                      <a:gd name="T22" fmla="*/ 55 w 57"/>
                      <a:gd name="T23" fmla="*/ 1 h 83"/>
                      <a:gd name="T24" fmla="*/ 55 w 57"/>
                      <a:gd name="T25" fmla="*/ 1 h 83"/>
                      <a:gd name="T26" fmla="*/ 54 w 57"/>
                      <a:gd name="T27" fmla="*/ 15 h 83"/>
                      <a:gd name="T28" fmla="*/ 51 w 57"/>
                      <a:gd name="T29" fmla="*/ 27 h 83"/>
                      <a:gd name="T30" fmla="*/ 46 w 57"/>
                      <a:gd name="T31" fmla="*/ 40 h 83"/>
                      <a:gd name="T32" fmla="*/ 40 w 57"/>
                      <a:gd name="T33" fmla="*/ 51 h 83"/>
                      <a:gd name="T34" fmla="*/ 32 w 57"/>
                      <a:gd name="T35" fmla="*/ 61 h 83"/>
                      <a:gd name="T36" fmla="*/ 23 w 57"/>
                      <a:gd name="T37" fmla="*/ 71 h 83"/>
                      <a:gd name="T38" fmla="*/ 12 w 57"/>
                      <a:gd name="T39" fmla="*/ 78 h 83"/>
                      <a:gd name="T40" fmla="*/ 0 w 57"/>
                      <a:gd name="T41" fmla="*/ 83 h 83"/>
                      <a:gd name="T42" fmla="*/ 6 w 57"/>
                      <a:gd name="T43" fmla="*/ 83 h 83"/>
                      <a:gd name="T44" fmla="*/ 11 w 57"/>
                      <a:gd name="T45" fmla="*/ 82 h 8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7"/>
                      <a:gd name="T70" fmla="*/ 0 h 83"/>
                      <a:gd name="T71" fmla="*/ 57 w 57"/>
                      <a:gd name="T72" fmla="*/ 83 h 8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7" h="83">
                        <a:moveTo>
                          <a:pt x="11" y="82"/>
                        </a:moveTo>
                        <a:lnTo>
                          <a:pt x="20" y="75"/>
                        </a:lnTo>
                        <a:lnTo>
                          <a:pt x="29" y="69"/>
                        </a:lnTo>
                        <a:lnTo>
                          <a:pt x="37" y="61"/>
                        </a:lnTo>
                        <a:lnTo>
                          <a:pt x="43" y="52"/>
                        </a:lnTo>
                        <a:lnTo>
                          <a:pt x="49" y="41"/>
                        </a:lnTo>
                        <a:lnTo>
                          <a:pt x="52" y="32"/>
                        </a:lnTo>
                        <a:lnTo>
                          <a:pt x="55" y="20"/>
                        </a:lnTo>
                        <a:lnTo>
                          <a:pt x="57" y="9"/>
                        </a:lnTo>
                        <a:lnTo>
                          <a:pt x="57" y="4"/>
                        </a:lnTo>
                        <a:lnTo>
                          <a:pt x="55" y="0"/>
                        </a:lnTo>
                        <a:lnTo>
                          <a:pt x="55" y="1"/>
                        </a:lnTo>
                        <a:lnTo>
                          <a:pt x="54" y="15"/>
                        </a:lnTo>
                        <a:lnTo>
                          <a:pt x="51" y="27"/>
                        </a:lnTo>
                        <a:lnTo>
                          <a:pt x="46" y="40"/>
                        </a:lnTo>
                        <a:lnTo>
                          <a:pt x="40" y="51"/>
                        </a:lnTo>
                        <a:lnTo>
                          <a:pt x="32" y="61"/>
                        </a:lnTo>
                        <a:lnTo>
                          <a:pt x="23" y="71"/>
                        </a:lnTo>
                        <a:lnTo>
                          <a:pt x="12" y="78"/>
                        </a:lnTo>
                        <a:lnTo>
                          <a:pt x="0" y="83"/>
                        </a:lnTo>
                        <a:lnTo>
                          <a:pt x="6" y="83"/>
                        </a:lnTo>
                        <a:lnTo>
                          <a:pt x="11" y="82"/>
                        </a:lnTo>
                        <a:close/>
                      </a:path>
                    </a:pathLst>
                  </a:custGeom>
                  <a:solidFill>
                    <a:srgbClr val="DB312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6" name="Freeform 754">
                    <a:extLst>
                      <a:ext uri="{FF2B5EF4-FFF2-40B4-BE49-F238E27FC236}">
                        <a16:creationId xmlns:a16="http://schemas.microsoft.com/office/drawing/2014/main" id="{8CE7469B-EE65-1045-91C1-797D4DD042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7" y="1226"/>
                    <a:ext cx="62" cy="88"/>
                  </a:xfrm>
                  <a:custGeom>
                    <a:avLst/>
                    <a:gdLst>
                      <a:gd name="T0" fmla="*/ 11 w 62"/>
                      <a:gd name="T1" fmla="*/ 86 h 88"/>
                      <a:gd name="T2" fmla="*/ 22 w 62"/>
                      <a:gd name="T3" fmla="*/ 80 h 88"/>
                      <a:gd name="T4" fmla="*/ 31 w 62"/>
                      <a:gd name="T5" fmla="*/ 72 h 88"/>
                      <a:gd name="T6" fmla="*/ 39 w 62"/>
                      <a:gd name="T7" fmla="*/ 64 h 88"/>
                      <a:gd name="T8" fmla="*/ 46 w 62"/>
                      <a:gd name="T9" fmla="*/ 54 h 88"/>
                      <a:gd name="T10" fmla="*/ 53 w 62"/>
                      <a:gd name="T11" fmla="*/ 44 h 88"/>
                      <a:gd name="T12" fmla="*/ 57 w 62"/>
                      <a:gd name="T13" fmla="*/ 32 h 88"/>
                      <a:gd name="T14" fmla="*/ 60 w 62"/>
                      <a:gd name="T15" fmla="*/ 20 h 88"/>
                      <a:gd name="T16" fmla="*/ 62 w 62"/>
                      <a:gd name="T17" fmla="*/ 7 h 88"/>
                      <a:gd name="T18" fmla="*/ 60 w 62"/>
                      <a:gd name="T19" fmla="*/ 3 h 88"/>
                      <a:gd name="T20" fmla="*/ 59 w 62"/>
                      <a:gd name="T21" fmla="*/ 0 h 88"/>
                      <a:gd name="T22" fmla="*/ 59 w 62"/>
                      <a:gd name="T23" fmla="*/ 1 h 88"/>
                      <a:gd name="T24" fmla="*/ 59 w 62"/>
                      <a:gd name="T25" fmla="*/ 4 h 88"/>
                      <a:gd name="T26" fmla="*/ 57 w 62"/>
                      <a:gd name="T27" fmla="*/ 18 h 88"/>
                      <a:gd name="T28" fmla="*/ 54 w 62"/>
                      <a:gd name="T29" fmla="*/ 32 h 88"/>
                      <a:gd name="T30" fmla="*/ 49 w 62"/>
                      <a:gd name="T31" fmla="*/ 44 h 88"/>
                      <a:gd name="T32" fmla="*/ 42 w 62"/>
                      <a:gd name="T33" fmla="*/ 55 h 88"/>
                      <a:gd name="T34" fmla="*/ 34 w 62"/>
                      <a:gd name="T35" fmla="*/ 66 h 88"/>
                      <a:gd name="T36" fmla="*/ 23 w 62"/>
                      <a:gd name="T37" fmla="*/ 74 h 88"/>
                      <a:gd name="T38" fmla="*/ 12 w 62"/>
                      <a:gd name="T39" fmla="*/ 81 h 88"/>
                      <a:gd name="T40" fmla="*/ 0 w 62"/>
                      <a:gd name="T41" fmla="*/ 88 h 88"/>
                      <a:gd name="T42" fmla="*/ 6 w 62"/>
                      <a:gd name="T43" fmla="*/ 86 h 88"/>
                      <a:gd name="T44" fmla="*/ 11 w 62"/>
                      <a:gd name="T45" fmla="*/ 86 h 8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2"/>
                      <a:gd name="T70" fmla="*/ 0 h 88"/>
                      <a:gd name="T71" fmla="*/ 62 w 62"/>
                      <a:gd name="T72" fmla="*/ 88 h 8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2" h="88">
                        <a:moveTo>
                          <a:pt x="11" y="86"/>
                        </a:moveTo>
                        <a:lnTo>
                          <a:pt x="22" y="80"/>
                        </a:lnTo>
                        <a:lnTo>
                          <a:pt x="31" y="72"/>
                        </a:lnTo>
                        <a:lnTo>
                          <a:pt x="39" y="64"/>
                        </a:lnTo>
                        <a:lnTo>
                          <a:pt x="46" y="54"/>
                        </a:lnTo>
                        <a:lnTo>
                          <a:pt x="53" y="44"/>
                        </a:lnTo>
                        <a:lnTo>
                          <a:pt x="57" y="32"/>
                        </a:lnTo>
                        <a:lnTo>
                          <a:pt x="60" y="20"/>
                        </a:lnTo>
                        <a:lnTo>
                          <a:pt x="62" y="7"/>
                        </a:lnTo>
                        <a:lnTo>
                          <a:pt x="60" y="3"/>
                        </a:lnTo>
                        <a:lnTo>
                          <a:pt x="59" y="0"/>
                        </a:lnTo>
                        <a:lnTo>
                          <a:pt x="59" y="1"/>
                        </a:lnTo>
                        <a:lnTo>
                          <a:pt x="59" y="4"/>
                        </a:lnTo>
                        <a:lnTo>
                          <a:pt x="57" y="18"/>
                        </a:lnTo>
                        <a:lnTo>
                          <a:pt x="54" y="32"/>
                        </a:lnTo>
                        <a:lnTo>
                          <a:pt x="49" y="44"/>
                        </a:lnTo>
                        <a:lnTo>
                          <a:pt x="42" y="55"/>
                        </a:lnTo>
                        <a:lnTo>
                          <a:pt x="34" y="66"/>
                        </a:lnTo>
                        <a:lnTo>
                          <a:pt x="23" y="74"/>
                        </a:lnTo>
                        <a:lnTo>
                          <a:pt x="12" y="81"/>
                        </a:lnTo>
                        <a:lnTo>
                          <a:pt x="0" y="88"/>
                        </a:lnTo>
                        <a:lnTo>
                          <a:pt x="6" y="86"/>
                        </a:lnTo>
                        <a:lnTo>
                          <a:pt x="11" y="86"/>
                        </a:lnTo>
                        <a:close/>
                      </a:path>
                    </a:pathLst>
                  </a:custGeom>
                  <a:solidFill>
                    <a:srgbClr val="DB32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7" name="Freeform 755">
                    <a:extLst>
                      <a:ext uri="{FF2B5EF4-FFF2-40B4-BE49-F238E27FC236}">
                        <a16:creationId xmlns:a16="http://schemas.microsoft.com/office/drawing/2014/main" id="{0F5B3108-FB1B-1A4A-AFEF-908DBD7415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2" y="1222"/>
                    <a:ext cx="65" cy="92"/>
                  </a:xfrm>
                  <a:custGeom>
                    <a:avLst/>
                    <a:gdLst>
                      <a:gd name="T0" fmla="*/ 65 w 65"/>
                      <a:gd name="T1" fmla="*/ 8 h 92"/>
                      <a:gd name="T2" fmla="*/ 65 w 65"/>
                      <a:gd name="T3" fmla="*/ 8 h 92"/>
                      <a:gd name="T4" fmla="*/ 65 w 65"/>
                      <a:gd name="T5" fmla="*/ 7 h 92"/>
                      <a:gd name="T6" fmla="*/ 64 w 65"/>
                      <a:gd name="T7" fmla="*/ 4 h 92"/>
                      <a:gd name="T8" fmla="*/ 61 w 65"/>
                      <a:gd name="T9" fmla="*/ 0 h 92"/>
                      <a:gd name="T10" fmla="*/ 62 w 65"/>
                      <a:gd name="T11" fmla="*/ 4 h 92"/>
                      <a:gd name="T12" fmla="*/ 62 w 65"/>
                      <a:gd name="T13" fmla="*/ 8 h 92"/>
                      <a:gd name="T14" fmla="*/ 61 w 65"/>
                      <a:gd name="T15" fmla="*/ 22 h 92"/>
                      <a:gd name="T16" fmla="*/ 58 w 65"/>
                      <a:gd name="T17" fmla="*/ 36 h 92"/>
                      <a:gd name="T18" fmla="*/ 51 w 65"/>
                      <a:gd name="T19" fmla="*/ 48 h 92"/>
                      <a:gd name="T20" fmla="*/ 45 w 65"/>
                      <a:gd name="T21" fmla="*/ 61 h 92"/>
                      <a:gd name="T22" fmla="*/ 36 w 65"/>
                      <a:gd name="T23" fmla="*/ 70 h 92"/>
                      <a:gd name="T24" fmla="*/ 25 w 65"/>
                      <a:gd name="T25" fmla="*/ 79 h 92"/>
                      <a:gd name="T26" fmla="*/ 14 w 65"/>
                      <a:gd name="T27" fmla="*/ 85 h 92"/>
                      <a:gd name="T28" fmla="*/ 0 w 65"/>
                      <a:gd name="T29" fmla="*/ 92 h 92"/>
                      <a:gd name="T30" fmla="*/ 4 w 65"/>
                      <a:gd name="T31" fmla="*/ 92 h 92"/>
                      <a:gd name="T32" fmla="*/ 5 w 65"/>
                      <a:gd name="T33" fmla="*/ 92 h 92"/>
                      <a:gd name="T34" fmla="*/ 8 w 65"/>
                      <a:gd name="T35" fmla="*/ 92 h 92"/>
                      <a:gd name="T36" fmla="*/ 10 w 65"/>
                      <a:gd name="T37" fmla="*/ 90 h 92"/>
                      <a:gd name="T38" fmla="*/ 22 w 65"/>
                      <a:gd name="T39" fmla="*/ 85 h 92"/>
                      <a:gd name="T40" fmla="*/ 33 w 65"/>
                      <a:gd name="T41" fmla="*/ 78 h 92"/>
                      <a:gd name="T42" fmla="*/ 42 w 65"/>
                      <a:gd name="T43" fmla="*/ 68 h 92"/>
                      <a:gd name="T44" fmla="*/ 50 w 65"/>
                      <a:gd name="T45" fmla="*/ 58 h 92"/>
                      <a:gd name="T46" fmla="*/ 56 w 65"/>
                      <a:gd name="T47" fmla="*/ 47 h 92"/>
                      <a:gd name="T48" fmla="*/ 61 w 65"/>
                      <a:gd name="T49" fmla="*/ 34 h 92"/>
                      <a:gd name="T50" fmla="*/ 64 w 65"/>
                      <a:gd name="T51" fmla="*/ 22 h 92"/>
                      <a:gd name="T52" fmla="*/ 65 w 65"/>
                      <a:gd name="T53" fmla="*/ 8 h 9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5"/>
                      <a:gd name="T82" fmla="*/ 0 h 92"/>
                      <a:gd name="T83" fmla="*/ 65 w 65"/>
                      <a:gd name="T84" fmla="*/ 92 h 9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5" h="92">
                        <a:moveTo>
                          <a:pt x="65" y="8"/>
                        </a:moveTo>
                        <a:lnTo>
                          <a:pt x="65" y="8"/>
                        </a:lnTo>
                        <a:lnTo>
                          <a:pt x="65" y="7"/>
                        </a:lnTo>
                        <a:lnTo>
                          <a:pt x="64" y="4"/>
                        </a:lnTo>
                        <a:lnTo>
                          <a:pt x="61" y="0"/>
                        </a:lnTo>
                        <a:lnTo>
                          <a:pt x="62" y="4"/>
                        </a:lnTo>
                        <a:lnTo>
                          <a:pt x="62" y="8"/>
                        </a:lnTo>
                        <a:lnTo>
                          <a:pt x="61" y="22"/>
                        </a:lnTo>
                        <a:lnTo>
                          <a:pt x="58" y="36"/>
                        </a:lnTo>
                        <a:lnTo>
                          <a:pt x="51" y="48"/>
                        </a:lnTo>
                        <a:lnTo>
                          <a:pt x="45" y="61"/>
                        </a:lnTo>
                        <a:lnTo>
                          <a:pt x="36" y="70"/>
                        </a:lnTo>
                        <a:lnTo>
                          <a:pt x="25" y="79"/>
                        </a:lnTo>
                        <a:lnTo>
                          <a:pt x="14" y="85"/>
                        </a:lnTo>
                        <a:lnTo>
                          <a:pt x="0" y="92"/>
                        </a:lnTo>
                        <a:lnTo>
                          <a:pt x="4" y="92"/>
                        </a:lnTo>
                        <a:lnTo>
                          <a:pt x="5" y="92"/>
                        </a:lnTo>
                        <a:lnTo>
                          <a:pt x="8" y="92"/>
                        </a:lnTo>
                        <a:lnTo>
                          <a:pt x="10" y="90"/>
                        </a:lnTo>
                        <a:lnTo>
                          <a:pt x="22" y="85"/>
                        </a:lnTo>
                        <a:lnTo>
                          <a:pt x="33" y="78"/>
                        </a:lnTo>
                        <a:lnTo>
                          <a:pt x="42" y="68"/>
                        </a:lnTo>
                        <a:lnTo>
                          <a:pt x="50" y="58"/>
                        </a:lnTo>
                        <a:lnTo>
                          <a:pt x="56" y="47"/>
                        </a:lnTo>
                        <a:lnTo>
                          <a:pt x="61" y="34"/>
                        </a:lnTo>
                        <a:lnTo>
                          <a:pt x="64" y="22"/>
                        </a:lnTo>
                        <a:lnTo>
                          <a:pt x="65" y="8"/>
                        </a:lnTo>
                        <a:close/>
                      </a:path>
                    </a:pathLst>
                  </a:custGeom>
                  <a:solidFill>
                    <a:srgbClr val="DB33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8" name="Freeform 756">
                    <a:extLst>
                      <a:ext uri="{FF2B5EF4-FFF2-40B4-BE49-F238E27FC236}">
                        <a16:creationId xmlns:a16="http://schemas.microsoft.com/office/drawing/2014/main" id="{2DDEA642-CBD0-E148-B65F-92CCF0BCAA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219"/>
                    <a:ext cx="67" cy="95"/>
                  </a:xfrm>
                  <a:custGeom>
                    <a:avLst/>
                    <a:gdLst>
                      <a:gd name="T0" fmla="*/ 67 w 67"/>
                      <a:gd name="T1" fmla="*/ 11 h 95"/>
                      <a:gd name="T2" fmla="*/ 67 w 67"/>
                      <a:gd name="T3" fmla="*/ 8 h 95"/>
                      <a:gd name="T4" fmla="*/ 67 w 67"/>
                      <a:gd name="T5" fmla="*/ 7 h 95"/>
                      <a:gd name="T6" fmla="*/ 64 w 67"/>
                      <a:gd name="T7" fmla="*/ 3 h 95"/>
                      <a:gd name="T8" fmla="*/ 62 w 67"/>
                      <a:gd name="T9" fmla="*/ 0 h 95"/>
                      <a:gd name="T10" fmla="*/ 62 w 67"/>
                      <a:gd name="T11" fmla="*/ 5 h 95"/>
                      <a:gd name="T12" fmla="*/ 64 w 67"/>
                      <a:gd name="T13" fmla="*/ 11 h 95"/>
                      <a:gd name="T14" fmla="*/ 62 w 67"/>
                      <a:gd name="T15" fmla="*/ 25 h 95"/>
                      <a:gd name="T16" fmla="*/ 59 w 67"/>
                      <a:gd name="T17" fmla="*/ 39 h 95"/>
                      <a:gd name="T18" fmla="*/ 53 w 67"/>
                      <a:gd name="T19" fmla="*/ 53 h 95"/>
                      <a:gd name="T20" fmla="*/ 45 w 67"/>
                      <a:gd name="T21" fmla="*/ 64 h 95"/>
                      <a:gd name="T22" fmla="*/ 36 w 67"/>
                      <a:gd name="T23" fmla="*/ 73 h 95"/>
                      <a:gd name="T24" fmla="*/ 25 w 67"/>
                      <a:gd name="T25" fmla="*/ 82 h 95"/>
                      <a:gd name="T26" fmla="*/ 13 w 67"/>
                      <a:gd name="T27" fmla="*/ 88 h 95"/>
                      <a:gd name="T28" fmla="*/ 0 w 67"/>
                      <a:gd name="T29" fmla="*/ 93 h 95"/>
                      <a:gd name="T30" fmla="*/ 3 w 67"/>
                      <a:gd name="T31" fmla="*/ 95 h 95"/>
                      <a:gd name="T32" fmla="*/ 8 w 67"/>
                      <a:gd name="T33" fmla="*/ 95 h 95"/>
                      <a:gd name="T34" fmla="*/ 8 w 67"/>
                      <a:gd name="T35" fmla="*/ 95 h 95"/>
                      <a:gd name="T36" fmla="*/ 8 w 67"/>
                      <a:gd name="T37" fmla="*/ 95 h 95"/>
                      <a:gd name="T38" fmla="*/ 20 w 67"/>
                      <a:gd name="T39" fmla="*/ 88 h 95"/>
                      <a:gd name="T40" fmla="*/ 31 w 67"/>
                      <a:gd name="T41" fmla="*/ 81 h 95"/>
                      <a:gd name="T42" fmla="*/ 42 w 67"/>
                      <a:gd name="T43" fmla="*/ 73 h 95"/>
                      <a:gd name="T44" fmla="*/ 50 w 67"/>
                      <a:gd name="T45" fmla="*/ 62 h 95"/>
                      <a:gd name="T46" fmla="*/ 57 w 67"/>
                      <a:gd name="T47" fmla="*/ 51 h 95"/>
                      <a:gd name="T48" fmla="*/ 62 w 67"/>
                      <a:gd name="T49" fmla="*/ 39 h 95"/>
                      <a:gd name="T50" fmla="*/ 65 w 67"/>
                      <a:gd name="T51" fmla="*/ 25 h 95"/>
                      <a:gd name="T52" fmla="*/ 67 w 67"/>
                      <a:gd name="T53" fmla="*/ 11 h 9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7"/>
                      <a:gd name="T82" fmla="*/ 0 h 95"/>
                      <a:gd name="T83" fmla="*/ 67 w 67"/>
                      <a:gd name="T84" fmla="*/ 95 h 9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7" h="95">
                        <a:moveTo>
                          <a:pt x="67" y="11"/>
                        </a:moveTo>
                        <a:lnTo>
                          <a:pt x="67" y="8"/>
                        </a:lnTo>
                        <a:lnTo>
                          <a:pt x="67" y="7"/>
                        </a:lnTo>
                        <a:lnTo>
                          <a:pt x="64" y="3"/>
                        </a:lnTo>
                        <a:lnTo>
                          <a:pt x="62" y="0"/>
                        </a:lnTo>
                        <a:lnTo>
                          <a:pt x="62" y="5"/>
                        </a:lnTo>
                        <a:lnTo>
                          <a:pt x="64" y="11"/>
                        </a:lnTo>
                        <a:lnTo>
                          <a:pt x="62" y="25"/>
                        </a:lnTo>
                        <a:lnTo>
                          <a:pt x="59" y="39"/>
                        </a:lnTo>
                        <a:lnTo>
                          <a:pt x="53" y="53"/>
                        </a:lnTo>
                        <a:lnTo>
                          <a:pt x="45" y="64"/>
                        </a:lnTo>
                        <a:lnTo>
                          <a:pt x="36" y="73"/>
                        </a:lnTo>
                        <a:lnTo>
                          <a:pt x="25" y="82"/>
                        </a:lnTo>
                        <a:lnTo>
                          <a:pt x="13" y="88"/>
                        </a:lnTo>
                        <a:lnTo>
                          <a:pt x="0" y="93"/>
                        </a:lnTo>
                        <a:lnTo>
                          <a:pt x="3" y="95"/>
                        </a:lnTo>
                        <a:lnTo>
                          <a:pt x="8" y="95"/>
                        </a:lnTo>
                        <a:lnTo>
                          <a:pt x="20" y="88"/>
                        </a:lnTo>
                        <a:lnTo>
                          <a:pt x="31" y="81"/>
                        </a:lnTo>
                        <a:lnTo>
                          <a:pt x="42" y="73"/>
                        </a:lnTo>
                        <a:lnTo>
                          <a:pt x="50" y="62"/>
                        </a:lnTo>
                        <a:lnTo>
                          <a:pt x="57" y="51"/>
                        </a:lnTo>
                        <a:lnTo>
                          <a:pt x="62" y="39"/>
                        </a:lnTo>
                        <a:lnTo>
                          <a:pt x="65" y="25"/>
                        </a:lnTo>
                        <a:lnTo>
                          <a:pt x="67" y="11"/>
                        </a:lnTo>
                        <a:close/>
                      </a:path>
                    </a:pathLst>
                  </a:custGeom>
                  <a:solidFill>
                    <a:srgbClr val="DB342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9" name="Freeform 757">
                    <a:extLst>
                      <a:ext uri="{FF2B5EF4-FFF2-40B4-BE49-F238E27FC236}">
                        <a16:creationId xmlns:a16="http://schemas.microsoft.com/office/drawing/2014/main" id="{A856A0D7-0242-7949-ABA9-DBAC7D1843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5" y="1216"/>
                    <a:ext cx="69" cy="98"/>
                  </a:xfrm>
                  <a:custGeom>
                    <a:avLst/>
                    <a:gdLst>
                      <a:gd name="T0" fmla="*/ 69 w 69"/>
                      <a:gd name="T1" fmla="*/ 14 h 98"/>
                      <a:gd name="T2" fmla="*/ 69 w 69"/>
                      <a:gd name="T3" fmla="*/ 10 h 98"/>
                      <a:gd name="T4" fmla="*/ 68 w 69"/>
                      <a:gd name="T5" fmla="*/ 6 h 98"/>
                      <a:gd name="T6" fmla="*/ 66 w 69"/>
                      <a:gd name="T7" fmla="*/ 3 h 98"/>
                      <a:gd name="T8" fmla="*/ 65 w 69"/>
                      <a:gd name="T9" fmla="*/ 0 h 98"/>
                      <a:gd name="T10" fmla="*/ 65 w 69"/>
                      <a:gd name="T11" fmla="*/ 6 h 98"/>
                      <a:gd name="T12" fmla="*/ 66 w 69"/>
                      <a:gd name="T13" fmla="*/ 14 h 98"/>
                      <a:gd name="T14" fmla="*/ 65 w 69"/>
                      <a:gd name="T15" fmla="*/ 30 h 98"/>
                      <a:gd name="T16" fmla="*/ 60 w 69"/>
                      <a:gd name="T17" fmla="*/ 44 h 98"/>
                      <a:gd name="T18" fmla="*/ 55 w 69"/>
                      <a:gd name="T19" fmla="*/ 56 h 98"/>
                      <a:gd name="T20" fmla="*/ 46 w 69"/>
                      <a:gd name="T21" fmla="*/ 67 h 98"/>
                      <a:gd name="T22" fmla="*/ 37 w 69"/>
                      <a:gd name="T23" fmla="*/ 78 h 98"/>
                      <a:gd name="T24" fmla="*/ 26 w 69"/>
                      <a:gd name="T25" fmla="*/ 85 h 98"/>
                      <a:gd name="T26" fmla="*/ 14 w 69"/>
                      <a:gd name="T27" fmla="*/ 91 h 98"/>
                      <a:gd name="T28" fmla="*/ 0 w 69"/>
                      <a:gd name="T29" fmla="*/ 96 h 98"/>
                      <a:gd name="T30" fmla="*/ 4 w 69"/>
                      <a:gd name="T31" fmla="*/ 96 h 98"/>
                      <a:gd name="T32" fmla="*/ 7 w 69"/>
                      <a:gd name="T33" fmla="*/ 98 h 98"/>
                      <a:gd name="T34" fmla="*/ 21 w 69"/>
                      <a:gd name="T35" fmla="*/ 91 h 98"/>
                      <a:gd name="T36" fmla="*/ 32 w 69"/>
                      <a:gd name="T37" fmla="*/ 85 h 98"/>
                      <a:gd name="T38" fmla="*/ 43 w 69"/>
                      <a:gd name="T39" fmla="*/ 76 h 98"/>
                      <a:gd name="T40" fmla="*/ 52 w 69"/>
                      <a:gd name="T41" fmla="*/ 67 h 98"/>
                      <a:gd name="T42" fmla="*/ 58 w 69"/>
                      <a:gd name="T43" fmla="*/ 54 h 98"/>
                      <a:gd name="T44" fmla="*/ 65 w 69"/>
                      <a:gd name="T45" fmla="*/ 42 h 98"/>
                      <a:gd name="T46" fmla="*/ 68 w 69"/>
                      <a:gd name="T47" fmla="*/ 28 h 98"/>
                      <a:gd name="T48" fmla="*/ 69 w 69"/>
                      <a:gd name="T49" fmla="*/ 14 h 98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69"/>
                      <a:gd name="T76" fmla="*/ 0 h 98"/>
                      <a:gd name="T77" fmla="*/ 69 w 69"/>
                      <a:gd name="T78" fmla="*/ 98 h 98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69" h="98">
                        <a:moveTo>
                          <a:pt x="69" y="14"/>
                        </a:moveTo>
                        <a:lnTo>
                          <a:pt x="69" y="10"/>
                        </a:lnTo>
                        <a:lnTo>
                          <a:pt x="68" y="6"/>
                        </a:lnTo>
                        <a:lnTo>
                          <a:pt x="66" y="3"/>
                        </a:lnTo>
                        <a:lnTo>
                          <a:pt x="65" y="0"/>
                        </a:lnTo>
                        <a:lnTo>
                          <a:pt x="65" y="6"/>
                        </a:lnTo>
                        <a:lnTo>
                          <a:pt x="66" y="14"/>
                        </a:lnTo>
                        <a:lnTo>
                          <a:pt x="65" y="30"/>
                        </a:lnTo>
                        <a:lnTo>
                          <a:pt x="60" y="44"/>
                        </a:lnTo>
                        <a:lnTo>
                          <a:pt x="55" y="56"/>
                        </a:lnTo>
                        <a:lnTo>
                          <a:pt x="46" y="67"/>
                        </a:lnTo>
                        <a:lnTo>
                          <a:pt x="37" y="78"/>
                        </a:lnTo>
                        <a:lnTo>
                          <a:pt x="26" y="85"/>
                        </a:lnTo>
                        <a:lnTo>
                          <a:pt x="14" y="91"/>
                        </a:lnTo>
                        <a:lnTo>
                          <a:pt x="0" y="96"/>
                        </a:lnTo>
                        <a:lnTo>
                          <a:pt x="4" y="96"/>
                        </a:lnTo>
                        <a:lnTo>
                          <a:pt x="7" y="98"/>
                        </a:lnTo>
                        <a:lnTo>
                          <a:pt x="21" y="91"/>
                        </a:lnTo>
                        <a:lnTo>
                          <a:pt x="32" y="85"/>
                        </a:lnTo>
                        <a:lnTo>
                          <a:pt x="43" y="76"/>
                        </a:lnTo>
                        <a:lnTo>
                          <a:pt x="52" y="67"/>
                        </a:lnTo>
                        <a:lnTo>
                          <a:pt x="58" y="54"/>
                        </a:lnTo>
                        <a:lnTo>
                          <a:pt x="65" y="42"/>
                        </a:lnTo>
                        <a:lnTo>
                          <a:pt x="68" y="28"/>
                        </a:lnTo>
                        <a:lnTo>
                          <a:pt x="69" y="14"/>
                        </a:lnTo>
                        <a:close/>
                      </a:path>
                    </a:pathLst>
                  </a:custGeom>
                  <a:solidFill>
                    <a:srgbClr val="DB352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0" name="Freeform 758">
                    <a:extLst>
                      <a:ext uri="{FF2B5EF4-FFF2-40B4-BE49-F238E27FC236}">
                        <a16:creationId xmlns:a16="http://schemas.microsoft.com/office/drawing/2014/main" id="{9E55249C-D084-8E46-B7A2-1D43D6C5A5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2" y="1213"/>
                    <a:ext cx="71" cy="99"/>
                  </a:xfrm>
                  <a:custGeom>
                    <a:avLst/>
                    <a:gdLst>
                      <a:gd name="T0" fmla="*/ 71 w 71"/>
                      <a:gd name="T1" fmla="*/ 17 h 99"/>
                      <a:gd name="T2" fmla="*/ 69 w 71"/>
                      <a:gd name="T3" fmla="*/ 11 h 99"/>
                      <a:gd name="T4" fmla="*/ 69 w 71"/>
                      <a:gd name="T5" fmla="*/ 6 h 99"/>
                      <a:gd name="T6" fmla="*/ 68 w 71"/>
                      <a:gd name="T7" fmla="*/ 3 h 99"/>
                      <a:gd name="T8" fmla="*/ 64 w 71"/>
                      <a:gd name="T9" fmla="*/ 0 h 99"/>
                      <a:gd name="T10" fmla="*/ 66 w 71"/>
                      <a:gd name="T11" fmla="*/ 8 h 99"/>
                      <a:gd name="T12" fmla="*/ 68 w 71"/>
                      <a:gd name="T13" fmla="*/ 17 h 99"/>
                      <a:gd name="T14" fmla="*/ 66 w 71"/>
                      <a:gd name="T15" fmla="*/ 33 h 99"/>
                      <a:gd name="T16" fmla="*/ 61 w 71"/>
                      <a:gd name="T17" fmla="*/ 47 h 99"/>
                      <a:gd name="T18" fmla="*/ 55 w 71"/>
                      <a:gd name="T19" fmla="*/ 59 h 99"/>
                      <a:gd name="T20" fmla="*/ 47 w 71"/>
                      <a:gd name="T21" fmla="*/ 70 h 99"/>
                      <a:gd name="T22" fmla="*/ 37 w 71"/>
                      <a:gd name="T23" fmla="*/ 81 h 99"/>
                      <a:gd name="T24" fmla="*/ 26 w 71"/>
                      <a:gd name="T25" fmla="*/ 88 h 99"/>
                      <a:gd name="T26" fmla="*/ 14 w 71"/>
                      <a:gd name="T27" fmla="*/ 94 h 99"/>
                      <a:gd name="T28" fmla="*/ 0 w 71"/>
                      <a:gd name="T29" fmla="*/ 98 h 99"/>
                      <a:gd name="T30" fmla="*/ 3 w 71"/>
                      <a:gd name="T31" fmla="*/ 99 h 99"/>
                      <a:gd name="T32" fmla="*/ 7 w 71"/>
                      <a:gd name="T33" fmla="*/ 99 h 99"/>
                      <a:gd name="T34" fmla="*/ 20 w 71"/>
                      <a:gd name="T35" fmla="*/ 94 h 99"/>
                      <a:gd name="T36" fmla="*/ 32 w 71"/>
                      <a:gd name="T37" fmla="*/ 88 h 99"/>
                      <a:gd name="T38" fmla="*/ 43 w 71"/>
                      <a:gd name="T39" fmla="*/ 79 h 99"/>
                      <a:gd name="T40" fmla="*/ 52 w 71"/>
                      <a:gd name="T41" fmla="*/ 70 h 99"/>
                      <a:gd name="T42" fmla="*/ 60 w 71"/>
                      <a:gd name="T43" fmla="*/ 59 h 99"/>
                      <a:gd name="T44" fmla="*/ 66 w 71"/>
                      <a:gd name="T45" fmla="*/ 45 h 99"/>
                      <a:gd name="T46" fmla="*/ 69 w 71"/>
                      <a:gd name="T47" fmla="*/ 31 h 99"/>
                      <a:gd name="T48" fmla="*/ 71 w 71"/>
                      <a:gd name="T49" fmla="*/ 17 h 99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99"/>
                      <a:gd name="T77" fmla="*/ 71 w 71"/>
                      <a:gd name="T78" fmla="*/ 99 h 99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99">
                        <a:moveTo>
                          <a:pt x="71" y="17"/>
                        </a:moveTo>
                        <a:lnTo>
                          <a:pt x="69" y="11"/>
                        </a:lnTo>
                        <a:lnTo>
                          <a:pt x="69" y="6"/>
                        </a:lnTo>
                        <a:lnTo>
                          <a:pt x="68" y="3"/>
                        </a:lnTo>
                        <a:lnTo>
                          <a:pt x="64" y="0"/>
                        </a:lnTo>
                        <a:lnTo>
                          <a:pt x="66" y="8"/>
                        </a:lnTo>
                        <a:lnTo>
                          <a:pt x="68" y="17"/>
                        </a:lnTo>
                        <a:lnTo>
                          <a:pt x="66" y="33"/>
                        </a:lnTo>
                        <a:lnTo>
                          <a:pt x="61" y="47"/>
                        </a:lnTo>
                        <a:lnTo>
                          <a:pt x="55" y="59"/>
                        </a:lnTo>
                        <a:lnTo>
                          <a:pt x="47" y="70"/>
                        </a:lnTo>
                        <a:lnTo>
                          <a:pt x="37" y="81"/>
                        </a:lnTo>
                        <a:lnTo>
                          <a:pt x="26" y="88"/>
                        </a:lnTo>
                        <a:lnTo>
                          <a:pt x="14" y="94"/>
                        </a:lnTo>
                        <a:lnTo>
                          <a:pt x="0" y="98"/>
                        </a:lnTo>
                        <a:lnTo>
                          <a:pt x="3" y="99"/>
                        </a:lnTo>
                        <a:lnTo>
                          <a:pt x="7" y="99"/>
                        </a:lnTo>
                        <a:lnTo>
                          <a:pt x="20" y="94"/>
                        </a:lnTo>
                        <a:lnTo>
                          <a:pt x="32" y="88"/>
                        </a:lnTo>
                        <a:lnTo>
                          <a:pt x="43" y="79"/>
                        </a:lnTo>
                        <a:lnTo>
                          <a:pt x="52" y="70"/>
                        </a:lnTo>
                        <a:lnTo>
                          <a:pt x="60" y="59"/>
                        </a:lnTo>
                        <a:lnTo>
                          <a:pt x="66" y="45"/>
                        </a:lnTo>
                        <a:lnTo>
                          <a:pt x="69" y="31"/>
                        </a:lnTo>
                        <a:lnTo>
                          <a:pt x="71" y="17"/>
                        </a:lnTo>
                        <a:close/>
                      </a:path>
                    </a:pathLst>
                  </a:custGeom>
                  <a:solidFill>
                    <a:srgbClr val="DC353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1" name="Freeform 759">
                    <a:extLst>
                      <a:ext uri="{FF2B5EF4-FFF2-40B4-BE49-F238E27FC236}">
                        <a16:creationId xmlns:a16="http://schemas.microsoft.com/office/drawing/2014/main" id="{32F83B67-D1FC-0E42-8994-6621AE9547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7" y="1210"/>
                    <a:ext cx="74" cy="102"/>
                  </a:xfrm>
                  <a:custGeom>
                    <a:avLst/>
                    <a:gdLst>
                      <a:gd name="T0" fmla="*/ 74 w 74"/>
                      <a:gd name="T1" fmla="*/ 20 h 102"/>
                      <a:gd name="T2" fmla="*/ 73 w 74"/>
                      <a:gd name="T3" fmla="*/ 12 h 102"/>
                      <a:gd name="T4" fmla="*/ 73 w 74"/>
                      <a:gd name="T5" fmla="*/ 6 h 102"/>
                      <a:gd name="T6" fmla="*/ 69 w 74"/>
                      <a:gd name="T7" fmla="*/ 3 h 102"/>
                      <a:gd name="T8" fmla="*/ 68 w 74"/>
                      <a:gd name="T9" fmla="*/ 0 h 102"/>
                      <a:gd name="T10" fmla="*/ 69 w 74"/>
                      <a:gd name="T11" fmla="*/ 11 h 102"/>
                      <a:gd name="T12" fmla="*/ 71 w 74"/>
                      <a:gd name="T13" fmla="*/ 20 h 102"/>
                      <a:gd name="T14" fmla="*/ 69 w 74"/>
                      <a:gd name="T15" fmla="*/ 36 h 102"/>
                      <a:gd name="T16" fmla="*/ 65 w 74"/>
                      <a:gd name="T17" fmla="*/ 50 h 102"/>
                      <a:gd name="T18" fmla="*/ 59 w 74"/>
                      <a:gd name="T19" fmla="*/ 62 h 102"/>
                      <a:gd name="T20" fmla="*/ 49 w 74"/>
                      <a:gd name="T21" fmla="*/ 74 h 102"/>
                      <a:gd name="T22" fmla="*/ 40 w 74"/>
                      <a:gd name="T23" fmla="*/ 84 h 102"/>
                      <a:gd name="T24" fmla="*/ 28 w 74"/>
                      <a:gd name="T25" fmla="*/ 91 h 102"/>
                      <a:gd name="T26" fmla="*/ 14 w 74"/>
                      <a:gd name="T27" fmla="*/ 97 h 102"/>
                      <a:gd name="T28" fmla="*/ 0 w 74"/>
                      <a:gd name="T29" fmla="*/ 101 h 102"/>
                      <a:gd name="T30" fmla="*/ 5 w 74"/>
                      <a:gd name="T31" fmla="*/ 101 h 102"/>
                      <a:gd name="T32" fmla="*/ 8 w 74"/>
                      <a:gd name="T33" fmla="*/ 102 h 102"/>
                      <a:gd name="T34" fmla="*/ 22 w 74"/>
                      <a:gd name="T35" fmla="*/ 97 h 102"/>
                      <a:gd name="T36" fmla="*/ 34 w 74"/>
                      <a:gd name="T37" fmla="*/ 91 h 102"/>
                      <a:gd name="T38" fmla="*/ 45 w 74"/>
                      <a:gd name="T39" fmla="*/ 84 h 102"/>
                      <a:gd name="T40" fmla="*/ 54 w 74"/>
                      <a:gd name="T41" fmla="*/ 73 h 102"/>
                      <a:gd name="T42" fmla="*/ 63 w 74"/>
                      <a:gd name="T43" fmla="*/ 62 h 102"/>
                      <a:gd name="T44" fmla="*/ 68 w 74"/>
                      <a:gd name="T45" fmla="*/ 50 h 102"/>
                      <a:gd name="T46" fmla="*/ 73 w 74"/>
                      <a:gd name="T47" fmla="*/ 36 h 102"/>
                      <a:gd name="T48" fmla="*/ 74 w 74"/>
                      <a:gd name="T49" fmla="*/ 20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4"/>
                      <a:gd name="T76" fmla="*/ 0 h 102"/>
                      <a:gd name="T77" fmla="*/ 74 w 74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4" h="102">
                        <a:moveTo>
                          <a:pt x="74" y="20"/>
                        </a:moveTo>
                        <a:lnTo>
                          <a:pt x="73" y="12"/>
                        </a:lnTo>
                        <a:lnTo>
                          <a:pt x="73" y="6"/>
                        </a:lnTo>
                        <a:lnTo>
                          <a:pt x="69" y="3"/>
                        </a:lnTo>
                        <a:lnTo>
                          <a:pt x="68" y="0"/>
                        </a:lnTo>
                        <a:lnTo>
                          <a:pt x="69" y="11"/>
                        </a:lnTo>
                        <a:lnTo>
                          <a:pt x="71" y="20"/>
                        </a:lnTo>
                        <a:lnTo>
                          <a:pt x="69" y="36"/>
                        </a:lnTo>
                        <a:lnTo>
                          <a:pt x="65" y="50"/>
                        </a:lnTo>
                        <a:lnTo>
                          <a:pt x="59" y="62"/>
                        </a:lnTo>
                        <a:lnTo>
                          <a:pt x="49" y="74"/>
                        </a:lnTo>
                        <a:lnTo>
                          <a:pt x="40" y="84"/>
                        </a:lnTo>
                        <a:lnTo>
                          <a:pt x="28" y="91"/>
                        </a:lnTo>
                        <a:lnTo>
                          <a:pt x="14" y="97"/>
                        </a:lnTo>
                        <a:lnTo>
                          <a:pt x="0" y="101"/>
                        </a:lnTo>
                        <a:lnTo>
                          <a:pt x="5" y="101"/>
                        </a:lnTo>
                        <a:lnTo>
                          <a:pt x="8" y="102"/>
                        </a:lnTo>
                        <a:lnTo>
                          <a:pt x="22" y="97"/>
                        </a:lnTo>
                        <a:lnTo>
                          <a:pt x="34" y="91"/>
                        </a:lnTo>
                        <a:lnTo>
                          <a:pt x="45" y="84"/>
                        </a:lnTo>
                        <a:lnTo>
                          <a:pt x="54" y="73"/>
                        </a:lnTo>
                        <a:lnTo>
                          <a:pt x="63" y="62"/>
                        </a:lnTo>
                        <a:lnTo>
                          <a:pt x="68" y="50"/>
                        </a:lnTo>
                        <a:lnTo>
                          <a:pt x="73" y="36"/>
                        </a:lnTo>
                        <a:lnTo>
                          <a:pt x="74" y="20"/>
                        </a:lnTo>
                        <a:close/>
                      </a:path>
                    </a:pathLst>
                  </a:custGeom>
                  <a:solidFill>
                    <a:srgbClr val="DC363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2" name="Freeform 760">
                    <a:extLst>
                      <a:ext uri="{FF2B5EF4-FFF2-40B4-BE49-F238E27FC236}">
                        <a16:creationId xmlns:a16="http://schemas.microsoft.com/office/drawing/2014/main" id="{9AB9E4A4-D0E2-4949-A83C-68EC53B4CE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4" y="1209"/>
                    <a:ext cx="76" cy="102"/>
                  </a:xfrm>
                  <a:custGeom>
                    <a:avLst/>
                    <a:gdLst>
                      <a:gd name="T0" fmla="*/ 76 w 76"/>
                      <a:gd name="T1" fmla="*/ 21 h 102"/>
                      <a:gd name="T2" fmla="*/ 74 w 76"/>
                      <a:gd name="T3" fmla="*/ 12 h 102"/>
                      <a:gd name="T4" fmla="*/ 72 w 76"/>
                      <a:gd name="T5" fmla="*/ 4 h 102"/>
                      <a:gd name="T6" fmla="*/ 71 w 76"/>
                      <a:gd name="T7" fmla="*/ 1 h 102"/>
                      <a:gd name="T8" fmla="*/ 69 w 76"/>
                      <a:gd name="T9" fmla="*/ 0 h 102"/>
                      <a:gd name="T10" fmla="*/ 71 w 76"/>
                      <a:gd name="T11" fmla="*/ 10 h 102"/>
                      <a:gd name="T12" fmla="*/ 72 w 76"/>
                      <a:gd name="T13" fmla="*/ 21 h 102"/>
                      <a:gd name="T14" fmla="*/ 71 w 76"/>
                      <a:gd name="T15" fmla="*/ 37 h 102"/>
                      <a:gd name="T16" fmla="*/ 66 w 76"/>
                      <a:gd name="T17" fmla="*/ 51 h 102"/>
                      <a:gd name="T18" fmla="*/ 60 w 76"/>
                      <a:gd name="T19" fmla="*/ 63 h 102"/>
                      <a:gd name="T20" fmla="*/ 51 w 76"/>
                      <a:gd name="T21" fmla="*/ 75 h 102"/>
                      <a:gd name="T22" fmla="*/ 40 w 76"/>
                      <a:gd name="T23" fmla="*/ 85 h 102"/>
                      <a:gd name="T24" fmla="*/ 28 w 76"/>
                      <a:gd name="T25" fmla="*/ 92 h 102"/>
                      <a:gd name="T26" fmla="*/ 14 w 76"/>
                      <a:gd name="T27" fmla="*/ 97 h 102"/>
                      <a:gd name="T28" fmla="*/ 0 w 76"/>
                      <a:gd name="T29" fmla="*/ 100 h 102"/>
                      <a:gd name="T30" fmla="*/ 3 w 76"/>
                      <a:gd name="T31" fmla="*/ 102 h 102"/>
                      <a:gd name="T32" fmla="*/ 8 w 76"/>
                      <a:gd name="T33" fmla="*/ 102 h 102"/>
                      <a:gd name="T34" fmla="*/ 22 w 76"/>
                      <a:gd name="T35" fmla="*/ 98 h 102"/>
                      <a:gd name="T36" fmla="*/ 34 w 76"/>
                      <a:gd name="T37" fmla="*/ 92 h 102"/>
                      <a:gd name="T38" fmla="*/ 45 w 76"/>
                      <a:gd name="T39" fmla="*/ 85 h 102"/>
                      <a:gd name="T40" fmla="*/ 55 w 76"/>
                      <a:gd name="T41" fmla="*/ 74 h 102"/>
                      <a:gd name="T42" fmla="*/ 63 w 76"/>
                      <a:gd name="T43" fmla="*/ 63 h 102"/>
                      <a:gd name="T44" fmla="*/ 69 w 76"/>
                      <a:gd name="T45" fmla="*/ 51 h 102"/>
                      <a:gd name="T46" fmla="*/ 74 w 76"/>
                      <a:gd name="T47" fmla="*/ 37 h 102"/>
                      <a:gd name="T48" fmla="*/ 76 w 76"/>
                      <a:gd name="T49" fmla="*/ 21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6"/>
                      <a:gd name="T76" fmla="*/ 0 h 102"/>
                      <a:gd name="T77" fmla="*/ 76 w 76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6" h="102">
                        <a:moveTo>
                          <a:pt x="76" y="21"/>
                        </a:moveTo>
                        <a:lnTo>
                          <a:pt x="74" y="12"/>
                        </a:lnTo>
                        <a:lnTo>
                          <a:pt x="72" y="4"/>
                        </a:lnTo>
                        <a:lnTo>
                          <a:pt x="71" y="1"/>
                        </a:lnTo>
                        <a:lnTo>
                          <a:pt x="69" y="0"/>
                        </a:lnTo>
                        <a:lnTo>
                          <a:pt x="71" y="10"/>
                        </a:lnTo>
                        <a:lnTo>
                          <a:pt x="72" y="21"/>
                        </a:lnTo>
                        <a:lnTo>
                          <a:pt x="71" y="37"/>
                        </a:lnTo>
                        <a:lnTo>
                          <a:pt x="66" y="51"/>
                        </a:lnTo>
                        <a:lnTo>
                          <a:pt x="60" y="63"/>
                        </a:lnTo>
                        <a:lnTo>
                          <a:pt x="51" y="75"/>
                        </a:lnTo>
                        <a:lnTo>
                          <a:pt x="40" y="85"/>
                        </a:lnTo>
                        <a:lnTo>
                          <a:pt x="28" y="92"/>
                        </a:lnTo>
                        <a:lnTo>
                          <a:pt x="14" y="97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8" y="102"/>
                        </a:lnTo>
                        <a:lnTo>
                          <a:pt x="22" y="98"/>
                        </a:lnTo>
                        <a:lnTo>
                          <a:pt x="34" y="92"/>
                        </a:lnTo>
                        <a:lnTo>
                          <a:pt x="45" y="85"/>
                        </a:lnTo>
                        <a:lnTo>
                          <a:pt x="55" y="74"/>
                        </a:lnTo>
                        <a:lnTo>
                          <a:pt x="63" y="63"/>
                        </a:lnTo>
                        <a:lnTo>
                          <a:pt x="69" y="51"/>
                        </a:lnTo>
                        <a:lnTo>
                          <a:pt x="74" y="37"/>
                        </a:lnTo>
                        <a:lnTo>
                          <a:pt x="76" y="21"/>
                        </a:lnTo>
                        <a:close/>
                      </a:path>
                    </a:pathLst>
                  </a:custGeom>
                  <a:solidFill>
                    <a:srgbClr val="DC36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3" name="Freeform 761">
                    <a:extLst>
                      <a:ext uri="{FF2B5EF4-FFF2-40B4-BE49-F238E27FC236}">
                        <a16:creationId xmlns:a16="http://schemas.microsoft.com/office/drawing/2014/main" id="{ED065D85-CD0C-434E-9614-1F98A19BA0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1" y="1207"/>
                    <a:ext cx="77" cy="104"/>
                  </a:xfrm>
                  <a:custGeom>
                    <a:avLst/>
                    <a:gdLst>
                      <a:gd name="T0" fmla="*/ 77 w 77"/>
                      <a:gd name="T1" fmla="*/ 23 h 104"/>
                      <a:gd name="T2" fmla="*/ 75 w 77"/>
                      <a:gd name="T3" fmla="*/ 14 h 104"/>
                      <a:gd name="T4" fmla="*/ 74 w 77"/>
                      <a:gd name="T5" fmla="*/ 3 h 104"/>
                      <a:gd name="T6" fmla="*/ 72 w 77"/>
                      <a:gd name="T7" fmla="*/ 2 h 104"/>
                      <a:gd name="T8" fmla="*/ 69 w 77"/>
                      <a:gd name="T9" fmla="*/ 0 h 104"/>
                      <a:gd name="T10" fmla="*/ 72 w 77"/>
                      <a:gd name="T11" fmla="*/ 11 h 104"/>
                      <a:gd name="T12" fmla="*/ 74 w 77"/>
                      <a:gd name="T13" fmla="*/ 23 h 104"/>
                      <a:gd name="T14" fmla="*/ 72 w 77"/>
                      <a:gd name="T15" fmla="*/ 39 h 104"/>
                      <a:gd name="T16" fmla="*/ 68 w 77"/>
                      <a:gd name="T17" fmla="*/ 53 h 104"/>
                      <a:gd name="T18" fmla="*/ 60 w 77"/>
                      <a:gd name="T19" fmla="*/ 65 h 104"/>
                      <a:gd name="T20" fmla="*/ 52 w 77"/>
                      <a:gd name="T21" fmla="*/ 77 h 104"/>
                      <a:gd name="T22" fmla="*/ 42 w 77"/>
                      <a:gd name="T23" fmla="*/ 87 h 104"/>
                      <a:gd name="T24" fmla="*/ 28 w 77"/>
                      <a:gd name="T25" fmla="*/ 94 h 104"/>
                      <a:gd name="T26" fmla="*/ 14 w 77"/>
                      <a:gd name="T27" fmla="*/ 99 h 104"/>
                      <a:gd name="T28" fmla="*/ 0 w 77"/>
                      <a:gd name="T29" fmla="*/ 100 h 104"/>
                      <a:gd name="T30" fmla="*/ 3 w 77"/>
                      <a:gd name="T31" fmla="*/ 102 h 104"/>
                      <a:gd name="T32" fmla="*/ 6 w 77"/>
                      <a:gd name="T33" fmla="*/ 104 h 104"/>
                      <a:gd name="T34" fmla="*/ 20 w 77"/>
                      <a:gd name="T35" fmla="*/ 100 h 104"/>
                      <a:gd name="T36" fmla="*/ 34 w 77"/>
                      <a:gd name="T37" fmla="*/ 94 h 104"/>
                      <a:gd name="T38" fmla="*/ 46 w 77"/>
                      <a:gd name="T39" fmla="*/ 87 h 104"/>
                      <a:gd name="T40" fmla="*/ 55 w 77"/>
                      <a:gd name="T41" fmla="*/ 77 h 104"/>
                      <a:gd name="T42" fmla="*/ 65 w 77"/>
                      <a:gd name="T43" fmla="*/ 65 h 104"/>
                      <a:gd name="T44" fmla="*/ 71 w 77"/>
                      <a:gd name="T45" fmla="*/ 53 h 104"/>
                      <a:gd name="T46" fmla="*/ 75 w 77"/>
                      <a:gd name="T47" fmla="*/ 39 h 104"/>
                      <a:gd name="T48" fmla="*/ 77 w 77"/>
                      <a:gd name="T49" fmla="*/ 23 h 10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7"/>
                      <a:gd name="T76" fmla="*/ 0 h 104"/>
                      <a:gd name="T77" fmla="*/ 77 w 77"/>
                      <a:gd name="T78" fmla="*/ 104 h 10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7" h="104">
                        <a:moveTo>
                          <a:pt x="77" y="23"/>
                        </a:moveTo>
                        <a:lnTo>
                          <a:pt x="75" y="14"/>
                        </a:lnTo>
                        <a:lnTo>
                          <a:pt x="74" y="3"/>
                        </a:lnTo>
                        <a:lnTo>
                          <a:pt x="72" y="2"/>
                        </a:lnTo>
                        <a:lnTo>
                          <a:pt x="69" y="0"/>
                        </a:lnTo>
                        <a:lnTo>
                          <a:pt x="72" y="11"/>
                        </a:lnTo>
                        <a:lnTo>
                          <a:pt x="74" y="23"/>
                        </a:lnTo>
                        <a:lnTo>
                          <a:pt x="72" y="39"/>
                        </a:lnTo>
                        <a:lnTo>
                          <a:pt x="68" y="53"/>
                        </a:lnTo>
                        <a:lnTo>
                          <a:pt x="60" y="65"/>
                        </a:lnTo>
                        <a:lnTo>
                          <a:pt x="52" y="77"/>
                        </a:lnTo>
                        <a:lnTo>
                          <a:pt x="42" y="87"/>
                        </a:lnTo>
                        <a:lnTo>
                          <a:pt x="28" y="94"/>
                        </a:lnTo>
                        <a:lnTo>
                          <a:pt x="14" y="99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6" y="104"/>
                        </a:lnTo>
                        <a:lnTo>
                          <a:pt x="20" y="100"/>
                        </a:lnTo>
                        <a:lnTo>
                          <a:pt x="34" y="94"/>
                        </a:lnTo>
                        <a:lnTo>
                          <a:pt x="46" y="87"/>
                        </a:lnTo>
                        <a:lnTo>
                          <a:pt x="55" y="77"/>
                        </a:lnTo>
                        <a:lnTo>
                          <a:pt x="65" y="65"/>
                        </a:lnTo>
                        <a:lnTo>
                          <a:pt x="71" y="53"/>
                        </a:lnTo>
                        <a:lnTo>
                          <a:pt x="75" y="39"/>
                        </a:lnTo>
                        <a:lnTo>
                          <a:pt x="77" y="23"/>
                        </a:lnTo>
                        <a:close/>
                      </a:path>
                    </a:pathLst>
                  </a:custGeom>
                  <a:solidFill>
                    <a:srgbClr val="DC37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4" name="Freeform 762">
                    <a:extLst>
                      <a:ext uri="{FF2B5EF4-FFF2-40B4-BE49-F238E27FC236}">
                        <a16:creationId xmlns:a16="http://schemas.microsoft.com/office/drawing/2014/main" id="{DAF8C127-61BB-2B4F-A819-A71262B965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8" y="1204"/>
                    <a:ext cx="78" cy="105"/>
                  </a:xfrm>
                  <a:custGeom>
                    <a:avLst/>
                    <a:gdLst>
                      <a:gd name="T0" fmla="*/ 78 w 78"/>
                      <a:gd name="T1" fmla="*/ 26 h 105"/>
                      <a:gd name="T2" fmla="*/ 77 w 78"/>
                      <a:gd name="T3" fmla="*/ 15 h 105"/>
                      <a:gd name="T4" fmla="*/ 75 w 78"/>
                      <a:gd name="T5" fmla="*/ 5 h 105"/>
                      <a:gd name="T6" fmla="*/ 72 w 78"/>
                      <a:gd name="T7" fmla="*/ 3 h 105"/>
                      <a:gd name="T8" fmla="*/ 71 w 78"/>
                      <a:gd name="T9" fmla="*/ 0 h 105"/>
                      <a:gd name="T10" fmla="*/ 74 w 78"/>
                      <a:gd name="T11" fmla="*/ 12 h 105"/>
                      <a:gd name="T12" fmla="*/ 75 w 78"/>
                      <a:gd name="T13" fmla="*/ 26 h 105"/>
                      <a:gd name="T14" fmla="*/ 74 w 78"/>
                      <a:gd name="T15" fmla="*/ 42 h 105"/>
                      <a:gd name="T16" fmla="*/ 69 w 78"/>
                      <a:gd name="T17" fmla="*/ 56 h 105"/>
                      <a:gd name="T18" fmla="*/ 61 w 78"/>
                      <a:gd name="T19" fmla="*/ 69 h 105"/>
                      <a:gd name="T20" fmla="*/ 52 w 78"/>
                      <a:gd name="T21" fmla="*/ 80 h 105"/>
                      <a:gd name="T22" fmla="*/ 41 w 78"/>
                      <a:gd name="T23" fmla="*/ 90 h 105"/>
                      <a:gd name="T24" fmla="*/ 29 w 78"/>
                      <a:gd name="T25" fmla="*/ 96 h 105"/>
                      <a:gd name="T26" fmla="*/ 15 w 78"/>
                      <a:gd name="T27" fmla="*/ 100 h 105"/>
                      <a:gd name="T28" fmla="*/ 0 w 78"/>
                      <a:gd name="T29" fmla="*/ 102 h 105"/>
                      <a:gd name="T30" fmla="*/ 0 w 78"/>
                      <a:gd name="T31" fmla="*/ 102 h 105"/>
                      <a:gd name="T32" fmla="*/ 0 w 78"/>
                      <a:gd name="T33" fmla="*/ 102 h 105"/>
                      <a:gd name="T34" fmla="*/ 3 w 78"/>
                      <a:gd name="T35" fmla="*/ 103 h 105"/>
                      <a:gd name="T36" fmla="*/ 6 w 78"/>
                      <a:gd name="T37" fmla="*/ 105 h 105"/>
                      <a:gd name="T38" fmla="*/ 20 w 78"/>
                      <a:gd name="T39" fmla="*/ 102 h 105"/>
                      <a:gd name="T40" fmla="*/ 34 w 78"/>
                      <a:gd name="T41" fmla="*/ 97 h 105"/>
                      <a:gd name="T42" fmla="*/ 46 w 78"/>
                      <a:gd name="T43" fmla="*/ 90 h 105"/>
                      <a:gd name="T44" fmla="*/ 57 w 78"/>
                      <a:gd name="T45" fmla="*/ 80 h 105"/>
                      <a:gd name="T46" fmla="*/ 66 w 78"/>
                      <a:gd name="T47" fmla="*/ 68 h 105"/>
                      <a:gd name="T48" fmla="*/ 72 w 78"/>
                      <a:gd name="T49" fmla="*/ 56 h 105"/>
                      <a:gd name="T50" fmla="*/ 77 w 78"/>
                      <a:gd name="T51" fmla="*/ 42 h 105"/>
                      <a:gd name="T52" fmla="*/ 78 w 78"/>
                      <a:gd name="T53" fmla="*/ 26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8"/>
                      <a:gd name="T82" fmla="*/ 0 h 105"/>
                      <a:gd name="T83" fmla="*/ 78 w 78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8" h="105">
                        <a:moveTo>
                          <a:pt x="78" y="26"/>
                        </a:moveTo>
                        <a:lnTo>
                          <a:pt x="77" y="15"/>
                        </a:lnTo>
                        <a:lnTo>
                          <a:pt x="75" y="5"/>
                        </a:lnTo>
                        <a:lnTo>
                          <a:pt x="72" y="3"/>
                        </a:lnTo>
                        <a:lnTo>
                          <a:pt x="71" y="0"/>
                        </a:lnTo>
                        <a:lnTo>
                          <a:pt x="74" y="12"/>
                        </a:lnTo>
                        <a:lnTo>
                          <a:pt x="75" y="26"/>
                        </a:lnTo>
                        <a:lnTo>
                          <a:pt x="74" y="42"/>
                        </a:lnTo>
                        <a:lnTo>
                          <a:pt x="69" y="56"/>
                        </a:lnTo>
                        <a:lnTo>
                          <a:pt x="61" y="69"/>
                        </a:lnTo>
                        <a:lnTo>
                          <a:pt x="52" y="80"/>
                        </a:lnTo>
                        <a:lnTo>
                          <a:pt x="41" y="90"/>
                        </a:lnTo>
                        <a:lnTo>
                          <a:pt x="29" y="96"/>
                        </a:lnTo>
                        <a:lnTo>
                          <a:pt x="15" y="100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20" y="102"/>
                        </a:lnTo>
                        <a:lnTo>
                          <a:pt x="34" y="97"/>
                        </a:lnTo>
                        <a:lnTo>
                          <a:pt x="46" y="90"/>
                        </a:lnTo>
                        <a:lnTo>
                          <a:pt x="57" y="80"/>
                        </a:lnTo>
                        <a:lnTo>
                          <a:pt x="66" y="68"/>
                        </a:lnTo>
                        <a:lnTo>
                          <a:pt x="72" y="56"/>
                        </a:lnTo>
                        <a:lnTo>
                          <a:pt x="77" y="42"/>
                        </a:lnTo>
                        <a:lnTo>
                          <a:pt x="78" y="26"/>
                        </a:lnTo>
                        <a:close/>
                      </a:path>
                    </a:pathLst>
                  </a:custGeom>
                  <a:solidFill>
                    <a:srgbClr val="DC37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5" name="Freeform 763">
                    <a:extLst>
                      <a:ext uri="{FF2B5EF4-FFF2-40B4-BE49-F238E27FC236}">
                        <a16:creationId xmlns:a16="http://schemas.microsoft.com/office/drawing/2014/main" id="{7DCD03DB-E4A0-FC40-A40B-BFC53CFE9D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5" y="1202"/>
                    <a:ext cx="80" cy="105"/>
                  </a:xfrm>
                  <a:custGeom>
                    <a:avLst/>
                    <a:gdLst>
                      <a:gd name="T0" fmla="*/ 80 w 80"/>
                      <a:gd name="T1" fmla="*/ 28 h 105"/>
                      <a:gd name="T2" fmla="*/ 78 w 80"/>
                      <a:gd name="T3" fmla="*/ 16 h 105"/>
                      <a:gd name="T4" fmla="*/ 75 w 80"/>
                      <a:gd name="T5" fmla="*/ 5 h 105"/>
                      <a:gd name="T6" fmla="*/ 74 w 80"/>
                      <a:gd name="T7" fmla="*/ 2 h 105"/>
                      <a:gd name="T8" fmla="*/ 71 w 80"/>
                      <a:gd name="T9" fmla="*/ 0 h 105"/>
                      <a:gd name="T10" fmla="*/ 75 w 80"/>
                      <a:gd name="T11" fmla="*/ 14 h 105"/>
                      <a:gd name="T12" fmla="*/ 77 w 80"/>
                      <a:gd name="T13" fmla="*/ 28 h 105"/>
                      <a:gd name="T14" fmla="*/ 75 w 80"/>
                      <a:gd name="T15" fmla="*/ 44 h 105"/>
                      <a:gd name="T16" fmla="*/ 71 w 80"/>
                      <a:gd name="T17" fmla="*/ 58 h 105"/>
                      <a:gd name="T18" fmla="*/ 63 w 80"/>
                      <a:gd name="T19" fmla="*/ 70 h 105"/>
                      <a:gd name="T20" fmla="*/ 55 w 80"/>
                      <a:gd name="T21" fmla="*/ 81 h 105"/>
                      <a:gd name="T22" fmla="*/ 43 w 80"/>
                      <a:gd name="T23" fmla="*/ 90 h 105"/>
                      <a:gd name="T24" fmla="*/ 31 w 80"/>
                      <a:gd name="T25" fmla="*/ 96 h 105"/>
                      <a:gd name="T26" fmla="*/ 17 w 80"/>
                      <a:gd name="T27" fmla="*/ 101 h 105"/>
                      <a:gd name="T28" fmla="*/ 3 w 80"/>
                      <a:gd name="T29" fmla="*/ 102 h 105"/>
                      <a:gd name="T30" fmla="*/ 1 w 80"/>
                      <a:gd name="T31" fmla="*/ 102 h 105"/>
                      <a:gd name="T32" fmla="*/ 0 w 80"/>
                      <a:gd name="T33" fmla="*/ 102 h 105"/>
                      <a:gd name="T34" fmla="*/ 3 w 80"/>
                      <a:gd name="T35" fmla="*/ 104 h 105"/>
                      <a:gd name="T36" fmla="*/ 6 w 80"/>
                      <a:gd name="T37" fmla="*/ 105 h 105"/>
                      <a:gd name="T38" fmla="*/ 20 w 80"/>
                      <a:gd name="T39" fmla="*/ 104 h 105"/>
                      <a:gd name="T40" fmla="*/ 34 w 80"/>
                      <a:gd name="T41" fmla="*/ 99 h 105"/>
                      <a:gd name="T42" fmla="*/ 48 w 80"/>
                      <a:gd name="T43" fmla="*/ 92 h 105"/>
                      <a:gd name="T44" fmla="*/ 58 w 80"/>
                      <a:gd name="T45" fmla="*/ 82 h 105"/>
                      <a:gd name="T46" fmla="*/ 66 w 80"/>
                      <a:gd name="T47" fmla="*/ 70 h 105"/>
                      <a:gd name="T48" fmla="*/ 74 w 80"/>
                      <a:gd name="T49" fmla="*/ 58 h 105"/>
                      <a:gd name="T50" fmla="*/ 78 w 80"/>
                      <a:gd name="T51" fmla="*/ 44 h 105"/>
                      <a:gd name="T52" fmla="*/ 80 w 80"/>
                      <a:gd name="T53" fmla="*/ 28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0"/>
                      <a:gd name="T82" fmla="*/ 0 h 105"/>
                      <a:gd name="T83" fmla="*/ 80 w 80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0" h="105">
                        <a:moveTo>
                          <a:pt x="80" y="28"/>
                        </a:moveTo>
                        <a:lnTo>
                          <a:pt x="78" y="16"/>
                        </a:lnTo>
                        <a:lnTo>
                          <a:pt x="75" y="5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5" y="14"/>
                        </a:lnTo>
                        <a:lnTo>
                          <a:pt x="77" y="28"/>
                        </a:lnTo>
                        <a:lnTo>
                          <a:pt x="75" y="44"/>
                        </a:lnTo>
                        <a:lnTo>
                          <a:pt x="71" y="58"/>
                        </a:lnTo>
                        <a:lnTo>
                          <a:pt x="63" y="70"/>
                        </a:lnTo>
                        <a:lnTo>
                          <a:pt x="55" y="81"/>
                        </a:lnTo>
                        <a:lnTo>
                          <a:pt x="43" y="90"/>
                        </a:lnTo>
                        <a:lnTo>
                          <a:pt x="31" y="96"/>
                        </a:lnTo>
                        <a:lnTo>
                          <a:pt x="17" y="101"/>
                        </a:lnTo>
                        <a:lnTo>
                          <a:pt x="3" y="102"/>
                        </a:lnTo>
                        <a:lnTo>
                          <a:pt x="1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5"/>
                        </a:lnTo>
                        <a:lnTo>
                          <a:pt x="20" y="104"/>
                        </a:lnTo>
                        <a:lnTo>
                          <a:pt x="34" y="99"/>
                        </a:lnTo>
                        <a:lnTo>
                          <a:pt x="48" y="92"/>
                        </a:lnTo>
                        <a:lnTo>
                          <a:pt x="58" y="82"/>
                        </a:lnTo>
                        <a:lnTo>
                          <a:pt x="66" y="70"/>
                        </a:lnTo>
                        <a:lnTo>
                          <a:pt x="74" y="58"/>
                        </a:lnTo>
                        <a:lnTo>
                          <a:pt x="78" y="44"/>
                        </a:lnTo>
                        <a:lnTo>
                          <a:pt x="80" y="28"/>
                        </a:lnTo>
                        <a:close/>
                      </a:path>
                    </a:pathLst>
                  </a:custGeom>
                  <a:solidFill>
                    <a:srgbClr val="DC38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6" name="Freeform 764">
                    <a:extLst>
                      <a:ext uri="{FF2B5EF4-FFF2-40B4-BE49-F238E27FC236}">
                        <a16:creationId xmlns:a16="http://schemas.microsoft.com/office/drawing/2014/main" id="{D732F567-91D3-8B4C-8CFA-5C14A6941C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2" y="1201"/>
                    <a:ext cx="81" cy="105"/>
                  </a:xfrm>
                  <a:custGeom>
                    <a:avLst/>
                    <a:gdLst>
                      <a:gd name="T0" fmla="*/ 81 w 81"/>
                      <a:gd name="T1" fmla="*/ 29 h 105"/>
                      <a:gd name="T2" fmla="*/ 80 w 81"/>
                      <a:gd name="T3" fmla="*/ 15 h 105"/>
                      <a:gd name="T4" fmla="*/ 77 w 81"/>
                      <a:gd name="T5" fmla="*/ 3 h 105"/>
                      <a:gd name="T6" fmla="*/ 74 w 81"/>
                      <a:gd name="T7" fmla="*/ 1 h 105"/>
                      <a:gd name="T8" fmla="*/ 72 w 81"/>
                      <a:gd name="T9" fmla="*/ 0 h 105"/>
                      <a:gd name="T10" fmla="*/ 74 w 81"/>
                      <a:gd name="T11" fmla="*/ 6 h 105"/>
                      <a:gd name="T12" fmla="*/ 77 w 81"/>
                      <a:gd name="T13" fmla="*/ 14 h 105"/>
                      <a:gd name="T14" fmla="*/ 77 w 81"/>
                      <a:gd name="T15" fmla="*/ 21 h 105"/>
                      <a:gd name="T16" fmla="*/ 78 w 81"/>
                      <a:gd name="T17" fmla="*/ 29 h 105"/>
                      <a:gd name="T18" fmla="*/ 77 w 81"/>
                      <a:gd name="T19" fmla="*/ 45 h 105"/>
                      <a:gd name="T20" fmla="*/ 72 w 81"/>
                      <a:gd name="T21" fmla="*/ 57 h 105"/>
                      <a:gd name="T22" fmla="*/ 66 w 81"/>
                      <a:gd name="T23" fmla="*/ 69 h 105"/>
                      <a:gd name="T24" fmla="*/ 57 w 81"/>
                      <a:gd name="T25" fmla="*/ 80 h 105"/>
                      <a:gd name="T26" fmla="*/ 46 w 81"/>
                      <a:gd name="T27" fmla="*/ 89 h 105"/>
                      <a:gd name="T28" fmla="*/ 34 w 81"/>
                      <a:gd name="T29" fmla="*/ 96 h 105"/>
                      <a:gd name="T30" fmla="*/ 20 w 81"/>
                      <a:gd name="T31" fmla="*/ 100 h 105"/>
                      <a:gd name="T32" fmla="*/ 6 w 81"/>
                      <a:gd name="T33" fmla="*/ 102 h 105"/>
                      <a:gd name="T34" fmla="*/ 3 w 81"/>
                      <a:gd name="T35" fmla="*/ 102 h 105"/>
                      <a:gd name="T36" fmla="*/ 0 w 81"/>
                      <a:gd name="T37" fmla="*/ 102 h 105"/>
                      <a:gd name="T38" fmla="*/ 3 w 81"/>
                      <a:gd name="T39" fmla="*/ 103 h 105"/>
                      <a:gd name="T40" fmla="*/ 6 w 81"/>
                      <a:gd name="T41" fmla="*/ 105 h 105"/>
                      <a:gd name="T42" fmla="*/ 6 w 81"/>
                      <a:gd name="T43" fmla="*/ 105 h 105"/>
                      <a:gd name="T44" fmla="*/ 6 w 81"/>
                      <a:gd name="T45" fmla="*/ 105 h 105"/>
                      <a:gd name="T46" fmla="*/ 21 w 81"/>
                      <a:gd name="T47" fmla="*/ 103 h 105"/>
                      <a:gd name="T48" fmla="*/ 35 w 81"/>
                      <a:gd name="T49" fmla="*/ 99 h 105"/>
                      <a:gd name="T50" fmla="*/ 47 w 81"/>
                      <a:gd name="T51" fmla="*/ 93 h 105"/>
                      <a:gd name="T52" fmla="*/ 58 w 81"/>
                      <a:gd name="T53" fmla="*/ 83 h 105"/>
                      <a:gd name="T54" fmla="*/ 67 w 81"/>
                      <a:gd name="T55" fmla="*/ 72 h 105"/>
                      <a:gd name="T56" fmla="*/ 75 w 81"/>
                      <a:gd name="T57" fmla="*/ 59 h 105"/>
                      <a:gd name="T58" fmla="*/ 80 w 81"/>
                      <a:gd name="T59" fmla="*/ 45 h 105"/>
                      <a:gd name="T60" fmla="*/ 81 w 81"/>
                      <a:gd name="T61" fmla="*/ 29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1"/>
                      <a:gd name="T94" fmla="*/ 0 h 105"/>
                      <a:gd name="T95" fmla="*/ 81 w 81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1" h="105">
                        <a:moveTo>
                          <a:pt x="81" y="29"/>
                        </a:moveTo>
                        <a:lnTo>
                          <a:pt x="80" y="15"/>
                        </a:lnTo>
                        <a:lnTo>
                          <a:pt x="77" y="3"/>
                        </a:lnTo>
                        <a:lnTo>
                          <a:pt x="74" y="1"/>
                        </a:lnTo>
                        <a:lnTo>
                          <a:pt x="72" y="0"/>
                        </a:lnTo>
                        <a:lnTo>
                          <a:pt x="74" y="6"/>
                        </a:lnTo>
                        <a:lnTo>
                          <a:pt x="77" y="14"/>
                        </a:lnTo>
                        <a:lnTo>
                          <a:pt x="77" y="21"/>
                        </a:lnTo>
                        <a:lnTo>
                          <a:pt x="78" y="29"/>
                        </a:lnTo>
                        <a:lnTo>
                          <a:pt x="77" y="45"/>
                        </a:lnTo>
                        <a:lnTo>
                          <a:pt x="72" y="57"/>
                        </a:lnTo>
                        <a:lnTo>
                          <a:pt x="66" y="69"/>
                        </a:lnTo>
                        <a:lnTo>
                          <a:pt x="57" y="80"/>
                        </a:lnTo>
                        <a:lnTo>
                          <a:pt x="46" y="89"/>
                        </a:lnTo>
                        <a:lnTo>
                          <a:pt x="34" y="96"/>
                        </a:lnTo>
                        <a:lnTo>
                          <a:pt x="20" y="100"/>
                        </a:lnTo>
                        <a:lnTo>
                          <a:pt x="6" y="102"/>
                        </a:lnTo>
                        <a:lnTo>
                          <a:pt x="3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21" y="103"/>
                        </a:lnTo>
                        <a:lnTo>
                          <a:pt x="35" y="99"/>
                        </a:lnTo>
                        <a:lnTo>
                          <a:pt x="47" y="93"/>
                        </a:lnTo>
                        <a:lnTo>
                          <a:pt x="58" y="83"/>
                        </a:lnTo>
                        <a:lnTo>
                          <a:pt x="67" y="72"/>
                        </a:lnTo>
                        <a:lnTo>
                          <a:pt x="75" y="59"/>
                        </a:lnTo>
                        <a:lnTo>
                          <a:pt x="80" y="45"/>
                        </a:lnTo>
                        <a:lnTo>
                          <a:pt x="81" y="29"/>
                        </a:lnTo>
                        <a:close/>
                      </a:path>
                    </a:pathLst>
                  </a:custGeom>
                  <a:solidFill>
                    <a:srgbClr val="DD39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7" name="Freeform 765">
                    <a:extLst>
                      <a:ext uri="{FF2B5EF4-FFF2-40B4-BE49-F238E27FC236}">
                        <a16:creationId xmlns:a16="http://schemas.microsoft.com/office/drawing/2014/main" id="{1E818F20-B6F1-514F-B336-D53AA69C1B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8" y="1199"/>
                    <a:ext cx="84" cy="105"/>
                  </a:xfrm>
                  <a:custGeom>
                    <a:avLst/>
                    <a:gdLst>
                      <a:gd name="T0" fmla="*/ 84 w 84"/>
                      <a:gd name="T1" fmla="*/ 31 h 105"/>
                      <a:gd name="T2" fmla="*/ 82 w 84"/>
                      <a:gd name="T3" fmla="*/ 17 h 105"/>
                      <a:gd name="T4" fmla="*/ 78 w 84"/>
                      <a:gd name="T5" fmla="*/ 3 h 105"/>
                      <a:gd name="T6" fmla="*/ 76 w 84"/>
                      <a:gd name="T7" fmla="*/ 2 h 105"/>
                      <a:gd name="T8" fmla="*/ 73 w 84"/>
                      <a:gd name="T9" fmla="*/ 0 h 105"/>
                      <a:gd name="T10" fmla="*/ 76 w 84"/>
                      <a:gd name="T11" fmla="*/ 8 h 105"/>
                      <a:gd name="T12" fmla="*/ 78 w 84"/>
                      <a:gd name="T13" fmla="*/ 16 h 105"/>
                      <a:gd name="T14" fmla="*/ 79 w 84"/>
                      <a:gd name="T15" fmla="*/ 23 h 105"/>
                      <a:gd name="T16" fmla="*/ 81 w 84"/>
                      <a:gd name="T17" fmla="*/ 31 h 105"/>
                      <a:gd name="T18" fmla="*/ 79 w 84"/>
                      <a:gd name="T19" fmla="*/ 45 h 105"/>
                      <a:gd name="T20" fmla="*/ 75 w 84"/>
                      <a:gd name="T21" fmla="*/ 59 h 105"/>
                      <a:gd name="T22" fmla="*/ 68 w 84"/>
                      <a:gd name="T23" fmla="*/ 71 h 105"/>
                      <a:gd name="T24" fmla="*/ 59 w 84"/>
                      <a:gd name="T25" fmla="*/ 82 h 105"/>
                      <a:gd name="T26" fmla="*/ 48 w 84"/>
                      <a:gd name="T27" fmla="*/ 90 h 105"/>
                      <a:gd name="T28" fmla="*/ 38 w 84"/>
                      <a:gd name="T29" fmla="*/ 96 h 105"/>
                      <a:gd name="T30" fmla="*/ 24 w 84"/>
                      <a:gd name="T31" fmla="*/ 101 h 105"/>
                      <a:gd name="T32" fmla="*/ 10 w 84"/>
                      <a:gd name="T33" fmla="*/ 102 h 105"/>
                      <a:gd name="T34" fmla="*/ 5 w 84"/>
                      <a:gd name="T35" fmla="*/ 102 h 105"/>
                      <a:gd name="T36" fmla="*/ 0 w 84"/>
                      <a:gd name="T37" fmla="*/ 102 h 105"/>
                      <a:gd name="T38" fmla="*/ 4 w 84"/>
                      <a:gd name="T39" fmla="*/ 104 h 105"/>
                      <a:gd name="T40" fmla="*/ 7 w 84"/>
                      <a:gd name="T41" fmla="*/ 105 h 105"/>
                      <a:gd name="T42" fmla="*/ 8 w 84"/>
                      <a:gd name="T43" fmla="*/ 105 h 105"/>
                      <a:gd name="T44" fmla="*/ 10 w 84"/>
                      <a:gd name="T45" fmla="*/ 105 h 105"/>
                      <a:gd name="T46" fmla="*/ 24 w 84"/>
                      <a:gd name="T47" fmla="*/ 104 h 105"/>
                      <a:gd name="T48" fmla="*/ 38 w 84"/>
                      <a:gd name="T49" fmla="*/ 99 h 105"/>
                      <a:gd name="T50" fmla="*/ 50 w 84"/>
                      <a:gd name="T51" fmla="*/ 93 h 105"/>
                      <a:gd name="T52" fmla="*/ 62 w 84"/>
                      <a:gd name="T53" fmla="*/ 84 h 105"/>
                      <a:gd name="T54" fmla="*/ 70 w 84"/>
                      <a:gd name="T55" fmla="*/ 73 h 105"/>
                      <a:gd name="T56" fmla="*/ 78 w 84"/>
                      <a:gd name="T57" fmla="*/ 61 h 105"/>
                      <a:gd name="T58" fmla="*/ 82 w 84"/>
                      <a:gd name="T59" fmla="*/ 47 h 105"/>
                      <a:gd name="T60" fmla="*/ 84 w 84"/>
                      <a:gd name="T61" fmla="*/ 31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4"/>
                      <a:gd name="T94" fmla="*/ 0 h 105"/>
                      <a:gd name="T95" fmla="*/ 84 w 84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4" h="105">
                        <a:moveTo>
                          <a:pt x="84" y="31"/>
                        </a:moveTo>
                        <a:lnTo>
                          <a:pt x="82" y="17"/>
                        </a:lnTo>
                        <a:lnTo>
                          <a:pt x="78" y="3"/>
                        </a:lnTo>
                        <a:lnTo>
                          <a:pt x="76" y="2"/>
                        </a:lnTo>
                        <a:lnTo>
                          <a:pt x="73" y="0"/>
                        </a:lnTo>
                        <a:lnTo>
                          <a:pt x="76" y="8"/>
                        </a:lnTo>
                        <a:lnTo>
                          <a:pt x="78" y="16"/>
                        </a:lnTo>
                        <a:lnTo>
                          <a:pt x="79" y="23"/>
                        </a:lnTo>
                        <a:lnTo>
                          <a:pt x="81" y="31"/>
                        </a:lnTo>
                        <a:lnTo>
                          <a:pt x="79" y="45"/>
                        </a:lnTo>
                        <a:lnTo>
                          <a:pt x="75" y="59"/>
                        </a:lnTo>
                        <a:lnTo>
                          <a:pt x="68" y="71"/>
                        </a:lnTo>
                        <a:lnTo>
                          <a:pt x="59" y="82"/>
                        </a:lnTo>
                        <a:lnTo>
                          <a:pt x="48" y="90"/>
                        </a:lnTo>
                        <a:lnTo>
                          <a:pt x="38" y="96"/>
                        </a:lnTo>
                        <a:lnTo>
                          <a:pt x="24" y="101"/>
                        </a:lnTo>
                        <a:lnTo>
                          <a:pt x="10" y="102"/>
                        </a:lnTo>
                        <a:lnTo>
                          <a:pt x="5" y="102"/>
                        </a:lnTo>
                        <a:lnTo>
                          <a:pt x="0" y="102"/>
                        </a:lnTo>
                        <a:lnTo>
                          <a:pt x="4" y="104"/>
                        </a:lnTo>
                        <a:lnTo>
                          <a:pt x="7" y="105"/>
                        </a:lnTo>
                        <a:lnTo>
                          <a:pt x="8" y="105"/>
                        </a:lnTo>
                        <a:lnTo>
                          <a:pt x="10" y="105"/>
                        </a:lnTo>
                        <a:lnTo>
                          <a:pt x="24" y="104"/>
                        </a:lnTo>
                        <a:lnTo>
                          <a:pt x="38" y="99"/>
                        </a:lnTo>
                        <a:lnTo>
                          <a:pt x="50" y="93"/>
                        </a:lnTo>
                        <a:lnTo>
                          <a:pt x="62" y="84"/>
                        </a:lnTo>
                        <a:lnTo>
                          <a:pt x="70" y="73"/>
                        </a:lnTo>
                        <a:lnTo>
                          <a:pt x="78" y="61"/>
                        </a:lnTo>
                        <a:lnTo>
                          <a:pt x="82" y="47"/>
                        </a:lnTo>
                        <a:lnTo>
                          <a:pt x="84" y="31"/>
                        </a:lnTo>
                        <a:close/>
                      </a:path>
                    </a:pathLst>
                  </a:custGeom>
                  <a:solidFill>
                    <a:srgbClr val="DD39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8" name="Freeform 766">
                    <a:extLst>
                      <a:ext uri="{FF2B5EF4-FFF2-40B4-BE49-F238E27FC236}">
                        <a16:creationId xmlns:a16="http://schemas.microsoft.com/office/drawing/2014/main" id="{B3AFED23-FD8A-B34F-9231-4AD492EC0F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5" y="1198"/>
                    <a:ext cx="85" cy="105"/>
                  </a:xfrm>
                  <a:custGeom>
                    <a:avLst/>
                    <a:gdLst>
                      <a:gd name="T0" fmla="*/ 85 w 85"/>
                      <a:gd name="T1" fmla="*/ 32 h 105"/>
                      <a:gd name="T2" fmla="*/ 84 w 85"/>
                      <a:gd name="T3" fmla="*/ 24 h 105"/>
                      <a:gd name="T4" fmla="*/ 84 w 85"/>
                      <a:gd name="T5" fmla="*/ 17 h 105"/>
                      <a:gd name="T6" fmla="*/ 81 w 85"/>
                      <a:gd name="T7" fmla="*/ 9 h 105"/>
                      <a:gd name="T8" fmla="*/ 79 w 85"/>
                      <a:gd name="T9" fmla="*/ 3 h 105"/>
                      <a:gd name="T10" fmla="*/ 76 w 85"/>
                      <a:gd name="T11" fmla="*/ 1 h 105"/>
                      <a:gd name="T12" fmla="*/ 73 w 85"/>
                      <a:gd name="T13" fmla="*/ 0 h 105"/>
                      <a:gd name="T14" fmla="*/ 78 w 85"/>
                      <a:gd name="T15" fmla="*/ 7 h 105"/>
                      <a:gd name="T16" fmla="*/ 79 w 85"/>
                      <a:gd name="T17" fmla="*/ 15 h 105"/>
                      <a:gd name="T18" fmla="*/ 81 w 85"/>
                      <a:gd name="T19" fmla="*/ 24 h 105"/>
                      <a:gd name="T20" fmla="*/ 82 w 85"/>
                      <a:gd name="T21" fmla="*/ 32 h 105"/>
                      <a:gd name="T22" fmla="*/ 81 w 85"/>
                      <a:gd name="T23" fmla="*/ 46 h 105"/>
                      <a:gd name="T24" fmla="*/ 76 w 85"/>
                      <a:gd name="T25" fmla="*/ 60 h 105"/>
                      <a:gd name="T26" fmla="*/ 70 w 85"/>
                      <a:gd name="T27" fmla="*/ 71 h 105"/>
                      <a:gd name="T28" fmla="*/ 61 w 85"/>
                      <a:gd name="T29" fmla="*/ 82 h 105"/>
                      <a:gd name="T30" fmla="*/ 51 w 85"/>
                      <a:gd name="T31" fmla="*/ 89 h 105"/>
                      <a:gd name="T32" fmla="*/ 39 w 85"/>
                      <a:gd name="T33" fmla="*/ 97 h 105"/>
                      <a:gd name="T34" fmla="*/ 27 w 85"/>
                      <a:gd name="T35" fmla="*/ 100 h 105"/>
                      <a:gd name="T36" fmla="*/ 13 w 85"/>
                      <a:gd name="T37" fmla="*/ 102 h 105"/>
                      <a:gd name="T38" fmla="*/ 7 w 85"/>
                      <a:gd name="T39" fmla="*/ 102 h 105"/>
                      <a:gd name="T40" fmla="*/ 0 w 85"/>
                      <a:gd name="T41" fmla="*/ 102 h 105"/>
                      <a:gd name="T42" fmla="*/ 3 w 85"/>
                      <a:gd name="T43" fmla="*/ 103 h 105"/>
                      <a:gd name="T44" fmla="*/ 7 w 85"/>
                      <a:gd name="T45" fmla="*/ 105 h 105"/>
                      <a:gd name="T46" fmla="*/ 10 w 85"/>
                      <a:gd name="T47" fmla="*/ 105 h 105"/>
                      <a:gd name="T48" fmla="*/ 13 w 85"/>
                      <a:gd name="T49" fmla="*/ 105 h 105"/>
                      <a:gd name="T50" fmla="*/ 27 w 85"/>
                      <a:gd name="T51" fmla="*/ 103 h 105"/>
                      <a:gd name="T52" fmla="*/ 41 w 85"/>
                      <a:gd name="T53" fmla="*/ 99 h 105"/>
                      <a:gd name="T54" fmla="*/ 53 w 85"/>
                      <a:gd name="T55" fmla="*/ 92 h 105"/>
                      <a:gd name="T56" fmla="*/ 64 w 85"/>
                      <a:gd name="T57" fmla="*/ 83 h 105"/>
                      <a:gd name="T58" fmla="*/ 73 w 85"/>
                      <a:gd name="T59" fmla="*/ 72 h 105"/>
                      <a:gd name="T60" fmla="*/ 79 w 85"/>
                      <a:gd name="T61" fmla="*/ 60 h 105"/>
                      <a:gd name="T62" fmla="*/ 84 w 85"/>
                      <a:gd name="T63" fmla="*/ 48 h 105"/>
                      <a:gd name="T64" fmla="*/ 85 w 85"/>
                      <a:gd name="T65" fmla="*/ 32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2"/>
                        </a:moveTo>
                        <a:lnTo>
                          <a:pt x="84" y="24"/>
                        </a:lnTo>
                        <a:lnTo>
                          <a:pt x="84" y="17"/>
                        </a:lnTo>
                        <a:lnTo>
                          <a:pt x="81" y="9"/>
                        </a:lnTo>
                        <a:lnTo>
                          <a:pt x="79" y="3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78" y="7"/>
                        </a:lnTo>
                        <a:lnTo>
                          <a:pt x="79" y="15"/>
                        </a:lnTo>
                        <a:lnTo>
                          <a:pt x="81" y="24"/>
                        </a:lnTo>
                        <a:lnTo>
                          <a:pt x="82" y="32"/>
                        </a:lnTo>
                        <a:lnTo>
                          <a:pt x="81" y="46"/>
                        </a:lnTo>
                        <a:lnTo>
                          <a:pt x="76" y="60"/>
                        </a:lnTo>
                        <a:lnTo>
                          <a:pt x="70" y="71"/>
                        </a:lnTo>
                        <a:lnTo>
                          <a:pt x="61" y="82"/>
                        </a:lnTo>
                        <a:lnTo>
                          <a:pt x="51" y="89"/>
                        </a:lnTo>
                        <a:lnTo>
                          <a:pt x="39" y="97"/>
                        </a:lnTo>
                        <a:lnTo>
                          <a:pt x="27" y="100"/>
                        </a:lnTo>
                        <a:lnTo>
                          <a:pt x="13" y="102"/>
                        </a:lnTo>
                        <a:lnTo>
                          <a:pt x="7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7" y="105"/>
                        </a:lnTo>
                        <a:lnTo>
                          <a:pt x="10" y="105"/>
                        </a:lnTo>
                        <a:lnTo>
                          <a:pt x="13" y="105"/>
                        </a:lnTo>
                        <a:lnTo>
                          <a:pt x="27" y="103"/>
                        </a:lnTo>
                        <a:lnTo>
                          <a:pt x="41" y="99"/>
                        </a:lnTo>
                        <a:lnTo>
                          <a:pt x="53" y="92"/>
                        </a:lnTo>
                        <a:lnTo>
                          <a:pt x="64" y="83"/>
                        </a:lnTo>
                        <a:lnTo>
                          <a:pt x="73" y="72"/>
                        </a:lnTo>
                        <a:lnTo>
                          <a:pt x="79" y="60"/>
                        </a:lnTo>
                        <a:lnTo>
                          <a:pt x="84" y="48"/>
                        </a:lnTo>
                        <a:lnTo>
                          <a:pt x="85" y="32"/>
                        </a:lnTo>
                        <a:close/>
                      </a:path>
                    </a:pathLst>
                  </a:custGeom>
                  <a:solidFill>
                    <a:srgbClr val="DD3A3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9" name="Freeform 767">
                    <a:extLst>
                      <a:ext uri="{FF2B5EF4-FFF2-40B4-BE49-F238E27FC236}">
                        <a16:creationId xmlns:a16="http://schemas.microsoft.com/office/drawing/2014/main" id="{B0981671-77F3-AB41-B072-A24CA3AF80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4" y="1196"/>
                    <a:ext cx="85" cy="105"/>
                  </a:xfrm>
                  <a:custGeom>
                    <a:avLst/>
                    <a:gdLst>
                      <a:gd name="T0" fmla="*/ 85 w 85"/>
                      <a:gd name="T1" fmla="*/ 34 h 105"/>
                      <a:gd name="T2" fmla="*/ 83 w 85"/>
                      <a:gd name="T3" fmla="*/ 26 h 105"/>
                      <a:gd name="T4" fmla="*/ 82 w 85"/>
                      <a:gd name="T5" fmla="*/ 19 h 105"/>
                      <a:gd name="T6" fmla="*/ 80 w 85"/>
                      <a:gd name="T7" fmla="*/ 11 h 105"/>
                      <a:gd name="T8" fmla="*/ 77 w 85"/>
                      <a:gd name="T9" fmla="*/ 3 h 105"/>
                      <a:gd name="T10" fmla="*/ 74 w 85"/>
                      <a:gd name="T11" fmla="*/ 2 h 105"/>
                      <a:gd name="T12" fmla="*/ 72 w 85"/>
                      <a:gd name="T13" fmla="*/ 0 h 105"/>
                      <a:gd name="T14" fmla="*/ 75 w 85"/>
                      <a:gd name="T15" fmla="*/ 8 h 105"/>
                      <a:gd name="T16" fmla="*/ 79 w 85"/>
                      <a:gd name="T17" fmla="*/ 17 h 105"/>
                      <a:gd name="T18" fmla="*/ 80 w 85"/>
                      <a:gd name="T19" fmla="*/ 25 h 105"/>
                      <a:gd name="T20" fmla="*/ 82 w 85"/>
                      <a:gd name="T21" fmla="*/ 34 h 105"/>
                      <a:gd name="T22" fmla="*/ 80 w 85"/>
                      <a:gd name="T23" fmla="*/ 48 h 105"/>
                      <a:gd name="T24" fmla="*/ 75 w 85"/>
                      <a:gd name="T25" fmla="*/ 60 h 105"/>
                      <a:gd name="T26" fmla="*/ 69 w 85"/>
                      <a:gd name="T27" fmla="*/ 73 h 105"/>
                      <a:gd name="T28" fmla="*/ 62 w 85"/>
                      <a:gd name="T29" fmla="*/ 82 h 105"/>
                      <a:gd name="T30" fmla="*/ 51 w 85"/>
                      <a:gd name="T31" fmla="*/ 91 h 105"/>
                      <a:gd name="T32" fmla="*/ 40 w 85"/>
                      <a:gd name="T33" fmla="*/ 98 h 105"/>
                      <a:gd name="T34" fmla="*/ 28 w 85"/>
                      <a:gd name="T35" fmla="*/ 101 h 105"/>
                      <a:gd name="T36" fmla="*/ 14 w 85"/>
                      <a:gd name="T37" fmla="*/ 102 h 105"/>
                      <a:gd name="T38" fmla="*/ 6 w 85"/>
                      <a:gd name="T39" fmla="*/ 102 h 105"/>
                      <a:gd name="T40" fmla="*/ 0 w 85"/>
                      <a:gd name="T41" fmla="*/ 101 h 105"/>
                      <a:gd name="T42" fmla="*/ 1 w 85"/>
                      <a:gd name="T43" fmla="*/ 104 h 105"/>
                      <a:gd name="T44" fmla="*/ 4 w 85"/>
                      <a:gd name="T45" fmla="*/ 105 h 105"/>
                      <a:gd name="T46" fmla="*/ 9 w 85"/>
                      <a:gd name="T47" fmla="*/ 105 h 105"/>
                      <a:gd name="T48" fmla="*/ 14 w 85"/>
                      <a:gd name="T49" fmla="*/ 105 h 105"/>
                      <a:gd name="T50" fmla="*/ 28 w 85"/>
                      <a:gd name="T51" fmla="*/ 104 h 105"/>
                      <a:gd name="T52" fmla="*/ 42 w 85"/>
                      <a:gd name="T53" fmla="*/ 99 h 105"/>
                      <a:gd name="T54" fmla="*/ 52 w 85"/>
                      <a:gd name="T55" fmla="*/ 93 h 105"/>
                      <a:gd name="T56" fmla="*/ 63 w 85"/>
                      <a:gd name="T57" fmla="*/ 85 h 105"/>
                      <a:gd name="T58" fmla="*/ 72 w 85"/>
                      <a:gd name="T59" fmla="*/ 74 h 105"/>
                      <a:gd name="T60" fmla="*/ 79 w 85"/>
                      <a:gd name="T61" fmla="*/ 62 h 105"/>
                      <a:gd name="T62" fmla="*/ 83 w 85"/>
                      <a:gd name="T63" fmla="*/ 48 h 105"/>
                      <a:gd name="T64" fmla="*/ 85 w 85"/>
                      <a:gd name="T65" fmla="*/ 34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4"/>
                        </a:moveTo>
                        <a:lnTo>
                          <a:pt x="83" y="26"/>
                        </a:lnTo>
                        <a:lnTo>
                          <a:pt x="82" y="19"/>
                        </a:lnTo>
                        <a:lnTo>
                          <a:pt x="80" y="11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2" y="0"/>
                        </a:lnTo>
                        <a:lnTo>
                          <a:pt x="75" y="8"/>
                        </a:lnTo>
                        <a:lnTo>
                          <a:pt x="79" y="17"/>
                        </a:lnTo>
                        <a:lnTo>
                          <a:pt x="80" y="25"/>
                        </a:lnTo>
                        <a:lnTo>
                          <a:pt x="82" y="34"/>
                        </a:lnTo>
                        <a:lnTo>
                          <a:pt x="80" y="48"/>
                        </a:lnTo>
                        <a:lnTo>
                          <a:pt x="75" y="60"/>
                        </a:lnTo>
                        <a:lnTo>
                          <a:pt x="69" y="73"/>
                        </a:lnTo>
                        <a:lnTo>
                          <a:pt x="62" y="82"/>
                        </a:lnTo>
                        <a:lnTo>
                          <a:pt x="51" y="91"/>
                        </a:lnTo>
                        <a:lnTo>
                          <a:pt x="40" y="98"/>
                        </a:lnTo>
                        <a:lnTo>
                          <a:pt x="28" y="101"/>
                        </a:lnTo>
                        <a:lnTo>
                          <a:pt x="14" y="102"/>
                        </a:lnTo>
                        <a:lnTo>
                          <a:pt x="6" y="102"/>
                        </a:lnTo>
                        <a:lnTo>
                          <a:pt x="0" y="101"/>
                        </a:lnTo>
                        <a:lnTo>
                          <a:pt x="1" y="104"/>
                        </a:lnTo>
                        <a:lnTo>
                          <a:pt x="4" y="105"/>
                        </a:lnTo>
                        <a:lnTo>
                          <a:pt x="9" y="105"/>
                        </a:lnTo>
                        <a:lnTo>
                          <a:pt x="14" y="105"/>
                        </a:lnTo>
                        <a:lnTo>
                          <a:pt x="28" y="104"/>
                        </a:lnTo>
                        <a:lnTo>
                          <a:pt x="42" y="99"/>
                        </a:lnTo>
                        <a:lnTo>
                          <a:pt x="52" y="93"/>
                        </a:lnTo>
                        <a:lnTo>
                          <a:pt x="63" y="85"/>
                        </a:lnTo>
                        <a:lnTo>
                          <a:pt x="72" y="74"/>
                        </a:lnTo>
                        <a:lnTo>
                          <a:pt x="79" y="62"/>
                        </a:lnTo>
                        <a:lnTo>
                          <a:pt x="83" y="48"/>
                        </a:lnTo>
                        <a:lnTo>
                          <a:pt x="85" y="34"/>
                        </a:lnTo>
                        <a:close/>
                      </a:path>
                    </a:pathLst>
                  </a:custGeom>
                  <a:solidFill>
                    <a:srgbClr val="DD3C3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0" name="Freeform 768">
                    <a:extLst>
                      <a:ext uri="{FF2B5EF4-FFF2-40B4-BE49-F238E27FC236}">
                        <a16:creationId xmlns:a16="http://schemas.microsoft.com/office/drawing/2014/main" id="{E8EAF74D-BC1A-7B45-80A0-C958074517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1" y="1195"/>
                    <a:ext cx="86" cy="105"/>
                  </a:xfrm>
                  <a:custGeom>
                    <a:avLst/>
                    <a:gdLst>
                      <a:gd name="T0" fmla="*/ 86 w 86"/>
                      <a:gd name="T1" fmla="*/ 35 h 105"/>
                      <a:gd name="T2" fmla="*/ 85 w 86"/>
                      <a:gd name="T3" fmla="*/ 27 h 105"/>
                      <a:gd name="T4" fmla="*/ 83 w 86"/>
                      <a:gd name="T5" fmla="*/ 18 h 105"/>
                      <a:gd name="T6" fmla="*/ 82 w 86"/>
                      <a:gd name="T7" fmla="*/ 10 h 105"/>
                      <a:gd name="T8" fmla="*/ 77 w 86"/>
                      <a:gd name="T9" fmla="*/ 3 h 105"/>
                      <a:gd name="T10" fmla="*/ 75 w 86"/>
                      <a:gd name="T11" fmla="*/ 1 h 105"/>
                      <a:gd name="T12" fmla="*/ 72 w 86"/>
                      <a:gd name="T13" fmla="*/ 0 h 105"/>
                      <a:gd name="T14" fmla="*/ 77 w 86"/>
                      <a:gd name="T15" fmla="*/ 9 h 105"/>
                      <a:gd name="T16" fmla="*/ 80 w 86"/>
                      <a:gd name="T17" fmla="*/ 17 h 105"/>
                      <a:gd name="T18" fmla="*/ 82 w 86"/>
                      <a:gd name="T19" fmla="*/ 26 h 105"/>
                      <a:gd name="T20" fmla="*/ 83 w 86"/>
                      <a:gd name="T21" fmla="*/ 35 h 105"/>
                      <a:gd name="T22" fmla="*/ 82 w 86"/>
                      <a:gd name="T23" fmla="*/ 49 h 105"/>
                      <a:gd name="T24" fmla="*/ 77 w 86"/>
                      <a:gd name="T25" fmla="*/ 61 h 105"/>
                      <a:gd name="T26" fmla="*/ 71 w 86"/>
                      <a:gd name="T27" fmla="*/ 72 h 105"/>
                      <a:gd name="T28" fmla="*/ 63 w 86"/>
                      <a:gd name="T29" fmla="*/ 83 h 105"/>
                      <a:gd name="T30" fmla="*/ 54 w 86"/>
                      <a:gd name="T31" fmla="*/ 91 h 105"/>
                      <a:gd name="T32" fmla="*/ 41 w 86"/>
                      <a:gd name="T33" fmla="*/ 97 h 105"/>
                      <a:gd name="T34" fmla="*/ 29 w 86"/>
                      <a:gd name="T35" fmla="*/ 100 h 105"/>
                      <a:gd name="T36" fmla="*/ 17 w 86"/>
                      <a:gd name="T37" fmla="*/ 102 h 105"/>
                      <a:gd name="T38" fmla="*/ 7 w 86"/>
                      <a:gd name="T39" fmla="*/ 102 h 105"/>
                      <a:gd name="T40" fmla="*/ 0 w 86"/>
                      <a:gd name="T41" fmla="*/ 100 h 105"/>
                      <a:gd name="T42" fmla="*/ 3 w 86"/>
                      <a:gd name="T43" fmla="*/ 102 h 105"/>
                      <a:gd name="T44" fmla="*/ 4 w 86"/>
                      <a:gd name="T45" fmla="*/ 105 h 105"/>
                      <a:gd name="T46" fmla="*/ 11 w 86"/>
                      <a:gd name="T47" fmla="*/ 105 h 105"/>
                      <a:gd name="T48" fmla="*/ 17 w 86"/>
                      <a:gd name="T49" fmla="*/ 105 h 105"/>
                      <a:gd name="T50" fmla="*/ 31 w 86"/>
                      <a:gd name="T51" fmla="*/ 103 h 105"/>
                      <a:gd name="T52" fmla="*/ 43 w 86"/>
                      <a:gd name="T53" fmla="*/ 100 h 105"/>
                      <a:gd name="T54" fmla="*/ 55 w 86"/>
                      <a:gd name="T55" fmla="*/ 92 h 105"/>
                      <a:gd name="T56" fmla="*/ 65 w 86"/>
                      <a:gd name="T57" fmla="*/ 85 h 105"/>
                      <a:gd name="T58" fmla="*/ 74 w 86"/>
                      <a:gd name="T59" fmla="*/ 74 h 105"/>
                      <a:gd name="T60" fmla="*/ 80 w 86"/>
                      <a:gd name="T61" fmla="*/ 63 h 105"/>
                      <a:gd name="T62" fmla="*/ 85 w 86"/>
                      <a:gd name="T63" fmla="*/ 49 h 105"/>
                      <a:gd name="T64" fmla="*/ 86 w 86"/>
                      <a:gd name="T65" fmla="*/ 35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5"/>
                      <a:gd name="T101" fmla="*/ 86 w 86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5">
                        <a:moveTo>
                          <a:pt x="86" y="35"/>
                        </a:moveTo>
                        <a:lnTo>
                          <a:pt x="85" y="27"/>
                        </a:lnTo>
                        <a:lnTo>
                          <a:pt x="83" y="18"/>
                        </a:lnTo>
                        <a:lnTo>
                          <a:pt x="82" y="10"/>
                        </a:lnTo>
                        <a:lnTo>
                          <a:pt x="77" y="3"/>
                        </a:lnTo>
                        <a:lnTo>
                          <a:pt x="75" y="1"/>
                        </a:lnTo>
                        <a:lnTo>
                          <a:pt x="72" y="0"/>
                        </a:lnTo>
                        <a:lnTo>
                          <a:pt x="77" y="9"/>
                        </a:lnTo>
                        <a:lnTo>
                          <a:pt x="80" y="17"/>
                        </a:lnTo>
                        <a:lnTo>
                          <a:pt x="82" y="26"/>
                        </a:lnTo>
                        <a:lnTo>
                          <a:pt x="83" y="35"/>
                        </a:lnTo>
                        <a:lnTo>
                          <a:pt x="82" y="49"/>
                        </a:lnTo>
                        <a:lnTo>
                          <a:pt x="77" y="61"/>
                        </a:lnTo>
                        <a:lnTo>
                          <a:pt x="71" y="72"/>
                        </a:lnTo>
                        <a:lnTo>
                          <a:pt x="63" y="83"/>
                        </a:lnTo>
                        <a:lnTo>
                          <a:pt x="54" y="91"/>
                        </a:lnTo>
                        <a:lnTo>
                          <a:pt x="41" y="97"/>
                        </a:lnTo>
                        <a:lnTo>
                          <a:pt x="29" y="100"/>
                        </a:lnTo>
                        <a:lnTo>
                          <a:pt x="17" y="102"/>
                        </a:lnTo>
                        <a:lnTo>
                          <a:pt x="7" y="102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4" y="105"/>
                        </a:lnTo>
                        <a:lnTo>
                          <a:pt x="11" y="105"/>
                        </a:lnTo>
                        <a:lnTo>
                          <a:pt x="17" y="105"/>
                        </a:lnTo>
                        <a:lnTo>
                          <a:pt x="31" y="103"/>
                        </a:lnTo>
                        <a:lnTo>
                          <a:pt x="43" y="100"/>
                        </a:lnTo>
                        <a:lnTo>
                          <a:pt x="55" y="92"/>
                        </a:lnTo>
                        <a:lnTo>
                          <a:pt x="65" y="85"/>
                        </a:lnTo>
                        <a:lnTo>
                          <a:pt x="74" y="74"/>
                        </a:lnTo>
                        <a:lnTo>
                          <a:pt x="80" y="63"/>
                        </a:lnTo>
                        <a:lnTo>
                          <a:pt x="85" y="49"/>
                        </a:lnTo>
                        <a:lnTo>
                          <a:pt x="86" y="35"/>
                        </a:lnTo>
                        <a:close/>
                      </a:path>
                    </a:pathLst>
                  </a:custGeom>
                  <a:solidFill>
                    <a:srgbClr val="DD3D3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1" name="Freeform 769">
                    <a:extLst>
                      <a:ext uri="{FF2B5EF4-FFF2-40B4-BE49-F238E27FC236}">
                        <a16:creationId xmlns:a16="http://schemas.microsoft.com/office/drawing/2014/main" id="{9A94E3F2-A31D-3F42-942B-DC404B6DE3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9" y="1195"/>
                    <a:ext cx="87" cy="103"/>
                  </a:xfrm>
                  <a:custGeom>
                    <a:avLst/>
                    <a:gdLst>
                      <a:gd name="T0" fmla="*/ 87 w 87"/>
                      <a:gd name="T1" fmla="*/ 35 h 103"/>
                      <a:gd name="T2" fmla="*/ 85 w 87"/>
                      <a:gd name="T3" fmla="*/ 26 h 103"/>
                      <a:gd name="T4" fmla="*/ 84 w 87"/>
                      <a:gd name="T5" fmla="*/ 18 h 103"/>
                      <a:gd name="T6" fmla="*/ 80 w 87"/>
                      <a:gd name="T7" fmla="*/ 9 h 103"/>
                      <a:gd name="T8" fmla="*/ 77 w 87"/>
                      <a:gd name="T9" fmla="*/ 1 h 103"/>
                      <a:gd name="T10" fmla="*/ 74 w 87"/>
                      <a:gd name="T11" fmla="*/ 0 h 103"/>
                      <a:gd name="T12" fmla="*/ 73 w 87"/>
                      <a:gd name="T13" fmla="*/ 0 h 103"/>
                      <a:gd name="T14" fmla="*/ 77 w 87"/>
                      <a:gd name="T15" fmla="*/ 7 h 103"/>
                      <a:gd name="T16" fmla="*/ 80 w 87"/>
                      <a:gd name="T17" fmla="*/ 17 h 103"/>
                      <a:gd name="T18" fmla="*/ 82 w 87"/>
                      <a:gd name="T19" fmla="*/ 26 h 103"/>
                      <a:gd name="T20" fmla="*/ 84 w 87"/>
                      <a:gd name="T21" fmla="*/ 35 h 103"/>
                      <a:gd name="T22" fmla="*/ 82 w 87"/>
                      <a:gd name="T23" fmla="*/ 49 h 103"/>
                      <a:gd name="T24" fmla="*/ 77 w 87"/>
                      <a:gd name="T25" fmla="*/ 60 h 103"/>
                      <a:gd name="T26" fmla="*/ 71 w 87"/>
                      <a:gd name="T27" fmla="*/ 72 h 103"/>
                      <a:gd name="T28" fmla="*/ 64 w 87"/>
                      <a:gd name="T29" fmla="*/ 82 h 103"/>
                      <a:gd name="T30" fmla="*/ 54 w 87"/>
                      <a:gd name="T31" fmla="*/ 89 h 103"/>
                      <a:gd name="T32" fmla="*/ 43 w 87"/>
                      <a:gd name="T33" fmla="*/ 95 h 103"/>
                      <a:gd name="T34" fmla="*/ 31 w 87"/>
                      <a:gd name="T35" fmla="*/ 99 h 103"/>
                      <a:gd name="T36" fmla="*/ 19 w 87"/>
                      <a:gd name="T37" fmla="*/ 100 h 103"/>
                      <a:gd name="T38" fmla="*/ 9 w 87"/>
                      <a:gd name="T39" fmla="*/ 100 h 103"/>
                      <a:gd name="T40" fmla="*/ 0 w 87"/>
                      <a:gd name="T41" fmla="*/ 97 h 103"/>
                      <a:gd name="T42" fmla="*/ 2 w 87"/>
                      <a:gd name="T43" fmla="*/ 100 h 103"/>
                      <a:gd name="T44" fmla="*/ 5 w 87"/>
                      <a:gd name="T45" fmla="*/ 102 h 103"/>
                      <a:gd name="T46" fmla="*/ 11 w 87"/>
                      <a:gd name="T47" fmla="*/ 103 h 103"/>
                      <a:gd name="T48" fmla="*/ 19 w 87"/>
                      <a:gd name="T49" fmla="*/ 103 h 103"/>
                      <a:gd name="T50" fmla="*/ 33 w 87"/>
                      <a:gd name="T51" fmla="*/ 102 h 103"/>
                      <a:gd name="T52" fmla="*/ 45 w 87"/>
                      <a:gd name="T53" fmla="*/ 99 h 103"/>
                      <a:gd name="T54" fmla="*/ 56 w 87"/>
                      <a:gd name="T55" fmla="*/ 92 h 103"/>
                      <a:gd name="T56" fmla="*/ 67 w 87"/>
                      <a:gd name="T57" fmla="*/ 83 h 103"/>
                      <a:gd name="T58" fmla="*/ 74 w 87"/>
                      <a:gd name="T59" fmla="*/ 74 h 103"/>
                      <a:gd name="T60" fmla="*/ 80 w 87"/>
                      <a:gd name="T61" fmla="*/ 61 h 103"/>
                      <a:gd name="T62" fmla="*/ 85 w 87"/>
                      <a:gd name="T63" fmla="*/ 49 h 103"/>
                      <a:gd name="T64" fmla="*/ 87 w 87"/>
                      <a:gd name="T65" fmla="*/ 35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3"/>
                      <a:gd name="T101" fmla="*/ 87 w 87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3">
                        <a:moveTo>
                          <a:pt x="87" y="35"/>
                        </a:moveTo>
                        <a:lnTo>
                          <a:pt x="85" y="26"/>
                        </a:lnTo>
                        <a:lnTo>
                          <a:pt x="84" y="18"/>
                        </a:lnTo>
                        <a:lnTo>
                          <a:pt x="80" y="9"/>
                        </a:lnTo>
                        <a:lnTo>
                          <a:pt x="77" y="1"/>
                        </a:lnTo>
                        <a:lnTo>
                          <a:pt x="74" y="0"/>
                        </a:lnTo>
                        <a:lnTo>
                          <a:pt x="73" y="0"/>
                        </a:lnTo>
                        <a:lnTo>
                          <a:pt x="77" y="7"/>
                        </a:lnTo>
                        <a:lnTo>
                          <a:pt x="80" y="17"/>
                        </a:lnTo>
                        <a:lnTo>
                          <a:pt x="82" y="26"/>
                        </a:lnTo>
                        <a:lnTo>
                          <a:pt x="84" y="35"/>
                        </a:lnTo>
                        <a:lnTo>
                          <a:pt x="82" y="49"/>
                        </a:lnTo>
                        <a:lnTo>
                          <a:pt x="77" y="60"/>
                        </a:lnTo>
                        <a:lnTo>
                          <a:pt x="71" y="72"/>
                        </a:lnTo>
                        <a:lnTo>
                          <a:pt x="64" y="82"/>
                        </a:lnTo>
                        <a:lnTo>
                          <a:pt x="54" y="89"/>
                        </a:lnTo>
                        <a:lnTo>
                          <a:pt x="43" y="95"/>
                        </a:lnTo>
                        <a:lnTo>
                          <a:pt x="31" y="99"/>
                        </a:lnTo>
                        <a:lnTo>
                          <a:pt x="19" y="100"/>
                        </a:lnTo>
                        <a:lnTo>
                          <a:pt x="9" y="100"/>
                        </a:lnTo>
                        <a:lnTo>
                          <a:pt x="0" y="97"/>
                        </a:lnTo>
                        <a:lnTo>
                          <a:pt x="2" y="100"/>
                        </a:lnTo>
                        <a:lnTo>
                          <a:pt x="5" y="102"/>
                        </a:lnTo>
                        <a:lnTo>
                          <a:pt x="11" y="103"/>
                        </a:lnTo>
                        <a:lnTo>
                          <a:pt x="19" y="103"/>
                        </a:lnTo>
                        <a:lnTo>
                          <a:pt x="33" y="102"/>
                        </a:lnTo>
                        <a:lnTo>
                          <a:pt x="45" y="99"/>
                        </a:lnTo>
                        <a:lnTo>
                          <a:pt x="56" y="92"/>
                        </a:lnTo>
                        <a:lnTo>
                          <a:pt x="67" y="83"/>
                        </a:lnTo>
                        <a:lnTo>
                          <a:pt x="74" y="74"/>
                        </a:lnTo>
                        <a:lnTo>
                          <a:pt x="80" y="61"/>
                        </a:lnTo>
                        <a:lnTo>
                          <a:pt x="85" y="49"/>
                        </a:lnTo>
                        <a:lnTo>
                          <a:pt x="87" y="35"/>
                        </a:lnTo>
                        <a:close/>
                      </a:path>
                    </a:pathLst>
                  </a:custGeom>
                  <a:solidFill>
                    <a:srgbClr val="DD3E3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2" name="Freeform 770">
                    <a:extLst>
                      <a:ext uri="{FF2B5EF4-FFF2-40B4-BE49-F238E27FC236}">
                        <a16:creationId xmlns:a16="http://schemas.microsoft.com/office/drawing/2014/main" id="{92E7DC50-7460-964E-AC09-E67E70576B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8" y="1193"/>
                    <a:ext cx="86" cy="104"/>
                  </a:xfrm>
                  <a:custGeom>
                    <a:avLst/>
                    <a:gdLst>
                      <a:gd name="T0" fmla="*/ 86 w 86"/>
                      <a:gd name="T1" fmla="*/ 37 h 104"/>
                      <a:gd name="T2" fmla="*/ 85 w 86"/>
                      <a:gd name="T3" fmla="*/ 28 h 104"/>
                      <a:gd name="T4" fmla="*/ 83 w 86"/>
                      <a:gd name="T5" fmla="*/ 19 h 104"/>
                      <a:gd name="T6" fmla="*/ 80 w 86"/>
                      <a:gd name="T7" fmla="*/ 11 h 104"/>
                      <a:gd name="T8" fmla="*/ 75 w 86"/>
                      <a:gd name="T9" fmla="*/ 2 h 104"/>
                      <a:gd name="T10" fmla="*/ 74 w 86"/>
                      <a:gd name="T11" fmla="*/ 2 h 104"/>
                      <a:gd name="T12" fmla="*/ 71 w 86"/>
                      <a:gd name="T13" fmla="*/ 0 h 104"/>
                      <a:gd name="T14" fmla="*/ 75 w 86"/>
                      <a:gd name="T15" fmla="*/ 9 h 104"/>
                      <a:gd name="T16" fmla="*/ 80 w 86"/>
                      <a:gd name="T17" fmla="*/ 17 h 104"/>
                      <a:gd name="T18" fmla="*/ 81 w 86"/>
                      <a:gd name="T19" fmla="*/ 28 h 104"/>
                      <a:gd name="T20" fmla="*/ 83 w 86"/>
                      <a:gd name="T21" fmla="*/ 37 h 104"/>
                      <a:gd name="T22" fmla="*/ 81 w 86"/>
                      <a:gd name="T23" fmla="*/ 50 h 104"/>
                      <a:gd name="T24" fmla="*/ 77 w 86"/>
                      <a:gd name="T25" fmla="*/ 62 h 104"/>
                      <a:gd name="T26" fmla="*/ 72 w 86"/>
                      <a:gd name="T27" fmla="*/ 73 h 104"/>
                      <a:gd name="T28" fmla="*/ 65 w 86"/>
                      <a:gd name="T29" fmla="*/ 82 h 104"/>
                      <a:gd name="T30" fmla="*/ 55 w 86"/>
                      <a:gd name="T31" fmla="*/ 90 h 104"/>
                      <a:gd name="T32" fmla="*/ 44 w 86"/>
                      <a:gd name="T33" fmla="*/ 96 h 104"/>
                      <a:gd name="T34" fmla="*/ 32 w 86"/>
                      <a:gd name="T35" fmla="*/ 99 h 104"/>
                      <a:gd name="T36" fmla="*/ 20 w 86"/>
                      <a:gd name="T37" fmla="*/ 101 h 104"/>
                      <a:gd name="T38" fmla="*/ 9 w 86"/>
                      <a:gd name="T39" fmla="*/ 101 h 104"/>
                      <a:gd name="T40" fmla="*/ 0 w 86"/>
                      <a:gd name="T41" fmla="*/ 97 h 104"/>
                      <a:gd name="T42" fmla="*/ 1 w 86"/>
                      <a:gd name="T43" fmla="*/ 99 h 104"/>
                      <a:gd name="T44" fmla="*/ 3 w 86"/>
                      <a:gd name="T45" fmla="*/ 102 h 104"/>
                      <a:gd name="T46" fmla="*/ 10 w 86"/>
                      <a:gd name="T47" fmla="*/ 104 h 104"/>
                      <a:gd name="T48" fmla="*/ 20 w 86"/>
                      <a:gd name="T49" fmla="*/ 104 h 104"/>
                      <a:gd name="T50" fmla="*/ 32 w 86"/>
                      <a:gd name="T51" fmla="*/ 102 h 104"/>
                      <a:gd name="T52" fmla="*/ 44 w 86"/>
                      <a:gd name="T53" fmla="*/ 99 h 104"/>
                      <a:gd name="T54" fmla="*/ 57 w 86"/>
                      <a:gd name="T55" fmla="*/ 93 h 104"/>
                      <a:gd name="T56" fmla="*/ 66 w 86"/>
                      <a:gd name="T57" fmla="*/ 85 h 104"/>
                      <a:gd name="T58" fmla="*/ 74 w 86"/>
                      <a:gd name="T59" fmla="*/ 74 h 104"/>
                      <a:gd name="T60" fmla="*/ 80 w 86"/>
                      <a:gd name="T61" fmla="*/ 63 h 104"/>
                      <a:gd name="T62" fmla="*/ 85 w 86"/>
                      <a:gd name="T63" fmla="*/ 51 h 104"/>
                      <a:gd name="T64" fmla="*/ 86 w 86"/>
                      <a:gd name="T65" fmla="*/ 37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4"/>
                      <a:gd name="T101" fmla="*/ 86 w 86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4">
                        <a:moveTo>
                          <a:pt x="86" y="37"/>
                        </a:moveTo>
                        <a:lnTo>
                          <a:pt x="85" y="28"/>
                        </a:lnTo>
                        <a:lnTo>
                          <a:pt x="83" y="19"/>
                        </a:lnTo>
                        <a:lnTo>
                          <a:pt x="80" y="11"/>
                        </a:lnTo>
                        <a:lnTo>
                          <a:pt x="75" y="2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5" y="9"/>
                        </a:lnTo>
                        <a:lnTo>
                          <a:pt x="80" y="17"/>
                        </a:lnTo>
                        <a:lnTo>
                          <a:pt x="81" y="28"/>
                        </a:lnTo>
                        <a:lnTo>
                          <a:pt x="83" y="37"/>
                        </a:lnTo>
                        <a:lnTo>
                          <a:pt x="81" y="50"/>
                        </a:lnTo>
                        <a:lnTo>
                          <a:pt x="77" y="62"/>
                        </a:lnTo>
                        <a:lnTo>
                          <a:pt x="72" y="73"/>
                        </a:lnTo>
                        <a:lnTo>
                          <a:pt x="65" y="82"/>
                        </a:lnTo>
                        <a:lnTo>
                          <a:pt x="55" y="90"/>
                        </a:lnTo>
                        <a:lnTo>
                          <a:pt x="44" y="96"/>
                        </a:lnTo>
                        <a:lnTo>
                          <a:pt x="32" y="99"/>
                        </a:lnTo>
                        <a:lnTo>
                          <a:pt x="20" y="101"/>
                        </a:lnTo>
                        <a:lnTo>
                          <a:pt x="9" y="101"/>
                        </a:lnTo>
                        <a:lnTo>
                          <a:pt x="0" y="97"/>
                        </a:lnTo>
                        <a:lnTo>
                          <a:pt x="1" y="99"/>
                        </a:lnTo>
                        <a:lnTo>
                          <a:pt x="3" y="102"/>
                        </a:lnTo>
                        <a:lnTo>
                          <a:pt x="10" y="104"/>
                        </a:lnTo>
                        <a:lnTo>
                          <a:pt x="20" y="104"/>
                        </a:lnTo>
                        <a:lnTo>
                          <a:pt x="32" y="102"/>
                        </a:lnTo>
                        <a:lnTo>
                          <a:pt x="44" y="99"/>
                        </a:lnTo>
                        <a:lnTo>
                          <a:pt x="57" y="93"/>
                        </a:lnTo>
                        <a:lnTo>
                          <a:pt x="66" y="85"/>
                        </a:lnTo>
                        <a:lnTo>
                          <a:pt x="74" y="74"/>
                        </a:lnTo>
                        <a:lnTo>
                          <a:pt x="80" y="63"/>
                        </a:lnTo>
                        <a:lnTo>
                          <a:pt x="85" y="51"/>
                        </a:lnTo>
                        <a:lnTo>
                          <a:pt x="86" y="37"/>
                        </a:lnTo>
                        <a:close/>
                      </a:path>
                    </a:pathLst>
                  </a:custGeom>
                  <a:solidFill>
                    <a:srgbClr val="DE3F3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3" name="Freeform 771">
                    <a:extLst>
                      <a:ext uri="{FF2B5EF4-FFF2-40B4-BE49-F238E27FC236}">
                        <a16:creationId xmlns:a16="http://schemas.microsoft.com/office/drawing/2014/main" id="{FB25207C-5927-7741-8ACB-82A3AD8CA5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5" y="1193"/>
                    <a:ext cx="88" cy="102"/>
                  </a:xfrm>
                  <a:custGeom>
                    <a:avLst/>
                    <a:gdLst>
                      <a:gd name="T0" fmla="*/ 88 w 88"/>
                      <a:gd name="T1" fmla="*/ 37 h 102"/>
                      <a:gd name="T2" fmla="*/ 86 w 88"/>
                      <a:gd name="T3" fmla="*/ 28 h 102"/>
                      <a:gd name="T4" fmla="*/ 84 w 88"/>
                      <a:gd name="T5" fmla="*/ 19 h 102"/>
                      <a:gd name="T6" fmla="*/ 81 w 88"/>
                      <a:gd name="T7" fmla="*/ 9 h 102"/>
                      <a:gd name="T8" fmla="*/ 77 w 88"/>
                      <a:gd name="T9" fmla="*/ 2 h 102"/>
                      <a:gd name="T10" fmla="*/ 74 w 88"/>
                      <a:gd name="T11" fmla="*/ 0 h 102"/>
                      <a:gd name="T12" fmla="*/ 71 w 88"/>
                      <a:gd name="T13" fmla="*/ 0 h 102"/>
                      <a:gd name="T14" fmla="*/ 77 w 88"/>
                      <a:gd name="T15" fmla="*/ 8 h 102"/>
                      <a:gd name="T16" fmla="*/ 80 w 88"/>
                      <a:gd name="T17" fmla="*/ 17 h 102"/>
                      <a:gd name="T18" fmla="*/ 83 w 88"/>
                      <a:gd name="T19" fmla="*/ 26 h 102"/>
                      <a:gd name="T20" fmla="*/ 84 w 88"/>
                      <a:gd name="T21" fmla="*/ 37 h 102"/>
                      <a:gd name="T22" fmla="*/ 83 w 88"/>
                      <a:gd name="T23" fmla="*/ 50 h 102"/>
                      <a:gd name="T24" fmla="*/ 78 w 88"/>
                      <a:gd name="T25" fmla="*/ 62 h 102"/>
                      <a:gd name="T26" fmla="*/ 74 w 88"/>
                      <a:gd name="T27" fmla="*/ 71 h 102"/>
                      <a:gd name="T28" fmla="*/ 66 w 88"/>
                      <a:gd name="T29" fmla="*/ 80 h 102"/>
                      <a:gd name="T30" fmla="*/ 57 w 88"/>
                      <a:gd name="T31" fmla="*/ 88 h 102"/>
                      <a:gd name="T32" fmla="*/ 46 w 88"/>
                      <a:gd name="T33" fmla="*/ 94 h 102"/>
                      <a:gd name="T34" fmla="*/ 35 w 88"/>
                      <a:gd name="T35" fmla="*/ 97 h 102"/>
                      <a:gd name="T36" fmla="*/ 23 w 88"/>
                      <a:gd name="T37" fmla="*/ 99 h 102"/>
                      <a:gd name="T38" fmla="*/ 10 w 88"/>
                      <a:gd name="T39" fmla="*/ 97 h 102"/>
                      <a:gd name="T40" fmla="*/ 0 w 88"/>
                      <a:gd name="T41" fmla="*/ 94 h 102"/>
                      <a:gd name="T42" fmla="*/ 3 w 88"/>
                      <a:gd name="T43" fmla="*/ 97 h 102"/>
                      <a:gd name="T44" fmla="*/ 4 w 88"/>
                      <a:gd name="T45" fmla="*/ 99 h 102"/>
                      <a:gd name="T46" fmla="*/ 13 w 88"/>
                      <a:gd name="T47" fmla="*/ 102 h 102"/>
                      <a:gd name="T48" fmla="*/ 23 w 88"/>
                      <a:gd name="T49" fmla="*/ 102 h 102"/>
                      <a:gd name="T50" fmla="*/ 35 w 88"/>
                      <a:gd name="T51" fmla="*/ 101 h 102"/>
                      <a:gd name="T52" fmla="*/ 47 w 88"/>
                      <a:gd name="T53" fmla="*/ 97 h 102"/>
                      <a:gd name="T54" fmla="*/ 58 w 88"/>
                      <a:gd name="T55" fmla="*/ 91 h 102"/>
                      <a:gd name="T56" fmla="*/ 68 w 88"/>
                      <a:gd name="T57" fmla="*/ 84 h 102"/>
                      <a:gd name="T58" fmla="*/ 75 w 88"/>
                      <a:gd name="T59" fmla="*/ 74 h 102"/>
                      <a:gd name="T60" fmla="*/ 81 w 88"/>
                      <a:gd name="T61" fmla="*/ 62 h 102"/>
                      <a:gd name="T62" fmla="*/ 86 w 88"/>
                      <a:gd name="T63" fmla="*/ 51 h 102"/>
                      <a:gd name="T64" fmla="*/ 88 w 88"/>
                      <a:gd name="T65" fmla="*/ 37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2"/>
                      <a:gd name="T101" fmla="*/ 88 w 88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2">
                        <a:moveTo>
                          <a:pt x="88" y="37"/>
                        </a:moveTo>
                        <a:lnTo>
                          <a:pt x="86" y="28"/>
                        </a:lnTo>
                        <a:lnTo>
                          <a:pt x="84" y="19"/>
                        </a:lnTo>
                        <a:lnTo>
                          <a:pt x="81" y="9"/>
                        </a:lnTo>
                        <a:lnTo>
                          <a:pt x="77" y="2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77" y="8"/>
                        </a:lnTo>
                        <a:lnTo>
                          <a:pt x="80" y="17"/>
                        </a:lnTo>
                        <a:lnTo>
                          <a:pt x="83" y="26"/>
                        </a:lnTo>
                        <a:lnTo>
                          <a:pt x="84" y="37"/>
                        </a:lnTo>
                        <a:lnTo>
                          <a:pt x="83" y="50"/>
                        </a:lnTo>
                        <a:lnTo>
                          <a:pt x="78" y="62"/>
                        </a:lnTo>
                        <a:lnTo>
                          <a:pt x="74" y="71"/>
                        </a:lnTo>
                        <a:lnTo>
                          <a:pt x="66" y="80"/>
                        </a:lnTo>
                        <a:lnTo>
                          <a:pt x="57" y="88"/>
                        </a:lnTo>
                        <a:lnTo>
                          <a:pt x="46" y="94"/>
                        </a:lnTo>
                        <a:lnTo>
                          <a:pt x="35" y="97"/>
                        </a:lnTo>
                        <a:lnTo>
                          <a:pt x="23" y="99"/>
                        </a:lnTo>
                        <a:lnTo>
                          <a:pt x="10" y="97"/>
                        </a:lnTo>
                        <a:lnTo>
                          <a:pt x="0" y="94"/>
                        </a:lnTo>
                        <a:lnTo>
                          <a:pt x="3" y="97"/>
                        </a:lnTo>
                        <a:lnTo>
                          <a:pt x="4" y="99"/>
                        </a:lnTo>
                        <a:lnTo>
                          <a:pt x="13" y="102"/>
                        </a:lnTo>
                        <a:lnTo>
                          <a:pt x="23" y="102"/>
                        </a:lnTo>
                        <a:lnTo>
                          <a:pt x="35" y="101"/>
                        </a:lnTo>
                        <a:lnTo>
                          <a:pt x="47" y="97"/>
                        </a:lnTo>
                        <a:lnTo>
                          <a:pt x="58" y="91"/>
                        </a:lnTo>
                        <a:lnTo>
                          <a:pt x="68" y="84"/>
                        </a:lnTo>
                        <a:lnTo>
                          <a:pt x="75" y="74"/>
                        </a:lnTo>
                        <a:lnTo>
                          <a:pt x="81" y="62"/>
                        </a:lnTo>
                        <a:lnTo>
                          <a:pt x="86" y="51"/>
                        </a:lnTo>
                        <a:lnTo>
                          <a:pt x="88" y="37"/>
                        </a:lnTo>
                        <a:close/>
                      </a:path>
                    </a:pathLst>
                  </a:custGeom>
                  <a:solidFill>
                    <a:srgbClr val="DE42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4" name="Freeform 772">
                    <a:extLst>
                      <a:ext uri="{FF2B5EF4-FFF2-40B4-BE49-F238E27FC236}">
                        <a16:creationId xmlns:a16="http://schemas.microsoft.com/office/drawing/2014/main" id="{91A04423-1A7D-E240-88D3-1CFE6BC1FD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3" y="1191"/>
                    <a:ext cx="88" cy="103"/>
                  </a:xfrm>
                  <a:custGeom>
                    <a:avLst/>
                    <a:gdLst>
                      <a:gd name="T0" fmla="*/ 88 w 88"/>
                      <a:gd name="T1" fmla="*/ 39 h 103"/>
                      <a:gd name="T2" fmla="*/ 86 w 88"/>
                      <a:gd name="T3" fmla="*/ 30 h 103"/>
                      <a:gd name="T4" fmla="*/ 85 w 88"/>
                      <a:gd name="T5" fmla="*/ 19 h 103"/>
                      <a:gd name="T6" fmla="*/ 80 w 88"/>
                      <a:gd name="T7" fmla="*/ 11 h 103"/>
                      <a:gd name="T8" fmla="*/ 76 w 88"/>
                      <a:gd name="T9" fmla="*/ 2 h 103"/>
                      <a:gd name="T10" fmla="*/ 73 w 88"/>
                      <a:gd name="T11" fmla="*/ 2 h 103"/>
                      <a:gd name="T12" fmla="*/ 71 w 88"/>
                      <a:gd name="T13" fmla="*/ 0 h 103"/>
                      <a:gd name="T14" fmla="*/ 76 w 88"/>
                      <a:gd name="T15" fmla="*/ 10 h 103"/>
                      <a:gd name="T16" fmla="*/ 80 w 88"/>
                      <a:gd name="T17" fmla="*/ 19 h 103"/>
                      <a:gd name="T18" fmla="*/ 83 w 88"/>
                      <a:gd name="T19" fmla="*/ 28 h 103"/>
                      <a:gd name="T20" fmla="*/ 85 w 88"/>
                      <a:gd name="T21" fmla="*/ 39 h 103"/>
                      <a:gd name="T22" fmla="*/ 83 w 88"/>
                      <a:gd name="T23" fmla="*/ 52 h 103"/>
                      <a:gd name="T24" fmla="*/ 80 w 88"/>
                      <a:gd name="T25" fmla="*/ 62 h 103"/>
                      <a:gd name="T26" fmla="*/ 74 w 88"/>
                      <a:gd name="T27" fmla="*/ 73 h 103"/>
                      <a:gd name="T28" fmla="*/ 66 w 88"/>
                      <a:gd name="T29" fmla="*/ 82 h 103"/>
                      <a:gd name="T30" fmla="*/ 57 w 88"/>
                      <a:gd name="T31" fmla="*/ 89 h 103"/>
                      <a:gd name="T32" fmla="*/ 48 w 88"/>
                      <a:gd name="T33" fmla="*/ 95 h 103"/>
                      <a:gd name="T34" fmla="*/ 37 w 88"/>
                      <a:gd name="T35" fmla="*/ 98 h 103"/>
                      <a:gd name="T36" fmla="*/ 25 w 88"/>
                      <a:gd name="T37" fmla="*/ 99 h 103"/>
                      <a:gd name="T38" fmla="*/ 12 w 88"/>
                      <a:gd name="T39" fmla="*/ 98 h 103"/>
                      <a:gd name="T40" fmla="*/ 0 w 88"/>
                      <a:gd name="T41" fmla="*/ 95 h 103"/>
                      <a:gd name="T42" fmla="*/ 2 w 88"/>
                      <a:gd name="T43" fmla="*/ 98 h 103"/>
                      <a:gd name="T44" fmla="*/ 5 w 88"/>
                      <a:gd name="T45" fmla="*/ 99 h 103"/>
                      <a:gd name="T46" fmla="*/ 14 w 88"/>
                      <a:gd name="T47" fmla="*/ 103 h 103"/>
                      <a:gd name="T48" fmla="*/ 25 w 88"/>
                      <a:gd name="T49" fmla="*/ 103 h 103"/>
                      <a:gd name="T50" fmla="*/ 37 w 88"/>
                      <a:gd name="T51" fmla="*/ 101 h 103"/>
                      <a:gd name="T52" fmla="*/ 49 w 88"/>
                      <a:gd name="T53" fmla="*/ 98 h 103"/>
                      <a:gd name="T54" fmla="*/ 60 w 88"/>
                      <a:gd name="T55" fmla="*/ 92 h 103"/>
                      <a:gd name="T56" fmla="*/ 70 w 88"/>
                      <a:gd name="T57" fmla="*/ 84 h 103"/>
                      <a:gd name="T58" fmla="*/ 77 w 88"/>
                      <a:gd name="T59" fmla="*/ 75 h 103"/>
                      <a:gd name="T60" fmla="*/ 82 w 88"/>
                      <a:gd name="T61" fmla="*/ 64 h 103"/>
                      <a:gd name="T62" fmla="*/ 86 w 88"/>
                      <a:gd name="T63" fmla="*/ 52 h 103"/>
                      <a:gd name="T64" fmla="*/ 88 w 88"/>
                      <a:gd name="T65" fmla="*/ 39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3"/>
                      <a:gd name="T101" fmla="*/ 88 w 88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3">
                        <a:moveTo>
                          <a:pt x="88" y="39"/>
                        </a:moveTo>
                        <a:lnTo>
                          <a:pt x="86" y="30"/>
                        </a:lnTo>
                        <a:lnTo>
                          <a:pt x="85" y="19"/>
                        </a:lnTo>
                        <a:lnTo>
                          <a:pt x="80" y="11"/>
                        </a:lnTo>
                        <a:lnTo>
                          <a:pt x="76" y="2"/>
                        </a:lnTo>
                        <a:lnTo>
                          <a:pt x="73" y="2"/>
                        </a:lnTo>
                        <a:lnTo>
                          <a:pt x="71" y="0"/>
                        </a:lnTo>
                        <a:lnTo>
                          <a:pt x="76" y="10"/>
                        </a:lnTo>
                        <a:lnTo>
                          <a:pt x="80" y="19"/>
                        </a:lnTo>
                        <a:lnTo>
                          <a:pt x="83" y="28"/>
                        </a:lnTo>
                        <a:lnTo>
                          <a:pt x="85" y="39"/>
                        </a:lnTo>
                        <a:lnTo>
                          <a:pt x="83" y="52"/>
                        </a:lnTo>
                        <a:lnTo>
                          <a:pt x="80" y="62"/>
                        </a:lnTo>
                        <a:lnTo>
                          <a:pt x="74" y="73"/>
                        </a:lnTo>
                        <a:lnTo>
                          <a:pt x="66" y="82"/>
                        </a:lnTo>
                        <a:lnTo>
                          <a:pt x="57" y="89"/>
                        </a:lnTo>
                        <a:lnTo>
                          <a:pt x="48" y="95"/>
                        </a:lnTo>
                        <a:lnTo>
                          <a:pt x="37" y="98"/>
                        </a:lnTo>
                        <a:lnTo>
                          <a:pt x="25" y="99"/>
                        </a:lnTo>
                        <a:lnTo>
                          <a:pt x="12" y="98"/>
                        </a:lnTo>
                        <a:lnTo>
                          <a:pt x="0" y="95"/>
                        </a:lnTo>
                        <a:lnTo>
                          <a:pt x="2" y="98"/>
                        </a:lnTo>
                        <a:lnTo>
                          <a:pt x="5" y="99"/>
                        </a:lnTo>
                        <a:lnTo>
                          <a:pt x="14" y="103"/>
                        </a:lnTo>
                        <a:lnTo>
                          <a:pt x="25" y="103"/>
                        </a:lnTo>
                        <a:lnTo>
                          <a:pt x="37" y="101"/>
                        </a:lnTo>
                        <a:lnTo>
                          <a:pt x="49" y="98"/>
                        </a:lnTo>
                        <a:lnTo>
                          <a:pt x="60" y="92"/>
                        </a:lnTo>
                        <a:lnTo>
                          <a:pt x="70" y="84"/>
                        </a:lnTo>
                        <a:lnTo>
                          <a:pt x="77" y="75"/>
                        </a:lnTo>
                        <a:lnTo>
                          <a:pt x="82" y="64"/>
                        </a:lnTo>
                        <a:lnTo>
                          <a:pt x="86" y="52"/>
                        </a:lnTo>
                        <a:lnTo>
                          <a:pt x="88" y="39"/>
                        </a:lnTo>
                        <a:close/>
                      </a:path>
                    </a:pathLst>
                  </a:custGeom>
                  <a:solidFill>
                    <a:srgbClr val="DE44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5" name="Freeform 773">
                    <a:extLst>
                      <a:ext uri="{FF2B5EF4-FFF2-40B4-BE49-F238E27FC236}">
                        <a16:creationId xmlns:a16="http://schemas.microsoft.com/office/drawing/2014/main" id="{DEBF29B9-8871-6148-BDAA-264FD009D8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1" y="1191"/>
                    <a:ext cx="88" cy="101"/>
                  </a:xfrm>
                  <a:custGeom>
                    <a:avLst/>
                    <a:gdLst>
                      <a:gd name="T0" fmla="*/ 88 w 88"/>
                      <a:gd name="T1" fmla="*/ 39 h 101"/>
                      <a:gd name="T2" fmla="*/ 87 w 88"/>
                      <a:gd name="T3" fmla="*/ 28 h 101"/>
                      <a:gd name="T4" fmla="*/ 84 w 88"/>
                      <a:gd name="T5" fmla="*/ 19 h 101"/>
                      <a:gd name="T6" fmla="*/ 81 w 88"/>
                      <a:gd name="T7" fmla="*/ 10 h 101"/>
                      <a:gd name="T8" fmla="*/ 75 w 88"/>
                      <a:gd name="T9" fmla="*/ 2 h 101"/>
                      <a:gd name="T10" fmla="*/ 73 w 88"/>
                      <a:gd name="T11" fmla="*/ 0 h 101"/>
                      <a:gd name="T12" fmla="*/ 70 w 88"/>
                      <a:gd name="T13" fmla="*/ 0 h 101"/>
                      <a:gd name="T14" fmla="*/ 76 w 88"/>
                      <a:gd name="T15" fmla="*/ 8 h 101"/>
                      <a:gd name="T16" fmla="*/ 81 w 88"/>
                      <a:gd name="T17" fmla="*/ 18 h 101"/>
                      <a:gd name="T18" fmla="*/ 84 w 88"/>
                      <a:gd name="T19" fmla="*/ 28 h 101"/>
                      <a:gd name="T20" fmla="*/ 85 w 88"/>
                      <a:gd name="T21" fmla="*/ 39 h 101"/>
                      <a:gd name="T22" fmla="*/ 84 w 88"/>
                      <a:gd name="T23" fmla="*/ 52 h 101"/>
                      <a:gd name="T24" fmla="*/ 81 w 88"/>
                      <a:gd name="T25" fmla="*/ 62 h 101"/>
                      <a:gd name="T26" fmla="*/ 75 w 88"/>
                      <a:gd name="T27" fmla="*/ 72 h 101"/>
                      <a:gd name="T28" fmla="*/ 68 w 88"/>
                      <a:gd name="T29" fmla="*/ 81 h 101"/>
                      <a:gd name="T30" fmla="*/ 59 w 88"/>
                      <a:gd name="T31" fmla="*/ 89 h 101"/>
                      <a:gd name="T32" fmla="*/ 48 w 88"/>
                      <a:gd name="T33" fmla="*/ 93 h 101"/>
                      <a:gd name="T34" fmla="*/ 38 w 88"/>
                      <a:gd name="T35" fmla="*/ 96 h 101"/>
                      <a:gd name="T36" fmla="*/ 27 w 88"/>
                      <a:gd name="T37" fmla="*/ 98 h 101"/>
                      <a:gd name="T38" fmla="*/ 13 w 88"/>
                      <a:gd name="T39" fmla="*/ 96 h 101"/>
                      <a:gd name="T40" fmla="*/ 0 w 88"/>
                      <a:gd name="T41" fmla="*/ 92 h 101"/>
                      <a:gd name="T42" fmla="*/ 2 w 88"/>
                      <a:gd name="T43" fmla="*/ 95 h 101"/>
                      <a:gd name="T44" fmla="*/ 4 w 88"/>
                      <a:gd name="T45" fmla="*/ 96 h 101"/>
                      <a:gd name="T46" fmla="*/ 14 w 88"/>
                      <a:gd name="T47" fmla="*/ 99 h 101"/>
                      <a:gd name="T48" fmla="*/ 27 w 88"/>
                      <a:gd name="T49" fmla="*/ 101 h 101"/>
                      <a:gd name="T50" fmla="*/ 39 w 88"/>
                      <a:gd name="T51" fmla="*/ 99 h 101"/>
                      <a:gd name="T52" fmla="*/ 50 w 88"/>
                      <a:gd name="T53" fmla="*/ 96 h 101"/>
                      <a:gd name="T54" fmla="*/ 61 w 88"/>
                      <a:gd name="T55" fmla="*/ 90 h 101"/>
                      <a:gd name="T56" fmla="*/ 70 w 88"/>
                      <a:gd name="T57" fmla="*/ 82 h 101"/>
                      <a:gd name="T58" fmla="*/ 78 w 88"/>
                      <a:gd name="T59" fmla="*/ 73 h 101"/>
                      <a:gd name="T60" fmla="*/ 82 w 88"/>
                      <a:gd name="T61" fmla="*/ 64 h 101"/>
                      <a:gd name="T62" fmla="*/ 87 w 88"/>
                      <a:gd name="T63" fmla="*/ 52 h 101"/>
                      <a:gd name="T64" fmla="*/ 88 w 88"/>
                      <a:gd name="T65" fmla="*/ 39 h 10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1"/>
                      <a:gd name="T101" fmla="*/ 88 w 88"/>
                      <a:gd name="T102" fmla="*/ 101 h 10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1">
                        <a:moveTo>
                          <a:pt x="88" y="39"/>
                        </a:moveTo>
                        <a:lnTo>
                          <a:pt x="87" y="28"/>
                        </a:lnTo>
                        <a:lnTo>
                          <a:pt x="84" y="19"/>
                        </a:lnTo>
                        <a:lnTo>
                          <a:pt x="81" y="10"/>
                        </a:lnTo>
                        <a:lnTo>
                          <a:pt x="75" y="2"/>
                        </a:lnTo>
                        <a:lnTo>
                          <a:pt x="73" y="0"/>
                        </a:lnTo>
                        <a:lnTo>
                          <a:pt x="70" y="0"/>
                        </a:lnTo>
                        <a:lnTo>
                          <a:pt x="76" y="8"/>
                        </a:lnTo>
                        <a:lnTo>
                          <a:pt x="81" y="18"/>
                        </a:lnTo>
                        <a:lnTo>
                          <a:pt x="84" y="28"/>
                        </a:lnTo>
                        <a:lnTo>
                          <a:pt x="85" y="39"/>
                        </a:lnTo>
                        <a:lnTo>
                          <a:pt x="84" y="52"/>
                        </a:lnTo>
                        <a:lnTo>
                          <a:pt x="81" y="62"/>
                        </a:lnTo>
                        <a:lnTo>
                          <a:pt x="75" y="72"/>
                        </a:lnTo>
                        <a:lnTo>
                          <a:pt x="68" y="81"/>
                        </a:lnTo>
                        <a:lnTo>
                          <a:pt x="59" y="89"/>
                        </a:lnTo>
                        <a:lnTo>
                          <a:pt x="48" y="93"/>
                        </a:lnTo>
                        <a:lnTo>
                          <a:pt x="38" y="96"/>
                        </a:lnTo>
                        <a:lnTo>
                          <a:pt x="27" y="98"/>
                        </a:lnTo>
                        <a:lnTo>
                          <a:pt x="13" y="96"/>
                        </a:lnTo>
                        <a:lnTo>
                          <a:pt x="0" y="92"/>
                        </a:lnTo>
                        <a:lnTo>
                          <a:pt x="2" y="95"/>
                        </a:lnTo>
                        <a:lnTo>
                          <a:pt x="4" y="96"/>
                        </a:lnTo>
                        <a:lnTo>
                          <a:pt x="14" y="99"/>
                        </a:lnTo>
                        <a:lnTo>
                          <a:pt x="27" y="101"/>
                        </a:lnTo>
                        <a:lnTo>
                          <a:pt x="39" y="99"/>
                        </a:lnTo>
                        <a:lnTo>
                          <a:pt x="50" y="96"/>
                        </a:lnTo>
                        <a:lnTo>
                          <a:pt x="61" y="90"/>
                        </a:lnTo>
                        <a:lnTo>
                          <a:pt x="70" y="82"/>
                        </a:lnTo>
                        <a:lnTo>
                          <a:pt x="78" y="73"/>
                        </a:lnTo>
                        <a:lnTo>
                          <a:pt x="82" y="64"/>
                        </a:lnTo>
                        <a:lnTo>
                          <a:pt x="87" y="52"/>
                        </a:lnTo>
                        <a:lnTo>
                          <a:pt x="88" y="39"/>
                        </a:lnTo>
                        <a:close/>
                      </a:path>
                    </a:pathLst>
                  </a:custGeom>
                  <a:solidFill>
                    <a:srgbClr val="DF464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6" name="Freeform 774">
                    <a:extLst>
                      <a:ext uri="{FF2B5EF4-FFF2-40B4-BE49-F238E27FC236}">
                        <a16:creationId xmlns:a16="http://schemas.microsoft.com/office/drawing/2014/main" id="{FC1CAFF0-867A-4546-9B5B-F5918EA498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0" y="1190"/>
                    <a:ext cx="88" cy="100"/>
                  </a:xfrm>
                  <a:custGeom>
                    <a:avLst/>
                    <a:gdLst>
                      <a:gd name="T0" fmla="*/ 88 w 88"/>
                      <a:gd name="T1" fmla="*/ 40 h 100"/>
                      <a:gd name="T2" fmla="*/ 86 w 88"/>
                      <a:gd name="T3" fmla="*/ 29 h 100"/>
                      <a:gd name="T4" fmla="*/ 83 w 88"/>
                      <a:gd name="T5" fmla="*/ 20 h 100"/>
                      <a:gd name="T6" fmla="*/ 79 w 88"/>
                      <a:gd name="T7" fmla="*/ 11 h 100"/>
                      <a:gd name="T8" fmla="*/ 74 w 88"/>
                      <a:gd name="T9" fmla="*/ 1 h 100"/>
                      <a:gd name="T10" fmla="*/ 71 w 88"/>
                      <a:gd name="T11" fmla="*/ 1 h 100"/>
                      <a:gd name="T12" fmla="*/ 68 w 88"/>
                      <a:gd name="T13" fmla="*/ 0 h 100"/>
                      <a:gd name="T14" fmla="*/ 76 w 88"/>
                      <a:gd name="T15" fmla="*/ 9 h 100"/>
                      <a:gd name="T16" fmla="*/ 80 w 88"/>
                      <a:gd name="T17" fmla="*/ 19 h 100"/>
                      <a:gd name="T18" fmla="*/ 83 w 88"/>
                      <a:gd name="T19" fmla="*/ 29 h 100"/>
                      <a:gd name="T20" fmla="*/ 85 w 88"/>
                      <a:gd name="T21" fmla="*/ 40 h 100"/>
                      <a:gd name="T22" fmla="*/ 83 w 88"/>
                      <a:gd name="T23" fmla="*/ 53 h 100"/>
                      <a:gd name="T24" fmla="*/ 80 w 88"/>
                      <a:gd name="T25" fmla="*/ 63 h 100"/>
                      <a:gd name="T26" fmla="*/ 74 w 88"/>
                      <a:gd name="T27" fmla="*/ 73 h 100"/>
                      <a:gd name="T28" fmla="*/ 68 w 88"/>
                      <a:gd name="T29" fmla="*/ 80 h 100"/>
                      <a:gd name="T30" fmla="*/ 59 w 88"/>
                      <a:gd name="T31" fmla="*/ 88 h 100"/>
                      <a:gd name="T32" fmla="*/ 49 w 88"/>
                      <a:gd name="T33" fmla="*/ 93 h 100"/>
                      <a:gd name="T34" fmla="*/ 39 w 88"/>
                      <a:gd name="T35" fmla="*/ 96 h 100"/>
                      <a:gd name="T36" fmla="*/ 28 w 88"/>
                      <a:gd name="T37" fmla="*/ 97 h 100"/>
                      <a:gd name="T38" fmla="*/ 20 w 88"/>
                      <a:gd name="T39" fmla="*/ 97 h 100"/>
                      <a:gd name="T40" fmla="*/ 14 w 88"/>
                      <a:gd name="T41" fmla="*/ 96 h 100"/>
                      <a:gd name="T42" fmla="*/ 6 w 88"/>
                      <a:gd name="T43" fmla="*/ 94 h 100"/>
                      <a:gd name="T44" fmla="*/ 0 w 88"/>
                      <a:gd name="T45" fmla="*/ 91 h 100"/>
                      <a:gd name="T46" fmla="*/ 1 w 88"/>
                      <a:gd name="T47" fmla="*/ 93 h 100"/>
                      <a:gd name="T48" fmla="*/ 3 w 88"/>
                      <a:gd name="T49" fmla="*/ 96 h 100"/>
                      <a:gd name="T50" fmla="*/ 15 w 88"/>
                      <a:gd name="T51" fmla="*/ 99 h 100"/>
                      <a:gd name="T52" fmla="*/ 28 w 88"/>
                      <a:gd name="T53" fmla="*/ 100 h 100"/>
                      <a:gd name="T54" fmla="*/ 40 w 88"/>
                      <a:gd name="T55" fmla="*/ 99 h 100"/>
                      <a:gd name="T56" fmla="*/ 51 w 88"/>
                      <a:gd name="T57" fmla="*/ 96 h 100"/>
                      <a:gd name="T58" fmla="*/ 60 w 88"/>
                      <a:gd name="T59" fmla="*/ 90 h 100"/>
                      <a:gd name="T60" fmla="*/ 69 w 88"/>
                      <a:gd name="T61" fmla="*/ 83 h 100"/>
                      <a:gd name="T62" fmla="*/ 77 w 88"/>
                      <a:gd name="T63" fmla="*/ 74 h 100"/>
                      <a:gd name="T64" fmla="*/ 83 w 88"/>
                      <a:gd name="T65" fmla="*/ 63 h 100"/>
                      <a:gd name="T66" fmla="*/ 86 w 88"/>
                      <a:gd name="T67" fmla="*/ 53 h 100"/>
                      <a:gd name="T68" fmla="*/ 88 w 88"/>
                      <a:gd name="T69" fmla="*/ 40 h 100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8"/>
                      <a:gd name="T106" fmla="*/ 0 h 100"/>
                      <a:gd name="T107" fmla="*/ 88 w 88"/>
                      <a:gd name="T108" fmla="*/ 100 h 100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8" h="100">
                        <a:moveTo>
                          <a:pt x="88" y="40"/>
                        </a:moveTo>
                        <a:lnTo>
                          <a:pt x="86" y="29"/>
                        </a:lnTo>
                        <a:lnTo>
                          <a:pt x="83" y="20"/>
                        </a:lnTo>
                        <a:lnTo>
                          <a:pt x="79" y="11"/>
                        </a:lnTo>
                        <a:lnTo>
                          <a:pt x="74" y="1"/>
                        </a:lnTo>
                        <a:lnTo>
                          <a:pt x="71" y="1"/>
                        </a:lnTo>
                        <a:lnTo>
                          <a:pt x="68" y="0"/>
                        </a:lnTo>
                        <a:lnTo>
                          <a:pt x="76" y="9"/>
                        </a:lnTo>
                        <a:lnTo>
                          <a:pt x="80" y="19"/>
                        </a:lnTo>
                        <a:lnTo>
                          <a:pt x="83" y="29"/>
                        </a:lnTo>
                        <a:lnTo>
                          <a:pt x="85" y="40"/>
                        </a:lnTo>
                        <a:lnTo>
                          <a:pt x="83" y="53"/>
                        </a:lnTo>
                        <a:lnTo>
                          <a:pt x="80" y="63"/>
                        </a:lnTo>
                        <a:lnTo>
                          <a:pt x="74" y="73"/>
                        </a:lnTo>
                        <a:lnTo>
                          <a:pt x="68" y="80"/>
                        </a:lnTo>
                        <a:lnTo>
                          <a:pt x="59" y="88"/>
                        </a:lnTo>
                        <a:lnTo>
                          <a:pt x="49" y="93"/>
                        </a:lnTo>
                        <a:lnTo>
                          <a:pt x="39" y="96"/>
                        </a:lnTo>
                        <a:lnTo>
                          <a:pt x="28" y="97"/>
                        </a:lnTo>
                        <a:lnTo>
                          <a:pt x="20" y="97"/>
                        </a:lnTo>
                        <a:lnTo>
                          <a:pt x="14" y="96"/>
                        </a:lnTo>
                        <a:lnTo>
                          <a:pt x="6" y="94"/>
                        </a:lnTo>
                        <a:lnTo>
                          <a:pt x="0" y="91"/>
                        </a:lnTo>
                        <a:lnTo>
                          <a:pt x="1" y="93"/>
                        </a:lnTo>
                        <a:lnTo>
                          <a:pt x="3" y="96"/>
                        </a:lnTo>
                        <a:lnTo>
                          <a:pt x="15" y="99"/>
                        </a:lnTo>
                        <a:lnTo>
                          <a:pt x="28" y="100"/>
                        </a:lnTo>
                        <a:lnTo>
                          <a:pt x="40" y="99"/>
                        </a:lnTo>
                        <a:lnTo>
                          <a:pt x="51" y="96"/>
                        </a:lnTo>
                        <a:lnTo>
                          <a:pt x="60" y="90"/>
                        </a:lnTo>
                        <a:lnTo>
                          <a:pt x="69" y="83"/>
                        </a:lnTo>
                        <a:lnTo>
                          <a:pt x="77" y="74"/>
                        </a:lnTo>
                        <a:lnTo>
                          <a:pt x="83" y="63"/>
                        </a:lnTo>
                        <a:lnTo>
                          <a:pt x="86" y="53"/>
                        </a:lnTo>
                        <a:lnTo>
                          <a:pt x="88" y="40"/>
                        </a:lnTo>
                        <a:close/>
                      </a:path>
                    </a:pathLst>
                  </a:custGeom>
                  <a:solidFill>
                    <a:srgbClr val="DF474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7" name="Freeform 775">
                    <a:extLst>
                      <a:ext uri="{FF2B5EF4-FFF2-40B4-BE49-F238E27FC236}">
                        <a16:creationId xmlns:a16="http://schemas.microsoft.com/office/drawing/2014/main" id="{83312C2D-DB49-3641-91F5-FB9C791D21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8" y="1190"/>
                    <a:ext cx="88" cy="99"/>
                  </a:xfrm>
                  <a:custGeom>
                    <a:avLst/>
                    <a:gdLst>
                      <a:gd name="T0" fmla="*/ 88 w 88"/>
                      <a:gd name="T1" fmla="*/ 40 h 99"/>
                      <a:gd name="T2" fmla="*/ 87 w 88"/>
                      <a:gd name="T3" fmla="*/ 29 h 99"/>
                      <a:gd name="T4" fmla="*/ 84 w 88"/>
                      <a:gd name="T5" fmla="*/ 19 h 99"/>
                      <a:gd name="T6" fmla="*/ 79 w 88"/>
                      <a:gd name="T7" fmla="*/ 9 h 99"/>
                      <a:gd name="T8" fmla="*/ 73 w 88"/>
                      <a:gd name="T9" fmla="*/ 1 h 99"/>
                      <a:gd name="T10" fmla="*/ 70 w 88"/>
                      <a:gd name="T11" fmla="*/ 0 h 99"/>
                      <a:gd name="T12" fmla="*/ 68 w 88"/>
                      <a:gd name="T13" fmla="*/ 0 h 99"/>
                      <a:gd name="T14" fmla="*/ 75 w 88"/>
                      <a:gd name="T15" fmla="*/ 9 h 99"/>
                      <a:gd name="T16" fmla="*/ 81 w 88"/>
                      <a:gd name="T17" fmla="*/ 19 h 99"/>
                      <a:gd name="T18" fmla="*/ 84 w 88"/>
                      <a:gd name="T19" fmla="*/ 29 h 99"/>
                      <a:gd name="T20" fmla="*/ 85 w 88"/>
                      <a:gd name="T21" fmla="*/ 40 h 99"/>
                      <a:gd name="T22" fmla="*/ 84 w 88"/>
                      <a:gd name="T23" fmla="*/ 51 h 99"/>
                      <a:gd name="T24" fmla="*/ 81 w 88"/>
                      <a:gd name="T25" fmla="*/ 62 h 99"/>
                      <a:gd name="T26" fmla="*/ 75 w 88"/>
                      <a:gd name="T27" fmla="*/ 71 h 99"/>
                      <a:gd name="T28" fmla="*/ 68 w 88"/>
                      <a:gd name="T29" fmla="*/ 80 h 99"/>
                      <a:gd name="T30" fmla="*/ 61 w 88"/>
                      <a:gd name="T31" fmla="*/ 87 h 99"/>
                      <a:gd name="T32" fmla="*/ 51 w 88"/>
                      <a:gd name="T33" fmla="*/ 91 h 99"/>
                      <a:gd name="T34" fmla="*/ 41 w 88"/>
                      <a:gd name="T35" fmla="*/ 94 h 99"/>
                      <a:gd name="T36" fmla="*/ 30 w 88"/>
                      <a:gd name="T37" fmla="*/ 96 h 99"/>
                      <a:gd name="T38" fmla="*/ 22 w 88"/>
                      <a:gd name="T39" fmla="*/ 96 h 99"/>
                      <a:gd name="T40" fmla="*/ 14 w 88"/>
                      <a:gd name="T41" fmla="*/ 94 h 99"/>
                      <a:gd name="T42" fmla="*/ 8 w 88"/>
                      <a:gd name="T43" fmla="*/ 91 h 99"/>
                      <a:gd name="T44" fmla="*/ 0 w 88"/>
                      <a:gd name="T45" fmla="*/ 88 h 99"/>
                      <a:gd name="T46" fmla="*/ 2 w 88"/>
                      <a:gd name="T47" fmla="*/ 91 h 99"/>
                      <a:gd name="T48" fmla="*/ 3 w 88"/>
                      <a:gd name="T49" fmla="*/ 93 h 99"/>
                      <a:gd name="T50" fmla="*/ 16 w 88"/>
                      <a:gd name="T51" fmla="*/ 97 h 99"/>
                      <a:gd name="T52" fmla="*/ 30 w 88"/>
                      <a:gd name="T53" fmla="*/ 99 h 99"/>
                      <a:gd name="T54" fmla="*/ 41 w 88"/>
                      <a:gd name="T55" fmla="*/ 97 h 99"/>
                      <a:gd name="T56" fmla="*/ 51 w 88"/>
                      <a:gd name="T57" fmla="*/ 94 h 99"/>
                      <a:gd name="T58" fmla="*/ 62 w 88"/>
                      <a:gd name="T59" fmla="*/ 90 h 99"/>
                      <a:gd name="T60" fmla="*/ 71 w 88"/>
                      <a:gd name="T61" fmla="*/ 82 h 99"/>
                      <a:gd name="T62" fmla="*/ 78 w 88"/>
                      <a:gd name="T63" fmla="*/ 73 h 99"/>
                      <a:gd name="T64" fmla="*/ 84 w 88"/>
                      <a:gd name="T65" fmla="*/ 63 h 99"/>
                      <a:gd name="T66" fmla="*/ 87 w 88"/>
                      <a:gd name="T67" fmla="*/ 53 h 99"/>
                      <a:gd name="T68" fmla="*/ 88 w 88"/>
                      <a:gd name="T69" fmla="*/ 40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8"/>
                      <a:gd name="T106" fmla="*/ 0 h 99"/>
                      <a:gd name="T107" fmla="*/ 88 w 88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8" h="99">
                        <a:moveTo>
                          <a:pt x="88" y="40"/>
                        </a:moveTo>
                        <a:lnTo>
                          <a:pt x="87" y="29"/>
                        </a:lnTo>
                        <a:lnTo>
                          <a:pt x="84" y="19"/>
                        </a:lnTo>
                        <a:lnTo>
                          <a:pt x="79" y="9"/>
                        </a:lnTo>
                        <a:lnTo>
                          <a:pt x="73" y="1"/>
                        </a:lnTo>
                        <a:lnTo>
                          <a:pt x="70" y="0"/>
                        </a:lnTo>
                        <a:lnTo>
                          <a:pt x="68" y="0"/>
                        </a:lnTo>
                        <a:lnTo>
                          <a:pt x="75" y="9"/>
                        </a:lnTo>
                        <a:lnTo>
                          <a:pt x="81" y="19"/>
                        </a:lnTo>
                        <a:lnTo>
                          <a:pt x="84" y="29"/>
                        </a:lnTo>
                        <a:lnTo>
                          <a:pt x="85" y="40"/>
                        </a:lnTo>
                        <a:lnTo>
                          <a:pt x="84" y="51"/>
                        </a:lnTo>
                        <a:lnTo>
                          <a:pt x="81" y="62"/>
                        </a:lnTo>
                        <a:lnTo>
                          <a:pt x="75" y="71"/>
                        </a:lnTo>
                        <a:lnTo>
                          <a:pt x="68" y="80"/>
                        </a:lnTo>
                        <a:lnTo>
                          <a:pt x="61" y="87"/>
                        </a:lnTo>
                        <a:lnTo>
                          <a:pt x="51" y="91"/>
                        </a:lnTo>
                        <a:lnTo>
                          <a:pt x="41" y="94"/>
                        </a:lnTo>
                        <a:lnTo>
                          <a:pt x="30" y="96"/>
                        </a:lnTo>
                        <a:lnTo>
                          <a:pt x="22" y="96"/>
                        </a:lnTo>
                        <a:lnTo>
                          <a:pt x="14" y="94"/>
                        </a:lnTo>
                        <a:lnTo>
                          <a:pt x="8" y="91"/>
                        </a:lnTo>
                        <a:lnTo>
                          <a:pt x="0" y="88"/>
                        </a:lnTo>
                        <a:lnTo>
                          <a:pt x="2" y="91"/>
                        </a:lnTo>
                        <a:lnTo>
                          <a:pt x="3" y="93"/>
                        </a:lnTo>
                        <a:lnTo>
                          <a:pt x="16" y="97"/>
                        </a:lnTo>
                        <a:lnTo>
                          <a:pt x="30" y="99"/>
                        </a:lnTo>
                        <a:lnTo>
                          <a:pt x="41" y="97"/>
                        </a:lnTo>
                        <a:lnTo>
                          <a:pt x="51" y="94"/>
                        </a:lnTo>
                        <a:lnTo>
                          <a:pt x="62" y="90"/>
                        </a:lnTo>
                        <a:lnTo>
                          <a:pt x="71" y="82"/>
                        </a:lnTo>
                        <a:lnTo>
                          <a:pt x="78" y="73"/>
                        </a:lnTo>
                        <a:lnTo>
                          <a:pt x="84" y="63"/>
                        </a:lnTo>
                        <a:lnTo>
                          <a:pt x="87" y="53"/>
                        </a:lnTo>
                        <a:lnTo>
                          <a:pt x="88" y="40"/>
                        </a:lnTo>
                        <a:close/>
                      </a:path>
                    </a:pathLst>
                  </a:custGeom>
                  <a:solidFill>
                    <a:srgbClr val="E04B4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8" name="Freeform 776">
                    <a:extLst>
                      <a:ext uri="{FF2B5EF4-FFF2-40B4-BE49-F238E27FC236}">
                        <a16:creationId xmlns:a16="http://schemas.microsoft.com/office/drawing/2014/main" id="{FD08228B-8E9F-334E-A660-E8A167E9A4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8" y="1190"/>
                    <a:ext cx="87" cy="97"/>
                  </a:xfrm>
                  <a:custGeom>
                    <a:avLst/>
                    <a:gdLst>
                      <a:gd name="T0" fmla="*/ 87 w 87"/>
                      <a:gd name="T1" fmla="*/ 40 h 97"/>
                      <a:gd name="T2" fmla="*/ 85 w 87"/>
                      <a:gd name="T3" fmla="*/ 29 h 97"/>
                      <a:gd name="T4" fmla="*/ 82 w 87"/>
                      <a:gd name="T5" fmla="*/ 19 h 97"/>
                      <a:gd name="T6" fmla="*/ 78 w 87"/>
                      <a:gd name="T7" fmla="*/ 9 h 97"/>
                      <a:gd name="T8" fmla="*/ 70 w 87"/>
                      <a:gd name="T9" fmla="*/ 0 h 97"/>
                      <a:gd name="T10" fmla="*/ 68 w 87"/>
                      <a:gd name="T11" fmla="*/ 0 h 97"/>
                      <a:gd name="T12" fmla="*/ 65 w 87"/>
                      <a:gd name="T13" fmla="*/ 0 h 97"/>
                      <a:gd name="T14" fmla="*/ 73 w 87"/>
                      <a:gd name="T15" fmla="*/ 8 h 97"/>
                      <a:gd name="T16" fmla="*/ 78 w 87"/>
                      <a:gd name="T17" fmla="*/ 19 h 97"/>
                      <a:gd name="T18" fmla="*/ 82 w 87"/>
                      <a:gd name="T19" fmla="*/ 29 h 97"/>
                      <a:gd name="T20" fmla="*/ 84 w 87"/>
                      <a:gd name="T21" fmla="*/ 40 h 97"/>
                      <a:gd name="T22" fmla="*/ 82 w 87"/>
                      <a:gd name="T23" fmla="*/ 51 h 97"/>
                      <a:gd name="T24" fmla="*/ 79 w 87"/>
                      <a:gd name="T25" fmla="*/ 62 h 97"/>
                      <a:gd name="T26" fmla="*/ 75 w 87"/>
                      <a:gd name="T27" fmla="*/ 71 h 97"/>
                      <a:gd name="T28" fmla="*/ 67 w 87"/>
                      <a:gd name="T29" fmla="*/ 79 h 97"/>
                      <a:gd name="T30" fmla="*/ 59 w 87"/>
                      <a:gd name="T31" fmla="*/ 85 h 97"/>
                      <a:gd name="T32" fmla="*/ 50 w 87"/>
                      <a:gd name="T33" fmla="*/ 90 h 97"/>
                      <a:gd name="T34" fmla="*/ 41 w 87"/>
                      <a:gd name="T35" fmla="*/ 93 h 97"/>
                      <a:gd name="T36" fmla="*/ 30 w 87"/>
                      <a:gd name="T37" fmla="*/ 94 h 97"/>
                      <a:gd name="T38" fmla="*/ 20 w 87"/>
                      <a:gd name="T39" fmla="*/ 94 h 97"/>
                      <a:gd name="T40" fmla="*/ 14 w 87"/>
                      <a:gd name="T41" fmla="*/ 93 h 97"/>
                      <a:gd name="T42" fmla="*/ 7 w 87"/>
                      <a:gd name="T43" fmla="*/ 90 h 97"/>
                      <a:gd name="T44" fmla="*/ 0 w 87"/>
                      <a:gd name="T45" fmla="*/ 85 h 97"/>
                      <a:gd name="T46" fmla="*/ 0 w 87"/>
                      <a:gd name="T47" fmla="*/ 88 h 97"/>
                      <a:gd name="T48" fmla="*/ 2 w 87"/>
                      <a:gd name="T49" fmla="*/ 91 h 97"/>
                      <a:gd name="T50" fmla="*/ 8 w 87"/>
                      <a:gd name="T51" fmla="*/ 94 h 97"/>
                      <a:gd name="T52" fmla="*/ 16 w 87"/>
                      <a:gd name="T53" fmla="*/ 96 h 97"/>
                      <a:gd name="T54" fmla="*/ 22 w 87"/>
                      <a:gd name="T55" fmla="*/ 97 h 97"/>
                      <a:gd name="T56" fmla="*/ 30 w 87"/>
                      <a:gd name="T57" fmla="*/ 97 h 97"/>
                      <a:gd name="T58" fmla="*/ 41 w 87"/>
                      <a:gd name="T59" fmla="*/ 96 h 97"/>
                      <a:gd name="T60" fmla="*/ 51 w 87"/>
                      <a:gd name="T61" fmla="*/ 93 h 97"/>
                      <a:gd name="T62" fmla="*/ 61 w 87"/>
                      <a:gd name="T63" fmla="*/ 88 h 97"/>
                      <a:gd name="T64" fmla="*/ 70 w 87"/>
                      <a:gd name="T65" fmla="*/ 80 h 97"/>
                      <a:gd name="T66" fmla="*/ 76 w 87"/>
                      <a:gd name="T67" fmla="*/ 73 h 97"/>
                      <a:gd name="T68" fmla="*/ 82 w 87"/>
                      <a:gd name="T69" fmla="*/ 63 h 97"/>
                      <a:gd name="T70" fmla="*/ 85 w 87"/>
                      <a:gd name="T71" fmla="*/ 53 h 97"/>
                      <a:gd name="T72" fmla="*/ 87 w 87"/>
                      <a:gd name="T73" fmla="*/ 40 h 97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7"/>
                      <a:gd name="T113" fmla="*/ 87 w 87"/>
                      <a:gd name="T114" fmla="*/ 97 h 97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7">
                        <a:moveTo>
                          <a:pt x="87" y="40"/>
                        </a:moveTo>
                        <a:lnTo>
                          <a:pt x="85" y="29"/>
                        </a:lnTo>
                        <a:lnTo>
                          <a:pt x="82" y="19"/>
                        </a:lnTo>
                        <a:lnTo>
                          <a:pt x="78" y="9"/>
                        </a:lnTo>
                        <a:lnTo>
                          <a:pt x="70" y="0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73" y="8"/>
                        </a:lnTo>
                        <a:lnTo>
                          <a:pt x="78" y="19"/>
                        </a:lnTo>
                        <a:lnTo>
                          <a:pt x="82" y="29"/>
                        </a:lnTo>
                        <a:lnTo>
                          <a:pt x="84" y="40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5" y="71"/>
                        </a:lnTo>
                        <a:lnTo>
                          <a:pt x="67" y="79"/>
                        </a:lnTo>
                        <a:lnTo>
                          <a:pt x="59" y="85"/>
                        </a:lnTo>
                        <a:lnTo>
                          <a:pt x="50" y="90"/>
                        </a:lnTo>
                        <a:lnTo>
                          <a:pt x="41" y="93"/>
                        </a:lnTo>
                        <a:lnTo>
                          <a:pt x="30" y="94"/>
                        </a:lnTo>
                        <a:lnTo>
                          <a:pt x="20" y="94"/>
                        </a:lnTo>
                        <a:lnTo>
                          <a:pt x="14" y="93"/>
                        </a:lnTo>
                        <a:lnTo>
                          <a:pt x="7" y="90"/>
                        </a:lnTo>
                        <a:lnTo>
                          <a:pt x="0" y="85"/>
                        </a:lnTo>
                        <a:lnTo>
                          <a:pt x="0" y="88"/>
                        </a:lnTo>
                        <a:lnTo>
                          <a:pt x="2" y="91"/>
                        </a:lnTo>
                        <a:lnTo>
                          <a:pt x="8" y="94"/>
                        </a:lnTo>
                        <a:lnTo>
                          <a:pt x="16" y="96"/>
                        </a:lnTo>
                        <a:lnTo>
                          <a:pt x="22" y="97"/>
                        </a:lnTo>
                        <a:lnTo>
                          <a:pt x="30" y="97"/>
                        </a:lnTo>
                        <a:lnTo>
                          <a:pt x="41" y="96"/>
                        </a:lnTo>
                        <a:lnTo>
                          <a:pt x="51" y="93"/>
                        </a:lnTo>
                        <a:lnTo>
                          <a:pt x="61" y="88"/>
                        </a:lnTo>
                        <a:lnTo>
                          <a:pt x="70" y="80"/>
                        </a:lnTo>
                        <a:lnTo>
                          <a:pt x="76" y="73"/>
                        </a:lnTo>
                        <a:lnTo>
                          <a:pt x="82" y="63"/>
                        </a:lnTo>
                        <a:lnTo>
                          <a:pt x="85" y="53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E04E4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9" name="Freeform 777">
                    <a:extLst>
                      <a:ext uri="{FF2B5EF4-FFF2-40B4-BE49-F238E27FC236}">
                        <a16:creationId xmlns:a16="http://schemas.microsoft.com/office/drawing/2014/main" id="{F3F37BA3-D894-0042-A9B9-EB26F1F74D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7" y="1190"/>
                    <a:ext cx="86" cy="96"/>
                  </a:xfrm>
                  <a:custGeom>
                    <a:avLst/>
                    <a:gdLst>
                      <a:gd name="T0" fmla="*/ 86 w 86"/>
                      <a:gd name="T1" fmla="*/ 40 h 96"/>
                      <a:gd name="T2" fmla="*/ 85 w 86"/>
                      <a:gd name="T3" fmla="*/ 29 h 96"/>
                      <a:gd name="T4" fmla="*/ 82 w 86"/>
                      <a:gd name="T5" fmla="*/ 19 h 96"/>
                      <a:gd name="T6" fmla="*/ 76 w 86"/>
                      <a:gd name="T7" fmla="*/ 9 h 96"/>
                      <a:gd name="T8" fmla="*/ 69 w 86"/>
                      <a:gd name="T9" fmla="*/ 0 h 96"/>
                      <a:gd name="T10" fmla="*/ 66 w 86"/>
                      <a:gd name="T11" fmla="*/ 0 h 96"/>
                      <a:gd name="T12" fmla="*/ 63 w 86"/>
                      <a:gd name="T13" fmla="*/ 0 h 96"/>
                      <a:gd name="T14" fmla="*/ 71 w 86"/>
                      <a:gd name="T15" fmla="*/ 8 h 96"/>
                      <a:gd name="T16" fmla="*/ 77 w 86"/>
                      <a:gd name="T17" fmla="*/ 17 h 96"/>
                      <a:gd name="T18" fmla="*/ 82 w 86"/>
                      <a:gd name="T19" fmla="*/ 28 h 96"/>
                      <a:gd name="T20" fmla="*/ 83 w 86"/>
                      <a:gd name="T21" fmla="*/ 40 h 96"/>
                      <a:gd name="T22" fmla="*/ 82 w 86"/>
                      <a:gd name="T23" fmla="*/ 51 h 96"/>
                      <a:gd name="T24" fmla="*/ 79 w 86"/>
                      <a:gd name="T25" fmla="*/ 60 h 96"/>
                      <a:gd name="T26" fmla="*/ 74 w 86"/>
                      <a:gd name="T27" fmla="*/ 70 h 96"/>
                      <a:gd name="T28" fmla="*/ 68 w 86"/>
                      <a:gd name="T29" fmla="*/ 77 h 96"/>
                      <a:gd name="T30" fmla="*/ 60 w 86"/>
                      <a:gd name="T31" fmla="*/ 83 h 96"/>
                      <a:gd name="T32" fmla="*/ 51 w 86"/>
                      <a:gd name="T33" fmla="*/ 88 h 96"/>
                      <a:gd name="T34" fmla="*/ 42 w 86"/>
                      <a:gd name="T35" fmla="*/ 91 h 96"/>
                      <a:gd name="T36" fmla="*/ 31 w 86"/>
                      <a:gd name="T37" fmla="*/ 93 h 96"/>
                      <a:gd name="T38" fmla="*/ 21 w 86"/>
                      <a:gd name="T39" fmla="*/ 93 h 96"/>
                      <a:gd name="T40" fmla="*/ 14 w 86"/>
                      <a:gd name="T41" fmla="*/ 90 h 96"/>
                      <a:gd name="T42" fmla="*/ 6 w 86"/>
                      <a:gd name="T43" fmla="*/ 87 h 96"/>
                      <a:gd name="T44" fmla="*/ 0 w 86"/>
                      <a:gd name="T45" fmla="*/ 83 h 96"/>
                      <a:gd name="T46" fmla="*/ 1 w 86"/>
                      <a:gd name="T47" fmla="*/ 85 h 96"/>
                      <a:gd name="T48" fmla="*/ 1 w 86"/>
                      <a:gd name="T49" fmla="*/ 88 h 96"/>
                      <a:gd name="T50" fmla="*/ 9 w 86"/>
                      <a:gd name="T51" fmla="*/ 91 h 96"/>
                      <a:gd name="T52" fmla="*/ 15 w 86"/>
                      <a:gd name="T53" fmla="*/ 94 h 96"/>
                      <a:gd name="T54" fmla="*/ 23 w 86"/>
                      <a:gd name="T55" fmla="*/ 96 h 96"/>
                      <a:gd name="T56" fmla="*/ 31 w 86"/>
                      <a:gd name="T57" fmla="*/ 96 h 96"/>
                      <a:gd name="T58" fmla="*/ 42 w 86"/>
                      <a:gd name="T59" fmla="*/ 94 h 96"/>
                      <a:gd name="T60" fmla="*/ 52 w 86"/>
                      <a:gd name="T61" fmla="*/ 91 h 96"/>
                      <a:gd name="T62" fmla="*/ 62 w 86"/>
                      <a:gd name="T63" fmla="*/ 87 h 96"/>
                      <a:gd name="T64" fmla="*/ 69 w 86"/>
                      <a:gd name="T65" fmla="*/ 80 h 96"/>
                      <a:gd name="T66" fmla="*/ 76 w 86"/>
                      <a:gd name="T67" fmla="*/ 71 h 96"/>
                      <a:gd name="T68" fmla="*/ 82 w 86"/>
                      <a:gd name="T69" fmla="*/ 62 h 96"/>
                      <a:gd name="T70" fmla="*/ 85 w 86"/>
                      <a:gd name="T71" fmla="*/ 51 h 96"/>
                      <a:gd name="T72" fmla="*/ 86 w 86"/>
                      <a:gd name="T73" fmla="*/ 40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6"/>
                      <a:gd name="T112" fmla="*/ 0 h 96"/>
                      <a:gd name="T113" fmla="*/ 86 w 86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6" h="96">
                        <a:moveTo>
                          <a:pt x="86" y="40"/>
                        </a:moveTo>
                        <a:lnTo>
                          <a:pt x="85" y="29"/>
                        </a:lnTo>
                        <a:lnTo>
                          <a:pt x="82" y="19"/>
                        </a:lnTo>
                        <a:lnTo>
                          <a:pt x="76" y="9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71" y="8"/>
                        </a:lnTo>
                        <a:lnTo>
                          <a:pt x="77" y="17"/>
                        </a:lnTo>
                        <a:lnTo>
                          <a:pt x="82" y="28"/>
                        </a:lnTo>
                        <a:lnTo>
                          <a:pt x="83" y="40"/>
                        </a:lnTo>
                        <a:lnTo>
                          <a:pt x="82" y="51"/>
                        </a:lnTo>
                        <a:lnTo>
                          <a:pt x="79" y="60"/>
                        </a:lnTo>
                        <a:lnTo>
                          <a:pt x="74" y="70"/>
                        </a:lnTo>
                        <a:lnTo>
                          <a:pt x="68" y="77"/>
                        </a:lnTo>
                        <a:lnTo>
                          <a:pt x="60" y="83"/>
                        </a:lnTo>
                        <a:lnTo>
                          <a:pt x="51" y="88"/>
                        </a:lnTo>
                        <a:lnTo>
                          <a:pt x="42" y="91"/>
                        </a:lnTo>
                        <a:lnTo>
                          <a:pt x="31" y="93"/>
                        </a:lnTo>
                        <a:lnTo>
                          <a:pt x="21" y="93"/>
                        </a:lnTo>
                        <a:lnTo>
                          <a:pt x="14" y="90"/>
                        </a:lnTo>
                        <a:lnTo>
                          <a:pt x="6" y="87"/>
                        </a:lnTo>
                        <a:lnTo>
                          <a:pt x="0" y="83"/>
                        </a:lnTo>
                        <a:lnTo>
                          <a:pt x="1" y="85"/>
                        </a:lnTo>
                        <a:lnTo>
                          <a:pt x="1" y="88"/>
                        </a:lnTo>
                        <a:lnTo>
                          <a:pt x="9" y="91"/>
                        </a:lnTo>
                        <a:lnTo>
                          <a:pt x="15" y="94"/>
                        </a:lnTo>
                        <a:lnTo>
                          <a:pt x="23" y="96"/>
                        </a:lnTo>
                        <a:lnTo>
                          <a:pt x="31" y="96"/>
                        </a:lnTo>
                        <a:lnTo>
                          <a:pt x="42" y="94"/>
                        </a:lnTo>
                        <a:lnTo>
                          <a:pt x="52" y="91"/>
                        </a:lnTo>
                        <a:lnTo>
                          <a:pt x="62" y="87"/>
                        </a:lnTo>
                        <a:lnTo>
                          <a:pt x="69" y="80"/>
                        </a:lnTo>
                        <a:lnTo>
                          <a:pt x="76" y="71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E0514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0" name="Freeform 778">
                    <a:extLst>
                      <a:ext uri="{FF2B5EF4-FFF2-40B4-BE49-F238E27FC236}">
                        <a16:creationId xmlns:a16="http://schemas.microsoft.com/office/drawing/2014/main" id="{FA6778DC-282C-D348-8157-7462643CAA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" y="1190"/>
                    <a:ext cx="87" cy="94"/>
                  </a:xfrm>
                  <a:custGeom>
                    <a:avLst/>
                    <a:gdLst>
                      <a:gd name="T0" fmla="*/ 87 w 87"/>
                      <a:gd name="T1" fmla="*/ 40 h 94"/>
                      <a:gd name="T2" fmla="*/ 85 w 87"/>
                      <a:gd name="T3" fmla="*/ 29 h 94"/>
                      <a:gd name="T4" fmla="*/ 81 w 87"/>
                      <a:gd name="T5" fmla="*/ 19 h 94"/>
                      <a:gd name="T6" fmla="*/ 76 w 87"/>
                      <a:gd name="T7" fmla="*/ 8 h 94"/>
                      <a:gd name="T8" fmla="*/ 68 w 87"/>
                      <a:gd name="T9" fmla="*/ 0 h 94"/>
                      <a:gd name="T10" fmla="*/ 65 w 87"/>
                      <a:gd name="T11" fmla="*/ 0 h 94"/>
                      <a:gd name="T12" fmla="*/ 64 w 87"/>
                      <a:gd name="T13" fmla="*/ 0 h 94"/>
                      <a:gd name="T14" fmla="*/ 71 w 87"/>
                      <a:gd name="T15" fmla="*/ 8 h 94"/>
                      <a:gd name="T16" fmla="*/ 78 w 87"/>
                      <a:gd name="T17" fmla="*/ 17 h 94"/>
                      <a:gd name="T18" fmla="*/ 82 w 87"/>
                      <a:gd name="T19" fmla="*/ 28 h 94"/>
                      <a:gd name="T20" fmla="*/ 84 w 87"/>
                      <a:gd name="T21" fmla="*/ 40 h 94"/>
                      <a:gd name="T22" fmla="*/ 82 w 87"/>
                      <a:gd name="T23" fmla="*/ 51 h 94"/>
                      <a:gd name="T24" fmla="*/ 79 w 87"/>
                      <a:gd name="T25" fmla="*/ 60 h 94"/>
                      <a:gd name="T26" fmla="*/ 74 w 87"/>
                      <a:gd name="T27" fmla="*/ 70 h 94"/>
                      <a:gd name="T28" fmla="*/ 68 w 87"/>
                      <a:gd name="T29" fmla="*/ 76 h 94"/>
                      <a:gd name="T30" fmla="*/ 61 w 87"/>
                      <a:gd name="T31" fmla="*/ 82 h 94"/>
                      <a:gd name="T32" fmla="*/ 51 w 87"/>
                      <a:gd name="T33" fmla="*/ 88 h 94"/>
                      <a:gd name="T34" fmla="*/ 42 w 87"/>
                      <a:gd name="T35" fmla="*/ 90 h 94"/>
                      <a:gd name="T36" fmla="*/ 33 w 87"/>
                      <a:gd name="T37" fmla="*/ 91 h 94"/>
                      <a:gd name="T38" fmla="*/ 23 w 87"/>
                      <a:gd name="T39" fmla="*/ 91 h 94"/>
                      <a:gd name="T40" fmla="*/ 16 w 87"/>
                      <a:gd name="T41" fmla="*/ 88 h 94"/>
                      <a:gd name="T42" fmla="*/ 8 w 87"/>
                      <a:gd name="T43" fmla="*/ 85 h 94"/>
                      <a:gd name="T44" fmla="*/ 0 w 87"/>
                      <a:gd name="T45" fmla="*/ 80 h 94"/>
                      <a:gd name="T46" fmla="*/ 2 w 87"/>
                      <a:gd name="T47" fmla="*/ 83 h 94"/>
                      <a:gd name="T48" fmla="*/ 3 w 87"/>
                      <a:gd name="T49" fmla="*/ 85 h 94"/>
                      <a:gd name="T50" fmla="*/ 10 w 87"/>
                      <a:gd name="T51" fmla="*/ 90 h 94"/>
                      <a:gd name="T52" fmla="*/ 17 w 87"/>
                      <a:gd name="T53" fmla="*/ 93 h 94"/>
                      <a:gd name="T54" fmla="*/ 23 w 87"/>
                      <a:gd name="T55" fmla="*/ 94 h 94"/>
                      <a:gd name="T56" fmla="*/ 33 w 87"/>
                      <a:gd name="T57" fmla="*/ 94 h 94"/>
                      <a:gd name="T58" fmla="*/ 44 w 87"/>
                      <a:gd name="T59" fmla="*/ 93 h 94"/>
                      <a:gd name="T60" fmla="*/ 53 w 87"/>
                      <a:gd name="T61" fmla="*/ 90 h 94"/>
                      <a:gd name="T62" fmla="*/ 62 w 87"/>
                      <a:gd name="T63" fmla="*/ 85 h 94"/>
                      <a:gd name="T64" fmla="*/ 70 w 87"/>
                      <a:gd name="T65" fmla="*/ 79 h 94"/>
                      <a:gd name="T66" fmla="*/ 78 w 87"/>
                      <a:gd name="T67" fmla="*/ 71 h 94"/>
                      <a:gd name="T68" fmla="*/ 82 w 87"/>
                      <a:gd name="T69" fmla="*/ 62 h 94"/>
                      <a:gd name="T70" fmla="*/ 85 w 87"/>
                      <a:gd name="T71" fmla="*/ 51 h 94"/>
                      <a:gd name="T72" fmla="*/ 87 w 87"/>
                      <a:gd name="T73" fmla="*/ 40 h 9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4"/>
                      <a:gd name="T113" fmla="*/ 87 w 87"/>
                      <a:gd name="T114" fmla="*/ 94 h 9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4">
                        <a:moveTo>
                          <a:pt x="87" y="40"/>
                        </a:moveTo>
                        <a:lnTo>
                          <a:pt x="85" y="29"/>
                        </a:lnTo>
                        <a:lnTo>
                          <a:pt x="81" y="19"/>
                        </a:lnTo>
                        <a:lnTo>
                          <a:pt x="76" y="8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64" y="0"/>
                        </a:lnTo>
                        <a:lnTo>
                          <a:pt x="71" y="8"/>
                        </a:lnTo>
                        <a:lnTo>
                          <a:pt x="78" y="17"/>
                        </a:lnTo>
                        <a:lnTo>
                          <a:pt x="82" y="28"/>
                        </a:lnTo>
                        <a:lnTo>
                          <a:pt x="84" y="40"/>
                        </a:lnTo>
                        <a:lnTo>
                          <a:pt x="82" y="51"/>
                        </a:lnTo>
                        <a:lnTo>
                          <a:pt x="79" y="60"/>
                        </a:lnTo>
                        <a:lnTo>
                          <a:pt x="74" y="70"/>
                        </a:lnTo>
                        <a:lnTo>
                          <a:pt x="68" y="76"/>
                        </a:lnTo>
                        <a:lnTo>
                          <a:pt x="61" y="82"/>
                        </a:lnTo>
                        <a:lnTo>
                          <a:pt x="51" y="88"/>
                        </a:lnTo>
                        <a:lnTo>
                          <a:pt x="42" y="90"/>
                        </a:lnTo>
                        <a:lnTo>
                          <a:pt x="33" y="91"/>
                        </a:lnTo>
                        <a:lnTo>
                          <a:pt x="23" y="91"/>
                        </a:lnTo>
                        <a:lnTo>
                          <a:pt x="16" y="88"/>
                        </a:lnTo>
                        <a:lnTo>
                          <a:pt x="8" y="85"/>
                        </a:lnTo>
                        <a:lnTo>
                          <a:pt x="0" y="80"/>
                        </a:lnTo>
                        <a:lnTo>
                          <a:pt x="2" y="83"/>
                        </a:lnTo>
                        <a:lnTo>
                          <a:pt x="3" y="85"/>
                        </a:lnTo>
                        <a:lnTo>
                          <a:pt x="10" y="90"/>
                        </a:lnTo>
                        <a:lnTo>
                          <a:pt x="17" y="93"/>
                        </a:lnTo>
                        <a:lnTo>
                          <a:pt x="23" y="94"/>
                        </a:lnTo>
                        <a:lnTo>
                          <a:pt x="33" y="94"/>
                        </a:lnTo>
                        <a:lnTo>
                          <a:pt x="44" y="93"/>
                        </a:lnTo>
                        <a:lnTo>
                          <a:pt x="53" y="90"/>
                        </a:lnTo>
                        <a:lnTo>
                          <a:pt x="62" y="85"/>
                        </a:lnTo>
                        <a:lnTo>
                          <a:pt x="70" y="79"/>
                        </a:lnTo>
                        <a:lnTo>
                          <a:pt x="78" y="71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E153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1" name="Freeform 779">
                    <a:extLst>
                      <a:ext uri="{FF2B5EF4-FFF2-40B4-BE49-F238E27FC236}">
                        <a16:creationId xmlns:a16="http://schemas.microsoft.com/office/drawing/2014/main" id="{11BA128C-2C1A-344F-BC67-014E0F1369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" y="1190"/>
                    <a:ext cx="85" cy="93"/>
                  </a:xfrm>
                  <a:custGeom>
                    <a:avLst/>
                    <a:gdLst>
                      <a:gd name="T0" fmla="*/ 85 w 85"/>
                      <a:gd name="T1" fmla="*/ 40 h 93"/>
                      <a:gd name="T2" fmla="*/ 84 w 85"/>
                      <a:gd name="T3" fmla="*/ 28 h 93"/>
                      <a:gd name="T4" fmla="*/ 79 w 85"/>
                      <a:gd name="T5" fmla="*/ 17 h 93"/>
                      <a:gd name="T6" fmla="*/ 73 w 85"/>
                      <a:gd name="T7" fmla="*/ 8 h 93"/>
                      <a:gd name="T8" fmla="*/ 65 w 85"/>
                      <a:gd name="T9" fmla="*/ 0 h 93"/>
                      <a:gd name="T10" fmla="*/ 64 w 85"/>
                      <a:gd name="T11" fmla="*/ 0 h 93"/>
                      <a:gd name="T12" fmla="*/ 62 w 85"/>
                      <a:gd name="T13" fmla="*/ 0 h 93"/>
                      <a:gd name="T14" fmla="*/ 61 w 85"/>
                      <a:gd name="T15" fmla="*/ 0 h 93"/>
                      <a:gd name="T16" fmla="*/ 61 w 85"/>
                      <a:gd name="T17" fmla="*/ 0 h 93"/>
                      <a:gd name="T18" fmla="*/ 68 w 85"/>
                      <a:gd name="T19" fmla="*/ 8 h 93"/>
                      <a:gd name="T20" fmla="*/ 76 w 85"/>
                      <a:gd name="T21" fmla="*/ 17 h 93"/>
                      <a:gd name="T22" fmla="*/ 81 w 85"/>
                      <a:gd name="T23" fmla="*/ 28 h 93"/>
                      <a:gd name="T24" fmla="*/ 82 w 85"/>
                      <a:gd name="T25" fmla="*/ 40 h 93"/>
                      <a:gd name="T26" fmla="*/ 81 w 85"/>
                      <a:gd name="T27" fmla="*/ 51 h 93"/>
                      <a:gd name="T28" fmla="*/ 78 w 85"/>
                      <a:gd name="T29" fmla="*/ 60 h 93"/>
                      <a:gd name="T30" fmla="*/ 73 w 85"/>
                      <a:gd name="T31" fmla="*/ 68 h 93"/>
                      <a:gd name="T32" fmla="*/ 67 w 85"/>
                      <a:gd name="T33" fmla="*/ 76 h 93"/>
                      <a:gd name="T34" fmla="*/ 61 w 85"/>
                      <a:gd name="T35" fmla="*/ 82 h 93"/>
                      <a:gd name="T36" fmla="*/ 51 w 85"/>
                      <a:gd name="T37" fmla="*/ 87 h 93"/>
                      <a:gd name="T38" fmla="*/ 42 w 85"/>
                      <a:gd name="T39" fmla="*/ 88 h 93"/>
                      <a:gd name="T40" fmla="*/ 33 w 85"/>
                      <a:gd name="T41" fmla="*/ 90 h 93"/>
                      <a:gd name="T42" fmla="*/ 23 w 85"/>
                      <a:gd name="T43" fmla="*/ 90 h 93"/>
                      <a:gd name="T44" fmla="*/ 14 w 85"/>
                      <a:gd name="T45" fmla="*/ 87 h 93"/>
                      <a:gd name="T46" fmla="*/ 6 w 85"/>
                      <a:gd name="T47" fmla="*/ 83 h 93"/>
                      <a:gd name="T48" fmla="*/ 0 w 85"/>
                      <a:gd name="T49" fmla="*/ 77 h 93"/>
                      <a:gd name="T50" fmla="*/ 0 w 85"/>
                      <a:gd name="T51" fmla="*/ 80 h 93"/>
                      <a:gd name="T52" fmla="*/ 2 w 85"/>
                      <a:gd name="T53" fmla="*/ 83 h 93"/>
                      <a:gd name="T54" fmla="*/ 8 w 85"/>
                      <a:gd name="T55" fmla="*/ 87 h 93"/>
                      <a:gd name="T56" fmla="*/ 16 w 85"/>
                      <a:gd name="T57" fmla="*/ 90 h 93"/>
                      <a:gd name="T58" fmla="*/ 23 w 85"/>
                      <a:gd name="T59" fmla="*/ 93 h 93"/>
                      <a:gd name="T60" fmla="*/ 33 w 85"/>
                      <a:gd name="T61" fmla="*/ 93 h 93"/>
                      <a:gd name="T62" fmla="*/ 44 w 85"/>
                      <a:gd name="T63" fmla="*/ 91 h 93"/>
                      <a:gd name="T64" fmla="*/ 53 w 85"/>
                      <a:gd name="T65" fmla="*/ 88 h 93"/>
                      <a:gd name="T66" fmla="*/ 62 w 85"/>
                      <a:gd name="T67" fmla="*/ 83 h 93"/>
                      <a:gd name="T68" fmla="*/ 70 w 85"/>
                      <a:gd name="T69" fmla="*/ 77 h 93"/>
                      <a:gd name="T70" fmla="*/ 76 w 85"/>
                      <a:gd name="T71" fmla="*/ 70 h 93"/>
                      <a:gd name="T72" fmla="*/ 81 w 85"/>
                      <a:gd name="T73" fmla="*/ 60 h 93"/>
                      <a:gd name="T74" fmla="*/ 84 w 85"/>
                      <a:gd name="T75" fmla="*/ 51 h 93"/>
                      <a:gd name="T76" fmla="*/ 85 w 85"/>
                      <a:gd name="T77" fmla="*/ 40 h 93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3"/>
                      <a:gd name="T119" fmla="*/ 85 w 85"/>
                      <a:gd name="T120" fmla="*/ 93 h 93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3">
                        <a:moveTo>
                          <a:pt x="85" y="40"/>
                        </a:moveTo>
                        <a:lnTo>
                          <a:pt x="84" y="28"/>
                        </a:lnTo>
                        <a:lnTo>
                          <a:pt x="79" y="17"/>
                        </a:lnTo>
                        <a:lnTo>
                          <a:pt x="73" y="8"/>
                        </a:lnTo>
                        <a:lnTo>
                          <a:pt x="65" y="0"/>
                        </a:lnTo>
                        <a:lnTo>
                          <a:pt x="64" y="0"/>
                        </a:lnTo>
                        <a:lnTo>
                          <a:pt x="62" y="0"/>
                        </a:lnTo>
                        <a:lnTo>
                          <a:pt x="61" y="0"/>
                        </a:lnTo>
                        <a:lnTo>
                          <a:pt x="68" y="8"/>
                        </a:lnTo>
                        <a:lnTo>
                          <a:pt x="76" y="17"/>
                        </a:lnTo>
                        <a:lnTo>
                          <a:pt x="81" y="28"/>
                        </a:lnTo>
                        <a:lnTo>
                          <a:pt x="82" y="40"/>
                        </a:lnTo>
                        <a:lnTo>
                          <a:pt x="81" y="51"/>
                        </a:lnTo>
                        <a:lnTo>
                          <a:pt x="78" y="60"/>
                        </a:lnTo>
                        <a:lnTo>
                          <a:pt x="73" y="68"/>
                        </a:lnTo>
                        <a:lnTo>
                          <a:pt x="67" y="76"/>
                        </a:lnTo>
                        <a:lnTo>
                          <a:pt x="61" y="82"/>
                        </a:lnTo>
                        <a:lnTo>
                          <a:pt x="51" y="87"/>
                        </a:lnTo>
                        <a:lnTo>
                          <a:pt x="42" y="88"/>
                        </a:lnTo>
                        <a:lnTo>
                          <a:pt x="33" y="90"/>
                        </a:lnTo>
                        <a:lnTo>
                          <a:pt x="23" y="90"/>
                        </a:lnTo>
                        <a:lnTo>
                          <a:pt x="14" y="87"/>
                        </a:lnTo>
                        <a:lnTo>
                          <a:pt x="6" y="83"/>
                        </a:lnTo>
                        <a:lnTo>
                          <a:pt x="0" y="77"/>
                        </a:lnTo>
                        <a:lnTo>
                          <a:pt x="0" y="80"/>
                        </a:lnTo>
                        <a:lnTo>
                          <a:pt x="2" y="83"/>
                        </a:lnTo>
                        <a:lnTo>
                          <a:pt x="8" y="87"/>
                        </a:lnTo>
                        <a:lnTo>
                          <a:pt x="16" y="90"/>
                        </a:lnTo>
                        <a:lnTo>
                          <a:pt x="23" y="93"/>
                        </a:lnTo>
                        <a:lnTo>
                          <a:pt x="33" y="93"/>
                        </a:lnTo>
                        <a:lnTo>
                          <a:pt x="44" y="91"/>
                        </a:lnTo>
                        <a:lnTo>
                          <a:pt x="53" y="88"/>
                        </a:lnTo>
                        <a:lnTo>
                          <a:pt x="62" y="83"/>
                        </a:lnTo>
                        <a:lnTo>
                          <a:pt x="70" y="77"/>
                        </a:lnTo>
                        <a:lnTo>
                          <a:pt x="76" y="70"/>
                        </a:lnTo>
                        <a:lnTo>
                          <a:pt x="81" y="60"/>
                        </a:lnTo>
                        <a:lnTo>
                          <a:pt x="84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E2595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2" name="Freeform 780">
                    <a:extLst>
                      <a:ext uri="{FF2B5EF4-FFF2-40B4-BE49-F238E27FC236}">
                        <a16:creationId xmlns:a16="http://schemas.microsoft.com/office/drawing/2014/main" id="{885BF13E-B63B-3849-AAD8-42A963209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0"/>
                    <a:ext cx="85" cy="91"/>
                  </a:xfrm>
                  <a:custGeom>
                    <a:avLst/>
                    <a:gdLst>
                      <a:gd name="T0" fmla="*/ 85 w 85"/>
                      <a:gd name="T1" fmla="*/ 40 h 91"/>
                      <a:gd name="T2" fmla="*/ 83 w 85"/>
                      <a:gd name="T3" fmla="*/ 28 h 91"/>
                      <a:gd name="T4" fmla="*/ 79 w 85"/>
                      <a:gd name="T5" fmla="*/ 17 h 91"/>
                      <a:gd name="T6" fmla="*/ 72 w 85"/>
                      <a:gd name="T7" fmla="*/ 8 h 91"/>
                      <a:gd name="T8" fmla="*/ 65 w 85"/>
                      <a:gd name="T9" fmla="*/ 0 h 91"/>
                      <a:gd name="T10" fmla="*/ 63 w 85"/>
                      <a:gd name="T11" fmla="*/ 0 h 91"/>
                      <a:gd name="T12" fmla="*/ 63 w 85"/>
                      <a:gd name="T13" fmla="*/ 0 h 91"/>
                      <a:gd name="T14" fmla="*/ 60 w 85"/>
                      <a:gd name="T15" fmla="*/ 0 h 91"/>
                      <a:gd name="T16" fmla="*/ 58 w 85"/>
                      <a:gd name="T17" fmla="*/ 0 h 91"/>
                      <a:gd name="T18" fmla="*/ 68 w 85"/>
                      <a:gd name="T19" fmla="*/ 8 h 91"/>
                      <a:gd name="T20" fmla="*/ 75 w 85"/>
                      <a:gd name="T21" fmla="*/ 17 h 91"/>
                      <a:gd name="T22" fmla="*/ 77 w 85"/>
                      <a:gd name="T23" fmla="*/ 22 h 91"/>
                      <a:gd name="T24" fmla="*/ 80 w 85"/>
                      <a:gd name="T25" fmla="*/ 28 h 91"/>
                      <a:gd name="T26" fmla="*/ 80 w 85"/>
                      <a:gd name="T27" fmla="*/ 34 h 91"/>
                      <a:gd name="T28" fmla="*/ 82 w 85"/>
                      <a:gd name="T29" fmla="*/ 40 h 91"/>
                      <a:gd name="T30" fmla="*/ 80 w 85"/>
                      <a:gd name="T31" fmla="*/ 49 h 91"/>
                      <a:gd name="T32" fmla="*/ 77 w 85"/>
                      <a:gd name="T33" fmla="*/ 59 h 91"/>
                      <a:gd name="T34" fmla="*/ 72 w 85"/>
                      <a:gd name="T35" fmla="*/ 66 h 91"/>
                      <a:gd name="T36" fmla="*/ 68 w 85"/>
                      <a:gd name="T37" fmla="*/ 74 h 91"/>
                      <a:gd name="T38" fmla="*/ 60 w 85"/>
                      <a:gd name="T39" fmla="*/ 80 h 91"/>
                      <a:gd name="T40" fmla="*/ 52 w 85"/>
                      <a:gd name="T41" fmla="*/ 85 h 91"/>
                      <a:gd name="T42" fmla="*/ 43 w 85"/>
                      <a:gd name="T43" fmla="*/ 87 h 91"/>
                      <a:gd name="T44" fmla="*/ 34 w 85"/>
                      <a:gd name="T45" fmla="*/ 88 h 91"/>
                      <a:gd name="T46" fmla="*/ 24 w 85"/>
                      <a:gd name="T47" fmla="*/ 88 h 91"/>
                      <a:gd name="T48" fmla="*/ 15 w 85"/>
                      <a:gd name="T49" fmla="*/ 85 h 91"/>
                      <a:gd name="T50" fmla="*/ 7 w 85"/>
                      <a:gd name="T51" fmla="*/ 80 h 91"/>
                      <a:gd name="T52" fmla="*/ 0 w 85"/>
                      <a:gd name="T53" fmla="*/ 74 h 91"/>
                      <a:gd name="T54" fmla="*/ 1 w 85"/>
                      <a:gd name="T55" fmla="*/ 77 h 91"/>
                      <a:gd name="T56" fmla="*/ 1 w 85"/>
                      <a:gd name="T57" fmla="*/ 80 h 91"/>
                      <a:gd name="T58" fmla="*/ 9 w 85"/>
                      <a:gd name="T59" fmla="*/ 85 h 91"/>
                      <a:gd name="T60" fmla="*/ 17 w 85"/>
                      <a:gd name="T61" fmla="*/ 88 h 91"/>
                      <a:gd name="T62" fmla="*/ 24 w 85"/>
                      <a:gd name="T63" fmla="*/ 91 h 91"/>
                      <a:gd name="T64" fmla="*/ 34 w 85"/>
                      <a:gd name="T65" fmla="*/ 91 h 91"/>
                      <a:gd name="T66" fmla="*/ 43 w 85"/>
                      <a:gd name="T67" fmla="*/ 90 h 91"/>
                      <a:gd name="T68" fmla="*/ 52 w 85"/>
                      <a:gd name="T69" fmla="*/ 88 h 91"/>
                      <a:gd name="T70" fmla="*/ 62 w 85"/>
                      <a:gd name="T71" fmla="*/ 82 h 91"/>
                      <a:gd name="T72" fmla="*/ 69 w 85"/>
                      <a:gd name="T73" fmla="*/ 76 h 91"/>
                      <a:gd name="T74" fmla="*/ 75 w 85"/>
                      <a:gd name="T75" fmla="*/ 70 h 91"/>
                      <a:gd name="T76" fmla="*/ 80 w 85"/>
                      <a:gd name="T77" fmla="*/ 60 h 91"/>
                      <a:gd name="T78" fmla="*/ 83 w 85"/>
                      <a:gd name="T79" fmla="*/ 51 h 91"/>
                      <a:gd name="T80" fmla="*/ 85 w 85"/>
                      <a:gd name="T81" fmla="*/ 40 h 91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5"/>
                      <a:gd name="T124" fmla="*/ 0 h 91"/>
                      <a:gd name="T125" fmla="*/ 85 w 85"/>
                      <a:gd name="T126" fmla="*/ 91 h 91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5" h="91">
                        <a:moveTo>
                          <a:pt x="85" y="40"/>
                        </a:moveTo>
                        <a:lnTo>
                          <a:pt x="83" y="28"/>
                        </a:lnTo>
                        <a:lnTo>
                          <a:pt x="79" y="17"/>
                        </a:lnTo>
                        <a:lnTo>
                          <a:pt x="72" y="8"/>
                        </a:lnTo>
                        <a:lnTo>
                          <a:pt x="65" y="0"/>
                        </a:lnTo>
                        <a:lnTo>
                          <a:pt x="63" y="0"/>
                        </a:lnTo>
                        <a:lnTo>
                          <a:pt x="60" y="0"/>
                        </a:lnTo>
                        <a:lnTo>
                          <a:pt x="58" y="0"/>
                        </a:lnTo>
                        <a:lnTo>
                          <a:pt x="68" y="8"/>
                        </a:lnTo>
                        <a:lnTo>
                          <a:pt x="75" y="17"/>
                        </a:lnTo>
                        <a:lnTo>
                          <a:pt x="77" y="22"/>
                        </a:lnTo>
                        <a:lnTo>
                          <a:pt x="80" y="28"/>
                        </a:lnTo>
                        <a:lnTo>
                          <a:pt x="80" y="34"/>
                        </a:lnTo>
                        <a:lnTo>
                          <a:pt x="82" y="40"/>
                        </a:lnTo>
                        <a:lnTo>
                          <a:pt x="80" y="49"/>
                        </a:lnTo>
                        <a:lnTo>
                          <a:pt x="77" y="59"/>
                        </a:lnTo>
                        <a:lnTo>
                          <a:pt x="72" y="66"/>
                        </a:lnTo>
                        <a:lnTo>
                          <a:pt x="68" y="74"/>
                        </a:lnTo>
                        <a:lnTo>
                          <a:pt x="60" y="80"/>
                        </a:lnTo>
                        <a:lnTo>
                          <a:pt x="52" y="85"/>
                        </a:lnTo>
                        <a:lnTo>
                          <a:pt x="43" y="87"/>
                        </a:lnTo>
                        <a:lnTo>
                          <a:pt x="34" y="88"/>
                        </a:lnTo>
                        <a:lnTo>
                          <a:pt x="24" y="88"/>
                        </a:lnTo>
                        <a:lnTo>
                          <a:pt x="15" y="85"/>
                        </a:lnTo>
                        <a:lnTo>
                          <a:pt x="7" y="80"/>
                        </a:lnTo>
                        <a:lnTo>
                          <a:pt x="0" y="74"/>
                        </a:lnTo>
                        <a:lnTo>
                          <a:pt x="1" y="77"/>
                        </a:lnTo>
                        <a:lnTo>
                          <a:pt x="1" y="80"/>
                        </a:lnTo>
                        <a:lnTo>
                          <a:pt x="9" y="85"/>
                        </a:lnTo>
                        <a:lnTo>
                          <a:pt x="17" y="88"/>
                        </a:lnTo>
                        <a:lnTo>
                          <a:pt x="24" y="91"/>
                        </a:lnTo>
                        <a:lnTo>
                          <a:pt x="34" y="91"/>
                        </a:lnTo>
                        <a:lnTo>
                          <a:pt x="43" y="90"/>
                        </a:lnTo>
                        <a:lnTo>
                          <a:pt x="52" y="88"/>
                        </a:lnTo>
                        <a:lnTo>
                          <a:pt x="62" y="82"/>
                        </a:lnTo>
                        <a:lnTo>
                          <a:pt x="69" y="76"/>
                        </a:lnTo>
                        <a:lnTo>
                          <a:pt x="75" y="70"/>
                        </a:lnTo>
                        <a:lnTo>
                          <a:pt x="80" y="60"/>
                        </a:lnTo>
                        <a:lnTo>
                          <a:pt x="83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E25B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3" name="Freeform 781">
                    <a:extLst>
                      <a:ext uri="{FF2B5EF4-FFF2-40B4-BE49-F238E27FC236}">
                        <a16:creationId xmlns:a16="http://schemas.microsoft.com/office/drawing/2014/main" id="{34075E10-78E9-1344-90A6-0CDE886878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0"/>
                    <a:ext cx="83" cy="90"/>
                  </a:xfrm>
                  <a:custGeom>
                    <a:avLst/>
                    <a:gdLst>
                      <a:gd name="T0" fmla="*/ 83 w 83"/>
                      <a:gd name="T1" fmla="*/ 40 h 90"/>
                      <a:gd name="T2" fmla="*/ 82 w 83"/>
                      <a:gd name="T3" fmla="*/ 28 h 90"/>
                      <a:gd name="T4" fmla="*/ 77 w 83"/>
                      <a:gd name="T5" fmla="*/ 17 h 90"/>
                      <a:gd name="T6" fmla="*/ 69 w 83"/>
                      <a:gd name="T7" fmla="*/ 8 h 90"/>
                      <a:gd name="T8" fmla="*/ 62 w 83"/>
                      <a:gd name="T9" fmla="*/ 0 h 90"/>
                      <a:gd name="T10" fmla="*/ 58 w 83"/>
                      <a:gd name="T11" fmla="*/ 0 h 90"/>
                      <a:gd name="T12" fmla="*/ 55 w 83"/>
                      <a:gd name="T13" fmla="*/ 0 h 90"/>
                      <a:gd name="T14" fmla="*/ 62 w 83"/>
                      <a:gd name="T15" fmla="*/ 3 h 90"/>
                      <a:gd name="T16" fmla="*/ 66 w 83"/>
                      <a:gd name="T17" fmla="*/ 8 h 90"/>
                      <a:gd name="T18" fmla="*/ 69 w 83"/>
                      <a:gd name="T19" fmla="*/ 12 h 90"/>
                      <a:gd name="T20" fmla="*/ 72 w 83"/>
                      <a:gd name="T21" fmla="*/ 17 h 90"/>
                      <a:gd name="T22" fmla="*/ 75 w 83"/>
                      <a:gd name="T23" fmla="*/ 22 h 90"/>
                      <a:gd name="T24" fmla="*/ 79 w 83"/>
                      <a:gd name="T25" fmla="*/ 28 h 90"/>
                      <a:gd name="T26" fmla="*/ 79 w 83"/>
                      <a:gd name="T27" fmla="*/ 34 h 90"/>
                      <a:gd name="T28" fmla="*/ 80 w 83"/>
                      <a:gd name="T29" fmla="*/ 40 h 90"/>
                      <a:gd name="T30" fmla="*/ 79 w 83"/>
                      <a:gd name="T31" fmla="*/ 49 h 90"/>
                      <a:gd name="T32" fmla="*/ 75 w 83"/>
                      <a:gd name="T33" fmla="*/ 59 h 90"/>
                      <a:gd name="T34" fmla="*/ 72 w 83"/>
                      <a:gd name="T35" fmla="*/ 66 h 90"/>
                      <a:gd name="T36" fmla="*/ 66 w 83"/>
                      <a:gd name="T37" fmla="*/ 73 h 90"/>
                      <a:gd name="T38" fmla="*/ 58 w 83"/>
                      <a:gd name="T39" fmla="*/ 79 h 90"/>
                      <a:gd name="T40" fmla="*/ 51 w 83"/>
                      <a:gd name="T41" fmla="*/ 83 h 90"/>
                      <a:gd name="T42" fmla="*/ 43 w 83"/>
                      <a:gd name="T43" fmla="*/ 87 h 90"/>
                      <a:gd name="T44" fmla="*/ 34 w 83"/>
                      <a:gd name="T45" fmla="*/ 87 h 90"/>
                      <a:gd name="T46" fmla="*/ 23 w 83"/>
                      <a:gd name="T47" fmla="*/ 85 h 90"/>
                      <a:gd name="T48" fmla="*/ 15 w 83"/>
                      <a:gd name="T49" fmla="*/ 83 h 90"/>
                      <a:gd name="T50" fmla="*/ 6 w 83"/>
                      <a:gd name="T51" fmla="*/ 79 h 90"/>
                      <a:gd name="T52" fmla="*/ 0 w 83"/>
                      <a:gd name="T53" fmla="*/ 73 h 90"/>
                      <a:gd name="T54" fmla="*/ 0 w 83"/>
                      <a:gd name="T55" fmla="*/ 74 h 90"/>
                      <a:gd name="T56" fmla="*/ 1 w 83"/>
                      <a:gd name="T57" fmla="*/ 77 h 90"/>
                      <a:gd name="T58" fmla="*/ 7 w 83"/>
                      <a:gd name="T59" fmla="*/ 83 h 90"/>
                      <a:gd name="T60" fmla="*/ 15 w 83"/>
                      <a:gd name="T61" fmla="*/ 87 h 90"/>
                      <a:gd name="T62" fmla="*/ 24 w 83"/>
                      <a:gd name="T63" fmla="*/ 90 h 90"/>
                      <a:gd name="T64" fmla="*/ 34 w 83"/>
                      <a:gd name="T65" fmla="*/ 90 h 90"/>
                      <a:gd name="T66" fmla="*/ 43 w 83"/>
                      <a:gd name="T67" fmla="*/ 88 h 90"/>
                      <a:gd name="T68" fmla="*/ 52 w 83"/>
                      <a:gd name="T69" fmla="*/ 87 h 90"/>
                      <a:gd name="T70" fmla="*/ 62 w 83"/>
                      <a:gd name="T71" fmla="*/ 82 h 90"/>
                      <a:gd name="T72" fmla="*/ 68 w 83"/>
                      <a:gd name="T73" fmla="*/ 76 h 90"/>
                      <a:gd name="T74" fmla="*/ 74 w 83"/>
                      <a:gd name="T75" fmla="*/ 68 h 90"/>
                      <a:gd name="T76" fmla="*/ 79 w 83"/>
                      <a:gd name="T77" fmla="*/ 60 h 90"/>
                      <a:gd name="T78" fmla="*/ 82 w 83"/>
                      <a:gd name="T79" fmla="*/ 51 h 90"/>
                      <a:gd name="T80" fmla="*/ 83 w 83"/>
                      <a:gd name="T81" fmla="*/ 40 h 90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0"/>
                      <a:gd name="T125" fmla="*/ 83 w 83"/>
                      <a:gd name="T126" fmla="*/ 90 h 90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0">
                        <a:moveTo>
                          <a:pt x="83" y="40"/>
                        </a:moveTo>
                        <a:lnTo>
                          <a:pt x="82" y="28"/>
                        </a:lnTo>
                        <a:lnTo>
                          <a:pt x="77" y="17"/>
                        </a:lnTo>
                        <a:lnTo>
                          <a:pt x="69" y="8"/>
                        </a:lnTo>
                        <a:lnTo>
                          <a:pt x="62" y="0"/>
                        </a:lnTo>
                        <a:lnTo>
                          <a:pt x="58" y="0"/>
                        </a:lnTo>
                        <a:lnTo>
                          <a:pt x="55" y="0"/>
                        </a:lnTo>
                        <a:lnTo>
                          <a:pt x="62" y="3"/>
                        </a:lnTo>
                        <a:lnTo>
                          <a:pt x="66" y="8"/>
                        </a:lnTo>
                        <a:lnTo>
                          <a:pt x="69" y="12"/>
                        </a:lnTo>
                        <a:lnTo>
                          <a:pt x="72" y="17"/>
                        </a:lnTo>
                        <a:lnTo>
                          <a:pt x="75" y="22"/>
                        </a:lnTo>
                        <a:lnTo>
                          <a:pt x="79" y="28"/>
                        </a:lnTo>
                        <a:lnTo>
                          <a:pt x="79" y="34"/>
                        </a:lnTo>
                        <a:lnTo>
                          <a:pt x="80" y="40"/>
                        </a:lnTo>
                        <a:lnTo>
                          <a:pt x="79" y="49"/>
                        </a:lnTo>
                        <a:lnTo>
                          <a:pt x="75" y="59"/>
                        </a:lnTo>
                        <a:lnTo>
                          <a:pt x="72" y="66"/>
                        </a:lnTo>
                        <a:lnTo>
                          <a:pt x="66" y="73"/>
                        </a:lnTo>
                        <a:lnTo>
                          <a:pt x="58" y="79"/>
                        </a:lnTo>
                        <a:lnTo>
                          <a:pt x="51" y="83"/>
                        </a:lnTo>
                        <a:lnTo>
                          <a:pt x="43" y="87"/>
                        </a:lnTo>
                        <a:lnTo>
                          <a:pt x="34" y="87"/>
                        </a:lnTo>
                        <a:lnTo>
                          <a:pt x="23" y="85"/>
                        </a:lnTo>
                        <a:lnTo>
                          <a:pt x="15" y="83"/>
                        </a:lnTo>
                        <a:lnTo>
                          <a:pt x="6" y="79"/>
                        </a:lnTo>
                        <a:lnTo>
                          <a:pt x="0" y="73"/>
                        </a:lnTo>
                        <a:lnTo>
                          <a:pt x="0" y="74"/>
                        </a:lnTo>
                        <a:lnTo>
                          <a:pt x="1" y="77"/>
                        </a:lnTo>
                        <a:lnTo>
                          <a:pt x="7" y="83"/>
                        </a:lnTo>
                        <a:lnTo>
                          <a:pt x="15" y="87"/>
                        </a:lnTo>
                        <a:lnTo>
                          <a:pt x="24" y="90"/>
                        </a:lnTo>
                        <a:lnTo>
                          <a:pt x="34" y="90"/>
                        </a:lnTo>
                        <a:lnTo>
                          <a:pt x="43" y="88"/>
                        </a:lnTo>
                        <a:lnTo>
                          <a:pt x="52" y="87"/>
                        </a:lnTo>
                        <a:lnTo>
                          <a:pt x="62" y="82"/>
                        </a:lnTo>
                        <a:lnTo>
                          <a:pt x="68" y="76"/>
                        </a:lnTo>
                        <a:lnTo>
                          <a:pt x="74" y="68"/>
                        </a:lnTo>
                        <a:lnTo>
                          <a:pt x="79" y="60"/>
                        </a:lnTo>
                        <a:lnTo>
                          <a:pt x="82" y="51"/>
                        </a:lnTo>
                        <a:lnTo>
                          <a:pt x="83" y="40"/>
                        </a:lnTo>
                        <a:close/>
                      </a:path>
                    </a:pathLst>
                  </a:custGeom>
                  <a:solidFill>
                    <a:srgbClr val="E35E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4" name="Freeform 782">
                    <a:extLst>
                      <a:ext uri="{FF2B5EF4-FFF2-40B4-BE49-F238E27FC236}">
                        <a16:creationId xmlns:a16="http://schemas.microsoft.com/office/drawing/2014/main" id="{0A922DF9-BA89-BC4D-A27F-44CB960348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0"/>
                    <a:ext cx="82" cy="88"/>
                  </a:xfrm>
                  <a:custGeom>
                    <a:avLst/>
                    <a:gdLst>
                      <a:gd name="T0" fmla="*/ 82 w 82"/>
                      <a:gd name="T1" fmla="*/ 40 h 88"/>
                      <a:gd name="T2" fmla="*/ 80 w 82"/>
                      <a:gd name="T3" fmla="*/ 34 h 88"/>
                      <a:gd name="T4" fmla="*/ 80 w 82"/>
                      <a:gd name="T5" fmla="*/ 28 h 88"/>
                      <a:gd name="T6" fmla="*/ 77 w 82"/>
                      <a:gd name="T7" fmla="*/ 22 h 88"/>
                      <a:gd name="T8" fmla="*/ 75 w 82"/>
                      <a:gd name="T9" fmla="*/ 17 h 88"/>
                      <a:gd name="T10" fmla="*/ 68 w 82"/>
                      <a:gd name="T11" fmla="*/ 8 h 88"/>
                      <a:gd name="T12" fmla="*/ 58 w 82"/>
                      <a:gd name="T13" fmla="*/ 0 h 88"/>
                      <a:gd name="T14" fmla="*/ 55 w 82"/>
                      <a:gd name="T15" fmla="*/ 0 h 88"/>
                      <a:gd name="T16" fmla="*/ 54 w 82"/>
                      <a:gd name="T17" fmla="*/ 0 h 88"/>
                      <a:gd name="T18" fmla="*/ 58 w 82"/>
                      <a:gd name="T19" fmla="*/ 3 h 88"/>
                      <a:gd name="T20" fmla="*/ 63 w 82"/>
                      <a:gd name="T21" fmla="*/ 8 h 88"/>
                      <a:gd name="T22" fmla="*/ 68 w 82"/>
                      <a:gd name="T23" fmla="*/ 12 h 88"/>
                      <a:gd name="T24" fmla="*/ 71 w 82"/>
                      <a:gd name="T25" fmla="*/ 17 h 88"/>
                      <a:gd name="T26" fmla="*/ 74 w 82"/>
                      <a:gd name="T27" fmla="*/ 22 h 88"/>
                      <a:gd name="T28" fmla="*/ 75 w 82"/>
                      <a:gd name="T29" fmla="*/ 28 h 88"/>
                      <a:gd name="T30" fmla="*/ 77 w 82"/>
                      <a:gd name="T31" fmla="*/ 34 h 88"/>
                      <a:gd name="T32" fmla="*/ 79 w 82"/>
                      <a:gd name="T33" fmla="*/ 40 h 88"/>
                      <a:gd name="T34" fmla="*/ 77 w 82"/>
                      <a:gd name="T35" fmla="*/ 49 h 88"/>
                      <a:gd name="T36" fmla="*/ 74 w 82"/>
                      <a:gd name="T37" fmla="*/ 57 h 88"/>
                      <a:gd name="T38" fmla="*/ 71 w 82"/>
                      <a:gd name="T39" fmla="*/ 65 h 88"/>
                      <a:gd name="T40" fmla="*/ 65 w 82"/>
                      <a:gd name="T41" fmla="*/ 73 h 88"/>
                      <a:gd name="T42" fmla="*/ 58 w 82"/>
                      <a:gd name="T43" fmla="*/ 77 h 88"/>
                      <a:gd name="T44" fmla="*/ 51 w 82"/>
                      <a:gd name="T45" fmla="*/ 82 h 88"/>
                      <a:gd name="T46" fmla="*/ 43 w 82"/>
                      <a:gd name="T47" fmla="*/ 85 h 88"/>
                      <a:gd name="T48" fmla="*/ 34 w 82"/>
                      <a:gd name="T49" fmla="*/ 85 h 88"/>
                      <a:gd name="T50" fmla="*/ 23 w 82"/>
                      <a:gd name="T51" fmla="*/ 83 h 88"/>
                      <a:gd name="T52" fmla="*/ 14 w 82"/>
                      <a:gd name="T53" fmla="*/ 80 h 88"/>
                      <a:gd name="T54" fmla="*/ 6 w 82"/>
                      <a:gd name="T55" fmla="*/ 76 h 88"/>
                      <a:gd name="T56" fmla="*/ 0 w 82"/>
                      <a:gd name="T57" fmla="*/ 70 h 88"/>
                      <a:gd name="T58" fmla="*/ 0 w 82"/>
                      <a:gd name="T59" fmla="*/ 73 h 88"/>
                      <a:gd name="T60" fmla="*/ 0 w 82"/>
                      <a:gd name="T61" fmla="*/ 74 h 88"/>
                      <a:gd name="T62" fmla="*/ 7 w 82"/>
                      <a:gd name="T63" fmla="*/ 80 h 88"/>
                      <a:gd name="T64" fmla="*/ 15 w 82"/>
                      <a:gd name="T65" fmla="*/ 85 h 88"/>
                      <a:gd name="T66" fmla="*/ 24 w 82"/>
                      <a:gd name="T67" fmla="*/ 88 h 88"/>
                      <a:gd name="T68" fmla="*/ 34 w 82"/>
                      <a:gd name="T69" fmla="*/ 88 h 88"/>
                      <a:gd name="T70" fmla="*/ 43 w 82"/>
                      <a:gd name="T71" fmla="*/ 87 h 88"/>
                      <a:gd name="T72" fmla="*/ 52 w 82"/>
                      <a:gd name="T73" fmla="*/ 85 h 88"/>
                      <a:gd name="T74" fmla="*/ 60 w 82"/>
                      <a:gd name="T75" fmla="*/ 80 h 88"/>
                      <a:gd name="T76" fmla="*/ 68 w 82"/>
                      <a:gd name="T77" fmla="*/ 74 h 88"/>
                      <a:gd name="T78" fmla="*/ 72 w 82"/>
                      <a:gd name="T79" fmla="*/ 66 h 88"/>
                      <a:gd name="T80" fmla="*/ 77 w 82"/>
                      <a:gd name="T81" fmla="*/ 59 h 88"/>
                      <a:gd name="T82" fmla="*/ 80 w 82"/>
                      <a:gd name="T83" fmla="*/ 49 h 88"/>
                      <a:gd name="T84" fmla="*/ 82 w 82"/>
                      <a:gd name="T85" fmla="*/ 40 h 88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2"/>
                      <a:gd name="T130" fmla="*/ 0 h 88"/>
                      <a:gd name="T131" fmla="*/ 82 w 82"/>
                      <a:gd name="T132" fmla="*/ 88 h 88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2" h="88">
                        <a:moveTo>
                          <a:pt x="82" y="40"/>
                        </a:moveTo>
                        <a:lnTo>
                          <a:pt x="80" y="34"/>
                        </a:lnTo>
                        <a:lnTo>
                          <a:pt x="80" y="28"/>
                        </a:lnTo>
                        <a:lnTo>
                          <a:pt x="77" y="22"/>
                        </a:lnTo>
                        <a:lnTo>
                          <a:pt x="75" y="17"/>
                        </a:lnTo>
                        <a:lnTo>
                          <a:pt x="68" y="8"/>
                        </a:lnTo>
                        <a:lnTo>
                          <a:pt x="58" y="0"/>
                        </a:lnTo>
                        <a:lnTo>
                          <a:pt x="55" y="0"/>
                        </a:lnTo>
                        <a:lnTo>
                          <a:pt x="54" y="0"/>
                        </a:lnTo>
                        <a:lnTo>
                          <a:pt x="58" y="3"/>
                        </a:lnTo>
                        <a:lnTo>
                          <a:pt x="63" y="8"/>
                        </a:lnTo>
                        <a:lnTo>
                          <a:pt x="68" y="12"/>
                        </a:lnTo>
                        <a:lnTo>
                          <a:pt x="71" y="17"/>
                        </a:lnTo>
                        <a:lnTo>
                          <a:pt x="74" y="22"/>
                        </a:lnTo>
                        <a:lnTo>
                          <a:pt x="75" y="28"/>
                        </a:lnTo>
                        <a:lnTo>
                          <a:pt x="77" y="34"/>
                        </a:lnTo>
                        <a:lnTo>
                          <a:pt x="79" y="40"/>
                        </a:lnTo>
                        <a:lnTo>
                          <a:pt x="77" y="49"/>
                        </a:lnTo>
                        <a:lnTo>
                          <a:pt x="74" y="57"/>
                        </a:lnTo>
                        <a:lnTo>
                          <a:pt x="71" y="65"/>
                        </a:lnTo>
                        <a:lnTo>
                          <a:pt x="65" y="73"/>
                        </a:lnTo>
                        <a:lnTo>
                          <a:pt x="58" y="77"/>
                        </a:lnTo>
                        <a:lnTo>
                          <a:pt x="51" y="82"/>
                        </a:lnTo>
                        <a:lnTo>
                          <a:pt x="43" y="85"/>
                        </a:lnTo>
                        <a:lnTo>
                          <a:pt x="34" y="85"/>
                        </a:lnTo>
                        <a:lnTo>
                          <a:pt x="23" y="83"/>
                        </a:lnTo>
                        <a:lnTo>
                          <a:pt x="14" y="80"/>
                        </a:lnTo>
                        <a:lnTo>
                          <a:pt x="6" y="76"/>
                        </a:lnTo>
                        <a:lnTo>
                          <a:pt x="0" y="70"/>
                        </a:lnTo>
                        <a:lnTo>
                          <a:pt x="0" y="73"/>
                        </a:lnTo>
                        <a:lnTo>
                          <a:pt x="0" y="74"/>
                        </a:lnTo>
                        <a:lnTo>
                          <a:pt x="7" y="80"/>
                        </a:lnTo>
                        <a:lnTo>
                          <a:pt x="15" y="85"/>
                        </a:lnTo>
                        <a:lnTo>
                          <a:pt x="24" y="88"/>
                        </a:lnTo>
                        <a:lnTo>
                          <a:pt x="34" y="88"/>
                        </a:lnTo>
                        <a:lnTo>
                          <a:pt x="43" y="87"/>
                        </a:lnTo>
                        <a:lnTo>
                          <a:pt x="52" y="85"/>
                        </a:lnTo>
                        <a:lnTo>
                          <a:pt x="60" y="80"/>
                        </a:lnTo>
                        <a:lnTo>
                          <a:pt x="68" y="74"/>
                        </a:lnTo>
                        <a:lnTo>
                          <a:pt x="72" y="66"/>
                        </a:lnTo>
                        <a:lnTo>
                          <a:pt x="77" y="59"/>
                        </a:lnTo>
                        <a:lnTo>
                          <a:pt x="80" y="49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E361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5" name="Freeform 783">
                    <a:extLst>
                      <a:ext uri="{FF2B5EF4-FFF2-40B4-BE49-F238E27FC236}">
                        <a16:creationId xmlns:a16="http://schemas.microsoft.com/office/drawing/2014/main" id="{9BAA232C-E753-AB4B-9D5C-1B344EE683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0"/>
                    <a:ext cx="82" cy="87"/>
                  </a:xfrm>
                  <a:custGeom>
                    <a:avLst/>
                    <a:gdLst>
                      <a:gd name="T0" fmla="*/ 82 w 82"/>
                      <a:gd name="T1" fmla="*/ 40 h 87"/>
                      <a:gd name="T2" fmla="*/ 81 w 82"/>
                      <a:gd name="T3" fmla="*/ 34 h 87"/>
                      <a:gd name="T4" fmla="*/ 81 w 82"/>
                      <a:gd name="T5" fmla="*/ 28 h 87"/>
                      <a:gd name="T6" fmla="*/ 77 w 82"/>
                      <a:gd name="T7" fmla="*/ 22 h 87"/>
                      <a:gd name="T8" fmla="*/ 74 w 82"/>
                      <a:gd name="T9" fmla="*/ 17 h 87"/>
                      <a:gd name="T10" fmla="*/ 71 w 82"/>
                      <a:gd name="T11" fmla="*/ 12 h 87"/>
                      <a:gd name="T12" fmla="*/ 68 w 82"/>
                      <a:gd name="T13" fmla="*/ 8 h 87"/>
                      <a:gd name="T14" fmla="*/ 64 w 82"/>
                      <a:gd name="T15" fmla="*/ 3 h 87"/>
                      <a:gd name="T16" fmla="*/ 57 w 82"/>
                      <a:gd name="T17" fmla="*/ 0 h 87"/>
                      <a:gd name="T18" fmla="*/ 56 w 82"/>
                      <a:gd name="T19" fmla="*/ 0 h 87"/>
                      <a:gd name="T20" fmla="*/ 53 w 82"/>
                      <a:gd name="T21" fmla="*/ 1 h 87"/>
                      <a:gd name="T22" fmla="*/ 57 w 82"/>
                      <a:gd name="T23" fmla="*/ 3 h 87"/>
                      <a:gd name="T24" fmla="*/ 64 w 82"/>
                      <a:gd name="T25" fmla="*/ 8 h 87"/>
                      <a:gd name="T26" fmla="*/ 68 w 82"/>
                      <a:gd name="T27" fmla="*/ 12 h 87"/>
                      <a:gd name="T28" fmla="*/ 71 w 82"/>
                      <a:gd name="T29" fmla="*/ 17 h 87"/>
                      <a:gd name="T30" fmla="*/ 74 w 82"/>
                      <a:gd name="T31" fmla="*/ 22 h 87"/>
                      <a:gd name="T32" fmla="*/ 76 w 82"/>
                      <a:gd name="T33" fmla="*/ 28 h 87"/>
                      <a:gd name="T34" fmla="*/ 77 w 82"/>
                      <a:gd name="T35" fmla="*/ 34 h 87"/>
                      <a:gd name="T36" fmla="*/ 79 w 82"/>
                      <a:gd name="T37" fmla="*/ 40 h 87"/>
                      <a:gd name="T38" fmla="*/ 77 w 82"/>
                      <a:gd name="T39" fmla="*/ 49 h 87"/>
                      <a:gd name="T40" fmla="*/ 74 w 82"/>
                      <a:gd name="T41" fmla="*/ 57 h 87"/>
                      <a:gd name="T42" fmla="*/ 71 w 82"/>
                      <a:gd name="T43" fmla="*/ 65 h 87"/>
                      <a:gd name="T44" fmla="*/ 65 w 82"/>
                      <a:gd name="T45" fmla="*/ 71 h 87"/>
                      <a:gd name="T46" fmla="*/ 59 w 82"/>
                      <a:gd name="T47" fmla="*/ 76 h 87"/>
                      <a:gd name="T48" fmla="*/ 53 w 82"/>
                      <a:gd name="T49" fmla="*/ 80 h 87"/>
                      <a:gd name="T50" fmla="*/ 43 w 82"/>
                      <a:gd name="T51" fmla="*/ 83 h 87"/>
                      <a:gd name="T52" fmla="*/ 36 w 82"/>
                      <a:gd name="T53" fmla="*/ 83 h 87"/>
                      <a:gd name="T54" fmla="*/ 25 w 82"/>
                      <a:gd name="T55" fmla="*/ 82 h 87"/>
                      <a:gd name="T56" fmla="*/ 16 w 82"/>
                      <a:gd name="T57" fmla="*/ 79 h 87"/>
                      <a:gd name="T58" fmla="*/ 8 w 82"/>
                      <a:gd name="T59" fmla="*/ 74 h 87"/>
                      <a:gd name="T60" fmla="*/ 0 w 82"/>
                      <a:gd name="T61" fmla="*/ 66 h 87"/>
                      <a:gd name="T62" fmla="*/ 2 w 82"/>
                      <a:gd name="T63" fmla="*/ 70 h 87"/>
                      <a:gd name="T64" fmla="*/ 2 w 82"/>
                      <a:gd name="T65" fmla="*/ 73 h 87"/>
                      <a:gd name="T66" fmla="*/ 8 w 82"/>
                      <a:gd name="T67" fmla="*/ 79 h 87"/>
                      <a:gd name="T68" fmla="*/ 17 w 82"/>
                      <a:gd name="T69" fmla="*/ 83 h 87"/>
                      <a:gd name="T70" fmla="*/ 25 w 82"/>
                      <a:gd name="T71" fmla="*/ 85 h 87"/>
                      <a:gd name="T72" fmla="*/ 36 w 82"/>
                      <a:gd name="T73" fmla="*/ 87 h 87"/>
                      <a:gd name="T74" fmla="*/ 45 w 82"/>
                      <a:gd name="T75" fmla="*/ 85 h 87"/>
                      <a:gd name="T76" fmla="*/ 53 w 82"/>
                      <a:gd name="T77" fmla="*/ 83 h 87"/>
                      <a:gd name="T78" fmla="*/ 60 w 82"/>
                      <a:gd name="T79" fmla="*/ 79 h 87"/>
                      <a:gd name="T80" fmla="*/ 68 w 82"/>
                      <a:gd name="T81" fmla="*/ 73 h 87"/>
                      <a:gd name="T82" fmla="*/ 74 w 82"/>
                      <a:gd name="T83" fmla="*/ 66 h 87"/>
                      <a:gd name="T84" fmla="*/ 77 w 82"/>
                      <a:gd name="T85" fmla="*/ 59 h 87"/>
                      <a:gd name="T86" fmla="*/ 81 w 82"/>
                      <a:gd name="T87" fmla="*/ 49 h 87"/>
                      <a:gd name="T88" fmla="*/ 82 w 82"/>
                      <a:gd name="T89" fmla="*/ 40 h 8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2"/>
                      <a:gd name="T136" fmla="*/ 0 h 87"/>
                      <a:gd name="T137" fmla="*/ 82 w 82"/>
                      <a:gd name="T138" fmla="*/ 87 h 8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2" h="87">
                        <a:moveTo>
                          <a:pt x="82" y="40"/>
                        </a:moveTo>
                        <a:lnTo>
                          <a:pt x="81" y="34"/>
                        </a:lnTo>
                        <a:lnTo>
                          <a:pt x="81" y="28"/>
                        </a:lnTo>
                        <a:lnTo>
                          <a:pt x="77" y="22"/>
                        </a:lnTo>
                        <a:lnTo>
                          <a:pt x="74" y="17"/>
                        </a:lnTo>
                        <a:lnTo>
                          <a:pt x="71" y="12"/>
                        </a:lnTo>
                        <a:lnTo>
                          <a:pt x="68" y="8"/>
                        </a:lnTo>
                        <a:lnTo>
                          <a:pt x="64" y="3"/>
                        </a:lnTo>
                        <a:lnTo>
                          <a:pt x="57" y="0"/>
                        </a:lnTo>
                        <a:lnTo>
                          <a:pt x="56" y="0"/>
                        </a:lnTo>
                        <a:lnTo>
                          <a:pt x="53" y="1"/>
                        </a:lnTo>
                        <a:lnTo>
                          <a:pt x="57" y="3"/>
                        </a:lnTo>
                        <a:lnTo>
                          <a:pt x="64" y="8"/>
                        </a:lnTo>
                        <a:lnTo>
                          <a:pt x="68" y="12"/>
                        </a:lnTo>
                        <a:lnTo>
                          <a:pt x="71" y="17"/>
                        </a:lnTo>
                        <a:lnTo>
                          <a:pt x="74" y="22"/>
                        </a:lnTo>
                        <a:lnTo>
                          <a:pt x="76" y="28"/>
                        </a:lnTo>
                        <a:lnTo>
                          <a:pt x="77" y="34"/>
                        </a:lnTo>
                        <a:lnTo>
                          <a:pt x="79" y="40"/>
                        </a:lnTo>
                        <a:lnTo>
                          <a:pt x="77" y="49"/>
                        </a:lnTo>
                        <a:lnTo>
                          <a:pt x="74" y="57"/>
                        </a:lnTo>
                        <a:lnTo>
                          <a:pt x="71" y="65"/>
                        </a:lnTo>
                        <a:lnTo>
                          <a:pt x="65" y="71"/>
                        </a:lnTo>
                        <a:lnTo>
                          <a:pt x="59" y="76"/>
                        </a:lnTo>
                        <a:lnTo>
                          <a:pt x="53" y="80"/>
                        </a:lnTo>
                        <a:lnTo>
                          <a:pt x="43" y="83"/>
                        </a:lnTo>
                        <a:lnTo>
                          <a:pt x="36" y="83"/>
                        </a:lnTo>
                        <a:lnTo>
                          <a:pt x="25" y="82"/>
                        </a:lnTo>
                        <a:lnTo>
                          <a:pt x="16" y="79"/>
                        </a:lnTo>
                        <a:lnTo>
                          <a:pt x="8" y="74"/>
                        </a:lnTo>
                        <a:lnTo>
                          <a:pt x="0" y="66"/>
                        </a:lnTo>
                        <a:lnTo>
                          <a:pt x="2" y="70"/>
                        </a:lnTo>
                        <a:lnTo>
                          <a:pt x="2" y="73"/>
                        </a:lnTo>
                        <a:lnTo>
                          <a:pt x="8" y="79"/>
                        </a:lnTo>
                        <a:lnTo>
                          <a:pt x="17" y="83"/>
                        </a:lnTo>
                        <a:lnTo>
                          <a:pt x="25" y="85"/>
                        </a:lnTo>
                        <a:lnTo>
                          <a:pt x="36" y="87"/>
                        </a:lnTo>
                        <a:lnTo>
                          <a:pt x="45" y="85"/>
                        </a:lnTo>
                        <a:lnTo>
                          <a:pt x="53" y="83"/>
                        </a:lnTo>
                        <a:lnTo>
                          <a:pt x="60" y="79"/>
                        </a:lnTo>
                        <a:lnTo>
                          <a:pt x="68" y="73"/>
                        </a:lnTo>
                        <a:lnTo>
                          <a:pt x="74" y="66"/>
                        </a:lnTo>
                        <a:lnTo>
                          <a:pt x="77" y="59"/>
                        </a:lnTo>
                        <a:lnTo>
                          <a:pt x="81" y="49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E4656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6" name="Freeform 784">
                    <a:extLst>
                      <a:ext uri="{FF2B5EF4-FFF2-40B4-BE49-F238E27FC236}">
                        <a16:creationId xmlns:a16="http://schemas.microsoft.com/office/drawing/2014/main" id="{E325CEDC-8FC1-D54A-AF77-6FC2F3288E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0"/>
                    <a:ext cx="81" cy="85"/>
                  </a:xfrm>
                  <a:custGeom>
                    <a:avLst/>
                    <a:gdLst>
                      <a:gd name="T0" fmla="*/ 81 w 81"/>
                      <a:gd name="T1" fmla="*/ 40 h 85"/>
                      <a:gd name="T2" fmla="*/ 79 w 81"/>
                      <a:gd name="T3" fmla="*/ 34 h 85"/>
                      <a:gd name="T4" fmla="*/ 77 w 81"/>
                      <a:gd name="T5" fmla="*/ 28 h 85"/>
                      <a:gd name="T6" fmla="*/ 76 w 81"/>
                      <a:gd name="T7" fmla="*/ 22 h 85"/>
                      <a:gd name="T8" fmla="*/ 73 w 81"/>
                      <a:gd name="T9" fmla="*/ 17 h 85"/>
                      <a:gd name="T10" fmla="*/ 70 w 81"/>
                      <a:gd name="T11" fmla="*/ 12 h 85"/>
                      <a:gd name="T12" fmla="*/ 65 w 81"/>
                      <a:gd name="T13" fmla="*/ 8 h 85"/>
                      <a:gd name="T14" fmla="*/ 60 w 81"/>
                      <a:gd name="T15" fmla="*/ 3 h 85"/>
                      <a:gd name="T16" fmla="*/ 56 w 81"/>
                      <a:gd name="T17" fmla="*/ 0 h 85"/>
                      <a:gd name="T18" fmla="*/ 53 w 81"/>
                      <a:gd name="T19" fmla="*/ 1 h 85"/>
                      <a:gd name="T20" fmla="*/ 50 w 81"/>
                      <a:gd name="T21" fmla="*/ 1 h 85"/>
                      <a:gd name="T22" fmla="*/ 56 w 81"/>
                      <a:gd name="T23" fmla="*/ 5 h 85"/>
                      <a:gd name="T24" fmla="*/ 60 w 81"/>
                      <a:gd name="T25" fmla="*/ 8 h 85"/>
                      <a:gd name="T26" fmla="*/ 65 w 81"/>
                      <a:gd name="T27" fmla="*/ 12 h 85"/>
                      <a:gd name="T28" fmla="*/ 70 w 81"/>
                      <a:gd name="T29" fmla="*/ 17 h 85"/>
                      <a:gd name="T30" fmla="*/ 73 w 81"/>
                      <a:gd name="T31" fmla="*/ 22 h 85"/>
                      <a:gd name="T32" fmla="*/ 74 w 81"/>
                      <a:gd name="T33" fmla="*/ 28 h 85"/>
                      <a:gd name="T34" fmla="*/ 76 w 81"/>
                      <a:gd name="T35" fmla="*/ 34 h 85"/>
                      <a:gd name="T36" fmla="*/ 77 w 81"/>
                      <a:gd name="T37" fmla="*/ 40 h 85"/>
                      <a:gd name="T38" fmla="*/ 76 w 81"/>
                      <a:gd name="T39" fmla="*/ 49 h 85"/>
                      <a:gd name="T40" fmla="*/ 74 w 81"/>
                      <a:gd name="T41" fmla="*/ 57 h 85"/>
                      <a:gd name="T42" fmla="*/ 70 w 81"/>
                      <a:gd name="T43" fmla="*/ 63 h 85"/>
                      <a:gd name="T44" fmla="*/ 65 w 81"/>
                      <a:gd name="T45" fmla="*/ 70 h 85"/>
                      <a:gd name="T46" fmla="*/ 59 w 81"/>
                      <a:gd name="T47" fmla="*/ 76 h 85"/>
                      <a:gd name="T48" fmla="*/ 51 w 81"/>
                      <a:gd name="T49" fmla="*/ 79 h 85"/>
                      <a:gd name="T50" fmla="*/ 43 w 81"/>
                      <a:gd name="T51" fmla="*/ 82 h 85"/>
                      <a:gd name="T52" fmla="*/ 36 w 81"/>
                      <a:gd name="T53" fmla="*/ 82 h 85"/>
                      <a:gd name="T54" fmla="*/ 25 w 81"/>
                      <a:gd name="T55" fmla="*/ 80 h 85"/>
                      <a:gd name="T56" fmla="*/ 16 w 81"/>
                      <a:gd name="T57" fmla="*/ 77 h 85"/>
                      <a:gd name="T58" fmla="*/ 6 w 81"/>
                      <a:gd name="T59" fmla="*/ 71 h 85"/>
                      <a:gd name="T60" fmla="*/ 0 w 81"/>
                      <a:gd name="T61" fmla="*/ 63 h 85"/>
                      <a:gd name="T62" fmla="*/ 0 w 81"/>
                      <a:gd name="T63" fmla="*/ 66 h 85"/>
                      <a:gd name="T64" fmla="*/ 2 w 81"/>
                      <a:gd name="T65" fmla="*/ 70 h 85"/>
                      <a:gd name="T66" fmla="*/ 8 w 81"/>
                      <a:gd name="T67" fmla="*/ 76 h 85"/>
                      <a:gd name="T68" fmla="*/ 16 w 81"/>
                      <a:gd name="T69" fmla="*/ 80 h 85"/>
                      <a:gd name="T70" fmla="*/ 25 w 81"/>
                      <a:gd name="T71" fmla="*/ 83 h 85"/>
                      <a:gd name="T72" fmla="*/ 36 w 81"/>
                      <a:gd name="T73" fmla="*/ 85 h 85"/>
                      <a:gd name="T74" fmla="*/ 45 w 81"/>
                      <a:gd name="T75" fmla="*/ 85 h 85"/>
                      <a:gd name="T76" fmla="*/ 53 w 81"/>
                      <a:gd name="T77" fmla="*/ 82 h 85"/>
                      <a:gd name="T78" fmla="*/ 60 w 81"/>
                      <a:gd name="T79" fmla="*/ 77 h 85"/>
                      <a:gd name="T80" fmla="*/ 67 w 81"/>
                      <a:gd name="T81" fmla="*/ 73 h 85"/>
                      <a:gd name="T82" fmla="*/ 73 w 81"/>
                      <a:gd name="T83" fmla="*/ 65 h 85"/>
                      <a:gd name="T84" fmla="*/ 76 w 81"/>
                      <a:gd name="T85" fmla="*/ 57 h 85"/>
                      <a:gd name="T86" fmla="*/ 79 w 81"/>
                      <a:gd name="T87" fmla="*/ 49 h 85"/>
                      <a:gd name="T88" fmla="*/ 81 w 81"/>
                      <a:gd name="T89" fmla="*/ 40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1"/>
                      <a:gd name="T136" fmla="*/ 0 h 85"/>
                      <a:gd name="T137" fmla="*/ 81 w 81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1" h="85">
                        <a:moveTo>
                          <a:pt x="81" y="40"/>
                        </a:moveTo>
                        <a:lnTo>
                          <a:pt x="79" y="34"/>
                        </a:lnTo>
                        <a:lnTo>
                          <a:pt x="77" y="28"/>
                        </a:lnTo>
                        <a:lnTo>
                          <a:pt x="76" y="22"/>
                        </a:lnTo>
                        <a:lnTo>
                          <a:pt x="73" y="17"/>
                        </a:lnTo>
                        <a:lnTo>
                          <a:pt x="70" y="12"/>
                        </a:lnTo>
                        <a:lnTo>
                          <a:pt x="65" y="8"/>
                        </a:lnTo>
                        <a:lnTo>
                          <a:pt x="60" y="3"/>
                        </a:lnTo>
                        <a:lnTo>
                          <a:pt x="56" y="0"/>
                        </a:lnTo>
                        <a:lnTo>
                          <a:pt x="53" y="1"/>
                        </a:lnTo>
                        <a:lnTo>
                          <a:pt x="50" y="1"/>
                        </a:lnTo>
                        <a:lnTo>
                          <a:pt x="56" y="5"/>
                        </a:lnTo>
                        <a:lnTo>
                          <a:pt x="60" y="8"/>
                        </a:lnTo>
                        <a:lnTo>
                          <a:pt x="65" y="12"/>
                        </a:lnTo>
                        <a:lnTo>
                          <a:pt x="70" y="17"/>
                        </a:lnTo>
                        <a:lnTo>
                          <a:pt x="73" y="22"/>
                        </a:lnTo>
                        <a:lnTo>
                          <a:pt x="74" y="28"/>
                        </a:lnTo>
                        <a:lnTo>
                          <a:pt x="76" y="34"/>
                        </a:lnTo>
                        <a:lnTo>
                          <a:pt x="77" y="40"/>
                        </a:lnTo>
                        <a:lnTo>
                          <a:pt x="76" y="49"/>
                        </a:lnTo>
                        <a:lnTo>
                          <a:pt x="74" y="57"/>
                        </a:lnTo>
                        <a:lnTo>
                          <a:pt x="70" y="63"/>
                        </a:lnTo>
                        <a:lnTo>
                          <a:pt x="65" y="70"/>
                        </a:lnTo>
                        <a:lnTo>
                          <a:pt x="59" y="76"/>
                        </a:lnTo>
                        <a:lnTo>
                          <a:pt x="51" y="79"/>
                        </a:lnTo>
                        <a:lnTo>
                          <a:pt x="43" y="82"/>
                        </a:lnTo>
                        <a:lnTo>
                          <a:pt x="36" y="82"/>
                        </a:lnTo>
                        <a:lnTo>
                          <a:pt x="25" y="80"/>
                        </a:lnTo>
                        <a:lnTo>
                          <a:pt x="16" y="77"/>
                        </a:lnTo>
                        <a:lnTo>
                          <a:pt x="6" y="71"/>
                        </a:lnTo>
                        <a:lnTo>
                          <a:pt x="0" y="63"/>
                        </a:lnTo>
                        <a:lnTo>
                          <a:pt x="0" y="66"/>
                        </a:lnTo>
                        <a:lnTo>
                          <a:pt x="2" y="70"/>
                        </a:lnTo>
                        <a:lnTo>
                          <a:pt x="8" y="76"/>
                        </a:lnTo>
                        <a:lnTo>
                          <a:pt x="16" y="80"/>
                        </a:lnTo>
                        <a:lnTo>
                          <a:pt x="25" y="83"/>
                        </a:lnTo>
                        <a:lnTo>
                          <a:pt x="36" y="85"/>
                        </a:lnTo>
                        <a:lnTo>
                          <a:pt x="45" y="85"/>
                        </a:lnTo>
                        <a:lnTo>
                          <a:pt x="53" y="82"/>
                        </a:lnTo>
                        <a:lnTo>
                          <a:pt x="60" y="77"/>
                        </a:lnTo>
                        <a:lnTo>
                          <a:pt x="67" y="73"/>
                        </a:lnTo>
                        <a:lnTo>
                          <a:pt x="73" y="65"/>
                        </a:lnTo>
                        <a:lnTo>
                          <a:pt x="76" y="57"/>
                        </a:lnTo>
                        <a:lnTo>
                          <a:pt x="79" y="49"/>
                        </a:lnTo>
                        <a:lnTo>
                          <a:pt x="81" y="40"/>
                        </a:lnTo>
                        <a:close/>
                      </a:path>
                    </a:pathLst>
                  </a:custGeom>
                  <a:solidFill>
                    <a:srgbClr val="E56B6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7" name="Freeform 785">
                    <a:extLst>
                      <a:ext uri="{FF2B5EF4-FFF2-40B4-BE49-F238E27FC236}">
                        <a16:creationId xmlns:a16="http://schemas.microsoft.com/office/drawing/2014/main" id="{4B6229E3-2336-2E43-BE0B-7E083A21B2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1"/>
                    <a:ext cx="79" cy="82"/>
                  </a:xfrm>
                  <a:custGeom>
                    <a:avLst/>
                    <a:gdLst>
                      <a:gd name="T0" fmla="*/ 79 w 79"/>
                      <a:gd name="T1" fmla="*/ 39 h 82"/>
                      <a:gd name="T2" fmla="*/ 77 w 79"/>
                      <a:gd name="T3" fmla="*/ 33 h 82"/>
                      <a:gd name="T4" fmla="*/ 76 w 79"/>
                      <a:gd name="T5" fmla="*/ 27 h 82"/>
                      <a:gd name="T6" fmla="*/ 74 w 79"/>
                      <a:gd name="T7" fmla="*/ 21 h 82"/>
                      <a:gd name="T8" fmla="*/ 71 w 79"/>
                      <a:gd name="T9" fmla="*/ 16 h 82"/>
                      <a:gd name="T10" fmla="*/ 68 w 79"/>
                      <a:gd name="T11" fmla="*/ 11 h 82"/>
                      <a:gd name="T12" fmla="*/ 64 w 79"/>
                      <a:gd name="T13" fmla="*/ 7 h 82"/>
                      <a:gd name="T14" fmla="*/ 57 w 79"/>
                      <a:gd name="T15" fmla="*/ 2 h 82"/>
                      <a:gd name="T16" fmla="*/ 53 w 79"/>
                      <a:gd name="T17" fmla="*/ 0 h 82"/>
                      <a:gd name="T18" fmla="*/ 50 w 79"/>
                      <a:gd name="T19" fmla="*/ 0 h 82"/>
                      <a:gd name="T20" fmla="*/ 47 w 79"/>
                      <a:gd name="T21" fmla="*/ 0 h 82"/>
                      <a:gd name="T22" fmla="*/ 53 w 79"/>
                      <a:gd name="T23" fmla="*/ 4 h 82"/>
                      <a:gd name="T24" fmla="*/ 59 w 79"/>
                      <a:gd name="T25" fmla="*/ 7 h 82"/>
                      <a:gd name="T26" fmla="*/ 64 w 79"/>
                      <a:gd name="T27" fmla="*/ 11 h 82"/>
                      <a:gd name="T28" fmla="*/ 67 w 79"/>
                      <a:gd name="T29" fmla="*/ 16 h 82"/>
                      <a:gd name="T30" fmla="*/ 71 w 79"/>
                      <a:gd name="T31" fmla="*/ 21 h 82"/>
                      <a:gd name="T32" fmla="*/ 73 w 79"/>
                      <a:gd name="T33" fmla="*/ 27 h 82"/>
                      <a:gd name="T34" fmla="*/ 74 w 79"/>
                      <a:gd name="T35" fmla="*/ 33 h 82"/>
                      <a:gd name="T36" fmla="*/ 76 w 79"/>
                      <a:gd name="T37" fmla="*/ 39 h 82"/>
                      <a:gd name="T38" fmla="*/ 74 w 79"/>
                      <a:gd name="T39" fmla="*/ 47 h 82"/>
                      <a:gd name="T40" fmla="*/ 73 w 79"/>
                      <a:gd name="T41" fmla="*/ 55 h 82"/>
                      <a:gd name="T42" fmla="*/ 68 w 79"/>
                      <a:gd name="T43" fmla="*/ 62 h 82"/>
                      <a:gd name="T44" fmla="*/ 64 w 79"/>
                      <a:gd name="T45" fmla="*/ 69 h 82"/>
                      <a:gd name="T46" fmla="*/ 57 w 79"/>
                      <a:gd name="T47" fmla="*/ 73 h 82"/>
                      <a:gd name="T48" fmla="*/ 51 w 79"/>
                      <a:gd name="T49" fmla="*/ 76 h 82"/>
                      <a:gd name="T50" fmla="*/ 43 w 79"/>
                      <a:gd name="T51" fmla="*/ 79 h 82"/>
                      <a:gd name="T52" fmla="*/ 36 w 79"/>
                      <a:gd name="T53" fmla="*/ 79 h 82"/>
                      <a:gd name="T54" fmla="*/ 25 w 79"/>
                      <a:gd name="T55" fmla="*/ 78 h 82"/>
                      <a:gd name="T56" fmla="*/ 16 w 79"/>
                      <a:gd name="T57" fmla="*/ 75 h 82"/>
                      <a:gd name="T58" fmla="*/ 6 w 79"/>
                      <a:gd name="T59" fmla="*/ 67 h 82"/>
                      <a:gd name="T60" fmla="*/ 0 w 79"/>
                      <a:gd name="T61" fmla="*/ 59 h 82"/>
                      <a:gd name="T62" fmla="*/ 0 w 79"/>
                      <a:gd name="T63" fmla="*/ 59 h 82"/>
                      <a:gd name="T64" fmla="*/ 0 w 79"/>
                      <a:gd name="T65" fmla="*/ 61 h 82"/>
                      <a:gd name="T66" fmla="*/ 0 w 79"/>
                      <a:gd name="T67" fmla="*/ 62 h 82"/>
                      <a:gd name="T68" fmla="*/ 0 w 79"/>
                      <a:gd name="T69" fmla="*/ 65 h 82"/>
                      <a:gd name="T70" fmla="*/ 8 w 79"/>
                      <a:gd name="T71" fmla="*/ 73 h 82"/>
                      <a:gd name="T72" fmla="*/ 16 w 79"/>
                      <a:gd name="T73" fmla="*/ 78 h 82"/>
                      <a:gd name="T74" fmla="*/ 25 w 79"/>
                      <a:gd name="T75" fmla="*/ 81 h 82"/>
                      <a:gd name="T76" fmla="*/ 36 w 79"/>
                      <a:gd name="T77" fmla="*/ 82 h 82"/>
                      <a:gd name="T78" fmla="*/ 43 w 79"/>
                      <a:gd name="T79" fmla="*/ 82 h 82"/>
                      <a:gd name="T80" fmla="*/ 53 w 79"/>
                      <a:gd name="T81" fmla="*/ 79 h 82"/>
                      <a:gd name="T82" fmla="*/ 59 w 79"/>
                      <a:gd name="T83" fmla="*/ 75 h 82"/>
                      <a:gd name="T84" fmla="*/ 65 w 79"/>
                      <a:gd name="T85" fmla="*/ 70 h 82"/>
                      <a:gd name="T86" fmla="*/ 71 w 79"/>
                      <a:gd name="T87" fmla="*/ 64 h 82"/>
                      <a:gd name="T88" fmla="*/ 74 w 79"/>
                      <a:gd name="T89" fmla="*/ 56 h 82"/>
                      <a:gd name="T90" fmla="*/ 77 w 79"/>
                      <a:gd name="T91" fmla="*/ 48 h 82"/>
                      <a:gd name="T92" fmla="*/ 79 w 79"/>
                      <a:gd name="T93" fmla="*/ 39 h 8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9"/>
                      <a:gd name="T142" fmla="*/ 0 h 82"/>
                      <a:gd name="T143" fmla="*/ 79 w 79"/>
                      <a:gd name="T144" fmla="*/ 82 h 8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9" h="82">
                        <a:moveTo>
                          <a:pt x="79" y="39"/>
                        </a:moveTo>
                        <a:lnTo>
                          <a:pt x="77" y="33"/>
                        </a:lnTo>
                        <a:lnTo>
                          <a:pt x="76" y="27"/>
                        </a:lnTo>
                        <a:lnTo>
                          <a:pt x="74" y="21"/>
                        </a:lnTo>
                        <a:lnTo>
                          <a:pt x="71" y="16"/>
                        </a:lnTo>
                        <a:lnTo>
                          <a:pt x="68" y="11"/>
                        </a:lnTo>
                        <a:lnTo>
                          <a:pt x="64" y="7"/>
                        </a:lnTo>
                        <a:lnTo>
                          <a:pt x="57" y="2"/>
                        </a:lnTo>
                        <a:lnTo>
                          <a:pt x="53" y="0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53" y="4"/>
                        </a:lnTo>
                        <a:lnTo>
                          <a:pt x="59" y="7"/>
                        </a:lnTo>
                        <a:lnTo>
                          <a:pt x="64" y="11"/>
                        </a:lnTo>
                        <a:lnTo>
                          <a:pt x="67" y="16"/>
                        </a:lnTo>
                        <a:lnTo>
                          <a:pt x="71" y="21"/>
                        </a:lnTo>
                        <a:lnTo>
                          <a:pt x="73" y="27"/>
                        </a:lnTo>
                        <a:lnTo>
                          <a:pt x="74" y="33"/>
                        </a:lnTo>
                        <a:lnTo>
                          <a:pt x="76" y="39"/>
                        </a:lnTo>
                        <a:lnTo>
                          <a:pt x="74" y="47"/>
                        </a:lnTo>
                        <a:lnTo>
                          <a:pt x="73" y="55"/>
                        </a:lnTo>
                        <a:lnTo>
                          <a:pt x="68" y="62"/>
                        </a:lnTo>
                        <a:lnTo>
                          <a:pt x="64" y="69"/>
                        </a:lnTo>
                        <a:lnTo>
                          <a:pt x="57" y="73"/>
                        </a:lnTo>
                        <a:lnTo>
                          <a:pt x="51" y="76"/>
                        </a:lnTo>
                        <a:lnTo>
                          <a:pt x="43" y="79"/>
                        </a:lnTo>
                        <a:lnTo>
                          <a:pt x="36" y="79"/>
                        </a:lnTo>
                        <a:lnTo>
                          <a:pt x="25" y="78"/>
                        </a:lnTo>
                        <a:lnTo>
                          <a:pt x="16" y="75"/>
                        </a:lnTo>
                        <a:lnTo>
                          <a:pt x="6" y="67"/>
                        </a:lnTo>
                        <a:lnTo>
                          <a:pt x="0" y="59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0" y="65"/>
                        </a:lnTo>
                        <a:lnTo>
                          <a:pt x="8" y="73"/>
                        </a:lnTo>
                        <a:lnTo>
                          <a:pt x="16" y="78"/>
                        </a:lnTo>
                        <a:lnTo>
                          <a:pt x="25" y="81"/>
                        </a:lnTo>
                        <a:lnTo>
                          <a:pt x="36" y="82"/>
                        </a:lnTo>
                        <a:lnTo>
                          <a:pt x="43" y="82"/>
                        </a:lnTo>
                        <a:lnTo>
                          <a:pt x="53" y="79"/>
                        </a:lnTo>
                        <a:lnTo>
                          <a:pt x="59" y="75"/>
                        </a:lnTo>
                        <a:lnTo>
                          <a:pt x="65" y="70"/>
                        </a:lnTo>
                        <a:lnTo>
                          <a:pt x="71" y="64"/>
                        </a:lnTo>
                        <a:lnTo>
                          <a:pt x="74" y="56"/>
                        </a:lnTo>
                        <a:lnTo>
                          <a:pt x="77" y="48"/>
                        </a:lnTo>
                        <a:lnTo>
                          <a:pt x="79" y="39"/>
                        </a:lnTo>
                        <a:close/>
                      </a:path>
                    </a:pathLst>
                  </a:custGeom>
                  <a:solidFill>
                    <a:srgbClr val="E66E6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8" name="Freeform 786">
                    <a:extLst>
                      <a:ext uri="{FF2B5EF4-FFF2-40B4-BE49-F238E27FC236}">
                        <a16:creationId xmlns:a16="http://schemas.microsoft.com/office/drawing/2014/main" id="{8637A6D4-0678-3B49-B44C-2BE3AD97BA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1"/>
                    <a:ext cx="77" cy="81"/>
                  </a:xfrm>
                  <a:custGeom>
                    <a:avLst/>
                    <a:gdLst>
                      <a:gd name="T0" fmla="*/ 77 w 77"/>
                      <a:gd name="T1" fmla="*/ 39 h 81"/>
                      <a:gd name="T2" fmla="*/ 76 w 77"/>
                      <a:gd name="T3" fmla="*/ 33 h 81"/>
                      <a:gd name="T4" fmla="*/ 74 w 77"/>
                      <a:gd name="T5" fmla="*/ 27 h 81"/>
                      <a:gd name="T6" fmla="*/ 73 w 77"/>
                      <a:gd name="T7" fmla="*/ 21 h 81"/>
                      <a:gd name="T8" fmla="*/ 70 w 77"/>
                      <a:gd name="T9" fmla="*/ 16 h 81"/>
                      <a:gd name="T10" fmla="*/ 65 w 77"/>
                      <a:gd name="T11" fmla="*/ 11 h 81"/>
                      <a:gd name="T12" fmla="*/ 60 w 77"/>
                      <a:gd name="T13" fmla="*/ 7 h 81"/>
                      <a:gd name="T14" fmla="*/ 56 w 77"/>
                      <a:gd name="T15" fmla="*/ 4 h 81"/>
                      <a:gd name="T16" fmla="*/ 50 w 77"/>
                      <a:gd name="T17" fmla="*/ 0 h 81"/>
                      <a:gd name="T18" fmla="*/ 47 w 77"/>
                      <a:gd name="T19" fmla="*/ 0 h 81"/>
                      <a:gd name="T20" fmla="*/ 45 w 77"/>
                      <a:gd name="T21" fmla="*/ 2 h 81"/>
                      <a:gd name="T22" fmla="*/ 51 w 77"/>
                      <a:gd name="T23" fmla="*/ 4 h 81"/>
                      <a:gd name="T24" fmla="*/ 56 w 77"/>
                      <a:gd name="T25" fmla="*/ 7 h 81"/>
                      <a:gd name="T26" fmla="*/ 60 w 77"/>
                      <a:gd name="T27" fmla="*/ 11 h 81"/>
                      <a:gd name="T28" fmla="*/ 65 w 77"/>
                      <a:gd name="T29" fmla="*/ 16 h 81"/>
                      <a:gd name="T30" fmla="*/ 68 w 77"/>
                      <a:gd name="T31" fmla="*/ 21 h 81"/>
                      <a:gd name="T32" fmla="*/ 71 w 77"/>
                      <a:gd name="T33" fmla="*/ 27 h 81"/>
                      <a:gd name="T34" fmla="*/ 73 w 77"/>
                      <a:gd name="T35" fmla="*/ 33 h 81"/>
                      <a:gd name="T36" fmla="*/ 74 w 77"/>
                      <a:gd name="T37" fmla="*/ 39 h 81"/>
                      <a:gd name="T38" fmla="*/ 73 w 77"/>
                      <a:gd name="T39" fmla="*/ 47 h 81"/>
                      <a:gd name="T40" fmla="*/ 71 w 77"/>
                      <a:gd name="T41" fmla="*/ 55 h 81"/>
                      <a:gd name="T42" fmla="*/ 67 w 77"/>
                      <a:gd name="T43" fmla="*/ 61 h 81"/>
                      <a:gd name="T44" fmla="*/ 62 w 77"/>
                      <a:gd name="T45" fmla="*/ 67 h 81"/>
                      <a:gd name="T46" fmla="*/ 57 w 77"/>
                      <a:gd name="T47" fmla="*/ 72 h 81"/>
                      <a:gd name="T48" fmla="*/ 50 w 77"/>
                      <a:gd name="T49" fmla="*/ 75 h 81"/>
                      <a:gd name="T50" fmla="*/ 43 w 77"/>
                      <a:gd name="T51" fmla="*/ 78 h 81"/>
                      <a:gd name="T52" fmla="*/ 36 w 77"/>
                      <a:gd name="T53" fmla="*/ 78 h 81"/>
                      <a:gd name="T54" fmla="*/ 25 w 77"/>
                      <a:gd name="T55" fmla="*/ 76 h 81"/>
                      <a:gd name="T56" fmla="*/ 14 w 77"/>
                      <a:gd name="T57" fmla="*/ 72 h 81"/>
                      <a:gd name="T58" fmla="*/ 6 w 77"/>
                      <a:gd name="T59" fmla="*/ 65 h 81"/>
                      <a:gd name="T60" fmla="*/ 0 w 77"/>
                      <a:gd name="T61" fmla="*/ 56 h 81"/>
                      <a:gd name="T62" fmla="*/ 0 w 77"/>
                      <a:gd name="T63" fmla="*/ 58 h 81"/>
                      <a:gd name="T64" fmla="*/ 0 w 77"/>
                      <a:gd name="T65" fmla="*/ 61 h 81"/>
                      <a:gd name="T66" fmla="*/ 0 w 77"/>
                      <a:gd name="T67" fmla="*/ 61 h 81"/>
                      <a:gd name="T68" fmla="*/ 0 w 77"/>
                      <a:gd name="T69" fmla="*/ 62 h 81"/>
                      <a:gd name="T70" fmla="*/ 6 w 77"/>
                      <a:gd name="T71" fmla="*/ 70 h 81"/>
                      <a:gd name="T72" fmla="*/ 16 w 77"/>
                      <a:gd name="T73" fmla="*/ 76 h 81"/>
                      <a:gd name="T74" fmla="*/ 25 w 77"/>
                      <a:gd name="T75" fmla="*/ 79 h 81"/>
                      <a:gd name="T76" fmla="*/ 36 w 77"/>
                      <a:gd name="T77" fmla="*/ 81 h 81"/>
                      <a:gd name="T78" fmla="*/ 43 w 77"/>
                      <a:gd name="T79" fmla="*/ 81 h 81"/>
                      <a:gd name="T80" fmla="*/ 51 w 77"/>
                      <a:gd name="T81" fmla="*/ 78 h 81"/>
                      <a:gd name="T82" fmla="*/ 59 w 77"/>
                      <a:gd name="T83" fmla="*/ 75 h 81"/>
                      <a:gd name="T84" fmla="*/ 65 w 77"/>
                      <a:gd name="T85" fmla="*/ 69 h 81"/>
                      <a:gd name="T86" fmla="*/ 70 w 77"/>
                      <a:gd name="T87" fmla="*/ 62 h 81"/>
                      <a:gd name="T88" fmla="*/ 74 w 77"/>
                      <a:gd name="T89" fmla="*/ 56 h 81"/>
                      <a:gd name="T90" fmla="*/ 76 w 77"/>
                      <a:gd name="T91" fmla="*/ 48 h 81"/>
                      <a:gd name="T92" fmla="*/ 77 w 77"/>
                      <a:gd name="T93" fmla="*/ 39 h 81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7"/>
                      <a:gd name="T142" fmla="*/ 0 h 81"/>
                      <a:gd name="T143" fmla="*/ 77 w 77"/>
                      <a:gd name="T144" fmla="*/ 81 h 81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7" h="81">
                        <a:moveTo>
                          <a:pt x="77" y="39"/>
                        </a:moveTo>
                        <a:lnTo>
                          <a:pt x="76" y="33"/>
                        </a:lnTo>
                        <a:lnTo>
                          <a:pt x="74" y="27"/>
                        </a:lnTo>
                        <a:lnTo>
                          <a:pt x="73" y="21"/>
                        </a:lnTo>
                        <a:lnTo>
                          <a:pt x="70" y="16"/>
                        </a:lnTo>
                        <a:lnTo>
                          <a:pt x="65" y="11"/>
                        </a:lnTo>
                        <a:lnTo>
                          <a:pt x="60" y="7"/>
                        </a:lnTo>
                        <a:lnTo>
                          <a:pt x="56" y="4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5" y="2"/>
                        </a:lnTo>
                        <a:lnTo>
                          <a:pt x="51" y="4"/>
                        </a:lnTo>
                        <a:lnTo>
                          <a:pt x="56" y="7"/>
                        </a:lnTo>
                        <a:lnTo>
                          <a:pt x="60" y="11"/>
                        </a:lnTo>
                        <a:lnTo>
                          <a:pt x="65" y="16"/>
                        </a:lnTo>
                        <a:lnTo>
                          <a:pt x="68" y="21"/>
                        </a:lnTo>
                        <a:lnTo>
                          <a:pt x="71" y="27"/>
                        </a:lnTo>
                        <a:lnTo>
                          <a:pt x="73" y="33"/>
                        </a:lnTo>
                        <a:lnTo>
                          <a:pt x="74" y="39"/>
                        </a:lnTo>
                        <a:lnTo>
                          <a:pt x="73" y="47"/>
                        </a:lnTo>
                        <a:lnTo>
                          <a:pt x="71" y="55"/>
                        </a:lnTo>
                        <a:lnTo>
                          <a:pt x="67" y="61"/>
                        </a:lnTo>
                        <a:lnTo>
                          <a:pt x="62" y="67"/>
                        </a:lnTo>
                        <a:lnTo>
                          <a:pt x="57" y="72"/>
                        </a:lnTo>
                        <a:lnTo>
                          <a:pt x="50" y="75"/>
                        </a:lnTo>
                        <a:lnTo>
                          <a:pt x="43" y="78"/>
                        </a:lnTo>
                        <a:lnTo>
                          <a:pt x="36" y="78"/>
                        </a:lnTo>
                        <a:lnTo>
                          <a:pt x="25" y="76"/>
                        </a:lnTo>
                        <a:lnTo>
                          <a:pt x="14" y="72"/>
                        </a:lnTo>
                        <a:lnTo>
                          <a:pt x="6" y="65"/>
                        </a:lnTo>
                        <a:lnTo>
                          <a:pt x="0" y="56"/>
                        </a:lnTo>
                        <a:lnTo>
                          <a:pt x="0" y="58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6" y="70"/>
                        </a:lnTo>
                        <a:lnTo>
                          <a:pt x="16" y="76"/>
                        </a:lnTo>
                        <a:lnTo>
                          <a:pt x="25" y="79"/>
                        </a:lnTo>
                        <a:lnTo>
                          <a:pt x="36" y="81"/>
                        </a:lnTo>
                        <a:lnTo>
                          <a:pt x="43" y="81"/>
                        </a:lnTo>
                        <a:lnTo>
                          <a:pt x="51" y="78"/>
                        </a:lnTo>
                        <a:lnTo>
                          <a:pt x="59" y="75"/>
                        </a:lnTo>
                        <a:lnTo>
                          <a:pt x="65" y="69"/>
                        </a:lnTo>
                        <a:lnTo>
                          <a:pt x="70" y="62"/>
                        </a:lnTo>
                        <a:lnTo>
                          <a:pt x="74" y="56"/>
                        </a:lnTo>
                        <a:lnTo>
                          <a:pt x="76" y="48"/>
                        </a:lnTo>
                        <a:lnTo>
                          <a:pt x="77" y="39"/>
                        </a:lnTo>
                        <a:close/>
                      </a:path>
                    </a:pathLst>
                  </a:custGeom>
                  <a:solidFill>
                    <a:srgbClr val="E672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99" name="Freeform 787">
                    <a:extLst>
                      <a:ext uri="{FF2B5EF4-FFF2-40B4-BE49-F238E27FC236}">
                        <a16:creationId xmlns:a16="http://schemas.microsoft.com/office/drawing/2014/main" id="{700CFF2B-6DCA-3543-8E1E-6381EE4BEA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1"/>
                    <a:ext cx="76" cy="79"/>
                  </a:xfrm>
                  <a:custGeom>
                    <a:avLst/>
                    <a:gdLst>
                      <a:gd name="T0" fmla="*/ 76 w 76"/>
                      <a:gd name="T1" fmla="*/ 39 h 79"/>
                      <a:gd name="T2" fmla="*/ 74 w 76"/>
                      <a:gd name="T3" fmla="*/ 33 h 79"/>
                      <a:gd name="T4" fmla="*/ 73 w 76"/>
                      <a:gd name="T5" fmla="*/ 27 h 79"/>
                      <a:gd name="T6" fmla="*/ 71 w 76"/>
                      <a:gd name="T7" fmla="*/ 21 h 79"/>
                      <a:gd name="T8" fmla="*/ 67 w 76"/>
                      <a:gd name="T9" fmla="*/ 16 h 79"/>
                      <a:gd name="T10" fmla="*/ 64 w 76"/>
                      <a:gd name="T11" fmla="*/ 11 h 79"/>
                      <a:gd name="T12" fmla="*/ 59 w 76"/>
                      <a:gd name="T13" fmla="*/ 7 h 79"/>
                      <a:gd name="T14" fmla="*/ 53 w 76"/>
                      <a:gd name="T15" fmla="*/ 4 h 79"/>
                      <a:gd name="T16" fmla="*/ 47 w 76"/>
                      <a:gd name="T17" fmla="*/ 0 h 79"/>
                      <a:gd name="T18" fmla="*/ 45 w 76"/>
                      <a:gd name="T19" fmla="*/ 2 h 79"/>
                      <a:gd name="T20" fmla="*/ 42 w 76"/>
                      <a:gd name="T21" fmla="*/ 4 h 79"/>
                      <a:gd name="T22" fmla="*/ 48 w 76"/>
                      <a:gd name="T23" fmla="*/ 5 h 79"/>
                      <a:gd name="T24" fmla="*/ 54 w 76"/>
                      <a:gd name="T25" fmla="*/ 7 h 79"/>
                      <a:gd name="T26" fmla="*/ 59 w 76"/>
                      <a:gd name="T27" fmla="*/ 11 h 79"/>
                      <a:gd name="T28" fmla="*/ 64 w 76"/>
                      <a:gd name="T29" fmla="*/ 16 h 79"/>
                      <a:gd name="T30" fmla="*/ 67 w 76"/>
                      <a:gd name="T31" fmla="*/ 21 h 79"/>
                      <a:gd name="T32" fmla="*/ 70 w 76"/>
                      <a:gd name="T33" fmla="*/ 27 h 79"/>
                      <a:gd name="T34" fmla="*/ 71 w 76"/>
                      <a:gd name="T35" fmla="*/ 33 h 79"/>
                      <a:gd name="T36" fmla="*/ 73 w 76"/>
                      <a:gd name="T37" fmla="*/ 39 h 79"/>
                      <a:gd name="T38" fmla="*/ 71 w 76"/>
                      <a:gd name="T39" fmla="*/ 47 h 79"/>
                      <a:gd name="T40" fmla="*/ 70 w 76"/>
                      <a:gd name="T41" fmla="*/ 53 h 79"/>
                      <a:gd name="T42" fmla="*/ 67 w 76"/>
                      <a:gd name="T43" fmla="*/ 61 h 79"/>
                      <a:gd name="T44" fmla="*/ 62 w 76"/>
                      <a:gd name="T45" fmla="*/ 65 h 79"/>
                      <a:gd name="T46" fmla="*/ 56 w 76"/>
                      <a:gd name="T47" fmla="*/ 70 h 79"/>
                      <a:gd name="T48" fmla="*/ 50 w 76"/>
                      <a:gd name="T49" fmla="*/ 73 h 79"/>
                      <a:gd name="T50" fmla="*/ 42 w 76"/>
                      <a:gd name="T51" fmla="*/ 76 h 79"/>
                      <a:gd name="T52" fmla="*/ 36 w 76"/>
                      <a:gd name="T53" fmla="*/ 76 h 79"/>
                      <a:gd name="T54" fmla="*/ 30 w 76"/>
                      <a:gd name="T55" fmla="*/ 76 h 79"/>
                      <a:gd name="T56" fmla="*/ 23 w 76"/>
                      <a:gd name="T57" fmla="*/ 75 h 79"/>
                      <a:gd name="T58" fmla="*/ 19 w 76"/>
                      <a:gd name="T59" fmla="*/ 73 h 79"/>
                      <a:gd name="T60" fmla="*/ 14 w 76"/>
                      <a:gd name="T61" fmla="*/ 70 h 79"/>
                      <a:gd name="T62" fmla="*/ 9 w 76"/>
                      <a:gd name="T63" fmla="*/ 67 h 79"/>
                      <a:gd name="T64" fmla="*/ 6 w 76"/>
                      <a:gd name="T65" fmla="*/ 62 h 79"/>
                      <a:gd name="T66" fmla="*/ 3 w 76"/>
                      <a:gd name="T67" fmla="*/ 58 h 79"/>
                      <a:gd name="T68" fmla="*/ 0 w 76"/>
                      <a:gd name="T69" fmla="*/ 53 h 79"/>
                      <a:gd name="T70" fmla="*/ 0 w 76"/>
                      <a:gd name="T71" fmla="*/ 56 h 79"/>
                      <a:gd name="T72" fmla="*/ 0 w 76"/>
                      <a:gd name="T73" fmla="*/ 59 h 79"/>
                      <a:gd name="T74" fmla="*/ 6 w 76"/>
                      <a:gd name="T75" fmla="*/ 67 h 79"/>
                      <a:gd name="T76" fmla="*/ 16 w 76"/>
                      <a:gd name="T77" fmla="*/ 75 h 79"/>
                      <a:gd name="T78" fmla="*/ 25 w 76"/>
                      <a:gd name="T79" fmla="*/ 78 h 79"/>
                      <a:gd name="T80" fmla="*/ 36 w 76"/>
                      <a:gd name="T81" fmla="*/ 79 h 79"/>
                      <a:gd name="T82" fmla="*/ 43 w 76"/>
                      <a:gd name="T83" fmla="*/ 79 h 79"/>
                      <a:gd name="T84" fmla="*/ 51 w 76"/>
                      <a:gd name="T85" fmla="*/ 76 h 79"/>
                      <a:gd name="T86" fmla="*/ 57 w 76"/>
                      <a:gd name="T87" fmla="*/ 73 h 79"/>
                      <a:gd name="T88" fmla="*/ 64 w 76"/>
                      <a:gd name="T89" fmla="*/ 69 h 79"/>
                      <a:gd name="T90" fmla="*/ 68 w 76"/>
                      <a:gd name="T91" fmla="*/ 62 h 79"/>
                      <a:gd name="T92" fmla="*/ 73 w 76"/>
                      <a:gd name="T93" fmla="*/ 55 h 79"/>
                      <a:gd name="T94" fmla="*/ 74 w 76"/>
                      <a:gd name="T95" fmla="*/ 47 h 79"/>
                      <a:gd name="T96" fmla="*/ 76 w 76"/>
                      <a:gd name="T97" fmla="*/ 39 h 7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6"/>
                      <a:gd name="T148" fmla="*/ 0 h 79"/>
                      <a:gd name="T149" fmla="*/ 76 w 76"/>
                      <a:gd name="T150" fmla="*/ 79 h 79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6" h="79">
                        <a:moveTo>
                          <a:pt x="76" y="39"/>
                        </a:moveTo>
                        <a:lnTo>
                          <a:pt x="74" y="33"/>
                        </a:lnTo>
                        <a:lnTo>
                          <a:pt x="73" y="27"/>
                        </a:lnTo>
                        <a:lnTo>
                          <a:pt x="71" y="21"/>
                        </a:lnTo>
                        <a:lnTo>
                          <a:pt x="67" y="16"/>
                        </a:lnTo>
                        <a:lnTo>
                          <a:pt x="64" y="11"/>
                        </a:lnTo>
                        <a:lnTo>
                          <a:pt x="59" y="7"/>
                        </a:lnTo>
                        <a:lnTo>
                          <a:pt x="53" y="4"/>
                        </a:lnTo>
                        <a:lnTo>
                          <a:pt x="47" y="0"/>
                        </a:lnTo>
                        <a:lnTo>
                          <a:pt x="45" y="2"/>
                        </a:lnTo>
                        <a:lnTo>
                          <a:pt x="42" y="4"/>
                        </a:lnTo>
                        <a:lnTo>
                          <a:pt x="48" y="5"/>
                        </a:lnTo>
                        <a:lnTo>
                          <a:pt x="54" y="7"/>
                        </a:lnTo>
                        <a:lnTo>
                          <a:pt x="59" y="11"/>
                        </a:lnTo>
                        <a:lnTo>
                          <a:pt x="64" y="16"/>
                        </a:lnTo>
                        <a:lnTo>
                          <a:pt x="67" y="21"/>
                        </a:lnTo>
                        <a:lnTo>
                          <a:pt x="70" y="27"/>
                        </a:lnTo>
                        <a:lnTo>
                          <a:pt x="71" y="33"/>
                        </a:lnTo>
                        <a:lnTo>
                          <a:pt x="73" y="39"/>
                        </a:lnTo>
                        <a:lnTo>
                          <a:pt x="71" y="47"/>
                        </a:lnTo>
                        <a:lnTo>
                          <a:pt x="70" y="53"/>
                        </a:lnTo>
                        <a:lnTo>
                          <a:pt x="67" y="61"/>
                        </a:lnTo>
                        <a:lnTo>
                          <a:pt x="62" y="65"/>
                        </a:lnTo>
                        <a:lnTo>
                          <a:pt x="56" y="70"/>
                        </a:lnTo>
                        <a:lnTo>
                          <a:pt x="50" y="73"/>
                        </a:lnTo>
                        <a:lnTo>
                          <a:pt x="42" y="76"/>
                        </a:lnTo>
                        <a:lnTo>
                          <a:pt x="36" y="76"/>
                        </a:lnTo>
                        <a:lnTo>
                          <a:pt x="30" y="76"/>
                        </a:lnTo>
                        <a:lnTo>
                          <a:pt x="23" y="75"/>
                        </a:lnTo>
                        <a:lnTo>
                          <a:pt x="19" y="73"/>
                        </a:lnTo>
                        <a:lnTo>
                          <a:pt x="14" y="70"/>
                        </a:lnTo>
                        <a:lnTo>
                          <a:pt x="9" y="67"/>
                        </a:lnTo>
                        <a:lnTo>
                          <a:pt x="6" y="62"/>
                        </a:lnTo>
                        <a:lnTo>
                          <a:pt x="3" y="58"/>
                        </a:lnTo>
                        <a:lnTo>
                          <a:pt x="0" y="53"/>
                        </a:lnTo>
                        <a:lnTo>
                          <a:pt x="0" y="56"/>
                        </a:lnTo>
                        <a:lnTo>
                          <a:pt x="0" y="59"/>
                        </a:lnTo>
                        <a:lnTo>
                          <a:pt x="6" y="67"/>
                        </a:lnTo>
                        <a:lnTo>
                          <a:pt x="16" y="75"/>
                        </a:lnTo>
                        <a:lnTo>
                          <a:pt x="25" y="78"/>
                        </a:lnTo>
                        <a:lnTo>
                          <a:pt x="36" y="79"/>
                        </a:lnTo>
                        <a:lnTo>
                          <a:pt x="43" y="79"/>
                        </a:lnTo>
                        <a:lnTo>
                          <a:pt x="51" y="76"/>
                        </a:lnTo>
                        <a:lnTo>
                          <a:pt x="57" y="73"/>
                        </a:lnTo>
                        <a:lnTo>
                          <a:pt x="64" y="69"/>
                        </a:lnTo>
                        <a:lnTo>
                          <a:pt x="68" y="62"/>
                        </a:lnTo>
                        <a:lnTo>
                          <a:pt x="73" y="55"/>
                        </a:lnTo>
                        <a:lnTo>
                          <a:pt x="74" y="47"/>
                        </a:lnTo>
                        <a:lnTo>
                          <a:pt x="76" y="39"/>
                        </a:lnTo>
                        <a:close/>
                      </a:path>
                    </a:pathLst>
                  </a:custGeom>
                  <a:solidFill>
                    <a:srgbClr val="E7757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0" name="Freeform 788">
                    <a:extLst>
                      <a:ext uri="{FF2B5EF4-FFF2-40B4-BE49-F238E27FC236}">
                        <a16:creationId xmlns:a16="http://schemas.microsoft.com/office/drawing/2014/main" id="{F15B329F-6A4A-E24A-A588-52DE6707C7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3"/>
                    <a:ext cx="74" cy="76"/>
                  </a:xfrm>
                  <a:custGeom>
                    <a:avLst/>
                    <a:gdLst>
                      <a:gd name="T0" fmla="*/ 74 w 74"/>
                      <a:gd name="T1" fmla="*/ 37 h 76"/>
                      <a:gd name="T2" fmla="*/ 73 w 74"/>
                      <a:gd name="T3" fmla="*/ 31 h 76"/>
                      <a:gd name="T4" fmla="*/ 71 w 74"/>
                      <a:gd name="T5" fmla="*/ 25 h 76"/>
                      <a:gd name="T6" fmla="*/ 68 w 74"/>
                      <a:gd name="T7" fmla="*/ 19 h 76"/>
                      <a:gd name="T8" fmla="*/ 65 w 74"/>
                      <a:gd name="T9" fmla="*/ 14 h 76"/>
                      <a:gd name="T10" fmla="*/ 60 w 74"/>
                      <a:gd name="T11" fmla="*/ 9 h 76"/>
                      <a:gd name="T12" fmla="*/ 56 w 74"/>
                      <a:gd name="T13" fmla="*/ 5 h 76"/>
                      <a:gd name="T14" fmla="*/ 51 w 74"/>
                      <a:gd name="T15" fmla="*/ 2 h 76"/>
                      <a:gd name="T16" fmla="*/ 45 w 74"/>
                      <a:gd name="T17" fmla="*/ 0 h 76"/>
                      <a:gd name="T18" fmla="*/ 42 w 74"/>
                      <a:gd name="T19" fmla="*/ 2 h 76"/>
                      <a:gd name="T20" fmla="*/ 39 w 74"/>
                      <a:gd name="T21" fmla="*/ 2 h 76"/>
                      <a:gd name="T22" fmla="*/ 45 w 74"/>
                      <a:gd name="T23" fmla="*/ 3 h 76"/>
                      <a:gd name="T24" fmla="*/ 51 w 74"/>
                      <a:gd name="T25" fmla="*/ 6 h 76"/>
                      <a:gd name="T26" fmla="*/ 57 w 74"/>
                      <a:gd name="T27" fmla="*/ 9 h 76"/>
                      <a:gd name="T28" fmla="*/ 62 w 74"/>
                      <a:gd name="T29" fmla="*/ 14 h 76"/>
                      <a:gd name="T30" fmla="*/ 65 w 74"/>
                      <a:gd name="T31" fmla="*/ 19 h 76"/>
                      <a:gd name="T32" fmla="*/ 68 w 74"/>
                      <a:gd name="T33" fmla="*/ 25 h 76"/>
                      <a:gd name="T34" fmla="*/ 70 w 74"/>
                      <a:gd name="T35" fmla="*/ 31 h 76"/>
                      <a:gd name="T36" fmla="*/ 71 w 74"/>
                      <a:gd name="T37" fmla="*/ 37 h 76"/>
                      <a:gd name="T38" fmla="*/ 70 w 74"/>
                      <a:gd name="T39" fmla="*/ 45 h 76"/>
                      <a:gd name="T40" fmla="*/ 68 w 74"/>
                      <a:gd name="T41" fmla="*/ 51 h 76"/>
                      <a:gd name="T42" fmla="*/ 65 w 74"/>
                      <a:gd name="T43" fmla="*/ 57 h 76"/>
                      <a:gd name="T44" fmla="*/ 60 w 74"/>
                      <a:gd name="T45" fmla="*/ 62 h 76"/>
                      <a:gd name="T46" fmla="*/ 56 w 74"/>
                      <a:gd name="T47" fmla="*/ 67 h 76"/>
                      <a:gd name="T48" fmla="*/ 50 w 74"/>
                      <a:gd name="T49" fmla="*/ 70 h 76"/>
                      <a:gd name="T50" fmla="*/ 42 w 74"/>
                      <a:gd name="T51" fmla="*/ 73 h 76"/>
                      <a:gd name="T52" fmla="*/ 36 w 74"/>
                      <a:gd name="T53" fmla="*/ 73 h 76"/>
                      <a:gd name="T54" fmla="*/ 30 w 74"/>
                      <a:gd name="T55" fmla="*/ 73 h 76"/>
                      <a:gd name="T56" fmla="*/ 23 w 74"/>
                      <a:gd name="T57" fmla="*/ 71 h 76"/>
                      <a:gd name="T58" fmla="*/ 19 w 74"/>
                      <a:gd name="T59" fmla="*/ 70 h 76"/>
                      <a:gd name="T60" fmla="*/ 14 w 74"/>
                      <a:gd name="T61" fmla="*/ 67 h 76"/>
                      <a:gd name="T62" fmla="*/ 9 w 74"/>
                      <a:gd name="T63" fmla="*/ 62 h 76"/>
                      <a:gd name="T64" fmla="*/ 6 w 74"/>
                      <a:gd name="T65" fmla="*/ 59 h 76"/>
                      <a:gd name="T66" fmla="*/ 3 w 74"/>
                      <a:gd name="T67" fmla="*/ 53 h 76"/>
                      <a:gd name="T68" fmla="*/ 2 w 74"/>
                      <a:gd name="T69" fmla="*/ 48 h 76"/>
                      <a:gd name="T70" fmla="*/ 0 w 74"/>
                      <a:gd name="T71" fmla="*/ 51 h 76"/>
                      <a:gd name="T72" fmla="*/ 0 w 74"/>
                      <a:gd name="T73" fmla="*/ 54 h 76"/>
                      <a:gd name="T74" fmla="*/ 6 w 74"/>
                      <a:gd name="T75" fmla="*/ 63 h 76"/>
                      <a:gd name="T76" fmla="*/ 14 w 74"/>
                      <a:gd name="T77" fmla="*/ 70 h 76"/>
                      <a:gd name="T78" fmla="*/ 25 w 74"/>
                      <a:gd name="T79" fmla="*/ 74 h 76"/>
                      <a:gd name="T80" fmla="*/ 36 w 74"/>
                      <a:gd name="T81" fmla="*/ 76 h 76"/>
                      <a:gd name="T82" fmla="*/ 43 w 74"/>
                      <a:gd name="T83" fmla="*/ 76 h 76"/>
                      <a:gd name="T84" fmla="*/ 50 w 74"/>
                      <a:gd name="T85" fmla="*/ 73 h 76"/>
                      <a:gd name="T86" fmla="*/ 57 w 74"/>
                      <a:gd name="T87" fmla="*/ 70 h 76"/>
                      <a:gd name="T88" fmla="*/ 62 w 74"/>
                      <a:gd name="T89" fmla="*/ 65 h 76"/>
                      <a:gd name="T90" fmla="*/ 67 w 74"/>
                      <a:gd name="T91" fmla="*/ 59 h 76"/>
                      <a:gd name="T92" fmla="*/ 71 w 74"/>
                      <a:gd name="T93" fmla="*/ 53 h 76"/>
                      <a:gd name="T94" fmla="*/ 73 w 74"/>
                      <a:gd name="T95" fmla="*/ 45 h 76"/>
                      <a:gd name="T96" fmla="*/ 74 w 74"/>
                      <a:gd name="T97" fmla="*/ 37 h 7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4"/>
                      <a:gd name="T148" fmla="*/ 0 h 76"/>
                      <a:gd name="T149" fmla="*/ 74 w 74"/>
                      <a:gd name="T150" fmla="*/ 76 h 7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4" h="76">
                        <a:moveTo>
                          <a:pt x="74" y="37"/>
                        </a:moveTo>
                        <a:lnTo>
                          <a:pt x="73" y="31"/>
                        </a:lnTo>
                        <a:lnTo>
                          <a:pt x="71" y="25"/>
                        </a:lnTo>
                        <a:lnTo>
                          <a:pt x="68" y="19"/>
                        </a:lnTo>
                        <a:lnTo>
                          <a:pt x="65" y="14"/>
                        </a:lnTo>
                        <a:lnTo>
                          <a:pt x="60" y="9"/>
                        </a:lnTo>
                        <a:lnTo>
                          <a:pt x="56" y="5"/>
                        </a:lnTo>
                        <a:lnTo>
                          <a:pt x="51" y="2"/>
                        </a:lnTo>
                        <a:lnTo>
                          <a:pt x="45" y="0"/>
                        </a:lnTo>
                        <a:lnTo>
                          <a:pt x="42" y="2"/>
                        </a:lnTo>
                        <a:lnTo>
                          <a:pt x="39" y="2"/>
                        </a:lnTo>
                        <a:lnTo>
                          <a:pt x="45" y="3"/>
                        </a:lnTo>
                        <a:lnTo>
                          <a:pt x="51" y="6"/>
                        </a:lnTo>
                        <a:lnTo>
                          <a:pt x="57" y="9"/>
                        </a:lnTo>
                        <a:lnTo>
                          <a:pt x="62" y="14"/>
                        </a:lnTo>
                        <a:lnTo>
                          <a:pt x="65" y="19"/>
                        </a:lnTo>
                        <a:lnTo>
                          <a:pt x="68" y="25"/>
                        </a:lnTo>
                        <a:lnTo>
                          <a:pt x="70" y="31"/>
                        </a:lnTo>
                        <a:lnTo>
                          <a:pt x="71" y="37"/>
                        </a:lnTo>
                        <a:lnTo>
                          <a:pt x="70" y="45"/>
                        </a:lnTo>
                        <a:lnTo>
                          <a:pt x="68" y="51"/>
                        </a:lnTo>
                        <a:lnTo>
                          <a:pt x="65" y="57"/>
                        </a:lnTo>
                        <a:lnTo>
                          <a:pt x="60" y="62"/>
                        </a:lnTo>
                        <a:lnTo>
                          <a:pt x="56" y="67"/>
                        </a:lnTo>
                        <a:lnTo>
                          <a:pt x="50" y="70"/>
                        </a:lnTo>
                        <a:lnTo>
                          <a:pt x="42" y="73"/>
                        </a:lnTo>
                        <a:lnTo>
                          <a:pt x="36" y="73"/>
                        </a:lnTo>
                        <a:lnTo>
                          <a:pt x="30" y="73"/>
                        </a:lnTo>
                        <a:lnTo>
                          <a:pt x="23" y="71"/>
                        </a:lnTo>
                        <a:lnTo>
                          <a:pt x="19" y="70"/>
                        </a:lnTo>
                        <a:lnTo>
                          <a:pt x="14" y="67"/>
                        </a:lnTo>
                        <a:lnTo>
                          <a:pt x="9" y="62"/>
                        </a:lnTo>
                        <a:lnTo>
                          <a:pt x="6" y="59"/>
                        </a:lnTo>
                        <a:lnTo>
                          <a:pt x="3" y="53"/>
                        </a:lnTo>
                        <a:lnTo>
                          <a:pt x="2" y="48"/>
                        </a:lnTo>
                        <a:lnTo>
                          <a:pt x="0" y="51"/>
                        </a:lnTo>
                        <a:lnTo>
                          <a:pt x="0" y="54"/>
                        </a:lnTo>
                        <a:lnTo>
                          <a:pt x="6" y="63"/>
                        </a:lnTo>
                        <a:lnTo>
                          <a:pt x="14" y="70"/>
                        </a:lnTo>
                        <a:lnTo>
                          <a:pt x="25" y="74"/>
                        </a:lnTo>
                        <a:lnTo>
                          <a:pt x="36" y="76"/>
                        </a:lnTo>
                        <a:lnTo>
                          <a:pt x="43" y="76"/>
                        </a:lnTo>
                        <a:lnTo>
                          <a:pt x="50" y="73"/>
                        </a:lnTo>
                        <a:lnTo>
                          <a:pt x="57" y="70"/>
                        </a:lnTo>
                        <a:lnTo>
                          <a:pt x="62" y="65"/>
                        </a:lnTo>
                        <a:lnTo>
                          <a:pt x="67" y="59"/>
                        </a:lnTo>
                        <a:lnTo>
                          <a:pt x="71" y="53"/>
                        </a:lnTo>
                        <a:lnTo>
                          <a:pt x="73" y="45"/>
                        </a:lnTo>
                        <a:lnTo>
                          <a:pt x="74" y="37"/>
                        </a:lnTo>
                        <a:close/>
                      </a:path>
                    </a:pathLst>
                  </a:custGeom>
                  <a:solidFill>
                    <a:srgbClr val="E87B7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1" name="Freeform 789">
                    <a:extLst>
                      <a:ext uri="{FF2B5EF4-FFF2-40B4-BE49-F238E27FC236}">
                        <a16:creationId xmlns:a16="http://schemas.microsoft.com/office/drawing/2014/main" id="{3DD8E0DC-930B-3342-89EF-D781DD2ACB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5"/>
                    <a:ext cx="73" cy="72"/>
                  </a:xfrm>
                  <a:custGeom>
                    <a:avLst/>
                    <a:gdLst>
                      <a:gd name="T0" fmla="*/ 73 w 73"/>
                      <a:gd name="T1" fmla="*/ 35 h 72"/>
                      <a:gd name="T2" fmla="*/ 71 w 73"/>
                      <a:gd name="T3" fmla="*/ 29 h 72"/>
                      <a:gd name="T4" fmla="*/ 70 w 73"/>
                      <a:gd name="T5" fmla="*/ 23 h 72"/>
                      <a:gd name="T6" fmla="*/ 67 w 73"/>
                      <a:gd name="T7" fmla="*/ 17 h 72"/>
                      <a:gd name="T8" fmla="*/ 64 w 73"/>
                      <a:gd name="T9" fmla="*/ 12 h 72"/>
                      <a:gd name="T10" fmla="*/ 59 w 73"/>
                      <a:gd name="T11" fmla="*/ 7 h 72"/>
                      <a:gd name="T12" fmla="*/ 54 w 73"/>
                      <a:gd name="T13" fmla="*/ 3 h 72"/>
                      <a:gd name="T14" fmla="*/ 48 w 73"/>
                      <a:gd name="T15" fmla="*/ 1 h 72"/>
                      <a:gd name="T16" fmla="*/ 42 w 73"/>
                      <a:gd name="T17" fmla="*/ 0 h 72"/>
                      <a:gd name="T18" fmla="*/ 39 w 73"/>
                      <a:gd name="T19" fmla="*/ 0 h 72"/>
                      <a:gd name="T20" fmla="*/ 36 w 73"/>
                      <a:gd name="T21" fmla="*/ 1 h 72"/>
                      <a:gd name="T22" fmla="*/ 42 w 73"/>
                      <a:gd name="T23" fmla="*/ 3 h 72"/>
                      <a:gd name="T24" fmla="*/ 48 w 73"/>
                      <a:gd name="T25" fmla="*/ 4 h 72"/>
                      <a:gd name="T26" fmla="*/ 54 w 73"/>
                      <a:gd name="T27" fmla="*/ 7 h 72"/>
                      <a:gd name="T28" fmla="*/ 59 w 73"/>
                      <a:gd name="T29" fmla="*/ 12 h 72"/>
                      <a:gd name="T30" fmla="*/ 64 w 73"/>
                      <a:gd name="T31" fmla="*/ 17 h 72"/>
                      <a:gd name="T32" fmla="*/ 67 w 73"/>
                      <a:gd name="T33" fmla="*/ 23 h 72"/>
                      <a:gd name="T34" fmla="*/ 68 w 73"/>
                      <a:gd name="T35" fmla="*/ 29 h 72"/>
                      <a:gd name="T36" fmla="*/ 70 w 73"/>
                      <a:gd name="T37" fmla="*/ 35 h 72"/>
                      <a:gd name="T38" fmla="*/ 68 w 73"/>
                      <a:gd name="T39" fmla="*/ 43 h 72"/>
                      <a:gd name="T40" fmla="*/ 67 w 73"/>
                      <a:gd name="T41" fmla="*/ 49 h 72"/>
                      <a:gd name="T42" fmla="*/ 64 w 73"/>
                      <a:gd name="T43" fmla="*/ 54 h 72"/>
                      <a:gd name="T44" fmla="*/ 59 w 73"/>
                      <a:gd name="T45" fmla="*/ 60 h 72"/>
                      <a:gd name="T46" fmla="*/ 54 w 73"/>
                      <a:gd name="T47" fmla="*/ 63 h 72"/>
                      <a:gd name="T48" fmla="*/ 48 w 73"/>
                      <a:gd name="T49" fmla="*/ 66 h 72"/>
                      <a:gd name="T50" fmla="*/ 42 w 73"/>
                      <a:gd name="T51" fmla="*/ 69 h 72"/>
                      <a:gd name="T52" fmla="*/ 36 w 73"/>
                      <a:gd name="T53" fmla="*/ 69 h 72"/>
                      <a:gd name="T54" fmla="*/ 30 w 73"/>
                      <a:gd name="T55" fmla="*/ 69 h 72"/>
                      <a:gd name="T56" fmla="*/ 23 w 73"/>
                      <a:gd name="T57" fmla="*/ 68 h 72"/>
                      <a:gd name="T58" fmla="*/ 19 w 73"/>
                      <a:gd name="T59" fmla="*/ 65 h 72"/>
                      <a:gd name="T60" fmla="*/ 14 w 73"/>
                      <a:gd name="T61" fmla="*/ 61 h 72"/>
                      <a:gd name="T62" fmla="*/ 9 w 73"/>
                      <a:gd name="T63" fmla="*/ 58 h 72"/>
                      <a:gd name="T64" fmla="*/ 6 w 73"/>
                      <a:gd name="T65" fmla="*/ 54 h 72"/>
                      <a:gd name="T66" fmla="*/ 3 w 73"/>
                      <a:gd name="T67" fmla="*/ 48 h 72"/>
                      <a:gd name="T68" fmla="*/ 2 w 73"/>
                      <a:gd name="T69" fmla="*/ 43 h 72"/>
                      <a:gd name="T70" fmla="*/ 2 w 73"/>
                      <a:gd name="T71" fmla="*/ 46 h 72"/>
                      <a:gd name="T72" fmla="*/ 0 w 73"/>
                      <a:gd name="T73" fmla="*/ 49 h 72"/>
                      <a:gd name="T74" fmla="*/ 3 w 73"/>
                      <a:gd name="T75" fmla="*/ 54 h 72"/>
                      <a:gd name="T76" fmla="*/ 6 w 73"/>
                      <a:gd name="T77" fmla="*/ 58 h 72"/>
                      <a:gd name="T78" fmla="*/ 9 w 73"/>
                      <a:gd name="T79" fmla="*/ 63 h 72"/>
                      <a:gd name="T80" fmla="*/ 14 w 73"/>
                      <a:gd name="T81" fmla="*/ 66 h 72"/>
                      <a:gd name="T82" fmla="*/ 19 w 73"/>
                      <a:gd name="T83" fmla="*/ 69 h 72"/>
                      <a:gd name="T84" fmla="*/ 23 w 73"/>
                      <a:gd name="T85" fmla="*/ 71 h 72"/>
                      <a:gd name="T86" fmla="*/ 30 w 73"/>
                      <a:gd name="T87" fmla="*/ 72 h 72"/>
                      <a:gd name="T88" fmla="*/ 36 w 73"/>
                      <a:gd name="T89" fmla="*/ 72 h 72"/>
                      <a:gd name="T90" fmla="*/ 42 w 73"/>
                      <a:gd name="T91" fmla="*/ 72 h 72"/>
                      <a:gd name="T92" fmla="*/ 50 w 73"/>
                      <a:gd name="T93" fmla="*/ 69 h 72"/>
                      <a:gd name="T94" fmla="*/ 56 w 73"/>
                      <a:gd name="T95" fmla="*/ 66 h 72"/>
                      <a:gd name="T96" fmla="*/ 62 w 73"/>
                      <a:gd name="T97" fmla="*/ 61 h 72"/>
                      <a:gd name="T98" fmla="*/ 67 w 73"/>
                      <a:gd name="T99" fmla="*/ 57 h 72"/>
                      <a:gd name="T100" fmla="*/ 70 w 73"/>
                      <a:gd name="T101" fmla="*/ 49 h 72"/>
                      <a:gd name="T102" fmla="*/ 71 w 73"/>
                      <a:gd name="T103" fmla="*/ 43 h 72"/>
                      <a:gd name="T104" fmla="*/ 73 w 73"/>
                      <a:gd name="T105" fmla="*/ 35 h 7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3"/>
                      <a:gd name="T160" fmla="*/ 0 h 72"/>
                      <a:gd name="T161" fmla="*/ 73 w 73"/>
                      <a:gd name="T162" fmla="*/ 72 h 7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3" h="72">
                        <a:moveTo>
                          <a:pt x="73" y="35"/>
                        </a:moveTo>
                        <a:lnTo>
                          <a:pt x="71" y="29"/>
                        </a:lnTo>
                        <a:lnTo>
                          <a:pt x="70" y="23"/>
                        </a:lnTo>
                        <a:lnTo>
                          <a:pt x="67" y="17"/>
                        </a:lnTo>
                        <a:lnTo>
                          <a:pt x="64" y="12"/>
                        </a:lnTo>
                        <a:lnTo>
                          <a:pt x="59" y="7"/>
                        </a:lnTo>
                        <a:lnTo>
                          <a:pt x="54" y="3"/>
                        </a:lnTo>
                        <a:lnTo>
                          <a:pt x="48" y="1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6" y="1"/>
                        </a:lnTo>
                        <a:lnTo>
                          <a:pt x="42" y="3"/>
                        </a:lnTo>
                        <a:lnTo>
                          <a:pt x="48" y="4"/>
                        </a:lnTo>
                        <a:lnTo>
                          <a:pt x="54" y="7"/>
                        </a:lnTo>
                        <a:lnTo>
                          <a:pt x="59" y="12"/>
                        </a:lnTo>
                        <a:lnTo>
                          <a:pt x="64" y="17"/>
                        </a:lnTo>
                        <a:lnTo>
                          <a:pt x="67" y="23"/>
                        </a:lnTo>
                        <a:lnTo>
                          <a:pt x="68" y="29"/>
                        </a:lnTo>
                        <a:lnTo>
                          <a:pt x="70" y="35"/>
                        </a:lnTo>
                        <a:lnTo>
                          <a:pt x="68" y="43"/>
                        </a:lnTo>
                        <a:lnTo>
                          <a:pt x="67" y="49"/>
                        </a:lnTo>
                        <a:lnTo>
                          <a:pt x="64" y="54"/>
                        </a:lnTo>
                        <a:lnTo>
                          <a:pt x="59" y="60"/>
                        </a:lnTo>
                        <a:lnTo>
                          <a:pt x="54" y="63"/>
                        </a:lnTo>
                        <a:lnTo>
                          <a:pt x="48" y="66"/>
                        </a:lnTo>
                        <a:lnTo>
                          <a:pt x="42" y="69"/>
                        </a:lnTo>
                        <a:lnTo>
                          <a:pt x="36" y="69"/>
                        </a:lnTo>
                        <a:lnTo>
                          <a:pt x="30" y="69"/>
                        </a:lnTo>
                        <a:lnTo>
                          <a:pt x="23" y="68"/>
                        </a:lnTo>
                        <a:lnTo>
                          <a:pt x="19" y="65"/>
                        </a:lnTo>
                        <a:lnTo>
                          <a:pt x="14" y="61"/>
                        </a:lnTo>
                        <a:lnTo>
                          <a:pt x="9" y="58"/>
                        </a:lnTo>
                        <a:lnTo>
                          <a:pt x="6" y="54"/>
                        </a:lnTo>
                        <a:lnTo>
                          <a:pt x="3" y="48"/>
                        </a:lnTo>
                        <a:lnTo>
                          <a:pt x="2" y="43"/>
                        </a:lnTo>
                        <a:lnTo>
                          <a:pt x="2" y="46"/>
                        </a:ln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6" y="58"/>
                        </a:lnTo>
                        <a:lnTo>
                          <a:pt x="9" y="63"/>
                        </a:lnTo>
                        <a:lnTo>
                          <a:pt x="14" y="66"/>
                        </a:lnTo>
                        <a:lnTo>
                          <a:pt x="19" y="69"/>
                        </a:lnTo>
                        <a:lnTo>
                          <a:pt x="23" y="71"/>
                        </a:lnTo>
                        <a:lnTo>
                          <a:pt x="30" y="72"/>
                        </a:lnTo>
                        <a:lnTo>
                          <a:pt x="36" y="72"/>
                        </a:lnTo>
                        <a:lnTo>
                          <a:pt x="42" y="72"/>
                        </a:lnTo>
                        <a:lnTo>
                          <a:pt x="50" y="69"/>
                        </a:lnTo>
                        <a:lnTo>
                          <a:pt x="56" y="66"/>
                        </a:lnTo>
                        <a:lnTo>
                          <a:pt x="62" y="61"/>
                        </a:lnTo>
                        <a:lnTo>
                          <a:pt x="67" y="57"/>
                        </a:lnTo>
                        <a:lnTo>
                          <a:pt x="70" y="49"/>
                        </a:lnTo>
                        <a:lnTo>
                          <a:pt x="71" y="43"/>
                        </a:lnTo>
                        <a:lnTo>
                          <a:pt x="73" y="35"/>
                        </a:lnTo>
                        <a:close/>
                      </a:path>
                    </a:pathLst>
                  </a:custGeom>
                  <a:solidFill>
                    <a:srgbClr val="E9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2" name="Freeform 790">
                    <a:extLst>
                      <a:ext uri="{FF2B5EF4-FFF2-40B4-BE49-F238E27FC236}">
                        <a16:creationId xmlns:a16="http://schemas.microsoft.com/office/drawing/2014/main" id="{284B8E32-7333-4444-ABF9-752CA40287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5"/>
                    <a:ext cx="69" cy="71"/>
                  </a:xfrm>
                  <a:custGeom>
                    <a:avLst/>
                    <a:gdLst>
                      <a:gd name="T0" fmla="*/ 69 w 69"/>
                      <a:gd name="T1" fmla="*/ 35 h 71"/>
                      <a:gd name="T2" fmla="*/ 68 w 69"/>
                      <a:gd name="T3" fmla="*/ 29 h 71"/>
                      <a:gd name="T4" fmla="*/ 66 w 69"/>
                      <a:gd name="T5" fmla="*/ 23 h 71"/>
                      <a:gd name="T6" fmla="*/ 63 w 69"/>
                      <a:gd name="T7" fmla="*/ 17 h 71"/>
                      <a:gd name="T8" fmla="*/ 60 w 69"/>
                      <a:gd name="T9" fmla="*/ 12 h 71"/>
                      <a:gd name="T10" fmla="*/ 55 w 69"/>
                      <a:gd name="T11" fmla="*/ 7 h 71"/>
                      <a:gd name="T12" fmla="*/ 49 w 69"/>
                      <a:gd name="T13" fmla="*/ 4 h 71"/>
                      <a:gd name="T14" fmla="*/ 43 w 69"/>
                      <a:gd name="T15" fmla="*/ 1 h 71"/>
                      <a:gd name="T16" fmla="*/ 37 w 69"/>
                      <a:gd name="T17" fmla="*/ 0 h 71"/>
                      <a:gd name="T18" fmla="*/ 34 w 69"/>
                      <a:gd name="T19" fmla="*/ 1 h 71"/>
                      <a:gd name="T20" fmla="*/ 31 w 69"/>
                      <a:gd name="T21" fmla="*/ 3 h 71"/>
                      <a:gd name="T22" fmla="*/ 32 w 69"/>
                      <a:gd name="T23" fmla="*/ 3 h 71"/>
                      <a:gd name="T24" fmla="*/ 34 w 69"/>
                      <a:gd name="T25" fmla="*/ 3 h 71"/>
                      <a:gd name="T26" fmla="*/ 40 w 69"/>
                      <a:gd name="T27" fmla="*/ 4 h 71"/>
                      <a:gd name="T28" fmla="*/ 46 w 69"/>
                      <a:gd name="T29" fmla="*/ 6 h 71"/>
                      <a:gd name="T30" fmla="*/ 51 w 69"/>
                      <a:gd name="T31" fmla="*/ 9 h 71"/>
                      <a:gd name="T32" fmla="*/ 55 w 69"/>
                      <a:gd name="T33" fmla="*/ 12 h 71"/>
                      <a:gd name="T34" fmla="*/ 60 w 69"/>
                      <a:gd name="T35" fmla="*/ 17 h 71"/>
                      <a:gd name="T36" fmla="*/ 63 w 69"/>
                      <a:gd name="T37" fmla="*/ 23 h 71"/>
                      <a:gd name="T38" fmla="*/ 65 w 69"/>
                      <a:gd name="T39" fmla="*/ 29 h 71"/>
                      <a:gd name="T40" fmla="*/ 66 w 69"/>
                      <a:gd name="T41" fmla="*/ 35 h 71"/>
                      <a:gd name="T42" fmla="*/ 65 w 69"/>
                      <a:gd name="T43" fmla="*/ 41 h 71"/>
                      <a:gd name="T44" fmla="*/ 63 w 69"/>
                      <a:gd name="T45" fmla="*/ 48 h 71"/>
                      <a:gd name="T46" fmla="*/ 60 w 69"/>
                      <a:gd name="T47" fmla="*/ 54 h 71"/>
                      <a:gd name="T48" fmla="*/ 55 w 69"/>
                      <a:gd name="T49" fmla="*/ 58 h 71"/>
                      <a:gd name="T50" fmla="*/ 51 w 69"/>
                      <a:gd name="T51" fmla="*/ 63 h 71"/>
                      <a:gd name="T52" fmla="*/ 46 w 69"/>
                      <a:gd name="T53" fmla="*/ 65 h 71"/>
                      <a:gd name="T54" fmla="*/ 40 w 69"/>
                      <a:gd name="T55" fmla="*/ 68 h 71"/>
                      <a:gd name="T56" fmla="*/ 34 w 69"/>
                      <a:gd name="T57" fmla="*/ 68 h 71"/>
                      <a:gd name="T58" fmla="*/ 28 w 69"/>
                      <a:gd name="T59" fmla="*/ 68 h 71"/>
                      <a:gd name="T60" fmla="*/ 21 w 69"/>
                      <a:gd name="T61" fmla="*/ 66 h 71"/>
                      <a:gd name="T62" fmla="*/ 17 w 69"/>
                      <a:gd name="T63" fmla="*/ 63 h 71"/>
                      <a:gd name="T64" fmla="*/ 12 w 69"/>
                      <a:gd name="T65" fmla="*/ 60 h 71"/>
                      <a:gd name="T66" fmla="*/ 7 w 69"/>
                      <a:gd name="T67" fmla="*/ 55 h 71"/>
                      <a:gd name="T68" fmla="*/ 4 w 69"/>
                      <a:gd name="T69" fmla="*/ 51 h 71"/>
                      <a:gd name="T70" fmla="*/ 3 w 69"/>
                      <a:gd name="T71" fmla="*/ 44 h 71"/>
                      <a:gd name="T72" fmla="*/ 1 w 69"/>
                      <a:gd name="T73" fmla="*/ 40 h 71"/>
                      <a:gd name="T74" fmla="*/ 0 w 69"/>
                      <a:gd name="T75" fmla="*/ 43 h 71"/>
                      <a:gd name="T76" fmla="*/ 0 w 69"/>
                      <a:gd name="T77" fmla="*/ 46 h 71"/>
                      <a:gd name="T78" fmla="*/ 1 w 69"/>
                      <a:gd name="T79" fmla="*/ 51 h 71"/>
                      <a:gd name="T80" fmla="*/ 4 w 69"/>
                      <a:gd name="T81" fmla="*/ 57 h 71"/>
                      <a:gd name="T82" fmla="*/ 7 w 69"/>
                      <a:gd name="T83" fmla="*/ 60 h 71"/>
                      <a:gd name="T84" fmla="*/ 12 w 69"/>
                      <a:gd name="T85" fmla="*/ 65 h 71"/>
                      <a:gd name="T86" fmla="*/ 17 w 69"/>
                      <a:gd name="T87" fmla="*/ 68 h 71"/>
                      <a:gd name="T88" fmla="*/ 21 w 69"/>
                      <a:gd name="T89" fmla="*/ 69 h 71"/>
                      <a:gd name="T90" fmla="*/ 28 w 69"/>
                      <a:gd name="T91" fmla="*/ 71 h 71"/>
                      <a:gd name="T92" fmla="*/ 34 w 69"/>
                      <a:gd name="T93" fmla="*/ 71 h 71"/>
                      <a:gd name="T94" fmla="*/ 40 w 69"/>
                      <a:gd name="T95" fmla="*/ 71 h 71"/>
                      <a:gd name="T96" fmla="*/ 48 w 69"/>
                      <a:gd name="T97" fmla="*/ 68 h 71"/>
                      <a:gd name="T98" fmla="*/ 54 w 69"/>
                      <a:gd name="T99" fmla="*/ 65 h 71"/>
                      <a:gd name="T100" fmla="*/ 58 w 69"/>
                      <a:gd name="T101" fmla="*/ 60 h 71"/>
                      <a:gd name="T102" fmla="*/ 63 w 69"/>
                      <a:gd name="T103" fmla="*/ 55 h 71"/>
                      <a:gd name="T104" fmla="*/ 66 w 69"/>
                      <a:gd name="T105" fmla="*/ 49 h 71"/>
                      <a:gd name="T106" fmla="*/ 68 w 69"/>
                      <a:gd name="T107" fmla="*/ 43 h 71"/>
                      <a:gd name="T108" fmla="*/ 69 w 69"/>
                      <a:gd name="T109" fmla="*/ 35 h 71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69"/>
                      <a:gd name="T166" fmla="*/ 0 h 71"/>
                      <a:gd name="T167" fmla="*/ 69 w 69"/>
                      <a:gd name="T168" fmla="*/ 71 h 71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69" h="71">
                        <a:moveTo>
                          <a:pt x="69" y="35"/>
                        </a:moveTo>
                        <a:lnTo>
                          <a:pt x="68" y="29"/>
                        </a:lnTo>
                        <a:lnTo>
                          <a:pt x="66" y="23"/>
                        </a:lnTo>
                        <a:lnTo>
                          <a:pt x="63" y="17"/>
                        </a:lnTo>
                        <a:lnTo>
                          <a:pt x="60" y="12"/>
                        </a:lnTo>
                        <a:lnTo>
                          <a:pt x="55" y="7"/>
                        </a:lnTo>
                        <a:lnTo>
                          <a:pt x="49" y="4"/>
                        </a:lnTo>
                        <a:lnTo>
                          <a:pt x="43" y="1"/>
                        </a:lnTo>
                        <a:lnTo>
                          <a:pt x="37" y="0"/>
                        </a:lnTo>
                        <a:lnTo>
                          <a:pt x="34" y="1"/>
                        </a:lnTo>
                        <a:lnTo>
                          <a:pt x="31" y="3"/>
                        </a:lnTo>
                        <a:lnTo>
                          <a:pt x="32" y="3"/>
                        </a:lnTo>
                        <a:lnTo>
                          <a:pt x="34" y="3"/>
                        </a:lnTo>
                        <a:lnTo>
                          <a:pt x="40" y="4"/>
                        </a:lnTo>
                        <a:lnTo>
                          <a:pt x="46" y="6"/>
                        </a:lnTo>
                        <a:lnTo>
                          <a:pt x="51" y="9"/>
                        </a:lnTo>
                        <a:lnTo>
                          <a:pt x="55" y="12"/>
                        </a:lnTo>
                        <a:lnTo>
                          <a:pt x="60" y="17"/>
                        </a:lnTo>
                        <a:lnTo>
                          <a:pt x="63" y="23"/>
                        </a:lnTo>
                        <a:lnTo>
                          <a:pt x="65" y="29"/>
                        </a:lnTo>
                        <a:lnTo>
                          <a:pt x="66" y="35"/>
                        </a:lnTo>
                        <a:lnTo>
                          <a:pt x="65" y="41"/>
                        </a:lnTo>
                        <a:lnTo>
                          <a:pt x="63" y="48"/>
                        </a:lnTo>
                        <a:lnTo>
                          <a:pt x="60" y="54"/>
                        </a:lnTo>
                        <a:lnTo>
                          <a:pt x="55" y="58"/>
                        </a:lnTo>
                        <a:lnTo>
                          <a:pt x="51" y="63"/>
                        </a:lnTo>
                        <a:lnTo>
                          <a:pt x="46" y="65"/>
                        </a:lnTo>
                        <a:lnTo>
                          <a:pt x="40" y="68"/>
                        </a:lnTo>
                        <a:lnTo>
                          <a:pt x="34" y="68"/>
                        </a:lnTo>
                        <a:lnTo>
                          <a:pt x="28" y="68"/>
                        </a:lnTo>
                        <a:lnTo>
                          <a:pt x="21" y="66"/>
                        </a:lnTo>
                        <a:lnTo>
                          <a:pt x="17" y="63"/>
                        </a:lnTo>
                        <a:lnTo>
                          <a:pt x="12" y="60"/>
                        </a:lnTo>
                        <a:lnTo>
                          <a:pt x="7" y="55"/>
                        </a:lnTo>
                        <a:lnTo>
                          <a:pt x="4" y="51"/>
                        </a:lnTo>
                        <a:lnTo>
                          <a:pt x="3" y="44"/>
                        </a:lnTo>
                        <a:lnTo>
                          <a:pt x="1" y="40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4" y="57"/>
                        </a:lnTo>
                        <a:lnTo>
                          <a:pt x="7" y="60"/>
                        </a:lnTo>
                        <a:lnTo>
                          <a:pt x="12" y="65"/>
                        </a:lnTo>
                        <a:lnTo>
                          <a:pt x="17" y="68"/>
                        </a:lnTo>
                        <a:lnTo>
                          <a:pt x="21" y="69"/>
                        </a:lnTo>
                        <a:lnTo>
                          <a:pt x="28" y="71"/>
                        </a:lnTo>
                        <a:lnTo>
                          <a:pt x="34" y="71"/>
                        </a:lnTo>
                        <a:lnTo>
                          <a:pt x="40" y="71"/>
                        </a:lnTo>
                        <a:lnTo>
                          <a:pt x="48" y="68"/>
                        </a:lnTo>
                        <a:lnTo>
                          <a:pt x="54" y="65"/>
                        </a:lnTo>
                        <a:lnTo>
                          <a:pt x="58" y="60"/>
                        </a:lnTo>
                        <a:lnTo>
                          <a:pt x="63" y="55"/>
                        </a:lnTo>
                        <a:lnTo>
                          <a:pt x="66" y="49"/>
                        </a:lnTo>
                        <a:lnTo>
                          <a:pt x="68" y="43"/>
                        </a:lnTo>
                        <a:lnTo>
                          <a:pt x="69" y="35"/>
                        </a:lnTo>
                        <a:close/>
                      </a:path>
                    </a:pathLst>
                  </a:custGeom>
                  <a:solidFill>
                    <a:srgbClr val="E9828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3" name="Freeform 791">
                    <a:extLst>
                      <a:ext uri="{FF2B5EF4-FFF2-40B4-BE49-F238E27FC236}">
                        <a16:creationId xmlns:a16="http://schemas.microsoft.com/office/drawing/2014/main" id="{2A27BC93-4A7A-F44E-AAC7-24C3B41048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6"/>
                    <a:ext cx="68" cy="68"/>
                  </a:xfrm>
                  <a:custGeom>
                    <a:avLst/>
                    <a:gdLst>
                      <a:gd name="T0" fmla="*/ 68 w 68"/>
                      <a:gd name="T1" fmla="*/ 34 h 68"/>
                      <a:gd name="T2" fmla="*/ 66 w 68"/>
                      <a:gd name="T3" fmla="*/ 28 h 68"/>
                      <a:gd name="T4" fmla="*/ 65 w 68"/>
                      <a:gd name="T5" fmla="*/ 22 h 68"/>
                      <a:gd name="T6" fmla="*/ 62 w 68"/>
                      <a:gd name="T7" fmla="*/ 16 h 68"/>
                      <a:gd name="T8" fmla="*/ 57 w 68"/>
                      <a:gd name="T9" fmla="*/ 11 h 68"/>
                      <a:gd name="T10" fmla="*/ 52 w 68"/>
                      <a:gd name="T11" fmla="*/ 6 h 68"/>
                      <a:gd name="T12" fmla="*/ 46 w 68"/>
                      <a:gd name="T13" fmla="*/ 3 h 68"/>
                      <a:gd name="T14" fmla="*/ 40 w 68"/>
                      <a:gd name="T15" fmla="*/ 2 h 68"/>
                      <a:gd name="T16" fmla="*/ 34 w 68"/>
                      <a:gd name="T17" fmla="*/ 0 h 68"/>
                      <a:gd name="T18" fmla="*/ 31 w 68"/>
                      <a:gd name="T19" fmla="*/ 2 h 68"/>
                      <a:gd name="T20" fmla="*/ 28 w 68"/>
                      <a:gd name="T21" fmla="*/ 5 h 68"/>
                      <a:gd name="T22" fmla="*/ 31 w 68"/>
                      <a:gd name="T23" fmla="*/ 3 h 68"/>
                      <a:gd name="T24" fmla="*/ 34 w 68"/>
                      <a:gd name="T25" fmla="*/ 3 h 68"/>
                      <a:gd name="T26" fmla="*/ 40 w 68"/>
                      <a:gd name="T27" fmla="*/ 5 h 68"/>
                      <a:gd name="T28" fmla="*/ 45 w 68"/>
                      <a:gd name="T29" fmla="*/ 6 h 68"/>
                      <a:gd name="T30" fmla="*/ 51 w 68"/>
                      <a:gd name="T31" fmla="*/ 9 h 68"/>
                      <a:gd name="T32" fmla="*/ 55 w 68"/>
                      <a:gd name="T33" fmla="*/ 13 h 68"/>
                      <a:gd name="T34" fmla="*/ 58 w 68"/>
                      <a:gd name="T35" fmla="*/ 17 h 68"/>
                      <a:gd name="T36" fmla="*/ 62 w 68"/>
                      <a:gd name="T37" fmla="*/ 22 h 68"/>
                      <a:gd name="T38" fmla="*/ 63 w 68"/>
                      <a:gd name="T39" fmla="*/ 28 h 68"/>
                      <a:gd name="T40" fmla="*/ 65 w 68"/>
                      <a:gd name="T41" fmla="*/ 34 h 68"/>
                      <a:gd name="T42" fmla="*/ 63 w 68"/>
                      <a:gd name="T43" fmla="*/ 40 h 68"/>
                      <a:gd name="T44" fmla="*/ 62 w 68"/>
                      <a:gd name="T45" fmla="*/ 47 h 68"/>
                      <a:gd name="T46" fmla="*/ 58 w 68"/>
                      <a:gd name="T47" fmla="*/ 51 h 68"/>
                      <a:gd name="T48" fmla="*/ 55 w 68"/>
                      <a:gd name="T49" fmla="*/ 56 h 68"/>
                      <a:gd name="T50" fmla="*/ 51 w 68"/>
                      <a:gd name="T51" fmla="*/ 60 h 68"/>
                      <a:gd name="T52" fmla="*/ 45 w 68"/>
                      <a:gd name="T53" fmla="*/ 64 h 68"/>
                      <a:gd name="T54" fmla="*/ 40 w 68"/>
                      <a:gd name="T55" fmla="*/ 65 h 68"/>
                      <a:gd name="T56" fmla="*/ 34 w 68"/>
                      <a:gd name="T57" fmla="*/ 65 h 68"/>
                      <a:gd name="T58" fmla="*/ 28 w 68"/>
                      <a:gd name="T59" fmla="*/ 65 h 68"/>
                      <a:gd name="T60" fmla="*/ 21 w 68"/>
                      <a:gd name="T61" fmla="*/ 64 h 68"/>
                      <a:gd name="T62" fmla="*/ 15 w 68"/>
                      <a:gd name="T63" fmla="*/ 60 h 68"/>
                      <a:gd name="T64" fmla="*/ 12 w 68"/>
                      <a:gd name="T65" fmla="*/ 56 h 68"/>
                      <a:gd name="T66" fmla="*/ 7 w 68"/>
                      <a:gd name="T67" fmla="*/ 51 h 68"/>
                      <a:gd name="T68" fmla="*/ 4 w 68"/>
                      <a:gd name="T69" fmla="*/ 47 h 68"/>
                      <a:gd name="T70" fmla="*/ 3 w 68"/>
                      <a:gd name="T71" fmla="*/ 40 h 68"/>
                      <a:gd name="T72" fmla="*/ 3 w 68"/>
                      <a:gd name="T73" fmla="*/ 34 h 68"/>
                      <a:gd name="T74" fmla="*/ 3 w 68"/>
                      <a:gd name="T75" fmla="*/ 34 h 68"/>
                      <a:gd name="T76" fmla="*/ 3 w 68"/>
                      <a:gd name="T77" fmla="*/ 34 h 68"/>
                      <a:gd name="T78" fmla="*/ 1 w 68"/>
                      <a:gd name="T79" fmla="*/ 37 h 68"/>
                      <a:gd name="T80" fmla="*/ 0 w 68"/>
                      <a:gd name="T81" fmla="*/ 42 h 68"/>
                      <a:gd name="T82" fmla="*/ 1 w 68"/>
                      <a:gd name="T83" fmla="*/ 47 h 68"/>
                      <a:gd name="T84" fmla="*/ 4 w 68"/>
                      <a:gd name="T85" fmla="*/ 53 h 68"/>
                      <a:gd name="T86" fmla="*/ 7 w 68"/>
                      <a:gd name="T87" fmla="*/ 57 h 68"/>
                      <a:gd name="T88" fmla="*/ 12 w 68"/>
                      <a:gd name="T89" fmla="*/ 60 h 68"/>
                      <a:gd name="T90" fmla="*/ 17 w 68"/>
                      <a:gd name="T91" fmla="*/ 64 h 68"/>
                      <a:gd name="T92" fmla="*/ 21 w 68"/>
                      <a:gd name="T93" fmla="*/ 67 h 68"/>
                      <a:gd name="T94" fmla="*/ 28 w 68"/>
                      <a:gd name="T95" fmla="*/ 68 h 68"/>
                      <a:gd name="T96" fmla="*/ 34 w 68"/>
                      <a:gd name="T97" fmla="*/ 68 h 68"/>
                      <a:gd name="T98" fmla="*/ 40 w 68"/>
                      <a:gd name="T99" fmla="*/ 68 h 68"/>
                      <a:gd name="T100" fmla="*/ 46 w 68"/>
                      <a:gd name="T101" fmla="*/ 65 h 68"/>
                      <a:gd name="T102" fmla="*/ 52 w 68"/>
                      <a:gd name="T103" fmla="*/ 62 h 68"/>
                      <a:gd name="T104" fmla="*/ 57 w 68"/>
                      <a:gd name="T105" fmla="*/ 59 h 68"/>
                      <a:gd name="T106" fmla="*/ 62 w 68"/>
                      <a:gd name="T107" fmla="*/ 53 h 68"/>
                      <a:gd name="T108" fmla="*/ 65 w 68"/>
                      <a:gd name="T109" fmla="*/ 48 h 68"/>
                      <a:gd name="T110" fmla="*/ 66 w 68"/>
                      <a:gd name="T111" fmla="*/ 42 h 68"/>
                      <a:gd name="T112" fmla="*/ 68 w 68"/>
                      <a:gd name="T113" fmla="*/ 34 h 6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8"/>
                      <a:gd name="T172" fmla="*/ 0 h 68"/>
                      <a:gd name="T173" fmla="*/ 68 w 68"/>
                      <a:gd name="T174" fmla="*/ 68 h 6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8" h="68">
                        <a:moveTo>
                          <a:pt x="68" y="34"/>
                        </a:moveTo>
                        <a:lnTo>
                          <a:pt x="66" y="28"/>
                        </a:lnTo>
                        <a:lnTo>
                          <a:pt x="65" y="22"/>
                        </a:lnTo>
                        <a:lnTo>
                          <a:pt x="62" y="16"/>
                        </a:lnTo>
                        <a:lnTo>
                          <a:pt x="57" y="11"/>
                        </a:lnTo>
                        <a:lnTo>
                          <a:pt x="52" y="6"/>
                        </a:lnTo>
                        <a:lnTo>
                          <a:pt x="46" y="3"/>
                        </a:lnTo>
                        <a:lnTo>
                          <a:pt x="40" y="2"/>
                        </a:lnTo>
                        <a:lnTo>
                          <a:pt x="34" y="0"/>
                        </a:lnTo>
                        <a:lnTo>
                          <a:pt x="31" y="2"/>
                        </a:lnTo>
                        <a:lnTo>
                          <a:pt x="28" y="5"/>
                        </a:lnTo>
                        <a:lnTo>
                          <a:pt x="31" y="3"/>
                        </a:lnTo>
                        <a:lnTo>
                          <a:pt x="34" y="3"/>
                        </a:lnTo>
                        <a:lnTo>
                          <a:pt x="40" y="5"/>
                        </a:lnTo>
                        <a:lnTo>
                          <a:pt x="45" y="6"/>
                        </a:lnTo>
                        <a:lnTo>
                          <a:pt x="51" y="9"/>
                        </a:lnTo>
                        <a:lnTo>
                          <a:pt x="55" y="13"/>
                        </a:lnTo>
                        <a:lnTo>
                          <a:pt x="58" y="17"/>
                        </a:lnTo>
                        <a:lnTo>
                          <a:pt x="62" y="22"/>
                        </a:lnTo>
                        <a:lnTo>
                          <a:pt x="63" y="28"/>
                        </a:lnTo>
                        <a:lnTo>
                          <a:pt x="65" y="34"/>
                        </a:lnTo>
                        <a:lnTo>
                          <a:pt x="63" y="40"/>
                        </a:lnTo>
                        <a:lnTo>
                          <a:pt x="62" y="47"/>
                        </a:lnTo>
                        <a:lnTo>
                          <a:pt x="58" y="51"/>
                        </a:lnTo>
                        <a:lnTo>
                          <a:pt x="55" y="56"/>
                        </a:lnTo>
                        <a:lnTo>
                          <a:pt x="51" y="60"/>
                        </a:lnTo>
                        <a:lnTo>
                          <a:pt x="45" y="64"/>
                        </a:lnTo>
                        <a:lnTo>
                          <a:pt x="40" y="65"/>
                        </a:lnTo>
                        <a:lnTo>
                          <a:pt x="34" y="65"/>
                        </a:lnTo>
                        <a:lnTo>
                          <a:pt x="28" y="65"/>
                        </a:lnTo>
                        <a:lnTo>
                          <a:pt x="21" y="64"/>
                        </a:lnTo>
                        <a:lnTo>
                          <a:pt x="15" y="60"/>
                        </a:lnTo>
                        <a:lnTo>
                          <a:pt x="12" y="56"/>
                        </a:lnTo>
                        <a:lnTo>
                          <a:pt x="7" y="51"/>
                        </a:lnTo>
                        <a:lnTo>
                          <a:pt x="4" y="47"/>
                        </a:lnTo>
                        <a:lnTo>
                          <a:pt x="3" y="40"/>
                        </a:lnTo>
                        <a:lnTo>
                          <a:pt x="3" y="34"/>
                        </a:lnTo>
                        <a:lnTo>
                          <a:pt x="1" y="37"/>
                        </a:lnTo>
                        <a:lnTo>
                          <a:pt x="0" y="42"/>
                        </a:lnTo>
                        <a:lnTo>
                          <a:pt x="1" y="47"/>
                        </a:lnTo>
                        <a:lnTo>
                          <a:pt x="4" y="53"/>
                        </a:lnTo>
                        <a:lnTo>
                          <a:pt x="7" y="57"/>
                        </a:lnTo>
                        <a:lnTo>
                          <a:pt x="12" y="60"/>
                        </a:lnTo>
                        <a:lnTo>
                          <a:pt x="17" y="64"/>
                        </a:lnTo>
                        <a:lnTo>
                          <a:pt x="21" y="67"/>
                        </a:lnTo>
                        <a:lnTo>
                          <a:pt x="28" y="68"/>
                        </a:lnTo>
                        <a:lnTo>
                          <a:pt x="34" y="68"/>
                        </a:lnTo>
                        <a:lnTo>
                          <a:pt x="40" y="68"/>
                        </a:lnTo>
                        <a:lnTo>
                          <a:pt x="46" y="65"/>
                        </a:lnTo>
                        <a:lnTo>
                          <a:pt x="52" y="62"/>
                        </a:lnTo>
                        <a:lnTo>
                          <a:pt x="57" y="59"/>
                        </a:lnTo>
                        <a:lnTo>
                          <a:pt x="62" y="53"/>
                        </a:lnTo>
                        <a:lnTo>
                          <a:pt x="65" y="48"/>
                        </a:lnTo>
                        <a:lnTo>
                          <a:pt x="66" y="42"/>
                        </a:lnTo>
                        <a:lnTo>
                          <a:pt x="68" y="34"/>
                        </a:lnTo>
                        <a:close/>
                      </a:path>
                    </a:pathLst>
                  </a:custGeom>
                  <a:solidFill>
                    <a:srgbClr val="EA86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4" name="Freeform 792">
                    <a:extLst>
                      <a:ext uri="{FF2B5EF4-FFF2-40B4-BE49-F238E27FC236}">
                        <a16:creationId xmlns:a16="http://schemas.microsoft.com/office/drawing/2014/main" id="{52DA7039-6A93-9A4D-9043-D00E36C1EF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" y="1198"/>
                    <a:ext cx="65" cy="65"/>
                  </a:xfrm>
                  <a:custGeom>
                    <a:avLst/>
                    <a:gdLst>
                      <a:gd name="T0" fmla="*/ 65 w 65"/>
                      <a:gd name="T1" fmla="*/ 32 h 65"/>
                      <a:gd name="T2" fmla="*/ 64 w 65"/>
                      <a:gd name="T3" fmla="*/ 26 h 65"/>
                      <a:gd name="T4" fmla="*/ 62 w 65"/>
                      <a:gd name="T5" fmla="*/ 20 h 65"/>
                      <a:gd name="T6" fmla="*/ 59 w 65"/>
                      <a:gd name="T7" fmla="*/ 14 h 65"/>
                      <a:gd name="T8" fmla="*/ 54 w 65"/>
                      <a:gd name="T9" fmla="*/ 9 h 65"/>
                      <a:gd name="T10" fmla="*/ 50 w 65"/>
                      <a:gd name="T11" fmla="*/ 6 h 65"/>
                      <a:gd name="T12" fmla="*/ 45 w 65"/>
                      <a:gd name="T13" fmla="*/ 3 h 65"/>
                      <a:gd name="T14" fmla="*/ 39 w 65"/>
                      <a:gd name="T15" fmla="*/ 1 h 65"/>
                      <a:gd name="T16" fmla="*/ 33 w 65"/>
                      <a:gd name="T17" fmla="*/ 0 h 65"/>
                      <a:gd name="T18" fmla="*/ 31 w 65"/>
                      <a:gd name="T19" fmla="*/ 0 h 65"/>
                      <a:gd name="T20" fmla="*/ 30 w 65"/>
                      <a:gd name="T21" fmla="*/ 0 h 65"/>
                      <a:gd name="T22" fmla="*/ 27 w 65"/>
                      <a:gd name="T23" fmla="*/ 3 h 65"/>
                      <a:gd name="T24" fmla="*/ 22 w 65"/>
                      <a:gd name="T25" fmla="*/ 4 h 65"/>
                      <a:gd name="T26" fmla="*/ 27 w 65"/>
                      <a:gd name="T27" fmla="*/ 3 h 65"/>
                      <a:gd name="T28" fmla="*/ 33 w 65"/>
                      <a:gd name="T29" fmla="*/ 3 h 65"/>
                      <a:gd name="T30" fmla="*/ 37 w 65"/>
                      <a:gd name="T31" fmla="*/ 4 h 65"/>
                      <a:gd name="T32" fmla="*/ 44 w 65"/>
                      <a:gd name="T33" fmla="*/ 6 h 65"/>
                      <a:gd name="T34" fmla="*/ 48 w 65"/>
                      <a:gd name="T35" fmla="*/ 7 h 65"/>
                      <a:gd name="T36" fmla="*/ 53 w 65"/>
                      <a:gd name="T37" fmla="*/ 12 h 65"/>
                      <a:gd name="T38" fmla="*/ 56 w 65"/>
                      <a:gd name="T39" fmla="*/ 17 h 65"/>
                      <a:gd name="T40" fmla="*/ 59 w 65"/>
                      <a:gd name="T41" fmla="*/ 21 h 65"/>
                      <a:gd name="T42" fmla="*/ 61 w 65"/>
                      <a:gd name="T43" fmla="*/ 26 h 65"/>
                      <a:gd name="T44" fmla="*/ 62 w 65"/>
                      <a:gd name="T45" fmla="*/ 32 h 65"/>
                      <a:gd name="T46" fmla="*/ 61 w 65"/>
                      <a:gd name="T47" fmla="*/ 38 h 65"/>
                      <a:gd name="T48" fmla="*/ 59 w 65"/>
                      <a:gd name="T49" fmla="*/ 45 h 65"/>
                      <a:gd name="T50" fmla="*/ 56 w 65"/>
                      <a:gd name="T51" fmla="*/ 49 h 65"/>
                      <a:gd name="T52" fmla="*/ 53 w 65"/>
                      <a:gd name="T53" fmla="*/ 54 h 65"/>
                      <a:gd name="T54" fmla="*/ 48 w 65"/>
                      <a:gd name="T55" fmla="*/ 57 h 65"/>
                      <a:gd name="T56" fmla="*/ 44 w 65"/>
                      <a:gd name="T57" fmla="*/ 60 h 65"/>
                      <a:gd name="T58" fmla="*/ 37 w 65"/>
                      <a:gd name="T59" fmla="*/ 62 h 65"/>
                      <a:gd name="T60" fmla="*/ 33 w 65"/>
                      <a:gd name="T61" fmla="*/ 62 h 65"/>
                      <a:gd name="T62" fmla="*/ 27 w 65"/>
                      <a:gd name="T63" fmla="*/ 62 h 65"/>
                      <a:gd name="T64" fmla="*/ 20 w 65"/>
                      <a:gd name="T65" fmla="*/ 60 h 65"/>
                      <a:gd name="T66" fmla="*/ 16 w 65"/>
                      <a:gd name="T67" fmla="*/ 57 h 65"/>
                      <a:gd name="T68" fmla="*/ 11 w 65"/>
                      <a:gd name="T69" fmla="*/ 54 h 65"/>
                      <a:gd name="T70" fmla="*/ 8 w 65"/>
                      <a:gd name="T71" fmla="*/ 49 h 65"/>
                      <a:gd name="T72" fmla="*/ 5 w 65"/>
                      <a:gd name="T73" fmla="*/ 45 h 65"/>
                      <a:gd name="T74" fmla="*/ 3 w 65"/>
                      <a:gd name="T75" fmla="*/ 38 h 65"/>
                      <a:gd name="T76" fmla="*/ 3 w 65"/>
                      <a:gd name="T77" fmla="*/ 32 h 65"/>
                      <a:gd name="T78" fmla="*/ 3 w 65"/>
                      <a:gd name="T79" fmla="*/ 31 h 65"/>
                      <a:gd name="T80" fmla="*/ 3 w 65"/>
                      <a:gd name="T81" fmla="*/ 28 h 65"/>
                      <a:gd name="T82" fmla="*/ 2 w 65"/>
                      <a:gd name="T83" fmla="*/ 32 h 65"/>
                      <a:gd name="T84" fmla="*/ 0 w 65"/>
                      <a:gd name="T85" fmla="*/ 37 h 65"/>
                      <a:gd name="T86" fmla="*/ 2 w 65"/>
                      <a:gd name="T87" fmla="*/ 41 h 65"/>
                      <a:gd name="T88" fmla="*/ 3 w 65"/>
                      <a:gd name="T89" fmla="*/ 48 h 65"/>
                      <a:gd name="T90" fmla="*/ 6 w 65"/>
                      <a:gd name="T91" fmla="*/ 52 h 65"/>
                      <a:gd name="T92" fmla="*/ 11 w 65"/>
                      <a:gd name="T93" fmla="*/ 57 h 65"/>
                      <a:gd name="T94" fmla="*/ 16 w 65"/>
                      <a:gd name="T95" fmla="*/ 60 h 65"/>
                      <a:gd name="T96" fmla="*/ 20 w 65"/>
                      <a:gd name="T97" fmla="*/ 63 h 65"/>
                      <a:gd name="T98" fmla="*/ 27 w 65"/>
                      <a:gd name="T99" fmla="*/ 65 h 65"/>
                      <a:gd name="T100" fmla="*/ 33 w 65"/>
                      <a:gd name="T101" fmla="*/ 65 h 65"/>
                      <a:gd name="T102" fmla="*/ 39 w 65"/>
                      <a:gd name="T103" fmla="*/ 65 h 65"/>
                      <a:gd name="T104" fmla="*/ 45 w 65"/>
                      <a:gd name="T105" fmla="*/ 62 h 65"/>
                      <a:gd name="T106" fmla="*/ 50 w 65"/>
                      <a:gd name="T107" fmla="*/ 60 h 65"/>
                      <a:gd name="T108" fmla="*/ 54 w 65"/>
                      <a:gd name="T109" fmla="*/ 55 h 65"/>
                      <a:gd name="T110" fmla="*/ 59 w 65"/>
                      <a:gd name="T111" fmla="*/ 51 h 65"/>
                      <a:gd name="T112" fmla="*/ 62 w 65"/>
                      <a:gd name="T113" fmla="*/ 45 h 65"/>
                      <a:gd name="T114" fmla="*/ 64 w 65"/>
                      <a:gd name="T115" fmla="*/ 38 h 65"/>
                      <a:gd name="T116" fmla="*/ 65 w 65"/>
                      <a:gd name="T117" fmla="*/ 32 h 65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5"/>
                      <a:gd name="T178" fmla="*/ 0 h 65"/>
                      <a:gd name="T179" fmla="*/ 65 w 65"/>
                      <a:gd name="T180" fmla="*/ 65 h 65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5" h="65">
                        <a:moveTo>
                          <a:pt x="65" y="32"/>
                        </a:moveTo>
                        <a:lnTo>
                          <a:pt x="64" y="26"/>
                        </a:lnTo>
                        <a:lnTo>
                          <a:pt x="62" y="20"/>
                        </a:lnTo>
                        <a:lnTo>
                          <a:pt x="59" y="14"/>
                        </a:lnTo>
                        <a:lnTo>
                          <a:pt x="54" y="9"/>
                        </a:lnTo>
                        <a:lnTo>
                          <a:pt x="50" y="6"/>
                        </a:lnTo>
                        <a:lnTo>
                          <a:pt x="45" y="3"/>
                        </a:lnTo>
                        <a:lnTo>
                          <a:pt x="39" y="1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30" y="0"/>
                        </a:lnTo>
                        <a:lnTo>
                          <a:pt x="27" y="3"/>
                        </a:lnTo>
                        <a:lnTo>
                          <a:pt x="22" y="4"/>
                        </a:lnTo>
                        <a:lnTo>
                          <a:pt x="27" y="3"/>
                        </a:lnTo>
                        <a:lnTo>
                          <a:pt x="33" y="3"/>
                        </a:lnTo>
                        <a:lnTo>
                          <a:pt x="37" y="4"/>
                        </a:lnTo>
                        <a:lnTo>
                          <a:pt x="44" y="6"/>
                        </a:lnTo>
                        <a:lnTo>
                          <a:pt x="48" y="7"/>
                        </a:lnTo>
                        <a:lnTo>
                          <a:pt x="53" y="12"/>
                        </a:lnTo>
                        <a:lnTo>
                          <a:pt x="56" y="17"/>
                        </a:lnTo>
                        <a:lnTo>
                          <a:pt x="59" y="21"/>
                        </a:lnTo>
                        <a:lnTo>
                          <a:pt x="61" y="26"/>
                        </a:lnTo>
                        <a:lnTo>
                          <a:pt x="62" y="32"/>
                        </a:lnTo>
                        <a:lnTo>
                          <a:pt x="61" y="38"/>
                        </a:lnTo>
                        <a:lnTo>
                          <a:pt x="59" y="45"/>
                        </a:lnTo>
                        <a:lnTo>
                          <a:pt x="56" y="49"/>
                        </a:lnTo>
                        <a:lnTo>
                          <a:pt x="53" y="54"/>
                        </a:lnTo>
                        <a:lnTo>
                          <a:pt x="48" y="57"/>
                        </a:lnTo>
                        <a:lnTo>
                          <a:pt x="44" y="60"/>
                        </a:lnTo>
                        <a:lnTo>
                          <a:pt x="37" y="62"/>
                        </a:lnTo>
                        <a:lnTo>
                          <a:pt x="33" y="62"/>
                        </a:lnTo>
                        <a:lnTo>
                          <a:pt x="27" y="62"/>
                        </a:lnTo>
                        <a:lnTo>
                          <a:pt x="20" y="60"/>
                        </a:lnTo>
                        <a:lnTo>
                          <a:pt x="16" y="57"/>
                        </a:lnTo>
                        <a:lnTo>
                          <a:pt x="11" y="54"/>
                        </a:lnTo>
                        <a:lnTo>
                          <a:pt x="8" y="49"/>
                        </a:lnTo>
                        <a:lnTo>
                          <a:pt x="5" y="45"/>
                        </a:lnTo>
                        <a:lnTo>
                          <a:pt x="3" y="38"/>
                        </a:lnTo>
                        <a:lnTo>
                          <a:pt x="3" y="32"/>
                        </a:lnTo>
                        <a:lnTo>
                          <a:pt x="3" y="31"/>
                        </a:lnTo>
                        <a:lnTo>
                          <a:pt x="3" y="28"/>
                        </a:lnTo>
                        <a:lnTo>
                          <a:pt x="2" y="32"/>
                        </a:lnTo>
                        <a:lnTo>
                          <a:pt x="0" y="37"/>
                        </a:lnTo>
                        <a:lnTo>
                          <a:pt x="2" y="41"/>
                        </a:lnTo>
                        <a:lnTo>
                          <a:pt x="3" y="48"/>
                        </a:lnTo>
                        <a:lnTo>
                          <a:pt x="6" y="52"/>
                        </a:lnTo>
                        <a:lnTo>
                          <a:pt x="11" y="57"/>
                        </a:lnTo>
                        <a:lnTo>
                          <a:pt x="16" y="60"/>
                        </a:lnTo>
                        <a:lnTo>
                          <a:pt x="20" y="63"/>
                        </a:lnTo>
                        <a:lnTo>
                          <a:pt x="27" y="65"/>
                        </a:lnTo>
                        <a:lnTo>
                          <a:pt x="33" y="65"/>
                        </a:lnTo>
                        <a:lnTo>
                          <a:pt x="39" y="65"/>
                        </a:lnTo>
                        <a:lnTo>
                          <a:pt x="45" y="62"/>
                        </a:lnTo>
                        <a:lnTo>
                          <a:pt x="50" y="60"/>
                        </a:lnTo>
                        <a:lnTo>
                          <a:pt x="54" y="55"/>
                        </a:lnTo>
                        <a:lnTo>
                          <a:pt x="59" y="51"/>
                        </a:lnTo>
                        <a:lnTo>
                          <a:pt x="62" y="45"/>
                        </a:lnTo>
                        <a:lnTo>
                          <a:pt x="64" y="38"/>
                        </a:lnTo>
                        <a:lnTo>
                          <a:pt x="65" y="32"/>
                        </a:lnTo>
                        <a:close/>
                      </a:path>
                    </a:pathLst>
                  </a:custGeom>
                  <a:solidFill>
                    <a:srgbClr val="EB8C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5" name="Freeform 793">
                    <a:extLst>
                      <a:ext uri="{FF2B5EF4-FFF2-40B4-BE49-F238E27FC236}">
                        <a16:creationId xmlns:a16="http://schemas.microsoft.com/office/drawing/2014/main" id="{4DC187D2-92AB-434D-8BF6-F861A5C618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7" y="1199"/>
                    <a:ext cx="62" cy="62"/>
                  </a:xfrm>
                  <a:custGeom>
                    <a:avLst/>
                    <a:gdLst>
                      <a:gd name="T0" fmla="*/ 62 w 62"/>
                      <a:gd name="T1" fmla="*/ 31 h 62"/>
                      <a:gd name="T2" fmla="*/ 60 w 62"/>
                      <a:gd name="T3" fmla="*/ 25 h 62"/>
                      <a:gd name="T4" fmla="*/ 59 w 62"/>
                      <a:gd name="T5" fmla="*/ 19 h 62"/>
                      <a:gd name="T6" fmla="*/ 55 w 62"/>
                      <a:gd name="T7" fmla="*/ 14 h 62"/>
                      <a:gd name="T8" fmla="*/ 52 w 62"/>
                      <a:gd name="T9" fmla="*/ 10 h 62"/>
                      <a:gd name="T10" fmla="*/ 48 w 62"/>
                      <a:gd name="T11" fmla="*/ 6 h 62"/>
                      <a:gd name="T12" fmla="*/ 42 w 62"/>
                      <a:gd name="T13" fmla="*/ 3 h 62"/>
                      <a:gd name="T14" fmla="*/ 37 w 62"/>
                      <a:gd name="T15" fmla="*/ 2 h 62"/>
                      <a:gd name="T16" fmla="*/ 31 w 62"/>
                      <a:gd name="T17" fmla="*/ 0 h 62"/>
                      <a:gd name="T18" fmla="*/ 28 w 62"/>
                      <a:gd name="T19" fmla="*/ 0 h 62"/>
                      <a:gd name="T20" fmla="*/ 25 w 62"/>
                      <a:gd name="T21" fmla="*/ 2 h 62"/>
                      <a:gd name="T22" fmla="*/ 20 w 62"/>
                      <a:gd name="T23" fmla="*/ 5 h 62"/>
                      <a:gd name="T24" fmla="*/ 15 w 62"/>
                      <a:gd name="T25" fmla="*/ 8 h 62"/>
                      <a:gd name="T26" fmla="*/ 23 w 62"/>
                      <a:gd name="T27" fmla="*/ 5 h 62"/>
                      <a:gd name="T28" fmla="*/ 31 w 62"/>
                      <a:gd name="T29" fmla="*/ 3 h 62"/>
                      <a:gd name="T30" fmla="*/ 35 w 62"/>
                      <a:gd name="T31" fmla="*/ 5 h 62"/>
                      <a:gd name="T32" fmla="*/ 42 w 62"/>
                      <a:gd name="T33" fmla="*/ 6 h 62"/>
                      <a:gd name="T34" fmla="*/ 46 w 62"/>
                      <a:gd name="T35" fmla="*/ 8 h 62"/>
                      <a:gd name="T36" fmla="*/ 49 w 62"/>
                      <a:gd name="T37" fmla="*/ 11 h 62"/>
                      <a:gd name="T38" fmla="*/ 54 w 62"/>
                      <a:gd name="T39" fmla="*/ 16 h 62"/>
                      <a:gd name="T40" fmla="*/ 55 w 62"/>
                      <a:gd name="T41" fmla="*/ 20 h 62"/>
                      <a:gd name="T42" fmla="*/ 57 w 62"/>
                      <a:gd name="T43" fmla="*/ 27 h 62"/>
                      <a:gd name="T44" fmla="*/ 59 w 62"/>
                      <a:gd name="T45" fmla="*/ 31 h 62"/>
                      <a:gd name="T46" fmla="*/ 57 w 62"/>
                      <a:gd name="T47" fmla="*/ 37 h 62"/>
                      <a:gd name="T48" fmla="*/ 55 w 62"/>
                      <a:gd name="T49" fmla="*/ 42 h 62"/>
                      <a:gd name="T50" fmla="*/ 54 w 62"/>
                      <a:gd name="T51" fmla="*/ 47 h 62"/>
                      <a:gd name="T52" fmla="*/ 49 w 62"/>
                      <a:gd name="T53" fmla="*/ 51 h 62"/>
                      <a:gd name="T54" fmla="*/ 46 w 62"/>
                      <a:gd name="T55" fmla="*/ 54 h 62"/>
                      <a:gd name="T56" fmla="*/ 42 w 62"/>
                      <a:gd name="T57" fmla="*/ 57 h 62"/>
                      <a:gd name="T58" fmla="*/ 35 w 62"/>
                      <a:gd name="T59" fmla="*/ 59 h 62"/>
                      <a:gd name="T60" fmla="*/ 31 w 62"/>
                      <a:gd name="T61" fmla="*/ 59 h 62"/>
                      <a:gd name="T62" fmla="*/ 25 w 62"/>
                      <a:gd name="T63" fmla="*/ 59 h 62"/>
                      <a:gd name="T64" fmla="*/ 20 w 62"/>
                      <a:gd name="T65" fmla="*/ 57 h 62"/>
                      <a:gd name="T66" fmla="*/ 15 w 62"/>
                      <a:gd name="T67" fmla="*/ 54 h 62"/>
                      <a:gd name="T68" fmla="*/ 11 w 62"/>
                      <a:gd name="T69" fmla="*/ 51 h 62"/>
                      <a:gd name="T70" fmla="*/ 8 w 62"/>
                      <a:gd name="T71" fmla="*/ 47 h 62"/>
                      <a:gd name="T72" fmla="*/ 4 w 62"/>
                      <a:gd name="T73" fmla="*/ 42 h 62"/>
                      <a:gd name="T74" fmla="*/ 3 w 62"/>
                      <a:gd name="T75" fmla="*/ 37 h 62"/>
                      <a:gd name="T76" fmla="*/ 3 w 62"/>
                      <a:gd name="T77" fmla="*/ 31 h 62"/>
                      <a:gd name="T78" fmla="*/ 3 w 62"/>
                      <a:gd name="T79" fmla="*/ 27 h 62"/>
                      <a:gd name="T80" fmla="*/ 4 w 62"/>
                      <a:gd name="T81" fmla="*/ 20 h 62"/>
                      <a:gd name="T82" fmla="*/ 1 w 62"/>
                      <a:gd name="T83" fmla="*/ 27 h 62"/>
                      <a:gd name="T84" fmla="*/ 0 w 62"/>
                      <a:gd name="T85" fmla="*/ 31 h 62"/>
                      <a:gd name="T86" fmla="*/ 0 w 62"/>
                      <a:gd name="T87" fmla="*/ 31 h 62"/>
                      <a:gd name="T88" fmla="*/ 0 w 62"/>
                      <a:gd name="T89" fmla="*/ 31 h 62"/>
                      <a:gd name="T90" fmla="*/ 0 w 62"/>
                      <a:gd name="T91" fmla="*/ 37 h 62"/>
                      <a:gd name="T92" fmla="*/ 1 w 62"/>
                      <a:gd name="T93" fmla="*/ 44 h 62"/>
                      <a:gd name="T94" fmla="*/ 4 w 62"/>
                      <a:gd name="T95" fmla="*/ 48 h 62"/>
                      <a:gd name="T96" fmla="*/ 9 w 62"/>
                      <a:gd name="T97" fmla="*/ 53 h 62"/>
                      <a:gd name="T98" fmla="*/ 12 w 62"/>
                      <a:gd name="T99" fmla="*/ 57 h 62"/>
                      <a:gd name="T100" fmla="*/ 18 w 62"/>
                      <a:gd name="T101" fmla="*/ 61 h 62"/>
                      <a:gd name="T102" fmla="*/ 25 w 62"/>
                      <a:gd name="T103" fmla="*/ 62 h 62"/>
                      <a:gd name="T104" fmla="*/ 31 w 62"/>
                      <a:gd name="T105" fmla="*/ 62 h 62"/>
                      <a:gd name="T106" fmla="*/ 37 w 62"/>
                      <a:gd name="T107" fmla="*/ 62 h 62"/>
                      <a:gd name="T108" fmla="*/ 42 w 62"/>
                      <a:gd name="T109" fmla="*/ 61 h 62"/>
                      <a:gd name="T110" fmla="*/ 48 w 62"/>
                      <a:gd name="T111" fmla="*/ 57 h 62"/>
                      <a:gd name="T112" fmla="*/ 52 w 62"/>
                      <a:gd name="T113" fmla="*/ 53 h 62"/>
                      <a:gd name="T114" fmla="*/ 55 w 62"/>
                      <a:gd name="T115" fmla="*/ 48 h 62"/>
                      <a:gd name="T116" fmla="*/ 59 w 62"/>
                      <a:gd name="T117" fmla="*/ 44 h 62"/>
                      <a:gd name="T118" fmla="*/ 60 w 62"/>
                      <a:gd name="T119" fmla="*/ 37 h 62"/>
                      <a:gd name="T120" fmla="*/ 62 w 62"/>
                      <a:gd name="T121" fmla="*/ 31 h 6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2"/>
                      <a:gd name="T184" fmla="*/ 0 h 62"/>
                      <a:gd name="T185" fmla="*/ 62 w 62"/>
                      <a:gd name="T186" fmla="*/ 62 h 6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2" h="62">
                        <a:moveTo>
                          <a:pt x="62" y="31"/>
                        </a:moveTo>
                        <a:lnTo>
                          <a:pt x="60" y="25"/>
                        </a:lnTo>
                        <a:lnTo>
                          <a:pt x="59" y="19"/>
                        </a:lnTo>
                        <a:lnTo>
                          <a:pt x="55" y="14"/>
                        </a:lnTo>
                        <a:lnTo>
                          <a:pt x="52" y="10"/>
                        </a:lnTo>
                        <a:lnTo>
                          <a:pt x="48" y="6"/>
                        </a:lnTo>
                        <a:lnTo>
                          <a:pt x="42" y="3"/>
                        </a:lnTo>
                        <a:lnTo>
                          <a:pt x="37" y="2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5" y="2"/>
                        </a:lnTo>
                        <a:lnTo>
                          <a:pt x="20" y="5"/>
                        </a:lnTo>
                        <a:lnTo>
                          <a:pt x="15" y="8"/>
                        </a:lnTo>
                        <a:lnTo>
                          <a:pt x="23" y="5"/>
                        </a:lnTo>
                        <a:lnTo>
                          <a:pt x="31" y="3"/>
                        </a:lnTo>
                        <a:lnTo>
                          <a:pt x="35" y="5"/>
                        </a:lnTo>
                        <a:lnTo>
                          <a:pt x="42" y="6"/>
                        </a:lnTo>
                        <a:lnTo>
                          <a:pt x="46" y="8"/>
                        </a:lnTo>
                        <a:lnTo>
                          <a:pt x="49" y="11"/>
                        </a:lnTo>
                        <a:lnTo>
                          <a:pt x="54" y="16"/>
                        </a:lnTo>
                        <a:lnTo>
                          <a:pt x="55" y="20"/>
                        </a:lnTo>
                        <a:lnTo>
                          <a:pt x="57" y="27"/>
                        </a:lnTo>
                        <a:lnTo>
                          <a:pt x="59" y="31"/>
                        </a:lnTo>
                        <a:lnTo>
                          <a:pt x="57" y="37"/>
                        </a:lnTo>
                        <a:lnTo>
                          <a:pt x="55" y="42"/>
                        </a:lnTo>
                        <a:lnTo>
                          <a:pt x="54" y="47"/>
                        </a:lnTo>
                        <a:lnTo>
                          <a:pt x="49" y="51"/>
                        </a:lnTo>
                        <a:lnTo>
                          <a:pt x="46" y="54"/>
                        </a:lnTo>
                        <a:lnTo>
                          <a:pt x="42" y="57"/>
                        </a:lnTo>
                        <a:lnTo>
                          <a:pt x="35" y="59"/>
                        </a:lnTo>
                        <a:lnTo>
                          <a:pt x="31" y="59"/>
                        </a:lnTo>
                        <a:lnTo>
                          <a:pt x="25" y="59"/>
                        </a:lnTo>
                        <a:lnTo>
                          <a:pt x="20" y="57"/>
                        </a:lnTo>
                        <a:lnTo>
                          <a:pt x="15" y="54"/>
                        </a:lnTo>
                        <a:lnTo>
                          <a:pt x="11" y="51"/>
                        </a:lnTo>
                        <a:lnTo>
                          <a:pt x="8" y="47"/>
                        </a:lnTo>
                        <a:lnTo>
                          <a:pt x="4" y="42"/>
                        </a:lnTo>
                        <a:lnTo>
                          <a:pt x="3" y="37"/>
                        </a:lnTo>
                        <a:lnTo>
                          <a:pt x="3" y="31"/>
                        </a:lnTo>
                        <a:lnTo>
                          <a:pt x="3" y="27"/>
                        </a:lnTo>
                        <a:lnTo>
                          <a:pt x="4" y="20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7"/>
                        </a:lnTo>
                        <a:lnTo>
                          <a:pt x="1" y="44"/>
                        </a:lnTo>
                        <a:lnTo>
                          <a:pt x="4" y="48"/>
                        </a:lnTo>
                        <a:lnTo>
                          <a:pt x="9" y="53"/>
                        </a:lnTo>
                        <a:lnTo>
                          <a:pt x="12" y="57"/>
                        </a:lnTo>
                        <a:lnTo>
                          <a:pt x="18" y="61"/>
                        </a:lnTo>
                        <a:lnTo>
                          <a:pt x="25" y="62"/>
                        </a:lnTo>
                        <a:lnTo>
                          <a:pt x="31" y="62"/>
                        </a:lnTo>
                        <a:lnTo>
                          <a:pt x="37" y="62"/>
                        </a:lnTo>
                        <a:lnTo>
                          <a:pt x="42" y="61"/>
                        </a:lnTo>
                        <a:lnTo>
                          <a:pt x="48" y="57"/>
                        </a:lnTo>
                        <a:lnTo>
                          <a:pt x="52" y="53"/>
                        </a:lnTo>
                        <a:lnTo>
                          <a:pt x="55" y="48"/>
                        </a:lnTo>
                        <a:lnTo>
                          <a:pt x="59" y="44"/>
                        </a:lnTo>
                        <a:lnTo>
                          <a:pt x="60" y="37"/>
                        </a:lnTo>
                        <a:lnTo>
                          <a:pt x="62" y="31"/>
                        </a:lnTo>
                        <a:close/>
                      </a:path>
                    </a:pathLst>
                  </a:custGeom>
                  <a:solidFill>
                    <a:srgbClr val="EB8F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6" name="Freeform 794">
                    <a:extLst>
                      <a:ext uri="{FF2B5EF4-FFF2-40B4-BE49-F238E27FC236}">
                        <a16:creationId xmlns:a16="http://schemas.microsoft.com/office/drawing/2014/main" id="{2368FD9C-0E15-BE4D-A51D-235685DAD98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68" y="1201"/>
                    <a:ext cx="59" cy="59"/>
                  </a:xfrm>
                  <a:custGeom>
                    <a:avLst/>
                    <a:gdLst>
                      <a:gd name="T0" fmla="*/ 58 w 59"/>
                      <a:gd name="T1" fmla="*/ 23 h 59"/>
                      <a:gd name="T2" fmla="*/ 53 w 59"/>
                      <a:gd name="T3" fmla="*/ 14 h 59"/>
                      <a:gd name="T4" fmla="*/ 45 w 59"/>
                      <a:gd name="T5" fmla="*/ 4 h 59"/>
                      <a:gd name="T6" fmla="*/ 34 w 59"/>
                      <a:gd name="T7" fmla="*/ 1 h 59"/>
                      <a:gd name="T8" fmla="*/ 24 w 59"/>
                      <a:gd name="T9" fmla="*/ 0 h 59"/>
                      <a:gd name="T10" fmla="*/ 13 w 59"/>
                      <a:gd name="T11" fmla="*/ 6 h 59"/>
                      <a:gd name="T12" fmla="*/ 3 w 59"/>
                      <a:gd name="T13" fmla="*/ 18 h 59"/>
                      <a:gd name="T14" fmla="*/ 0 w 59"/>
                      <a:gd name="T15" fmla="*/ 28 h 59"/>
                      <a:gd name="T16" fmla="*/ 0 w 59"/>
                      <a:gd name="T17" fmla="*/ 35 h 59"/>
                      <a:gd name="T18" fmla="*/ 5 w 59"/>
                      <a:gd name="T19" fmla="*/ 46 h 59"/>
                      <a:gd name="T20" fmla="*/ 13 w 59"/>
                      <a:gd name="T21" fmla="*/ 54 h 59"/>
                      <a:gd name="T22" fmla="*/ 24 w 59"/>
                      <a:gd name="T23" fmla="*/ 59 h 59"/>
                      <a:gd name="T24" fmla="*/ 34 w 59"/>
                      <a:gd name="T25" fmla="*/ 59 h 59"/>
                      <a:gd name="T26" fmla="*/ 45 w 59"/>
                      <a:gd name="T27" fmla="*/ 54 h 59"/>
                      <a:gd name="T28" fmla="*/ 53 w 59"/>
                      <a:gd name="T29" fmla="*/ 46 h 59"/>
                      <a:gd name="T30" fmla="*/ 58 w 59"/>
                      <a:gd name="T31" fmla="*/ 35 h 59"/>
                      <a:gd name="T32" fmla="*/ 56 w 59"/>
                      <a:gd name="T33" fmla="*/ 29 h 59"/>
                      <a:gd name="T34" fmla="*/ 53 w 59"/>
                      <a:gd name="T35" fmla="*/ 40 h 59"/>
                      <a:gd name="T36" fmla="*/ 48 w 59"/>
                      <a:gd name="T37" fmla="*/ 48 h 59"/>
                      <a:gd name="T38" fmla="*/ 39 w 59"/>
                      <a:gd name="T39" fmla="*/ 54 h 59"/>
                      <a:gd name="T40" fmla="*/ 30 w 59"/>
                      <a:gd name="T41" fmla="*/ 55 h 59"/>
                      <a:gd name="T42" fmla="*/ 19 w 59"/>
                      <a:gd name="T43" fmla="*/ 54 h 59"/>
                      <a:gd name="T44" fmla="*/ 11 w 59"/>
                      <a:gd name="T45" fmla="*/ 48 h 59"/>
                      <a:gd name="T46" fmla="*/ 5 w 59"/>
                      <a:gd name="T47" fmla="*/ 40 h 59"/>
                      <a:gd name="T48" fmla="*/ 3 w 59"/>
                      <a:gd name="T49" fmla="*/ 29 h 59"/>
                      <a:gd name="T50" fmla="*/ 5 w 59"/>
                      <a:gd name="T51" fmla="*/ 20 h 59"/>
                      <a:gd name="T52" fmla="*/ 11 w 59"/>
                      <a:gd name="T53" fmla="*/ 11 h 59"/>
                      <a:gd name="T54" fmla="*/ 19 w 59"/>
                      <a:gd name="T55" fmla="*/ 4 h 59"/>
                      <a:gd name="T56" fmla="*/ 30 w 59"/>
                      <a:gd name="T57" fmla="*/ 3 h 59"/>
                      <a:gd name="T58" fmla="*/ 39 w 59"/>
                      <a:gd name="T59" fmla="*/ 4 h 59"/>
                      <a:gd name="T60" fmla="*/ 48 w 59"/>
                      <a:gd name="T61" fmla="*/ 11 h 59"/>
                      <a:gd name="T62" fmla="*/ 53 w 59"/>
                      <a:gd name="T63" fmla="*/ 20 h 59"/>
                      <a:gd name="T64" fmla="*/ 56 w 59"/>
                      <a:gd name="T65" fmla="*/ 29 h 5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9"/>
                      <a:gd name="T100" fmla="*/ 0 h 59"/>
                      <a:gd name="T101" fmla="*/ 59 w 59"/>
                      <a:gd name="T102" fmla="*/ 59 h 5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9" h="59">
                        <a:moveTo>
                          <a:pt x="59" y="29"/>
                        </a:moveTo>
                        <a:lnTo>
                          <a:pt x="58" y="23"/>
                        </a:lnTo>
                        <a:lnTo>
                          <a:pt x="56" y="18"/>
                        </a:lnTo>
                        <a:lnTo>
                          <a:pt x="53" y="14"/>
                        </a:lnTo>
                        <a:lnTo>
                          <a:pt x="50" y="9"/>
                        </a:lnTo>
                        <a:lnTo>
                          <a:pt x="45" y="4"/>
                        </a:lnTo>
                        <a:lnTo>
                          <a:pt x="41" y="3"/>
                        </a:lnTo>
                        <a:lnTo>
                          <a:pt x="34" y="1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19" y="1"/>
                        </a:lnTo>
                        <a:lnTo>
                          <a:pt x="13" y="6"/>
                        </a:lnTo>
                        <a:lnTo>
                          <a:pt x="8" y="12"/>
                        </a:lnTo>
                        <a:lnTo>
                          <a:pt x="3" y="18"/>
                        </a:lnTo>
                        <a:lnTo>
                          <a:pt x="0" y="25"/>
                        </a:lnTo>
                        <a:lnTo>
                          <a:pt x="0" y="28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2" y="42"/>
                        </a:lnTo>
                        <a:lnTo>
                          <a:pt x="5" y="46"/>
                        </a:lnTo>
                        <a:lnTo>
                          <a:pt x="8" y="51"/>
                        </a:lnTo>
                        <a:lnTo>
                          <a:pt x="13" y="54"/>
                        </a:lnTo>
                        <a:lnTo>
                          <a:pt x="17" y="57"/>
                        </a:lnTo>
                        <a:lnTo>
                          <a:pt x="24" y="59"/>
                        </a:lnTo>
                        <a:lnTo>
                          <a:pt x="30" y="59"/>
                        </a:lnTo>
                        <a:lnTo>
                          <a:pt x="34" y="59"/>
                        </a:lnTo>
                        <a:lnTo>
                          <a:pt x="41" y="57"/>
                        </a:lnTo>
                        <a:lnTo>
                          <a:pt x="45" y="54"/>
                        </a:lnTo>
                        <a:lnTo>
                          <a:pt x="50" y="51"/>
                        </a:lnTo>
                        <a:lnTo>
                          <a:pt x="53" y="46"/>
                        </a:lnTo>
                        <a:lnTo>
                          <a:pt x="56" y="42"/>
                        </a:lnTo>
                        <a:lnTo>
                          <a:pt x="58" y="35"/>
                        </a:lnTo>
                        <a:lnTo>
                          <a:pt x="59" y="29"/>
                        </a:lnTo>
                        <a:close/>
                        <a:moveTo>
                          <a:pt x="56" y="29"/>
                        </a:moveTo>
                        <a:lnTo>
                          <a:pt x="54" y="35"/>
                        </a:lnTo>
                        <a:lnTo>
                          <a:pt x="53" y="40"/>
                        </a:lnTo>
                        <a:lnTo>
                          <a:pt x="51" y="45"/>
                        </a:lnTo>
                        <a:lnTo>
                          <a:pt x="48" y="48"/>
                        </a:lnTo>
                        <a:lnTo>
                          <a:pt x="44" y="51"/>
                        </a:lnTo>
                        <a:lnTo>
                          <a:pt x="39" y="54"/>
                        </a:lnTo>
                        <a:lnTo>
                          <a:pt x="34" y="55"/>
                        </a:lnTo>
                        <a:lnTo>
                          <a:pt x="30" y="55"/>
                        </a:lnTo>
                        <a:lnTo>
                          <a:pt x="24" y="55"/>
                        </a:lnTo>
                        <a:lnTo>
                          <a:pt x="19" y="54"/>
                        </a:lnTo>
                        <a:lnTo>
                          <a:pt x="14" y="51"/>
                        </a:lnTo>
                        <a:lnTo>
                          <a:pt x="11" y="48"/>
                        </a:lnTo>
                        <a:lnTo>
                          <a:pt x="8" y="45"/>
                        </a:lnTo>
                        <a:lnTo>
                          <a:pt x="5" y="40"/>
                        </a:lnTo>
                        <a:lnTo>
                          <a:pt x="3" y="35"/>
                        </a:lnTo>
                        <a:lnTo>
                          <a:pt x="3" y="29"/>
                        </a:lnTo>
                        <a:lnTo>
                          <a:pt x="3" y="25"/>
                        </a:lnTo>
                        <a:lnTo>
                          <a:pt x="5" y="20"/>
                        </a:lnTo>
                        <a:lnTo>
                          <a:pt x="8" y="15"/>
                        </a:lnTo>
                        <a:lnTo>
                          <a:pt x="11" y="11"/>
                        </a:lnTo>
                        <a:lnTo>
                          <a:pt x="14" y="8"/>
                        </a:lnTo>
                        <a:lnTo>
                          <a:pt x="19" y="4"/>
                        </a:lnTo>
                        <a:lnTo>
                          <a:pt x="24" y="4"/>
                        </a:lnTo>
                        <a:lnTo>
                          <a:pt x="30" y="3"/>
                        </a:lnTo>
                        <a:lnTo>
                          <a:pt x="34" y="4"/>
                        </a:lnTo>
                        <a:lnTo>
                          <a:pt x="39" y="4"/>
                        </a:lnTo>
                        <a:lnTo>
                          <a:pt x="44" y="8"/>
                        </a:lnTo>
                        <a:lnTo>
                          <a:pt x="48" y="11"/>
                        </a:lnTo>
                        <a:lnTo>
                          <a:pt x="51" y="15"/>
                        </a:lnTo>
                        <a:lnTo>
                          <a:pt x="53" y="20"/>
                        </a:lnTo>
                        <a:lnTo>
                          <a:pt x="54" y="25"/>
                        </a:lnTo>
                        <a:lnTo>
                          <a:pt x="56" y="29"/>
                        </a:lnTo>
                        <a:close/>
                      </a:path>
                    </a:pathLst>
                  </a:custGeom>
                  <a:solidFill>
                    <a:srgbClr val="EC93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7" name="Freeform 795">
                    <a:extLst>
                      <a:ext uri="{FF2B5EF4-FFF2-40B4-BE49-F238E27FC236}">
                        <a16:creationId xmlns:a16="http://schemas.microsoft.com/office/drawing/2014/main" id="{92C989F4-DAB4-AA4A-BB80-C66D19EB204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0" y="1202"/>
                    <a:ext cx="56" cy="56"/>
                  </a:xfrm>
                  <a:custGeom>
                    <a:avLst/>
                    <a:gdLst>
                      <a:gd name="T0" fmla="*/ 54 w 56"/>
                      <a:gd name="T1" fmla="*/ 24 h 56"/>
                      <a:gd name="T2" fmla="*/ 51 w 56"/>
                      <a:gd name="T3" fmla="*/ 13 h 56"/>
                      <a:gd name="T4" fmla="*/ 43 w 56"/>
                      <a:gd name="T5" fmla="*/ 5 h 56"/>
                      <a:gd name="T6" fmla="*/ 32 w 56"/>
                      <a:gd name="T7" fmla="*/ 2 h 56"/>
                      <a:gd name="T8" fmla="*/ 20 w 56"/>
                      <a:gd name="T9" fmla="*/ 2 h 56"/>
                      <a:gd name="T10" fmla="*/ 6 w 56"/>
                      <a:gd name="T11" fmla="*/ 11 h 56"/>
                      <a:gd name="T12" fmla="*/ 0 w 56"/>
                      <a:gd name="T13" fmla="*/ 24 h 56"/>
                      <a:gd name="T14" fmla="*/ 0 w 56"/>
                      <a:gd name="T15" fmla="*/ 34 h 56"/>
                      <a:gd name="T16" fmla="*/ 5 w 56"/>
                      <a:gd name="T17" fmla="*/ 44 h 56"/>
                      <a:gd name="T18" fmla="*/ 12 w 56"/>
                      <a:gd name="T19" fmla="*/ 51 h 56"/>
                      <a:gd name="T20" fmla="*/ 22 w 56"/>
                      <a:gd name="T21" fmla="*/ 56 h 56"/>
                      <a:gd name="T22" fmla="*/ 32 w 56"/>
                      <a:gd name="T23" fmla="*/ 56 h 56"/>
                      <a:gd name="T24" fmla="*/ 43 w 56"/>
                      <a:gd name="T25" fmla="*/ 51 h 56"/>
                      <a:gd name="T26" fmla="*/ 51 w 56"/>
                      <a:gd name="T27" fmla="*/ 44 h 56"/>
                      <a:gd name="T28" fmla="*/ 54 w 56"/>
                      <a:gd name="T29" fmla="*/ 34 h 56"/>
                      <a:gd name="T30" fmla="*/ 52 w 56"/>
                      <a:gd name="T31" fmla="*/ 28 h 56"/>
                      <a:gd name="T32" fmla="*/ 49 w 56"/>
                      <a:gd name="T33" fmla="*/ 37 h 56"/>
                      <a:gd name="T34" fmla="*/ 45 w 56"/>
                      <a:gd name="T35" fmla="*/ 45 h 56"/>
                      <a:gd name="T36" fmla="*/ 37 w 56"/>
                      <a:gd name="T37" fmla="*/ 51 h 56"/>
                      <a:gd name="T38" fmla="*/ 28 w 56"/>
                      <a:gd name="T39" fmla="*/ 53 h 56"/>
                      <a:gd name="T40" fmla="*/ 17 w 56"/>
                      <a:gd name="T41" fmla="*/ 51 h 56"/>
                      <a:gd name="T42" fmla="*/ 9 w 56"/>
                      <a:gd name="T43" fmla="*/ 45 h 56"/>
                      <a:gd name="T44" fmla="*/ 5 w 56"/>
                      <a:gd name="T45" fmla="*/ 37 h 56"/>
                      <a:gd name="T46" fmla="*/ 3 w 56"/>
                      <a:gd name="T47" fmla="*/ 28 h 56"/>
                      <a:gd name="T48" fmla="*/ 5 w 56"/>
                      <a:gd name="T49" fmla="*/ 19 h 56"/>
                      <a:gd name="T50" fmla="*/ 9 w 56"/>
                      <a:gd name="T51" fmla="*/ 11 h 56"/>
                      <a:gd name="T52" fmla="*/ 17 w 56"/>
                      <a:gd name="T53" fmla="*/ 5 h 56"/>
                      <a:gd name="T54" fmla="*/ 28 w 56"/>
                      <a:gd name="T55" fmla="*/ 3 h 56"/>
                      <a:gd name="T56" fmla="*/ 37 w 56"/>
                      <a:gd name="T57" fmla="*/ 5 h 56"/>
                      <a:gd name="T58" fmla="*/ 45 w 56"/>
                      <a:gd name="T59" fmla="*/ 11 h 56"/>
                      <a:gd name="T60" fmla="*/ 49 w 56"/>
                      <a:gd name="T61" fmla="*/ 19 h 56"/>
                      <a:gd name="T62" fmla="*/ 52 w 56"/>
                      <a:gd name="T63" fmla="*/ 28 h 5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6"/>
                      <a:gd name="T97" fmla="*/ 0 h 56"/>
                      <a:gd name="T98" fmla="*/ 56 w 56"/>
                      <a:gd name="T99" fmla="*/ 56 h 5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6" h="56">
                        <a:moveTo>
                          <a:pt x="56" y="28"/>
                        </a:moveTo>
                        <a:lnTo>
                          <a:pt x="54" y="24"/>
                        </a:lnTo>
                        <a:lnTo>
                          <a:pt x="52" y="17"/>
                        </a:lnTo>
                        <a:lnTo>
                          <a:pt x="51" y="13"/>
                        </a:lnTo>
                        <a:lnTo>
                          <a:pt x="46" y="8"/>
                        </a:lnTo>
                        <a:lnTo>
                          <a:pt x="43" y="5"/>
                        </a:lnTo>
                        <a:lnTo>
                          <a:pt x="39" y="3"/>
                        </a:lnTo>
                        <a:lnTo>
                          <a:pt x="32" y="2"/>
                        </a:lnTo>
                        <a:lnTo>
                          <a:pt x="28" y="0"/>
                        </a:lnTo>
                        <a:lnTo>
                          <a:pt x="20" y="2"/>
                        </a:lnTo>
                        <a:lnTo>
                          <a:pt x="12" y="5"/>
                        </a:lnTo>
                        <a:lnTo>
                          <a:pt x="6" y="11"/>
                        </a:lnTo>
                        <a:lnTo>
                          <a:pt x="1" y="17"/>
                        </a:lnTo>
                        <a:lnTo>
                          <a:pt x="0" y="24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1" y="39"/>
                        </a:lnTo>
                        <a:lnTo>
                          <a:pt x="5" y="44"/>
                        </a:lnTo>
                        <a:lnTo>
                          <a:pt x="8" y="48"/>
                        </a:lnTo>
                        <a:lnTo>
                          <a:pt x="12" y="51"/>
                        </a:lnTo>
                        <a:lnTo>
                          <a:pt x="17" y="54"/>
                        </a:lnTo>
                        <a:lnTo>
                          <a:pt x="22" y="56"/>
                        </a:lnTo>
                        <a:lnTo>
                          <a:pt x="28" y="56"/>
                        </a:lnTo>
                        <a:lnTo>
                          <a:pt x="32" y="56"/>
                        </a:lnTo>
                        <a:lnTo>
                          <a:pt x="39" y="54"/>
                        </a:lnTo>
                        <a:lnTo>
                          <a:pt x="43" y="51"/>
                        </a:lnTo>
                        <a:lnTo>
                          <a:pt x="46" y="48"/>
                        </a:lnTo>
                        <a:lnTo>
                          <a:pt x="51" y="44"/>
                        </a:lnTo>
                        <a:lnTo>
                          <a:pt x="52" y="39"/>
                        </a:lnTo>
                        <a:lnTo>
                          <a:pt x="54" y="34"/>
                        </a:lnTo>
                        <a:lnTo>
                          <a:pt x="56" y="28"/>
                        </a:lnTo>
                        <a:close/>
                        <a:moveTo>
                          <a:pt x="52" y="28"/>
                        </a:moveTo>
                        <a:lnTo>
                          <a:pt x="51" y="33"/>
                        </a:lnTo>
                        <a:lnTo>
                          <a:pt x="49" y="37"/>
                        </a:lnTo>
                        <a:lnTo>
                          <a:pt x="48" y="42"/>
                        </a:lnTo>
                        <a:lnTo>
                          <a:pt x="45" y="45"/>
                        </a:lnTo>
                        <a:lnTo>
                          <a:pt x="42" y="48"/>
                        </a:lnTo>
                        <a:lnTo>
                          <a:pt x="37" y="51"/>
                        </a:lnTo>
                        <a:lnTo>
                          <a:pt x="32" y="53"/>
                        </a:lnTo>
                        <a:lnTo>
                          <a:pt x="28" y="53"/>
                        </a:lnTo>
                        <a:lnTo>
                          <a:pt x="22" y="53"/>
                        </a:lnTo>
                        <a:lnTo>
                          <a:pt x="17" y="51"/>
                        </a:lnTo>
                        <a:lnTo>
                          <a:pt x="14" y="48"/>
                        </a:lnTo>
                        <a:lnTo>
                          <a:pt x="9" y="45"/>
                        </a:lnTo>
                        <a:lnTo>
                          <a:pt x="6" y="42"/>
                        </a:lnTo>
                        <a:lnTo>
                          <a:pt x="5" y="37"/>
                        </a:lnTo>
                        <a:lnTo>
                          <a:pt x="3" y="33"/>
                        </a:lnTo>
                        <a:lnTo>
                          <a:pt x="3" y="28"/>
                        </a:lnTo>
                        <a:lnTo>
                          <a:pt x="3" y="24"/>
                        </a:lnTo>
                        <a:lnTo>
                          <a:pt x="5" y="19"/>
                        </a:lnTo>
                        <a:lnTo>
                          <a:pt x="6" y="14"/>
                        </a:lnTo>
                        <a:lnTo>
                          <a:pt x="9" y="11"/>
                        </a:lnTo>
                        <a:lnTo>
                          <a:pt x="14" y="8"/>
                        </a:lnTo>
                        <a:lnTo>
                          <a:pt x="17" y="5"/>
                        </a:lnTo>
                        <a:lnTo>
                          <a:pt x="22" y="3"/>
                        </a:lnTo>
                        <a:lnTo>
                          <a:pt x="28" y="3"/>
                        </a:lnTo>
                        <a:lnTo>
                          <a:pt x="32" y="3"/>
                        </a:lnTo>
                        <a:lnTo>
                          <a:pt x="37" y="5"/>
                        </a:lnTo>
                        <a:lnTo>
                          <a:pt x="42" y="8"/>
                        </a:lnTo>
                        <a:lnTo>
                          <a:pt x="45" y="11"/>
                        </a:lnTo>
                        <a:lnTo>
                          <a:pt x="48" y="14"/>
                        </a:lnTo>
                        <a:lnTo>
                          <a:pt x="49" y="19"/>
                        </a:lnTo>
                        <a:lnTo>
                          <a:pt x="51" y="24"/>
                        </a:lnTo>
                        <a:lnTo>
                          <a:pt x="52" y="28"/>
                        </a:lnTo>
                        <a:close/>
                      </a:path>
                    </a:pathLst>
                  </a:custGeom>
                  <a:solidFill>
                    <a:srgbClr val="EC9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8" name="Freeform 796">
                    <a:extLst>
                      <a:ext uri="{FF2B5EF4-FFF2-40B4-BE49-F238E27FC236}">
                        <a16:creationId xmlns:a16="http://schemas.microsoft.com/office/drawing/2014/main" id="{02675571-2F7E-6345-997E-9FEA9AE4D23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1" y="1204"/>
                    <a:ext cx="53" cy="52"/>
                  </a:xfrm>
                  <a:custGeom>
                    <a:avLst/>
                    <a:gdLst>
                      <a:gd name="T0" fmla="*/ 51 w 53"/>
                      <a:gd name="T1" fmla="*/ 22 h 52"/>
                      <a:gd name="T2" fmla="*/ 48 w 53"/>
                      <a:gd name="T3" fmla="*/ 12 h 52"/>
                      <a:gd name="T4" fmla="*/ 41 w 53"/>
                      <a:gd name="T5" fmla="*/ 5 h 52"/>
                      <a:gd name="T6" fmla="*/ 31 w 53"/>
                      <a:gd name="T7" fmla="*/ 1 h 52"/>
                      <a:gd name="T8" fmla="*/ 21 w 53"/>
                      <a:gd name="T9" fmla="*/ 1 h 52"/>
                      <a:gd name="T10" fmla="*/ 11 w 53"/>
                      <a:gd name="T11" fmla="*/ 5 h 52"/>
                      <a:gd name="T12" fmla="*/ 5 w 53"/>
                      <a:gd name="T13" fmla="*/ 12 h 52"/>
                      <a:gd name="T14" fmla="*/ 0 w 53"/>
                      <a:gd name="T15" fmla="*/ 22 h 52"/>
                      <a:gd name="T16" fmla="*/ 0 w 53"/>
                      <a:gd name="T17" fmla="*/ 32 h 52"/>
                      <a:gd name="T18" fmla="*/ 5 w 53"/>
                      <a:gd name="T19" fmla="*/ 42 h 52"/>
                      <a:gd name="T20" fmla="*/ 11 w 53"/>
                      <a:gd name="T21" fmla="*/ 48 h 52"/>
                      <a:gd name="T22" fmla="*/ 21 w 53"/>
                      <a:gd name="T23" fmla="*/ 52 h 52"/>
                      <a:gd name="T24" fmla="*/ 31 w 53"/>
                      <a:gd name="T25" fmla="*/ 52 h 52"/>
                      <a:gd name="T26" fmla="*/ 41 w 53"/>
                      <a:gd name="T27" fmla="*/ 48 h 52"/>
                      <a:gd name="T28" fmla="*/ 48 w 53"/>
                      <a:gd name="T29" fmla="*/ 42 h 52"/>
                      <a:gd name="T30" fmla="*/ 51 w 53"/>
                      <a:gd name="T31" fmla="*/ 32 h 52"/>
                      <a:gd name="T32" fmla="*/ 50 w 53"/>
                      <a:gd name="T33" fmla="*/ 26 h 52"/>
                      <a:gd name="T34" fmla="*/ 47 w 53"/>
                      <a:gd name="T35" fmla="*/ 35 h 52"/>
                      <a:gd name="T36" fmla="*/ 42 w 53"/>
                      <a:gd name="T37" fmla="*/ 43 h 52"/>
                      <a:gd name="T38" fmla="*/ 34 w 53"/>
                      <a:gd name="T39" fmla="*/ 48 h 52"/>
                      <a:gd name="T40" fmla="*/ 27 w 53"/>
                      <a:gd name="T41" fmla="*/ 49 h 52"/>
                      <a:gd name="T42" fmla="*/ 17 w 53"/>
                      <a:gd name="T43" fmla="*/ 48 h 52"/>
                      <a:gd name="T44" fmla="*/ 10 w 53"/>
                      <a:gd name="T45" fmla="*/ 43 h 52"/>
                      <a:gd name="T46" fmla="*/ 5 w 53"/>
                      <a:gd name="T47" fmla="*/ 35 h 52"/>
                      <a:gd name="T48" fmla="*/ 4 w 53"/>
                      <a:gd name="T49" fmla="*/ 26 h 52"/>
                      <a:gd name="T50" fmla="*/ 5 w 53"/>
                      <a:gd name="T51" fmla="*/ 17 h 52"/>
                      <a:gd name="T52" fmla="*/ 10 w 53"/>
                      <a:gd name="T53" fmla="*/ 11 h 52"/>
                      <a:gd name="T54" fmla="*/ 17 w 53"/>
                      <a:gd name="T55" fmla="*/ 5 h 52"/>
                      <a:gd name="T56" fmla="*/ 27 w 53"/>
                      <a:gd name="T57" fmla="*/ 3 h 52"/>
                      <a:gd name="T58" fmla="*/ 34 w 53"/>
                      <a:gd name="T59" fmla="*/ 5 h 52"/>
                      <a:gd name="T60" fmla="*/ 42 w 53"/>
                      <a:gd name="T61" fmla="*/ 11 h 52"/>
                      <a:gd name="T62" fmla="*/ 47 w 53"/>
                      <a:gd name="T63" fmla="*/ 17 h 52"/>
                      <a:gd name="T64" fmla="*/ 50 w 53"/>
                      <a:gd name="T65" fmla="*/ 26 h 5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3"/>
                      <a:gd name="T100" fmla="*/ 0 h 52"/>
                      <a:gd name="T101" fmla="*/ 53 w 53"/>
                      <a:gd name="T102" fmla="*/ 52 h 5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3" h="52">
                        <a:moveTo>
                          <a:pt x="53" y="26"/>
                        </a:moveTo>
                        <a:lnTo>
                          <a:pt x="51" y="22"/>
                        </a:lnTo>
                        <a:lnTo>
                          <a:pt x="50" y="17"/>
                        </a:lnTo>
                        <a:lnTo>
                          <a:pt x="48" y="12"/>
                        </a:lnTo>
                        <a:lnTo>
                          <a:pt x="45" y="8"/>
                        </a:lnTo>
                        <a:lnTo>
                          <a:pt x="41" y="5"/>
                        </a:lnTo>
                        <a:lnTo>
                          <a:pt x="36" y="1"/>
                        </a:lnTo>
                        <a:lnTo>
                          <a:pt x="31" y="1"/>
                        </a:lnTo>
                        <a:lnTo>
                          <a:pt x="27" y="0"/>
                        </a:lnTo>
                        <a:lnTo>
                          <a:pt x="21" y="1"/>
                        </a:lnTo>
                        <a:lnTo>
                          <a:pt x="16" y="1"/>
                        </a:lnTo>
                        <a:lnTo>
                          <a:pt x="11" y="5"/>
                        </a:lnTo>
                        <a:lnTo>
                          <a:pt x="8" y="8"/>
                        </a:lnTo>
                        <a:lnTo>
                          <a:pt x="5" y="12"/>
                        </a:lnTo>
                        <a:lnTo>
                          <a:pt x="2" y="17"/>
                        </a:lnTo>
                        <a:lnTo>
                          <a:pt x="0" y="22"/>
                        </a:lnTo>
                        <a:lnTo>
                          <a:pt x="0" y="26"/>
                        </a:lnTo>
                        <a:lnTo>
                          <a:pt x="0" y="32"/>
                        </a:lnTo>
                        <a:lnTo>
                          <a:pt x="2" y="37"/>
                        </a:lnTo>
                        <a:lnTo>
                          <a:pt x="5" y="42"/>
                        </a:lnTo>
                        <a:lnTo>
                          <a:pt x="8" y="45"/>
                        </a:lnTo>
                        <a:lnTo>
                          <a:pt x="11" y="48"/>
                        </a:lnTo>
                        <a:lnTo>
                          <a:pt x="16" y="51"/>
                        </a:lnTo>
                        <a:lnTo>
                          <a:pt x="21" y="52"/>
                        </a:lnTo>
                        <a:lnTo>
                          <a:pt x="27" y="52"/>
                        </a:lnTo>
                        <a:lnTo>
                          <a:pt x="31" y="52"/>
                        </a:lnTo>
                        <a:lnTo>
                          <a:pt x="36" y="51"/>
                        </a:lnTo>
                        <a:lnTo>
                          <a:pt x="41" y="48"/>
                        </a:lnTo>
                        <a:lnTo>
                          <a:pt x="45" y="45"/>
                        </a:lnTo>
                        <a:lnTo>
                          <a:pt x="48" y="42"/>
                        </a:lnTo>
                        <a:lnTo>
                          <a:pt x="50" y="37"/>
                        </a:lnTo>
                        <a:lnTo>
                          <a:pt x="51" y="32"/>
                        </a:lnTo>
                        <a:lnTo>
                          <a:pt x="53" y="26"/>
                        </a:lnTo>
                        <a:close/>
                        <a:moveTo>
                          <a:pt x="50" y="26"/>
                        </a:moveTo>
                        <a:lnTo>
                          <a:pt x="48" y="31"/>
                        </a:lnTo>
                        <a:lnTo>
                          <a:pt x="47" y="35"/>
                        </a:lnTo>
                        <a:lnTo>
                          <a:pt x="45" y="40"/>
                        </a:lnTo>
                        <a:lnTo>
                          <a:pt x="42" y="43"/>
                        </a:lnTo>
                        <a:lnTo>
                          <a:pt x="39" y="46"/>
                        </a:lnTo>
                        <a:lnTo>
                          <a:pt x="34" y="48"/>
                        </a:lnTo>
                        <a:lnTo>
                          <a:pt x="31" y="49"/>
                        </a:lnTo>
                        <a:lnTo>
                          <a:pt x="27" y="49"/>
                        </a:lnTo>
                        <a:lnTo>
                          <a:pt x="22" y="49"/>
                        </a:lnTo>
                        <a:lnTo>
                          <a:pt x="17" y="48"/>
                        </a:lnTo>
                        <a:lnTo>
                          <a:pt x="13" y="46"/>
                        </a:lnTo>
                        <a:lnTo>
                          <a:pt x="10" y="43"/>
                        </a:lnTo>
                        <a:lnTo>
                          <a:pt x="7" y="40"/>
                        </a:lnTo>
                        <a:lnTo>
                          <a:pt x="5" y="35"/>
                        </a:lnTo>
                        <a:lnTo>
                          <a:pt x="4" y="31"/>
                        </a:lnTo>
                        <a:lnTo>
                          <a:pt x="4" y="26"/>
                        </a:lnTo>
                        <a:lnTo>
                          <a:pt x="4" y="22"/>
                        </a:lnTo>
                        <a:lnTo>
                          <a:pt x="5" y="17"/>
                        </a:lnTo>
                        <a:lnTo>
                          <a:pt x="7" y="14"/>
                        </a:lnTo>
                        <a:lnTo>
                          <a:pt x="10" y="11"/>
                        </a:lnTo>
                        <a:lnTo>
                          <a:pt x="13" y="8"/>
                        </a:lnTo>
                        <a:lnTo>
                          <a:pt x="17" y="5"/>
                        </a:lnTo>
                        <a:lnTo>
                          <a:pt x="22" y="3"/>
                        </a:lnTo>
                        <a:lnTo>
                          <a:pt x="27" y="3"/>
                        </a:lnTo>
                        <a:lnTo>
                          <a:pt x="31" y="3"/>
                        </a:lnTo>
                        <a:lnTo>
                          <a:pt x="34" y="5"/>
                        </a:lnTo>
                        <a:lnTo>
                          <a:pt x="39" y="8"/>
                        </a:lnTo>
                        <a:lnTo>
                          <a:pt x="42" y="11"/>
                        </a:lnTo>
                        <a:lnTo>
                          <a:pt x="45" y="14"/>
                        </a:lnTo>
                        <a:lnTo>
                          <a:pt x="47" y="17"/>
                        </a:lnTo>
                        <a:lnTo>
                          <a:pt x="48" y="22"/>
                        </a:lnTo>
                        <a:lnTo>
                          <a:pt x="50" y="26"/>
                        </a:lnTo>
                        <a:close/>
                      </a:path>
                    </a:pathLst>
                  </a:custGeom>
                  <a:solidFill>
                    <a:srgbClr val="ED9C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" name="Freeform 797">
                    <a:extLst>
                      <a:ext uri="{FF2B5EF4-FFF2-40B4-BE49-F238E27FC236}">
                        <a16:creationId xmlns:a16="http://schemas.microsoft.com/office/drawing/2014/main" id="{8B3A5316-77AF-4B48-93D0-87DCBBF3118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3" y="1205"/>
                    <a:ext cx="49" cy="50"/>
                  </a:xfrm>
                  <a:custGeom>
                    <a:avLst/>
                    <a:gdLst>
                      <a:gd name="T0" fmla="*/ 48 w 49"/>
                      <a:gd name="T1" fmla="*/ 21 h 50"/>
                      <a:gd name="T2" fmla="*/ 45 w 49"/>
                      <a:gd name="T3" fmla="*/ 11 h 50"/>
                      <a:gd name="T4" fmla="*/ 39 w 49"/>
                      <a:gd name="T5" fmla="*/ 5 h 50"/>
                      <a:gd name="T6" fmla="*/ 29 w 49"/>
                      <a:gd name="T7" fmla="*/ 0 h 50"/>
                      <a:gd name="T8" fmla="*/ 19 w 49"/>
                      <a:gd name="T9" fmla="*/ 0 h 50"/>
                      <a:gd name="T10" fmla="*/ 11 w 49"/>
                      <a:gd name="T11" fmla="*/ 5 h 50"/>
                      <a:gd name="T12" fmla="*/ 3 w 49"/>
                      <a:gd name="T13" fmla="*/ 11 h 50"/>
                      <a:gd name="T14" fmla="*/ 0 w 49"/>
                      <a:gd name="T15" fmla="*/ 21 h 50"/>
                      <a:gd name="T16" fmla="*/ 0 w 49"/>
                      <a:gd name="T17" fmla="*/ 30 h 50"/>
                      <a:gd name="T18" fmla="*/ 3 w 49"/>
                      <a:gd name="T19" fmla="*/ 39 h 50"/>
                      <a:gd name="T20" fmla="*/ 11 w 49"/>
                      <a:gd name="T21" fmla="*/ 45 h 50"/>
                      <a:gd name="T22" fmla="*/ 19 w 49"/>
                      <a:gd name="T23" fmla="*/ 50 h 50"/>
                      <a:gd name="T24" fmla="*/ 29 w 49"/>
                      <a:gd name="T25" fmla="*/ 50 h 50"/>
                      <a:gd name="T26" fmla="*/ 39 w 49"/>
                      <a:gd name="T27" fmla="*/ 45 h 50"/>
                      <a:gd name="T28" fmla="*/ 45 w 49"/>
                      <a:gd name="T29" fmla="*/ 39 h 50"/>
                      <a:gd name="T30" fmla="*/ 48 w 49"/>
                      <a:gd name="T31" fmla="*/ 30 h 50"/>
                      <a:gd name="T32" fmla="*/ 46 w 49"/>
                      <a:gd name="T33" fmla="*/ 25 h 50"/>
                      <a:gd name="T34" fmla="*/ 45 w 49"/>
                      <a:gd name="T35" fmla="*/ 34 h 50"/>
                      <a:gd name="T36" fmla="*/ 40 w 49"/>
                      <a:gd name="T37" fmla="*/ 41 h 50"/>
                      <a:gd name="T38" fmla="*/ 32 w 49"/>
                      <a:gd name="T39" fmla="*/ 45 h 50"/>
                      <a:gd name="T40" fmla="*/ 25 w 49"/>
                      <a:gd name="T41" fmla="*/ 47 h 50"/>
                      <a:gd name="T42" fmla="*/ 15 w 49"/>
                      <a:gd name="T43" fmla="*/ 45 h 50"/>
                      <a:gd name="T44" fmla="*/ 9 w 49"/>
                      <a:gd name="T45" fmla="*/ 41 h 50"/>
                      <a:gd name="T46" fmla="*/ 5 w 49"/>
                      <a:gd name="T47" fmla="*/ 34 h 50"/>
                      <a:gd name="T48" fmla="*/ 3 w 49"/>
                      <a:gd name="T49" fmla="*/ 25 h 50"/>
                      <a:gd name="T50" fmla="*/ 5 w 49"/>
                      <a:gd name="T51" fmla="*/ 17 h 50"/>
                      <a:gd name="T52" fmla="*/ 9 w 49"/>
                      <a:gd name="T53" fmla="*/ 10 h 50"/>
                      <a:gd name="T54" fmla="*/ 15 w 49"/>
                      <a:gd name="T55" fmla="*/ 5 h 50"/>
                      <a:gd name="T56" fmla="*/ 25 w 49"/>
                      <a:gd name="T57" fmla="*/ 4 h 50"/>
                      <a:gd name="T58" fmla="*/ 32 w 49"/>
                      <a:gd name="T59" fmla="*/ 5 h 50"/>
                      <a:gd name="T60" fmla="*/ 40 w 49"/>
                      <a:gd name="T61" fmla="*/ 10 h 50"/>
                      <a:gd name="T62" fmla="*/ 45 w 49"/>
                      <a:gd name="T63" fmla="*/ 17 h 50"/>
                      <a:gd name="T64" fmla="*/ 46 w 49"/>
                      <a:gd name="T65" fmla="*/ 25 h 5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"/>
                      <a:gd name="T100" fmla="*/ 0 h 50"/>
                      <a:gd name="T101" fmla="*/ 49 w 49"/>
                      <a:gd name="T102" fmla="*/ 50 h 5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" h="50">
                        <a:moveTo>
                          <a:pt x="49" y="25"/>
                        </a:moveTo>
                        <a:lnTo>
                          <a:pt x="48" y="21"/>
                        </a:lnTo>
                        <a:lnTo>
                          <a:pt x="46" y="16"/>
                        </a:lnTo>
                        <a:lnTo>
                          <a:pt x="45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4" y="2"/>
                        </a:lnTo>
                        <a:lnTo>
                          <a:pt x="29" y="0"/>
                        </a:lnTo>
                        <a:lnTo>
                          <a:pt x="25" y="0"/>
                        </a:lnTo>
                        <a:lnTo>
                          <a:pt x="19" y="0"/>
                        </a:lnTo>
                        <a:lnTo>
                          <a:pt x="14" y="2"/>
                        </a:lnTo>
                        <a:lnTo>
                          <a:pt x="11" y="5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2" y="16"/>
                        </a:lnTo>
                        <a:lnTo>
                          <a:pt x="0" y="21"/>
                        </a:lnTo>
                        <a:lnTo>
                          <a:pt x="0" y="25"/>
                        </a:lnTo>
                        <a:lnTo>
                          <a:pt x="0" y="30"/>
                        </a:lnTo>
                        <a:lnTo>
                          <a:pt x="2" y="34"/>
                        </a:lnTo>
                        <a:lnTo>
                          <a:pt x="3" y="39"/>
                        </a:lnTo>
                        <a:lnTo>
                          <a:pt x="6" y="42"/>
                        </a:lnTo>
                        <a:lnTo>
                          <a:pt x="11" y="45"/>
                        </a:lnTo>
                        <a:lnTo>
                          <a:pt x="14" y="48"/>
                        </a:lnTo>
                        <a:lnTo>
                          <a:pt x="19" y="50"/>
                        </a:lnTo>
                        <a:lnTo>
                          <a:pt x="25" y="50"/>
                        </a:lnTo>
                        <a:lnTo>
                          <a:pt x="29" y="50"/>
                        </a:lnTo>
                        <a:lnTo>
                          <a:pt x="34" y="48"/>
                        </a:lnTo>
                        <a:lnTo>
                          <a:pt x="39" y="45"/>
                        </a:lnTo>
                        <a:lnTo>
                          <a:pt x="42" y="42"/>
                        </a:lnTo>
                        <a:lnTo>
                          <a:pt x="45" y="39"/>
                        </a:lnTo>
                        <a:lnTo>
                          <a:pt x="46" y="34"/>
                        </a:lnTo>
                        <a:lnTo>
                          <a:pt x="48" y="30"/>
                        </a:lnTo>
                        <a:lnTo>
                          <a:pt x="49" y="25"/>
                        </a:lnTo>
                        <a:close/>
                        <a:moveTo>
                          <a:pt x="46" y="25"/>
                        </a:moveTo>
                        <a:lnTo>
                          <a:pt x="45" y="30"/>
                        </a:lnTo>
                        <a:lnTo>
                          <a:pt x="45" y="34"/>
                        </a:lnTo>
                        <a:lnTo>
                          <a:pt x="42" y="38"/>
                        </a:lnTo>
                        <a:lnTo>
                          <a:pt x="40" y="41"/>
                        </a:lnTo>
                        <a:lnTo>
                          <a:pt x="36" y="44"/>
                        </a:lnTo>
                        <a:lnTo>
                          <a:pt x="32" y="45"/>
                        </a:lnTo>
                        <a:lnTo>
                          <a:pt x="28" y="47"/>
                        </a:lnTo>
                        <a:lnTo>
                          <a:pt x="25" y="47"/>
                        </a:lnTo>
                        <a:lnTo>
                          <a:pt x="20" y="47"/>
                        </a:lnTo>
                        <a:lnTo>
                          <a:pt x="15" y="45"/>
                        </a:lnTo>
                        <a:lnTo>
                          <a:pt x="12" y="44"/>
                        </a:lnTo>
                        <a:lnTo>
                          <a:pt x="9" y="41"/>
                        </a:lnTo>
                        <a:lnTo>
                          <a:pt x="6" y="38"/>
                        </a:lnTo>
                        <a:lnTo>
                          <a:pt x="5" y="34"/>
                        </a:lnTo>
                        <a:lnTo>
                          <a:pt x="3" y="30"/>
                        </a:lnTo>
                        <a:lnTo>
                          <a:pt x="3" y="25"/>
                        </a:lnTo>
                        <a:lnTo>
                          <a:pt x="3" y="21"/>
                        </a:lnTo>
                        <a:lnTo>
                          <a:pt x="5" y="17"/>
                        </a:lnTo>
                        <a:lnTo>
                          <a:pt x="6" y="13"/>
                        </a:lnTo>
                        <a:lnTo>
                          <a:pt x="9" y="10"/>
                        </a:lnTo>
                        <a:lnTo>
                          <a:pt x="12" y="8"/>
                        </a:lnTo>
                        <a:lnTo>
                          <a:pt x="15" y="5"/>
                        </a:lnTo>
                        <a:lnTo>
                          <a:pt x="20" y="4"/>
                        </a:lnTo>
                        <a:lnTo>
                          <a:pt x="25" y="4"/>
                        </a:lnTo>
                        <a:lnTo>
                          <a:pt x="28" y="4"/>
                        </a:lnTo>
                        <a:lnTo>
                          <a:pt x="32" y="5"/>
                        </a:lnTo>
                        <a:lnTo>
                          <a:pt x="36" y="8"/>
                        </a:lnTo>
                        <a:lnTo>
                          <a:pt x="40" y="10"/>
                        </a:lnTo>
                        <a:lnTo>
                          <a:pt x="42" y="13"/>
                        </a:lnTo>
                        <a:lnTo>
                          <a:pt x="45" y="17"/>
                        </a:lnTo>
                        <a:lnTo>
                          <a:pt x="45" y="21"/>
                        </a:lnTo>
                        <a:lnTo>
                          <a:pt x="46" y="25"/>
                        </a:lnTo>
                        <a:close/>
                      </a:path>
                    </a:pathLst>
                  </a:custGeom>
                  <a:solidFill>
                    <a:srgbClr val="EE9FA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" name="Freeform 798">
                    <a:extLst>
                      <a:ext uri="{FF2B5EF4-FFF2-40B4-BE49-F238E27FC236}">
                        <a16:creationId xmlns:a16="http://schemas.microsoft.com/office/drawing/2014/main" id="{3E0A4CA2-853D-A949-BF2B-29163B7B38A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5" y="1207"/>
                    <a:ext cx="46" cy="46"/>
                  </a:xfrm>
                  <a:custGeom>
                    <a:avLst/>
                    <a:gdLst>
                      <a:gd name="T0" fmla="*/ 46 w 46"/>
                      <a:gd name="T1" fmla="*/ 23 h 46"/>
                      <a:gd name="T2" fmla="*/ 44 w 46"/>
                      <a:gd name="T3" fmla="*/ 19 h 46"/>
                      <a:gd name="T4" fmla="*/ 43 w 46"/>
                      <a:gd name="T5" fmla="*/ 14 h 46"/>
                      <a:gd name="T6" fmla="*/ 41 w 46"/>
                      <a:gd name="T7" fmla="*/ 11 h 46"/>
                      <a:gd name="T8" fmla="*/ 38 w 46"/>
                      <a:gd name="T9" fmla="*/ 8 h 46"/>
                      <a:gd name="T10" fmla="*/ 35 w 46"/>
                      <a:gd name="T11" fmla="*/ 5 h 46"/>
                      <a:gd name="T12" fmla="*/ 30 w 46"/>
                      <a:gd name="T13" fmla="*/ 2 h 46"/>
                      <a:gd name="T14" fmla="*/ 27 w 46"/>
                      <a:gd name="T15" fmla="*/ 0 h 46"/>
                      <a:gd name="T16" fmla="*/ 23 w 46"/>
                      <a:gd name="T17" fmla="*/ 0 h 46"/>
                      <a:gd name="T18" fmla="*/ 18 w 46"/>
                      <a:gd name="T19" fmla="*/ 0 h 46"/>
                      <a:gd name="T20" fmla="*/ 13 w 46"/>
                      <a:gd name="T21" fmla="*/ 2 h 46"/>
                      <a:gd name="T22" fmla="*/ 9 w 46"/>
                      <a:gd name="T23" fmla="*/ 5 h 46"/>
                      <a:gd name="T24" fmla="*/ 6 w 46"/>
                      <a:gd name="T25" fmla="*/ 8 h 46"/>
                      <a:gd name="T26" fmla="*/ 3 w 46"/>
                      <a:gd name="T27" fmla="*/ 11 h 46"/>
                      <a:gd name="T28" fmla="*/ 1 w 46"/>
                      <a:gd name="T29" fmla="*/ 14 h 46"/>
                      <a:gd name="T30" fmla="*/ 0 w 46"/>
                      <a:gd name="T31" fmla="*/ 19 h 46"/>
                      <a:gd name="T32" fmla="*/ 0 w 46"/>
                      <a:gd name="T33" fmla="*/ 23 h 46"/>
                      <a:gd name="T34" fmla="*/ 0 w 46"/>
                      <a:gd name="T35" fmla="*/ 28 h 46"/>
                      <a:gd name="T36" fmla="*/ 1 w 46"/>
                      <a:gd name="T37" fmla="*/ 32 h 46"/>
                      <a:gd name="T38" fmla="*/ 3 w 46"/>
                      <a:gd name="T39" fmla="*/ 37 h 46"/>
                      <a:gd name="T40" fmla="*/ 6 w 46"/>
                      <a:gd name="T41" fmla="*/ 40 h 46"/>
                      <a:gd name="T42" fmla="*/ 9 w 46"/>
                      <a:gd name="T43" fmla="*/ 43 h 46"/>
                      <a:gd name="T44" fmla="*/ 13 w 46"/>
                      <a:gd name="T45" fmla="*/ 45 h 46"/>
                      <a:gd name="T46" fmla="*/ 18 w 46"/>
                      <a:gd name="T47" fmla="*/ 46 h 46"/>
                      <a:gd name="T48" fmla="*/ 23 w 46"/>
                      <a:gd name="T49" fmla="*/ 46 h 46"/>
                      <a:gd name="T50" fmla="*/ 27 w 46"/>
                      <a:gd name="T51" fmla="*/ 46 h 46"/>
                      <a:gd name="T52" fmla="*/ 30 w 46"/>
                      <a:gd name="T53" fmla="*/ 45 h 46"/>
                      <a:gd name="T54" fmla="*/ 35 w 46"/>
                      <a:gd name="T55" fmla="*/ 43 h 46"/>
                      <a:gd name="T56" fmla="*/ 38 w 46"/>
                      <a:gd name="T57" fmla="*/ 40 h 46"/>
                      <a:gd name="T58" fmla="*/ 41 w 46"/>
                      <a:gd name="T59" fmla="*/ 37 h 46"/>
                      <a:gd name="T60" fmla="*/ 43 w 46"/>
                      <a:gd name="T61" fmla="*/ 32 h 46"/>
                      <a:gd name="T62" fmla="*/ 44 w 46"/>
                      <a:gd name="T63" fmla="*/ 28 h 46"/>
                      <a:gd name="T64" fmla="*/ 46 w 46"/>
                      <a:gd name="T65" fmla="*/ 23 h 46"/>
                      <a:gd name="T66" fmla="*/ 43 w 46"/>
                      <a:gd name="T67" fmla="*/ 23 h 46"/>
                      <a:gd name="T68" fmla="*/ 41 w 46"/>
                      <a:gd name="T69" fmla="*/ 31 h 46"/>
                      <a:gd name="T70" fmla="*/ 37 w 46"/>
                      <a:gd name="T71" fmla="*/ 37 h 46"/>
                      <a:gd name="T72" fmla="*/ 30 w 46"/>
                      <a:gd name="T73" fmla="*/ 42 h 46"/>
                      <a:gd name="T74" fmla="*/ 23 w 46"/>
                      <a:gd name="T75" fmla="*/ 43 h 46"/>
                      <a:gd name="T76" fmla="*/ 15 w 46"/>
                      <a:gd name="T77" fmla="*/ 42 h 46"/>
                      <a:gd name="T78" fmla="*/ 7 w 46"/>
                      <a:gd name="T79" fmla="*/ 37 h 46"/>
                      <a:gd name="T80" fmla="*/ 4 w 46"/>
                      <a:gd name="T81" fmla="*/ 31 h 46"/>
                      <a:gd name="T82" fmla="*/ 3 w 46"/>
                      <a:gd name="T83" fmla="*/ 23 h 46"/>
                      <a:gd name="T84" fmla="*/ 4 w 46"/>
                      <a:gd name="T85" fmla="*/ 15 h 46"/>
                      <a:gd name="T86" fmla="*/ 7 w 46"/>
                      <a:gd name="T87" fmla="*/ 9 h 46"/>
                      <a:gd name="T88" fmla="*/ 15 w 46"/>
                      <a:gd name="T89" fmla="*/ 5 h 46"/>
                      <a:gd name="T90" fmla="*/ 23 w 46"/>
                      <a:gd name="T91" fmla="*/ 3 h 46"/>
                      <a:gd name="T92" fmla="*/ 30 w 46"/>
                      <a:gd name="T93" fmla="*/ 5 h 46"/>
                      <a:gd name="T94" fmla="*/ 37 w 46"/>
                      <a:gd name="T95" fmla="*/ 9 h 46"/>
                      <a:gd name="T96" fmla="*/ 41 w 46"/>
                      <a:gd name="T97" fmla="*/ 15 h 46"/>
                      <a:gd name="T98" fmla="*/ 43 w 46"/>
                      <a:gd name="T99" fmla="*/ 23 h 4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6"/>
                      <a:gd name="T151" fmla="*/ 0 h 46"/>
                      <a:gd name="T152" fmla="*/ 46 w 46"/>
                      <a:gd name="T153" fmla="*/ 46 h 4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6" h="46">
                        <a:moveTo>
                          <a:pt x="46" y="23"/>
                        </a:moveTo>
                        <a:lnTo>
                          <a:pt x="44" y="19"/>
                        </a:lnTo>
                        <a:lnTo>
                          <a:pt x="43" y="14"/>
                        </a:lnTo>
                        <a:lnTo>
                          <a:pt x="41" y="11"/>
                        </a:lnTo>
                        <a:lnTo>
                          <a:pt x="38" y="8"/>
                        </a:lnTo>
                        <a:lnTo>
                          <a:pt x="35" y="5"/>
                        </a:lnTo>
                        <a:lnTo>
                          <a:pt x="30" y="2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3" y="2"/>
                        </a:lnTo>
                        <a:lnTo>
                          <a:pt x="9" y="5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1" y="14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8"/>
                        </a:lnTo>
                        <a:lnTo>
                          <a:pt x="1" y="32"/>
                        </a:lnTo>
                        <a:lnTo>
                          <a:pt x="3" y="37"/>
                        </a:lnTo>
                        <a:lnTo>
                          <a:pt x="6" y="40"/>
                        </a:lnTo>
                        <a:lnTo>
                          <a:pt x="9" y="43"/>
                        </a:lnTo>
                        <a:lnTo>
                          <a:pt x="13" y="45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27" y="46"/>
                        </a:lnTo>
                        <a:lnTo>
                          <a:pt x="30" y="45"/>
                        </a:lnTo>
                        <a:lnTo>
                          <a:pt x="35" y="43"/>
                        </a:lnTo>
                        <a:lnTo>
                          <a:pt x="38" y="40"/>
                        </a:lnTo>
                        <a:lnTo>
                          <a:pt x="41" y="37"/>
                        </a:lnTo>
                        <a:lnTo>
                          <a:pt x="43" y="32"/>
                        </a:lnTo>
                        <a:lnTo>
                          <a:pt x="44" y="28"/>
                        </a:lnTo>
                        <a:lnTo>
                          <a:pt x="46" y="23"/>
                        </a:lnTo>
                        <a:close/>
                        <a:moveTo>
                          <a:pt x="43" y="23"/>
                        </a:moveTo>
                        <a:lnTo>
                          <a:pt x="41" y="31"/>
                        </a:lnTo>
                        <a:lnTo>
                          <a:pt x="37" y="37"/>
                        </a:lnTo>
                        <a:lnTo>
                          <a:pt x="30" y="42"/>
                        </a:lnTo>
                        <a:lnTo>
                          <a:pt x="23" y="43"/>
                        </a:lnTo>
                        <a:lnTo>
                          <a:pt x="15" y="42"/>
                        </a:lnTo>
                        <a:lnTo>
                          <a:pt x="7" y="37"/>
                        </a:lnTo>
                        <a:lnTo>
                          <a:pt x="4" y="31"/>
                        </a:lnTo>
                        <a:lnTo>
                          <a:pt x="3" y="23"/>
                        </a:lnTo>
                        <a:lnTo>
                          <a:pt x="4" y="15"/>
                        </a:lnTo>
                        <a:lnTo>
                          <a:pt x="7" y="9"/>
                        </a:lnTo>
                        <a:lnTo>
                          <a:pt x="15" y="5"/>
                        </a:lnTo>
                        <a:lnTo>
                          <a:pt x="23" y="3"/>
                        </a:lnTo>
                        <a:lnTo>
                          <a:pt x="30" y="5"/>
                        </a:lnTo>
                        <a:lnTo>
                          <a:pt x="37" y="9"/>
                        </a:lnTo>
                        <a:lnTo>
                          <a:pt x="41" y="15"/>
                        </a:lnTo>
                        <a:lnTo>
                          <a:pt x="43" y="23"/>
                        </a:lnTo>
                        <a:close/>
                      </a:path>
                    </a:pathLst>
                  </a:custGeom>
                  <a:solidFill>
                    <a:srgbClr val="EEA2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" name="Freeform 799">
                    <a:extLst>
                      <a:ext uri="{FF2B5EF4-FFF2-40B4-BE49-F238E27FC236}">
                        <a16:creationId xmlns:a16="http://schemas.microsoft.com/office/drawing/2014/main" id="{6AEA21D8-88A9-E04D-8EED-BFED472C247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6" y="1209"/>
                    <a:ext cx="43" cy="43"/>
                  </a:xfrm>
                  <a:custGeom>
                    <a:avLst/>
                    <a:gdLst>
                      <a:gd name="T0" fmla="*/ 43 w 43"/>
                      <a:gd name="T1" fmla="*/ 21 h 43"/>
                      <a:gd name="T2" fmla="*/ 42 w 43"/>
                      <a:gd name="T3" fmla="*/ 17 h 43"/>
                      <a:gd name="T4" fmla="*/ 42 w 43"/>
                      <a:gd name="T5" fmla="*/ 13 h 43"/>
                      <a:gd name="T6" fmla="*/ 39 w 43"/>
                      <a:gd name="T7" fmla="*/ 9 h 43"/>
                      <a:gd name="T8" fmla="*/ 37 w 43"/>
                      <a:gd name="T9" fmla="*/ 6 h 43"/>
                      <a:gd name="T10" fmla="*/ 33 w 43"/>
                      <a:gd name="T11" fmla="*/ 4 h 43"/>
                      <a:gd name="T12" fmla="*/ 29 w 43"/>
                      <a:gd name="T13" fmla="*/ 1 h 43"/>
                      <a:gd name="T14" fmla="*/ 25 w 43"/>
                      <a:gd name="T15" fmla="*/ 0 h 43"/>
                      <a:gd name="T16" fmla="*/ 22 w 43"/>
                      <a:gd name="T17" fmla="*/ 0 h 43"/>
                      <a:gd name="T18" fmla="*/ 17 w 43"/>
                      <a:gd name="T19" fmla="*/ 0 h 43"/>
                      <a:gd name="T20" fmla="*/ 12 w 43"/>
                      <a:gd name="T21" fmla="*/ 1 h 43"/>
                      <a:gd name="T22" fmla="*/ 9 w 43"/>
                      <a:gd name="T23" fmla="*/ 4 h 43"/>
                      <a:gd name="T24" fmla="*/ 6 w 43"/>
                      <a:gd name="T25" fmla="*/ 6 h 43"/>
                      <a:gd name="T26" fmla="*/ 3 w 43"/>
                      <a:gd name="T27" fmla="*/ 9 h 43"/>
                      <a:gd name="T28" fmla="*/ 2 w 43"/>
                      <a:gd name="T29" fmla="*/ 13 h 43"/>
                      <a:gd name="T30" fmla="*/ 0 w 43"/>
                      <a:gd name="T31" fmla="*/ 17 h 43"/>
                      <a:gd name="T32" fmla="*/ 0 w 43"/>
                      <a:gd name="T33" fmla="*/ 21 h 43"/>
                      <a:gd name="T34" fmla="*/ 0 w 43"/>
                      <a:gd name="T35" fmla="*/ 26 h 43"/>
                      <a:gd name="T36" fmla="*/ 2 w 43"/>
                      <a:gd name="T37" fmla="*/ 30 h 43"/>
                      <a:gd name="T38" fmla="*/ 3 w 43"/>
                      <a:gd name="T39" fmla="*/ 34 h 43"/>
                      <a:gd name="T40" fmla="*/ 6 w 43"/>
                      <a:gd name="T41" fmla="*/ 37 h 43"/>
                      <a:gd name="T42" fmla="*/ 9 w 43"/>
                      <a:gd name="T43" fmla="*/ 40 h 43"/>
                      <a:gd name="T44" fmla="*/ 12 w 43"/>
                      <a:gd name="T45" fmla="*/ 41 h 43"/>
                      <a:gd name="T46" fmla="*/ 17 w 43"/>
                      <a:gd name="T47" fmla="*/ 43 h 43"/>
                      <a:gd name="T48" fmla="*/ 22 w 43"/>
                      <a:gd name="T49" fmla="*/ 43 h 43"/>
                      <a:gd name="T50" fmla="*/ 25 w 43"/>
                      <a:gd name="T51" fmla="*/ 43 h 43"/>
                      <a:gd name="T52" fmla="*/ 29 w 43"/>
                      <a:gd name="T53" fmla="*/ 41 h 43"/>
                      <a:gd name="T54" fmla="*/ 33 w 43"/>
                      <a:gd name="T55" fmla="*/ 40 h 43"/>
                      <a:gd name="T56" fmla="*/ 37 w 43"/>
                      <a:gd name="T57" fmla="*/ 37 h 43"/>
                      <a:gd name="T58" fmla="*/ 39 w 43"/>
                      <a:gd name="T59" fmla="*/ 34 h 43"/>
                      <a:gd name="T60" fmla="*/ 42 w 43"/>
                      <a:gd name="T61" fmla="*/ 30 h 43"/>
                      <a:gd name="T62" fmla="*/ 42 w 43"/>
                      <a:gd name="T63" fmla="*/ 26 h 43"/>
                      <a:gd name="T64" fmla="*/ 43 w 43"/>
                      <a:gd name="T65" fmla="*/ 21 h 43"/>
                      <a:gd name="T66" fmla="*/ 40 w 43"/>
                      <a:gd name="T67" fmla="*/ 21 h 43"/>
                      <a:gd name="T68" fmla="*/ 39 w 43"/>
                      <a:gd name="T69" fmla="*/ 29 h 43"/>
                      <a:gd name="T70" fmla="*/ 34 w 43"/>
                      <a:gd name="T71" fmla="*/ 35 h 43"/>
                      <a:gd name="T72" fmla="*/ 28 w 43"/>
                      <a:gd name="T73" fmla="*/ 38 h 43"/>
                      <a:gd name="T74" fmla="*/ 22 w 43"/>
                      <a:gd name="T75" fmla="*/ 40 h 43"/>
                      <a:gd name="T76" fmla="*/ 14 w 43"/>
                      <a:gd name="T77" fmla="*/ 38 h 43"/>
                      <a:gd name="T78" fmla="*/ 8 w 43"/>
                      <a:gd name="T79" fmla="*/ 35 h 43"/>
                      <a:gd name="T80" fmla="*/ 5 w 43"/>
                      <a:gd name="T81" fmla="*/ 29 h 43"/>
                      <a:gd name="T82" fmla="*/ 3 w 43"/>
                      <a:gd name="T83" fmla="*/ 21 h 43"/>
                      <a:gd name="T84" fmla="*/ 5 w 43"/>
                      <a:gd name="T85" fmla="*/ 13 h 43"/>
                      <a:gd name="T86" fmla="*/ 8 w 43"/>
                      <a:gd name="T87" fmla="*/ 9 h 43"/>
                      <a:gd name="T88" fmla="*/ 14 w 43"/>
                      <a:gd name="T89" fmla="*/ 4 h 43"/>
                      <a:gd name="T90" fmla="*/ 22 w 43"/>
                      <a:gd name="T91" fmla="*/ 3 h 43"/>
                      <a:gd name="T92" fmla="*/ 28 w 43"/>
                      <a:gd name="T93" fmla="*/ 4 h 43"/>
                      <a:gd name="T94" fmla="*/ 34 w 43"/>
                      <a:gd name="T95" fmla="*/ 9 h 43"/>
                      <a:gd name="T96" fmla="*/ 39 w 43"/>
                      <a:gd name="T97" fmla="*/ 13 h 43"/>
                      <a:gd name="T98" fmla="*/ 40 w 43"/>
                      <a:gd name="T99" fmla="*/ 21 h 43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3"/>
                      <a:gd name="T151" fmla="*/ 0 h 43"/>
                      <a:gd name="T152" fmla="*/ 43 w 43"/>
                      <a:gd name="T153" fmla="*/ 43 h 43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3" h="43">
                        <a:moveTo>
                          <a:pt x="43" y="21"/>
                        </a:moveTo>
                        <a:lnTo>
                          <a:pt x="42" y="17"/>
                        </a:lnTo>
                        <a:lnTo>
                          <a:pt x="42" y="13"/>
                        </a:lnTo>
                        <a:lnTo>
                          <a:pt x="39" y="9"/>
                        </a:lnTo>
                        <a:lnTo>
                          <a:pt x="37" y="6"/>
                        </a:lnTo>
                        <a:lnTo>
                          <a:pt x="33" y="4"/>
                        </a:lnTo>
                        <a:lnTo>
                          <a:pt x="29" y="1"/>
                        </a:lnTo>
                        <a:lnTo>
                          <a:pt x="25" y="0"/>
                        </a:lnTo>
                        <a:lnTo>
                          <a:pt x="22" y="0"/>
                        </a:lnTo>
                        <a:lnTo>
                          <a:pt x="17" y="0"/>
                        </a:lnTo>
                        <a:lnTo>
                          <a:pt x="12" y="1"/>
                        </a:lnTo>
                        <a:lnTo>
                          <a:pt x="9" y="4"/>
                        </a:lnTo>
                        <a:lnTo>
                          <a:pt x="6" y="6"/>
                        </a:lnTo>
                        <a:lnTo>
                          <a:pt x="3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0" y="21"/>
                        </a:lnTo>
                        <a:lnTo>
                          <a:pt x="0" y="26"/>
                        </a:lnTo>
                        <a:lnTo>
                          <a:pt x="2" y="30"/>
                        </a:lnTo>
                        <a:lnTo>
                          <a:pt x="3" y="34"/>
                        </a:lnTo>
                        <a:lnTo>
                          <a:pt x="6" y="37"/>
                        </a:lnTo>
                        <a:lnTo>
                          <a:pt x="9" y="40"/>
                        </a:lnTo>
                        <a:lnTo>
                          <a:pt x="12" y="41"/>
                        </a:lnTo>
                        <a:lnTo>
                          <a:pt x="17" y="43"/>
                        </a:lnTo>
                        <a:lnTo>
                          <a:pt x="22" y="43"/>
                        </a:lnTo>
                        <a:lnTo>
                          <a:pt x="25" y="43"/>
                        </a:lnTo>
                        <a:lnTo>
                          <a:pt x="29" y="41"/>
                        </a:lnTo>
                        <a:lnTo>
                          <a:pt x="33" y="40"/>
                        </a:lnTo>
                        <a:lnTo>
                          <a:pt x="37" y="37"/>
                        </a:lnTo>
                        <a:lnTo>
                          <a:pt x="39" y="34"/>
                        </a:lnTo>
                        <a:lnTo>
                          <a:pt x="42" y="30"/>
                        </a:lnTo>
                        <a:lnTo>
                          <a:pt x="42" y="26"/>
                        </a:lnTo>
                        <a:lnTo>
                          <a:pt x="43" y="21"/>
                        </a:lnTo>
                        <a:close/>
                        <a:moveTo>
                          <a:pt x="40" y="21"/>
                        </a:moveTo>
                        <a:lnTo>
                          <a:pt x="39" y="29"/>
                        </a:lnTo>
                        <a:lnTo>
                          <a:pt x="34" y="35"/>
                        </a:lnTo>
                        <a:lnTo>
                          <a:pt x="28" y="38"/>
                        </a:lnTo>
                        <a:lnTo>
                          <a:pt x="22" y="40"/>
                        </a:lnTo>
                        <a:lnTo>
                          <a:pt x="14" y="38"/>
                        </a:lnTo>
                        <a:lnTo>
                          <a:pt x="8" y="35"/>
                        </a:lnTo>
                        <a:lnTo>
                          <a:pt x="5" y="29"/>
                        </a:lnTo>
                        <a:lnTo>
                          <a:pt x="3" y="21"/>
                        </a:lnTo>
                        <a:lnTo>
                          <a:pt x="5" y="13"/>
                        </a:lnTo>
                        <a:lnTo>
                          <a:pt x="8" y="9"/>
                        </a:lnTo>
                        <a:lnTo>
                          <a:pt x="14" y="4"/>
                        </a:lnTo>
                        <a:lnTo>
                          <a:pt x="22" y="3"/>
                        </a:lnTo>
                        <a:lnTo>
                          <a:pt x="28" y="4"/>
                        </a:lnTo>
                        <a:lnTo>
                          <a:pt x="34" y="9"/>
                        </a:lnTo>
                        <a:lnTo>
                          <a:pt x="39" y="13"/>
                        </a:lnTo>
                        <a:lnTo>
                          <a:pt x="40" y="21"/>
                        </a:lnTo>
                        <a:close/>
                      </a:path>
                    </a:pathLst>
                  </a:custGeom>
                  <a:solidFill>
                    <a:srgbClr val="EFA6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2" name="Freeform 800">
                    <a:extLst>
                      <a:ext uri="{FF2B5EF4-FFF2-40B4-BE49-F238E27FC236}">
                        <a16:creationId xmlns:a16="http://schemas.microsoft.com/office/drawing/2014/main" id="{872000BD-060A-A149-BA2E-5654ECCFD08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8" y="1210"/>
                    <a:ext cx="40" cy="40"/>
                  </a:xfrm>
                  <a:custGeom>
                    <a:avLst/>
                    <a:gdLst>
                      <a:gd name="T0" fmla="*/ 40 w 40"/>
                      <a:gd name="T1" fmla="*/ 20 h 40"/>
                      <a:gd name="T2" fmla="*/ 38 w 40"/>
                      <a:gd name="T3" fmla="*/ 12 h 40"/>
                      <a:gd name="T4" fmla="*/ 34 w 40"/>
                      <a:gd name="T5" fmla="*/ 6 h 40"/>
                      <a:gd name="T6" fmla="*/ 27 w 40"/>
                      <a:gd name="T7" fmla="*/ 2 h 40"/>
                      <a:gd name="T8" fmla="*/ 20 w 40"/>
                      <a:gd name="T9" fmla="*/ 0 h 40"/>
                      <a:gd name="T10" fmla="*/ 12 w 40"/>
                      <a:gd name="T11" fmla="*/ 2 h 40"/>
                      <a:gd name="T12" fmla="*/ 4 w 40"/>
                      <a:gd name="T13" fmla="*/ 6 h 40"/>
                      <a:gd name="T14" fmla="*/ 1 w 40"/>
                      <a:gd name="T15" fmla="*/ 12 h 40"/>
                      <a:gd name="T16" fmla="*/ 0 w 40"/>
                      <a:gd name="T17" fmla="*/ 20 h 40"/>
                      <a:gd name="T18" fmla="*/ 1 w 40"/>
                      <a:gd name="T19" fmla="*/ 28 h 40"/>
                      <a:gd name="T20" fmla="*/ 4 w 40"/>
                      <a:gd name="T21" fmla="*/ 34 h 40"/>
                      <a:gd name="T22" fmla="*/ 12 w 40"/>
                      <a:gd name="T23" fmla="*/ 39 h 40"/>
                      <a:gd name="T24" fmla="*/ 20 w 40"/>
                      <a:gd name="T25" fmla="*/ 40 h 40"/>
                      <a:gd name="T26" fmla="*/ 27 w 40"/>
                      <a:gd name="T27" fmla="*/ 39 h 40"/>
                      <a:gd name="T28" fmla="*/ 34 w 40"/>
                      <a:gd name="T29" fmla="*/ 34 h 40"/>
                      <a:gd name="T30" fmla="*/ 38 w 40"/>
                      <a:gd name="T31" fmla="*/ 28 h 40"/>
                      <a:gd name="T32" fmla="*/ 40 w 40"/>
                      <a:gd name="T33" fmla="*/ 20 h 40"/>
                      <a:gd name="T34" fmla="*/ 37 w 40"/>
                      <a:gd name="T35" fmla="*/ 20 h 40"/>
                      <a:gd name="T36" fmla="*/ 35 w 40"/>
                      <a:gd name="T37" fmla="*/ 26 h 40"/>
                      <a:gd name="T38" fmla="*/ 31 w 40"/>
                      <a:gd name="T39" fmla="*/ 33 h 40"/>
                      <a:gd name="T40" fmla="*/ 26 w 40"/>
                      <a:gd name="T41" fmla="*/ 36 h 40"/>
                      <a:gd name="T42" fmla="*/ 20 w 40"/>
                      <a:gd name="T43" fmla="*/ 37 h 40"/>
                      <a:gd name="T44" fmla="*/ 12 w 40"/>
                      <a:gd name="T45" fmla="*/ 36 h 40"/>
                      <a:gd name="T46" fmla="*/ 7 w 40"/>
                      <a:gd name="T47" fmla="*/ 33 h 40"/>
                      <a:gd name="T48" fmla="*/ 4 w 40"/>
                      <a:gd name="T49" fmla="*/ 26 h 40"/>
                      <a:gd name="T50" fmla="*/ 3 w 40"/>
                      <a:gd name="T51" fmla="*/ 20 h 40"/>
                      <a:gd name="T52" fmla="*/ 4 w 40"/>
                      <a:gd name="T53" fmla="*/ 14 h 40"/>
                      <a:gd name="T54" fmla="*/ 7 w 40"/>
                      <a:gd name="T55" fmla="*/ 8 h 40"/>
                      <a:gd name="T56" fmla="*/ 12 w 40"/>
                      <a:gd name="T57" fmla="*/ 5 h 40"/>
                      <a:gd name="T58" fmla="*/ 20 w 40"/>
                      <a:gd name="T59" fmla="*/ 3 h 40"/>
                      <a:gd name="T60" fmla="*/ 26 w 40"/>
                      <a:gd name="T61" fmla="*/ 5 h 40"/>
                      <a:gd name="T62" fmla="*/ 31 w 40"/>
                      <a:gd name="T63" fmla="*/ 8 h 40"/>
                      <a:gd name="T64" fmla="*/ 35 w 40"/>
                      <a:gd name="T65" fmla="*/ 14 h 40"/>
                      <a:gd name="T66" fmla="*/ 37 w 40"/>
                      <a:gd name="T67" fmla="*/ 20 h 4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0"/>
                      <a:gd name="T103" fmla="*/ 0 h 40"/>
                      <a:gd name="T104" fmla="*/ 40 w 40"/>
                      <a:gd name="T105" fmla="*/ 40 h 4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0" h="40">
                        <a:moveTo>
                          <a:pt x="40" y="20"/>
                        </a:moveTo>
                        <a:lnTo>
                          <a:pt x="38" y="12"/>
                        </a:lnTo>
                        <a:lnTo>
                          <a:pt x="34" y="6"/>
                        </a:lnTo>
                        <a:lnTo>
                          <a:pt x="27" y="2"/>
                        </a:lnTo>
                        <a:lnTo>
                          <a:pt x="20" y="0"/>
                        </a:lnTo>
                        <a:lnTo>
                          <a:pt x="12" y="2"/>
                        </a:lnTo>
                        <a:lnTo>
                          <a:pt x="4" y="6"/>
                        </a:lnTo>
                        <a:lnTo>
                          <a:pt x="1" y="12"/>
                        </a:lnTo>
                        <a:lnTo>
                          <a:pt x="0" y="20"/>
                        </a:lnTo>
                        <a:lnTo>
                          <a:pt x="1" y="28"/>
                        </a:lnTo>
                        <a:lnTo>
                          <a:pt x="4" y="34"/>
                        </a:lnTo>
                        <a:lnTo>
                          <a:pt x="12" y="39"/>
                        </a:lnTo>
                        <a:lnTo>
                          <a:pt x="20" y="40"/>
                        </a:lnTo>
                        <a:lnTo>
                          <a:pt x="27" y="39"/>
                        </a:lnTo>
                        <a:lnTo>
                          <a:pt x="34" y="34"/>
                        </a:lnTo>
                        <a:lnTo>
                          <a:pt x="38" y="28"/>
                        </a:lnTo>
                        <a:lnTo>
                          <a:pt x="40" y="20"/>
                        </a:lnTo>
                        <a:close/>
                        <a:moveTo>
                          <a:pt x="37" y="20"/>
                        </a:moveTo>
                        <a:lnTo>
                          <a:pt x="35" y="26"/>
                        </a:lnTo>
                        <a:lnTo>
                          <a:pt x="31" y="33"/>
                        </a:lnTo>
                        <a:lnTo>
                          <a:pt x="26" y="36"/>
                        </a:lnTo>
                        <a:lnTo>
                          <a:pt x="20" y="37"/>
                        </a:lnTo>
                        <a:lnTo>
                          <a:pt x="12" y="36"/>
                        </a:lnTo>
                        <a:lnTo>
                          <a:pt x="7" y="33"/>
                        </a:lnTo>
                        <a:lnTo>
                          <a:pt x="4" y="26"/>
                        </a:lnTo>
                        <a:lnTo>
                          <a:pt x="3" y="20"/>
                        </a:lnTo>
                        <a:lnTo>
                          <a:pt x="4" y="14"/>
                        </a:lnTo>
                        <a:lnTo>
                          <a:pt x="7" y="8"/>
                        </a:lnTo>
                        <a:lnTo>
                          <a:pt x="12" y="5"/>
                        </a:lnTo>
                        <a:lnTo>
                          <a:pt x="20" y="3"/>
                        </a:lnTo>
                        <a:lnTo>
                          <a:pt x="26" y="5"/>
                        </a:lnTo>
                        <a:lnTo>
                          <a:pt x="31" y="8"/>
                        </a:lnTo>
                        <a:lnTo>
                          <a:pt x="35" y="14"/>
                        </a:lnTo>
                        <a:lnTo>
                          <a:pt x="37" y="20"/>
                        </a:lnTo>
                        <a:close/>
                      </a:path>
                    </a:pathLst>
                  </a:custGeom>
                  <a:solidFill>
                    <a:srgbClr val="EFA9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3" name="Freeform 801">
                    <a:extLst>
                      <a:ext uri="{FF2B5EF4-FFF2-40B4-BE49-F238E27FC236}">
                        <a16:creationId xmlns:a16="http://schemas.microsoft.com/office/drawing/2014/main" id="{7EE7BC79-B6FF-5348-ACE1-B88CAC3F7B3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9" y="1212"/>
                    <a:ext cx="37" cy="37"/>
                  </a:xfrm>
                  <a:custGeom>
                    <a:avLst/>
                    <a:gdLst>
                      <a:gd name="T0" fmla="*/ 37 w 37"/>
                      <a:gd name="T1" fmla="*/ 18 h 37"/>
                      <a:gd name="T2" fmla="*/ 36 w 37"/>
                      <a:gd name="T3" fmla="*/ 10 h 37"/>
                      <a:gd name="T4" fmla="*/ 31 w 37"/>
                      <a:gd name="T5" fmla="*/ 6 h 37"/>
                      <a:gd name="T6" fmla="*/ 25 w 37"/>
                      <a:gd name="T7" fmla="*/ 1 h 37"/>
                      <a:gd name="T8" fmla="*/ 19 w 37"/>
                      <a:gd name="T9" fmla="*/ 0 h 37"/>
                      <a:gd name="T10" fmla="*/ 11 w 37"/>
                      <a:gd name="T11" fmla="*/ 1 h 37"/>
                      <a:gd name="T12" fmla="*/ 5 w 37"/>
                      <a:gd name="T13" fmla="*/ 6 h 37"/>
                      <a:gd name="T14" fmla="*/ 2 w 37"/>
                      <a:gd name="T15" fmla="*/ 10 h 37"/>
                      <a:gd name="T16" fmla="*/ 0 w 37"/>
                      <a:gd name="T17" fmla="*/ 18 h 37"/>
                      <a:gd name="T18" fmla="*/ 2 w 37"/>
                      <a:gd name="T19" fmla="*/ 26 h 37"/>
                      <a:gd name="T20" fmla="*/ 5 w 37"/>
                      <a:gd name="T21" fmla="*/ 32 h 37"/>
                      <a:gd name="T22" fmla="*/ 11 w 37"/>
                      <a:gd name="T23" fmla="*/ 35 h 37"/>
                      <a:gd name="T24" fmla="*/ 19 w 37"/>
                      <a:gd name="T25" fmla="*/ 37 h 37"/>
                      <a:gd name="T26" fmla="*/ 25 w 37"/>
                      <a:gd name="T27" fmla="*/ 35 h 37"/>
                      <a:gd name="T28" fmla="*/ 31 w 37"/>
                      <a:gd name="T29" fmla="*/ 32 h 37"/>
                      <a:gd name="T30" fmla="*/ 36 w 37"/>
                      <a:gd name="T31" fmla="*/ 26 h 37"/>
                      <a:gd name="T32" fmla="*/ 37 w 37"/>
                      <a:gd name="T33" fmla="*/ 18 h 37"/>
                      <a:gd name="T34" fmla="*/ 34 w 37"/>
                      <a:gd name="T35" fmla="*/ 18 h 37"/>
                      <a:gd name="T36" fmla="*/ 33 w 37"/>
                      <a:gd name="T37" fmla="*/ 24 h 37"/>
                      <a:gd name="T38" fmla="*/ 30 w 37"/>
                      <a:gd name="T39" fmla="*/ 29 h 37"/>
                      <a:gd name="T40" fmla="*/ 25 w 37"/>
                      <a:gd name="T41" fmla="*/ 32 h 37"/>
                      <a:gd name="T42" fmla="*/ 19 w 37"/>
                      <a:gd name="T43" fmla="*/ 34 h 37"/>
                      <a:gd name="T44" fmla="*/ 13 w 37"/>
                      <a:gd name="T45" fmla="*/ 32 h 37"/>
                      <a:gd name="T46" fmla="*/ 8 w 37"/>
                      <a:gd name="T47" fmla="*/ 29 h 37"/>
                      <a:gd name="T48" fmla="*/ 3 w 37"/>
                      <a:gd name="T49" fmla="*/ 24 h 37"/>
                      <a:gd name="T50" fmla="*/ 3 w 37"/>
                      <a:gd name="T51" fmla="*/ 18 h 37"/>
                      <a:gd name="T52" fmla="*/ 3 w 37"/>
                      <a:gd name="T53" fmla="*/ 12 h 37"/>
                      <a:gd name="T54" fmla="*/ 8 w 37"/>
                      <a:gd name="T55" fmla="*/ 7 h 37"/>
                      <a:gd name="T56" fmla="*/ 13 w 37"/>
                      <a:gd name="T57" fmla="*/ 4 h 37"/>
                      <a:gd name="T58" fmla="*/ 19 w 37"/>
                      <a:gd name="T59" fmla="*/ 3 h 37"/>
                      <a:gd name="T60" fmla="*/ 25 w 37"/>
                      <a:gd name="T61" fmla="*/ 4 h 37"/>
                      <a:gd name="T62" fmla="*/ 30 w 37"/>
                      <a:gd name="T63" fmla="*/ 7 h 37"/>
                      <a:gd name="T64" fmla="*/ 33 w 37"/>
                      <a:gd name="T65" fmla="*/ 12 h 37"/>
                      <a:gd name="T66" fmla="*/ 34 w 37"/>
                      <a:gd name="T67" fmla="*/ 18 h 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7"/>
                      <a:gd name="T104" fmla="*/ 37 w 37"/>
                      <a:gd name="T105" fmla="*/ 37 h 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7">
                        <a:moveTo>
                          <a:pt x="37" y="18"/>
                        </a:moveTo>
                        <a:lnTo>
                          <a:pt x="36" y="10"/>
                        </a:lnTo>
                        <a:lnTo>
                          <a:pt x="31" y="6"/>
                        </a:lnTo>
                        <a:lnTo>
                          <a:pt x="25" y="1"/>
                        </a:lnTo>
                        <a:lnTo>
                          <a:pt x="19" y="0"/>
                        </a:lnTo>
                        <a:lnTo>
                          <a:pt x="11" y="1"/>
                        </a:lnTo>
                        <a:lnTo>
                          <a:pt x="5" y="6"/>
                        </a:lnTo>
                        <a:lnTo>
                          <a:pt x="2" y="10"/>
                        </a:lnTo>
                        <a:lnTo>
                          <a:pt x="0" y="18"/>
                        </a:lnTo>
                        <a:lnTo>
                          <a:pt x="2" y="26"/>
                        </a:lnTo>
                        <a:lnTo>
                          <a:pt x="5" y="32"/>
                        </a:lnTo>
                        <a:lnTo>
                          <a:pt x="11" y="35"/>
                        </a:lnTo>
                        <a:lnTo>
                          <a:pt x="19" y="37"/>
                        </a:lnTo>
                        <a:lnTo>
                          <a:pt x="25" y="35"/>
                        </a:lnTo>
                        <a:lnTo>
                          <a:pt x="31" y="32"/>
                        </a:lnTo>
                        <a:lnTo>
                          <a:pt x="36" y="26"/>
                        </a:lnTo>
                        <a:lnTo>
                          <a:pt x="37" y="18"/>
                        </a:lnTo>
                        <a:close/>
                        <a:moveTo>
                          <a:pt x="34" y="18"/>
                        </a:moveTo>
                        <a:lnTo>
                          <a:pt x="33" y="24"/>
                        </a:lnTo>
                        <a:lnTo>
                          <a:pt x="30" y="29"/>
                        </a:lnTo>
                        <a:lnTo>
                          <a:pt x="25" y="32"/>
                        </a:lnTo>
                        <a:lnTo>
                          <a:pt x="19" y="34"/>
                        </a:lnTo>
                        <a:lnTo>
                          <a:pt x="13" y="32"/>
                        </a:lnTo>
                        <a:lnTo>
                          <a:pt x="8" y="29"/>
                        </a:lnTo>
                        <a:lnTo>
                          <a:pt x="3" y="24"/>
                        </a:lnTo>
                        <a:lnTo>
                          <a:pt x="3" y="18"/>
                        </a:lnTo>
                        <a:lnTo>
                          <a:pt x="3" y="12"/>
                        </a:lnTo>
                        <a:lnTo>
                          <a:pt x="8" y="7"/>
                        </a:lnTo>
                        <a:lnTo>
                          <a:pt x="13" y="4"/>
                        </a:lnTo>
                        <a:lnTo>
                          <a:pt x="19" y="3"/>
                        </a:lnTo>
                        <a:lnTo>
                          <a:pt x="25" y="4"/>
                        </a:lnTo>
                        <a:lnTo>
                          <a:pt x="30" y="7"/>
                        </a:lnTo>
                        <a:lnTo>
                          <a:pt x="33" y="12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solidFill>
                    <a:srgbClr val="EFA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4" name="Freeform 802">
                    <a:extLst>
                      <a:ext uri="{FF2B5EF4-FFF2-40B4-BE49-F238E27FC236}">
                        <a16:creationId xmlns:a16="http://schemas.microsoft.com/office/drawing/2014/main" id="{8A8973C7-A8DA-EC44-A06F-DFB977E9E3C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1" y="1213"/>
                    <a:ext cx="34" cy="34"/>
                  </a:xfrm>
                  <a:custGeom>
                    <a:avLst/>
                    <a:gdLst>
                      <a:gd name="T0" fmla="*/ 34 w 34"/>
                      <a:gd name="T1" fmla="*/ 17 h 34"/>
                      <a:gd name="T2" fmla="*/ 32 w 34"/>
                      <a:gd name="T3" fmla="*/ 11 h 34"/>
                      <a:gd name="T4" fmla="*/ 28 w 34"/>
                      <a:gd name="T5" fmla="*/ 5 h 34"/>
                      <a:gd name="T6" fmla="*/ 23 w 34"/>
                      <a:gd name="T7" fmla="*/ 2 h 34"/>
                      <a:gd name="T8" fmla="*/ 17 w 34"/>
                      <a:gd name="T9" fmla="*/ 0 h 34"/>
                      <a:gd name="T10" fmla="*/ 9 w 34"/>
                      <a:gd name="T11" fmla="*/ 2 h 34"/>
                      <a:gd name="T12" fmla="*/ 4 w 34"/>
                      <a:gd name="T13" fmla="*/ 5 h 34"/>
                      <a:gd name="T14" fmla="*/ 1 w 34"/>
                      <a:gd name="T15" fmla="*/ 11 h 34"/>
                      <a:gd name="T16" fmla="*/ 0 w 34"/>
                      <a:gd name="T17" fmla="*/ 17 h 34"/>
                      <a:gd name="T18" fmla="*/ 1 w 34"/>
                      <a:gd name="T19" fmla="*/ 23 h 34"/>
                      <a:gd name="T20" fmla="*/ 4 w 34"/>
                      <a:gd name="T21" fmla="*/ 30 h 34"/>
                      <a:gd name="T22" fmla="*/ 9 w 34"/>
                      <a:gd name="T23" fmla="*/ 33 h 34"/>
                      <a:gd name="T24" fmla="*/ 17 w 34"/>
                      <a:gd name="T25" fmla="*/ 34 h 34"/>
                      <a:gd name="T26" fmla="*/ 23 w 34"/>
                      <a:gd name="T27" fmla="*/ 33 h 34"/>
                      <a:gd name="T28" fmla="*/ 28 w 34"/>
                      <a:gd name="T29" fmla="*/ 30 h 34"/>
                      <a:gd name="T30" fmla="*/ 32 w 34"/>
                      <a:gd name="T31" fmla="*/ 23 h 34"/>
                      <a:gd name="T32" fmla="*/ 34 w 34"/>
                      <a:gd name="T33" fmla="*/ 17 h 34"/>
                      <a:gd name="T34" fmla="*/ 31 w 34"/>
                      <a:gd name="T35" fmla="*/ 17 h 34"/>
                      <a:gd name="T36" fmla="*/ 29 w 34"/>
                      <a:gd name="T37" fmla="*/ 23 h 34"/>
                      <a:gd name="T38" fmla="*/ 26 w 34"/>
                      <a:gd name="T39" fmla="*/ 26 h 34"/>
                      <a:gd name="T40" fmla="*/ 21 w 34"/>
                      <a:gd name="T41" fmla="*/ 30 h 34"/>
                      <a:gd name="T42" fmla="*/ 17 w 34"/>
                      <a:gd name="T43" fmla="*/ 31 h 34"/>
                      <a:gd name="T44" fmla="*/ 11 w 34"/>
                      <a:gd name="T45" fmla="*/ 30 h 34"/>
                      <a:gd name="T46" fmla="*/ 6 w 34"/>
                      <a:gd name="T47" fmla="*/ 26 h 34"/>
                      <a:gd name="T48" fmla="*/ 3 w 34"/>
                      <a:gd name="T49" fmla="*/ 23 h 34"/>
                      <a:gd name="T50" fmla="*/ 3 w 34"/>
                      <a:gd name="T51" fmla="*/ 17 h 34"/>
                      <a:gd name="T52" fmla="*/ 3 w 34"/>
                      <a:gd name="T53" fmla="*/ 13 h 34"/>
                      <a:gd name="T54" fmla="*/ 6 w 34"/>
                      <a:gd name="T55" fmla="*/ 8 h 34"/>
                      <a:gd name="T56" fmla="*/ 11 w 34"/>
                      <a:gd name="T57" fmla="*/ 5 h 34"/>
                      <a:gd name="T58" fmla="*/ 17 w 34"/>
                      <a:gd name="T59" fmla="*/ 3 h 34"/>
                      <a:gd name="T60" fmla="*/ 21 w 34"/>
                      <a:gd name="T61" fmla="*/ 5 h 34"/>
                      <a:gd name="T62" fmla="*/ 26 w 34"/>
                      <a:gd name="T63" fmla="*/ 8 h 34"/>
                      <a:gd name="T64" fmla="*/ 29 w 34"/>
                      <a:gd name="T65" fmla="*/ 13 h 34"/>
                      <a:gd name="T66" fmla="*/ 31 w 34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4"/>
                      <a:gd name="T103" fmla="*/ 0 h 34"/>
                      <a:gd name="T104" fmla="*/ 34 w 34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4" h="34">
                        <a:moveTo>
                          <a:pt x="34" y="17"/>
                        </a:moveTo>
                        <a:lnTo>
                          <a:pt x="32" y="11"/>
                        </a:lnTo>
                        <a:lnTo>
                          <a:pt x="28" y="5"/>
                        </a:lnTo>
                        <a:lnTo>
                          <a:pt x="23" y="2"/>
                        </a:lnTo>
                        <a:lnTo>
                          <a:pt x="17" y="0"/>
                        </a:lnTo>
                        <a:lnTo>
                          <a:pt x="9" y="2"/>
                        </a:lnTo>
                        <a:lnTo>
                          <a:pt x="4" y="5"/>
                        </a:lnTo>
                        <a:lnTo>
                          <a:pt x="1" y="11"/>
                        </a:lnTo>
                        <a:lnTo>
                          <a:pt x="0" y="17"/>
                        </a:lnTo>
                        <a:lnTo>
                          <a:pt x="1" y="23"/>
                        </a:lnTo>
                        <a:lnTo>
                          <a:pt x="4" y="30"/>
                        </a:lnTo>
                        <a:lnTo>
                          <a:pt x="9" y="33"/>
                        </a:lnTo>
                        <a:lnTo>
                          <a:pt x="17" y="34"/>
                        </a:lnTo>
                        <a:lnTo>
                          <a:pt x="23" y="33"/>
                        </a:lnTo>
                        <a:lnTo>
                          <a:pt x="28" y="30"/>
                        </a:lnTo>
                        <a:lnTo>
                          <a:pt x="32" y="23"/>
                        </a:lnTo>
                        <a:lnTo>
                          <a:pt x="34" y="17"/>
                        </a:lnTo>
                        <a:close/>
                        <a:moveTo>
                          <a:pt x="31" y="17"/>
                        </a:moveTo>
                        <a:lnTo>
                          <a:pt x="29" y="23"/>
                        </a:lnTo>
                        <a:lnTo>
                          <a:pt x="26" y="26"/>
                        </a:lnTo>
                        <a:lnTo>
                          <a:pt x="21" y="30"/>
                        </a:lnTo>
                        <a:lnTo>
                          <a:pt x="17" y="31"/>
                        </a:lnTo>
                        <a:lnTo>
                          <a:pt x="11" y="30"/>
                        </a:lnTo>
                        <a:lnTo>
                          <a:pt x="6" y="26"/>
                        </a:lnTo>
                        <a:lnTo>
                          <a:pt x="3" y="23"/>
                        </a:lnTo>
                        <a:lnTo>
                          <a:pt x="3" y="17"/>
                        </a:lnTo>
                        <a:lnTo>
                          <a:pt x="3" y="13"/>
                        </a:lnTo>
                        <a:lnTo>
                          <a:pt x="6" y="8"/>
                        </a:lnTo>
                        <a:lnTo>
                          <a:pt x="11" y="5"/>
                        </a:lnTo>
                        <a:lnTo>
                          <a:pt x="17" y="3"/>
                        </a:lnTo>
                        <a:lnTo>
                          <a:pt x="21" y="5"/>
                        </a:lnTo>
                        <a:lnTo>
                          <a:pt x="26" y="8"/>
                        </a:lnTo>
                        <a:lnTo>
                          <a:pt x="29" y="13"/>
                        </a:lnTo>
                        <a:lnTo>
                          <a:pt x="31" y="17"/>
                        </a:lnTo>
                        <a:close/>
                      </a:path>
                    </a:pathLst>
                  </a:custGeom>
                  <a:solidFill>
                    <a:srgbClr val="F0B3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5" name="Freeform 803">
                    <a:extLst>
                      <a:ext uri="{FF2B5EF4-FFF2-40B4-BE49-F238E27FC236}">
                        <a16:creationId xmlns:a16="http://schemas.microsoft.com/office/drawing/2014/main" id="{339D8BEB-D8CD-0F43-B6AE-F7E69116AC7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2" y="1215"/>
                    <a:ext cx="31" cy="31"/>
                  </a:xfrm>
                  <a:custGeom>
                    <a:avLst/>
                    <a:gdLst>
                      <a:gd name="T0" fmla="*/ 31 w 31"/>
                      <a:gd name="T1" fmla="*/ 15 h 31"/>
                      <a:gd name="T2" fmla="*/ 30 w 31"/>
                      <a:gd name="T3" fmla="*/ 9 h 31"/>
                      <a:gd name="T4" fmla="*/ 27 w 31"/>
                      <a:gd name="T5" fmla="*/ 4 h 31"/>
                      <a:gd name="T6" fmla="*/ 22 w 31"/>
                      <a:gd name="T7" fmla="*/ 1 h 31"/>
                      <a:gd name="T8" fmla="*/ 16 w 31"/>
                      <a:gd name="T9" fmla="*/ 0 h 31"/>
                      <a:gd name="T10" fmla="*/ 10 w 31"/>
                      <a:gd name="T11" fmla="*/ 1 h 31"/>
                      <a:gd name="T12" fmla="*/ 5 w 31"/>
                      <a:gd name="T13" fmla="*/ 4 h 31"/>
                      <a:gd name="T14" fmla="*/ 0 w 31"/>
                      <a:gd name="T15" fmla="*/ 9 h 31"/>
                      <a:gd name="T16" fmla="*/ 0 w 31"/>
                      <a:gd name="T17" fmla="*/ 15 h 31"/>
                      <a:gd name="T18" fmla="*/ 0 w 31"/>
                      <a:gd name="T19" fmla="*/ 21 h 31"/>
                      <a:gd name="T20" fmla="*/ 5 w 31"/>
                      <a:gd name="T21" fmla="*/ 26 h 31"/>
                      <a:gd name="T22" fmla="*/ 10 w 31"/>
                      <a:gd name="T23" fmla="*/ 29 h 31"/>
                      <a:gd name="T24" fmla="*/ 16 w 31"/>
                      <a:gd name="T25" fmla="*/ 31 h 31"/>
                      <a:gd name="T26" fmla="*/ 22 w 31"/>
                      <a:gd name="T27" fmla="*/ 29 h 31"/>
                      <a:gd name="T28" fmla="*/ 27 w 31"/>
                      <a:gd name="T29" fmla="*/ 26 h 31"/>
                      <a:gd name="T30" fmla="*/ 30 w 31"/>
                      <a:gd name="T31" fmla="*/ 21 h 31"/>
                      <a:gd name="T32" fmla="*/ 31 w 31"/>
                      <a:gd name="T33" fmla="*/ 15 h 31"/>
                      <a:gd name="T34" fmla="*/ 28 w 31"/>
                      <a:gd name="T35" fmla="*/ 15 h 31"/>
                      <a:gd name="T36" fmla="*/ 27 w 31"/>
                      <a:gd name="T37" fmla="*/ 20 h 31"/>
                      <a:gd name="T38" fmla="*/ 23 w 31"/>
                      <a:gd name="T39" fmla="*/ 24 h 31"/>
                      <a:gd name="T40" fmla="*/ 20 w 31"/>
                      <a:gd name="T41" fmla="*/ 28 h 31"/>
                      <a:gd name="T42" fmla="*/ 16 w 31"/>
                      <a:gd name="T43" fmla="*/ 28 h 31"/>
                      <a:gd name="T44" fmla="*/ 11 w 31"/>
                      <a:gd name="T45" fmla="*/ 28 h 31"/>
                      <a:gd name="T46" fmla="*/ 6 w 31"/>
                      <a:gd name="T47" fmla="*/ 24 h 31"/>
                      <a:gd name="T48" fmla="*/ 3 w 31"/>
                      <a:gd name="T49" fmla="*/ 20 h 31"/>
                      <a:gd name="T50" fmla="*/ 3 w 31"/>
                      <a:gd name="T51" fmla="*/ 15 h 31"/>
                      <a:gd name="T52" fmla="*/ 3 w 31"/>
                      <a:gd name="T53" fmla="*/ 11 h 31"/>
                      <a:gd name="T54" fmla="*/ 6 w 31"/>
                      <a:gd name="T55" fmla="*/ 6 h 31"/>
                      <a:gd name="T56" fmla="*/ 11 w 31"/>
                      <a:gd name="T57" fmla="*/ 4 h 31"/>
                      <a:gd name="T58" fmla="*/ 16 w 31"/>
                      <a:gd name="T59" fmla="*/ 3 h 31"/>
                      <a:gd name="T60" fmla="*/ 20 w 31"/>
                      <a:gd name="T61" fmla="*/ 4 h 31"/>
                      <a:gd name="T62" fmla="*/ 23 w 31"/>
                      <a:gd name="T63" fmla="*/ 6 h 31"/>
                      <a:gd name="T64" fmla="*/ 27 w 31"/>
                      <a:gd name="T65" fmla="*/ 11 h 31"/>
                      <a:gd name="T66" fmla="*/ 28 w 31"/>
                      <a:gd name="T67" fmla="*/ 15 h 3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1"/>
                      <a:gd name="T103" fmla="*/ 0 h 31"/>
                      <a:gd name="T104" fmla="*/ 31 w 31"/>
                      <a:gd name="T105" fmla="*/ 31 h 3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1" h="31">
                        <a:moveTo>
                          <a:pt x="31" y="15"/>
                        </a:moveTo>
                        <a:lnTo>
                          <a:pt x="30" y="9"/>
                        </a:lnTo>
                        <a:lnTo>
                          <a:pt x="27" y="4"/>
                        </a:lnTo>
                        <a:lnTo>
                          <a:pt x="22" y="1"/>
                        </a:lnTo>
                        <a:lnTo>
                          <a:pt x="16" y="0"/>
                        </a:lnTo>
                        <a:lnTo>
                          <a:pt x="10" y="1"/>
                        </a:lnTo>
                        <a:lnTo>
                          <a:pt x="5" y="4"/>
                        </a:lnTo>
                        <a:lnTo>
                          <a:pt x="0" y="9"/>
                        </a:lnTo>
                        <a:lnTo>
                          <a:pt x="0" y="15"/>
                        </a:lnTo>
                        <a:lnTo>
                          <a:pt x="0" y="21"/>
                        </a:lnTo>
                        <a:lnTo>
                          <a:pt x="5" y="26"/>
                        </a:lnTo>
                        <a:lnTo>
                          <a:pt x="10" y="29"/>
                        </a:lnTo>
                        <a:lnTo>
                          <a:pt x="16" y="31"/>
                        </a:lnTo>
                        <a:lnTo>
                          <a:pt x="22" y="29"/>
                        </a:lnTo>
                        <a:lnTo>
                          <a:pt x="27" y="26"/>
                        </a:lnTo>
                        <a:lnTo>
                          <a:pt x="30" y="21"/>
                        </a:lnTo>
                        <a:lnTo>
                          <a:pt x="31" y="15"/>
                        </a:lnTo>
                        <a:close/>
                        <a:moveTo>
                          <a:pt x="28" y="15"/>
                        </a:moveTo>
                        <a:lnTo>
                          <a:pt x="27" y="20"/>
                        </a:lnTo>
                        <a:lnTo>
                          <a:pt x="23" y="24"/>
                        </a:lnTo>
                        <a:lnTo>
                          <a:pt x="20" y="28"/>
                        </a:lnTo>
                        <a:lnTo>
                          <a:pt x="16" y="28"/>
                        </a:lnTo>
                        <a:lnTo>
                          <a:pt x="11" y="28"/>
                        </a:lnTo>
                        <a:lnTo>
                          <a:pt x="6" y="24"/>
                        </a:lnTo>
                        <a:lnTo>
                          <a:pt x="3" y="20"/>
                        </a:lnTo>
                        <a:lnTo>
                          <a:pt x="3" y="15"/>
                        </a:lnTo>
                        <a:lnTo>
                          <a:pt x="3" y="11"/>
                        </a:lnTo>
                        <a:lnTo>
                          <a:pt x="6" y="6"/>
                        </a:lnTo>
                        <a:lnTo>
                          <a:pt x="11" y="4"/>
                        </a:lnTo>
                        <a:lnTo>
                          <a:pt x="16" y="3"/>
                        </a:lnTo>
                        <a:lnTo>
                          <a:pt x="20" y="4"/>
                        </a:lnTo>
                        <a:lnTo>
                          <a:pt x="23" y="6"/>
                        </a:lnTo>
                        <a:lnTo>
                          <a:pt x="27" y="11"/>
                        </a:lnTo>
                        <a:lnTo>
                          <a:pt x="28" y="15"/>
                        </a:lnTo>
                        <a:close/>
                      </a:path>
                    </a:pathLst>
                  </a:custGeom>
                  <a:solidFill>
                    <a:srgbClr val="F0B6B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6" name="Freeform 804">
                    <a:extLst>
                      <a:ext uri="{FF2B5EF4-FFF2-40B4-BE49-F238E27FC236}">
                        <a16:creationId xmlns:a16="http://schemas.microsoft.com/office/drawing/2014/main" id="{114F0465-D2D3-C148-875D-0000649272C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4" y="1216"/>
                    <a:ext cx="28" cy="28"/>
                  </a:xfrm>
                  <a:custGeom>
                    <a:avLst/>
                    <a:gdLst>
                      <a:gd name="T0" fmla="*/ 28 w 28"/>
                      <a:gd name="T1" fmla="*/ 14 h 28"/>
                      <a:gd name="T2" fmla="*/ 26 w 28"/>
                      <a:gd name="T3" fmla="*/ 10 h 28"/>
                      <a:gd name="T4" fmla="*/ 23 w 28"/>
                      <a:gd name="T5" fmla="*/ 5 h 28"/>
                      <a:gd name="T6" fmla="*/ 18 w 28"/>
                      <a:gd name="T7" fmla="*/ 2 h 28"/>
                      <a:gd name="T8" fmla="*/ 14 w 28"/>
                      <a:gd name="T9" fmla="*/ 0 h 28"/>
                      <a:gd name="T10" fmla="*/ 8 w 28"/>
                      <a:gd name="T11" fmla="*/ 2 h 28"/>
                      <a:gd name="T12" fmla="*/ 3 w 28"/>
                      <a:gd name="T13" fmla="*/ 5 h 28"/>
                      <a:gd name="T14" fmla="*/ 0 w 28"/>
                      <a:gd name="T15" fmla="*/ 10 h 28"/>
                      <a:gd name="T16" fmla="*/ 0 w 28"/>
                      <a:gd name="T17" fmla="*/ 14 h 28"/>
                      <a:gd name="T18" fmla="*/ 0 w 28"/>
                      <a:gd name="T19" fmla="*/ 20 h 28"/>
                      <a:gd name="T20" fmla="*/ 3 w 28"/>
                      <a:gd name="T21" fmla="*/ 23 h 28"/>
                      <a:gd name="T22" fmla="*/ 8 w 28"/>
                      <a:gd name="T23" fmla="*/ 27 h 28"/>
                      <a:gd name="T24" fmla="*/ 14 w 28"/>
                      <a:gd name="T25" fmla="*/ 28 h 28"/>
                      <a:gd name="T26" fmla="*/ 18 w 28"/>
                      <a:gd name="T27" fmla="*/ 27 h 28"/>
                      <a:gd name="T28" fmla="*/ 23 w 28"/>
                      <a:gd name="T29" fmla="*/ 23 h 28"/>
                      <a:gd name="T30" fmla="*/ 26 w 28"/>
                      <a:gd name="T31" fmla="*/ 20 h 28"/>
                      <a:gd name="T32" fmla="*/ 28 w 28"/>
                      <a:gd name="T33" fmla="*/ 14 h 28"/>
                      <a:gd name="T34" fmla="*/ 25 w 28"/>
                      <a:gd name="T35" fmla="*/ 14 h 28"/>
                      <a:gd name="T36" fmla="*/ 23 w 28"/>
                      <a:gd name="T37" fmla="*/ 19 h 28"/>
                      <a:gd name="T38" fmla="*/ 21 w 28"/>
                      <a:gd name="T39" fmla="*/ 22 h 28"/>
                      <a:gd name="T40" fmla="*/ 17 w 28"/>
                      <a:gd name="T41" fmla="*/ 25 h 28"/>
                      <a:gd name="T42" fmla="*/ 14 w 28"/>
                      <a:gd name="T43" fmla="*/ 25 h 28"/>
                      <a:gd name="T44" fmla="*/ 9 w 28"/>
                      <a:gd name="T45" fmla="*/ 25 h 28"/>
                      <a:gd name="T46" fmla="*/ 6 w 28"/>
                      <a:gd name="T47" fmla="*/ 22 h 28"/>
                      <a:gd name="T48" fmla="*/ 3 w 28"/>
                      <a:gd name="T49" fmla="*/ 19 h 28"/>
                      <a:gd name="T50" fmla="*/ 3 w 28"/>
                      <a:gd name="T51" fmla="*/ 14 h 28"/>
                      <a:gd name="T52" fmla="*/ 3 w 28"/>
                      <a:gd name="T53" fmla="*/ 10 h 28"/>
                      <a:gd name="T54" fmla="*/ 6 w 28"/>
                      <a:gd name="T55" fmla="*/ 6 h 28"/>
                      <a:gd name="T56" fmla="*/ 9 w 28"/>
                      <a:gd name="T57" fmla="*/ 5 h 28"/>
                      <a:gd name="T58" fmla="*/ 14 w 28"/>
                      <a:gd name="T59" fmla="*/ 3 h 28"/>
                      <a:gd name="T60" fmla="*/ 17 w 28"/>
                      <a:gd name="T61" fmla="*/ 5 h 28"/>
                      <a:gd name="T62" fmla="*/ 21 w 28"/>
                      <a:gd name="T63" fmla="*/ 6 h 28"/>
                      <a:gd name="T64" fmla="*/ 23 w 28"/>
                      <a:gd name="T65" fmla="*/ 10 h 28"/>
                      <a:gd name="T66" fmla="*/ 25 w 28"/>
                      <a:gd name="T67" fmla="*/ 14 h 2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"/>
                      <a:gd name="T103" fmla="*/ 0 h 28"/>
                      <a:gd name="T104" fmla="*/ 28 w 28"/>
                      <a:gd name="T105" fmla="*/ 28 h 2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" h="28">
                        <a:moveTo>
                          <a:pt x="28" y="14"/>
                        </a:moveTo>
                        <a:lnTo>
                          <a:pt x="26" y="10"/>
                        </a:lnTo>
                        <a:lnTo>
                          <a:pt x="23" y="5"/>
                        </a:lnTo>
                        <a:lnTo>
                          <a:pt x="18" y="2"/>
                        </a:lnTo>
                        <a:lnTo>
                          <a:pt x="14" y="0"/>
                        </a:lnTo>
                        <a:lnTo>
                          <a:pt x="8" y="2"/>
                        </a:lnTo>
                        <a:lnTo>
                          <a:pt x="3" y="5"/>
                        </a:lnTo>
                        <a:lnTo>
                          <a:pt x="0" y="10"/>
                        </a:lnTo>
                        <a:lnTo>
                          <a:pt x="0" y="14"/>
                        </a:lnTo>
                        <a:lnTo>
                          <a:pt x="0" y="20"/>
                        </a:lnTo>
                        <a:lnTo>
                          <a:pt x="3" y="23"/>
                        </a:lnTo>
                        <a:lnTo>
                          <a:pt x="8" y="27"/>
                        </a:lnTo>
                        <a:lnTo>
                          <a:pt x="14" y="28"/>
                        </a:lnTo>
                        <a:lnTo>
                          <a:pt x="18" y="27"/>
                        </a:lnTo>
                        <a:lnTo>
                          <a:pt x="23" y="23"/>
                        </a:lnTo>
                        <a:lnTo>
                          <a:pt x="26" y="20"/>
                        </a:lnTo>
                        <a:lnTo>
                          <a:pt x="28" y="14"/>
                        </a:lnTo>
                        <a:close/>
                        <a:moveTo>
                          <a:pt x="25" y="14"/>
                        </a:moveTo>
                        <a:lnTo>
                          <a:pt x="23" y="19"/>
                        </a:lnTo>
                        <a:lnTo>
                          <a:pt x="21" y="22"/>
                        </a:lnTo>
                        <a:lnTo>
                          <a:pt x="17" y="25"/>
                        </a:lnTo>
                        <a:lnTo>
                          <a:pt x="14" y="25"/>
                        </a:lnTo>
                        <a:lnTo>
                          <a:pt x="9" y="25"/>
                        </a:lnTo>
                        <a:lnTo>
                          <a:pt x="6" y="22"/>
                        </a:lnTo>
                        <a:lnTo>
                          <a:pt x="3" y="19"/>
                        </a:lnTo>
                        <a:lnTo>
                          <a:pt x="3" y="14"/>
                        </a:lnTo>
                        <a:lnTo>
                          <a:pt x="3" y="10"/>
                        </a:lnTo>
                        <a:lnTo>
                          <a:pt x="6" y="6"/>
                        </a:lnTo>
                        <a:lnTo>
                          <a:pt x="9" y="5"/>
                        </a:lnTo>
                        <a:lnTo>
                          <a:pt x="14" y="3"/>
                        </a:lnTo>
                        <a:lnTo>
                          <a:pt x="17" y="5"/>
                        </a:lnTo>
                        <a:lnTo>
                          <a:pt x="21" y="6"/>
                        </a:lnTo>
                        <a:lnTo>
                          <a:pt x="23" y="10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F1BAB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7" name="Freeform 805">
                    <a:extLst>
                      <a:ext uri="{FF2B5EF4-FFF2-40B4-BE49-F238E27FC236}">
                        <a16:creationId xmlns:a16="http://schemas.microsoft.com/office/drawing/2014/main" id="{1CC76E3F-60B2-2149-A2C4-AAA1E21405A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5" y="1218"/>
                    <a:ext cx="25" cy="25"/>
                  </a:xfrm>
                  <a:custGeom>
                    <a:avLst/>
                    <a:gdLst>
                      <a:gd name="T0" fmla="*/ 25 w 25"/>
                      <a:gd name="T1" fmla="*/ 12 h 25"/>
                      <a:gd name="T2" fmla="*/ 24 w 25"/>
                      <a:gd name="T3" fmla="*/ 8 h 25"/>
                      <a:gd name="T4" fmla="*/ 20 w 25"/>
                      <a:gd name="T5" fmla="*/ 3 h 25"/>
                      <a:gd name="T6" fmla="*/ 17 w 25"/>
                      <a:gd name="T7" fmla="*/ 1 h 25"/>
                      <a:gd name="T8" fmla="*/ 13 w 25"/>
                      <a:gd name="T9" fmla="*/ 0 h 25"/>
                      <a:gd name="T10" fmla="*/ 8 w 25"/>
                      <a:gd name="T11" fmla="*/ 1 h 25"/>
                      <a:gd name="T12" fmla="*/ 3 w 25"/>
                      <a:gd name="T13" fmla="*/ 3 h 25"/>
                      <a:gd name="T14" fmla="*/ 0 w 25"/>
                      <a:gd name="T15" fmla="*/ 8 h 25"/>
                      <a:gd name="T16" fmla="*/ 0 w 25"/>
                      <a:gd name="T17" fmla="*/ 12 h 25"/>
                      <a:gd name="T18" fmla="*/ 0 w 25"/>
                      <a:gd name="T19" fmla="*/ 17 h 25"/>
                      <a:gd name="T20" fmla="*/ 3 w 25"/>
                      <a:gd name="T21" fmla="*/ 21 h 25"/>
                      <a:gd name="T22" fmla="*/ 8 w 25"/>
                      <a:gd name="T23" fmla="*/ 25 h 25"/>
                      <a:gd name="T24" fmla="*/ 13 w 25"/>
                      <a:gd name="T25" fmla="*/ 25 h 25"/>
                      <a:gd name="T26" fmla="*/ 17 w 25"/>
                      <a:gd name="T27" fmla="*/ 25 h 25"/>
                      <a:gd name="T28" fmla="*/ 20 w 25"/>
                      <a:gd name="T29" fmla="*/ 21 h 25"/>
                      <a:gd name="T30" fmla="*/ 24 w 25"/>
                      <a:gd name="T31" fmla="*/ 17 h 25"/>
                      <a:gd name="T32" fmla="*/ 25 w 25"/>
                      <a:gd name="T33" fmla="*/ 12 h 25"/>
                      <a:gd name="T34" fmla="*/ 22 w 25"/>
                      <a:gd name="T35" fmla="*/ 12 h 25"/>
                      <a:gd name="T36" fmla="*/ 20 w 25"/>
                      <a:gd name="T37" fmla="*/ 15 h 25"/>
                      <a:gd name="T38" fmla="*/ 19 w 25"/>
                      <a:gd name="T39" fmla="*/ 18 h 25"/>
                      <a:gd name="T40" fmla="*/ 16 w 25"/>
                      <a:gd name="T41" fmla="*/ 21 h 25"/>
                      <a:gd name="T42" fmla="*/ 13 w 25"/>
                      <a:gd name="T43" fmla="*/ 21 h 25"/>
                      <a:gd name="T44" fmla="*/ 8 w 25"/>
                      <a:gd name="T45" fmla="*/ 21 h 25"/>
                      <a:gd name="T46" fmla="*/ 5 w 25"/>
                      <a:gd name="T47" fmla="*/ 18 h 25"/>
                      <a:gd name="T48" fmla="*/ 3 w 25"/>
                      <a:gd name="T49" fmla="*/ 15 h 25"/>
                      <a:gd name="T50" fmla="*/ 3 w 25"/>
                      <a:gd name="T51" fmla="*/ 12 h 25"/>
                      <a:gd name="T52" fmla="*/ 3 w 25"/>
                      <a:gd name="T53" fmla="*/ 9 h 25"/>
                      <a:gd name="T54" fmla="*/ 5 w 25"/>
                      <a:gd name="T55" fmla="*/ 6 h 25"/>
                      <a:gd name="T56" fmla="*/ 8 w 25"/>
                      <a:gd name="T57" fmla="*/ 4 h 25"/>
                      <a:gd name="T58" fmla="*/ 13 w 25"/>
                      <a:gd name="T59" fmla="*/ 3 h 25"/>
                      <a:gd name="T60" fmla="*/ 16 w 25"/>
                      <a:gd name="T61" fmla="*/ 4 h 25"/>
                      <a:gd name="T62" fmla="*/ 19 w 25"/>
                      <a:gd name="T63" fmla="*/ 6 h 25"/>
                      <a:gd name="T64" fmla="*/ 20 w 25"/>
                      <a:gd name="T65" fmla="*/ 9 h 25"/>
                      <a:gd name="T66" fmla="*/ 22 w 25"/>
                      <a:gd name="T67" fmla="*/ 12 h 2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5"/>
                      <a:gd name="T103" fmla="*/ 0 h 25"/>
                      <a:gd name="T104" fmla="*/ 25 w 25"/>
                      <a:gd name="T105" fmla="*/ 25 h 2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5" h="25">
                        <a:moveTo>
                          <a:pt x="25" y="12"/>
                        </a:moveTo>
                        <a:lnTo>
                          <a:pt x="24" y="8"/>
                        </a:lnTo>
                        <a:lnTo>
                          <a:pt x="20" y="3"/>
                        </a:lnTo>
                        <a:lnTo>
                          <a:pt x="17" y="1"/>
                        </a:lnTo>
                        <a:lnTo>
                          <a:pt x="13" y="0"/>
                        </a:lnTo>
                        <a:lnTo>
                          <a:pt x="8" y="1"/>
                        </a:lnTo>
                        <a:lnTo>
                          <a:pt x="3" y="3"/>
                        </a:lnTo>
                        <a:lnTo>
                          <a:pt x="0" y="8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3" y="21"/>
                        </a:lnTo>
                        <a:lnTo>
                          <a:pt x="8" y="25"/>
                        </a:lnTo>
                        <a:lnTo>
                          <a:pt x="13" y="25"/>
                        </a:lnTo>
                        <a:lnTo>
                          <a:pt x="17" y="25"/>
                        </a:lnTo>
                        <a:lnTo>
                          <a:pt x="20" y="21"/>
                        </a:lnTo>
                        <a:lnTo>
                          <a:pt x="24" y="17"/>
                        </a:lnTo>
                        <a:lnTo>
                          <a:pt x="25" y="12"/>
                        </a:lnTo>
                        <a:close/>
                        <a:moveTo>
                          <a:pt x="22" y="12"/>
                        </a:moveTo>
                        <a:lnTo>
                          <a:pt x="20" y="15"/>
                        </a:lnTo>
                        <a:lnTo>
                          <a:pt x="19" y="18"/>
                        </a:lnTo>
                        <a:lnTo>
                          <a:pt x="16" y="21"/>
                        </a:lnTo>
                        <a:lnTo>
                          <a:pt x="13" y="21"/>
                        </a:lnTo>
                        <a:lnTo>
                          <a:pt x="8" y="21"/>
                        </a:lnTo>
                        <a:lnTo>
                          <a:pt x="5" y="18"/>
                        </a:lnTo>
                        <a:lnTo>
                          <a:pt x="3" y="15"/>
                        </a:lnTo>
                        <a:lnTo>
                          <a:pt x="3" y="12"/>
                        </a:lnTo>
                        <a:lnTo>
                          <a:pt x="3" y="9"/>
                        </a:lnTo>
                        <a:lnTo>
                          <a:pt x="5" y="6"/>
                        </a:lnTo>
                        <a:lnTo>
                          <a:pt x="8" y="4"/>
                        </a:lnTo>
                        <a:lnTo>
                          <a:pt x="13" y="3"/>
                        </a:lnTo>
                        <a:lnTo>
                          <a:pt x="16" y="4"/>
                        </a:lnTo>
                        <a:lnTo>
                          <a:pt x="19" y="6"/>
                        </a:lnTo>
                        <a:lnTo>
                          <a:pt x="20" y="9"/>
                        </a:lnTo>
                        <a:lnTo>
                          <a:pt x="22" y="12"/>
                        </a:lnTo>
                        <a:close/>
                      </a:path>
                    </a:pathLst>
                  </a:custGeom>
                  <a:solidFill>
                    <a:srgbClr val="F2C1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8" name="Freeform 806">
                    <a:extLst>
                      <a:ext uri="{FF2B5EF4-FFF2-40B4-BE49-F238E27FC236}">
                        <a16:creationId xmlns:a16="http://schemas.microsoft.com/office/drawing/2014/main" id="{14D5928B-A5B8-9B45-9651-3FE6EF8CE7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7" y="1219"/>
                    <a:ext cx="22" cy="22"/>
                  </a:xfrm>
                  <a:custGeom>
                    <a:avLst/>
                    <a:gdLst>
                      <a:gd name="T0" fmla="*/ 22 w 22"/>
                      <a:gd name="T1" fmla="*/ 11 h 22"/>
                      <a:gd name="T2" fmla="*/ 20 w 22"/>
                      <a:gd name="T3" fmla="*/ 7 h 22"/>
                      <a:gd name="T4" fmla="*/ 18 w 22"/>
                      <a:gd name="T5" fmla="*/ 3 h 22"/>
                      <a:gd name="T6" fmla="*/ 14 w 22"/>
                      <a:gd name="T7" fmla="*/ 2 h 22"/>
                      <a:gd name="T8" fmla="*/ 11 w 22"/>
                      <a:gd name="T9" fmla="*/ 0 h 22"/>
                      <a:gd name="T10" fmla="*/ 6 w 22"/>
                      <a:gd name="T11" fmla="*/ 2 h 22"/>
                      <a:gd name="T12" fmla="*/ 3 w 22"/>
                      <a:gd name="T13" fmla="*/ 3 h 22"/>
                      <a:gd name="T14" fmla="*/ 0 w 22"/>
                      <a:gd name="T15" fmla="*/ 7 h 22"/>
                      <a:gd name="T16" fmla="*/ 0 w 22"/>
                      <a:gd name="T17" fmla="*/ 11 h 22"/>
                      <a:gd name="T18" fmla="*/ 0 w 22"/>
                      <a:gd name="T19" fmla="*/ 16 h 22"/>
                      <a:gd name="T20" fmla="*/ 3 w 22"/>
                      <a:gd name="T21" fmla="*/ 19 h 22"/>
                      <a:gd name="T22" fmla="*/ 6 w 22"/>
                      <a:gd name="T23" fmla="*/ 22 h 22"/>
                      <a:gd name="T24" fmla="*/ 11 w 22"/>
                      <a:gd name="T25" fmla="*/ 22 h 22"/>
                      <a:gd name="T26" fmla="*/ 14 w 22"/>
                      <a:gd name="T27" fmla="*/ 22 h 22"/>
                      <a:gd name="T28" fmla="*/ 18 w 22"/>
                      <a:gd name="T29" fmla="*/ 19 h 22"/>
                      <a:gd name="T30" fmla="*/ 20 w 22"/>
                      <a:gd name="T31" fmla="*/ 16 h 22"/>
                      <a:gd name="T32" fmla="*/ 22 w 22"/>
                      <a:gd name="T33" fmla="*/ 11 h 22"/>
                      <a:gd name="T34" fmla="*/ 18 w 22"/>
                      <a:gd name="T35" fmla="*/ 11 h 22"/>
                      <a:gd name="T36" fmla="*/ 17 w 22"/>
                      <a:gd name="T37" fmla="*/ 14 h 22"/>
                      <a:gd name="T38" fmla="*/ 15 w 22"/>
                      <a:gd name="T39" fmla="*/ 17 h 22"/>
                      <a:gd name="T40" fmla="*/ 14 w 22"/>
                      <a:gd name="T41" fmla="*/ 19 h 22"/>
                      <a:gd name="T42" fmla="*/ 11 w 22"/>
                      <a:gd name="T43" fmla="*/ 19 h 22"/>
                      <a:gd name="T44" fmla="*/ 8 w 22"/>
                      <a:gd name="T45" fmla="*/ 19 h 22"/>
                      <a:gd name="T46" fmla="*/ 5 w 22"/>
                      <a:gd name="T47" fmla="*/ 17 h 22"/>
                      <a:gd name="T48" fmla="*/ 3 w 22"/>
                      <a:gd name="T49" fmla="*/ 14 h 22"/>
                      <a:gd name="T50" fmla="*/ 3 w 22"/>
                      <a:gd name="T51" fmla="*/ 11 h 22"/>
                      <a:gd name="T52" fmla="*/ 3 w 22"/>
                      <a:gd name="T53" fmla="*/ 8 h 22"/>
                      <a:gd name="T54" fmla="*/ 5 w 22"/>
                      <a:gd name="T55" fmla="*/ 7 h 22"/>
                      <a:gd name="T56" fmla="*/ 8 w 22"/>
                      <a:gd name="T57" fmla="*/ 5 h 22"/>
                      <a:gd name="T58" fmla="*/ 11 w 22"/>
                      <a:gd name="T59" fmla="*/ 3 h 22"/>
                      <a:gd name="T60" fmla="*/ 14 w 22"/>
                      <a:gd name="T61" fmla="*/ 5 h 22"/>
                      <a:gd name="T62" fmla="*/ 15 w 22"/>
                      <a:gd name="T63" fmla="*/ 7 h 22"/>
                      <a:gd name="T64" fmla="*/ 17 w 22"/>
                      <a:gd name="T65" fmla="*/ 8 h 22"/>
                      <a:gd name="T66" fmla="*/ 18 w 22"/>
                      <a:gd name="T67" fmla="*/ 11 h 2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2"/>
                      <a:gd name="T103" fmla="*/ 0 h 22"/>
                      <a:gd name="T104" fmla="*/ 22 w 22"/>
                      <a:gd name="T105" fmla="*/ 22 h 22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2" h="22">
                        <a:moveTo>
                          <a:pt x="22" y="11"/>
                        </a:moveTo>
                        <a:lnTo>
                          <a:pt x="20" y="7"/>
                        </a:lnTo>
                        <a:lnTo>
                          <a:pt x="18" y="3"/>
                        </a:lnTo>
                        <a:lnTo>
                          <a:pt x="14" y="2"/>
                        </a:lnTo>
                        <a:lnTo>
                          <a:pt x="11" y="0"/>
                        </a:lnTo>
                        <a:lnTo>
                          <a:pt x="6" y="2"/>
                        </a:lnTo>
                        <a:lnTo>
                          <a:pt x="3" y="3"/>
                        </a:lnTo>
                        <a:lnTo>
                          <a:pt x="0" y="7"/>
                        </a:lnTo>
                        <a:lnTo>
                          <a:pt x="0" y="11"/>
                        </a:lnTo>
                        <a:lnTo>
                          <a:pt x="0" y="16"/>
                        </a:lnTo>
                        <a:lnTo>
                          <a:pt x="3" y="19"/>
                        </a:lnTo>
                        <a:lnTo>
                          <a:pt x="6" y="22"/>
                        </a:lnTo>
                        <a:lnTo>
                          <a:pt x="11" y="22"/>
                        </a:lnTo>
                        <a:lnTo>
                          <a:pt x="14" y="22"/>
                        </a:lnTo>
                        <a:lnTo>
                          <a:pt x="18" y="19"/>
                        </a:lnTo>
                        <a:lnTo>
                          <a:pt x="20" y="16"/>
                        </a:lnTo>
                        <a:lnTo>
                          <a:pt x="22" y="11"/>
                        </a:lnTo>
                        <a:close/>
                        <a:moveTo>
                          <a:pt x="18" y="11"/>
                        </a:moveTo>
                        <a:lnTo>
                          <a:pt x="17" y="14"/>
                        </a:lnTo>
                        <a:lnTo>
                          <a:pt x="15" y="17"/>
                        </a:lnTo>
                        <a:lnTo>
                          <a:pt x="14" y="19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5" y="17"/>
                        </a:lnTo>
                        <a:lnTo>
                          <a:pt x="3" y="14"/>
                        </a:lnTo>
                        <a:lnTo>
                          <a:pt x="3" y="11"/>
                        </a:lnTo>
                        <a:lnTo>
                          <a:pt x="3" y="8"/>
                        </a:lnTo>
                        <a:lnTo>
                          <a:pt x="5" y="7"/>
                        </a:lnTo>
                        <a:lnTo>
                          <a:pt x="8" y="5"/>
                        </a:lnTo>
                        <a:lnTo>
                          <a:pt x="11" y="3"/>
                        </a:lnTo>
                        <a:lnTo>
                          <a:pt x="14" y="5"/>
                        </a:lnTo>
                        <a:lnTo>
                          <a:pt x="15" y="7"/>
                        </a:lnTo>
                        <a:lnTo>
                          <a:pt x="17" y="8"/>
                        </a:lnTo>
                        <a:lnTo>
                          <a:pt x="18" y="11"/>
                        </a:lnTo>
                        <a:close/>
                      </a:path>
                    </a:pathLst>
                  </a:custGeom>
                  <a:solidFill>
                    <a:srgbClr val="F3C6C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9" name="Freeform 807">
                    <a:extLst>
                      <a:ext uri="{FF2B5EF4-FFF2-40B4-BE49-F238E27FC236}">
                        <a16:creationId xmlns:a16="http://schemas.microsoft.com/office/drawing/2014/main" id="{156B903F-6964-0847-9777-F45F69AE6CA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8" y="1221"/>
                    <a:ext cx="19" cy="18"/>
                  </a:xfrm>
                  <a:custGeom>
                    <a:avLst/>
                    <a:gdLst>
                      <a:gd name="T0" fmla="*/ 19 w 19"/>
                      <a:gd name="T1" fmla="*/ 9 h 18"/>
                      <a:gd name="T2" fmla="*/ 17 w 19"/>
                      <a:gd name="T3" fmla="*/ 6 h 18"/>
                      <a:gd name="T4" fmla="*/ 16 w 19"/>
                      <a:gd name="T5" fmla="*/ 3 h 18"/>
                      <a:gd name="T6" fmla="*/ 13 w 19"/>
                      <a:gd name="T7" fmla="*/ 1 h 18"/>
                      <a:gd name="T8" fmla="*/ 10 w 19"/>
                      <a:gd name="T9" fmla="*/ 0 h 18"/>
                      <a:gd name="T10" fmla="*/ 5 w 19"/>
                      <a:gd name="T11" fmla="*/ 1 h 18"/>
                      <a:gd name="T12" fmla="*/ 2 w 19"/>
                      <a:gd name="T13" fmla="*/ 3 h 18"/>
                      <a:gd name="T14" fmla="*/ 0 w 19"/>
                      <a:gd name="T15" fmla="*/ 6 h 18"/>
                      <a:gd name="T16" fmla="*/ 0 w 19"/>
                      <a:gd name="T17" fmla="*/ 9 h 18"/>
                      <a:gd name="T18" fmla="*/ 0 w 19"/>
                      <a:gd name="T19" fmla="*/ 12 h 18"/>
                      <a:gd name="T20" fmla="*/ 2 w 19"/>
                      <a:gd name="T21" fmla="*/ 15 h 18"/>
                      <a:gd name="T22" fmla="*/ 5 w 19"/>
                      <a:gd name="T23" fmla="*/ 18 h 18"/>
                      <a:gd name="T24" fmla="*/ 10 w 19"/>
                      <a:gd name="T25" fmla="*/ 18 h 18"/>
                      <a:gd name="T26" fmla="*/ 13 w 19"/>
                      <a:gd name="T27" fmla="*/ 18 h 18"/>
                      <a:gd name="T28" fmla="*/ 16 w 19"/>
                      <a:gd name="T29" fmla="*/ 15 h 18"/>
                      <a:gd name="T30" fmla="*/ 17 w 19"/>
                      <a:gd name="T31" fmla="*/ 12 h 18"/>
                      <a:gd name="T32" fmla="*/ 19 w 19"/>
                      <a:gd name="T33" fmla="*/ 9 h 18"/>
                      <a:gd name="T34" fmla="*/ 16 w 19"/>
                      <a:gd name="T35" fmla="*/ 9 h 18"/>
                      <a:gd name="T36" fmla="*/ 14 w 19"/>
                      <a:gd name="T37" fmla="*/ 12 h 18"/>
                      <a:gd name="T38" fmla="*/ 13 w 19"/>
                      <a:gd name="T39" fmla="*/ 14 h 18"/>
                      <a:gd name="T40" fmla="*/ 11 w 19"/>
                      <a:gd name="T41" fmla="*/ 15 h 18"/>
                      <a:gd name="T42" fmla="*/ 10 w 19"/>
                      <a:gd name="T43" fmla="*/ 15 h 18"/>
                      <a:gd name="T44" fmla="*/ 7 w 19"/>
                      <a:gd name="T45" fmla="*/ 15 h 18"/>
                      <a:gd name="T46" fmla="*/ 5 w 19"/>
                      <a:gd name="T47" fmla="*/ 14 h 18"/>
                      <a:gd name="T48" fmla="*/ 4 w 19"/>
                      <a:gd name="T49" fmla="*/ 12 h 18"/>
                      <a:gd name="T50" fmla="*/ 4 w 19"/>
                      <a:gd name="T51" fmla="*/ 9 h 18"/>
                      <a:gd name="T52" fmla="*/ 4 w 19"/>
                      <a:gd name="T53" fmla="*/ 8 h 18"/>
                      <a:gd name="T54" fmla="*/ 5 w 19"/>
                      <a:gd name="T55" fmla="*/ 5 h 18"/>
                      <a:gd name="T56" fmla="*/ 7 w 19"/>
                      <a:gd name="T57" fmla="*/ 3 h 18"/>
                      <a:gd name="T58" fmla="*/ 10 w 19"/>
                      <a:gd name="T59" fmla="*/ 3 h 18"/>
                      <a:gd name="T60" fmla="*/ 11 w 19"/>
                      <a:gd name="T61" fmla="*/ 3 h 18"/>
                      <a:gd name="T62" fmla="*/ 13 w 19"/>
                      <a:gd name="T63" fmla="*/ 5 h 18"/>
                      <a:gd name="T64" fmla="*/ 14 w 19"/>
                      <a:gd name="T65" fmla="*/ 8 h 18"/>
                      <a:gd name="T66" fmla="*/ 16 w 19"/>
                      <a:gd name="T67" fmla="*/ 9 h 1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9"/>
                      <a:gd name="T103" fmla="*/ 0 h 18"/>
                      <a:gd name="T104" fmla="*/ 19 w 19"/>
                      <a:gd name="T105" fmla="*/ 18 h 1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9" h="18">
                        <a:moveTo>
                          <a:pt x="19" y="9"/>
                        </a:moveTo>
                        <a:lnTo>
                          <a:pt x="17" y="6"/>
                        </a:lnTo>
                        <a:lnTo>
                          <a:pt x="16" y="3"/>
                        </a:lnTo>
                        <a:lnTo>
                          <a:pt x="13" y="1"/>
                        </a:lnTo>
                        <a:lnTo>
                          <a:pt x="10" y="0"/>
                        </a:lnTo>
                        <a:lnTo>
                          <a:pt x="5" y="1"/>
                        </a:lnTo>
                        <a:lnTo>
                          <a:pt x="2" y="3"/>
                        </a:lnTo>
                        <a:lnTo>
                          <a:pt x="0" y="6"/>
                        </a:lnTo>
                        <a:lnTo>
                          <a:pt x="0" y="9"/>
                        </a:lnTo>
                        <a:lnTo>
                          <a:pt x="0" y="12"/>
                        </a:lnTo>
                        <a:lnTo>
                          <a:pt x="2" y="15"/>
                        </a:lnTo>
                        <a:lnTo>
                          <a:pt x="5" y="18"/>
                        </a:lnTo>
                        <a:lnTo>
                          <a:pt x="10" y="18"/>
                        </a:lnTo>
                        <a:lnTo>
                          <a:pt x="13" y="18"/>
                        </a:lnTo>
                        <a:lnTo>
                          <a:pt x="16" y="15"/>
                        </a:lnTo>
                        <a:lnTo>
                          <a:pt x="17" y="12"/>
                        </a:lnTo>
                        <a:lnTo>
                          <a:pt x="19" y="9"/>
                        </a:lnTo>
                        <a:close/>
                        <a:moveTo>
                          <a:pt x="16" y="9"/>
                        </a:moveTo>
                        <a:lnTo>
                          <a:pt x="14" y="12"/>
                        </a:lnTo>
                        <a:lnTo>
                          <a:pt x="13" y="14"/>
                        </a:lnTo>
                        <a:lnTo>
                          <a:pt x="11" y="15"/>
                        </a:lnTo>
                        <a:lnTo>
                          <a:pt x="10" y="15"/>
                        </a:lnTo>
                        <a:lnTo>
                          <a:pt x="7" y="15"/>
                        </a:lnTo>
                        <a:lnTo>
                          <a:pt x="5" y="14"/>
                        </a:lnTo>
                        <a:lnTo>
                          <a:pt x="4" y="12"/>
                        </a:lnTo>
                        <a:lnTo>
                          <a:pt x="4" y="9"/>
                        </a:lnTo>
                        <a:lnTo>
                          <a:pt x="4" y="8"/>
                        </a:lnTo>
                        <a:lnTo>
                          <a:pt x="5" y="5"/>
                        </a:lnTo>
                        <a:lnTo>
                          <a:pt x="7" y="3"/>
                        </a:lnTo>
                        <a:lnTo>
                          <a:pt x="10" y="3"/>
                        </a:lnTo>
                        <a:lnTo>
                          <a:pt x="11" y="3"/>
                        </a:lnTo>
                        <a:lnTo>
                          <a:pt x="13" y="5"/>
                        </a:lnTo>
                        <a:lnTo>
                          <a:pt x="14" y="8"/>
                        </a:lnTo>
                        <a:lnTo>
                          <a:pt x="16" y="9"/>
                        </a:lnTo>
                        <a:close/>
                      </a:path>
                    </a:pathLst>
                  </a:custGeom>
                  <a:solidFill>
                    <a:srgbClr val="F3CC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0" name="Freeform 808">
                    <a:extLst>
                      <a:ext uri="{FF2B5EF4-FFF2-40B4-BE49-F238E27FC236}">
                        <a16:creationId xmlns:a16="http://schemas.microsoft.com/office/drawing/2014/main" id="{4917F699-2775-AC46-846D-E6769EB30F0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90" y="1222"/>
                    <a:ext cx="15" cy="16"/>
                  </a:xfrm>
                  <a:custGeom>
                    <a:avLst/>
                    <a:gdLst>
                      <a:gd name="T0" fmla="*/ 15 w 15"/>
                      <a:gd name="T1" fmla="*/ 8 h 16"/>
                      <a:gd name="T2" fmla="*/ 14 w 15"/>
                      <a:gd name="T3" fmla="*/ 5 h 16"/>
                      <a:gd name="T4" fmla="*/ 12 w 15"/>
                      <a:gd name="T5" fmla="*/ 4 h 16"/>
                      <a:gd name="T6" fmla="*/ 11 w 15"/>
                      <a:gd name="T7" fmla="*/ 2 h 16"/>
                      <a:gd name="T8" fmla="*/ 8 w 15"/>
                      <a:gd name="T9" fmla="*/ 0 h 16"/>
                      <a:gd name="T10" fmla="*/ 5 w 15"/>
                      <a:gd name="T11" fmla="*/ 2 h 16"/>
                      <a:gd name="T12" fmla="*/ 2 w 15"/>
                      <a:gd name="T13" fmla="*/ 4 h 16"/>
                      <a:gd name="T14" fmla="*/ 0 w 15"/>
                      <a:gd name="T15" fmla="*/ 5 h 16"/>
                      <a:gd name="T16" fmla="*/ 0 w 15"/>
                      <a:gd name="T17" fmla="*/ 8 h 16"/>
                      <a:gd name="T18" fmla="*/ 0 w 15"/>
                      <a:gd name="T19" fmla="*/ 11 h 16"/>
                      <a:gd name="T20" fmla="*/ 2 w 15"/>
                      <a:gd name="T21" fmla="*/ 14 h 16"/>
                      <a:gd name="T22" fmla="*/ 5 w 15"/>
                      <a:gd name="T23" fmla="*/ 16 h 16"/>
                      <a:gd name="T24" fmla="*/ 8 w 15"/>
                      <a:gd name="T25" fmla="*/ 16 h 16"/>
                      <a:gd name="T26" fmla="*/ 11 w 15"/>
                      <a:gd name="T27" fmla="*/ 16 h 16"/>
                      <a:gd name="T28" fmla="*/ 12 w 15"/>
                      <a:gd name="T29" fmla="*/ 14 h 16"/>
                      <a:gd name="T30" fmla="*/ 14 w 15"/>
                      <a:gd name="T31" fmla="*/ 11 h 16"/>
                      <a:gd name="T32" fmla="*/ 15 w 15"/>
                      <a:gd name="T33" fmla="*/ 8 h 16"/>
                      <a:gd name="T34" fmla="*/ 12 w 15"/>
                      <a:gd name="T35" fmla="*/ 8 h 16"/>
                      <a:gd name="T36" fmla="*/ 11 w 15"/>
                      <a:gd name="T37" fmla="*/ 11 h 16"/>
                      <a:gd name="T38" fmla="*/ 8 w 15"/>
                      <a:gd name="T39" fmla="*/ 13 h 16"/>
                      <a:gd name="T40" fmla="*/ 5 w 15"/>
                      <a:gd name="T41" fmla="*/ 11 h 16"/>
                      <a:gd name="T42" fmla="*/ 3 w 15"/>
                      <a:gd name="T43" fmla="*/ 8 h 16"/>
                      <a:gd name="T44" fmla="*/ 5 w 15"/>
                      <a:gd name="T45" fmla="*/ 5 h 16"/>
                      <a:gd name="T46" fmla="*/ 8 w 15"/>
                      <a:gd name="T47" fmla="*/ 4 h 16"/>
                      <a:gd name="T48" fmla="*/ 11 w 15"/>
                      <a:gd name="T49" fmla="*/ 5 h 16"/>
                      <a:gd name="T50" fmla="*/ 12 w 15"/>
                      <a:gd name="T51" fmla="*/ 8 h 1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5"/>
                      <a:gd name="T79" fmla="*/ 0 h 16"/>
                      <a:gd name="T80" fmla="*/ 15 w 15"/>
                      <a:gd name="T81" fmla="*/ 16 h 1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5" h="16">
                        <a:moveTo>
                          <a:pt x="15" y="8"/>
                        </a:moveTo>
                        <a:lnTo>
                          <a:pt x="14" y="5"/>
                        </a:lnTo>
                        <a:lnTo>
                          <a:pt x="12" y="4"/>
                        </a:lnTo>
                        <a:lnTo>
                          <a:pt x="11" y="2"/>
                        </a:lnTo>
                        <a:lnTo>
                          <a:pt x="8" y="0"/>
                        </a:lnTo>
                        <a:lnTo>
                          <a:pt x="5" y="2"/>
                        </a:lnTo>
                        <a:lnTo>
                          <a:pt x="2" y="4"/>
                        </a:lnTo>
                        <a:lnTo>
                          <a:pt x="0" y="5"/>
                        </a:lnTo>
                        <a:lnTo>
                          <a:pt x="0" y="8"/>
                        </a:lnTo>
                        <a:lnTo>
                          <a:pt x="0" y="11"/>
                        </a:lnTo>
                        <a:lnTo>
                          <a:pt x="2" y="14"/>
                        </a:lnTo>
                        <a:lnTo>
                          <a:pt x="5" y="16"/>
                        </a:lnTo>
                        <a:lnTo>
                          <a:pt x="8" y="16"/>
                        </a:lnTo>
                        <a:lnTo>
                          <a:pt x="11" y="16"/>
                        </a:lnTo>
                        <a:lnTo>
                          <a:pt x="12" y="14"/>
                        </a:lnTo>
                        <a:lnTo>
                          <a:pt x="14" y="11"/>
                        </a:lnTo>
                        <a:lnTo>
                          <a:pt x="15" y="8"/>
                        </a:lnTo>
                        <a:close/>
                        <a:moveTo>
                          <a:pt x="12" y="8"/>
                        </a:move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5" y="11"/>
                        </a:lnTo>
                        <a:lnTo>
                          <a:pt x="3" y="8"/>
                        </a:lnTo>
                        <a:lnTo>
                          <a:pt x="5" y="5"/>
                        </a:lnTo>
                        <a:lnTo>
                          <a:pt x="8" y="4"/>
                        </a:lnTo>
                        <a:lnTo>
                          <a:pt x="11" y="5"/>
                        </a:lnTo>
                        <a:lnTo>
                          <a:pt x="12" y="8"/>
                        </a:lnTo>
                        <a:close/>
                      </a:path>
                    </a:pathLst>
                  </a:custGeom>
                  <a:solidFill>
                    <a:srgbClr val="F3D1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1" name="Freeform 809">
                    <a:extLst>
                      <a:ext uri="{FF2B5EF4-FFF2-40B4-BE49-F238E27FC236}">
                        <a16:creationId xmlns:a16="http://schemas.microsoft.com/office/drawing/2014/main" id="{8078D82F-CF7D-7C4C-B873-225F337D39A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92" y="1224"/>
                    <a:ext cx="12" cy="12"/>
                  </a:xfrm>
                  <a:custGeom>
                    <a:avLst/>
                    <a:gdLst>
                      <a:gd name="T0" fmla="*/ 12 w 12"/>
                      <a:gd name="T1" fmla="*/ 6 h 12"/>
                      <a:gd name="T2" fmla="*/ 10 w 12"/>
                      <a:gd name="T3" fmla="*/ 5 h 12"/>
                      <a:gd name="T4" fmla="*/ 9 w 12"/>
                      <a:gd name="T5" fmla="*/ 2 h 12"/>
                      <a:gd name="T6" fmla="*/ 7 w 12"/>
                      <a:gd name="T7" fmla="*/ 0 h 12"/>
                      <a:gd name="T8" fmla="*/ 6 w 12"/>
                      <a:gd name="T9" fmla="*/ 0 h 12"/>
                      <a:gd name="T10" fmla="*/ 3 w 12"/>
                      <a:gd name="T11" fmla="*/ 0 h 12"/>
                      <a:gd name="T12" fmla="*/ 1 w 12"/>
                      <a:gd name="T13" fmla="*/ 2 h 12"/>
                      <a:gd name="T14" fmla="*/ 0 w 12"/>
                      <a:gd name="T15" fmla="*/ 5 h 12"/>
                      <a:gd name="T16" fmla="*/ 0 w 12"/>
                      <a:gd name="T17" fmla="*/ 6 h 12"/>
                      <a:gd name="T18" fmla="*/ 0 w 12"/>
                      <a:gd name="T19" fmla="*/ 9 h 12"/>
                      <a:gd name="T20" fmla="*/ 1 w 12"/>
                      <a:gd name="T21" fmla="*/ 11 h 12"/>
                      <a:gd name="T22" fmla="*/ 3 w 12"/>
                      <a:gd name="T23" fmla="*/ 12 h 12"/>
                      <a:gd name="T24" fmla="*/ 6 w 12"/>
                      <a:gd name="T25" fmla="*/ 12 h 12"/>
                      <a:gd name="T26" fmla="*/ 7 w 12"/>
                      <a:gd name="T27" fmla="*/ 12 h 12"/>
                      <a:gd name="T28" fmla="*/ 9 w 12"/>
                      <a:gd name="T29" fmla="*/ 11 h 12"/>
                      <a:gd name="T30" fmla="*/ 10 w 12"/>
                      <a:gd name="T31" fmla="*/ 9 h 12"/>
                      <a:gd name="T32" fmla="*/ 12 w 12"/>
                      <a:gd name="T33" fmla="*/ 6 h 12"/>
                      <a:gd name="T34" fmla="*/ 9 w 12"/>
                      <a:gd name="T35" fmla="*/ 6 h 12"/>
                      <a:gd name="T36" fmla="*/ 7 w 12"/>
                      <a:gd name="T37" fmla="*/ 9 h 12"/>
                      <a:gd name="T38" fmla="*/ 6 w 12"/>
                      <a:gd name="T39" fmla="*/ 9 h 12"/>
                      <a:gd name="T40" fmla="*/ 3 w 12"/>
                      <a:gd name="T41" fmla="*/ 9 h 12"/>
                      <a:gd name="T42" fmla="*/ 3 w 12"/>
                      <a:gd name="T43" fmla="*/ 6 h 12"/>
                      <a:gd name="T44" fmla="*/ 3 w 12"/>
                      <a:gd name="T45" fmla="*/ 5 h 12"/>
                      <a:gd name="T46" fmla="*/ 6 w 12"/>
                      <a:gd name="T47" fmla="*/ 3 h 12"/>
                      <a:gd name="T48" fmla="*/ 7 w 12"/>
                      <a:gd name="T49" fmla="*/ 5 h 12"/>
                      <a:gd name="T50" fmla="*/ 9 w 12"/>
                      <a:gd name="T51" fmla="*/ 6 h 12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2"/>
                      <a:gd name="T79" fmla="*/ 0 h 12"/>
                      <a:gd name="T80" fmla="*/ 12 w 12"/>
                      <a:gd name="T81" fmla="*/ 12 h 12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2" h="12">
                        <a:moveTo>
                          <a:pt x="12" y="6"/>
                        </a:moveTo>
                        <a:lnTo>
                          <a:pt x="10" y="5"/>
                        </a:lnTo>
                        <a:lnTo>
                          <a:pt x="9" y="2"/>
                        </a:lnTo>
                        <a:lnTo>
                          <a:pt x="7" y="0"/>
                        </a:lnTo>
                        <a:lnTo>
                          <a:pt x="6" y="0"/>
                        </a:ln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9"/>
                        </a:lnTo>
                        <a:lnTo>
                          <a:pt x="1" y="11"/>
                        </a:lnTo>
                        <a:lnTo>
                          <a:pt x="3" y="12"/>
                        </a:lnTo>
                        <a:lnTo>
                          <a:pt x="6" y="12"/>
                        </a:lnTo>
                        <a:lnTo>
                          <a:pt x="7" y="12"/>
                        </a:lnTo>
                        <a:lnTo>
                          <a:pt x="9" y="11"/>
                        </a:lnTo>
                        <a:lnTo>
                          <a:pt x="10" y="9"/>
                        </a:lnTo>
                        <a:lnTo>
                          <a:pt x="12" y="6"/>
                        </a:lnTo>
                        <a:close/>
                        <a:moveTo>
                          <a:pt x="9" y="6"/>
                        </a:moveTo>
                        <a:lnTo>
                          <a:pt x="7" y="9"/>
                        </a:lnTo>
                        <a:lnTo>
                          <a:pt x="6" y="9"/>
                        </a:lnTo>
                        <a:lnTo>
                          <a:pt x="3" y="9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6" y="3"/>
                        </a:lnTo>
                        <a:lnTo>
                          <a:pt x="7" y="5"/>
                        </a:lnTo>
                        <a:lnTo>
                          <a:pt x="9" y="6"/>
                        </a:lnTo>
                        <a:close/>
                      </a:path>
                    </a:pathLst>
                  </a:custGeom>
                  <a:solidFill>
                    <a:srgbClr val="F4D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2" name="Freeform 810">
                    <a:extLst>
                      <a:ext uri="{FF2B5EF4-FFF2-40B4-BE49-F238E27FC236}">
                        <a16:creationId xmlns:a16="http://schemas.microsoft.com/office/drawing/2014/main" id="{A8AA4A3E-440A-B547-8583-75E40544E6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3" y="1226"/>
                    <a:ext cx="9" cy="9"/>
                  </a:xfrm>
                  <a:custGeom>
                    <a:avLst/>
                    <a:gdLst>
                      <a:gd name="T0" fmla="*/ 9 w 9"/>
                      <a:gd name="T1" fmla="*/ 4 h 9"/>
                      <a:gd name="T2" fmla="*/ 8 w 9"/>
                      <a:gd name="T3" fmla="*/ 1 h 9"/>
                      <a:gd name="T4" fmla="*/ 5 w 9"/>
                      <a:gd name="T5" fmla="*/ 0 h 9"/>
                      <a:gd name="T6" fmla="*/ 2 w 9"/>
                      <a:gd name="T7" fmla="*/ 1 h 9"/>
                      <a:gd name="T8" fmla="*/ 0 w 9"/>
                      <a:gd name="T9" fmla="*/ 4 h 9"/>
                      <a:gd name="T10" fmla="*/ 2 w 9"/>
                      <a:gd name="T11" fmla="*/ 7 h 9"/>
                      <a:gd name="T12" fmla="*/ 5 w 9"/>
                      <a:gd name="T13" fmla="*/ 9 h 9"/>
                      <a:gd name="T14" fmla="*/ 8 w 9"/>
                      <a:gd name="T15" fmla="*/ 7 h 9"/>
                      <a:gd name="T16" fmla="*/ 9 w 9"/>
                      <a:gd name="T17" fmla="*/ 4 h 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9"/>
                      <a:gd name="T28" fmla="*/ 0 h 9"/>
                      <a:gd name="T29" fmla="*/ 9 w 9"/>
                      <a:gd name="T30" fmla="*/ 9 h 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9" h="9">
                        <a:moveTo>
                          <a:pt x="9" y="4"/>
                        </a:moveTo>
                        <a:lnTo>
                          <a:pt x="8" y="1"/>
                        </a:lnTo>
                        <a:lnTo>
                          <a:pt x="5" y="0"/>
                        </a:lnTo>
                        <a:lnTo>
                          <a:pt x="2" y="1"/>
                        </a:lnTo>
                        <a:lnTo>
                          <a:pt x="0" y="4"/>
                        </a:lnTo>
                        <a:lnTo>
                          <a:pt x="2" y="7"/>
                        </a:lnTo>
                        <a:lnTo>
                          <a:pt x="5" y="9"/>
                        </a:lnTo>
                        <a:lnTo>
                          <a:pt x="8" y="7"/>
                        </a:lnTo>
                        <a:lnTo>
                          <a:pt x="9" y="4"/>
                        </a:lnTo>
                        <a:close/>
                      </a:path>
                    </a:pathLst>
                  </a:custGeom>
                  <a:solidFill>
                    <a:srgbClr val="F4E5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3" name="Freeform 811">
                    <a:extLst>
                      <a:ext uri="{FF2B5EF4-FFF2-40B4-BE49-F238E27FC236}">
                        <a16:creationId xmlns:a16="http://schemas.microsoft.com/office/drawing/2014/main" id="{FB648AE0-FCEB-804C-B4E7-F4E78AAA3B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5" y="1227"/>
                    <a:ext cx="6" cy="6"/>
                  </a:xfrm>
                  <a:custGeom>
                    <a:avLst/>
                    <a:gdLst>
                      <a:gd name="T0" fmla="*/ 6 w 6"/>
                      <a:gd name="T1" fmla="*/ 3 h 6"/>
                      <a:gd name="T2" fmla="*/ 4 w 6"/>
                      <a:gd name="T3" fmla="*/ 2 h 6"/>
                      <a:gd name="T4" fmla="*/ 3 w 6"/>
                      <a:gd name="T5" fmla="*/ 0 h 6"/>
                      <a:gd name="T6" fmla="*/ 0 w 6"/>
                      <a:gd name="T7" fmla="*/ 2 h 6"/>
                      <a:gd name="T8" fmla="*/ 0 w 6"/>
                      <a:gd name="T9" fmla="*/ 3 h 6"/>
                      <a:gd name="T10" fmla="*/ 0 w 6"/>
                      <a:gd name="T11" fmla="*/ 6 h 6"/>
                      <a:gd name="T12" fmla="*/ 3 w 6"/>
                      <a:gd name="T13" fmla="*/ 6 h 6"/>
                      <a:gd name="T14" fmla="*/ 4 w 6"/>
                      <a:gd name="T15" fmla="*/ 6 h 6"/>
                      <a:gd name="T16" fmla="*/ 6 w 6"/>
                      <a:gd name="T17" fmla="*/ 3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"/>
                      <a:gd name="T28" fmla="*/ 0 h 6"/>
                      <a:gd name="T29" fmla="*/ 6 w 6"/>
                      <a:gd name="T30" fmla="*/ 6 h 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" h="6">
                        <a:moveTo>
                          <a:pt x="6" y="3"/>
                        </a:moveTo>
                        <a:lnTo>
                          <a:pt x="4" y="2"/>
                        </a:lnTo>
                        <a:lnTo>
                          <a:pt x="3" y="0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6"/>
                        </a:lnTo>
                        <a:lnTo>
                          <a:pt x="3" y="6"/>
                        </a:lnTo>
                        <a:lnTo>
                          <a:pt x="4" y="6"/>
                        </a:lnTo>
                        <a:lnTo>
                          <a:pt x="6" y="3"/>
                        </a:lnTo>
                        <a:close/>
                      </a:path>
                    </a:pathLst>
                  </a:custGeom>
                  <a:solidFill>
                    <a:srgbClr val="F5EB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4" name="Freeform 812">
                    <a:extLst>
                      <a:ext uri="{FF2B5EF4-FFF2-40B4-BE49-F238E27FC236}">
                        <a16:creationId xmlns:a16="http://schemas.microsoft.com/office/drawing/2014/main" id="{F9B8D5E1-7F5E-104E-86F6-AF3C8C8A9B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6" y="1229"/>
                    <a:ext cx="3" cy="3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2 w 3"/>
                      <a:gd name="T3" fmla="*/ 0 h 3"/>
                      <a:gd name="T4" fmla="*/ 2 w 3"/>
                      <a:gd name="T5" fmla="*/ 0 h 3"/>
                      <a:gd name="T6" fmla="*/ 0 w 3"/>
                      <a:gd name="T7" fmla="*/ 0 h 3"/>
                      <a:gd name="T8" fmla="*/ 0 w 3"/>
                      <a:gd name="T9" fmla="*/ 1 h 3"/>
                      <a:gd name="T10" fmla="*/ 0 w 3"/>
                      <a:gd name="T11" fmla="*/ 3 h 3"/>
                      <a:gd name="T12" fmla="*/ 2 w 3"/>
                      <a:gd name="T13" fmla="*/ 3 h 3"/>
                      <a:gd name="T14" fmla="*/ 2 w 3"/>
                      <a:gd name="T15" fmla="*/ 3 h 3"/>
                      <a:gd name="T16" fmla="*/ 3 w 3"/>
                      <a:gd name="T17" fmla="*/ 1 h 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"/>
                      <a:gd name="T28" fmla="*/ 0 h 3"/>
                      <a:gd name="T29" fmla="*/ 3 w 3"/>
                      <a:gd name="T30" fmla="*/ 3 h 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" h="3">
                        <a:moveTo>
                          <a:pt x="3" y="1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5" name="Freeform 813">
                    <a:extLst>
                      <a:ext uri="{FF2B5EF4-FFF2-40B4-BE49-F238E27FC236}">
                        <a16:creationId xmlns:a16="http://schemas.microsoft.com/office/drawing/2014/main" id="{F72A3640-024A-6F4D-AFDB-FBAAE60C92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0"/>
                    <a:ext cx="128" cy="124"/>
                  </a:xfrm>
                  <a:custGeom>
                    <a:avLst/>
                    <a:gdLst>
                      <a:gd name="T0" fmla="*/ 65 w 128"/>
                      <a:gd name="T1" fmla="*/ 0 h 124"/>
                      <a:gd name="T2" fmla="*/ 77 w 128"/>
                      <a:gd name="T3" fmla="*/ 1 h 124"/>
                      <a:gd name="T4" fmla="*/ 90 w 128"/>
                      <a:gd name="T5" fmla="*/ 5 h 124"/>
                      <a:gd name="T6" fmla="*/ 101 w 128"/>
                      <a:gd name="T7" fmla="*/ 11 h 124"/>
                      <a:gd name="T8" fmla="*/ 110 w 128"/>
                      <a:gd name="T9" fmla="*/ 19 h 124"/>
                      <a:gd name="T10" fmla="*/ 118 w 128"/>
                      <a:gd name="T11" fmla="*/ 26 h 124"/>
                      <a:gd name="T12" fmla="*/ 124 w 128"/>
                      <a:gd name="T13" fmla="*/ 37 h 124"/>
                      <a:gd name="T14" fmla="*/ 128 w 128"/>
                      <a:gd name="T15" fmla="*/ 49 h 124"/>
                      <a:gd name="T16" fmla="*/ 128 w 128"/>
                      <a:gd name="T17" fmla="*/ 62 h 124"/>
                      <a:gd name="T18" fmla="*/ 128 w 128"/>
                      <a:gd name="T19" fmla="*/ 74 h 124"/>
                      <a:gd name="T20" fmla="*/ 124 w 128"/>
                      <a:gd name="T21" fmla="*/ 85 h 124"/>
                      <a:gd name="T22" fmla="*/ 118 w 128"/>
                      <a:gd name="T23" fmla="*/ 96 h 124"/>
                      <a:gd name="T24" fmla="*/ 110 w 128"/>
                      <a:gd name="T25" fmla="*/ 105 h 124"/>
                      <a:gd name="T26" fmla="*/ 101 w 128"/>
                      <a:gd name="T27" fmla="*/ 113 h 124"/>
                      <a:gd name="T28" fmla="*/ 90 w 128"/>
                      <a:gd name="T29" fmla="*/ 117 h 124"/>
                      <a:gd name="T30" fmla="*/ 77 w 128"/>
                      <a:gd name="T31" fmla="*/ 122 h 124"/>
                      <a:gd name="T32" fmla="*/ 65 w 128"/>
                      <a:gd name="T33" fmla="*/ 124 h 124"/>
                      <a:gd name="T34" fmla="*/ 51 w 128"/>
                      <a:gd name="T35" fmla="*/ 122 h 124"/>
                      <a:gd name="T36" fmla="*/ 40 w 128"/>
                      <a:gd name="T37" fmla="*/ 117 h 124"/>
                      <a:gd name="T38" fmla="*/ 30 w 128"/>
                      <a:gd name="T39" fmla="*/ 113 h 124"/>
                      <a:gd name="T40" fmla="*/ 19 w 128"/>
                      <a:gd name="T41" fmla="*/ 105 h 124"/>
                      <a:gd name="T42" fmla="*/ 11 w 128"/>
                      <a:gd name="T43" fmla="*/ 96 h 124"/>
                      <a:gd name="T44" fmla="*/ 5 w 128"/>
                      <a:gd name="T45" fmla="*/ 85 h 124"/>
                      <a:gd name="T46" fmla="*/ 2 w 128"/>
                      <a:gd name="T47" fmla="*/ 74 h 124"/>
                      <a:gd name="T48" fmla="*/ 0 w 128"/>
                      <a:gd name="T49" fmla="*/ 62 h 124"/>
                      <a:gd name="T50" fmla="*/ 2 w 128"/>
                      <a:gd name="T51" fmla="*/ 49 h 124"/>
                      <a:gd name="T52" fmla="*/ 5 w 128"/>
                      <a:gd name="T53" fmla="*/ 37 h 124"/>
                      <a:gd name="T54" fmla="*/ 11 w 128"/>
                      <a:gd name="T55" fmla="*/ 26 h 124"/>
                      <a:gd name="T56" fmla="*/ 19 w 128"/>
                      <a:gd name="T57" fmla="*/ 19 h 124"/>
                      <a:gd name="T58" fmla="*/ 30 w 128"/>
                      <a:gd name="T59" fmla="*/ 11 h 124"/>
                      <a:gd name="T60" fmla="*/ 40 w 128"/>
                      <a:gd name="T61" fmla="*/ 5 h 124"/>
                      <a:gd name="T62" fmla="*/ 51 w 128"/>
                      <a:gd name="T63" fmla="*/ 1 h 124"/>
                      <a:gd name="T64" fmla="*/ 65 w 128"/>
                      <a:gd name="T65" fmla="*/ 0 h 12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8"/>
                      <a:gd name="T100" fmla="*/ 0 h 124"/>
                      <a:gd name="T101" fmla="*/ 128 w 128"/>
                      <a:gd name="T102" fmla="*/ 124 h 12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8" h="124">
                        <a:moveTo>
                          <a:pt x="65" y="0"/>
                        </a:moveTo>
                        <a:lnTo>
                          <a:pt x="77" y="1"/>
                        </a:lnTo>
                        <a:lnTo>
                          <a:pt x="90" y="5"/>
                        </a:lnTo>
                        <a:lnTo>
                          <a:pt x="101" y="11"/>
                        </a:lnTo>
                        <a:lnTo>
                          <a:pt x="110" y="19"/>
                        </a:lnTo>
                        <a:lnTo>
                          <a:pt x="118" y="26"/>
                        </a:lnTo>
                        <a:lnTo>
                          <a:pt x="124" y="37"/>
                        </a:lnTo>
                        <a:lnTo>
                          <a:pt x="128" y="49"/>
                        </a:lnTo>
                        <a:lnTo>
                          <a:pt x="128" y="62"/>
                        </a:lnTo>
                        <a:lnTo>
                          <a:pt x="128" y="74"/>
                        </a:lnTo>
                        <a:lnTo>
                          <a:pt x="124" y="85"/>
                        </a:lnTo>
                        <a:lnTo>
                          <a:pt x="118" y="96"/>
                        </a:lnTo>
                        <a:lnTo>
                          <a:pt x="110" y="105"/>
                        </a:lnTo>
                        <a:lnTo>
                          <a:pt x="101" y="113"/>
                        </a:lnTo>
                        <a:lnTo>
                          <a:pt x="90" y="117"/>
                        </a:lnTo>
                        <a:lnTo>
                          <a:pt x="77" y="122"/>
                        </a:lnTo>
                        <a:lnTo>
                          <a:pt x="65" y="124"/>
                        </a:lnTo>
                        <a:lnTo>
                          <a:pt x="51" y="122"/>
                        </a:lnTo>
                        <a:lnTo>
                          <a:pt x="40" y="117"/>
                        </a:lnTo>
                        <a:lnTo>
                          <a:pt x="30" y="113"/>
                        </a:lnTo>
                        <a:lnTo>
                          <a:pt x="19" y="105"/>
                        </a:lnTo>
                        <a:lnTo>
                          <a:pt x="11" y="96"/>
                        </a:lnTo>
                        <a:lnTo>
                          <a:pt x="5" y="85"/>
                        </a:lnTo>
                        <a:lnTo>
                          <a:pt x="2" y="74"/>
                        </a:lnTo>
                        <a:lnTo>
                          <a:pt x="0" y="62"/>
                        </a:lnTo>
                        <a:lnTo>
                          <a:pt x="2" y="49"/>
                        </a:lnTo>
                        <a:lnTo>
                          <a:pt x="5" y="37"/>
                        </a:lnTo>
                        <a:lnTo>
                          <a:pt x="11" y="26"/>
                        </a:lnTo>
                        <a:lnTo>
                          <a:pt x="19" y="19"/>
                        </a:lnTo>
                        <a:lnTo>
                          <a:pt x="30" y="11"/>
                        </a:lnTo>
                        <a:lnTo>
                          <a:pt x="40" y="5"/>
                        </a:lnTo>
                        <a:lnTo>
                          <a:pt x="51" y="1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6" name="Freeform 814">
                    <a:extLst>
                      <a:ext uri="{FF2B5EF4-FFF2-40B4-BE49-F238E27FC236}">
                        <a16:creationId xmlns:a16="http://schemas.microsoft.com/office/drawing/2014/main" id="{923D1204-5B40-C14A-B714-7AB828CB2A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2" y="1267"/>
                    <a:ext cx="17" cy="28"/>
                  </a:xfrm>
                  <a:custGeom>
                    <a:avLst/>
                    <a:gdLst>
                      <a:gd name="T0" fmla="*/ 17 w 17"/>
                      <a:gd name="T1" fmla="*/ 0 h 28"/>
                      <a:gd name="T2" fmla="*/ 14 w 17"/>
                      <a:gd name="T3" fmla="*/ 8 h 28"/>
                      <a:gd name="T4" fmla="*/ 11 w 17"/>
                      <a:gd name="T5" fmla="*/ 16 h 28"/>
                      <a:gd name="T6" fmla="*/ 4 w 17"/>
                      <a:gd name="T7" fmla="*/ 22 h 28"/>
                      <a:gd name="T8" fmla="*/ 0 w 17"/>
                      <a:gd name="T9" fmla="*/ 28 h 28"/>
                      <a:gd name="T10" fmla="*/ 9 w 17"/>
                      <a:gd name="T11" fmla="*/ 16 h 28"/>
                      <a:gd name="T12" fmla="*/ 17 w 17"/>
                      <a:gd name="T13" fmla="*/ 0 h 2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"/>
                      <a:gd name="T22" fmla="*/ 0 h 28"/>
                      <a:gd name="T23" fmla="*/ 17 w 17"/>
                      <a:gd name="T24" fmla="*/ 28 h 2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" h="28">
                        <a:moveTo>
                          <a:pt x="17" y="0"/>
                        </a:moveTo>
                        <a:lnTo>
                          <a:pt x="14" y="8"/>
                        </a:lnTo>
                        <a:lnTo>
                          <a:pt x="11" y="16"/>
                        </a:lnTo>
                        <a:lnTo>
                          <a:pt x="4" y="22"/>
                        </a:lnTo>
                        <a:lnTo>
                          <a:pt x="0" y="28"/>
                        </a:lnTo>
                        <a:lnTo>
                          <a:pt x="9" y="16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D7332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7" name="Freeform 815">
                    <a:extLst>
                      <a:ext uri="{FF2B5EF4-FFF2-40B4-BE49-F238E27FC236}">
                        <a16:creationId xmlns:a16="http://schemas.microsoft.com/office/drawing/2014/main" id="{42BE3A95-B805-A545-BCF6-6EE2F2DA6D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3" y="1256"/>
                    <a:ext cx="27" cy="47"/>
                  </a:xfrm>
                  <a:custGeom>
                    <a:avLst/>
                    <a:gdLst>
                      <a:gd name="T0" fmla="*/ 27 w 27"/>
                      <a:gd name="T1" fmla="*/ 0 h 47"/>
                      <a:gd name="T2" fmla="*/ 27 w 27"/>
                      <a:gd name="T3" fmla="*/ 8 h 47"/>
                      <a:gd name="T4" fmla="*/ 24 w 27"/>
                      <a:gd name="T5" fmla="*/ 14 h 47"/>
                      <a:gd name="T6" fmla="*/ 23 w 27"/>
                      <a:gd name="T7" fmla="*/ 21 h 47"/>
                      <a:gd name="T8" fmla="*/ 18 w 27"/>
                      <a:gd name="T9" fmla="*/ 27 h 47"/>
                      <a:gd name="T10" fmla="*/ 10 w 27"/>
                      <a:gd name="T11" fmla="*/ 38 h 47"/>
                      <a:gd name="T12" fmla="*/ 0 w 27"/>
                      <a:gd name="T13" fmla="*/ 47 h 47"/>
                      <a:gd name="T14" fmla="*/ 9 w 27"/>
                      <a:gd name="T15" fmla="*/ 38 h 47"/>
                      <a:gd name="T16" fmla="*/ 17 w 27"/>
                      <a:gd name="T17" fmla="*/ 25 h 47"/>
                      <a:gd name="T18" fmla="*/ 23 w 27"/>
                      <a:gd name="T19" fmla="*/ 14 h 47"/>
                      <a:gd name="T20" fmla="*/ 27 w 27"/>
                      <a:gd name="T21" fmla="*/ 0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7"/>
                      <a:gd name="T34" fmla="*/ 0 h 47"/>
                      <a:gd name="T35" fmla="*/ 27 w 27"/>
                      <a:gd name="T36" fmla="*/ 47 h 4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7" h="47">
                        <a:moveTo>
                          <a:pt x="27" y="0"/>
                        </a:moveTo>
                        <a:lnTo>
                          <a:pt x="27" y="8"/>
                        </a:lnTo>
                        <a:lnTo>
                          <a:pt x="24" y="14"/>
                        </a:lnTo>
                        <a:lnTo>
                          <a:pt x="23" y="21"/>
                        </a:lnTo>
                        <a:lnTo>
                          <a:pt x="18" y="27"/>
                        </a:lnTo>
                        <a:lnTo>
                          <a:pt x="10" y="38"/>
                        </a:lnTo>
                        <a:lnTo>
                          <a:pt x="0" y="47"/>
                        </a:lnTo>
                        <a:lnTo>
                          <a:pt x="9" y="38"/>
                        </a:lnTo>
                        <a:lnTo>
                          <a:pt x="17" y="25"/>
                        </a:lnTo>
                        <a:lnTo>
                          <a:pt x="23" y="14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D732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8" name="Freeform 816">
                    <a:extLst>
                      <a:ext uri="{FF2B5EF4-FFF2-40B4-BE49-F238E27FC236}">
                        <a16:creationId xmlns:a16="http://schemas.microsoft.com/office/drawing/2014/main" id="{CD29C073-8B1C-C043-AD27-AE79E7535B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55" y="1249"/>
                    <a:ext cx="35" cy="58"/>
                  </a:xfrm>
                  <a:custGeom>
                    <a:avLst/>
                    <a:gdLst>
                      <a:gd name="T0" fmla="*/ 17 w 35"/>
                      <a:gd name="T1" fmla="*/ 46 h 58"/>
                      <a:gd name="T2" fmla="*/ 26 w 35"/>
                      <a:gd name="T3" fmla="*/ 34 h 58"/>
                      <a:gd name="T4" fmla="*/ 34 w 35"/>
                      <a:gd name="T5" fmla="*/ 18 h 58"/>
                      <a:gd name="T6" fmla="*/ 35 w 35"/>
                      <a:gd name="T7" fmla="*/ 11 h 58"/>
                      <a:gd name="T8" fmla="*/ 35 w 35"/>
                      <a:gd name="T9" fmla="*/ 3 h 58"/>
                      <a:gd name="T10" fmla="*/ 35 w 35"/>
                      <a:gd name="T11" fmla="*/ 1 h 58"/>
                      <a:gd name="T12" fmla="*/ 35 w 35"/>
                      <a:gd name="T13" fmla="*/ 0 h 58"/>
                      <a:gd name="T14" fmla="*/ 34 w 35"/>
                      <a:gd name="T15" fmla="*/ 9 h 58"/>
                      <a:gd name="T16" fmla="*/ 31 w 35"/>
                      <a:gd name="T17" fmla="*/ 17 h 58"/>
                      <a:gd name="T18" fmla="*/ 28 w 35"/>
                      <a:gd name="T19" fmla="*/ 24 h 58"/>
                      <a:gd name="T20" fmla="*/ 23 w 35"/>
                      <a:gd name="T21" fmla="*/ 32 h 58"/>
                      <a:gd name="T22" fmla="*/ 12 w 35"/>
                      <a:gd name="T23" fmla="*/ 46 h 58"/>
                      <a:gd name="T24" fmla="*/ 0 w 35"/>
                      <a:gd name="T25" fmla="*/ 58 h 58"/>
                      <a:gd name="T26" fmla="*/ 9 w 35"/>
                      <a:gd name="T27" fmla="*/ 52 h 58"/>
                      <a:gd name="T28" fmla="*/ 17 w 35"/>
                      <a:gd name="T29" fmla="*/ 46 h 5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5"/>
                      <a:gd name="T46" fmla="*/ 0 h 58"/>
                      <a:gd name="T47" fmla="*/ 35 w 35"/>
                      <a:gd name="T48" fmla="*/ 58 h 58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5" h="58">
                        <a:moveTo>
                          <a:pt x="17" y="46"/>
                        </a:moveTo>
                        <a:lnTo>
                          <a:pt x="26" y="34"/>
                        </a:lnTo>
                        <a:lnTo>
                          <a:pt x="34" y="18"/>
                        </a:lnTo>
                        <a:lnTo>
                          <a:pt x="35" y="11"/>
                        </a:lnTo>
                        <a:lnTo>
                          <a:pt x="35" y="3"/>
                        </a:lnTo>
                        <a:lnTo>
                          <a:pt x="35" y="1"/>
                        </a:lnTo>
                        <a:lnTo>
                          <a:pt x="35" y="0"/>
                        </a:lnTo>
                        <a:lnTo>
                          <a:pt x="34" y="9"/>
                        </a:lnTo>
                        <a:lnTo>
                          <a:pt x="31" y="17"/>
                        </a:lnTo>
                        <a:lnTo>
                          <a:pt x="28" y="24"/>
                        </a:lnTo>
                        <a:lnTo>
                          <a:pt x="23" y="32"/>
                        </a:lnTo>
                        <a:lnTo>
                          <a:pt x="12" y="46"/>
                        </a:lnTo>
                        <a:lnTo>
                          <a:pt x="0" y="58"/>
                        </a:lnTo>
                        <a:lnTo>
                          <a:pt x="9" y="52"/>
                        </a:lnTo>
                        <a:lnTo>
                          <a:pt x="17" y="46"/>
                        </a:lnTo>
                        <a:close/>
                      </a:path>
                    </a:pathLst>
                  </a:custGeom>
                  <a:solidFill>
                    <a:srgbClr val="D832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9" name="Freeform 817">
                    <a:extLst>
                      <a:ext uri="{FF2B5EF4-FFF2-40B4-BE49-F238E27FC236}">
                        <a16:creationId xmlns:a16="http://schemas.microsoft.com/office/drawing/2014/main" id="{4DD98933-D36A-5B4D-9A71-8C9B3C296A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9" y="1243"/>
                    <a:ext cx="41" cy="66"/>
                  </a:xfrm>
                  <a:custGeom>
                    <a:avLst/>
                    <a:gdLst>
                      <a:gd name="T0" fmla="*/ 14 w 41"/>
                      <a:gd name="T1" fmla="*/ 60 h 66"/>
                      <a:gd name="T2" fmla="*/ 23 w 41"/>
                      <a:gd name="T3" fmla="*/ 51 h 66"/>
                      <a:gd name="T4" fmla="*/ 31 w 41"/>
                      <a:gd name="T5" fmla="*/ 38 h 66"/>
                      <a:gd name="T6" fmla="*/ 37 w 41"/>
                      <a:gd name="T7" fmla="*/ 27 h 66"/>
                      <a:gd name="T8" fmla="*/ 41 w 41"/>
                      <a:gd name="T9" fmla="*/ 13 h 66"/>
                      <a:gd name="T10" fmla="*/ 41 w 41"/>
                      <a:gd name="T11" fmla="*/ 10 h 66"/>
                      <a:gd name="T12" fmla="*/ 41 w 41"/>
                      <a:gd name="T13" fmla="*/ 9 h 66"/>
                      <a:gd name="T14" fmla="*/ 41 w 41"/>
                      <a:gd name="T15" fmla="*/ 4 h 66"/>
                      <a:gd name="T16" fmla="*/ 41 w 41"/>
                      <a:gd name="T17" fmla="*/ 0 h 66"/>
                      <a:gd name="T18" fmla="*/ 40 w 41"/>
                      <a:gd name="T19" fmla="*/ 10 h 66"/>
                      <a:gd name="T20" fmla="*/ 37 w 41"/>
                      <a:gd name="T21" fmla="*/ 20 h 66"/>
                      <a:gd name="T22" fmla="*/ 32 w 41"/>
                      <a:gd name="T23" fmla="*/ 29 h 66"/>
                      <a:gd name="T24" fmla="*/ 27 w 41"/>
                      <a:gd name="T25" fmla="*/ 38 h 66"/>
                      <a:gd name="T26" fmla="*/ 21 w 41"/>
                      <a:gd name="T27" fmla="*/ 46 h 66"/>
                      <a:gd name="T28" fmla="*/ 15 w 41"/>
                      <a:gd name="T29" fmla="*/ 54 h 66"/>
                      <a:gd name="T30" fmla="*/ 7 w 41"/>
                      <a:gd name="T31" fmla="*/ 60 h 66"/>
                      <a:gd name="T32" fmla="*/ 0 w 41"/>
                      <a:gd name="T33" fmla="*/ 66 h 66"/>
                      <a:gd name="T34" fmla="*/ 6 w 41"/>
                      <a:gd name="T35" fmla="*/ 63 h 66"/>
                      <a:gd name="T36" fmla="*/ 14 w 41"/>
                      <a:gd name="T37" fmla="*/ 60 h 6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1"/>
                      <a:gd name="T58" fmla="*/ 0 h 66"/>
                      <a:gd name="T59" fmla="*/ 41 w 41"/>
                      <a:gd name="T60" fmla="*/ 66 h 6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1" h="66">
                        <a:moveTo>
                          <a:pt x="14" y="60"/>
                        </a:moveTo>
                        <a:lnTo>
                          <a:pt x="23" y="51"/>
                        </a:lnTo>
                        <a:lnTo>
                          <a:pt x="31" y="38"/>
                        </a:lnTo>
                        <a:lnTo>
                          <a:pt x="37" y="27"/>
                        </a:lnTo>
                        <a:lnTo>
                          <a:pt x="41" y="13"/>
                        </a:lnTo>
                        <a:lnTo>
                          <a:pt x="41" y="10"/>
                        </a:lnTo>
                        <a:lnTo>
                          <a:pt x="41" y="9"/>
                        </a:lnTo>
                        <a:lnTo>
                          <a:pt x="41" y="4"/>
                        </a:lnTo>
                        <a:lnTo>
                          <a:pt x="41" y="0"/>
                        </a:lnTo>
                        <a:lnTo>
                          <a:pt x="40" y="10"/>
                        </a:lnTo>
                        <a:lnTo>
                          <a:pt x="37" y="20"/>
                        </a:lnTo>
                        <a:lnTo>
                          <a:pt x="32" y="29"/>
                        </a:lnTo>
                        <a:lnTo>
                          <a:pt x="27" y="38"/>
                        </a:lnTo>
                        <a:lnTo>
                          <a:pt x="21" y="46"/>
                        </a:lnTo>
                        <a:lnTo>
                          <a:pt x="15" y="54"/>
                        </a:lnTo>
                        <a:lnTo>
                          <a:pt x="7" y="60"/>
                        </a:lnTo>
                        <a:lnTo>
                          <a:pt x="0" y="66"/>
                        </a:lnTo>
                        <a:lnTo>
                          <a:pt x="6" y="63"/>
                        </a:lnTo>
                        <a:lnTo>
                          <a:pt x="14" y="60"/>
                        </a:lnTo>
                        <a:close/>
                      </a:path>
                    </a:pathLst>
                  </a:custGeom>
                  <a:solidFill>
                    <a:srgbClr val="D9302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0" name="Freeform 818">
                    <a:extLst>
                      <a:ext uri="{FF2B5EF4-FFF2-40B4-BE49-F238E27FC236}">
                        <a16:creationId xmlns:a16="http://schemas.microsoft.com/office/drawing/2014/main" id="{24744C80-4BF3-B14F-BBA0-1D7A786CE6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3" y="1238"/>
                    <a:ext cx="47" cy="73"/>
                  </a:xfrm>
                  <a:custGeom>
                    <a:avLst/>
                    <a:gdLst>
                      <a:gd name="T0" fmla="*/ 12 w 47"/>
                      <a:gd name="T1" fmla="*/ 69 h 73"/>
                      <a:gd name="T2" fmla="*/ 24 w 47"/>
                      <a:gd name="T3" fmla="*/ 57 h 73"/>
                      <a:gd name="T4" fmla="*/ 35 w 47"/>
                      <a:gd name="T5" fmla="*/ 43 h 73"/>
                      <a:gd name="T6" fmla="*/ 40 w 47"/>
                      <a:gd name="T7" fmla="*/ 35 h 73"/>
                      <a:gd name="T8" fmla="*/ 43 w 47"/>
                      <a:gd name="T9" fmla="*/ 28 h 73"/>
                      <a:gd name="T10" fmla="*/ 46 w 47"/>
                      <a:gd name="T11" fmla="*/ 20 h 73"/>
                      <a:gd name="T12" fmla="*/ 47 w 47"/>
                      <a:gd name="T13" fmla="*/ 11 h 73"/>
                      <a:gd name="T14" fmla="*/ 47 w 47"/>
                      <a:gd name="T15" fmla="*/ 6 h 73"/>
                      <a:gd name="T16" fmla="*/ 46 w 47"/>
                      <a:gd name="T17" fmla="*/ 0 h 73"/>
                      <a:gd name="T18" fmla="*/ 44 w 47"/>
                      <a:gd name="T19" fmla="*/ 11 h 73"/>
                      <a:gd name="T20" fmla="*/ 41 w 47"/>
                      <a:gd name="T21" fmla="*/ 23 h 73"/>
                      <a:gd name="T22" fmla="*/ 38 w 47"/>
                      <a:gd name="T23" fmla="*/ 32 h 73"/>
                      <a:gd name="T24" fmla="*/ 32 w 47"/>
                      <a:gd name="T25" fmla="*/ 43 h 73"/>
                      <a:gd name="T26" fmla="*/ 26 w 47"/>
                      <a:gd name="T27" fmla="*/ 52 h 73"/>
                      <a:gd name="T28" fmla="*/ 18 w 47"/>
                      <a:gd name="T29" fmla="*/ 60 h 73"/>
                      <a:gd name="T30" fmla="*/ 9 w 47"/>
                      <a:gd name="T31" fmla="*/ 66 h 73"/>
                      <a:gd name="T32" fmla="*/ 0 w 47"/>
                      <a:gd name="T33" fmla="*/ 73 h 73"/>
                      <a:gd name="T34" fmla="*/ 6 w 47"/>
                      <a:gd name="T35" fmla="*/ 71 h 73"/>
                      <a:gd name="T36" fmla="*/ 12 w 47"/>
                      <a:gd name="T37" fmla="*/ 69 h 7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7"/>
                      <a:gd name="T58" fmla="*/ 0 h 73"/>
                      <a:gd name="T59" fmla="*/ 47 w 47"/>
                      <a:gd name="T60" fmla="*/ 73 h 73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7" h="73">
                        <a:moveTo>
                          <a:pt x="12" y="69"/>
                        </a:moveTo>
                        <a:lnTo>
                          <a:pt x="24" y="57"/>
                        </a:lnTo>
                        <a:lnTo>
                          <a:pt x="35" y="43"/>
                        </a:lnTo>
                        <a:lnTo>
                          <a:pt x="40" y="35"/>
                        </a:lnTo>
                        <a:lnTo>
                          <a:pt x="43" y="28"/>
                        </a:lnTo>
                        <a:lnTo>
                          <a:pt x="46" y="20"/>
                        </a:lnTo>
                        <a:lnTo>
                          <a:pt x="47" y="11"/>
                        </a:lnTo>
                        <a:lnTo>
                          <a:pt x="47" y="6"/>
                        </a:lnTo>
                        <a:lnTo>
                          <a:pt x="46" y="0"/>
                        </a:lnTo>
                        <a:lnTo>
                          <a:pt x="44" y="11"/>
                        </a:lnTo>
                        <a:lnTo>
                          <a:pt x="41" y="23"/>
                        </a:lnTo>
                        <a:lnTo>
                          <a:pt x="38" y="32"/>
                        </a:lnTo>
                        <a:lnTo>
                          <a:pt x="32" y="43"/>
                        </a:lnTo>
                        <a:lnTo>
                          <a:pt x="26" y="52"/>
                        </a:lnTo>
                        <a:lnTo>
                          <a:pt x="18" y="60"/>
                        </a:lnTo>
                        <a:lnTo>
                          <a:pt x="9" y="66"/>
                        </a:lnTo>
                        <a:lnTo>
                          <a:pt x="0" y="73"/>
                        </a:lnTo>
                        <a:lnTo>
                          <a:pt x="6" y="71"/>
                        </a:lnTo>
                        <a:lnTo>
                          <a:pt x="12" y="69"/>
                        </a:lnTo>
                        <a:close/>
                      </a:path>
                    </a:pathLst>
                  </a:custGeom>
                  <a:solidFill>
                    <a:srgbClr val="DA302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1" name="Freeform 819">
                    <a:extLst>
                      <a:ext uri="{FF2B5EF4-FFF2-40B4-BE49-F238E27FC236}">
                        <a16:creationId xmlns:a16="http://schemas.microsoft.com/office/drawing/2014/main" id="{1FA583CE-4198-6642-8067-158968236B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8" y="1233"/>
                    <a:ext cx="52" cy="79"/>
                  </a:xfrm>
                  <a:custGeom>
                    <a:avLst/>
                    <a:gdLst>
                      <a:gd name="T0" fmla="*/ 11 w 52"/>
                      <a:gd name="T1" fmla="*/ 76 h 79"/>
                      <a:gd name="T2" fmla="*/ 18 w 52"/>
                      <a:gd name="T3" fmla="*/ 70 h 79"/>
                      <a:gd name="T4" fmla="*/ 26 w 52"/>
                      <a:gd name="T5" fmla="*/ 64 h 79"/>
                      <a:gd name="T6" fmla="*/ 32 w 52"/>
                      <a:gd name="T7" fmla="*/ 56 h 79"/>
                      <a:gd name="T8" fmla="*/ 38 w 52"/>
                      <a:gd name="T9" fmla="*/ 48 h 79"/>
                      <a:gd name="T10" fmla="*/ 43 w 52"/>
                      <a:gd name="T11" fmla="*/ 39 h 79"/>
                      <a:gd name="T12" fmla="*/ 48 w 52"/>
                      <a:gd name="T13" fmla="*/ 30 h 79"/>
                      <a:gd name="T14" fmla="*/ 51 w 52"/>
                      <a:gd name="T15" fmla="*/ 20 h 79"/>
                      <a:gd name="T16" fmla="*/ 52 w 52"/>
                      <a:gd name="T17" fmla="*/ 10 h 79"/>
                      <a:gd name="T18" fmla="*/ 51 w 52"/>
                      <a:gd name="T19" fmla="*/ 5 h 79"/>
                      <a:gd name="T20" fmla="*/ 51 w 52"/>
                      <a:gd name="T21" fmla="*/ 0 h 79"/>
                      <a:gd name="T22" fmla="*/ 49 w 52"/>
                      <a:gd name="T23" fmla="*/ 13 h 79"/>
                      <a:gd name="T24" fmla="*/ 46 w 52"/>
                      <a:gd name="T25" fmla="*/ 25 h 79"/>
                      <a:gd name="T26" fmla="*/ 42 w 52"/>
                      <a:gd name="T27" fmla="*/ 37 h 79"/>
                      <a:gd name="T28" fmla="*/ 35 w 52"/>
                      <a:gd name="T29" fmla="*/ 47 h 79"/>
                      <a:gd name="T30" fmla="*/ 28 w 52"/>
                      <a:gd name="T31" fmla="*/ 57 h 79"/>
                      <a:gd name="T32" fmla="*/ 20 w 52"/>
                      <a:gd name="T33" fmla="*/ 65 h 79"/>
                      <a:gd name="T34" fmla="*/ 11 w 52"/>
                      <a:gd name="T35" fmla="*/ 73 h 79"/>
                      <a:gd name="T36" fmla="*/ 0 w 52"/>
                      <a:gd name="T37" fmla="*/ 79 h 79"/>
                      <a:gd name="T38" fmla="*/ 5 w 52"/>
                      <a:gd name="T39" fmla="*/ 78 h 79"/>
                      <a:gd name="T40" fmla="*/ 11 w 52"/>
                      <a:gd name="T41" fmla="*/ 76 h 7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2"/>
                      <a:gd name="T64" fmla="*/ 0 h 79"/>
                      <a:gd name="T65" fmla="*/ 52 w 52"/>
                      <a:gd name="T66" fmla="*/ 79 h 7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2" h="79">
                        <a:moveTo>
                          <a:pt x="11" y="76"/>
                        </a:moveTo>
                        <a:lnTo>
                          <a:pt x="18" y="70"/>
                        </a:lnTo>
                        <a:lnTo>
                          <a:pt x="26" y="64"/>
                        </a:lnTo>
                        <a:lnTo>
                          <a:pt x="32" y="56"/>
                        </a:lnTo>
                        <a:lnTo>
                          <a:pt x="38" y="48"/>
                        </a:lnTo>
                        <a:lnTo>
                          <a:pt x="43" y="39"/>
                        </a:lnTo>
                        <a:lnTo>
                          <a:pt x="48" y="30"/>
                        </a:lnTo>
                        <a:lnTo>
                          <a:pt x="51" y="20"/>
                        </a:lnTo>
                        <a:lnTo>
                          <a:pt x="52" y="10"/>
                        </a:lnTo>
                        <a:lnTo>
                          <a:pt x="51" y="5"/>
                        </a:lnTo>
                        <a:lnTo>
                          <a:pt x="51" y="0"/>
                        </a:lnTo>
                        <a:lnTo>
                          <a:pt x="49" y="13"/>
                        </a:lnTo>
                        <a:lnTo>
                          <a:pt x="46" y="25"/>
                        </a:lnTo>
                        <a:lnTo>
                          <a:pt x="42" y="37"/>
                        </a:lnTo>
                        <a:lnTo>
                          <a:pt x="35" y="47"/>
                        </a:lnTo>
                        <a:lnTo>
                          <a:pt x="28" y="57"/>
                        </a:lnTo>
                        <a:lnTo>
                          <a:pt x="20" y="65"/>
                        </a:lnTo>
                        <a:lnTo>
                          <a:pt x="11" y="73"/>
                        </a:lnTo>
                        <a:lnTo>
                          <a:pt x="0" y="79"/>
                        </a:lnTo>
                        <a:lnTo>
                          <a:pt x="5" y="78"/>
                        </a:lnTo>
                        <a:lnTo>
                          <a:pt x="11" y="76"/>
                        </a:lnTo>
                        <a:close/>
                      </a:path>
                    </a:pathLst>
                  </a:custGeom>
                  <a:solidFill>
                    <a:srgbClr val="DA31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2" name="Freeform 820">
                    <a:extLst>
                      <a:ext uri="{FF2B5EF4-FFF2-40B4-BE49-F238E27FC236}">
                        <a16:creationId xmlns:a16="http://schemas.microsoft.com/office/drawing/2014/main" id="{B7AC428B-134B-0346-8909-2906015228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2" y="1229"/>
                    <a:ext cx="57" cy="83"/>
                  </a:xfrm>
                  <a:custGeom>
                    <a:avLst/>
                    <a:gdLst>
                      <a:gd name="T0" fmla="*/ 11 w 57"/>
                      <a:gd name="T1" fmla="*/ 82 h 83"/>
                      <a:gd name="T2" fmla="*/ 20 w 57"/>
                      <a:gd name="T3" fmla="*/ 75 h 83"/>
                      <a:gd name="T4" fmla="*/ 29 w 57"/>
                      <a:gd name="T5" fmla="*/ 69 h 83"/>
                      <a:gd name="T6" fmla="*/ 37 w 57"/>
                      <a:gd name="T7" fmla="*/ 61 h 83"/>
                      <a:gd name="T8" fmla="*/ 43 w 57"/>
                      <a:gd name="T9" fmla="*/ 52 h 83"/>
                      <a:gd name="T10" fmla="*/ 49 w 57"/>
                      <a:gd name="T11" fmla="*/ 41 h 83"/>
                      <a:gd name="T12" fmla="*/ 52 w 57"/>
                      <a:gd name="T13" fmla="*/ 32 h 83"/>
                      <a:gd name="T14" fmla="*/ 55 w 57"/>
                      <a:gd name="T15" fmla="*/ 20 h 83"/>
                      <a:gd name="T16" fmla="*/ 57 w 57"/>
                      <a:gd name="T17" fmla="*/ 9 h 83"/>
                      <a:gd name="T18" fmla="*/ 57 w 57"/>
                      <a:gd name="T19" fmla="*/ 4 h 83"/>
                      <a:gd name="T20" fmla="*/ 55 w 57"/>
                      <a:gd name="T21" fmla="*/ 0 h 83"/>
                      <a:gd name="T22" fmla="*/ 55 w 57"/>
                      <a:gd name="T23" fmla="*/ 1 h 83"/>
                      <a:gd name="T24" fmla="*/ 55 w 57"/>
                      <a:gd name="T25" fmla="*/ 1 h 83"/>
                      <a:gd name="T26" fmla="*/ 54 w 57"/>
                      <a:gd name="T27" fmla="*/ 15 h 83"/>
                      <a:gd name="T28" fmla="*/ 51 w 57"/>
                      <a:gd name="T29" fmla="*/ 27 h 83"/>
                      <a:gd name="T30" fmla="*/ 46 w 57"/>
                      <a:gd name="T31" fmla="*/ 40 h 83"/>
                      <a:gd name="T32" fmla="*/ 40 w 57"/>
                      <a:gd name="T33" fmla="*/ 51 h 83"/>
                      <a:gd name="T34" fmla="*/ 32 w 57"/>
                      <a:gd name="T35" fmla="*/ 61 h 83"/>
                      <a:gd name="T36" fmla="*/ 23 w 57"/>
                      <a:gd name="T37" fmla="*/ 71 h 83"/>
                      <a:gd name="T38" fmla="*/ 12 w 57"/>
                      <a:gd name="T39" fmla="*/ 78 h 83"/>
                      <a:gd name="T40" fmla="*/ 0 w 57"/>
                      <a:gd name="T41" fmla="*/ 83 h 83"/>
                      <a:gd name="T42" fmla="*/ 6 w 57"/>
                      <a:gd name="T43" fmla="*/ 83 h 83"/>
                      <a:gd name="T44" fmla="*/ 11 w 57"/>
                      <a:gd name="T45" fmla="*/ 82 h 8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7"/>
                      <a:gd name="T70" fmla="*/ 0 h 83"/>
                      <a:gd name="T71" fmla="*/ 57 w 57"/>
                      <a:gd name="T72" fmla="*/ 83 h 8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7" h="83">
                        <a:moveTo>
                          <a:pt x="11" y="82"/>
                        </a:moveTo>
                        <a:lnTo>
                          <a:pt x="20" y="75"/>
                        </a:lnTo>
                        <a:lnTo>
                          <a:pt x="29" y="69"/>
                        </a:lnTo>
                        <a:lnTo>
                          <a:pt x="37" y="61"/>
                        </a:lnTo>
                        <a:lnTo>
                          <a:pt x="43" y="52"/>
                        </a:lnTo>
                        <a:lnTo>
                          <a:pt x="49" y="41"/>
                        </a:lnTo>
                        <a:lnTo>
                          <a:pt x="52" y="32"/>
                        </a:lnTo>
                        <a:lnTo>
                          <a:pt x="55" y="20"/>
                        </a:lnTo>
                        <a:lnTo>
                          <a:pt x="57" y="9"/>
                        </a:lnTo>
                        <a:lnTo>
                          <a:pt x="57" y="4"/>
                        </a:lnTo>
                        <a:lnTo>
                          <a:pt x="55" y="0"/>
                        </a:lnTo>
                        <a:lnTo>
                          <a:pt x="55" y="1"/>
                        </a:lnTo>
                        <a:lnTo>
                          <a:pt x="54" y="15"/>
                        </a:lnTo>
                        <a:lnTo>
                          <a:pt x="51" y="27"/>
                        </a:lnTo>
                        <a:lnTo>
                          <a:pt x="46" y="40"/>
                        </a:lnTo>
                        <a:lnTo>
                          <a:pt x="40" y="51"/>
                        </a:lnTo>
                        <a:lnTo>
                          <a:pt x="32" y="61"/>
                        </a:lnTo>
                        <a:lnTo>
                          <a:pt x="23" y="71"/>
                        </a:lnTo>
                        <a:lnTo>
                          <a:pt x="12" y="78"/>
                        </a:lnTo>
                        <a:lnTo>
                          <a:pt x="0" y="83"/>
                        </a:lnTo>
                        <a:lnTo>
                          <a:pt x="6" y="83"/>
                        </a:lnTo>
                        <a:lnTo>
                          <a:pt x="11" y="82"/>
                        </a:lnTo>
                        <a:close/>
                      </a:path>
                    </a:pathLst>
                  </a:custGeom>
                  <a:solidFill>
                    <a:srgbClr val="DB312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3" name="Freeform 821">
                    <a:extLst>
                      <a:ext uri="{FF2B5EF4-FFF2-40B4-BE49-F238E27FC236}">
                        <a16:creationId xmlns:a16="http://schemas.microsoft.com/office/drawing/2014/main" id="{9E1AB558-4A3D-3848-B9FE-0F7614539A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7" y="1226"/>
                    <a:ext cx="62" cy="88"/>
                  </a:xfrm>
                  <a:custGeom>
                    <a:avLst/>
                    <a:gdLst>
                      <a:gd name="T0" fmla="*/ 11 w 62"/>
                      <a:gd name="T1" fmla="*/ 86 h 88"/>
                      <a:gd name="T2" fmla="*/ 22 w 62"/>
                      <a:gd name="T3" fmla="*/ 80 h 88"/>
                      <a:gd name="T4" fmla="*/ 31 w 62"/>
                      <a:gd name="T5" fmla="*/ 72 h 88"/>
                      <a:gd name="T6" fmla="*/ 39 w 62"/>
                      <a:gd name="T7" fmla="*/ 64 h 88"/>
                      <a:gd name="T8" fmla="*/ 46 w 62"/>
                      <a:gd name="T9" fmla="*/ 54 h 88"/>
                      <a:gd name="T10" fmla="*/ 53 w 62"/>
                      <a:gd name="T11" fmla="*/ 44 h 88"/>
                      <a:gd name="T12" fmla="*/ 57 w 62"/>
                      <a:gd name="T13" fmla="*/ 32 h 88"/>
                      <a:gd name="T14" fmla="*/ 60 w 62"/>
                      <a:gd name="T15" fmla="*/ 20 h 88"/>
                      <a:gd name="T16" fmla="*/ 62 w 62"/>
                      <a:gd name="T17" fmla="*/ 7 h 88"/>
                      <a:gd name="T18" fmla="*/ 60 w 62"/>
                      <a:gd name="T19" fmla="*/ 3 h 88"/>
                      <a:gd name="T20" fmla="*/ 59 w 62"/>
                      <a:gd name="T21" fmla="*/ 0 h 88"/>
                      <a:gd name="T22" fmla="*/ 59 w 62"/>
                      <a:gd name="T23" fmla="*/ 1 h 88"/>
                      <a:gd name="T24" fmla="*/ 59 w 62"/>
                      <a:gd name="T25" fmla="*/ 4 h 88"/>
                      <a:gd name="T26" fmla="*/ 57 w 62"/>
                      <a:gd name="T27" fmla="*/ 18 h 88"/>
                      <a:gd name="T28" fmla="*/ 54 w 62"/>
                      <a:gd name="T29" fmla="*/ 32 h 88"/>
                      <a:gd name="T30" fmla="*/ 49 w 62"/>
                      <a:gd name="T31" fmla="*/ 44 h 88"/>
                      <a:gd name="T32" fmla="*/ 42 w 62"/>
                      <a:gd name="T33" fmla="*/ 55 h 88"/>
                      <a:gd name="T34" fmla="*/ 34 w 62"/>
                      <a:gd name="T35" fmla="*/ 66 h 88"/>
                      <a:gd name="T36" fmla="*/ 23 w 62"/>
                      <a:gd name="T37" fmla="*/ 74 h 88"/>
                      <a:gd name="T38" fmla="*/ 12 w 62"/>
                      <a:gd name="T39" fmla="*/ 81 h 88"/>
                      <a:gd name="T40" fmla="*/ 0 w 62"/>
                      <a:gd name="T41" fmla="*/ 88 h 88"/>
                      <a:gd name="T42" fmla="*/ 6 w 62"/>
                      <a:gd name="T43" fmla="*/ 86 h 88"/>
                      <a:gd name="T44" fmla="*/ 11 w 62"/>
                      <a:gd name="T45" fmla="*/ 86 h 8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2"/>
                      <a:gd name="T70" fmla="*/ 0 h 88"/>
                      <a:gd name="T71" fmla="*/ 62 w 62"/>
                      <a:gd name="T72" fmla="*/ 88 h 8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2" h="88">
                        <a:moveTo>
                          <a:pt x="11" y="86"/>
                        </a:moveTo>
                        <a:lnTo>
                          <a:pt x="22" y="80"/>
                        </a:lnTo>
                        <a:lnTo>
                          <a:pt x="31" y="72"/>
                        </a:lnTo>
                        <a:lnTo>
                          <a:pt x="39" y="64"/>
                        </a:lnTo>
                        <a:lnTo>
                          <a:pt x="46" y="54"/>
                        </a:lnTo>
                        <a:lnTo>
                          <a:pt x="53" y="44"/>
                        </a:lnTo>
                        <a:lnTo>
                          <a:pt x="57" y="32"/>
                        </a:lnTo>
                        <a:lnTo>
                          <a:pt x="60" y="20"/>
                        </a:lnTo>
                        <a:lnTo>
                          <a:pt x="62" y="7"/>
                        </a:lnTo>
                        <a:lnTo>
                          <a:pt x="60" y="3"/>
                        </a:lnTo>
                        <a:lnTo>
                          <a:pt x="59" y="0"/>
                        </a:lnTo>
                        <a:lnTo>
                          <a:pt x="59" y="1"/>
                        </a:lnTo>
                        <a:lnTo>
                          <a:pt x="59" y="4"/>
                        </a:lnTo>
                        <a:lnTo>
                          <a:pt x="57" y="18"/>
                        </a:lnTo>
                        <a:lnTo>
                          <a:pt x="54" y="32"/>
                        </a:lnTo>
                        <a:lnTo>
                          <a:pt x="49" y="44"/>
                        </a:lnTo>
                        <a:lnTo>
                          <a:pt x="42" y="55"/>
                        </a:lnTo>
                        <a:lnTo>
                          <a:pt x="34" y="66"/>
                        </a:lnTo>
                        <a:lnTo>
                          <a:pt x="23" y="74"/>
                        </a:lnTo>
                        <a:lnTo>
                          <a:pt x="12" y="81"/>
                        </a:lnTo>
                        <a:lnTo>
                          <a:pt x="0" y="88"/>
                        </a:lnTo>
                        <a:lnTo>
                          <a:pt x="6" y="86"/>
                        </a:lnTo>
                        <a:lnTo>
                          <a:pt x="11" y="86"/>
                        </a:lnTo>
                        <a:close/>
                      </a:path>
                    </a:pathLst>
                  </a:custGeom>
                  <a:solidFill>
                    <a:srgbClr val="DB32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4" name="Freeform 822">
                    <a:extLst>
                      <a:ext uri="{FF2B5EF4-FFF2-40B4-BE49-F238E27FC236}">
                        <a16:creationId xmlns:a16="http://schemas.microsoft.com/office/drawing/2014/main" id="{FF1052EC-8822-C24D-8457-5179A94037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2" y="1222"/>
                    <a:ext cx="65" cy="92"/>
                  </a:xfrm>
                  <a:custGeom>
                    <a:avLst/>
                    <a:gdLst>
                      <a:gd name="T0" fmla="*/ 65 w 65"/>
                      <a:gd name="T1" fmla="*/ 8 h 92"/>
                      <a:gd name="T2" fmla="*/ 65 w 65"/>
                      <a:gd name="T3" fmla="*/ 8 h 92"/>
                      <a:gd name="T4" fmla="*/ 65 w 65"/>
                      <a:gd name="T5" fmla="*/ 7 h 92"/>
                      <a:gd name="T6" fmla="*/ 64 w 65"/>
                      <a:gd name="T7" fmla="*/ 4 h 92"/>
                      <a:gd name="T8" fmla="*/ 61 w 65"/>
                      <a:gd name="T9" fmla="*/ 0 h 92"/>
                      <a:gd name="T10" fmla="*/ 62 w 65"/>
                      <a:gd name="T11" fmla="*/ 4 h 92"/>
                      <a:gd name="T12" fmla="*/ 62 w 65"/>
                      <a:gd name="T13" fmla="*/ 8 h 92"/>
                      <a:gd name="T14" fmla="*/ 61 w 65"/>
                      <a:gd name="T15" fmla="*/ 22 h 92"/>
                      <a:gd name="T16" fmla="*/ 58 w 65"/>
                      <a:gd name="T17" fmla="*/ 36 h 92"/>
                      <a:gd name="T18" fmla="*/ 51 w 65"/>
                      <a:gd name="T19" fmla="*/ 48 h 92"/>
                      <a:gd name="T20" fmla="*/ 45 w 65"/>
                      <a:gd name="T21" fmla="*/ 61 h 92"/>
                      <a:gd name="T22" fmla="*/ 36 w 65"/>
                      <a:gd name="T23" fmla="*/ 70 h 92"/>
                      <a:gd name="T24" fmla="*/ 25 w 65"/>
                      <a:gd name="T25" fmla="*/ 79 h 92"/>
                      <a:gd name="T26" fmla="*/ 14 w 65"/>
                      <a:gd name="T27" fmla="*/ 85 h 92"/>
                      <a:gd name="T28" fmla="*/ 0 w 65"/>
                      <a:gd name="T29" fmla="*/ 92 h 92"/>
                      <a:gd name="T30" fmla="*/ 4 w 65"/>
                      <a:gd name="T31" fmla="*/ 92 h 92"/>
                      <a:gd name="T32" fmla="*/ 5 w 65"/>
                      <a:gd name="T33" fmla="*/ 92 h 92"/>
                      <a:gd name="T34" fmla="*/ 8 w 65"/>
                      <a:gd name="T35" fmla="*/ 92 h 92"/>
                      <a:gd name="T36" fmla="*/ 10 w 65"/>
                      <a:gd name="T37" fmla="*/ 90 h 92"/>
                      <a:gd name="T38" fmla="*/ 22 w 65"/>
                      <a:gd name="T39" fmla="*/ 85 h 92"/>
                      <a:gd name="T40" fmla="*/ 33 w 65"/>
                      <a:gd name="T41" fmla="*/ 78 h 92"/>
                      <a:gd name="T42" fmla="*/ 42 w 65"/>
                      <a:gd name="T43" fmla="*/ 68 h 92"/>
                      <a:gd name="T44" fmla="*/ 50 w 65"/>
                      <a:gd name="T45" fmla="*/ 58 h 92"/>
                      <a:gd name="T46" fmla="*/ 56 w 65"/>
                      <a:gd name="T47" fmla="*/ 47 h 92"/>
                      <a:gd name="T48" fmla="*/ 61 w 65"/>
                      <a:gd name="T49" fmla="*/ 34 h 92"/>
                      <a:gd name="T50" fmla="*/ 64 w 65"/>
                      <a:gd name="T51" fmla="*/ 22 h 92"/>
                      <a:gd name="T52" fmla="*/ 65 w 65"/>
                      <a:gd name="T53" fmla="*/ 8 h 9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5"/>
                      <a:gd name="T82" fmla="*/ 0 h 92"/>
                      <a:gd name="T83" fmla="*/ 65 w 65"/>
                      <a:gd name="T84" fmla="*/ 92 h 9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5" h="92">
                        <a:moveTo>
                          <a:pt x="65" y="8"/>
                        </a:moveTo>
                        <a:lnTo>
                          <a:pt x="65" y="8"/>
                        </a:lnTo>
                        <a:lnTo>
                          <a:pt x="65" y="7"/>
                        </a:lnTo>
                        <a:lnTo>
                          <a:pt x="64" y="4"/>
                        </a:lnTo>
                        <a:lnTo>
                          <a:pt x="61" y="0"/>
                        </a:lnTo>
                        <a:lnTo>
                          <a:pt x="62" y="4"/>
                        </a:lnTo>
                        <a:lnTo>
                          <a:pt x="62" y="8"/>
                        </a:lnTo>
                        <a:lnTo>
                          <a:pt x="61" y="22"/>
                        </a:lnTo>
                        <a:lnTo>
                          <a:pt x="58" y="36"/>
                        </a:lnTo>
                        <a:lnTo>
                          <a:pt x="51" y="48"/>
                        </a:lnTo>
                        <a:lnTo>
                          <a:pt x="45" y="61"/>
                        </a:lnTo>
                        <a:lnTo>
                          <a:pt x="36" y="70"/>
                        </a:lnTo>
                        <a:lnTo>
                          <a:pt x="25" y="79"/>
                        </a:lnTo>
                        <a:lnTo>
                          <a:pt x="14" y="85"/>
                        </a:lnTo>
                        <a:lnTo>
                          <a:pt x="0" y="92"/>
                        </a:lnTo>
                        <a:lnTo>
                          <a:pt x="4" y="92"/>
                        </a:lnTo>
                        <a:lnTo>
                          <a:pt x="5" y="92"/>
                        </a:lnTo>
                        <a:lnTo>
                          <a:pt x="8" y="92"/>
                        </a:lnTo>
                        <a:lnTo>
                          <a:pt x="10" y="90"/>
                        </a:lnTo>
                        <a:lnTo>
                          <a:pt x="22" y="85"/>
                        </a:lnTo>
                        <a:lnTo>
                          <a:pt x="33" y="78"/>
                        </a:lnTo>
                        <a:lnTo>
                          <a:pt x="42" y="68"/>
                        </a:lnTo>
                        <a:lnTo>
                          <a:pt x="50" y="58"/>
                        </a:lnTo>
                        <a:lnTo>
                          <a:pt x="56" y="47"/>
                        </a:lnTo>
                        <a:lnTo>
                          <a:pt x="61" y="34"/>
                        </a:lnTo>
                        <a:lnTo>
                          <a:pt x="64" y="22"/>
                        </a:lnTo>
                        <a:lnTo>
                          <a:pt x="65" y="8"/>
                        </a:lnTo>
                        <a:close/>
                      </a:path>
                    </a:pathLst>
                  </a:custGeom>
                  <a:solidFill>
                    <a:srgbClr val="DB332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5" name="Freeform 823">
                    <a:extLst>
                      <a:ext uri="{FF2B5EF4-FFF2-40B4-BE49-F238E27FC236}">
                        <a16:creationId xmlns:a16="http://schemas.microsoft.com/office/drawing/2014/main" id="{539C0565-1AF2-804A-BAAA-D3915F3C0B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9" y="1219"/>
                    <a:ext cx="67" cy="95"/>
                  </a:xfrm>
                  <a:custGeom>
                    <a:avLst/>
                    <a:gdLst>
                      <a:gd name="T0" fmla="*/ 67 w 67"/>
                      <a:gd name="T1" fmla="*/ 11 h 95"/>
                      <a:gd name="T2" fmla="*/ 67 w 67"/>
                      <a:gd name="T3" fmla="*/ 8 h 95"/>
                      <a:gd name="T4" fmla="*/ 67 w 67"/>
                      <a:gd name="T5" fmla="*/ 7 h 95"/>
                      <a:gd name="T6" fmla="*/ 64 w 67"/>
                      <a:gd name="T7" fmla="*/ 3 h 95"/>
                      <a:gd name="T8" fmla="*/ 62 w 67"/>
                      <a:gd name="T9" fmla="*/ 0 h 95"/>
                      <a:gd name="T10" fmla="*/ 62 w 67"/>
                      <a:gd name="T11" fmla="*/ 5 h 95"/>
                      <a:gd name="T12" fmla="*/ 64 w 67"/>
                      <a:gd name="T13" fmla="*/ 11 h 95"/>
                      <a:gd name="T14" fmla="*/ 62 w 67"/>
                      <a:gd name="T15" fmla="*/ 25 h 95"/>
                      <a:gd name="T16" fmla="*/ 59 w 67"/>
                      <a:gd name="T17" fmla="*/ 39 h 95"/>
                      <a:gd name="T18" fmla="*/ 53 w 67"/>
                      <a:gd name="T19" fmla="*/ 53 h 95"/>
                      <a:gd name="T20" fmla="*/ 45 w 67"/>
                      <a:gd name="T21" fmla="*/ 64 h 95"/>
                      <a:gd name="T22" fmla="*/ 36 w 67"/>
                      <a:gd name="T23" fmla="*/ 73 h 95"/>
                      <a:gd name="T24" fmla="*/ 25 w 67"/>
                      <a:gd name="T25" fmla="*/ 82 h 95"/>
                      <a:gd name="T26" fmla="*/ 13 w 67"/>
                      <a:gd name="T27" fmla="*/ 88 h 95"/>
                      <a:gd name="T28" fmla="*/ 0 w 67"/>
                      <a:gd name="T29" fmla="*/ 93 h 95"/>
                      <a:gd name="T30" fmla="*/ 3 w 67"/>
                      <a:gd name="T31" fmla="*/ 95 h 95"/>
                      <a:gd name="T32" fmla="*/ 8 w 67"/>
                      <a:gd name="T33" fmla="*/ 95 h 95"/>
                      <a:gd name="T34" fmla="*/ 8 w 67"/>
                      <a:gd name="T35" fmla="*/ 95 h 95"/>
                      <a:gd name="T36" fmla="*/ 8 w 67"/>
                      <a:gd name="T37" fmla="*/ 95 h 95"/>
                      <a:gd name="T38" fmla="*/ 20 w 67"/>
                      <a:gd name="T39" fmla="*/ 88 h 95"/>
                      <a:gd name="T40" fmla="*/ 31 w 67"/>
                      <a:gd name="T41" fmla="*/ 81 h 95"/>
                      <a:gd name="T42" fmla="*/ 42 w 67"/>
                      <a:gd name="T43" fmla="*/ 73 h 95"/>
                      <a:gd name="T44" fmla="*/ 50 w 67"/>
                      <a:gd name="T45" fmla="*/ 62 h 95"/>
                      <a:gd name="T46" fmla="*/ 57 w 67"/>
                      <a:gd name="T47" fmla="*/ 51 h 95"/>
                      <a:gd name="T48" fmla="*/ 62 w 67"/>
                      <a:gd name="T49" fmla="*/ 39 h 95"/>
                      <a:gd name="T50" fmla="*/ 65 w 67"/>
                      <a:gd name="T51" fmla="*/ 25 h 95"/>
                      <a:gd name="T52" fmla="*/ 67 w 67"/>
                      <a:gd name="T53" fmla="*/ 11 h 9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7"/>
                      <a:gd name="T82" fmla="*/ 0 h 95"/>
                      <a:gd name="T83" fmla="*/ 67 w 67"/>
                      <a:gd name="T84" fmla="*/ 95 h 9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7" h="95">
                        <a:moveTo>
                          <a:pt x="67" y="11"/>
                        </a:moveTo>
                        <a:lnTo>
                          <a:pt x="67" y="8"/>
                        </a:lnTo>
                        <a:lnTo>
                          <a:pt x="67" y="7"/>
                        </a:lnTo>
                        <a:lnTo>
                          <a:pt x="64" y="3"/>
                        </a:lnTo>
                        <a:lnTo>
                          <a:pt x="62" y="0"/>
                        </a:lnTo>
                        <a:lnTo>
                          <a:pt x="62" y="5"/>
                        </a:lnTo>
                        <a:lnTo>
                          <a:pt x="64" y="11"/>
                        </a:lnTo>
                        <a:lnTo>
                          <a:pt x="62" y="25"/>
                        </a:lnTo>
                        <a:lnTo>
                          <a:pt x="59" y="39"/>
                        </a:lnTo>
                        <a:lnTo>
                          <a:pt x="53" y="53"/>
                        </a:lnTo>
                        <a:lnTo>
                          <a:pt x="45" y="64"/>
                        </a:lnTo>
                        <a:lnTo>
                          <a:pt x="36" y="73"/>
                        </a:lnTo>
                        <a:lnTo>
                          <a:pt x="25" y="82"/>
                        </a:lnTo>
                        <a:lnTo>
                          <a:pt x="13" y="88"/>
                        </a:lnTo>
                        <a:lnTo>
                          <a:pt x="0" y="93"/>
                        </a:lnTo>
                        <a:lnTo>
                          <a:pt x="3" y="95"/>
                        </a:lnTo>
                        <a:lnTo>
                          <a:pt x="8" y="95"/>
                        </a:lnTo>
                        <a:lnTo>
                          <a:pt x="20" y="88"/>
                        </a:lnTo>
                        <a:lnTo>
                          <a:pt x="31" y="81"/>
                        </a:lnTo>
                        <a:lnTo>
                          <a:pt x="42" y="73"/>
                        </a:lnTo>
                        <a:lnTo>
                          <a:pt x="50" y="62"/>
                        </a:lnTo>
                        <a:lnTo>
                          <a:pt x="57" y="51"/>
                        </a:lnTo>
                        <a:lnTo>
                          <a:pt x="62" y="39"/>
                        </a:lnTo>
                        <a:lnTo>
                          <a:pt x="65" y="25"/>
                        </a:lnTo>
                        <a:lnTo>
                          <a:pt x="67" y="11"/>
                        </a:lnTo>
                        <a:close/>
                      </a:path>
                    </a:pathLst>
                  </a:custGeom>
                  <a:solidFill>
                    <a:srgbClr val="DB342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6" name="Freeform 824">
                    <a:extLst>
                      <a:ext uri="{FF2B5EF4-FFF2-40B4-BE49-F238E27FC236}">
                        <a16:creationId xmlns:a16="http://schemas.microsoft.com/office/drawing/2014/main" id="{D6A137E3-679F-7044-9AC3-692F3720A9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5" y="1216"/>
                    <a:ext cx="69" cy="98"/>
                  </a:xfrm>
                  <a:custGeom>
                    <a:avLst/>
                    <a:gdLst>
                      <a:gd name="T0" fmla="*/ 69 w 69"/>
                      <a:gd name="T1" fmla="*/ 14 h 98"/>
                      <a:gd name="T2" fmla="*/ 69 w 69"/>
                      <a:gd name="T3" fmla="*/ 10 h 98"/>
                      <a:gd name="T4" fmla="*/ 68 w 69"/>
                      <a:gd name="T5" fmla="*/ 6 h 98"/>
                      <a:gd name="T6" fmla="*/ 66 w 69"/>
                      <a:gd name="T7" fmla="*/ 3 h 98"/>
                      <a:gd name="T8" fmla="*/ 65 w 69"/>
                      <a:gd name="T9" fmla="*/ 0 h 98"/>
                      <a:gd name="T10" fmla="*/ 65 w 69"/>
                      <a:gd name="T11" fmla="*/ 6 h 98"/>
                      <a:gd name="T12" fmla="*/ 66 w 69"/>
                      <a:gd name="T13" fmla="*/ 14 h 98"/>
                      <a:gd name="T14" fmla="*/ 65 w 69"/>
                      <a:gd name="T15" fmla="*/ 30 h 98"/>
                      <a:gd name="T16" fmla="*/ 60 w 69"/>
                      <a:gd name="T17" fmla="*/ 44 h 98"/>
                      <a:gd name="T18" fmla="*/ 55 w 69"/>
                      <a:gd name="T19" fmla="*/ 56 h 98"/>
                      <a:gd name="T20" fmla="*/ 46 w 69"/>
                      <a:gd name="T21" fmla="*/ 67 h 98"/>
                      <a:gd name="T22" fmla="*/ 37 w 69"/>
                      <a:gd name="T23" fmla="*/ 78 h 98"/>
                      <a:gd name="T24" fmla="*/ 26 w 69"/>
                      <a:gd name="T25" fmla="*/ 85 h 98"/>
                      <a:gd name="T26" fmla="*/ 14 w 69"/>
                      <a:gd name="T27" fmla="*/ 91 h 98"/>
                      <a:gd name="T28" fmla="*/ 0 w 69"/>
                      <a:gd name="T29" fmla="*/ 96 h 98"/>
                      <a:gd name="T30" fmla="*/ 4 w 69"/>
                      <a:gd name="T31" fmla="*/ 96 h 98"/>
                      <a:gd name="T32" fmla="*/ 7 w 69"/>
                      <a:gd name="T33" fmla="*/ 98 h 98"/>
                      <a:gd name="T34" fmla="*/ 21 w 69"/>
                      <a:gd name="T35" fmla="*/ 91 h 98"/>
                      <a:gd name="T36" fmla="*/ 32 w 69"/>
                      <a:gd name="T37" fmla="*/ 85 h 98"/>
                      <a:gd name="T38" fmla="*/ 43 w 69"/>
                      <a:gd name="T39" fmla="*/ 76 h 98"/>
                      <a:gd name="T40" fmla="*/ 52 w 69"/>
                      <a:gd name="T41" fmla="*/ 67 h 98"/>
                      <a:gd name="T42" fmla="*/ 58 w 69"/>
                      <a:gd name="T43" fmla="*/ 54 h 98"/>
                      <a:gd name="T44" fmla="*/ 65 w 69"/>
                      <a:gd name="T45" fmla="*/ 42 h 98"/>
                      <a:gd name="T46" fmla="*/ 68 w 69"/>
                      <a:gd name="T47" fmla="*/ 28 h 98"/>
                      <a:gd name="T48" fmla="*/ 69 w 69"/>
                      <a:gd name="T49" fmla="*/ 14 h 98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69"/>
                      <a:gd name="T76" fmla="*/ 0 h 98"/>
                      <a:gd name="T77" fmla="*/ 69 w 69"/>
                      <a:gd name="T78" fmla="*/ 98 h 98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69" h="98">
                        <a:moveTo>
                          <a:pt x="69" y="14"/>
                        </a:moveTo>
                        <a:lnTo>
                          <a:pt x="69" y="10"/>
                        </a:lnTo>
                        <a:lnTo>
                          <a:pt x="68" y="6"/>
                        </a:lnTo>
                        <a:lnTo>
                          <a:pt x="66" y="3"/>
                        </a:lnTo>
                        <a:lnTo>
                          <a:pt x="65" y="0"/>
                        </a:lnTo>
                        <a:lnTo>
                          <a:pt x="65" y="6"/>
                        </a:lnTo>
                        <a:lnTo>
                          <a:pt x="66" y="14"/>
                        </a:lnTo>
                        <a:lnTo>
                          <a:pt x="65" y="30"/>
                        </a:lnTo>
                        <a:lnTo>
                          <a:pt x="60" y="44"/>
                        </a:lnTo>
                        <a:lnTo>
                          <a:pt x="55" y="56"/>
                        </a:lnTo>
                        <a:lnTo>
                          <a:pt x="46" y="67"/>
                        </a:lnTo>
                        <a:lnTo>
                          <a:pt x="37" y="78"/>
                        </a:lnTo>
                        <a:lnTo>
                          <a:pt x="26" y="85"/>
                        </a:lnTo>
                        <a:lnTo>
                          <a:pt x="14" y="91"/>
                        </a:lnTo>
                        <a:lnTo>
                          <a:pt x="0" y="96"/>
                        </a:lnTo>
                        <a:lnTo>
                          <a:pt x="4" y="96"/>
                        </a:lnTo>
                        <a:lnTo>
                          <a:pt x="7" y="98"/>
                        </a:lnTo>
                        <a:lnTo>
                          <a:pt x="21" y="91"/>
                        </a:lnTo>
                        <a:lnTo>
                          <a:pt x="32" y="85"/>
                        </a:lnTo>
                        <a:lnTo>
                          <a:pt x="43" y="76"/>
                        </a:lnTo>
                        <a:lnTo>
                          <a:pt x="52" y="67"/>
                        </a:lnTo>
                        <a:lnTo>
                          <a:pt x="58" y="54"/>
                        </a:lnTo>
                        <a:lnTo>
                          <a:pt x="65" y="42"/>
                        </a:lnTo>
                        <a:lnTo>
                          <a:pt x="68" y="28"/>
                        </a:lnTo>
                        <a:lnTo>
                          <a:pt x="69" y="14"/>
                        </a:lnTo>
                        <a:close/>
                      </a:path>
                    </a:pathLst>
                  </a:custGeom>
                  <a:solidFill>
                    <a:srgbClr val="DB352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7" name="Freeform 825">
                    <a:extLst>
                      <a:ext uri="{FF2B5EF4-FFF2-40B4-BE49-F238E27FC236}">
                        <a16:creationId xmlns:a16="http://schemas.microsoft.com/office/drawing/2014/main" id="{244C44F5-B05E-4F42-9798-5D2C33465B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2" y="1213"/>
                    <a:ext cx="71" cy="99"/>
                  </a:xfrm>
                  <a:custGeom>
                    <a:avLst/>
                    <a:gdLst>
                      <a:gd name="T0" fmla="*/ 71 w 71"/>
                      <a:gd name="T1" fmla="*/ 17 h 99"/>
                      <a:gd name="T2" fmla="*/ 69 w 71"/>
                      <a:gd name="T3" fmla="*/ 11 h 99"/>
                      <a:gd name="T4" fmla="*/ 69 w 71"/>
                      <a:gd name="T5" fmla="*/ 6 h 99"/>
                      <a:gd name="T6" fmla="*/ 68 w 71"/>
                      <a:gd name="T7" fmla="*/ 3 h 99"/>
                      <a:gd name="T8" fmla="*/ 64 w 71"/>
                      <a:gd name="T9" fmla="*/ 0 h 99"/>
                      <a:gd name="T10" fmla="*/ 66 w 71"/>
                      <a:gd name="T11" fmla="*/ 8 h 99"/>
                      <a:gd name="T12" fmla="*/ 68 w 71"/>
                      <a:gd name="T13" fmla="*/ 17 h 99"/>
                      <a:gd name="T14" fmla="*/ 66 w 71"/>
                      <a:gd name="T15" fmla="*/ 33 h 99"/>
                      <a:gd name="T16" fmla="*/ 61 w 71"/>
                      <a:gd name="T17" fmla="*/ 47 h 99"/>
                      <a:gd name="T18" fmla="*/ 55 w 71"/>
                      <a:gd name="T19" fmla="*/ 59 h 99"/>
                      <a:gd name="T20" fmla="*/ 47 w 71"/>
                      <a:gd name="T21" fmla="*/ 70 h 99"/>
                      <a:gd name="T22" fmla="*/ 37 w 71"/>
                      <a:gd name="T23" fmla="*/ 81 h 99"/>
                      <a:gd name="T24" fmla="*/ 26 w 71"/>
                      <a:gd name="T25" fmla="*/ 88 h 99"/>
                      <a:gd name="T26" fmla="*/ 14 w 71"/>
                      <a:gd name="T27" fmla="*/ 94 h 99"/>
                      <a:gd name="T28" fmla="*/ 0 w 71"/>
                      <a:gd name="T29" fmla="*/ 98 h 99"/>
                      <a:gd name="T30" fmla="*/ 3 w 71"/>
                      <a:gd name="T31" fmla="*/ 99 h 99"/>
                      <a:gd name="T32" fmla="*/ 7 w 71"/>
                      <a:gd name="T33" fmla="*/ 99 h 99"/>
                      <a:gd name="T34" fmla="*/ 20 w 71"/>
                      <a:gd name="T35" fmla="*/ 94 h 99"/>
                      <a:gd name="T36" fmla="*/ 32 w 71"/>
                      <a:gd name="T37" fmla="*/ 88 h 99"/>
                      <a:gd name="T38" fmla="*/ 43 w 71"/>
                      <a:gd name="T39" fmla="*/ 79 h 99"/>
                      <a:gd name="T40" fmla="*/ 52 w 71"/>
                      <a:gd name="T41" fmla="*/ 70 h 99"/>
                      <a:gd name="T42" fmla="*/ 60 w 71"/>
                      <a:gd name="T43" fmla="*/ 59 h 99"/>
                      <a:gd name="T44" fmla="*/ 66 w 71"/>
                      <a:gd name="T45" fmla="*/ 45 h 99"/>
                      <a:gd name="T46" fmla="*/ 69 w 71"/>
                      <a:gd name="T47" fmla="*/ 31 h 99"/>
                      <a:gd name="T48" fmla="*/ 71 w 71"/>
                      <a:gd name="T49" fmla="*/ 17 h 99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99"/>
                      <a:gd name="T77" fmla="*/ 71 w 71"/>
                      <a:gd name="T78" fmla="*/ 99 h 99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99">
                        <a:moveTo>
                          <a:pt x="71" y="17"/>
                        </a:moveTo>
                        <a:lnTo>
                          <a:pt x="69" y="11"/>
                        </a:lnTo>
                        <a:lnTo>
                          <a:pt x="69" y="6"/>
                        </a:lnTo>
                        <a:lnTo>
                          <a:pt x="68" y="3"/>
                        </a:lnTo>
                        <a:lnTo>
                          <a:pt x="64" y="0"/>
                        </a:lnTo>
                        <a:lnTo>
                          <a:pt x="66" y="8"/>
                        </a:lnTo>
                        <a:lnTo>
                          <a:pt x="68" y="17"/>
                        </a:lnTo>
                        <a:lnTo>
                          <a:pt x="66" y="33"/>
                        </a:lnTo>
                        <a:lnTo>
                          <a:pt x="61" y="47"/>
                        </a:lnTo>
                        <a:lnTo>
                          <a:pt x="55" y="59"/>
                        </a:lnTo>
                        <a:lnTo>
                          <a:pt x="47" y="70"/>
                        </a:lnTo>
                        <a:lnTo>
                          <a:pt x="37" y="81"/>
                        </a:lnTo>
                        <a:lnTo>
                          <a:pt x="26" y="88"/>
                        </a:lnTo>
                        <a:lnTo>
                          <a:pt x="14" y="94"/>
                        </a:lnTo>
                        <a:lnTo>
                          <a:pt x="0" y="98"/>
                        </a:lnTo>
                        <a:lnTo>
                          <a:pt x="3" y="99"/>
                        </a:lnTo>
                        <a:lnTo>
                          <a:pt x="7" y="99"/>
                        </a:lnTo>
                        <a:lnTo>
                          <a:pt x="20" y="94"/>
                        </a:lnTo>
                        <a:lnTo>
                          <a:pt x="32" y="88"/>
                        </a:lnTo>
                        <a:lnTo>
                          <a:pt x="43" y="79"/>
                        </a:lnTo>
                        <a:lnTo>
                          <a:pt x="52" y="70"/>
                        </a:lnTo>
                        <a:lnTo>
                          <a:pt x="60" y="59"/>
                        </a:lnTo>
                        <a:lnTo>
                          <a:pt x="66" y="45"/>
                        </a:lnTo>
                        <a:lnTo>
                          <a:pt x="69" y="31"/>
                        </a:lnTo>
                        <a:lnTo>
                          <a:pt x="71" y="17"/>
                        </a:lnTo>
                        <a:close/>
                      </a:path>
                    </a:pathLst>
                  </a:custGeom>
                  <a:solidFill>
                    <a:srgbClr val="DC353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8" name="Freeform 826">
                    <a:extLst>
                      <a:ext uri="{FF2B5EF4-FFF2-40B4-BE49-F238E27FC236}">
                        <a16:creationId xmlns:a16="http://schemas.microsoft.com/office/drawing/2014/main" id="{20E5196E-356B-6641-B684-942FA9B6DA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7" y="1210"/>
                    <a:ext cx="74" cy="102"/>
                  </a:xfrm>
                  <a:custGeom>
                    <a:avLst/>
                    <a:gdLst>
                      <a:gd name="T0" fmla="*/ 74 w 74"/>
                      <a:gd name="T1" fmla="*/ 20 h 102"/>
                      <a:gd name="T2" fmla="*/ 73 w 74"/>
                      <a:gd name="T3" fmla="*/ 12 h 102"/>
                      <a:gd name="T4" fmla="*/ 73 w 74"/>
                      <a:gd name="T5" fmla="*/ 6 h 102"/>
                      <a:gd name="T6" fmla="*/ 69 w 74"/>
                      <a:gd name="T7" fmla="*/ 3 h 102"/>
                      <a:gd name="T8" fmla="*/ 68 w 74"/>
                      <a:gd name="T9" fmla="*/ 0 h 102"/>
                      <a:gd name="T10" fmla="*/ 69 w 74"/>
                      <a:gd name="T11" fmla="*/ 11 h 102"/>
                      <a:gd name="T12" fmla="*/ 71 w 74"/>
                      <a:gd name="T13" fmla="*/ 20 h 102"/>
                      <a:gd name="T14" fmla="*/ 69 w 74"/>
                      <a:gd name="T15" fmla="*/ 36 h 102"/>
                      <a:gd name="T16" fmla="*/ 65 w 74"/>
                      <a:gd name="T17" fmla="*/ 50 h 102"/>
                      <a:gd name="T18" fmla="*/ 59 w 74"/>
                      <a:gd name="T19" fmla="*/ 62 h 102"/>
                      <a:gd name="T20" fmla="*/ 49 w 74"/>
                      <a:gd name="T21" fmla="*/ 74 h 102"/>
                      <a:gd name="T22" fmla="*/ 40 w 74"/>
                      <a:gd name="T23" fmla="*/ 84 h 102"/>
                      <a:gd name="T24" fmla="*/ 28 w 74"/>
                      <a:gd name="T25" fmla="*/ 91 h 102"/>
                      <a:gd name="T26" fmla="*/ 14 w 74"/>
                      <a:gd name="T27" fmla="*/ 97 h 102"/>
                      <a:gd name="T28" fmla="*/ 0 w 74"/>
                      <a:gd name="T29" fmla="*/ 101 h 102"/>
                      <a:gd name="T30" fmla="*/ 5 w 74"/>
                      <a:gd name="T31" fmla="*/ 101 h 102"/>
                      <a:gd name="T32" fmla="*/ 8 w 74"/>
                      <a:gd name="T33" fmla="*/ 102 h 102"/>
                      <a:gd name="T34" fmla="*/ 22 w 74"/>
                      <a:gd name="T35" fmla="*/ 97 h 102"/>
                      <a:gd name="T36" fmla="*/ 34 w 74"/>
                      <a:gd name="T37" fmla="*/ 91 h 102"/>
                      <a:gd name="T38" fmla="*/ 45 w 74"/>
                      <a:gd name="T39" fmla="*/ 84 h 102"/>
                      <a:gd name="T40" fmla="*/ 54 w 74"/>
                      <a:gd name="T41" fmla="*/ 73 h 102"/>
                      <a:gd name="T42" fmla="*/ 63 w 74"/>
                      <a:gd name="T43" fmla="*/ 62 h 102"/>
                      <a:gd name="T44" fmla="*/ 68 w 74"/>
                      <a:gd name="T45" fmla="*/ 50 h 102"/>
                      <a:gd name="T46" fmla="*/ 73 w 74"/>
                      <a:gd name="T47" fmla="*/ 36 h 102"/>
                      <a:gd name="T48" fmla="*/ 74 w 74"/>
                      <a:gd name="T49" fmla="*/ 20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4"/>
                      <a:gd name="T76" fmla="*/ 0 h 102"/>
                      <a:gd name="T77" fmla="*/ 74 w 74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4" h="102">
                        <a:moveTo>
                          <a:pt x="74" y="20"/>
                        </a:moveTo>
                        <a:lnTo>
                          <a:pt x="73" y="12"/>
                        </a:lnTo>
                        <a:lnTo>
                          <a:pt x="73" y="6"/>
                        </a:lnTo>
                        <a:lnTo>
                          <a:pt x="69" y="3"/>
                        </a:lnTo>
                        <a:lnTo>
                          <a:pt x="68" y="0"/>
                        </a:lnTo>
                        <a:lnTo>
                          <a:pt x="69" y="11"/>
                        </a:lnTo>
                        <a:lnTo>
                          <a:pt x="71" y="20"/>
                        </a:lnTo>
                        <a:lnTo>
                          <a:pt x="69" y="36"/>
                        </a:lnTo>
                        <a:lnTo>
                          <a:pt x="65" y="50"/>
                        </a:lnTo>
                        <a:lnTo>
                          <a:pt x="59" y="62"/>
                        </a:lnTo>
                        <a:lnTo>
                          <a:pt x="49" y="74"/>
                        </a:lnTo>
                        <a:lnTo>
                          <a:pt x="40" y="84"/>
                        </a:lnTo>
                        <a:lnTo>
                          <a:pt x="28" y="91"/>
                        </a:lnTo>
                        <a:lnTo>
                          <a:pt x="14" y="97"/>
                        </a:lnTo>
                        <a:lnTo>
                          <a:pt x="0" y="101"/>
                        </a:lnTo>
                        <a:lnTo>
                          <a:pt x="5" y="101"/>
                        </a:lnTo>
                        <a:lnTo>
                          <a:pt x="8" y="102"/>
                        </a:lnTo>
                        <a:lnTo>
                          <a:pt x="22" y="97"/>
                        </a:lnTo>
                        <a:lnTo>
                          <a:pt x="34" y="91"/>
                        </a:lnTo>
                        <a:lnTo>
                          <a:pt x="45" y="84"/>
                        </a:lnTo>
                        <a:lnTo>
                          <a:pt x="54" y="73"/>
                        </a:lnTo>
                        <a:lnTo>
                          <a:pt x="63" y="62"/>
                        </a:lnTo>
                        <a:lnTo>
                          <a:pt x="68" y="50"/>
                        </a:lnTo>
                        <a:lnTo>
                          <a:pt x="73" y="36"/>
                        </a:lnTo>
                        <a:lnTo>
                          <a:pt x="74" y="20"/>
                        </a:lnTo>
                        <a:close/>
                      </a:path>
                    </a:pathLst>
                  </a:custGeom>
                  <a:solidFill>
                    <a:srgbClr val="DC363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39" name="Freeform 827">
                    <a:extLst>
                      <a:ext uri="{FF2B5EF4-FFF2-40B4-BE49-F238E27FC236}">
                        <a16:creationId xmlns:a16="http://schemas.microsoft.com/office/drawing/2014/main" id="{16C6303E-6875-7943-B6BC-C352D63D02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4" y="1209"/>
                    <a:ext cx="76" cy="102"/>
                  </a:xfrm>
                  <a:custGeom>
                    <a:avLst/>
                    <a:gdLst>
                      <a:gd name="T0" fmla="*/ 76 w 76"/>
                      <a:gd name="T1" fmla="*/ 21 h 102"/>
                      <a:gd name="T2" fmla="*/ 74 w 76"/>
                      <a:gd name="T3" fmla="*/ 12 h 102"/>
                      <a:gd name="T4" fmla="*/ 72 w 76"/>
                      <a:gd name="T5" fmla="*/ 4 h 102"/>
                      <a:gd name="T6" fmla="*/ 71 w 76"/>
                      <a:gd name="T7" fmla="*/ 1 h 102"/>
                      <a:gd name="T8" fmla="*/ 69 w 76"/>
                      <a:gd name="T9" fmla="*/ 0 h 102"/>
                      <a:gd name="T10" fmla="*/ 71 w 76"/>
                      <a:gd name="T11" fmla="*/ 10 h 102"/>
                      <a:gd name="T12" fmla="*/ 72 w 76"/>
                      <a:gd name="T13" fmla="*/ 21 h 102"/>
                      <a:gd name="T14" fmla="*/ 71 w 76"/>
                      <a:gd name="T15" fmla="*/ 37 h 102"/>
                      <a:gd name="T16" fmla="*/ 66 w 76"/>
                      <a:gd name="T17" fmla="*/ 51 h 102"/>
                      <a:gd name="T18" fmla="*/ 60 w 76"/>
                      <a:gd name="T19" fmla="*/ 63 h 102"/>
                      <a:gd name="T20" fmla="*/ 51 w 76"/>
                      <a:gd name="T21" fmla="*/ 75 h 102"/>
                      <a:gd name="T22" fmla="*/ 40 w 76"/>
                      <a:gd name="T23" fmla="*/ 85 h 102"/>
                      <a:gd name="T24" fmla="*/ 28 w 76"/>
                      <a:gd name="T25" fmla="*/ 92 h 102"/>
                      <a:gd name="T26" fmla="*/ 14 w 76"/>
                      <a:gd name="T27" fmla="*/ 97 h 102"/>
                      <a:gd name="T28" fmla="*/ 0 w 76"/>
                      <a:gd name="T29" fmla="*/ 100 h 102"/>
                      <a:gd name="T30" fmla="*/ 3 w 76"/>
                      <a:gd name="T31" fmla="*/ 102 h 102"/>
                      <a:gd name="T32" fmla="*/ 8 w 76"/>
                      <a:gd name="T33" fmla="*/ 102 h 102"/>
                      <a:gd name="T34" fmla="*/ 22 w 76"/>
                      <a:gd name="T35" fmla="*/ 98 h 102"/>
                      <a:gd name="T36" fmla="*/ 34 w 76"/>
                      <a:gd name="T37" fmla="*/ 92 h 102"/>
                      <a:gd name="T38" fmla="*/ 45 w 76"/>
                      <a:gd name="T39" fmla="*/ 85 h 102"/>
                      <a:gd name="T40" fmla="*/ 55 w 76"/>
                      <a:gd name="T41" fmla="*/ 74 h 102"/>
                      <a:gd name="T42" fmla="*/ 63 w 76"/>
                      <a:gd name="T43" fmla="*/ 63 h 102"/>
                      <a:gd name="T44" fmla="*/ 69 w 76"/>
                      <a:gd name="T45" fmla="*/ 51 h 102"/>
                      <a:gd name="T46" fmla="*/ 74 w 76"/>
                      <a:gd name="T47" fmla="*/ 37 h 102"/>
                      <a:gd name="T48" fmla="*/ 76 w 76"/>
                      <a:gd name="T49" fmla="*/ 21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6"/>
                      <a:gd name="T76" fmla="*/ 0 h 102"/>
                      <a:gd name="T77" fmla="*/ 76 w 76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6" h="102">
                        <a:moveTo>
                          <a:pt x="76" y="21"/>
                        </a:moveTo>
                        <a:lnTo>
                          <a:pt x="74" y="12"/>
                        </a:lnTo>
                        <a:lnTo>
                          <a:pt x="72" y="4"/>
                        </a:lnTo>
                        <a:lnTo>
                          <a:pt x="71" y="1"/>
                        </a:lnTo>
                        <a:lnTo>
                          <a:pt x="69" y="0"/>
                        </a:lnTo>
                        <a:lnTo>
                          <a:pt x="71" y="10"/>
                        </a:lnTo>
                        <a:lnTo>
                          <a:pt x="72" y="21"/>
                        </a:lnTo>
                        <a:lnTo>
                          <a:pt x="71" y="37"/>
                        </a:lnTo>
                        <a:lnTo>
                          <a:pt x="66" y="51"/>
                        </a:lnTo>
                        <a:lnTo>
                          <a:pt x="60" y="63"/>
                        </a:lnTo>
                        <a:lnTo>
                          <a:pt x="51" y="75"/>
                        </a:lnTo>
                        <a:lnTo>
                          <a:pt x="40" y="85"/>
                        </a:lnTo>
                        <a:lnTo>
                          <a:pt x="28" y="92"/>
                        </a:lnTo>
                        <a:lnTo>
                          <a:pt x="14" y="97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8" y="102"/>
                        </a:lnTo>
                        <a:lnTo>
                          <a:pt x="22" y="98"/>
                        </a:lnTo>
                        <a:lnTo>
                          <a:pt x="34" y="92"/>
                        </a:lnTo>
                        <a:lnTo>
                          <a:pt x="45" y="85"/>
                        </a:lnTo>
                        <a:lnTo>
                          <a:pt x="55" y="74"/>
                        </a:lnTo>
                        <a:lnTo>
                          <a:pt x="63" y="63"/>
                        </a:lnTo>
                        <a:lnTo>
                          <a:pt x="69" y="51"/>
                        </a:lnTo>
                        <a:lnTo>
                          <a:pt x="74" y="37"/>
                        </a:lnTo>
                        <a:lnTo>
                          <a:pt x="76" y="21"/>
                        </a:lnTo>
                        <a:close/>
                      </a:path>
                    </a:pathLst>
                  </a:custGeom>
                  <a:solidFill>
                    <a:srgbClr val="DC36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0" name="Freeform 828">
                    <a:extLst>
                      <a:ext uri="{FF2B5EF4-FFF2-40B4-BE49-F238E27FC236}">
                        <a16:creationId xmlns:a16="http://schemas.microsoft.com/office/drawing/2014/main" id="{6D0662DD-E538-DF4E-B734-6BD8458E37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1" y="1207"/>
                    <a:ext cx="77" cy="104"/>
                  </a:xfrm>
                  <a:custGeom>
                    <a:avLst/>
                    <a:gdLst>
                      <a:gd name="T0" fmla="*/ 77 w 77"/>
                      <a:gd name="T1" fmla="*/ 23 h 104"/>
                      <a:gd name="T2" fmla="*/ 75 w 77"/>
                      <a:gd name="T3" fmla="*/ 14 h 104"/>
                      <a:gd name="T4" fmla="*/ 74 w 77"/>
                      <a:gd name="T5" fmla="*/ 3 h 104"/>
                      <a:gd name="T6" fmla="*/ 72 w 77"/>
                      <a:gd name="T7" fmla="*/ 2 h 104"/>
                      <a:gd name="T8" fmla="*/ 69 w 77"/>
                      <a:gd name="T9" fmla="*/ 0 h 104"/>
                      <a:gd name="T10" fmla="*/ 72 w 77"/>
                      <a:gd name="T11" fmla="*/ 11 h 104"/>
                      <a:gd name="T12" fmla="*/ 74 w 77"/>
                      <a:gd name="T13" fmla="*/ 23 h 104"/>
                      <a:gd name="T14" fmla="*/ 72 w 77"/>
                      <a:gd name="T15" fmla="*/ 39 h 104"/>
                      <a:gd name="T16" fmla="*/ 68 w 77"/>
                      <a:gd name="T17" fmla="*/ 53 h 104"/>
                      <a:gd name="T18" fmla="*/ 60 w 77"/>
                      <a:gd name="T19" fmla="*/ 65 h 104"/>
                      <a:gd name="T20" fmla="*/ 52 w 77"/>
                      <a:gd name="T21" fmla="*/ 77 h 104"/>
                      <a:gd name="T22" fmla="*/ 42 w 77"/>
                      <a:gd name="T23" fmla="*/ 87 h 104"/>
                      <a:gd name="T24" fmla="*/ 28 w 77"/>
                      <a:gd name="T25" fmla="*/ 94 h 104"/>
                      <a:gd name="T26" fmla="*/ 14 w 77"/>
                      <a:gd name="T27" fmla="*/ 99 h 104"/>
                      <a:gd name="T28" fmla="*/ 0 w 77"/>
                      <a:gd name="T29" fmla="*/ 100 h 104"/>
                      <a:gd name="T30" fmla="*/ 3 w 77"/>
                      <a:gd name="T31" fmla="*/ 102 h 104"/>
                      <a:gd name="T32" fmla="*/ 6 w 77"/>
                      <a:gd name="T33" fmla="*/ 104 h 104"/>
                      <a:gd name="T34" fmla="*/ 20 w 77"/>
                      <a:gd name="T35" fmla="*/ 100 h 104"/>
                      <a:gd name="T36" fmla="*/ 34 w 77"/>
                      <a:gd name="T37" fmla="*/ 94 h 104"/>
                      <a:gd name="T38" fmla="*/ 46 w 77"/>
                      <a:gd name="T39" fmla="*/ 87 h 104"/>
                      <a:gd name="T40" fmla="*/ 55 w 77"/>
                      <a:gd name="T41" fmla="*/ 77 h 104"/>
                      <a:gd name="T42" fmla="*/ 65 w 77"/>
                      <a:gd name="T43" fmla="*/ 65 h 104"/>
                      <a:gd name="T44" fmla="*/ 71 w 77"/>
                      <a:gd name="T45" fmla="*/ 53 h 104"/>
                      <a:gd name="T46" fmla="*/ 75 w 77"/>
                      <a:gd name="T47" fmla="*/ 39 h 104"/>
                      <a:gd name="T48" fmla="*/ 77 w 77"/>
                      <a:gd name="T49" fmla="*/ 23 h 10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7"/>
                      <a:gd name="T76" fmla="*/ 0 h 104"/>
                      <a:gd name="T77" fmla="*/ 77 w 77"/>
                      <a:gd name="T78" fmla="*/ 104 h 10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7" h="104">
                        <a:moveTo>
                          <a:pt x="77" y="23"/>
                        </a:moveTo>
                        <a:lnTo>
                          <a:pt x="75" y="14"/>
                        </a:lnTo>
                        <a:lnTo>
                          <a:pt x="74" y="3"/>
                        </a:lnTo>
                        <a:lnTo>
                          <a:pt x="72" y="2"/>
                        </a:lnTo>
                        <a:lnTo>
                          <a:pt x="69" y="0"/>
                        </a:lnTo>
                        <a:lnTo>
                          <a:pt x="72" y="11"/>
                        </a:lnTo>
                        <a:lnTo>
                          <a:pt x="74" y="23"/>
                        </a:lnTo>
                        <a:lnTo>
                          <a:pt x="72" y="39"/>
                        </a:lnTo>
                        <a:lnTo>
                          <a:pt x="68" y="53"/>
                        </a:lnTo>
                        <a:lnTo>
                          <a:pt x="60" y="65"/>
                        </a:lnTo>
                        <a:lnTo>
                          <a:pt x="52" y="77"/>
                        </a:lnTo>
                        <a:lnTo>
                          <a:pt x="42" y="87"/>
                        </a:lnTo>
                        <a:lnTo>
                          <a:pt x="28" y="94"/>
                        </a:lnTo>
                        <a:lnTo>
                          <a:pt x="14" y="99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6" y="104"/>
                        </a:lnTo>
                        <a:lnTo>
                          <a:pt x="20" y="100"/>
                        </a:lnTo>
                        <a:lnTo>
                          <a:pt x="34" y="94"/>
                        </a:lnTo>
                        <a:lnTo>
                          <a:pt x="46" y="87"/>
                        </a:lnTo>
                        <a:lnTo>
                          <a:pt x="55" y="77"/>
                        </a:lnTo>
                        <a:lnTo>
                          <a:pt x="65" y="65"/>
                        </a:lnTo>
                        <a:lnTo>
                          <a:pt x="71" y="53"/>
                        </a:lnTo>
                        <a:lnTo>
                          <a:pt x="75" y="39"/>
                        </a:lnTo>
                        <a:lnTo>
                          <a:pt x="77" y="23"/>
                        </a:lnTo>
                        <a:close/>
                      </a:path>
                    </a:pathLst>
                  </a:custGeom>
                  <a:solidFill>
                    <a:srgbClr val="DC373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1" name="Freeform 829">
                    <a:extLst>
                      <a:ext uri="{FF2B5EF4-FFF2-40B4-BE49-F238E27FC236}">
                        <a16:creationId xmlns:a16="http://schemas.microsoft.com/office/drawing/2014/main" id="{3B297F72-5B0F-5B4F-B6C6-17A80DB83F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8" y="1204"/>
                    <a:ext cx="78" cy="105"/>
                  </a:xfrm>
                  <a:custGeom>
                    <a:avLst/>
                    <a:gdLst>
                      <a:gd name="T0" fmla="*/ 78 w 78"/>
                      <a:gd name="T1" fmla="*/ 26 h 105"/>
                      <a:gd name="T2" fmla="*/ 77 w 78"/>
                      <a:gd name="T3" fmla="*/ 15 h 105"/>
                      <a:gd name="T4" fmla="*/ 75 w 78"/>
                      <a:gd name="T5" fmla="*/ 5 h 105"/>
                      <a:gd name="T6" fmla="*/ 72 w 78"/>
                      <a:gd name="T7" fmla="*/ 3 h 105"/>
                      <a:gd name="T8" fmla="*/ 71 w 78"/>
                      <a:gd name="T9" fmla="*/ 0 h 105"/>
                      <a:gd name="T10" fmla="*/ 74 w 78"/>
                      <a:gd name="T11" fmla="*/ 12 h 105"/>
                      <a:gd name="T12" fmla="*/ 75 w 78"/>
                      <a:gd name="T13" fmla="*/ 26 h 105"/>
                      <a:gd name="T14" fmla="*/ 74 w 78"/>
                      <a:gd name="T15" fmla="*/ 42 h 105"/>
                      <a:gd name="T16" fmla="*/ 69 w 78"/>
                      <a:gd name="T17" fmla="*/ 56 h 105"/>
                      <a:gd name="T18" fmla="*/ 61 w 78"/>
                      <a:gd name="T19" fmla="*/ 69 h 105"/>
                      <a:gd name="T20" fmla="*/ 52 w 78"/>
                      <a:gd name="T21" fmla="*/ 80 h 105"/>
                      <a:gd name="T22" fmla="*/ 41 w 78"/>
                      <a:gd name="T23" fmla="*/ 90 h 105"/>
                      <a:gd name="T24" fmla="*/ 29 w 78"/>
                      <a:gd name="T25" fmla="*/ 96 h 105"/>
                      <a:gd name="T26" fmla="*/ 15 w 78"/>
                      <a:gd name="T27" fmla="*/ 100 h 105"/>
                      <a:gd name="T28" fmla="*/ 0 w 78"/>
                      <a:gd name="T29" fmla="*/ 102 h 105"/>
                      <a:gd name="T30" fmla="*/ 0 w 78"/>
                      <a:gd name="T31" fmla="*/ 102 h 105"/>
                      <a:gd name="T32" fmla="*/ 0 w 78"/>
                      <a:gd name="T33" fmla="*/ 102 h 105"/>
                      <a:gd name="T34" fmla="*/ 3 w 78"/>
                      <a:gd name="T35" fmla="*/ 103 h 105"/>
                      <a:gd name="T36" fmla="*/ 6 w 78"/>
                      <a:gd name="T37" fmla="*/ 105 h 105"/>
                      <a:gd name="T38" fmla="*/ 20 w 78"/>
                      <a:gd name="T39" fmla="*/ 102 h 105"/>
                      <a:gd name="T40" fmla="*/ 34 w 78"/>
                      <a:gd name="T41" fmla="*/ 97 h 105"/>
                      <a:gd name="T42" fmla="*/ 46 w 78"/>
                      <a:gd name="T43" fmla="*/ 90 h 105"/>
                      <a:gd name="T44" fmla="*/ 57 w 78"/>
                      <a:gd name="T45" fmla="*/ 80 h 105"/>
                      <a:gd name="T46" fmla="*/ 66 w 78"/>
                      <a:gd name="T47" fmla="*/ 68 h 105"/>
                      <a:gd name="T48" fmla="*/ 72 w 78"/>
                      <a:gd name="T49" fmla="*/ 56 h 105"/>
                      <a:gd name="T50" fmla="*/ 77 w 78"/>
                      <a:gd name="T51" fmla="*/ 42 h 105"/>
                      <a:gd name="T52" fmla="*/ 78 w 78"/>
                      <a:gd name="T53" fmla="*/ 26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8"/>
                      <a:gd name="T82" fmla="*/ 0 h 105"/>
                      <a:gd name="T83" fmla="*/ 78 w 78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8" h="105">
                        <a:moveTo>
                          <a:pt x="78" y="26"/>
                        </a:moveTo>
                        <a:lnTo>
                          <a:pt x="77" y="15"/>
                        </a:lnTo>
                        <a:lnTo>
                          <a:pt x="75" y="5"/>
                        </a:lnTo>
                        <a:lnTo>
                          <a:pt x="72" y="3"/>
                        </a:lnTo>
                        <a:lnTo>
                          <a:pt x="71" y="0"/>
                        </a:lnTo>
                        <a:lnTo>
                          <a:pt x="74" y="12"/>
                        </a:lnTo>
                        <a:lnTo>
                          <a:pt x="75" y="26"/>
                        </a:lnTo>
                        <a:lnTo>
                          <a:pt x="74" y="42"/>
                        </a:lnTo>
                        <a:lnTo>
                          <a:pt x="69" y="56"/>
                        </a:lnTo>
                        <a:lnTo>
                          <a:pt x="61" y="69"/>
                        </a:lnTo>
                        <a:lnTo>
                          <a:pt x="52" y="80"/>
                        </a:lnTo>
                        <a:lnTo>
                          <a:pt x="41" y="90"/>
                        </a:lnTo>
                        <a:lnTo>
                          <a:pt x="29" y="96"/>
                        </a:lnTo>
                        <a:lnTo>
                          <a:pt x="15" y="100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20" y="102"/>
                        </a:lnTo>
                        <a:lnTo>
                          <a:pt x="34" y="97"/>
                        </a:lnTo>
                        <a:lnTo>
                          <a:pt x="46" y="90"/>
                        </a:lnTo>
                        <a:lnTo>
                          <a:pt x="57" y="80"/>
                        </a:lnTo>
                        <a:lnTo>
                          <a:pt x="66" y="68"/>
                        </a:lnTo>
                        <a:lnTo>
                          <a:pt x="72" y="56"/>
                        </a:lnTo>
                        <a:lnTo>
                          <a:pt x="77" y="42"/>
                        </a:lnTo>
                        <a:lnTo>
                          <a:pt x="78" y="26"/>
                        </a:lnTo>
                        <a:close/>
                      </a:path>
                    </a:pathLst>
                  </a:custGeom>
                  <a:solidFill>
                    <a:srgbClr val="DC37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2" name="Freeform 830">
                    <a:extLst>
                      <a:ext uri="{FF2B5EF4-FFF2-40B4-BE49-F238E27FC236}">
                        <a16:creationId xmlns:a16="http://schemas.microsoft.com/office/drawing/2014/main" id="{C6AA4088-0C77-EC4C-8E6D-6145CE5898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5" y="1202"/>
                    <a:ext cx="80" cy="105"/>
                  </a:xfrm>
                  <a:custGeom>
                    <a:avLst/>
                    <a:gdLst>
                      <a:gd name="T0" fmla="*/ 80 w 80"/>
                      <a:gd name="T1" fmla="*/ 28 h 105"/>
                      <a:gd name="T2" fmla="*/ 78 w 80"/>
                      <a:gd name="T3" fmla="*/ 16 h 105"/>
                      <a:gd name="T4" fmla="*/ 75 w 80"/>
                      <a:gd name="T5" fmla="*/ 5 h 105"/>
                      <a:gd name="T6" fmla="*/ 74 w 80"/>
                      <a:gd name="T7" fmla="*/ 2 h 105"/>
                      <a:gd name="T8" fmla="*/ 71 w 80"/>
                      <a:gd name="T9" fmla="*/ 0 h 105"/>
                      <a:gd name="T10" fmla="*/ 75 w 80"/>
                      <a:gd name="T11" fmla="*/ 14 h 105"/>
                      <a:gd name="T12" fmla="*/ 77 w 80"/>
                      <a:gd name="T13" fmla="*/ 28 h 105"/>
                      <a:gd name="T14" fmla="*/ 75 w 80"/>
                      <a:gd name="T15" fmla="*/ 44 h 105"/>
                      <a:gd name="T16" fmla="*/ 71 w 80"/>
                      <a:gd name="T17" fmla="*/ 58 h 105"/>
                      <a:gd name="T18" fmla="*/ 63 w 80"/>
                      <a:gd name="T19" fmla="*/ 70 h 105"/>
                      <a:gd name="T20" fmla="*/ 55 w 80"/>
                      <a:gd name="T21" fmla="*/ 81 h 105"/>
                      <a:gd name="T22" fmla="*/ 43 w 80"/>
                      <a:gd name="T23" fmla="*/ 90 h 105"/>
                      <a:gd name="T24" fmla="*/ 31 w 80"/>
                      <a:gd name="T25" fmla="*/ 96 h 105"/>
                      <a:gd name="T26" fmla="*/ 17 w 80"/>
                      <a:gd name="T27" fmla="*/ 101 h 105"/>
                      <a:gd name="T28" fmla="*/ 3 w 80"/>
                      <a:gd name="T29" fmla="*/ 102 h 105"/>
                      <a:gd name="T30" fmla="*/ 1 w 80"/>
                      <a:gd name="T31" fmla="*/ 102 h 105"/>
                      <a:gd name="T32" fmla="*/ 0 w 80"/>
                      <a:gd name="T33" fmla="*/ 102 h 105"/>
                      <a:gd name="T34" fmla="*/ 3 w 80"/>
                      <a:gd name="T35" fmla="*/ 104 h 105"/>
                      <a:gd name="T36" fmla="*/ 6 w 80"/>
                      <a:gd name="T37" fmla="*/ 105 h 105"/>
                      <a:gd name="T38" fmla="*/ 20 w 80"/>
                      <a:gd name="T39" fmla="*/ 104 h 105"/>
                      <a:gd name="T40" fmla="*/ 34 w 80"/>
                      <a:gd name="T41" fmla="*/ 99 h 105"/>
                      <a:gd name="T42" fmla="*/ 48 w 80"/>
                      <a:gd name="T43" fmla="*/ 92 h 105"/>
                      <a:gd name="T44" fmla="*/ 58 w 80"/>
                      <a:gd name="T45" fmla="*/ 82 h 105"/>
                      <a:gd name="T46" fmla="*/ 66 w 80"/>
                      <a:gd name="T47" fmla="*/ 70 h 105"/>
                      <a:gd name="T48" fmla="*/ 74 w 80"/>
                      <a:gd name="T49" fmla="*/ 58 h 105"/>
                      <a:gd name="T50" fmla="*/ 78 w 80"/>
                      <a:gd name="T51" fmla="*/ 44 h 105"/>
                      <a:gd name="T52" fmla="*/ 80 w 80"/>
                      <a:gd name="T53" fmla="*/ 28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0"/>
                      <a:gd name="T82" fmla="*/ 0 h 105"/>
                      <a:gd name="T83" fmla="*/ 80 w 80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0" h="105">
                        <a:moveTo>
                          <a:pt x="80" y="28"/>
                        </a:moveTo>
                        <a:lnTo>
                          <a:pt x="78" y="16"/>
                        </a:lnTo>
                        <a:lnTo>
                          <a:pt x="75" y="5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5" y="14"/>
                        </a:lnTo>
                        <a:lnTo>
                          <a:pt x="77" y="28"/>
                        </a:lnTo>
                        <a:lnTo>
                          <a:pt x="75" y="44"/>
                        </a:lnTo>
                        <a:lnTo>
                          <a:pt x="71" y="58"/>
                        </a:lnTo>
                        <a:lnTo>
                          <a:pt x="63" y="70"/>
                        </a:lnTo>
                        <a:lnTo>
                          <a:pt x="55" y="81"/>
                        </a:lnTo>
                        <a:lnTo>
                          <a:pt x="43" y="90"/>
                        </a:lnTo>
                        <a:lnTo>
                          <a:pt x="31" y="96"/>
                        </a:lnTo>
                        <a:lnTo>
                          <a:pt x="17" y="101"/>
                        </a:lnTo>
                        <a:lnTo>
                          <a:pt x="3" y="102"/>
                        </a:lnTo>
                        <a:lnTo>
                          <a:pt x="1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5"/>
                        </a:lnTo>
                        <a:lnTo>
                          <a:pt x="20" y="104"/>
                        </a:lnTo>
                        <a:lnTo>
                          <a:pt x="34" y="99"/>
                        </a:lnTo>
                        <a:lnTo>
                          <a:pt x="48" y="92"/>
                        </a:lnTo>
                        <a:lnTo>
                          <a:pt x="58" y="82"/>
                        </a:lnTo>
                        <a:lnTo>
                          <a:pt x="66" y="70"/>
                        </a:lnTo>
                        <a:lnTo>
                          <a:pt x="74" y="58"/>
                        </a:lnTo>
                        <a:lnTo>
                          <a:pt x="78" y="44"/>
                        </a:lnTo>
                        <a:lnTo>
                          <a:pt x="80" y="28"/>
                        </a:lnTo>
                        <a:close/>
                      </a:path>
                    </a:pathLst>
                  </a:custGeom>
                  <a:solidFill>
                    <a:srgbClr val="DC383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3" name="Freeform 831">
                    <a:extLst>
                      <a:ext uri="{FF2B5EF4-FFF2-40B4-BE49-F238E27FC236}">
                        <a16:creationId xmlns:a16="http://schemas.microsoft.com/office/drawing/2014/main" id="{7ABE1FD2-D8FE-D446-AF2A-9D92712073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2" y="1201"/>
                    <a:ext cx="81" cy="105"/>
                  </a:xfrm>
                  <a:custGeom>
                    <a:avLst/>
                    <a:gdLst>
                      <a:gd name="T0" fmla="*/ 81 w 81"/>
                      <a:gd name="T1" fmla="*/ 29 h 105"/>
                      <a:gd name="T2" fmla="*/ 80 w 81"/>
                      <a:gd name="T3" fmla="*/ 15 h 105"/>
                      <a:gd name="T4" fmla="*/ 77 w 81"/>
                      <a:gd name="T5" fmla="*/ 3 h 105"/>
                      <a:gd name="T6" fmla="*/ 74 w 81"/>
                      <a:gd name="T7" fmla="*/ 1 h 105"/>
                      <a:gd name="T8" fmla="*/ 72 w 81"/>
                      <a:gd name="T9" fmla="*/ 0 h 105"/>
                      <a:gd name="T10" fmla="*/ 74 w 81"/>
                      <a:gd name="T11" fmla="*/ 6 h 105"/>
                      <a:gd name="T12" fmla="*/ 77 w 81"/>
                      <a:gd name="T13" fmla="*/ 14 h 105"/>
                      <a:gd name="T14" fmla="*/ 77 w 81"/>
                      <a:gd name="T15" fmla="*/ 21 h 105"/>
                      <a:gd name="T16" fmla="*/ 78 w 81"/>
                      <a:gd name="T17" fmla="*/ 29 h 105"/>
                      <a:gd name="T18" fmla="*/ 77 w 81"/>
                      <a:gd name="T19" fmla="*/ 45 h 105"/>
                      <a:gd name="T20" fmla="*/ 72 w 81"/>
                      <a:gd name="T21" fmla="*/ 57 h 105"/>
                      <a:gd name="T22" fmla="*/ 66 w 81"/>
                      <a:gd name="T23" fmla="*/ 69 h 105"/>
                      <a:gd name="T24" fmla="*/ 57 w 81"/>
                      <a:gd name="T25" fmla="*/ 80 h 105"/>
                      <a:gd name="T26" fmla="*/ 46 w 81"/>
                      <a:gd name="T27" fmla="*/ 89 h 105"/>
                      <a:gd name="T28" fmla="*/ 34 w 81"/>
                      <a:gd name="T29" fmla="*/ 96 h 105"/>
                      <a:gd name="T30" fmla="*/ 20 w 81"/>
                      <a:gd name="T31" fmla="*/ 100 h 105"/>
                      <a:gd name="T32" fmla="*/ 6 w 81"/>
                      <a:gd name="T33" fmla="*/ 102 h 105"/>
                      <a:gd name="T34" fmla="*/ 3 w 81"/>
                      <a:gd name="T35" fmla="*/ 102 h 105"/>
                      <a:gd name="T36" fmla="*/ 0 w 81"/>
                      <a:gd name="T37" fmla="*/ 102 h 105"/>
                      <a:gd name="T38" fmla="*/ 3 w 81"/>
                      <a:gd name="T39" fmla="*/ 103 h 105"/>
                      <a:gd name="T40" fmla="*/ 6 w 81"/>
                      <a:gd name="T41" fmla="*/ 105 h 105"/>
                      <a:gd name="T42" fmla="*/ 6 w 81"/>
                      <a:gd name="T43" fmla="*/ 105 h 105"/>
                      <a:gd name="T44" fmla="*/ 6 w 81"/>
                      <a:gd name="T45" fmla="*/ 105 h 105"/>
                      <a:gd name="T46" fmla="*/ 21 w 81"/>
                      <a:gd name="T47" fmla="*/ 103 h 105"/>
                      <a:gd name="T48" fmla="*/ 35 w 81"/>
                      <a:gd name="T49" fmla="*/ 99 h 105"/>
                      <a:gd name="T50" fmla="*/ 47 w 81"/>
                      <a:gd name="T51" fmla="*/ 93 h 105"/>
                      <a:gd name="T52" fmla="*/ 58 w 81"/>
                      <a:gd name="T53" fmla="*/ 83 h 105"/>
                      <a:gd name="T54" fmla="*/ 67 w 81"/>
                      <a:gd name="T55" fmla="*/ 72 h 105"/>
                      <a:gd name="T56" fmla="*/ 75 w 81"/>
                      <a:gd name="T57" fmla="*/ 59 h 105"/>
                      <a:gd name="T58" fmla="*/ 80 w 81"/>
                      <a:gd name="T59" fmla="*/ 45 h 105"/>
                      <a:gd name="T60" fmla="*/ 81 w 81"/>
                      <a:gd name="T61" fmla="*/ 29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1"/>
                      <a:gd name="T94" fmla="*/ 0 h 105"/>
                      <a:gd name="T95" fmla="*/ 81 w 81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1" h="105">
                        <a:moveTo>
                          <a:pt x="81" y="29"/>
                        </a:moveTo>
                        <a:lnTo>
                          <a:pt x="80" y="15"/>
                        </a:lnTo>
                        <a:lnTo>
                          <a:pt x="77" y="3"/>
                        </a:lnTo>
                        <a:lnTo>
                          <a:pt x="74" y="1"/>
                        </a:lnTo>
                        <a:lnTo>
                          <a:pt x="72" y="0"/>
                        </a:lnTo>
                        <a:lnTo>
                          <a:pt x="74" y="6"/>
                        </a:lnTo>
                        <a:lnTo>
                          <a:pt x="77" y="14"/>
                        </a:lnTo>
                        <a:lnTo>
                          <a:pt x="77" y="21"/>
                        </a:lnTo>
                        <a:lnTo>
                          <a:pt x="78" y="29"/>
                        </a:lnTo>
                        <a:lnTo>
                          <a:pt x="77" y="45"/>
                        </a:lnTo>
                        <a:lnTo>
                          <a:pt x="72" y="57"/>
                        </a:lnTo>
                        <a:lnTo>
                          <a:pt x="66" y="69"/>
                        </a:lnTo>
                        <a:lnTo>
                          <a:pt x="57" y="80"/>
                        </a:lnTo>
                        <a:lnTo>
                          <a:pt x="46" y="89"/>
                        </a:lnTo>
                        <a:lnTo>
                          <a:pt x="34" y="96"/>
                        </a:lnTo>
                        <a:lnTo>
                          <a:pt x="20" y="100"/>
                        </a:lnTo>
                        <a:lnTo>
                          <a:pt x="6" y="102"/>
                        </a:lnTo>
                        <a:lnTo>
                          <a:pt x="3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21" y="103"/>
                        </a:lnTo>
                        <a:lnTo>
                          <a:pt x="35" y="99"/>
                        </a:lnTo>
                        <a:lnTo>
                          <a:pt x="47" y="93"/>
                        </a:lnTo>
                        <a:lnTo>
                          <a:pt x="58" y="83"/>
                        </a:lnTo>
                        <a:lnTo>
                          <a:pt x="67" y="72"/>
                        </a:lnTo>
                        <a:lnTo>
                          <a:pt x="75" y="59"/>
                        </a:lnTo>
                        <a:lnTo>
                          <a:pt x="80" y="45"/>
                        </a:lnTo>
                        <a:lnTo>
                          <a:pt x="81" y="29"/>
                        </a:lnTo>
                        <a:close/>
                      </a:path>
                    </a:pathLst>
                  </a:custGeom>
                  <a:solidFill>
                    <a:srgbClr val="DD39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4" name="Freeform 832">
                    <a:extLst>
                      <a:ext uri="{FF2B5EF4-FFF2-40B4-BE49-F238E27FC236}">
                        <a16:creationId xmlns:a16="http://schemas.microsoft.com/office/drawing/2014/main" id="{415CF051-A671-0147-AEEB-94EA3F415F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8" y="1199"/>
                    <a:ext cx="84" cy="105"/>
                  </a:xfrm>
                  <a:custGeom>
                    <a:avLst/>
                    <a:gdLst>
                      <a:gd name="T0" fmla="*/ 84 w 84"/>
                      <a:gd name="T1" fmla="*/ 31 h 105"/>
                      <a:gd name="T2" fmla="*/ 82 w 84"/>
                      <a:gd name="T3" fmla="*/ 17 h 105"/>
                      <a:gd name="T4" fmla="*/ 78 w 84"/>
                      <a:gd name="T5" fmla="*/ 3 h 105"/>
                      <a:gd name="T6" fmla="*/ 76 w 84"/>
                      <a:gd name="T7" fmla="*/ 2 h 105"/>
                      <a:gd name="T8" fmla="*/ 73 w 84"/>
                      <a:gd name="T9" fmla="*/ 0 h 105"/>
                      <a:gd name="T10" fmla="*/ 76 w 84"/>
                      <a:gd name="T11" fmla="*/ 8 h 105"/>
                      <a:gd name="T12" fmla="*/ 78 w 84"/>
                      <a:gd name="T13" fmla="*/ 16 h 105"/>
                      <a:gd name="T14" fmla="*/ 79 w 84"/>
                      <a:gd name="T15" fmla="*/ 23 h 105"/>
                      <a:gd name="T16" fmla="*/ 81 w 84"/>
                      <a:gd name="T17" fmla="*/ 31 h 105"/>
                      <a:gd name="T18" fmla="*/ 79 w 84"/>
                      <a:gd name="T19" fmla="*/ 45 h 105"/>
                      <a:gd name="T20" fmla="*/ 75 w 84"/>
                      <a:gd name="T21" fmla="*/ 59 h 105"/>
                      <a:gd name="T22" fmla="*/ 68 w 84"/>
                      <a:gd name="T23" fmla="*/ 71 h 105"/>
                      <a:gd name="T24" fmla="*/ 59 w 84"/>
                      <a:gd name="T25" fmla="*/ 82 h 105"/>
                      <a:gd name="T26" fmla="*/ 48 w 84"/>
                      <a:gd name="T27" fmla="*/ 90 h 105"/>
                      <a:gd name="T28" fmla="*/ 38 w 84"/>
                      <a:gd name="T29" fmla="*/ 96 h 105"/>
                      <a:gd name="T30" fmla="*/ 24 w 84"/>
                      <a:gd name="T31" fmla="*/ 101 h 105"/>
                      <a:gd name="T32" fmla="*/ 10 w 84"/>
                      <a:gd name="T33" fmla="*/ 102 h 105"/>
                      <a:gd name="T34" fmla="*/ 5 w 84"/>
                      <a:gd name="T35" fmla="*/ 102 h 105"/>
                      <a:gd name="T36" fmla="*/ 0 w 84"/>
                      <a:gd name="T37" fmla="*/ 102 h 105"/>
                      <a:gd name="T38" fmla="*/ 4 w 84"/>
                      <a:gd name="T39" fmla="*/ 104 h 105"/>
                      <a:gd name="T40" fmla="*/ 7 w 84"/>
                      <a:gd name="T41" fmla="*/ 105 h 105"/>
                      <a:gd name="T42" fmla="*/ 8 w 84"/>
                      <a:gd name="T43" fmla="*/ 105 h 105"/>
                      <a:gd name="T44" fmla="*/ 10 w 84"/>
                      <a:gd name="T45" fmla="*/ 105 h 105"/>
                      <a:gd name="T46" fmla="*/ 24 w 84"/>
                      <a:gd name="T47" fmla="*/ 104 h 105"/>
                      <a:gd name="T48" fmla="*/ 38 w 84"/>
                      <a:gd name="T49" fmla="*/ 99 h 105"/>
                      <a:gd name="T50" fmla="*/ 50 w 84"/>
                      <a:gd name="T51" fmla="*/ 93 h 105"/>
                      <a:gd name="T52" fmla="*/ 62 w 84"/>
                      <a:gd name="T53" fmla="*/ 84 h 105"/>
                      <a:gd name="T54" fmla="*/ 70 w 84"/>
                      <a:gd name="T55" fmla="*/ 73 h 105"/>
                      <a:gd name="T56" fmla="*/ 78 w 84"/>
                      <a:gd name="T57" fmla="*/ 61 h 105"/>
                      <a:gd name="T58" fmla="*/ 82 w 84"/>
                      <a:gd name="T59" fmla="*/ 47 h 105"/>
                      <a:gd name="T60" fmla="*/ 84 w 84"/>
                      <a:gd name="T61" fmla="*/ 31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4"/>
                      <a:gd name="T94" fmla="*/ 0 h 105"/>
                      <a:gd name="T95" fmla="*/ 84 w 84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4" h="105">
                        <a:moveTo>
                          <a:pt x="84" y="31"/>
                        </a:moveTo>
                        <a:lnTo>
                          <a:pt x="82" y="17"/>
                        </a:lnTo>
                        <a:lnTo>
                          <a:pt x="78" y="3"/>
                        </a:lnTo>
                        <a:lnTo>
                          <a:pt x="76" y="2"/>
                        </a:lnTo>
                        <a:lnTo>
                          <a:pt x="73" y="0"/>
                        </a:lnTo>
                        <a:lnTo>
                          <a:pt x="76" y="8"/>
                        </a:lnTo>
                        <a:lnTo>
                          <a:pt x="78" y="16"/>
                        </a:lnTo>
                        <a:lnTo>
                          <a:pt x="79" y="23"/>
                        </a:lnTo>
                        <a:lnTo>
                          <a:pt x="81" y="31"/>
                        </a:lnTo>
                        <a:lnTo>
                          <a:pt x="79" y="45"/>
                        </a:lnTo>
                        <a:lnTo>
                          <a:pt x="75" y="59"/>
                        </a:lnTo>
                        <a:lnTo>
                          <a:pt x="68" y="71"/>
                        </a:lnTo>
                        <a:lnTo>
                          <a:pt x="59" y="82"/>
                        </a:lnTo>
                        <a:lnTo>
                          <a:pt x="48" y="90"/>
                        </a:lnTo>
                        <a:lnTo>
                          <a:pt x="38" y="96"/>
                        </a:lnTo>
                        <a:lnTo>
                          <a:pt x="24" y="101"/>
                        </a:lnTo>
                        <a:lnTo>
                          <a:pt x="10" y="102"/>
                        </a:lnTo>
                        <a:lnTo>
                          <a:pt x="5" y="102"/>
                        </a:lnTo>
                        <a:lnTo>
                          <a:pt x="0" y="102"/>
                        </a:lnTo>
                        <a:lnTo>
                          <a:pt x="4" y="104"/>
                        </a:lnTo>
                        <a:lnTo>
                          <a:pt x="7" y="105"/>
                        </a:lnTo>
                        <a:lnTo>
                          <a:pt x="8" y="105"/>
                        </a:lnTo>
                        <a:lnTo>
                          <a:pt x="10" y="105"/>
                        </a:lnTo>
                        <a:lnTo>
                          <a:pt x="24" y="104"/>
                        </a:lnTo>
                        <a:lnTo>
                          <a:pt x="38" y="99"/>
                        </a:lnTo>
                        <a:lnTo>
                          <a:pt x="50" y="93"/>
                        </a:lnTo>
                        <a:lnTo>
                          <a:pt x="62" y="84"/>
                        </a:lnTo>
                        <a:lnTo>
                          <a:pt x="70" y="73"/>
                        </a:lnTo>
                        <a:lnTo>
                          <a:pt x="78" y="61"/>
                        </a:lnTo>
                        <a:lnTo>
                          <a:pt x="82" y="47"/>
                        </a:lnTo>
                        <a:lnTo>
                          <a:pt x="84" y="31"/>
                        </a:lnTo>
                        <a:close/>
                      </a:path>
                    </a:pathLst>
                  </a:custGeom>
                  <a:solidFill>
                    <a:srgbClr val="DD393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5" name="Freeform 833">
                    <a:extLst>
                      <a:ext uri="{FF2B5EF4-FFF2-40B4-BE49-F238E27FC236}">
                        <a16:creationId xmlns:a16="http://schemas.microsoft.com/office/drawing/2014/main" id="{E80B5A80-2308-9C48-A764-A90272276F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5" y="1198"/>
                    <a:ext cx="85" cy="105"/>
                  </a:xfrm>
                  <a:custGeom>
                    <a:avLst/>
                    <a:gdLst>
                      <a:gd name="T0" fmla="*/ 85 w 85"/>
                      <a:gd name="T1" fmla="*/ 32 h 105"/>
                      <a:gd name="T2" fmla="*/ 84 w 85"/>
                      <a:gd name="T3" fmla="*/ 24 h 105"/>
                      <a:gd name="T4" fmla="*/ 84 w 85"/>
                      <a:gd name="T5" fmla="*/ 17 h 105"/>
                      <a:gd name="T6" fmla="*/ 81 w 85"/>
                      <a:gd name="T7" fmla="*/ 9 h 105"/>
                      <a:gd name="T8" fmla="*/ 79 w 85"/>
                      <a:gd name="T9" fmla="*/ 3 h 105"/>
                      <a:gd name="T10" fmla="*/ 76 w 85"/>
                      <a:gd name="T11" fmla="*/ 1 h 105"/>
                      <a:gd name="T12" fmla="*/ 73 w 85"/>
                      <a:gd name="T13" fmla="*/ 0 h 105"/>
                      <a:gd name="T14" fmla="*/ 78 w 85"/>
                      <a:gd name="T15" fmla="*/ 7 h 105"/>
                      <a:gd name="T16" fmla="*/ 79 w 85"/>
                      <a:gd name="T17" fmla="*/ 15 h 105"/>
                      <a:gd name="T18" fmla="*/ 81 w 85"/>
                      <a:gd name="T19" fmla="*/ 24 h 105"/>
                      <a:gd name="T20" fmla="*/ 82 w 85"/>
                      <a:gd name="T21" fmla="*/ 32 h 105"/>
                      <a:gd name="T22" fmla="*/ 81 w 85"/>
                      <a:gd name="T23" fmla="*/ 46 h 105"/>
                      <a:gd name="T24" fmla="*/ 76 w 85"/>
                      <a:gd name="T25" fmla="*/ 60 h 105"/>
                      <a:gd name="T26" fmla="*/ 70 w 85"/>
                      <a:gd name="T27" fmla="*/ 71 h 105"/>
                      <a:gd name="T28" fmla="*/ 61 w 85"/>
                      <a:gd name="T29" fmla="*/ 82 h 105"/>
                      <a:gd name="T30" fmla="*/ 51 w 85"/>
                      <a:gd name="T31" fmla="*/ 89 h 105"/>
                      <a:gd name="T32" fmla="*/ 39 w 85"/>
                      <a:gd name="T33" fmla="*/ 97 h 105"/>
                      <a:gd name="T34" fmla="*/ 27 w 85"/>
                      <a:gd name="T35" fmla="*/ 100 h 105"/>
                      <a:gd name="T36" fmla="*/ 13 w 85"/>
                      <a:gd name="T37" fmla="*/ 102 h 105"/>
                      <a:gd name="T38" fmla="*/ 7 w 85"/>
                      <a:gd name="T39" fmla="*/ 102 h 105"/>
                      <a:gd name="T40" fmla="*/ 0 w 85"/>
                      <a:gd name="T41" fmla="*/ 102 h 105"/>
                      <a:gd name="T42" fmla="*/ 3 w 85"/>
                      <a:gd name="T43" fmla="*/ 103 h 105"/>
                      <a:gd name="T44" fmla="*/ 7 w 85"/>
                      <a:gd name="T45" fmla="*/ 105 h 105"/>
                      <a:gd name="T46" fmla="*/ 10 w 85"/>
                      <a:gd name="T47" fmla="*/ 105 h 105"/>
                      <a:gd name="T48" fmla="*/ 13 w 85"/>
                      <a:gd name="T49" fmla="*/ 105 h 105"/>
                      <a:gd name="T50" fmla="*/ 27 w 85"/>
                      <a:gd name="T51" fmla="*/ 103 h 105"/>
                      <a:gd name="T52" fmla="*/ 41 w 85"/>
                      <a:gd name="T53" fmla="*/ 99 h 105"/>
                      <a:gd name="T54" fmla="*/ 53 w 85"/>
                      <a:gd name="T55" fmla="*/ 92 h 105"/>
                      <a:gd name="T56" fmla="*/ 64 w 85"/>
                      <a:gd name="T57" fmla="*/ 83 h 105"/>
                      <a:gd name="T58" fmla="*/ 73 w 85"/>
                      <a:gd name="T59" fmla="*/ 72 h 105"/>
                      <a:gd name="T60" fmla="*/ 79 w 85"/>
                      <a:gd name="T61" fmla="*/ 60 h 105"/>
                      <a:gd name="T62" fmla="*/ 84 w 85"/>
                      <a:gd name="T63" fmla="*/ 48 h 105"/>
                      <a:gd name="T64" fmla="*/ 85 w 85"/>
                      <a:gd name="T65" fmla="*/ 32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2"/>
                        </a:moveTo>
                        <a:lnTo>
                          <a:pt x="84" y="24"/>
                        </a:lnTo>
                        <a:lnTo>
                          <a:pt x="84" y="17"/>
                        </a:lnTo>
                        <a:lnTo>
                          <a:pt x="81" y="9"/>
                        </a:lnTo>
                        <a:lnTo>
                          <a:pt x="79" y="3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78" y="7"/>
                        </a:lnTo>
                        <a:lnTo>
                          <a:pt x="79" y="15"/>
                        </a:lnTo>
                        <a:lnTo>
                          <a:pt x="81" y="24"/>
                        </a:lnTo>
                        <a:lnTo>
                          <a:pt x="82" y="32"/>
                        </a:lnTo>
                        <a:lnTo>
                          <a:pt x="81" y="46"/>
                        </a:lnTo>
                        <a:lnTo>
                          <a:pt x="76" y="60"/>
                        </a:lnTo>
                        <a:lnTo>
                          <a:pt x="70" y="71"/>
                        </a:lnTo>
                        <a:lnTo>
                          <a:pt x="61" y="82"/>
                        </a:lnTo>
                        <a:lnTo>
                          <a:pt x="51" y="89"/>
                        </a:lnTo>
                        <a:lnTo>
                          <a:pt x="39" y="97"/>
                        </a:lnTo>
                        <a:lnTo>
                          <a:pt x="27" y="100"/>
                        </a:lnTo>
                        <a:lnTo>
                          <a:pt x="13" y="102"/>
                        </a:lnTo>
                        <a:lnTo>
                          <a:pt x="7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7" y="105"/>
                        </a:lnTo>
                        <a:lnTo>
                          <a:pt x="10" y="105"/>
                        </a:lnTo>
                        <a:lnTo>
                          <a:pt x="13" y="105"/>
                        </a:lnTo>
                        <a:lnTo>
                          <a:pt x="27" y="103"/>
                        </a:lnTo>
                        <a:lnTo>
                          <a:pt x="41" y="99"/>
                        </a:lnTo>
                        <a:lnTo>
                          <a:pt x="53" y="92"/>
                        </a:lnTo>
                        <a:lnTo>
                          <a:pt x="64" y="83"/>
                        </a:lnTo>
                        <a:lnTo>
                          <a:pt x="73" y="72"/>
                        </a:lnTo>
                        <a:lnTo>
                          <a:pt x="79" y="60"/>
                        </a:lnTo>
                        <a:lnTo>
                          <a:pt x="84" y="48"/>
                        </a:lnTo>
                        <a:lnTo>
                          <a:pt x="85" y="32"/>
                        </a:lnTo>
                        <a:close/>
                      </a:path>
                    </a:pathLst>
                  </a:custGeom>
                  <a:solidFill>
                    <a:srgbClr val="DD3A3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6" name="Freeform 834">
                    <a:extLst>
                      <a:ext uri="{FF2B5EF4-FFF2-40B4-BE49-F238E27FC236}">
                        <a16:creationId xmlns:a16="http://schemas.microsoft.com/office/drawing/2014/main" id="{3BF77611-45DE-1849-97C2-BF7311AC1D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4" y="1196"/>
                    <a:ext cx="85" cy="105"/>
                  </a:xfrm>
                  <a:custGeom>
                    <a:avLst/>
                    <a:gdLst>
                      <a:gd name="T0" fmla="*/ 85 w 85"/>
                      <a:gd name="T1" fmla="*/ 34 h 105"/>
                      <a:gd name="T2" fmla="*/ 83 w 85"/>
                      <a:gd name="T3" fmla="*/ 26 h 105"/>
                      <a:gd name="T4" fmla="*/ 82 w 85"/>
                      <a:gd name="T5" fmla="*/ 19 h 105"/>
                      <a:gd name="T6" fmla="*/ 80 w 85"/>
                      <a:gd name="T7" fmla="*/ 11 h 105"/>
                      <a:gd name="T8" fmla="*/ 77 w 85"/>
                      <a:gd name="T9" fmla="*/ 3 h 105"/>
                      <a:gd name="T10" fmla="*/ 74 w 85"/>
                      <a:gd name="T11" fmla="*/ 2 h 105"/>
                      <a:gd name="T12" fmla="*/ 72 w 85"/>
                      <a:gd name="T13" fmla="*/ 0 h 105"/>
                      <a:gd name="T14" fmla="*/ 75 w 85"/>
                      <a:gd name="T15" fmla="*/ 8 h 105"/>
                      <a:gd name="T16" fmla="*/ 79 w 85"/>
                      <a:gd name="T17" fmla="*/ 17 h 105"/>
                      <a:gd name="T18" fmla="*/ 80 w 85"/>
                      <a:gd name="T19" fmla="*/ 25 h 105"/>
                      <a:gd name="T20" fmla="*/ 82 w 85"/>
                      <a:gd name="T21" fmla="*/ 34 h 105"/>
                      <a:gd name="T22" fmla="*/ 80 w 85"/>
                      <a:gd name="T23" fmla="*/ 48 h 105"/>
                      <a:gd name="T24" fmla="*/ 75 w 85"/>
                      <a:gd name="T25" fmla="*/ 60 h 105"/>
                      <a:gd name="T26" fmla="*/ 69 w 85"/>
                      <a:gd name="T27" fmla="*/ 73 h 105"/>
                      <a:gd name="T28" fmla="*/ 62 w 85"/>
                      <a:gd name="T29" fmla="*/ 82 h 105"/>
                      <a:gd name="T30" fmla="*/ 51 w 85"/>
                      <a:gd name="T31" fmla="*/ 91 h 105"/>
                      <a:gd name="T32" fmla="*/ 40 w 85"/>
                      <a:gd name="T33" fmla="*/ 98 h 105"/>
                      <a:gd name="T34" fmla="*/ 28 w 85"/>
                      <a:gd name="T35" fmla="*/ 101 h 105"/>
                      <a:gd name="T36" fmla="*/ 14 w 85"/>
                      <a:gd name="T37" fmla="*/ 102 h 105"/>
                      <a:gd name="T38" fmla="*/ 6 w 85"/>
                      <a:gd name="T39" fmla="*/ 102 h 105"/>
                      <a:gd name="T40" fmla="*/ 0 w 85"/>
                      <a:gd name="T41" fmla="*/ 101 h 105"/>
                      <a:gd name="T42" fmla="*/ 1 w 85"/>
                      <a:gd name="T43" fmla="*/ 104 h 105"/>
                      <a:gd name="T44" fmla="*/ 4 w 85"/>
                      <a:gd name="T45" fmla="*/ 105 h 105"/>
                      <a:gd name="T46" fmla="*/ 9 w 85"/>
                      <a:gd name="T47" fmla="*/ 105 h 105"/>
                      <a:gd name="T48" fmla="*/ 14 w 85"/>
                      <a:gd name="T49" fmla="*/ 105 h 105"/>
                      <a:gd name="T50" fmla="*/ 28 w 85"/>
                      <a:gd name="T51" fmla="*/ 104 h 105"/>
                      <a:gd name="T52" fmla="*/ 42 w 85"/>
                      <a:gd name="T53" fmla="*/ 99 h 105"/>
                      <a:gd name="T54" fmla="*/ 52 w 85"/>
                      <a:gd name="T55" fmla="*/ 93 h 105"/>
                      <a:gd name="T56" fmla="*/ 63 w 85"/>
                      <a:gd name="T57" fmla="*/ 85 h 105"/>
                      <a:gd name="T58" fmla="*/ 72 w 85"/>
                      <a:gd name="T59" fmla="*/ 74 h 105"/>
                      <a:gd name="T60" fmla="*/ 79 w 85"/>
                      <a:gd name="T61" fmla="*/ 62 h 105"/>
                      <a:gd name="T62" fmla="*/ 83 w 85"/>
                      <a:gd name="T63" fmla="*/ 48 h 105"/>
                      <a:gd name="T64" fmla="*/ 85 w 85"/>
                      <a:gd name="T65" fmla="*/ 34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4"/>
                        </a:moveTo>
                        <a:lnTo>
                          <a:pt x="83" y="26"/>
                        </a:lnTo>
                        <a:lnTo>
                          <a:pt x="82" y="19"/>
                        </a:lnTo>
                        <a:lnTo>
                          <a:pt x="80" y="11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2" y="0"/>
                        </a:lnTo>
                        <a:lnTo>
                          <a:pt x="75" y="8"/>
                        </a:lnTo>
                        <a:lnTo>
                          <a:pt x="79" y="17"/>
                        </a:lnTo>
                        <a:lnTo>
                          <a:pt x="80" y="25"/>
                        </a:lnTo>
                        <a:lnTo>
                          <a:pt x="82" y="34"/>
                        </a:lnTo>
                        <a:lnTo>
                          <a:pt x="80" y="48"/>
                        </a:lnTo>
                        <a:lnTo>
                          <a:pt x="75" y="60"/>
                        </a:lnTo>
                        <a:lnTo>
                          <a:pt x="69" y="73"/>
                        </a:lnTo>
                        <a:lnTo>
                          <a:pt x="62" y="82"/>
                        </a:lnTo>
                        <a:lnTo>
                          <a:pt x="51" y="91"/>
                        </a:lnTo>
                        <a:lnTo>
                          <a:pt x="40" y="98"/>
                        </a:lnTo>
                        <a:lnTo>
                          <a:pt x="28" y="101"/>
                        </a:lnTo>
                        <a:lnTo>
                          <a:pt x="14" y="102"/>
                        </a:lnTo>
                        <a:lnTo>
                          <a:pt x="6" y="102"/>
                        </a:lnTo>
                        <a:lnTo>
                          <a:pt x="0" y="101"/>
                        </a:lnTo>
                        <a:lnTo>
                          <a:pt x="1" y="104"/>
                        </a:lnTo>
                        <a:lnTo>
                          <a:pt x="4" y="105"/>
                        </a:lnTo>
                        <a:lnTo>
                          <a:pt x="9" y="105"/>
                        </a:lnTo>
                        <a:lnTo>
                          <a:pt x="14" y="105"/>
                        </a:lnTo>
                        <a:lnTo>
                          <a:pt x="28" y="104"/>
                        </a:lnTo>
                        <a:lnTo>
                          <a:pt x="42" y="99"/>
                        </a:lnTo>
                        <a:lnTo>
                          <a:pt x="52" y="93"/>
                        </a:lnTo>
                        <a:lnTo>
                          <a:pt x="63" y="85"/>
                        </a:lnTo>
                        <a:lnTo>
                          <a:pt x="72" y="74"/>
                        </a:lnTo>
                        <a:lnTo>
                          <a:pt x="79" y="62"/>
                        </a:lnTo>
                        <a:lnTo>
                          <a:pt x="83" y="48"/>
                        </a:lnTo>
                        <a:lnTo>
                          <a:pt x="85" y="34"/>
                        </a:lnTo>
                        <a:close/>
                      </a:path>
                    </a:pathLst>
                  </a:custGeom>
                  <a:solidFill>
                    <a:srgbClr val="DD3C3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7" name="Freeform 835">
                    <a:extLst>
                      <a:ext uri="{FF2B5EF4-FFF2-40B4-BE49-F238E27FC236}">
                        <a16:creationId xmlns:a16="http://schemas.microsoft.com/office/drawing/2014/main" id="{39EC2D5D-056B-ED4B-A83B-2CB2BE7653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1" y="1195"/>
                    <a:ext cx="86" cy="105"/>
                  </a:xfrm>
                  <a:custGeom>
                    <a:avLst/>
                    <a:gdLst>
                      <a:gd name="T0" fmla="*/ 86 w 86"/>
                      <a:gd name="T1" fmla="*/ 35 h 105"/>
                      <a:gd name="T2" fmla="*/ 85 w 86"/>
                      <a:gd name="T3" fmla="*/ 27 h 105"/>
                      <a:gd name="T4" fmla="*/ 83 w 86"/>
                      <a:gd name="T5" fmla="*/ 18 h 105"/>
                      <a:gd name="T6" fmla="*/ 82 w 86"/>
                      <a:gd name="T7" fmla="*/ 10 h 105"/>
                      <a:gd name="T8" fmla="*/ 77 w 86"/>
                      <a:gd name="T9" fmla="*/ 3 h 105"/>
                      <a:gd name="T10" fmla="*/ 75 w 86"/>
                      <a:gd name="T11" fmla="*/ 1 h 105"/>
                      <a:gd name="T12" fmla="*/ 72 w 86"/>
                      <a:gd name="T13" fmla="*/ 0 h 105"/>
                      <a:gd name="T14" fmla="*/ 77 w 86"/>
                      <a:gd name="T15" fmla="*/ 9 h 105"/>
                      <a:gd name="T16" fmla="*/ 80 w 86"/>
                      <a:gd name="T17" fmla="*/ 17 h 105"/>
                      <a:gd name="T18" fmla="*/ 82 w 86"/>
                      <a:gd name="T19" fmla="*/ 26 h 105"/>
                      <a:gd name="T20" fmla="*/ 83 w 86"/>
                      <a:gd name="T21" fmla="*/ 35 h 105"/>
                      <a:gd name="T22" fmla="*/ 82 w 86"/>
                      <a:gd name="T23" fmla="*/ 49 h 105"/>
                      <a:gd name="T24" fmla="*/ 77 w 86"/>
                      <a:gd name="T25" fmla="*/ 61 h 105"/>
                      <a:gd name="T26" fmla="*/ 71 w 86"/>
                      <a:gd name="T27" fmla="*/ 72 h 105"/>
                      <a:gd name="T28" fmla="*/ 63 w 86"/>
                      <a:gd name="T29" fmla="*/ 83 h 105"/>
                      <a:gd name="T30" fmla="*/ 54 w 86"/>
                      <a:gd name="T31" fmla="*/ 91 h 105"/>
                      <a:gd name="T32" fmla="*/ 41 w 86"/>
                      <a:gd name="T33" fmla="*/ 97 h 105"/>
                      <a:gd name="T34" fmla="*/ 29 w 86"/>
                      <a:gd name="T35" fmla="*/ 100 h 105"/>
                      <a:gd name="T36" fmla="*/ 17 w 86"/>
                      <a:gd name="T37" fmla="*/ 102 h 105"/>
                      <a:gd name="T38" fmla="*/ 7 w 86"/>
                      <a:gd name="T39" fmla="*/ 102 h 105"/>
                      <a:gd name="T40" fmla="*/ 0 w 86"/>
                      <a:gd name="T41" fmla="*/ 100 h 105"/>
                      <a:gd name="T42" fmla="*/ 3 w 86"/>
                      <a:gd name="T43" fmla="*/ 102 h 105"/>
                      <a:gd name="T44" fmla="*/ 4 w 86"/>
                      <a:gd name="T45" fmla="*/ 105 h 105"/>
                      <a:gd name="T46" fmla="*/ 11 w 86"/>
                      <a:gd name="T47" fmla="*/ 105 h 105"/>
                      <a:gd name="T48" fmla="*/ 17 w 86"/>
                      <a:gd name="T49" fmla="*/ 105 h 105"/>
                      <a:gd name="T50" fmla="*/ 31 w 86"/>
                      <a:gd name="T51" fmla="*/ 103 h 105"/>
                      <a:gd name="T52" fmla="*/ 43 w 86"/>
                      <a:gd name="T53" fmla="*/ 100 h 105"/>
                      <a:gd name="T54" fmla="*/ 55 w 86"/>
                      <a:gd name="T55" fmla="*/ 92 h 105"/>
                      <a:gd name="T56" fmla="*/ 65 w 86"/>
                      <a:gd name="T57" fmla="*/ 85 h 105"/>
                      <a:gd name="T58" fmla="*/ 74 w 86"/>
                      <a:gd name="T59" fmla="*/ 74 h 105"/>
                      <a:gd name="T60" fmla="*/ 80 w 86"/>
                      <a:gd name="T61" fmla="*/ 63 h 105"/>
                      <a:gd name="T62" fmla="*/ 85 w 86"/>
                      <a:gd name="T63" fmla="*/ 49 h 105"/>
                      <a:gd name="T64" fmla="*/ 86 w 86"/>
                      <a:gd name="T65" fmla="*/ 35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5"/>
                      <a:gd name="T101" fmla="*/ 86 w 86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5">
                        <a:moveTo>
                          <a:pt x="86" y="35"/>
                        </a:moveTo>
                        <a:lnTo>
                          <a:pt x="85" y="27"/>
                        </a:lnTo>
                        <a:lnTo>
                          <a:pt x="83" y="18"/>
                        </a:lnTo>
                        <a:lnTo>
                          <a:pt x="82" y="10"/>
                        </a:lnTo>
                        <a:lnTo>
                          <a:pt x="77" y="3"/>
                        </a:lnTo>
                        <a:lnTo>
                          <a:pt x="75" y="1"/>
                        </a:lnTo>
                        <a:lnTo>
                          <a:pt x="72" y="0"/>
                        </a:lnTo>
                        <a:lnTo>
                          <a:pt x="77" y="9"/>
                        </a:lnTo>
                        <a:lnTo>
                          <a:pt x="80" y="17"/>
                        </a:lnTo>
                        <a:lnTo>
                          <a:pt x="82" y="26"/>
                        </a:lnTo>
                        <a:lnTo>
                          <a:pt x="83" y="35"/>
                        </a:lnTo>
                        <a:lnTo>
                          <a:pt x="82" y="49"/>
                        </a:lnTo>
                        <a:lnTo>
                          <a:pt x="77" y="61"/>
                        </a:lnTo>
                        <a:lnTo>
                          <a:pt x="71" y="72"/>
                        </a:lnTo>
                        <a:lnTo>
                          <a:pt x="63" y="83"/>
                        </a:lnTo>
                        <a:lnTo>
                          <a:pt x="54" y="91"/>
                        </a:lnTo>
                        <a:lnTo>
                          <a:pt x="41" y="97"/>
                        </a:lnTo>
                        <a:lnTo>
                          <a:pt x="29" y="100"/>
                        </a:lnTo>
                        <a:lnTo>
                          <a:pt x="17" y="102"/>
                        </a:lnTo>
                        <a:lnTo>
                          <a:pt x="7" y="102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4" y="105"/>
                        </a:lnTo>
                        <a:lnTo>
                          <a:pt x="11" y="105"/>
                        </a:lnTo>
                        <a:lnTo>
                          <a:pt x="17" y="105"/>
                        </a:lnTo>
                        <a:lnTo>
                          <a:pt x="31" y="103"/>
                        </a:lnTo>
                        <a:lnTo>
                          <a:pt x="43" y="100"/>
                        </a:lnTo>
                        <a:lnTo>
                          <a:pt x="55" y="92"/>
                        </a:lnTo>
                        <a:lnTo>
                          <a:pt x="65" y="85"/>
                        </a:lnTo>
                        <a:lnTo>
                          <a:pt x="74" y="74"/>
                        </a:lnTo>
                        <a:lnTo>
                          <a:pt x="80" y="63"/>
                        </a:lnTo>
                        <a:lnTo>
                          <a:pt x="85" y="49"/>
                        </a:lnTo>
                        <a:lnTo>
                          <a:pt x="86" y="35"/>
                        </a:lnTo>
                        <a:close/>
                      </a:path>
                    </a:pathLst>
                  </a:custGeom>
                  <a:solidFill>
                    <a:srgbClr val="DD3D3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8" name="Freeform 836">
                    <a:extLst>
                      <a:ext uri="{FF2B5EF4-FFF2-40B4-BE49-F238E27FC236}">
                        <a16:creationId xmlns:a16="http://schemas.microsoft.com/office/drawing/2014/main" id="{3F062155-BEE4-6842-8DB2-55FD25A7F9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9" y="1195"/>
                    <a:ext cx="87" cy="103"/>
                  </a:xfrm>
                  <a:custGeom>
                    <a:avLst/>
                    <a:gdLst>
                      <a:gd name="T0" fmla="*/ 87 w 87"/>
                      <a:gd name="T1" fmla="*/ 35 h 103"/>
                      <a:gd name="T2" fmla="*/ 85 w 87"/>
                      <a:gd name="T3" fmla="*/ 26 h 103"/>
                      <a:gd name="T4" fmla="*/ 84 w 87"/>
                      <a:gd name="T5" fmla="*/ 18 h 103"/>
                      <a:gd name="T6" fmla="*/ 80 w 87"/>
                      <a:gd name="T7" fmla="*/ 9 h 103"/>
                      <a:gd name="T8" fmla="*/ 77 w 87"/>
                      <a:gd name="T9" fmla="*/ 1 h 103"/>
                      <a:gd name="T10" fmla="*/ 74 w 87"/>
                      <a:gd name="T11" fmla="*/ 0 h 103"/>
                      <a:gd name="T12" fmla="*/ 73 w 87"/>
                      <a:gd name="T13" fmla="*/ 0 h 103"/>
                      <a:gd name="T14" fmla="*/ 77 w 87"/>
                      <a:gd name="T15" fmla="*/ 7 h 103"/>
                      <a:gd name="T16" fmla="*/ 80 w 87"/>
                      <a:gd name="T17" fmla="*/ 17 h 103"/>
                      <a:gd name="T18" fmla="*/ 82 w 87"/>
                      <a:gd name="T19" fmla="*/ 26 h 103"/>
                      <a:gd name="T20" fmla="*/ 84 w 87"/>
                      <a:gd name="T21" fmla="*/ 35 h 103"/>
                      <a:gd name="T22" fmla="*/ 82 w 87"/>
                      <a:gd name="T23" fmla="*/ 49 h 103"/>
                      <a:gd name="T24" fmla="*/ 77 w 87"/>
                      <a:gd name="T25" fmla="*/ 60 h 103"/>
                      <a:gd name="T26" fmla="*/ 71 w 87"/>
                      <a:gd name="T27" fmla="*/ 72 h 103"/>
                      <a:gd name="T28" fmla="*/ 64 w 87"/>
                      <a:gd name="T29" fmla="*/ 82 h 103"/>
                      <a:gd name="T30" fmla="*/ 54 w 87"/>
                      <a:gd name="T31" fmla="*/ 89 h 103"/>
                      <a:gd name="T32" fmla="*/ 43 w 87"/>
                      <a:gd name="T33" fmla="*/ 95 h 103"/>
                      <a:gd name="T34" fmla="*/ 31 w 87"/>
                      <a:gd name="T35" fmla="*/ 99 h 103"/>
                      <a:gd name="T36" fmla="*/ 19 w 87"/>
                      <a:gd name="T37" fmla="*/ 100 h 103"/>
                      <a:gd name="T38" fmla="*/ 9 w 87"/>
                      <a:gd name="T39" fmla="*/ 100 h 103"/>
                      <a:gd name="T40" fmla="*/ 0 w 87"/>
                      <a:gd name="T41" fmla="*/ 97 h 103"/>
                      <a:gd name="T42" fmla="*/ 2 w 87"/>
                      <a:gd name="T43" fmla="*/ 100 h 103"/>
                      <a:gd name="T44" fmla="*/ 5 w 87"/>
                      <a:gd name="T45" fmla="*/ 102 h 103"/>
                      <a:gd name="T46" fmla="*/ 11 w 87"/>
                      <a:gd name="T47" fmla="*/ 103 h 103"/>
                      <a:gd name="T48" fmla="*/ 19 w 87"/>
                      <a:gd name="T49" fmla="*/ 103 h 103"/>
                      <a:gd name="T50" fmla="*/ 33 w 87"/>
                      <a:gd name="T51" fmla="*/ 102 h 103"/>
                      <a:gd name="T52" fmla="*/ 45 w 87"/>
                      <a:gd name="T53" fmla="*/ 99 h 103"/>
                      <a:gd name="T54" fmla="*/ 56 w 87"/>
                      <a:gd name="T55" fmla="*/ 92 h 103"/>
                      <a:gd name="T56" fmla="*/ 67 w 87"/>
                      <a:gd name="T57" fmla="*/ 83 h 103"/>
                      <a:gd name="T58" fmla="*/ 74 w 87"/>
                      <a:gd name="T59" fmla="*/ 74 h 103"/>
                      <a:gd name="T60" fmla="*/ 80 w 87"/>
                      <a:gd name="T61" fmla="*/ 61 h 103"/>
                      <a:gd name="T62" fmla="*/ 85 w 87"/>
                      <a:gd name="T63" fmla="*/ 49 h 103"/>
                      <a:gd name="T64" fmla="*/ 87 w 87"/>
                      <a:gd name="T65" fmla="*/ 35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3"/>
                      <a:gd name="T101" fmla="*/ 87 w 87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3">
                        <a:moveTo>
                          <a:pt x="87" y="35"/>
                        </a:moveTo>
                        <a:lnTo>
                          <a:pt x="85" y="26"/>
                        </a:lnTo>
                        <a:lnTo>
                          <a:pt x="84" y="18"/>
                        </a:lnTo>
                        <a:lnTo>
                          <a:pt x="80" y="9"/>
                        </a:lnTo>
                        <a:lnTo>
                          <a:pt x="77" y="1"/>
                        </a:lnTo>
                        <a:lnTo>
                          <a:pt x="74" y="0"/>
                        </a:lnTo>
                        <a:lnTo>
                          <a:pt x="73" y="0"/>
                        </a:lnTo>
                        <a:lnTo>
                          <a:pt x="77" y="7"/>
                        </a:lnTo>
                        <a:lnTo>
                          <a:pt x="80" y="17"/>
                        </a:lnTo>
                        <a:lnTo>
                          <a:pt x="82" y="26"/>
                        </a:lnTo>
                        <a:lnTo>
                          <a:pt x="84" y="35"/>
                        </a:lnTo>
                        <a:lnTo>
                          <a:pt x="82" y="49"/>
                        </a:lnTo>
                        <a:lnTo>
                          <a:pt x="77" y="60"/>
                        </a:lnTo>
                        <a:lnTo>
                          <a:pt x="71" y="72"/>
                        </a:lnTo>
                        <a:lnTo>
                          <a:pt x="64" y="82"/>
                        </a:lnTo>
                        <a:lnTo>
                          <a:pt x="54" y="89"/>
                        </a:lnTo>
                        <a:lnTo>
                          <a:pt x="43" y="95"/>
                        </a:lnTo>
                        <a:lnTo>
                          <a:pt x="31" y="99"/>
                        </a:lnTo>
                        <a:lnTo>
                          <a:pt x="19" y="100"/>
                        </a:lnTo>
                        <a:lnTo>
                          <a:pt x="9" y="100"/>
                        </a:lnTo>
                        <a:lnTo>
                          <a:pt x="0" y="97"/>
                        </a:lnTo>
                        <a:lnTo>
                          <a:pt x="2" y="100"/>
                        </a:lnTo>
                        <a:lnTo>
                          <a:pt x="5" y="102"/>
                        </a:lnTo>
                        <a:lnTo>
                          <a:pt x="11" y="103"/>
                        </a:lnTo>
                        <a:lnTo>
                          <a:pt x="19" y="103"/>
                        </a:lnTo>
                        <a:lnTo>
                          <a:pt x="33" y="102"/>
                        </a:lnTo>
                        <a:lnTo>
                          <a:pt x="45" y="99"/>
                        </a:lnTo>
                        <a:lnTo>
                          <a:pt x="56" y="92"/>
                        </a:lnTo>
                        <a:lnTo>
                          <a:pt x="67" y="83"/>
                        </a:lnTo>
                        <a:lnTo>
                          <a:pt x="74" y="74"/>
                        </a:lnTo>
                        <a:lnTo>
                          <a:pt x="80" y="61"/>
                        </a:lnTo>
                        <a:lnTo>
                          <a:pt x="85" y="49"/>
                        </a:lnTo>
                        <a:lnTo>
                          <a:pt x="87" y="35"/>
                        </a:lnTo>
                        <a:close/>
                      </a:path>
                    </a:pathLst>
                  </a:custGeom>
                  <a:solidFill>
                    <a:srgbClr val="DD3E3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49" name="Freeform 837">
                    <a:extLst>
                      <a:ext uri="{FF2B5EF4-FFF2-40B4-BE49-F238E27FC236}">
                        <a16:creationId xmlns:a16="http://schemas.microsoft.com/office/drawing/2014/main" id="{631D9014-F514-9940-BA4A-B80EF35675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8" y="1193"/>
                    <a:ext cx="86" cy="104"/>
                  </a:xfrm>
                  <a:custGeom>
                    <a:avLst/>
                    <a:gdLst>
                      <a:gd name="T0" fmla="*/ 86 w 86"/>
                      <a:gd name="T1" fmla="*/ 37 h 104"/>
                      <a:gd name="T2" fmla="*/ 85 w 86"/>
                      <a:gd name="T3" fmla="*/ 28 h 104"/>
                      <a:gd name="T4" fmla="*/ 83 w 86"/>
                      <a:gd name="T5" fmla="*/ 19 h 104"/>
                      <a:gd name="T6" fmla="*/ 80 w 86"/>
                      <a:gd name="T7" fmla="*/ 11 h 104"/>
                      <a:gd name="T8" fmla="*/ 75 w 86"/>
                      <a:gd name="T9" fmla="*/ 2 h 104"/>
                      <a:gd name="T10" fmla="*/ 74 w 86"/>
                      <a:gd name="T11" fmla="*/ 2 h 104"/>
                      <a:gd name="T12" fmla="*/ 71 w 86"/>
                      <a:gd name="T13" fmla="*/ 0 h 104"/>
                      <a:gd name="T14" fmla="*/ 75 w 86"/>
                      <a:gd name="T15" fmla="*/ 9 h 104"/>
                      <a:gd name="T16" fmla="*/ 80 w 86"/>
                      <a:gd name="T17" fmla="*/ 17 h 104"/>
                      <a:gd name="T18" fmla="*/ 81 w 86"/>
                      <a:gd name="T19" fmla="*/ 28 h 104"/>
                      <a:gd name="T20" fmla="*/ 83 w 86"/>
                      <a:gd name="T21" fmla="*/ 37 h 104"/>
                      <a:gd name="T22" fmla="*/ 81 w 86"/>
                      <a:gd name="T23" fmla="*/ 50 h 104"/>
                      <a:gd name="T24" fmla="*/ 77 w 86"/>
                      <a:gd name="T25" fmla="*/ 62 h 104"/>
                      <a:gd name="T26" fmla="*/ 72 w 86"/>
                      <a:gd name="T27" fmla="*/ 73 h 104"/>
                      <a:gd name="T28" fmla="*/ 65 w 86"/>
                      <a:gd name="T29" fmla="*/ 82 h 104"/>
                      <a:gd name="T30" fmla="*/ 55 w 86"/>
                      <a:gd name="T31" fmla="*/ 90 h 104"/>
                      <a:gd name="T32" fmla="*/ 44 w 86"/>
                      <a:gd name="T33" fmla="*/ 96 h 104"/>
                      <a:gd name="T34" fmla="*/ 32 w 86"/>
                      <a:gd name="T35" fmla="*/ 99 h 104"/>
                      <a:gd name="T36" fmla="*/ 20 w 86"/>
                      <a:gd name="T37" fmla="*/ 101 h 104"/>
                      <a:gd name="T38" fmla="*/ 9 w 86"/>
                      <a:gd name="T39" fmla="*/ 101 h 104"/>
                      <a:gd name="T40" fmla="*/ 0 w 86"/>
                      <a:gd name="T41" fmla="*/ 97 h 104"/>
                      <a:gd name="T42" fmla="*/ 1 w 86"/>
                      <a:gd name="T43" fmla="*/ 99 h 104"/>
                      <a:gd name="T44" fmla="*/ 3 w 86"/>
                      <a:gd name="T45" fmla="*/ 102 h 104"/>
                      <a:gd name="T46" fmla="*/ 10 w 86"/>
                      <a:gd name="T47" fmla="*/ 104 h 104"/>
                      <a:gd name="T48" fmla="*/ 20 w 86"/>
                      <a:gd name="T49" fmla="*/ 104 h 104"/>
                      <a:gd name="T50" fmla="*/ 32 w 86"/>
                      <a:gd name="T51" fmla="*/ 102 h 104"/>
                      <a:gd name="T52" fmla="*/ 44 w 86"/>
                      <a:gd name="T53" fmla="*/ 99 h 104"/>
                      <a:gd name="T54" fmla="*/ 57 w 86"/>
                      <a:gd name="T55" fmla="*/ 93 h 104"/>
                      <a:gd name="T56" fmla="*/ 66 w 86"/>
                      <a:gd name="T57" fmla="*/ 85 h 104"/>
                      <a:gd name="T58" fmla="*/ 74 w 86"/>
                      <a:gd name="T59" fmla="*/ 74 h 104"/>
                      <a:gd name="T60" fmla="*/ 80 w 86"/>
                      <a:gd name="T61" fmla="*/ 63 h 104"/>
                      <a:gd name="T62" fmla="*/ 85 w 86"/>
                      <a:gd name="T63" fmla="*/ 51 h 104"/>
                      <a:gd name="T64" fmla="*/ 86 w 86"/>
                      <a:gd name="T65" fmla="*/ 37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4"/>
                      <a:gd name="T101" fmla="*/ 86 w 86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4">
                        <a:moveTo>
                          <a:pt x="86" y="37"/>
                        </a:moveTo>
                        <a:lnTo>
                          <a:pt x="85" y="28"/>
                        </a:lnTo>
                        <a:lnTo>
                          <a:pt x="83" y="19"/>
                        </a:lnTo>
                        <a:lnTo>
                          <a:pt x="80" y="11"/>
                        </a:lnTo>
                        <a:lnTo>
                          <a:pt x="75" y="2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5" y="9"/>
                        </a:lnTo>
                        <a:lnTo>
                          <a:pt x="80" y="17"/>
                        </a:lnTo>
                        <a:lnTo>
                          <a:pt x="81" y="28"/>
                        </a:lnTo>
                        <a:lnTo>
                          <a:pt x="83" y="37"/>
                        </a:lnTo>
                        <a:lnTo>
                          <a:pt x="81" y="50"/>
                        </a:lnTo>
                        <a:lnTo>
                          <a:pt x="77" y="62"/>
                        </a:lnTo>
                        <a:lnTo>
                          <a:pt x="72" y="73"/>
                        </a:lnTo>
                        <a:lnTo>
                          <a:pt x="65" y="82"/>
                        </a:lnTo>
                        <a:lnTo>
                          <a:pt x="55" y="90"/>
                        </a:lnTo>
                        <a:lnTo>
                          <a:pt x="44" y="96"/>
                        </a:lnTo>
                        <a:lnTo>
                          <a:pt x="32" y="99"/>
                        </a:lnTo>
                        <a:lnTo>
                          <a:pt x="20" y="101"/>
                        </a:lnTo>
                        <a:lnTo>
                          <a:pt x="9" y="101"/>
                        </a:lnTo>
                        <a:lnTo>
                          <a:pt x="0" y="97"/>
                        </a:lnTo>
                        <a:lnTo>
                          <a:pt x="1" y="99"/>
                        </a:lnTo>
                        <a:lnTo>
                          <a:pt x="3" y="102"/>
                        </a:lnTo>
                        <a:lnTo>
                          <a:pt x="10" y="104"/>
                        </a:lnTo>
                        <a:lnTo>
                          <a:pt x="20" y="104"/>
                        </a:lnTo>
                        <a:lnTo>
                          <a:pt x="32" y="102"/>
                        </a:lnTo>
                        <a:lnTo>
                          <a:pt x="44" y="99"/>
                        </a:lnTo>
                        <a:lnTo>
                          <a:pt x="57" y="93"/>
                        </a:lnTo>
                        <a:lnTo>
                          <a:pt x="66" y="85"/>
                        </a:lnTo>
                        <a:lnTo>
                          <a:pt x="74" y="74"/>
                        </a:lnTo>
                        <a:lnTo>
                          <a:pt x="80" y="63"/>
                        </a:lnTo>
                        <a:lnTo>
                          <a:pt x="85" y="51"/>
                        </a:lnTo>
                        <a:lnTo>
                          <a:pt x="86" y="37"/>
                        </a:lnTo>
                        <a:close/>
                      </a:path>
                    </a:pathLst>
                  </a:custGeom>
                  <a:solidFill>
                    <a:srgbClr val="DE3F3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0" name="Freeform 838">
                    <a:extLst>
                      <a:ext uri="{FF2B5EF4-FFF2-40B4-BE49-F238E27FC236}">
                        <a16:creationId xmlns:a16="http://schemas.microsoft.com/office/drawing/2014/main" id="{9E926B96-0E73-B446-BBF6-8EB4361BBB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5" y="1193"/>
                    <a:ext cx="88" cy="102"/>
                  </a:xfrm>
                  <a:custGeom>
                    <a:avLst/>
                    <a:gdLst>
                      <a:gd name="T0" fmla="*/ 88 w 88"/>
                      <a:gd name="T1" fmla="*/ 37 h 102"/>
                      <a:gd name="T2" fmla="*/ 86 w 88"/>
                      <a:gd name="T3" fmla="*/ 28 h 102"/>
                      <a:gd name="T4" fmla="*/ 84 w 88"/>
                      <a:gd name="T5" fmla="*/ 19 h 102"/>
                      <a:gd name="T6" fmla="*/ 81 w 88"/>
                      <a:gd name="T7" fmla="*/ 9 h 102"/>
                      <a:gd name="T8" fmla="*/ 77 w 88"/>
                      <a:gd name="T9" fmla="*/ 2 h 102"/>
                      <a:gd name="T10" fmla="*/ 74 w 88"/>
                      <a:gd name="T11" fmla="*/ 0 h 102"/>
                      <a:gd name="T12" fmla="*/ 71 w 88"/>
                      <a:gd name="T13" fmla="*/ 0 h 102"/>
                      <a:gd name="T14" fmla="*/ 77 w 88"/>
                      <a:gd name="T15" fmla="*/ 8 h 102"/>
                      <a:gd name="T16" fmla="*/ 80 w 88"/>
                      <a:gd name="T17" fmla="*/ 17 h 102"/>
                      <a:gd name="T18" fmla="*/ 83 w 88"/>
                      <a:gd name="T19" fmla="*/ 26 h 102"/>
                      <a:gd name="T20" fmla="*/ 84 w 88"/>
                      <a:gd name="T21" fmla="*/ 37 h 102"/>
                      <a:gd name="T22" fmla="*/ 83 w 88"/>
                      <a:gd name="T23" fmla="*/ 50 h 102"/>
                      <a:gd name="T24" fmla="*/ 78 w 88"/>
                      <a:gd name="T25" fmla="*/ 62 h 102"/>
                      <a:gd name="T26" fmla="*/ 74 w 88"/>
                      <a:gd name="T27" fmla="*/ 71 h 102"/>
                      <a:gd name="T28" fmla="*/ 66 w 88"/>
                      <a:gd name="T29" fmla="*/ 80 h 102"/>
                      <a:gd name="T30" fmla="*/ 57 w 88"/>
                      <a:gd name="T31" fmla="*/ 88 h 102"/>
                      <a:gd name="T32" fmla="*/ 46 w 88"/>
                      <a:gd name="T33" fmla="*/ 94 h 102"/>
                      <a:gd name="T34" fmla="*/ 35 w 88"/>
                      <a:gd name="T35" fmla="*/ 97 h 102"/>
                      <a:gd name="T36" fmla="*/ 23 w 88"/>
                      <a:gd name="T37" fmla="*/ 99 h 102"/>
                      <a:gd name="T38" fmla="*/ 10 w 88"/>
                      <a:gd name="T39" fmla="*/ 97 h 102"/>
                      <a:gd name="T40" fmla="*/ 0 w 88"/>
                      <a:gd name="T41" fmla="*/ 94 h 102"/>
                      <a:gd name="T42" fmla="*/ 3 w 88"/>
                      <a:gd name="T43" fmla="*/ 97 h 102"/>
                      <a:gd name="T44" fmla="*/ 4 w 88"/>
                      <a:gd name="T45" fmla="*/ 99 h 102"/>
                      <a:gd name="T46" fmla="*/ 13 w 88"/>
                      <a:gd name="T47" fmla="*/ 102 h 102"/>
                      <a:gd name="T48" fmla="*/ 23 w 88"/>
                      <a:gd name="T49" fmla="*/ 102 h 102"/>
                      <a:gd name="T50" fmla="*/ 35 w 88"/>
                      <a:gd name="T51" fmla="*/ 101 h 102"/>
                      <a:gd name="T52" fmla="*/ 47 w 88"/>
                      <a:gd name="T53" fmla="*/ 97 h 102"/>
                      <a:gd name="T54" fmla="*/ 58 w 88"/>
                      <a:gd name="T55" fmla="*/ 91 h 102"/>
                      <a:gd name="T56" fmla="*/ 68 w 88"/>
                      <a:gd name="T57" fmla="*/ 84 h 102"/>
                      <a:gd name="T58" fmla="*/ 75 w 88"/>
                      <a:gd name="T59" fmla="*/ 74 h 102"/>
                      <a:gd name="T60" fmla="*/ 81 w 88"/>
                      <a:gd name="T61" fmla="*/ 62 h 102"/>
                      <a:gd name="T62" fmla="*/ 86 w 88"/>
                      <a:gd name="T63" fmla="*/ 51 h 102"/>
                      <a:gd name="T64" fmla="*/ 88 w 88"/>
                      <a:gd name="T65" fmla="*/ 37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2"/>
                      <a:gd name="T101" fmla="*/ 88 w 88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2">
                        <a:moveTo>
                          <a:pt x="88" y="37"/>
                        </a:moveTo>
                        <a:lnTo>
                          <a:pt x="86" y="28"/>
                        </a:lnTo>
                        <a:lnTo>
                          <a:pt x="84" y="19"/>
                        </a:lnTo>
                        <a:lnTo>
                          <a:pt x="81" y="9"/>
                        </a:lnTo>
                        <a:lnTo>
                          <a:pt x="77" y="2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77" y="8"/>
                        </a:lnTo>
                        <a:lnTo>
                          <a:pt x="80" y="17"/>
                        </a:lnTo>
                        <a:lnTo>
                          <a:pt x="83" y="26"/>
                        </a:lnTo>
                        <a:lnTo>
                          <a:pt x="84" y="37"/>
                        </a:lnTo>
                        <a:lnTo>
                          <a:pt x="83" y="50"/>
                        </a:lnTo>
                        <a:lnTo>
                          <a:pt x="78" y="62"/>
                        </a:lnTo>
                        <a:lnTo>
                          <a:pt x="74" y="71"/>
                        </a:lnTo>
                        <a:lnTo>
                          <a:pt x="66" y="80"/>
                        </a:lnTo>
                        <a:lnTo>
                          <a:pt x="57" y="88"/>
                        </a:lnTo>
                        <a:lnTo>
                          <a:pt x="46" y="94"/>
                        </a:lnTo>
                        <a:lnTo>
                          <a:pt x="35" y="97"/>
                        </a:lnTo>
                        <a:lnTo>
                          <a:pt x="23" y="99"/>
                        </a:lnTo>
                        <a:lnTo>
                          <a:pt x="10" y="97"/>
                        </a:lnTo>
                        <a:lnTo>
                          <a:pt x="0" y="94"/>
                        </a:lnTo>
                        <a:lnTo>
                          <a:pt x="3" y="97"/>
                        </a:lnTo>
                        <a:lnTo>
                          <a:pt x="4" y="99"/>
                        </a:lnTo>
                        <a:lnTo>
                          <a:pt x="13" y="102"/>
                        </a:lnTo>
                        <a:lnTo>
                          <a:pt x="23" y="102"/>
                        </a:lnTo>
                        <a:lnTo>
                          <a:pt x="35" y="101"/>
                        </a:lnTo>
                        <a:lnTo>
                          <a:pt x="47" y="97"/>
                        </a:lnTo>
                        <a:lnTo>
                          <a:pt x="58" y="91"/>
                        </a:lnTo>
                        <a:lnTo>
                          <a:pt x="68" y="84"/>
                        </a:lnTo>
                        <a:lnTo>
                          <a:pt x="75" y="74"/>
                        </a:lnTo>
                        <a:lnTo>
                          <a:pt x="81" y="62"/>
                        </a:lnTo>
                        <a:lnTo>
                          <a:pt x="86" y="51"/>
                        </a:lnTo>
                        <a:lnTo>
                          <a:pt x="88" y="37"/>
                        </a:lnTo>
                        <a:close/>
                      </a:path>
                    </a:pathLst>
                  </a:custGeom>
                  <a:solidFill>
                    <a:srgbClr val="DE423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1" name="Freeform 839">
                    <a:extLst>
                      <a:ext uri="{FF2B5EF4-FFF2-40B4-BE49-F238E27FC236}">
                        <a16:creationId xmlns:a16="http://schemas.microsoft.com/office/drawing/2014/main" id="{088410A2-598E-604D-9597-904EB027ED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3" y="1191"/>
                    <a:ext cx="88" cy="103"/>
                  </a:xfrm>
                  <a:custGeom>
                    <a:avLst/>
                    <a:gdLst>
                      <a:gd name="T0" fmla="*/ 88 w 88"/>
                      <a:gd name="T1" fmla="*/ 39 h 103"/>
                      <a:gd name="T2" fmla="*/ 86 w 88"/>
                      <a:gd name="T3" fmla="*/ 30 h 103"/>
                      <a:gd name="T4" fmla="*/ 85 w 88"/>
                      <a:gd name="T5" fmla="*/ 19 h 103"/>
                      <a:gd name="T6" fmla="*/ 80 w 88"/>
                      <a:gd name="T7" fmla="*/ 11 h 103"/>
                      <a:gd name="T8" fmla="*/ 76 w 88"/>
                      <a:gd name="T9" fmla="*/ 2 h 103"/>
                      <a:gd name="T10" fmla="*/ 73 w 88"/>
                      <a:gd name="T11" fmla="*/ 2 h 103"/>
                      <a:gd name="T12" fmla="*/ 71 w 88"/>
                      <a:gd name="T13" fmla="*/ 0 h 103"/>
                      <a:gd name="T14" fmla="*/ 76 w 88"/>
                      <a:gd name="T15" fmla="*/ 10 h 103"/>
                      <a:gd name="T16" fmla="*/ 80 w 88"/>
                      <a:gd name="T17" fmla="*/ 19 h 103"/>
                      <a:gd name="T18" fmla="*/ 83 w 88"/>
                      <a:gd name="T19" fmla="*/ 28 h 103"/>
                      <a:gd name="T20" fmla="*/ 85 w 88"/>
                      <a:gd name="T21" fmla="*/ 39 h 103"/>
                      <a:gd name="T22" fmla="*/ 83 w 88"/>
                      <a:gd name="T23" fmla="*/ 52 h 103"/>
                      <a:gd name="T24" fmla="*/ 80 w 88"/>
                      <a:gd name="T25" fmla="*/ 62 h 103"/>
                      <a:gd name="T26" fmla="*/ 74 w 88"/>
                      <a:gd name="T27" fmla="*/ 73 h 103"/>
                      <a:gd name="T28" fmla="*/ 66 w 88"/>
                      <a:gd name="T29" fmla="*/ 82 h 103"/>
                      <a:gd name="T30" fmla="*/ 57 w 88"/>
                      <a:gd name="T31" fmla="*/ 89 h 103"/>
                      <a:gd name="T32" fmla="*/ 48 w 88"/>
                      <a:gd name="T33" fmla="*/ 95 h 103"/>
                      <a:gd name="T34" fmla="*/ 37 w 88"/>
                      <a:gd name="T35" fmla="*/ 98 h 103"/>
                      <a:gd name="T36" fmla="*/ 25 w 88"/>
                      <a:gd name="T37" fmla="*/ 99 h 103"/>
                      <a:gd name="T38" fmla="*/ 12 w 88"/>
                      <a:gd name="T39" fmla="*/ 98 h 103"/>
                      <a:gd name="T40" fmla="*/ 0 w 88"/>
                      <a:gd name="T41" fmla="*/ 95 h 103"/>
                      <a:gd name="T42" fmla="*/ 2 w 88"/>
                      <a:gd name="T43" fmla="*/ 98 h 103"/>
                      <a:gd name="T44" fmla="*/ 5 w 88"/>
                      <a:gd name="T45" fmla="*/ 99 h 103"/>
                      <a:gd name="T46" fmla="*/ 14 w 88"/>
                      <a:gd name="T47" fmla="*/ 103 h 103"/>
                      <a:gd name="T48" fmla="*/ 25 w 88"/>
                      <a:gd name="T49" fmla="*/ 103 h 103"/>
                      <a:gd name="T50" fmla="*/ 37 w 88"/>
                      <a:gd name="T51" fmla="*/ 101 h 103"/>
                      <a:gd name="T52" fmla="*/ 49 w 88"/>
                      <a:gd name="T53" fmla="*/ 98 h 103"/>
                      <a:gd name="T54" fmla="*/ 60 w 88"/>
                      <a:gd name="T55" fmla="*/ 92 h 103"/>
                      <a:gd name="T56" fmla="*/ 70 w 88"/>
                      <a:gd name="T57" fmla="*/ 84 h 103"/>
                      <a:gd name="T58" fmla="*/ 77 w 88"/>
                      <a:gd name="T59" fmla="*/ 75 h 103"/>
                      <a:gd name="T60" fmla="*/ 82 w 88"/>
                      <a:gd name="T61" fmla="*/ 64 h 103"/>
                      <a:gd name="T62" fmla="*/ 86 w 88"/>
                      <a:gd name="T63" fmla="*/ 52 h 103"/>
                      <a:gd name="T64" fmla="*/ 88 w 88"/>
                      <a:gd name="T65" fmla="*/ 39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3"/>
                      <a:gd name="T101" fmla="*/ 88 w 88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3">
                        <a:moveTo>
                          <a:pt x="88" y="39"/>
                        </a:moveTo>
                        <a:lnTo>
                          <a:pt x="86" y="30"/>
                        </a:lnTo>
                        <a:lnTo>
                          <a:pt x="85" y="19"/>
                        </a:lnTo>
                        <a:lnTo>
                          <a:pt x="80" y="11"/>
                        </a:lnTo>
                        <a:lnTo>
                          <a:pt x="76" y="2"/>
                        </a:lnTo>
                        <a:lnTo>
                          <a:pt x="73" y="2"/>
                        </a:lnTo>
                        <a:lnTo>
                          <a:pt x="71" y="0"/>
                        </a:lnTo>
                        <a:lnTo>
                          <a:pt x="76" y="10"/>
                        </a:lnTo>
                        <a:lnTo>
                          <a:pt x="80" y="19"/>
                        </a:lnTo>
                        <a:lnTo>
                          <a:pt x="83" y="28"/>
                        </a:lnTo>
                        <a:lnTo>
                          <a:pt x="85" y="39"/>
                        </a:lnTo>
                        <a:lnTo>
                          <a:pt x="83" y="52"/>
                        </a:lnTo>
                        <a:lnTo>
                          <a:pt x="80" y="62"/>
                        </a:lnTo>
                        <a:lnTo>
                          <a:pt x="74" y="73"/>
                        </a:lnTo>
                        <a:lnTo>
                          <a:pt x="66" y="82"/>
                        </a:lnTo>
                        <a:lnTo>
                          <a:pt x="57" y="89"/>
                        </a:lnTo>
                        <a:lnTo>
                          <a:pt x="48" y="95"/>
                        </a:lnTo>
                        <a:lnTo>
                          <a:pt x="37" y="98"/>
                        </a:lnTo>
                        <a:lnTo>
                          <a:pt x="25" y="99"/>
                        </a:lnTo>
                        <a:lnTo>
                          <a:pt x="12" y="98"/>
                        </a:lnTo>
                        <a:lnTo>
                          <a:pt x="0" y="95"/>
                        </a:lnTo>
                        <a:lnTo>
                          <a:pt x="2" y="98"/>
                        </a:lnTo>
                        <a:lnTo>
                          <a:pt x="5" y="99"/>
                        </a:lnTo>
                        <a:lnTo>
                          <a:pt x="14" y="103"/>
                        </a:lnTo>
                        <a:lnTo>
                          <a:pt x="25" y="103"/>
                        </a:lnTo>
                        <a:lnTo>
                          <a:pt x="37" y="101"/>
                        </a:lnTo>
                        <a:lnTo>
                          <a:pt x="49" y="98"/>
                        </a:lnTo>
                        <a:lnTo>
                          <a:pt x="60" y="92"/>
                        </a:lnTo>
                        <a:lnTo>
                          <a:pt x="70" y="84"/>
                        </a:lnTo>
                        <a:lnTo>
                          <a:pt x="77" y="75"/>
                        </a:lnTo>
                        <a:lnTo>
                          <a:pt x="82" y="64"/>
                        </a:lnTo>
                        <a:lnTo>
                          <a:pt x="86" y="52"/>
                        </a:lnTo>
                        <a:lnTo>
                          <a:pt x="88" y="39"/>
                        </a:lnTo>
                        <a:close/>
                      </a:path>
                    </a:pathLst>
                  </a:custGeom>
                  <a:solidFill>
                    <a:srgbClr val="DE44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2" name="Freeform 840">
                    <a:extLst>
                      <a:ext uri="{FF2B5EF4-FFF2-40B4-BE49-F238E27FC236}">
                        <a16:creationId xmlns:a16="http://schemas.microsoft.com/office/drawing/2014/main" id="{F556E170-2A3D-8246-AD80-D71FD8FCFB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1" y="1191"/>
                    <a:ext cx="88" cy="101"/>
                  </a:xfrm>
                  <a:custGeom>
                    <a:avLst/>
                    <a:gdLst>
                      <a:gd name="T0" fmla="*/ 88 w 88"/>
                      <a:gd name="T1" fmla="*/ 39 h 101"/>
                      <a:gd name="T2" fmla="*/ 87 w 88"/>
                      <a:gd name="T3" fmla="*/ 28 h 101"/>
                      <a:gd name="T4" fmla="*/ 84 w 88"/>
                      <a:gd name="T5" fmla="*/ 19 h 101"/>
                      <a:gd name="T6" fmla="*/ 81 w 88"/>
                      <a:gd name="T7" fmla="*/ 10 h 101"/>
                      <a:gd name="T8" fmla="*/ 75 w 88"/>
                      <a:gd name="T9" fmla="*/ 2 h 101"/>
                      <a:gd name="T10" fmla="*/ 73 w 88"/>
                      <a:gd name="T11" fmla="*/ 0 h 101"/>
                      <a:gd name="T12" fmla="*/ 70 w 88"/>
                      <a:gd name="T13" fmla="*/ 0 h 101"/>
                      <a:gd name="T14" fmla="*/ 76 w 88"/>
                      <a:gd name="T15" fmla="*/ 8 h 101"/>
                      <a:gd name="T16" fmla="*/ 81 w 88"/>
                      <a:gd name="T17" fmla="*/ 18 h 101"/>
                      <a:gd name="T18" fmla="*/ 84 w 88"/>
                      <a:gd name="T19" fmla="*/ 28 h 101"/>
                      <a:gd name="T20" fmla="*/ 85 w 88"/>
                      <a:gd name="T21" fmla="*/ 39 h 101"/>
                      <a:gd name="T22" fmla="*/ 84 w 88"/>
                      <a:gd name="T23" fmla="*/ 52 h 101"/>
                      <a:gd name="T24" fmla="*/ 81 w 88"/>
                      <a:gd name="T25" fmla="*/ 62 h 101"/>
                      <a:gd name="T26" fmla="*/ 75 w 88"/>
                      <a:gd name="T27" fmla="*/ 72 h 101"/>
                      <a:gd name="T28" fmla="*/ 68 w 88"/>
                      <a:gd name="T29" fmla="*/ 81 h 101"/>
                      <a:gd name="T30" fmla="*/ 59 w 88"/>
                      <a:gd name="T31" fmla="*/ 89 h 101"/>
                      <a:gd name="T32" fmla="*/ 48 w 88"/>
                      <a:gd name="T33" fmla="*/ 93 h 101"/>
                      <a:gd name="T34" fmla="*/ 38 w 88"/>
                      <a:gd name="T35" fmla="*/ 96 h 101"/>
                      <a:gd name="T36" fmla="*/ 27 w 88"/>
                      <a:gd name="T37" fmla="*/ 98 h 101"/>
                      <a:gd name="T38" fmla="*/ 13 w 88"/>
                      <a:gd name="T39" fmla="*/ 96 h 101"/>
                      <a:gd name="T40" fmla="*/ 0 w 88"/>
                      <a:gd name="T41" fmla="*/ 92 h 101"/>
                      <a:gd name="T42" fmla="*/ 2 w 88"/>
                      <a:gd name="T43" fmla="*/ 95 h 101"/>
                      <a:gd name="T44" fmla="*/ 4 w 88"/>
                      <a:gd name="T45" fmla="*/ 96 h 101"/>
                      <a:gd name="T46" fmla="*/ 14 w 88"/>
                      <a:gd name="T47" fmla="*/ 99 h 101"/>
                      <a:gd name="T48" fmla="*/ 27 w 88"/>
                      <a:gd name="T49" fmla="*/ 101 h 101"/>
                      <a:gd name="T50" fmla="*/ 39 w 88"/>
                      <a:gd name="T51" fmla="*/ 99 h 101"/>
                      <a:gd name="T52" fmla="*/ 50 w 88"/>
                      <a:gd name="T53" fmla="*/ 96 h 101"/>
                      <a:gd name="T54" fmla="*/ 61 w 88"/>
                      <a:gd name="T55" fmla="*/ 90 h 101"/>
                      <a:gd name="T56" fmla="*/ 70 w 88"/>
                      <a:gd name="T57" fmla="*/ 82 h 101"/>
                      <a:gd name="T58" fmla="*/ 78 w 88"/>
                      <a:gd name="T59" fmla="*/ 73 h 101"/>
                      <a:gd name="T60" fmla="*/ 82 w 88"/>
                      <a:gd name="T61" fmla="*/ 64 h 101"/>
                      <a:gd name="T62" fmla="*/ 87 w 88"/>
                      <a:gd name="T63" fmla="*/ 52 h 101"/>
                      <a:gd name="T64" fmla="*/ 88 w 88"/>
                      <a:gd name="T65" fmla="*/ 39 h 10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8"/>
                      <a:gd name="T100" fmla="*/ 0 h 101"/>
                      <a:gd name="T101" fmla="*/ 88 w 88"/>
                      <a:gd name="T102" fmla="*/ 101 h 10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8" h="101">
                        <a:moveTo>
                          <a:pt x="88" y="39"/>
                        </a:moveTo>
                        <a:lnTo>
                          <a:pt x="87" y="28"/>
                        </a:lnTo>
                        <a:lnTo>
                          <a:pt x="84" y="19"/>
                        </a:lnTo>
                        <a:lnTo>
                          <a:pt x="81" y="10"/>
                        </a:lnTo>
                        <a:lnTo>
                          <a:pt x="75" y="2"/>
                        </a:lnTo>
                        <a:lnTo>
                          <a:pt x="73" y="0"/>
                        </a:lnTo>
                        <a:lnTo>
                          <a:pt x="70" y="0"/>
                        </a:lnTo>
                        <a:lnTo>
                          <a:pt x="76" y="8"/>
                        </a:lnTo>
                        <a:lnTo>
                          <a:pt x="81" y="18"/>
                        </a:lnTo>
                        <a:lnTo>
                          <a:pt x="84" y="28"/>
                        </a:lnTo>
                        <a:lnTo>
                          <a:pt x="85" y="39"/>
                        </a:lnTo>
                        <a:lnTo>
                          <a:pt x="84" y="52"/>
                        </a:lnTo>
                        <a:lnTo>
                          <a:pt x="81" y="62"/>
                        </a:lnTo>
                        <a:lnTo>
                          <a:pt x="75" y="72"/>
                        </a:lnTo>
                        <a:lnTo>
                          <a:pt x="68" y="81"/>
                        </a:lnTo>
                        <a:lnTo>
                          <a:pt x="59" y="89"/>
                        </a:lnTo>
                        <a:lnTo>
                          <a:pt x="48" y="93"/>
                        </a:lnTo>
                        <a:lnTo>
                          <a:pt x="38" y="96"/>
                        </a:lnTo>
                        <a:lnTo>
                          <a:pt x="27" y="98"/>
                        </a:lnTo>
                        <a:lnTo>
                          <a:pt x="13" y="96"/>
                        </a:lnTo>
                        <a:lnTo>
                          <a:pt x="0" y="92"/>
                        </a:lnTo>
                        <a:lnTo>
                          <a:pt x="2" y="95"/>
                        </a:lnTo>
                        <a:lnTo>
                          <a:pt x="4" y="96"/>
                        </a:lnTo>
                        <a:lnTo>
                          <a:pt x="14" y="99"/>
                        </a:lnTo>
                        <a:lnTo>
                          <a:pt x="27" y="101"/>
                        </a:lnTo>
                        <a:lnTo>
                          <a:pt x="39" y="99"/>
                        </a:lnTo>
                        <a:lnTo>
                          <a:pt x="50" y="96"/>
                        </a:lnTo>
                        <a:lnTo>
                          <a:pt x="61" y="90"/>
                        </a:lnTo>
                        <a:lnTo>
                          <a:pt x="70" y="82"/>
                        </a:lnTo>
                        <a:lnTo>
                          <a:pt x="78" y="73"/>
                        </a:lnTo>
                        <a:lnTo>
                          <a:pt x="82" y="64"/>
                        </a:lnTo>
                        <a:lnTo>
                          <a:pt x="87" y="52"/>
                        </a:lnTo>
                        <a:lnTo>
                          <a:pt x="88" y="39"/>
                        </a:lnTo>
                        <a:close/>
                      </a:path>
                    </a:pathLst>
                  </a:custGeom>
                  <a:solidFill>
                    <a:srgbClr val="DF464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3" name="Freeform 841">
                    <a:extLst>
                      <a:ext uri="{FF2B5EF4-FFF2-40B4-BE49-F238E27FC236}">
                        <a16:creationId xmlns:a16="http://schemas.microsoft.com/office/drawing/2014/main" id="{E0FE5606-13F1-D945-B7B1-5172455676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0" y="1190"/>
                    <a:ext cx="88" cy="100"/>
                  </a:xfrm>
                  <a:custGeom>
                    <a:avLst/>
                    <a:gdLst>
                      <a:gd name="T0" fmla="*/ 88 w 88"/>
                      <a:gd name="T1" fmla="*/ 40 h 100"/>
                      <a:gd name="T2" fmla="*/ 86 w 88"/>
                      <a:gd name="T3" fmla="*/ 29 h 100"/>
                      <a:gd name="T4" fmla="*/ 83 w 88"/>
                      <a:gd name="T5" fmla="*/ 20 h 100"/>
                      <a:gd name="T6" fmla="*/ 79 w 88"/>
                      <a:gd name="T7" fmla="*/ 11 h 100"/>
                      <a:gd name="T8" fmla="*/ 74 w 88"/>
                      <a:gd name="T9" fmla="*/ 1 h 100"/>
                      <a:gd name="T10" fmla="*/ 71 w 88"/>
                      <a:gd name="T11" fmla="*/ 1 h 100"/>
                      <a:gd name="T12" fmla="*/ 68 w 88"/>
                      <a:gd name="T13" fmla="*/ 0 h 100"/>
                      <a:gd name="T14" fmla="*/ 76 w 88"/>
                      <a:gd name="T15" fmla="*/ 9 h 100"/>
                      <a:gd name="T16" fmla="*/ 80 w 88"/>
                      <a:gd name="T17" fmla="*/ 19 h 100"/>
                      <a:gd name="T18" fmla="*/ 83 w 88"/>
                      <a:gd name="T19" fmla="*/ 29 h 100"/>
                      <a:gd name="T20" fmla="*/ 85 w 88"/>
                      <a:gd name="T21" fmla="*/ 40 h 100"/>
                      <a:gd name="T22" fmla="*/ 83 w 88"/>
                      <a:gd name="T23" fmla="*/ 53 h 100"/>
                      <a:gd name="T24" fmla="*/ 80 w 88"/>
                      <a:gd name="T25" fmla="*/ 63 h 100"/>
                      <a:gd name="T26" fmla="*/ 74 w 88"/>
                      <a:gd name="T27" fmla="*/ 73 h 100"/>
                      <a:gd name="T28" fmla="*/ 68 w 88"/>
                      <a:gd name="T29" fmla="*/ 80 h 100"/>
                      <a:gd name="T30" fmla="*/ 59 w 88"/>
                      <a:gd name="T31" fmla="*/ 88 h 100"/>
                      <a:gd name="T32" fmla="*/ 49 w 88"/>
                      <a:gd name="T33" fmla="*/ 93 h 100"/>
                      <a:gd name="T34" fmla="*/ 39 w 88"/>
                      <a:gd name="T35" fmla="*/ 96 h 100"/>
                      <a:gd name="T36" fmla="*/ 28 w 88"/>
                      <a:gd name="T37" fmla="*/ 97 h 100"/>
                      <a:gd name="T38" fmla="*/ 20 w 88"/>
                      <a:gd name="T39" fmla="*/ 97 h 100"/>
                      <a:gd name="T40" fmla="*/ 14 w 88"/>
                      <a:gd name="T41" fmla="*/ 96 h 100"/>
                      <a:gd name="T42" fmla="*/ 6 w 88"/>
                      <a:gd name="T43" fmla="*/ 94 h 100"/>
                      <a:gd name="T44" fmla="*/ 0 w 88"/>
                      <a:gd name="T45" fmla="*/ 91 h 100"/>
                      <a:gd name="T46" fmla="*/ 1 w 88"/>
                      <a:gd name="T47" fmla="*/ 93 h 100"/>
                      <a:gd name="T48" fmla="*/ 3 w 88"/>
                      <a:gd name="T49" fmla="*/ 96 h 100"/>
                      <a:gd name="T50" fmla="*/ 15 w 88"/>
                      <a:gd name="T51" fmla="*/ 99 h 100"/>
                      <a:gd name="T52" fmla="*/ 28 w 88"/>
                      <a:gd name="T53" fmla="*/ 100 h 100"/>
                      <a:gd name="T54" fmla="*/ 40 w 88"/>
                      <a:gd name="T55" fmla="*/ 99 h 100"/>
                      <a:gd name="T56" fmla="*/ 51 w 88"/>
                      <a:gd name="T57" fmla="*/ 96 h 100"/>
                      <a:gd name="T58" fmla="*/ 60 w 88"/>
                      <a:gd name="T59" fmla="*/ 90 h 100"/>
                      <a:gd name="T60" fmla="*/ 69 w 88"/>
                      <a:gd name="T61" fmla="*/ 83 h 100"/>
                      <a:gd name="T62" fmla="*/ 77 w 88"/>
                      <a:gd name="T63" fmla="*/ 74 h 100"/>
                      <a:gd name="T64" fmla="*/ 83 w 88"/>
                      <a:gd name="T65" fmla="*/ 63 h 100"/>
                      <a:gd name="T66" fmla="*/ 86 w 88"/>
                      <a:gd name="T67" fmla="*/ 53 h 100"/>
                      <a:gd name="T68" fmla="*/ 88 w 88"/>
                      <a:gd name="T69" fmla="*/ 40 h 100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8"/>
                      <a:gd name="T106" fmla="*/ 0 h 100"/>
                      <a:gd name="T107" fmla="*/ 88 w 88"/>
                      <a:gd name="T108" fmla="*/ 100 h 100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8" h="100">
                        <a:moveTo>
                          <a:pt x="88" y="40"/>
                        </a:moveTo>
                        <a:lnTo>
                          <a:pt x="86" y="29"/>
                        </a:lnTo>
                        <a:lnTo>
                          <a:pt x="83" y="20"/>
                        </a:lnTo>
                        <a:lnTo>
                          <a:pt x="79" y="11"/>
                        </a:lnTo>
                        <a:lnTo>
                          <a:pt x="74" y="1"/>
                        </a:lnTo>
                        <a:lnTo>
                          <a:pt x="71" y="1"/>
                        </a:lnTo>
                        <a:lnTo>
                          <a:pt x="68" y="0"/>
                        </a:lnTo>
                        <a:lnTo>
                          <a:pt x="76" y="9"/>
                        </a:lnTo>
                        <a:lnTo>
                          <a:pt x="80" y="19"/>
                        </a:lnTo>
                        <a:lnTo>
                          <a:pt x="83" y="29"/>
                        </a:lnTo>
                        <a:lnTo>
                          <a:pt x="85" y="40"/>
                        </a:lnTo>
                        <a:lnTo>
                          <a:pt x="83" y="53"/>
                        </a:lnTo>
                        <a:lnTo>
                          <a:pt x="80" y="63"/>
                        </a:lnTo>
                        <a:lnTo>
                          <a:pt x="74" y="73"/>
                        </a:lnTo>
                        <a:lnTo>
                          <a:pt x="68" y="80"/>
                        </a:lnTo>
                        <a:lnTo>
                          <a:pt x="59" y="88"/>
                        </a:lnTo>
                        <a:lnTo>
                          <a:pt x="49" y="93"/>
                        </a:lnTo>
                        <a:lnTo>
                          <a:pt x="39" y="96"/>
                        </a:lnTo>
                        <a:lnTo>
                          <a:pt x="28" y="97"/>
                        </a:lnTo>
                        <a:lnTo>
                          <a:pt x="20" y="97"/>
                        </a:lnTo>
                        <a:lnTo>
                          <a:pt x="14" y="96"/>
                        </a:lnTo>
                        <a:lnTo>
                          <a:pt x="6" y="94"/>
                        </a:lnTo>
                        <a:lnTo>
                          <a:pt x="0" y="91"/>
                        </a:lnTo>
                        <a:lnTo>
                          <a:pt x="1" y="93"/>
                        </a:lnTo>
                        <a:lnTo>
                          <a:pt x="3" y="96"/>
                        </a:lnTo>
                        <a:lnTo>
                          <a:pt x="15" y="99"/>
                        </a:lnTo>
                        <a:lnTo>
                          <a:pt x="28" y="100"/>
                        </a:lnTo>
                        <a:lnTo>
                          <a:pt x="40" y="99"/>
                        </a:lnTo>
                        <a:lnTo>
                          <a:pt x="51" y="96"/>
                        </a:lnTo>
                        <a:lnTo>
                          <a:pt x="60" y="90"/>
                        </a:lnTo>
                        <a:lnTo>
                          <a:pt x="69" y="83"/>
                        </a:lnTo>
                        <a:lnTo>
                          <a:pt x="77" y="74"/>
                        </a:lnTo>
                        <a:lnTo>
                          <a:pt x="83" y="63"/>
                        </a:lnTo>
                        <a:lnTo>
                          <a:pt x="86" y="53"/>
                        </a:lnTo>
                        <a:lnTo>
                          <a:pt x="88" y="40"/>
                        </a:lnTo>
                        <a:close/>
                      </a:path>
                    </a:pathLst>
                  </a:custGeom>
                  <a:solidFill>
                    <a:srgbClr val="DF474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4" name="Freeform 842">
                    <a:extLst>
                      <a:ext uri="{FF2B5EF4-FFF2-40B4-BE49-F238E27FC236}">
                        <a16:creationId xmlns:a16="http://schemas.microsoft.com/office/drawing/2014/main" id="{4D04CBF2-21DE-CF4C-B1D0-A64313EB2A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8" y="1190"/>
                    <a:ext cx="88" cy="99"/>
                  </a:xfrm>
                  <a:custGeom>
                    <a:avLst/>
                    <a:gdLst>
                      <a:gd name="T0" fmla="*/ 88 w 88"/>
                      <a:gd name="T1" fmla="*/ 40 h 99"/>
                      <a:gd name="T2" fmla="*/ 87 w 88"/>
                      <a:gd name="T3" fmla="*/ 29 h 99"/>
                      <a:gd name="T4" fmla="*/ 84 w 88"/>
                      <a:gd name="T5" fmla="*/ 19 h 99"/>
                      <a:gd name="T6" fmla="*/ 79 w 88"/>
                      <a:gd name="T7" fmla="*/ 9 h 99"/>
                      <a:gd name="T8" fmla="*/ 73 w 88"/>
                      <a:gd name="T9" fmla="*/ 1 h 99"/>
                      <a:gd name="T10" fmla="*/ 70 w 88"/>
                      <a:gd name="T11" fmla="*/ 0 h 99"/>
                      <a:gd name="T12" fmla="*/ 68 w 88"/>
                      <a:gd name="T13" fmla="*/ 0 h 99"/>
                      <a:gd name="T14" fmla="*/ 75 w 88"/>
                      <a:gd name="T15" fmla="*/ 9 h 99"/>
                      <a:gd name="T16" fmla="*/ 81 w 88"/>
                      <a:gd name="T17" fmla="*/ 19 h 99"/>
                      <a:gd name="T18" fmla="*/ 84 w 88"/>
                      <a:gd name="T19" fmla="*/ 29 h 99"/>
                      <a:gd name="T20" fmla="*/ 85 w 88"/>
                      <a:gd name="T21" fmla="*/ 40 h 99"/>
                      <a:gd name="T22" fmla="*/ 84 w 88"/>
                      <a:gd name="T23" fmla="*/ 51 h 99"/>
                      <a:gd name="T24" fmla="*/ 81 w 88"/>
                      <a:gd name="T25" fmla="*/ 62 h 99"/>
                      <a:gd name="T26" fmla="*/ 75 w 88"/>
                      <a:gd name="T27" fmla="*/ 71 h 99"/>
                      <a:gd name="T28" fmla="*/ 68 w 88"/>
                      <a:gd name="T29" fmla="*/ 80 h 99"/>
                      <a:gd name="T30" fmla="*/ 61 w 88"/>
                      <a:gd name="T31" fmla="*/ 87 h 99"/>
                      <a:gd name="T32" fmla="*/ 51 w 88"/>
                      <a:gd name="T33" fmla="*/ 91 h 99"/>
                      <a:gd name="T34" fmla="*/ 41 w 88"/>
                      <a:gd name="T35" fmla="*/ 94 h 99"/>
                      <a:gd name="T36" fmla="*/ 30 w 88"/>
                      <a:gd name="T37" fmla="*/ 96 h 99"/>
                      <a:gd name="T38" fmla="*/ 22 w 88"/>
                      <a:gd name="T39" fmla="*/ 96 h 99"/>
                      <a:gd name="T40" fmla="*/ 14 w 88"/>
                      <a:gd name="T41" fmla="*/ 94 h 99"/>
                      <a:gd name="T42" fmla="*/ 8 w 88"/>
                      <a:gd name="T43" fmla="*/ 91 h 99"/>
                      <a:gd name="T44" fmla="*/ 0 w 88"/>
                      <a:gd name="T45" fmla="*/ 88 h 99"/>
                      <a:gd name="T46" fmla="*/ 2 w 88"/>
                      <a:gd name="T47" fmla="*/ 91 h 99"/>
                      <a:gd name="T48" fmla="*/ 3 w 88"/>
                      <a:gd name="T49" fmla="*/ 93 h 99"/>
                      <a:gd name="T50" fmla="*/ 16 w 88"/>
                      <a:gd name="T51" fmla="*/ 97 h 99"/>
                      <a:gd name="T52" fmla="*/ 30 w 88"/>
                      <a:gd name="T53" fmla="*/ 99 h 99"/>
                      <a:gd name="T54" fmla="*/ 41 w 88"/>
                      <a:gd name="T55" fmla="*/ 97 h 99"/>
                      <a:gd name="T56" fmla="*/ 51 w 88"/>
                      <a:gd name="T57" fmla="*/ 94 h 99"/>
                      <a:gd name="T58" fmla="*/ 62 w 88"/>
                      <a:gd name="T59" fmla="*/ 90 h 99"/>
                      <a:gd name="T60" fmla="*/ 71 w 88"/>
                      <a:gd name="T61" fmla="*/ 82 h 99"/>
                      <a:gd name="T62" fmla="*/ 78 w 88"/>
                      <a:gd name="T63" fmla="*/ 73 h 99"/>
                      <a:gd name="T64" fmla="*/ 84 w 88"/>
                      <a:gd name="T65" fmla="*/ 63 h 99"/>
                      <a:gd name="T66" fmla="*/ 87 w 88"/>
                      <a:gd name="T67" fmla="*/ 53 h 99"/>
                      <a:gd name="T68" fmla="*/ 88 w 88"/>
                      <a:gd name="T69" fmla="*/ 40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8"/>
                      <a:gd name="T106" fmla="*/ 0 h 99"/>
                      <a:gd name="T107" fmla="*/ 88 w 88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8" h="99">
                        <a:moveTo>
                          <a:pt x="88" y="40"/>
                        </a:moveTo>
                        <a:lnTo>
                          <a:pt x="87" y="29"/>
                        </a:lnTo>
                        <a:lnTo>
                          <a:pt x="84" y="19"/>
                        </a:lnTo>
                        <a:lnTo>
                          <a:pt x="79" y="9"/>
                        </a:lnTo>
                        <a:lnTo>
                          <a:pt x="73" y="1"/>
                        </a:lnTo>
                        <a:lnTo>
                          <a:pt x="70" y="0"/>
                        </a:lnTo>
                        <a:lnTo>
                          <a:pt x="68" y="0"/>
                        </a:lnTo>
                        <a:lnTo>
                          <a:pt x="75" y="9"/>
                        </a:lnTo>
                        <a:lnTo>
                          <a:pt x="81" y="19"/>
                        </a:lnTo>
                        <a:lnTo>
                          <a:pt x="84" y="29"/>
                        </a:lnTo>
                        <a:lnTo>
                          <a:pt x="85" y="40"/>
                        </a:lnTo>
                        <a:lnTo>
                          <a:pt x="84" y="51"/>
                        </a:lnTo>
                        <a:lnTo>
                          <a:pt x="81" y="62"/>
                        </a:lnTo>
                        <a:lnTo>
                          <a:pt x="75" y="71"/>
                        </a:lnTo>
                        <a:lnTo>
                          <a:pt x="68" y="80"/>
                        </a:lnTo>
                        <a:lnTo>
                          <a:pt x="61" y="87"/>
                        </a:lnTo>
                        <a:lnTo>
                          <a:pt x="51" y="91"/>
                        </a:lnTo>
                        <a:lnTo>
                          <a:pt x="41" y="94"/>
                        </a:lnTo>
                        <a:lnTo>
                          <a:pt x="30" y="96"/>
                        </a:lnTo>
                        <a:lnTo>
                          <a:pt x="22" y="96"/>
                        </a:lnTo>
                        <a:lnTo>
                          <a:pt x="14" y="94"/>
                        </a:lnTo>
                        <a:lnTo>
                          <a:pt x="8" y="91"/>
                        </a:lnTo>
                        <a:lnTo>
                          <a:pt x="0" y="88"/>
                        </a:lnTo>
                        <a:lnTo>
                          <a:pt x="2" y="91"/>
                        </a:lnTo>
                        <a:lnTo>
                          <a:pt x="3" y="93"/>
                        </a:lnTo>
                        <a:lnTo>
                          <a:pt x="16" y="97"/>
                        </a:lnTo>
                        <a:lnTo>
                          <a:pt x="30" y="99"/>
                        </a:lnTo>
                        <a:lnTo>
                          <a:pt x="41" y="97"/>
                        </a:lnTo>
                        <a:lnTo>
                          <a:pt x="51" y="94"/>
                        </a:lnTo>
                        <a:lnTo>
                          <a:pt x="62" y="90"/>
                        </a:lnTo>
                        <a:lnTo>
                          <a:pt x="71" y="82"/>
                        </a:lnTo>
                        <a:lnTo>
                          <a:pt x="78" y="73"/>
                        </a:lnTo>
                        <a:lnTo>
                          <a:pt x="84" y="63"/>
                        </a:lnTo>
                        <a:lnTo>
                          <a:pt x="87" y="53"/>
                        </a:lnTo>
                        <a:lnTo>
                          <a:pt x="88" y="40"/>
                        </a:lnTo>
                        <a:close/>
                      </a:path>
                    </a:pathLst>
                  </a:custGeom>
                  <a:solidFill>
                    <a:srgbClr val="E04B4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5" name="Freeform 843">
                    <a:extLst>
                      <a:ext uri="{FF2B5EF4-FFF2-40B4-BE49-F238E27FC236}">
                        <a16:creationId xmlns:a16="http://schemas.microsoft.com/office/drawing/2014/main" id="{9F66A772-5DF9-4944-AA7B-B1133A4543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8" y="1190"/>
                    <a:ext cx="87" cy="97"/>
                  </a:xfrm>
                  <a:custGeom>
                    <a:avLst/>
                    <a:gdLst>
                      <a:gd name="T0" fmla="*/ 87 w 87"/>
                      <a:gd name="T1" fmla="*/ 40 h 97"/>
                      <a:gd name="T2" fmla="*/ 85 w 87"/>
                      <a:gd name="T3" fmla="*/ 29 h 97"/>
                      <a:gd name="T4" fmla="*/ 82 w 87"/>
                      <a:gd name="T5" fmla="*/ 19 h 97"/>
                      <a:gd name="T6" fmla="*/ 78 w 87"/>
                      <a:gd name="T7" fmla="*/ 9 h 97"/>
                      <a:gd name="T8" fmla="*/ 70 w 87"/>
                      <a:gd name="T9" fmla="*/ 0 h 97"/>
                      <a:gd name="T10" fmla="*/ 68 w 87"/>
                      <a:gd name="T11" fmla="*/ 0 h 97"/>
                      <a:gd name="T12" fmla="*/ 65 w 87"/>
                      <a:gd name="T13" fmla="*/ 0 h 97"/>
                      <a:gd name="T14" fmla="*/ 73 w 87"/>
                      <a:gd name="T15" fmla="*/ 8 h 97"/>
                      <a:gd name="T16" fmla="*/ 78 w 87"/>
                      <a:gd name="T17" fmla="*/ 19 h 97"/>
                      <a:gd name="T18" fmla="*/ 82 w 87"/>
                      <a:gd name="T19" fmla="*/ 29 h 97"/>
                      <a:gd name="T20" fmla="*/ 84 w 87"/>
                      <a:gd name="T21" fmla="*/ 40 h 97"/>
                      <a:gd name="T22" fmla="*/ 82 w 87"/>
                      <a:gd name="T23" fmla="*/ 51 h 97"/>
                      <a:gd name="T24" fmla="*/ 79 w 87"/>
                      <a:gd name="T25" fmla="*/ 62 h 97"/>
                      <a:gd name="T26" fmla="*/ 75 w 87"/>
                      <a:gd name="T27" fmla="*/ 71 h 97"/>
                      <a:gd name="T28" fmla="*/ 67 w 87"/>
                      <a:gd name="T29" fmla="*/ 79 h 97"/>
                      <a:gd name="T30" fmla="*/ 59 w 87"/>
                      <a:gd name="T31" fmla="*/ 85 h 97"/>
                      <a:gd name="T32" fmla="*/ 50 w 87"/>
                      <a:gd name="T33" fmla="*/ 90 h 97"/>
                      <a:gd name="T34" fmla="*/ 41 w 87"/>
                      <a:gd name="T35" fmla="*/ 93 h 97"/>
                      <a:gd name="T36" fmla="*/ 30 w 87"/>
                      <a:gd name="T37" fmla="*/ 94 h 97"/>
                      <a:gd name="T38" fmla="*/ 20 w 87"/>
                      <a:gd name="T39" fmla="*/ 94 h 97"/>
                      <a:gd name="T40" fmla="*/ 14 w 87"/>
                      <a:gd name="T41" fmla="*/ 93 h 97"/>
                      <a:gd name="T42" fmla="*/ 7 w 87"/>
                      <a:gd name="T43" fmla="*/ 90 h 97"/>
                      <a:gd name="T44" fmla="*/ 0 w 87"/>
                      <a:gd name="T45" fmla="*/ 85 h 97"/>
                      <a:gd name="T46" fmla="*/ 0 w 87"/>
                      <a:gd name="T47" fmla="*/ 88 h 97"/>
                      <a:gd name="T48" fmla="*/ 2 w 87"/>
                      <a:gd name="T49" fmla="*/ 91 h 97"/>
                      <a:gd name="T50" fmla="*/ 8 w 87"/>
                      <a:gd name="T51" fmla="*/ 94 h 97"/>
                      <a:gd name="T52" fmla="*/ 16 w 87"/>
                      <a:gd name="T53" fmla="*/ 96 h 97"/>
                      <a:gd name="T54" fmla="*/ 22 w 87"/>
                      <a:gd name="T55" fmla="*/ 97 h 97"/>
                      <a:gd name="T56" fmla="*/ 30 w 87"/>
                      <a:gd name="T57" fmla="*/ 97 h 97"/>
                      <a:gd name="T58" fmla="*/ 41 w 87"/>
                      <a:gd name="T59" fmla="*/ 96 h 97"/>
                      <a:gd name="T60" fmla="*/ 51 w 87"/>
                      <a:gd name="T61" fmla="*/ 93 h 97"/>
                      <a:gd name="T62" fmla="*/ 61 w 87"/>
                      <a:gd name="T63" fmla="*/ 88 h 97"/>
                      <a:gd name="T64" fmla="*/ 70 w 87"/>
                      <a:gd name="T65" fmla="*/ 80 h 97"/>
                      <a:gd name="T66" fmla="*/ 76 w 87"/>
                      <a:gd name="T67" fmla="*/ 73 h 97"/>
                      <a:gd name="T68" fmla="*/ 82 w 87"/>
                      <a:gd name="T69" fmla="*/ 63 h 97"/>
                      <a:gd name="T70" fmla="*/ 85 w 87"/>
                      <a:gd name="T71" fmla="*/ 53 h 97"/>
                      <a:gd name="T72" fmla="*/ 87 w 87"/>
                      <a:gd name="T73" fmla="*/ 40 h 97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7"/>
                      <a:gd name="T113" fmla="*/ 87 w 87"/>
                      <a:gd name="T114" fmla="*/ 97 h 97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7">
                        <a:moveTo>
                          <a:pt x="87" y="40"/>
                        </a:moveTo>
                        <a:lnTo>
                          <a:pt x="85" y="29"/>
                        </a:lnTo>
                        <a:lnTo>
                          <a:pt x="82" y="19"/>
                        </a:lnTo>
                        <a:lnTo>
                          <a:pt x="78" y="9"/>
                        </a:lnTo>
                        <a:lnTo>
                          <a:pt x="70" y="0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73" y="8"/>
                        </a:lnTo>
                        <a:lnTo>
                          <a:pt x="78" y="19"/>
                        </a:lnTo>
                        <a:lnTo>
                          <a:pt x="82" y="29"/>
                        </a:lnTo>
                        <a:lnTo>
                          <a:pt x="84" y="40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5" y="71"/>
                        </a:lnTo>
                        <a:lnTo>
                          <a:pt x="67" y="79"/>
                        </a:lnTo>
                        <a:lnTo>
                          <a:pt x="59" y="85"/>
                        </a:lnTo>
                        <a:lnTo>
                          <a:pt x="50" y="90"/>
                        </a:lnTo>
                        <a:lnTo>
                          <a:pt x="41" y="93"/>
                        </a:lnTo>
                        <a:lnTo>
                          <a:pt x="30" y="94"/>
                        </a:lnTo>
                        <a:lnTo>
                          <a:pt x="20" y="94"/>
                        </a:lnTo>
                        <a:lnTo>
                          <a:pt x="14" y="93"/>
                        </a:lnTo>
                        <a:lnTo>
                          <a:pt x="7" y="90"/>
                        </a:lnTo>
                        <a:lnTo>
                          <a:pt x="0" y="85"/>
                        </a:lnTo>
                        <a:lnTo>
                          <a:pt x="0" y="88"/>
                        </a:lnTo>
                        <a:lnTo>
                          <a:pt x="2" y="91"/>
                        </a:lnTo>
                        <a:lnTo>
                          <a:pt x="8" y="94"/>
                        </a:lnTo>
                        <a:lnTo>
                          <a:pt x="16" y="96"/>
                        </a:lnTo>
                        <a:lnTo>
                          <a:pt x="22" y="97"/>
                        </a:lnTo>
                        <a:lnTo>
                          <a:pt x="30" y="97"/>
                        </a:lnTo>
                        <a:lnTo>
                          <a:pt x="41" y="96"/>
                        </a:lnTo>
                        <a:lnTo>
                          <a:pt x="51" y="93"/>
                        </a:lnTo>
                        <a:lnTo>
                          <a:pt x="61" y="88"/>
                        </a:lnTo>
                        <a:lnTo>
                          <a:pt x="70" y="80"/>
                        </a:lnTo>
                        <a:lnTo>
                          <a:pt x="76" y="73"/>
                        </a:lnTo>
                        <a:lnTo>
                          <a:pt x="82" y="63"/>
                        </a:lnTo>
                        <a:lnTo>
                          <a:pt x="85" y="53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E04E4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6" name="Freeform 844">
                    <a:extLst>
                      <a:ext uri="{FF2B5EF4-FFF2-40B4-BE49-F238E27FC236}">
                        <a16:creationId xmlns:a16="http://schemas.microsoft.com/office/drawing/2014/main" id="{5842D19B-0A5A-FC4B-910E-AC34BEC644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7" y="1190"/>
                    <a:ext cx="86" cy="96"/>
                  </a:xfrm>
                  <a:custGeom>
                    <a:avLst/>
                    <a:gdLst>
                      <a:gd name="T0" fmla="*/ 86 w 86"/>
                      <a:gd name="T1" fmla="*/ 40 h 96"/>
                      <a:gd name="T2" fmla="*/ 85 w 86"/>
                      <a:gd name="T3" fmla="*/ 29 h 96"/>
                      <a:gd name="T4" fmla="*/ 82 w 86"/>
                      <a:gd name="T5" fmla="*/ 19 h 96"/>
                      <a:gd name="T6" fmla="*/ 76 w 86"/>
                      <a:gd name="T7" fmla="*/ 9 h 96"/>
                      <a:gd name="T8" fmla="*/ 69 w 86"/>
                      <a:gd name="T9" fmla="*/ 0 h 96"/>
                      <a:gd name="T10" fmla="*/ 66 w 86"/>
                      <a:gd name="T11" fmla="*/ 0 h 96"/>
                      <a:gd name="T12" fmla="*/ 63 w 86"/>
                      <a:gd name="T13" fmla="*/ 0 h 96"/>
                      <a:gd name="T14" fmla="*/ 71 w 86"/>
                      <a:gd name="T15" fmla="*/ 8 h 96"/>
                      <a:gd name="T16" fmla="*/ 77 w 86"/>
                      <a:gd name="T17" fmla="*/ 17 h 96"/>
                      <a:gd name="T18" fmla="*/ 82 w 86"/>
                      <a:gd name="T19" fmla="*/ 28 h 96"/>
                      <a:gd name="T20" fmla="*/ 83 w 86"/>
                      <a:gd name="T21" fmla="*/ 40 h 96"/>
                      <a:gd name="T22" fmla="*/ 82 w 86"/>
                      <a:gd name="T23" fmla="*/ 51 h 96"/>
                      <a:gd name="T24" fmla="*/ 79 w 86"/>
                      <a:gd name="T25" fmla="*/ 60 h 96"/>
                      <a:gd name="T26" fmla="*/ 74 w 86"/>
                      <a:gd name="T27" fmla="*/ 70 h 96"/>
                      <a:gd name="T28" fmla="*/ 68 w 86"/>
                      <a:gd name="T29" fmla="*/ 77 h 96"/>
                      <a:gd name="T30" fmla="*/ 60 w 86"/>
                      <a:gd name="T31" fmla="*/ 83 h 96"/>
                      <a:gd name="T32" fmla="*/ 51 w 86"/>
                      <a:gd name="T33" fmla="*/ 88 h 96"/>
                      <a:gd name="T34" fmla="*/ 42 w 86"/>
                      <a:gd name="T35" fmla="*/ 91 h 96"/>
                      <a:gd name="T36" fmla="*/ 31 w 86"/>
                      <a:gd name="T37" fmla="*/ 93 h 96"/>
                      <a:gd name="T38" fmla="*/ 21 w 86"/>
                      <a:gd name="T39" fmla="*/ 93 h 96"/>
                      <a:gd name="T40" fmla="*/ 14 w 86"/>
                      <a:gd name="T41" fmla="*/ 90 h 96"/>
                      <a:gd name="T42" fmla="*/ 6 w 86"/>
                      <a:gd name="T43" fmla="*/ 87 h 96"/>
                      <a:gd name="T44" fmla="*/ 0 w 86"/>
                      <a:gd name="T45" fmla="*/ 83 h 96"/>
                      <a:gd name="T46" fmla="*/ 1 w 86"/>
                      <a:gd name="T47" fmla="*/ 85 h 96"/>
                      <a:gd name="T48" fmla="*/ 1 w 86"/>
                      <a:gd name="T49" fmla="*/ 88 h 96"/>
                      <a:gd name="T50" fmla="*/ 9 w 86"/>
                      <a:gd name="T51" fmla="*/ 91 h 96"/>
                      <a:gd name="T52" fmla="*/ 15 w 86"/>
                      <a:gd name="T53" fmla="*/ 94 h 96"/>
                      <a:gd name="T54" fmla="*/ 23 w 86"/>
                      <a:gd name="T55" fmla="*/ 96 h 96"/>
                      <a:gd name="T56" fmla="*/ 31 w 86"/>
                      <a:gd name="T57" fmla="*/ 96 h 96"/>
                      <a:gd name="T58" fmla="*/ 42 w 86"/>
                      <a:gd name="T59" fmla="*/ 94 h 96"/>
                      <a:gd name="T60" fmla="*/ 52 w 86"/>
                      <a:gd name="T61" fmla="*/ 91 h 96"/>
                      <a:gd name="T62" fmla="*/ 62 w 86"/>
                      <a:gd name="T63" fmla="*/ 87 h 96"/>
                      <a:gd name="T64" fmla="*/ 69 w 86"/>
                      <a:gd name="T65" fmla="*/ 80 h 96"/>
                      <a:gd name="T66" fmla="*/ 76 w 86"/>
                      <a:gd name="T67" fmla="*/ 71 h 96"/>
                      <a:gd name="T68" fmla="*/ 82 w 86"/>
                      <a:gd name="T69" fmla="*/ 62 h 96"/>
                      <a:gd name="T70" fmla="*/ 85 w 86"/>
                      <a:gd name="T71" fmla="*/ 51 h 96"/>
                      <a:gd name="T72" fmla="*/ 86 w 86"/>
                      <a:gd name="T73" fmla="*/ 40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6"/>
                      <a:gd name="T112" fmla="*/ 0 h 96"/>
                      <a:gd name="T113" fmla="*/ 86 w 86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6" h="96">
                        <a:moveTo>
                          <a:pt x="86" y="40"/>
                        </a:moveTo>
                        <a:lnTo>
                          <a:pt x="85" y="29"/>
                        </a:lnTo>
                        <a:lnTo>
                          <a:pt x="82" y="19"/>
                        </a:lnTo>
                        <a:lnTo>
                          <a:pt x="76" y="9"/>
                        </a:lnTo>
                        <a:lnTo>
                          <a:pt x="69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71" y="8"/>
                        </a:lnTo>
                        <a:lnTo>
                          <a:pt x="77" y="17"/>
                        </a:lnTo>
                        <a:lnTo>
                          <a:pt x="82" y="28"/>
                        </a:lnTo>
                        <a:lnTo>
                          <a:pt x="83" y="40"/>
                        </a:lnTo>
                        <a:lnTo>
                          <a:pt x="82" y="51"/>
                        </a:lnTo>
                        <a:lnTo>
                          <a:pt x="79" y="60"/>
                        </a:lnTo>
                        <a:lnTo>
                          <a:pt x="74" y="70"/>
                        </a:lnTo>
                        <a:lnTo>
                          <a:pt x="68" y="77"/>
                        </a:lnTo>
                        <a:lnTo>
                          <a:pt x="60" y="83"/>
                        </a:lnTo>
                        <a:lnTo>
                          <a:pt x="51" y="88"/>
                        </a:lnTo>
                        <a:lnTo>
                          <a:pt x="42" y="91"/>
                        </a:lnTo>
                        <a:lnTo>
                          <a:pt x="31" y="93"/>
                        </a:lnTo>
                        <a:lnTo>
                          <a:pt x="21" y="93"/>
                        </a:lnTo>
                        <a:lnTo>
                          <a:pt x="14" y="90"/>
                        </a:lnTo>
                        <a:lnTo>
                          <a:pt x="6" y="87"/>
                        </a:lnTo>
                        <a:lnTo>
                          <a:pt x="0" y="83"/>
                        </a:lnTo>
                        <a:lnTo>
                          <a:pt x="1" y="85"/>
                        </a:lnTo>
                        <a:lnTo>
                          <a:pt x="1" y="88"/>
                        </a:lnTo>
                        <a:lnTo>
                          <a:pt x="9" y="91"/>
                        </a:lnTo>
                        <a:lnTo>
                          <a:pt x="15" y="94"/>
                        </a:lnTo>
                        <a:lnTo>
                          <a:pt x="23" y="96"/>
                        </a:lnTo>
                        <a:lnTo>
                          <a:pt x="31" y="96"/>
                        </a:lnTo>
                        <a:lnTo>
                          <a:pt x="42" y="94"/>
                        </a:lnTo>
                        <a:lnTo>
                          <a:pt x="52" y="91"/>
                        </a:lnTo>
                        <a:lnTo>
                          <a:pt x="62" y="87"/>
                        </a:lnTo>
                        <a:lnTo>
                          <a:pt x="69" y="80"/>
                        </a:lnTo>
                        <a:lnTo>
                          <a:pt x="76" y="71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E0514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7" name="Freeform 845">
                    <a:extLst>
                      <a:ext uri="{FF2B5EF4-FFF2-40B4-BE49-F238E27FC236}">
                        <a16:creationId xmlns:a16="http://schemas.microsoft.com/office/drawing/2014/main" id="{6259F18D-45E0-E14F-A5D3-4F3E001A65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" y="1190"/>
                    <a:ext cx="87" cy="94"/>
                  </a:xfrm>
                  <a:custGeom>
                    <a:avLst/>
                    <a:gdLst>
                      <a:gd name="T0" fmla="*/ 87 w 87"/>
                      <a:gd name="T1" fmla="*/ 40 h 94"/>
                      <a:gd name="T2" fmla="*/ 85 w 87"/>
                      <a:gd name="T3" fmla="*/ 29 h 94"/>
                      <a:gd name="T4" fmla="*/ 81 w 87"/>
                      <a:gd name="T5" fmla="*/ 19 h 94"/>
                      <a:gd name="T6" fmla="*/ 76 w 87"/>
                      <a:gd name="T7" fmla="*/ 8 h 94"/>
                      <a:gd name="T8" fmla="*/ 68 w 87"/>
                      <a:gd name="T9" fmla="*/ 0 h 94"/>
                      <a:gd name="T10" fmla="*/ 65 w 87"/>
                      <a:gd name="T11" fmla="*/ 0 h 94"/>
                      <a:gd name="T12" fmla="*/ 64 w 87"/>
                      <a:gd name="T13" fmla="*/ 0 h 94"/>
                      <a:gd name="T14" fmla="*/ 71 w 87"/>
                      <a:gd name="T15" fmla="*/ 8 h 94"/>
                      <a:gd name="T16" fmla="*/ 78 w 87"/>
                      <a:gd name="T17" fmla="*/ 17 h 94"/>
                      <a:gd name="T18" fmla="*/ 82 w 87"/>
                      <a:gd name="T19" fmla="*/ 28 h 94"/>
                      <a:gd name="T20" fmla="*/ 84 w 87"/>
                      <a:gd name="T21" fmla="*/ 40 h 94"/>
                      <a:gd name="T22" fmla="*/ 82 w 87"/>
                      <a:gd name="T23" fmla="*/ 51 h 94"/>
                      <a:gd name="T24" fmla="*/ 79 w 87"/>
                      <a:gd name="T25" fmla="*/ 60 h 94"/>
                      <a:gd name="T26" fmla="*/ 74 w 87"/>
                      <a:gd name="T27" fmla="*/ 70 h 94"/>
                      <a:gd name="T28" fmla="*/ 68 w 87"/>
                      <a:gd name="T29" fmla="*/ 76 h 94"/>
                      <a:gd name="T30" fmla="*/ 61 w 87"/>
                      <a:gd name="T31" fmla="*/ 82 h 94"/>
                      <a:gd name="T32" fmla="*/ 51 w 87"/>
                      <a:gd name="T33" fmla="*/ 88 h 94"/>
                      <a:gd name="T34" fmla="*/ 42 w 87"/>
                      <a:gd name="T35" fmla="*/ 90 h 94"/>
                      <a:gd name="T36" fmla="*/ 33 w 87"/>
                      <a:gd name="T37" fmla="*/ 91 h 94"/>
                      <a:gd name="T38" fmla="*/ 23 w 87"/>
                      <a:gd name="T39" fmla="*/ 91 h 94"/>
                      <a:gd name="T40" fmla="*/ 16 w 87"/>
                      <a:gd name="T41" fmla="*/ 88 h 94"/>
                      <a:gd name="T42" fmla="*/ 8 w 87"/>
                      <a:gd name="T43" fmla="*/ 85 h 94"/>
                      <a:gd name="T44" fmla="*/ 0 w 87"/>
                      <a:gd name="T45" fmla="*/ 80 h 94"/>
                      <a:gd name="T46" fmla="*/ 2 w 87"/>
                      <a:gd name="T47" fmla="*/ 83 h 94"/>
                      <a:gd name="T48" fmla="*/ 3 w 87"/>
                      <a:gd name="T49" fmla="*/ 85 h 94"/>
                      <a:gd name="T50" fmla="*/ 10 w 87"/>
                      <a:gd name="T51" fmla="*/ 90 h 94"/>
                      <a:gd name="T52" fmla="*/ 17 w 87"/>
                      <a:gd name="T53" fmla="*/ 93 h 94"/>
                      <a:gd name="T54" fmla="*/ 23 w 87"/>
                      <a:gd name="T55" fmla="*/ 94 h 94"/>
                      <a:gd name="T56" fmla="*/ 33 w 87"/>
                      <a:gd name="T57" fmla="*/ 94 h 94"/>
                      <a:gd name="T58" fmla="*/ 44 w 87"/>
                      <a:gd name="T59" fmla="*/ 93 h 94"/>
                      <a:gd name="T60" fmla="*/ 53 w 87"/>
                      <a:gd name="T61" fmla="*/ 90 h 94"/>
                      <a:gd name="T62" fmla="*/ 62 w 87"/>
                      <a:gd name="T63" fmla="*/ 85 h 94"/>
                      <a:gd name="T64" fmla="*/ 70 w 87"/>
                      <a:gd name="T65" fmla="*/ 79 h 94"/>
                      <a:gd name="T66" fmla="*/ 78 w 87"/>
                      <a:gd name="T67" fmla="*/ 71 h 94"/>
                      <a:gd name="T68" fmla="*/ 82 w 87"/>
                      <a:gd name="T69" fmla="*/ 62 h 94"/>
                      <a:gd name="T70" fmla="*/ 85 w 87"/>
                      <a:gd name="T71" fmla="*/ 51 h 94"/>
                      <a:gd name="T72" fmla="*/ 87 w 87"/>
                      <a:gd name="T73" fmla="*/ 40 h 9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7"/>
                      <a:gd name="T112" fmla="*/ 0 h 94"/>
                      <a:gd name="T113" fmla="*/ 87 w 87"/>
                      <a:gd name="T114" fmla="*/ 94 h 9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7" h="94">
                        <a:moveTo>
                          <a:pt x="87" y="40"/>
                        </a:moveTo>
                        <a:lnTo>
                          <a:pt x="85" y="29"/>
                        </a:lnTo>
                        <a:lnTo>
                          <a:pt x="81" y="19"/>
                        </a:lnTo>
                        <a:lnTo>
                          <a:pt x="76" y="8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64" y="0"/>
                        </a:lnTo>
                        <a:lnTo>
                          <a:pt x="71" y="8"/>
                        </a:lnTo>
                        <a:lnTo>
                          <a:pt x="78" y="17"/>
                        </a:lnTo>
                        <a:lnTo>
                          <a:pt x="82" y="28"/>
                        </a:lnTo>
                        <a:lnTo>
                          <a:pt x="84" y="40"/>
                        </a:lnTo>
                        <a:lnTo>
                          <a:pt x="82" y="51"/>
                        </a:lnTo>
                        <a:lnTo>
                          <a:pt x="79" y="60"/>
                        </a:lnTo>
                        <a:lnTo>
                          <a:pt x="74" y="70"/>
                        </a:lnTo>
                        <a:lnTo>
                          <a:pt x="68" y="76"/>
                        </a:lnTo>
                        <a:lnTo>
                          <a:pt x="61" y="82"/>
                        </a:lnTo>
                        <a:lnTo>
                          <a:pt x="51" y="88"/>
                        </a:lnTo>
                        <a:lnTo>
                          <a:pt x="42" y="90"/>
                        </a:lnTo>
                        <a:lnTo>
                          <a:pt x="33" y="91"/>
                        </a:lnTo>
                        <a:lnTo>
                          <a:pt x="23" y="91"/>
                        </a:lnTo>
                        <a:lnTo>
                          <a:pt x="16" y="88"/>
                        </a:lnTo>
                        <a:lnTo>
                          <a:pt x="8" y="85"/>
                        </a:lnTo>
                        <a:lnTo>
                          <a:pt x="0" y="80"/>
                        </a:lnTo>
                        <a:lnTo>
                          <a:pt x="2" y="83"/>
                        </a:lnTo>
                        <a:lnTo>
                          <a:pt x="3" y="85"/>
                        </a:lnTo>
                        <a:lnTo>
                          <a:pt x="10" y="90"/>
                        </a:lnTo>
                        <a:lnTo>
                          <a:pt x="17" y="93"/>
                        </a:lnTo>
                        <a:lnTo>
                          <a:pt x="23" y="94"/>
                        </a:lnTo>
                        <a:lnTo>
                          <a:pt x="33" y="94"/>
                        </a:lnTo>
                        <a:lnTo>
                          <a:pt x="44" y="93"/>
                        </a:lnTo>
                        <a:lnTo>
                          <a:pt x="53" y="90"/>
                        </a:lnTo>
                        <a:lnTo>
                          <a:pt x="62" y="85"/>
                        </a:lnTo>
                        <a:lnTo>
                          <a:pt x="70" y="79"/>
                        </a:lnTo>
                        <a:lnTo>
                          <a:pt x="78" y="71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E153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8" name="Freeform 846">
                    <a:extLst>
                      <a:ext uri="{FF2B5EF4-FFF2-40B4-BE49-F238E27FC236}">
                        <a16:creationId xmlns:a16="http://schemas.microsoft.com/office/drawing/2014/main" id="{18561C1A-89DD-FF4A-AC74-8C246B99B5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" y="1190"/>
                    <a:ext cx="85" cy="93"/>
                  </a:xfrm>
                  <a:custGeom>
                    <a:avLst/>
                    <a:gdLst>
                      <a:gd name="T0" fmla="*/ 85 w 85"/>
                      <a:gd name="T1" fmla="*/ 40 h 93"/>
                      <a:gd name="T2" fmla="*/ 84 w 85"/>
                      <a:gd name="T3" fmla="*/ 28 h 93"/>
                      <a:gd name="T4" fmla="*/ 79 w 85"/>
                      <a:gd name="T5" fmla="*/ 17 h 93"/>
                      <a:gd name="T6" fmla="*/ 73 w 85"/>
                      <a:gd name="T7" fmla="*/ 8 h 93"/>
                      <a:gd name="T8" fmla="*/ 65 w 85"/>
                      <a:gd name="T9" fmla="*/ 0 h 93"/>
                      <a:gd name="T10" fmla="*/ 64 w 85"/>
                      <a:gd name="T11" fmla="*/ 0 h 93"/>
                      <a:gd name="T12" fmla="*/ 62 w 85"/>
                      <a:gd name="T13" fmla="*/ 0 h 93"/>
                      <a:gd name="T14" fmla="*/ 61 w 85"/>
                      <a:gd name="T15" fmla="*/ 0 h 93"/>
                      <a:gd name="T16" fmla="*/ 61 w 85"/>
                      <a:gd name="T17" fmla="*/ 0 h 93"/>
                      <a:gd name="T18" fmla="*/ 68 w 85"/>
                      <a:gd name="T19" fmla="*/ 8 h 93"/>
                      <a:gd name="T20" fmla="*/ 76 w 85"/>
                      <a:gd name="T21" fmla="*/ 17 h 93"/>
                      <a:gd name="T22" fmla="*/ 81 w 85"/>
                      <a:gd name="T23" fmla="*/ 28 h 93"/>
                      <a:gd name="T24" fmla="*/ 82 w 85"/>
                      <a:gd name="T25" fmla="*/ 40 h 93"/>
                      <a:gd name="T26" fmla="*/ 81 w 85"/>
                      <a:gd name="T27" fmla="*/ 51 h 93"/>
                      <a:gd name="T28" fmla="*/ 78 w 85"/>
                      <a:gd name="T29" fmla="*/ 60 h 93"/>
                      <a:gd name="T30" fmla="*/ 73 w 85"/>
                      <a:gd name="T31" fmla="*/ 68 h 93"/>
                      <a:gd name="T32" fmla="*/ 67 w 85"/>
                      <a:gd name="T33" fmla="*/ 76 h 93"/>
                      <a:gd name="T34" fmla="*/ 61 w 85"/>
                      <a:gd name="T35" fmla="*/ 82 h 93"/>
                      <a:gd name="T36" fmla="*/ 51 w 85"/>
                      <a:gd name="T37" fmla="*/ 87 h 93"/>
                      <a:gd name="T38" fmla="*/ 42 w 85"/>
                      <a:gd name="T39" fmla="*/ 88 h 93"/>
                      <a:gd name="T40" fmla="*/ 33 w 85"/>
                      <a:gd name="T41" fmla="*/ 90 h 93"/>
                      <a:gd name="T42" fmla="*/ 23 w 85"/>
                      <a:gd name="T43" fmla="*/ 90 h 93"/>
                      <a:gd name="T44" fmla="*/ 14 w 85"/>
                      <a:gd name="T45" fmla="*/ 87 h 93"/>
                      <a:gd name="T46" fmla="*/ 6 w 85"/>
                      <a:gd name="T47" fmla="*/ 83 h 93"/>
                      <a:gd name="T48" fmla="*/ 0 w 85"/>
                      <a:gd name="T49" fmla="*/ 77 h 93"/>
                      <a:gd name="T50" fmla="*/ 0 w 85"/>
                      <a:gd name="T51" fmla="*/ 80 h 93"/>
                      <a:gd name="T52" fmla="*/ 2 w 85"/>
                      <a:gd name="T53" fmla="*/ 83 h 93"/>
                      <a:gd name="T54" fmla="*/ 8 w 85"/>
                      <a:gd name="T55" fmla="*/ 87 h 93"/>
                      <a:gd name="T56" fmla="*/ 16 w 85"/>
                      <a:gd name="T57" fmla="*/ 90 h 93"/>
                      <a:gd name="T58" fmla="*/ 23 w 85"/>
                      <a:gd name="T59" fmla="*/ 93 h 93"/>
                      <a:gd name="T60" fmla="*/ 33 w 85"/>
                      <a:gd name="T61" fmla="*/ 93 h 93"/>
                      <a:gd name="T62" fmla="*/ 44 w 85"/>
                      <a:gd name="T63" fmla="*/ 91 h 93"/>
                      <a:gd name="T64" fmla="*/ 53 w 85"/>
                      <a:gd name="T65" fmla="*/ 88 h 93"/>
                      <a:gd name="T66" fmla="*/ 62 w 85"/>
                      <a:gd name="T67" fmla="*/ 83 h 93"/>
                      <a:gd name="T68" fmla="*/ 70 w 85"/>
                      <a:gd name="T69" fmla="*/ 77 h 93"/>
                      <a:gd name="T70" fmla="*/ 76 w 85"/>
                      <a:gd name="T71" fmla="*/ 70 h 93"/>
                      <a:gd name="T72" fmla="*/ 81 w 85"/>
                      <a:gd name="T73" fmla="*/ 60 h 93"/>
                      <a:gd name="T74" fmla="*/ 84 w 85"/>
                      <a:gd name="T75" fmla="*/ 51 h 93"/>
                      <a:gd name="T76" fmla="*/ 85 w 85"/>
                      <a:gd name="T77" fmla="*/ 40 h 93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3"/>
                      <a:gd name="T119" fmla="*/ 85 w 85"/>
                      <a:gd name="T120" fmla="*/ 93 h 93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3">
                        <a:moveTo>
                          <a:pt x="85" y="40"/>
                        </a:moveTo>
                        <a:lnTo>
                          <a:pt x="84" y="28"/>
                        </a:lnTo>
                        <a:lnTo>
                          <a:pt x="79" y="17"/>
                        </a:lnTo>
                        <a:lnTo>
                          <a:pt x="73" y="8"/>
                        </a:lnTo>
                        <a:lnTo>
                          <a:pt x="65" y="0"/>
                        </a:lnTo>
                        <a:lnTo>
                          <a:pt x="64" y="0"/>
                        </a:lnTo>
                        <a:lnTo>
                          <a:pt x="62" y="0"/>
                        </a:lnTo>
                        <a:lnTo>
                          <a:pt x="61" y="0"/>
                        </a:lnTo>
                        <a:lnTo>
                          <a:pt x="68" y="8"/>
                        </a:lnTo>
                        <a:lnTo>
                          <a:pt x="76" y="17"/>
                        </a:lnTo>
                        <a:lnTo>
                          <a:pt x="81" y="28"/>
                        </a:lnTo>
                        <a:lnTo>
                          <a:pt x="82" y="40"/>
                        </a:lnTo>
                        <a:lnTo>
                          <a:pt x="81" y="51"/>
                        </a:lnTo>
                        <a:lnTo>
                          <a:pt x="78" y="60"/>
                        </a:lnTo>
                        <a:lnTo>
                          <a:pt x="73" y="68"/>
                        </a:lnTo>
                        <a:lnTo>
                          <a:pt x="67" y="76"/>
                        </a:lnTo>
                        <a:lnTo>
                          <a:pt x="61" y="82"/>
                        </a:lnTo>
                        <a:lnTo>
                          <a:pt x="51" y="87"/>
                        </a:lnTo>
                        <a:lnTo>
                          <a:pt x="42" y="88"/>
                        </a:lnTo>
                        <a:lnTo>
                          <a:pt x="33" y="90"/>
                        </a:lnTo>
                        <a:lnTo>
                          <a:pt x="23" y="90"/>
                        </a:lnTo>
                        <a:lnTo>
                          <a:pt x="14" y="87"/>
                        </a:lnTo>
                        <a:lnTo>
                          <a:pt x="6" y="83"/>
                        </a:lnTo>
                        <a:lnTo>
                          <a:pt x="0" y="77"/>
                        </a:lnTo>
                        <a:lnTo>
                          <a:pt x="0" y="80"/>
                        </a:lnTo>
                        <a:lnTo>
                          <a:pt x="2" y="83"/>
                        </a:lnTo>
                        <a:lnTo>
                          <a:pt x="8" y="87"/>
                        </a:lnTo>
                        <a:lnTo>
                          <a:pt x="16" y="90"/>
                        </a:lnTo>
                        <a:lnTo>
                          <a:pt x="23" y="93"/>
                        </a:lnTo>
                        <a:lnTo>
                          <a:pt x="33" y="93"/>
                        </a:lnTo>
                        <a:lnTo>
                          <a:pt x="44" y="91"/>
                        </a:lnTo>
                        <a:lnTo>
                          <a:pt x="53" y="88"/>
                        </a:lnTo>
                        <a:lnTo>
                          <a:pt x="62" y="83"/>
                        </a:lnTo>
                        <a:lnTo>
                          <a:pt x="70" y="77"/>
                        </a:lnTo>
                        <a:lnTo>
                          <a:pt x="76" y="70"/>
                        </a:lnTo>
                        <a:lnTo>
                          <a:pt x="81" y="60"/>
                        </a:lnTo>
                        <a:lnTo>
                          <a:pt x="84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E2595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59" name="Freeform 847">
                    <a:extLst>
                      <a:ext uri="{FF2B5EF4-FFF2-40B4-BE49-F238E27FC236}">
                        <a16:creationId xmlns:a16="http://schemas.microsoft.com/office/drawing/2014/main" id="{5244B3C4-8171-AA44-BB50-1D5E7A165E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0"/>
                    <a:ext cx="85" cy="91"/>
                  </a:xfrm>
                  <a:custGeom>
                    <a:avLst/>
                    <a:gdLst>
                      <a:gd name="T0" fmla="*/ 85 w 85"/>
                      <a:gd name="T1" fmla="*/ 40 h 91"/>
                      <a:gd name="T2" fmla="*/ 83 w 85"/>
                      <a:gd name="T3" fmla="*/ 28 h 91"/>
                      <a:gd name="T4" fmla="*/ 79 w 85"/>
                      <a:gd name="T5" fmla="*/ 17 h 91"/>
                      <a:gd name="T6" fmla="*/ 72 w 85"/>
                      <a:gd name="T7" fmla="*/ 8 h 91"/>
                      <a:gd name="T8" fmla="*/ 65 w 85"/>
                      <a:gd name="T9" fmla="*/ 0 h 91"/>
                      <a:gd name="T10" fmla="*/ 63 w 85"/>
                      <a:gd name="T11" fmla="*/ 0 h 91"/>
                      <a:gd name="T12" fmla="*/ 63 w 85"/>
                      <a:gd name="T13" fmla="*/ 0 h 91"/>
                      <a:gd name="T14" fmla="*/ 60 w 85"/>
                      <a:gd name="T15" fmla="*/ 0 h 91"/>
                      <a:gd name="T16" fmla="*/ 58 w 85"/>
                      <a:gd name="T17" fmla="*/ 0 h 91"/>
                      <a:gd name="T18" fmla="*/ 68 w 85"/>
                      <a:gd name="T19" fmla="*/ 8 h 91"/>
                      <a:gd name="T20" fmla="*/ 75 w 85"/>
                      <a:gd name="T21" fmla="*/ 17 h 91"/>
                      <a:gd name="T22" fmla="*/ 77 w 85"/>
                      <a:gd name="T23" fmla="*/ 22 h 91"/>
                      <a:gd name="T24" fmla="*/ 80 w 85"/>
                      <a:gd name="T25" fmla="*/ 28 h 91"/>
                      <a:gd name="T26" fmla="*/ 80 w 85"/>
                      <a:gd name="T27" fmla="*/ 34 h 91"/>
                      <a:gd name="T28" fmla="*/ 82 w 85"/>
                      <a:gd name="T29" fmla="*/ 40 h 91"/>
                      <a:gd name="T30" fmla="*/ 80 w 85"/>
                      <a:gd name="T31" fmla="*/ 49 h 91"/>
                      <a:gd name="T32" fmla="*/ 77 w 85"/>
                      <a:gd name="T33" fmla="*/ 59 h 91"/>
                      <a:gd name="T34" fmla="*/ 72 w 85"/>
                      <a:gd name="T35" fmla="*/ 66 h 91"/>
                      <a:gd name="T36" fmla="*/ 68 w 85"/>
                      <a:gd name="T37" fmla="*/ 74 h 91"/>
                      <a:gd name="T38" fmla="*/ 60 w 85"/>
                      <a:gd name="T39" fmla="*/ 80 h 91"/>
                      <a:gd name="T40" fmla="*/ 52 w 85"/>
                      <a:gd name="T41" fmla="*/ 85 h 91"/>
                      <a:gd name="T42" fmla="*/ 43 w 85"/>
                      <a:gd name="T43" fmla="*/ 87 h 91"/>
                      <a:gd name="T44" fmla="*/ 34 w 85"/>
                      <a:gd name="T45" fmla="*/ 88 h 91"/>
                      <a:gd name="T46" fmla="*/ 24 w 85"/>
                      <a:gd name="T47" fmla="*/ 88 h 91"/>
                      <a:gd name="T48" fmla="*/ 15 w 85"/>
                      <a:gd name="T49" fmla="*/ 85 h 91"/>
                      <a:gd name="T50" fmla="*/ 7 w 85"/>
                      <a:gd name="T51" fmla="*/ 80 h 91"/>
                      <a:gd name="T52" fmla="*/ 0 w 85"/>
                      <a:gd name="T53" fmla="*/ 74 h 91"/>
                      <a:gd name="T54" fmla="*/ 1 w 85"/>
                      <a:gd name="T55" fmla="*/ 77 h 91"/>
                      <a:gd name="T56" fmla="*/ 1 w 85"/>
                      <a:gd name="T57" fmla="*/ 80 h 91"/>
                      <a:gd name="T58" fmla="*/ 9 w 85"/>
                      <a:gd name="T59" fmla="*/ 85 h 91"/>
                      <a:gd name="T60" fmla="*/ 17 w 85"/>
                      <a:gd name="T61" fmla="*/ 88 h 91"/>
                      <a:gd name="T62" fmla="*/ 24 w 85"/>
                      <a:gd name="T63" fmla="*/ 91 h 91"/>
                      <a:gd name="T64" fmla="*/ 34 w 85"/>
                      <a:gd name="T65" fmla="*/ 91 h 91"/>
                      <a:gd name="T66" fmla="*/ 43 w 85"/>
                      <a:gd name="T67" fmla="*/ 90 h 91"/>
                      <a:gd name="T68" fmla="*/ 52 w 85"/>
                      <a:gd name="T69" fmla="*/ 88 h 91"/>
                      <a:gd name="T70" fmla="*/ 62 w 85"/>
                      <a:gd name="T71" fmla="*/ 82 h 91"/>
                      <a:gd name="T72" fmla="*/ 69 w 85"/>
                      <a:gd name="T73" fmla="*/ 76 h 91"/>
                      <a:gd name="T74" fmla="*/ 75 w 85"/>
                      <a:gd name="T75" fmla="*/ 70 h 91"/>
                      <a:gd name="T76" fmla="*/ 80 w 85"/>
                      <a:gd name="T77" fmla="*/ 60 h 91"/>
                      <a:gd name="T78" fmla="*/ 83 w 85"/>
                      <a:gd name="T79" fmla="*/ 51 h 91"/>
                      <a:gd name="T80" fmla="*/ 85 w 85"/>
                      <a:gd name="T81" fmla="*/ 40 h 91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5"/>
                      <a:gd name="T124" fmla="*/ 0 h 91"/>
                      <a:gd name="T125" fmla="*/ 85 w 85"/>
                      <a:gd name="T126" fmla="*/ 91 h 91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5" h="91">
                        <a:moveTo>
                          <a:pt x="85" y="40"/>
                        </a:moveTo>
                        <a:lnTo>
                          <a:pt x="83" y="28"/>
                        </a:lnTo>
                        <a:lnTo>
                          <a:pt x="79" y="17"/>
                        </a:lnTo>
                        <a:lnTo>
                          <a:pt x="72" y="8"/>
                        </a:lnTo>
                        <a:lnTo>
                          <a:pt x="65" y="0"/>
                        </a:lnTo>
                        <a:lnTo>
                          <a:pt x="63" y="0"/>
                        </a:lnTo>
                        <a:lnTo>
                          <a:pt x="60" y="0"/>
                        </a:lnTo>
                        <a:lnTo>
                          <a:pt x="58" y="0"/>
                        </a:lnTo>
                        <a:lnTo>
                          <a:pt x="68" y="8"/>
                        </a:lnTo>
                        <a:lnTo>
                          <a:pt x="75" y="17"/>
                        </a:lnTo>
                        <a:lnTo>
                          <a:pt x="77" y="22"/>
                        </a:lnTo>
                        <a:lnTo>
                          <a:pt x="80" y="28"/>
                        </a:lnTo>
                        <a:lnTo>
                          <a:pt x="80" y="34"/>
                        </a:lnTo>
                        <a:lnTo>
                          <a:pt x="82" y="40"/>
                        </a:lnTo>
                        <a:lnTo>
                          <a:pt x="80" y="49"/>
                        </a:lnTo>
                        <a:lnTo>
                          <a:pt x="77" y="59"/>
                        </a:lnTo>
                        <a:lnTo>
                          <a:pt x="72" y="66"/>
                        </a:lnTo>
                        <a:lnTo>
                          <a:pt x="68" y="74"/>
                        </a:lnTo>
                        <a:lnTo>
                          <a:pt x="60" y="80"/>
                        </a:lnTo>
                        <a:lnTo>
                          <a:pt x="52" y="85"/>
                        </a:lnTo>
                        <a:lnTo>
                          <a:pt x="43" y="87"/>
                        </a:lnTo>
                        <a:lnTo>
                          <a:pt x="34" y="88"/>
                        </a:lnTo>
                        <a:lnTo>
                          <a:pt x="24" y="88"/>
                        </a:lnTo>
                        <a:lnTo>
                          <a:pt x="15" y="85"/>
                        </a:lnTo>
                        <a:lnTo>
                          <a:pt x="7" y="80"/>
                        </a:lnTo>
                        <a:lnTo>
                          <a:pt x="0" y="74"/>
                        </a:lnTo>
                        <a:lnTo>
                          <a:pt x="1" y="77"/>
                        </a:lnTo>
                        <a:lnTo>
                          <a:pt x="1" y="80"/>
                        </a:lnTo>
                        <a:lnTo>
                          <a:pt x="9" y="85"/>
                        </a:lnTo>
                        <a:lnTo>
                          <a:pt x="17" y="88"/>
                        </a:lnTo>
                        <a:lnTo>
                          <a:pt x="24" y="91"/>
                        </a:lnTo>
                        <a:lnTo>
                          <a:pt x="34" y="91"/>
                        </a:lnTo>
                        <a:lnTo>
                          <a:pt x="43" y="90"/>
                        </a:lnTo>
                        <a:lnTo>
                          <a:pt x="52" y="88"/>
                        </a:lnTo>
                        <a:lnTo>
                          <a:pt x="62" y="82"/>
                        </a:lnTo>
                        <a:lnTo>
                          <a:pt x="69" y="76"/>
                        </a:lnTo>
                        <a:lnTo>
                          <a:pt x="75" y="70"/>
                        </a:lnTo>
                        <a:lnTo>
                          <a:pt x="80" y="60"/>
                        </a:lnTo>
                        <a:lnTo>
                          <a:pt x="83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E25B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0" name="Freeform 848">
                    <a:extLst>
                      <a:ext uri="{FF2B5EF4-FFF2-40B4-BE49-F238E27FC236}">
                        <a16:creationId xmlns:a16="http://schemas.microsoft.com/office/drawing/2014/main" id="{D8630431-41F8-8845-8C28-2EEEACCB91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0"/>
                    <a:ext cx="83" cy="90"/>
                  </a:xfrm>
                  <a:custGeom>
                    <a:avLst/>
                    <a:gdLst>
                      <a:gd name="T0" fmla="*/ 83 w 83"/>
                      <a:gd name="T1" fmla="*/ 40 h 90"/>
                      <a:gd name="T2" fmla="*/ 82 w 83"/>
                      <a:gd name="T3" fmla="*/ 28 h 90"/>
                      <a:gd name="T4" fmla="*/ 77 w 83"/>
                      <a:gd name="T5" fmla="*/ 17 h 90"/>
                      <a:gd name="T6" fmla="*/ 69 w 83"/>
                      <a:gd name="T7" fmla="*/ 8 h 90"/>
                      <a:gd name="T8" fmla="*/ 62 w 83"/>
                      <a:gd name="T9" fmla="*/ 0 h 90"/>
                      <a:gd name="T10" fmla="*/ 58 w 83"/>
                      <a:gd name="T11" fmla="*/ 0 h 90"/>
                      <a:gd name="T12" fmla="*/ 55 w 83"/>
                      <a:gd name="T13" fmla="*/ 0 h 90"/>
                      <a:gd name="T14" fmla="*/ 62 w 83"/>
                      <a:gd name="T15" fmla="*/ 3 h 90"/>
                      <a:gd name="T16" fmla="*/ 66 w 83"/>
                      <a:gd name="T17" fmla="*/ 8 h 90"/>
                      <a:gd name="T18" fmla="*/ 69 w 83"/>
                      <a:gd name="T19" fmla="*/ 12 h 90"/>
                      <a:gd name="T20" fmla="*/ 72 w 83"/>
                      <a:gd name="T21" fmla="*/ 17 h 90"/>
                      <a:gd name="T22" fmla="*/ 75 w 83"/>
                      <a:gd name="T23" fmla="*/ 22 h 90"/>
                      <a:gd name="T24" fmla="*/ 79 w 83"/>
                      <a:gd name="T25" fmla="*/ 28 h 90"/>
                      <a:gd name="T26" fmla="*/ 79 w 83"/>
                      <a:gd name="T27" fmla="*/ 34 h 90"/>
                      <a:gd name="T28" fmla="*/ 80 w 83"/>
                      <a:gd name="T29" fmla="*/ 40 h 90"/>
                      <a:gd name="T30" fmla="*/ 79 w 83"/>
                      <a:gd name="T31" fmla="*/ 49 h 90"/>
                      <a:gd name="T32" fmla="*/ 75 w 83"/>
                      <a:gd name="T33" fmla="*/ 59 h 90"/>
                      <a:gd name="T34" fmla="*/ 72 w 83"/>
                      <a:gd name="T35" fmla="*/ 66 h 90"/>
                      <a:gd name="T36" fmla="*/ 66 w 83"/>
                      <a:gd name="T37" fmla="*/ 73 h 90"/>
                      <a:gd name="T38" fmla="*/ 58 w 83"/>
                      <a:gd name="T39" fmla="*/ 79 h 90"/>
                      <a:gd name="T40" fmla="*/ 51 w 83"/>
                      <a:gd name="T41" fmla="*/ 83 h 90"/>
                      <a:gd name="T42" fmla="*/ 43 w 83"/>
                      <a:gd name="T43" fmla="*/ 87 h 90"/>
                      <a:gd name="T44" fmla="*/ 34 w 83"/>
                      <a:gd name="T45" fmla="*/ 87 h 90"/>
                      <a:gd name="T46" fmla="*/ 23 w 83"/>
                      <a:gd name="T47" fmla="*/ 85 h 90"/>
                      <a:gd name="T48" fmla="*/ 15 w 83"/>
                      <a:gd name="T49" fmla="*/ 83 h 90"/>
                      <a:gd name="T50" fmla="*/ 6 w 83"/>
                      <a:gd name="T51" fmla="*/ 79 h 90"/>
                      <a:gd name="T52" fmla="*/ 0 w 83"/>
                      <a:gd name="T53" fmla="*/ 73 h 90"/>
                      <a:gd name="T54" fmla="*/ 0 w 83"/>
                      <a:gd name="T55" fmla="*/ 74 h 90"/>
                      <a:gd name="T56" fmla="*/ 1 w 83"/>
                      <a:gd name="T57" fmla="*/ 77 h 90"/>
                      <a:gd name="T58" fmla="*/ 7 w 83"/>
                      <a:gd name="T59" fmla="*/ 83 h 90"/>
                      <a:gd name="T60" fmla="*/ 15 w 83"/>
                      <a:gd name="T61" fmla="*/ 87 h 90"/>
                      <a:gd name="T62" fmla="*/ 24 w 83"/>
                      <a:gd name="T63" fmla="*/ 90 h 90"/>
                      <a:gd name="T64" fmla="*/ 34 w 83"/>
                      <a:gd name="T65" fmla="*/ 90 h 90"/>
                      <a:gd name="T66" fmla="*/ 43 w 83"/>
                      <a:gd name="T67" fmla="*/ 88 h 90"/>
                      <a:gd name="T68" fmla="*/ 52 w 83"/>
                      <a:gd name="T69" fmla="*/ 87 h 90"/>
                      <a:gd name="T70" fmla="*/ 62 w 83"/>
                      <a:gd name="T71" fmla="*/ 82 h 90"/>
                      <a:gd name="T72" fmla="*/ 68 w 83"/>
                      <a:gd name="T73" fmla="*/ 76 h 90"/>
                      <a:gd name="T74" fmla="*/ 74 w 83"/>
                      <a:gd name="T75" fmla="*/ 68 h 90"/>
                      <a:gd name="T76" fmla="*/ 79 w 83"/>
                      <a:gd name="T77" fmla="*/ 60 h 90"/>
                      <a:gd name="T78" fmla="*/ 82 w 83"/>
                      <a:gd name="T79" fmla="*/ 51 h 90"/>
                      <a:gd name="T80" fmla="*/ 83 w 83"/>
                      <a:gd name="T81" fmla="*/ 40 h 90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0"/>
                      <a:gd name="T125" fmla="*/ 83 w 83"/>
                      <a:gd name="T126" fmla="*/ 90 h 90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0">
                        <a:moveTo>
                          <a:pt x="83" y="40"/>
                        </a:moveTo>
                        <a:lnTo>
                          <a:pt x="82" y="28"/>
                        </a:lnTo>
                        <a:lnTo>
                          <a:pt x="77" y="17"/>
                        </a:lnTo>
                        <a:lnTo>
                          <a:pt x="69" y="8"/>
                        </a:lnTo>
                        <a:lnTo>
                          <a:pt x="62" y="0"/>
                        </a:lnTo>
                        <a:lnTo>
                          <a:pt x="58" y="0"/>
                        </a:lnTo>
                        <a:lnTo>
                          <a:pt x="55" y="0"/>
                        </a:lnTo>
                        <a:lnTo>
                          <a:pt x="62" y="3"/>
                        </a:lnTo>
                        <a:lnTo>
                          <a:pt x="66" y="8"/>
                        </a:lnTo>
                        <a:lnTo>
                          <a:pt x="69" y="12"/>
                        </a:lnTo>
                        <a:lnTo>
                          <a:pt x="72" y="17"/>
                        </a:lnTo>
                        <a:lnTo>
                          <a:pt x="75" y="22"/>
                        </a:lnTo>
                        <a:lnTo>
                          <a:pt x="79" y="28"/>
                        </a:lnTo>
                        <a:lnTo>
                          <a:pt x="79" y="34"/>
                        </a:lnTo>
                        <a:lnTo>
                          <a:pt x="80" y="40"/>
                        </a:lnTo>
                        <a:lnTo>
                          <a:pt x="79" y="49"/>
                        </a:lnTo>
                        <a:lnTo>
                          <a:pt x="75" y="59"/>
                        </a:lnTo>
                        <a:lnTo>
                          <a:pt x="72" y="66"/>
                        </a:lnTo>
                        <a:lnTo>
                          <a:pt x="66" y="73"/>
                        </a:lnTo>
                        <a:lnTo>
                          <a:pt x="58" y="79"/>
                        </a:lnTo>
                        <a:lnTo>
                          <a:pt x="51" y="83"/>
                        </a:lnTo>
                        <a:lnTo>
                          <a:pt x="43" y="87"/>
                        </a:lnTo>
                        <a:lnTo>
                          <a:pt x="34" y="87"/>
                        </a:lnTo>
                        <a:lnTo>
                          <a:pt x="23" y="85"/>
                        </a:lnTo>
                        <a:lnTo>
                          <a:pt x="15" y="83"/>
                        </a:lnTo>
                        <a:lnTo>
                          <a:pt x="6" y="79"/>
                        </a:lnTo>
                        <a:lnTo>
                          <a:pt x="0" y="73"/>
                        </a:lnTo>
                        <a:lnTo>
                          <a:pt x="0" y="74"/>
                        </a:lnTo>
                        <a:lnTo>
                          <a:pt x="1" y="77"/>
                        </a:lnTo>
                        <a:lnTo>
                          <a:pt x="7" y="83"/>
                        </a:lnTo>
                        <a:lnTo>
                          <a:pt x="15" y="87"/>
                        </a:lnTo>
                        <a:lnTo>
                          <a:pt x="24" y="90"/>
                        </a:lnTo>
                        <a:lnTo>
                          <a:pt x="34" y="90"/>
                        </a:lnTo>
                        <a:lnTo>
                          <a:pt x="43" y="88"/>
                        </a:lnTo>
                        <a:lnTo>
                          <a:pt x="52" y="87"/>
                        </a:lnTo>
                        <a:lnTo>
                          <a:pt x="62" y="82"/>
                        </a:lnTo>
                        <a:lnTo>
                          <a:pt x="68" y="76"/>
                        </a:lnTo>
                        <a:lnTo>
                          <a:pt x="74" y="68"/>
                        </a:lnTo>
                        <a:lnTo>
                          <a:pt x="79" y="60"/>
                        </a:lnTo>
                        <a:lnTo>
                          <a:pt x="82" y="51"/>
                        </a:lnTo>
                        <a:lnTo>
                          <a:pt x="83" y="40"/>
                        </a:lnTo>
                        <a:close/>
                      </a:path>
                    </a:pathLst>
                  </a:custGeom>
                  <a:solidFill>
                    <a:srgbClr val="E35E5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1" name="Freeform 849">
                    <a:extLst>
                      <a:ext uri="{FF2B5EF4-FFF2-40B4-BE49-F238E27FC236}">
                        <a16:creationId xmlns:a16="http://schemas.microsoft.com/office/drawing/2014/main" id="{AA89528D-84F5-5144-BE5D-2868CAAB61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0"/>
                    <a:ext cx="82" cy="88"/>
                  </a:xfrm>
                  <a:custGeom>
                    <a:avLst/>
                    <a:gdLst>
                      <a:gd name="T0" fmla="*/ 82 w 82"/>
                      <a:gd name="T1" fmla="*/ 40 h 88"/>
                      <a:gd name="T2" fmla="*/ 80 w 82"/>
                      <a:gd name="T3" fmla="*/ 34 h 88"/>
                      <a:gd name="T4" fmla="*/ 80 w 82"/>
                      <a:gd name="T5" fmla="*/ 28 h 88"/>
                      <a:gd name="T6" fmla="*/ 77 w 82"/>
                      <a:gd name="T7" fmla="*/ 22 h 88"/>
                      <a:gd name="T8" fmla="*/ 75 w 82"/>
                      <a:gd name="T9" fmla="*/ 17 h 88"/>
                      <a:gd name="T10" fmla="*/ 68 w 82"/>
                      <a:gd name="T11" fmla="*/ 8 h 88"/>
                      <a:gd name="T12" fmla="*/ 58 w 82"/>
                      <a:gd name="T13" fmla="*/ 0 h 88"/>
                      <a:gd name="T14" fmla="*/ 55 w 82"/>
                      <a:gd name="T15" fmla="*/ 0 h 88"/>
                      <a:gd name="T16" fmla="*/ 54 w 82"/>
                      <a:gd name="T17" fmla="*/ 0 h 88"/>
                      <a:gd name="T18" fmla="*/ 58 w 82"/>
                      <a:gd name="T19" fmla="*/ 3 h 88"/>
                      <a:gd name="T20" fmla="*/ 63 w 82"/>
                      <a:gd name="T21" fmla="*/ 8 h 88"/>
                      <a:gd name="T22" fmla="*/ 68 w 82"/>
                      <a:gd name="T23" fmla="*/ 12 h 88"/>
                      <a:gd name="T24" fmla="*/ 71 w 82"/>
                      <a:gd name="T25" fmla="*/ 17 h 88"/>
                      <a:gd name="T26" fmla="*/ 74 w 82"/>
                      <a:gd name="T27" fmla="*/ 22 h 88"/>
                      <a:gd name="T28" fmla="*/ 75 w 82"/>
                      <a:gd name="T29" fmla="*/ 28 h 88"/>
                      <a:gd name="T30" fmla="*/ 77 w 82"/>
                      <a:gd name="T31" fmla="*/ 34 h 88"/>
                      <a:gd name="T32" fmla="*/ 79 w 82"/>
                      <a:gd name="T33" fmla="*/ 40 h 88"/>
                      <a:gd name="T34" fmla="*/ 77 w 82"/>
                      <a:gd name="T35" fmla="*/ 49 h 88"/>
                      <a:gd name="T36" fmla="*/ 74 w 82"/>
                      <a:gd name="T37" fmla="*/ 57 h 88"/>
                      <a:gd name="T38" fmla="*/ 71 w 82"/>
                      <a:gd name="T39" fmla="*/ 65 h 88"/>
                      <a:gd name="T40" fmla="*/ 65 w 82"/>
                      <a:gd name="T41" fmla="*/ 73 h 88"/>
                      <a:gd name="T42" fmla="*/ 58 w 82"/>
                      <a:gd name="T43" fmla="*/ 77 h 88"/>
                      <a:gd name="T44" fmla="*/ 51 w 82"/>
                      <a:gd name="T45" fmla="*/ 82 h 88"/>
                      <a:gd name="T46" fmla="*/ 43 w 82"/>
                      <a:gd name="T47" fmla="*/ 85 h 88"/>
                      <a:gd name="T48" fmla="*/ 34 w 82"/>
                      <a:gd name="T49" fmla="*/ 85 h 88"/>
                      <a:gd name="T50" fmla="*/ 23 w 82"/>
                      <a:gd name="T51" fmla="*/ 83 h 88"/>
                      <a:gd name="T52" fmla="*/ 14 w 82"/>
                      <a:gd name="T53" fmla="*/ 80 h 88"/>
                      <a:gd name="T54" fmla="*/ 6 w 82"/>
                      <a:gd name="T55" fmla="*/ 76 h 88"/>
                      <a:gd name="T56" fmla="*/ 0 w 82"/>
                      <a:gd name="T57" fmla="*/ 70 h 88"/>
                      <a:gd name="T58" fmla="*/ 0 w 82"/>
                      <a:gd name="T59" fmla="*/ 73 h 88"/>
                      <a:gd name="T60" fmla="*/ 0 w 82"/>
                      <a:gd name="T61" fmla="*/ 74 h 88"/>
                      <a:gd name="T62" fmla="*/ 7 w 82"/>
                      <a:gd name="T63" fmla="*/ 80 h 88"/>
                      <a:gd name="T64" fmla="*/ 15 w 82"/>
                      <a:gd name="T65" fmla="*/ 85 h 88"/>
                      <a:gd name="T66" fmla="*/ 24 w 82"/>
                      <a:gd name="T67" fmla="*/ 88 h 88"/>
                      <a:gd name="T68" fmla="*/ 34 w 82"/>
                      <a:gd name="T69" fmla="*/ 88 h 88"/>
                      <a:gd name="T70" fmla="*/ 43 w 82"/>
                      <a:gd name="T71" fmla="*/ 87 h 88"/>
                      <a:gd name="T72" fmla="*/ 52 w 82"/>
                      <a:gd name="T73" fmla="*/ 85 h 88"/>
                      <a:gd name="T74" fmla="*/ 60 w 82"/>
                      <a:gd name="T75" fmla="*/ 80 h 88"/>
                      <a:gd name="T76" fmla="*/ 68 w 82"/>
                      <a:gd name="T77" fmla="*/ 74 h 88"/>
                      <a:gd name="T78" fmla="*/ 72 w 82"/>
                      <a:gd name="T79" fmla="*/ 66 h 88"/>
                      <a:gd name="T80" fmla="*/ 77 w 82"/>
                      <a:gd name="T81" fmla="*/ 59 h 88"/>
                      <a:gd name="T82" fmla="*/ 80 w 82"/>
                      <a:gd name="T83" fmla="*/ 49 h 88"/>
                      <a:gd name="T84" fmla="*/ 82 w 82"/>
                      <a:gd name="T85" fmla="*/ 40 h 88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2"/>
                      <a:gd name="T130" fmla="*/ 0 h 88"/>
                      <a:gd name="T131" fmla="*/ 82 w 82"/>
                      <a:gd name="T132" fmla="*/ 88 h 88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2" h="88">
                        <a:moveTo>
                          <a:pt x="82" y="40"/>
                        </a:moveTo>
                        <a:lnTo>
                          <a:pt x="80" y="34"/>
                        </a:lnTo>
                        <a:lnTo>
                          <a:pt x="80" y="28"/>
                        </a:lnTo>
                        <a:lnTo>
                          <a:pt x="77" y="22"/>
                        </a:lnTo>
                        <a:lnTo>
                          <a:pt x="75" y="17"/>
                        </a:lnTo>
                        <a:lnTo>
                          <a:pt x="68" y="8"/>
                        </a:lnTo>
                        <a:lnTo>
                          <a:pt x="58" y="0"/>
                        </a:lnTo>
                        <a:lnTo>
                          <a:pt x="55" y="0"/>
                        </a:lnTo>
                        <a:lnTo>
                          <a:pt x="54" y="0"/>
                        </a:lnTo>
                        <a:lnTo>
                          <a:pt x="58" y="3"/>
                        </a:lnTo>
                        <a:lnTo>
                          <a:pt x="63" y="8"/>
                        </a:lnTo>
                        <a:lnTo>
                          <a:pt x="68" y="12"/>
                        </a:lnTo>
                        <a:lnTo>
                          <a:pt x="71" y="17"/>
                        </a:lnTo>
                        <a:lnTo>
                          <a:pt x="74" y="22"/>
                        </a:lnTo>
                        <a:lnTo>
                          <a:pt x="75" y="28"/>
                        </a:lnTo>
                        <a:lnTo>
                          <a:pt x="77" y="34"/>
                        </a:lnTo>
                        <a:lnTo>
                          <a:pt x="79" y="40"/>
                        </a:lnTo>
                        <a:lnTo>
                          <a:pt x="77" y="49"/>
                        </a:lnTo>
                        <a:lnTo>
                          <a:pt x="74" y="57"/>
                        </a:lnTo>
                        <a:lnTo>
                          <a:pt x="71" y="65"/>
                        </a:lnTo>
                        <a:lnTo>
                          <a:pt x="65" y="73"/>
                        </a:lnTo>
                        <a:lnTo>
                          <a:pt x="58" y="77"/>
                        </a:lnTo>
                        <a:lnTo>
                          <a:pt x="51" y="82"/>
                        </a:lnTo>
                        <a:lnTo>
                          <a:pt x="43" y="85"/>
                        </a:lnTo>
                        <a:lnTo>
                          <a:pt x="34" y="85"/>
                        </a:lnTo>
                        <a:lnTo>
                          <a:pt x="23" y="83"/>
                        </a:lnTo>
                        <a:lnTo>
                          <a:pt x="14" y="80"/>
                        </a:lnTo>
                        <a:lnTo>
                          <a:pt x="6" y="76"/>
                        </a:lnTo>
                        <a:lnTo>
                          <a:pt x="0" y="70"/>
                        </a:lnTo>
                        <a:lnTo>
                          <a:pt x="0" y="73"/>
                        </a:lnTo>
                        <a:lnTo>
                          <a:pt x="0" y="74"/>
                        </a:lnTo>
                        <a:lnTo>
                          <a:pt x="7" y="80"/>
                        </a:lnTo>
                        <a:lnTo>
                          <a:pt x="15" y="85"/>
                        </a:lnTo>
                        <a:lnTo>
                          <a:pt x="24" y="88"/>
                        </a:lnTo>
                        <a:lnTo>
                          <a:pt x="34" y="88"/>
                        </a:lnTo>
                        <a:lnTo>
                          <a:pt x="43" y="87"/>
                        </a:lnTo>
                        <a:lnTo>
                          <a:pt x="52" y="85"/>
                        </a:lnTo>
                        <a:lnTo>
                          <a:pt x="60" y="80"/>
                        </a:lnTo>
                        <a:lnTo>
                          <a:pt x="68" y="74"/>
                        </a:lnTo>
                        <a:lnTo>
                          <a:pt x="72" y="66"/>
                        </a:lnTo>
                        <a:lnTo>
                          <a:pt x="77" y="59"/>
                        </a:lnTo>
                        <a:lnTo>
                          <a:pt x="80" y="49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E361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2" name="Freeform 850">
                    <a:extLst>
                      <a:ext uri="{FF2B5EF4-FFF2-40B4-BE49-F238E27FC236}">
                        <a16:creationId xmlns:a16="http://schemas.microsoft.com/office/drawing/2014/main" id="{7BBB501A-668D-204E-B0B8-AE08998866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0"/>
                    <a:ext cx="82" cy="87"/>
                  </a:xfrm>
                  <a:custGeom>
                    <a:avLst/>
                    <a:gdLst>
                      <a:gd name="T0" fmla="*/ 82 w 82"/>
                      <a:gd name="T1" fmla="*/ 40 h 87"/>
                      <a:gd name="T2" fmla="*/ 81 w 82"/>
                      <a:gd name="T3" fmla="*/ 34 h 87"/>
                      <a:gd name="T4" fmla="*/ 81 w 82"/>
                      <a:gd name="T5" fmla="*/ 28 h 87"/>
                      <a:gd name="T6" fmla="*/ 77 w 82"/>
                      <a:gd name="T7" fmla="*/ 22 h 87"/>
                      <a:gd name="T8" fmla="*/ 74 w 82"/>
                      <a:gd name="T9" fmla="*/ 17 h 87"/>
                      <a:gd name="T10" fmla="*/ 71 w 82"/>
                      <a:gd name="T11" fmla="*/ 12 h 87"/>
                      <a:gd name="T12" fmla="*/ 68 w 82"/>
                      <a:gd name="T13" fmla="*/ 8 h 87"/>
                      <a:gd name="T14" fmla="*/ 64 w 82"/>
                      <a:gd name="T15" fmla="*/ 3 h 87"/>
                      <a:gd name="T16" fmla="*/ 57 w 82"/>
                      <a:gd name="T17" fmla="*/ 0 h 87"/>
                      <a:gd name="T18" fmla="*/ 56 w 82"/>
                      <a:gd name="T19" fmla="*/ 0 h 87"/>
                      <a:gd name="T20" fmla="*/ 53 w 82"/>
                      <a:gd name="T21" fmla="*/ 1 h 87"/>
                      <a:gd name="T22" fmla="*/ 57 w 82"/>
                      <a:gd name="T23" fmla="*/ 3 h 87"/>
                      <a:gd name="T24" fmla="*/ 64 w 82"/>
                      <a:gd name="T25" fmla="*/ 8 h 87"/>
                      <a:gd name="T26" fmla="*/ 68 w 82"/>
                      <a:gd name="T27" fmla="*/ 12 h 87"/>
                      <a:gd name="T28" fmla="*/ 71 w 82"/>
                      <a:gd name="T29" fmla="*/ 17 h 87"/>
                      <a:gd name="T30" fmla="*/ 74 w 82"/>
                      <a:gd name="T31" fmla="*/ 22 h 87"/>
                      <a:gd name="T32" fmla="*/ 76 w 82"/>
                      <a:gd name="T33" fmla="*/ 28 h 87"/>
                      <a:gd name="T34" fmla="*/ 77 w 82"/>
                      <a:gd name="T35" fmla="*/ 34 h 87"/>
                      <a:gd name="T36" fmla="*/ 79 w 82"/>
                      <a:gd name="T37" fmla="*/ 40 h 87"/>
                      <a:gd name="T38" fmla="*/ 77 w 82"/>
                      <a:gd name="T39" fmla="*/ 49 h 87"/>
                      <a:gd name="T40" fmla="*/ 74 w 82"/>
                      <a:gd name="T41" fmla="*/ 57 h 87"/>
                      <a:gd name="T42" fmla="*/ 71 w 82"/>
                      <a:gd name="T43" fmla="*/ 65 h 87"/>
                      <a:gd name="T44" fmla="*/ 65 w 82"/>
                      <a:gd name="T45" fmla="*/ 71 h 87"/>
                      <a:gd name="T46" fmla="*/ 59 w 82"/>
                      <a:gd name="T47" fmla="*/ 76 h 87"/>
                      <a:gd name="T48" fmla="*/ 53 w 82"/>
                      <a:gd name="T49" fmla="*/ 80 h 87"/>
                      <a:gd name="T50" fmla="*/ 43 w 82"/>
                      <a:gd name="T51" fmla="*/ 83 h 87"/>
                      <a:gd name="T52" fmla="*/ 36 w 82"/>
                      <a:gd name="T53" fmla="*/ 83 h 87"/>
                      <a:gd name="T54" fmla="*/ 25 w 82"/>
                      <a:gd name="T55" fmla="*/ 82 h 87"/>
                      <a:gd name="T56" fmla="*/ 16 w 82"/>
                      <a:gd name="T57" fmla="*/ 79 h 87"/>
                      <a:gd name="T58" fmla="*/ 8 w 82"/>
                      <a:gd name="T59" fmla="*/ 74 h 87"/>
                      <a:gd name="T60" fmla="*/ 0 w 82"/>
                      <a:gd name="T61" fmla="*/ 66 h 87"/>
                      <a:gd name="T62" fmla="*/ 2 w 82"/>
                      <a:gd name="T63" fmla="*/ 70 h 87"/>
                      <a:gd name="T64" fmla="*/ 2 w 82"/>
                      <a:gd name="T65" fmla="*/ 73 h 87"/>
                      <a:gd name="T66" fmla="*/ 8 w 82"/>
                      <a:gd name="T67" fmla="*/ 79 h 87"/>
                      <a:gd name="T68" fmla="*/ 17 w 82"/>
                      <a:gd name="T69" fmla="*/ 83 h 87"/>
                      <a:gd name="T70" fmla="*/ 25 w 82"/>
                      <a:gd name="T71" fmla="*/ 85 h 87"/>
                      <a:gd name="T72" fmla="*/ 36 w 82"/>
                      <a:gd name="T73" fmla="*/ 87 h 87"/>
                      <a:gd name="T74" fmla="*/ 45 w 82"/>
                      <a:gd name="T75" fmla="*/ 85 h 87"/>
                      <a:gd name="T76" fmla="*/ 53 w 82"/>
                      <a:gd name="T77" fmla="*/ 83 h 87"/>
                      <a:gd name="T78" fmla="*/ 60 w 82"/>
                      <a:gd name="T79" fmla="*/ 79 h 87"/>
                      <a:gd name="T80" fmla="*/ 68 w 82"/>
                      <a:gd name="T81" fmla="*/ 73 h 87"/>
                      <a:gd name="T82" fmla="*/ 74 w 82"/>
                      <a:gd name="T83" fmla="*/ 66 h 87"/>
                      <a:gd name="T84" fmla="*/ 77 w 82"/>
                      <a:gd name="T85" fmla="*/ 59 h 87"/>
                      <a:gd name="T86" fmla="*/ 81 w 82"/>
                      <a:gd name="T87" fmla="*/ 49 h 87"/>
                      <a:gd name="T88" fmla="*/ 82 w 82"/>
                      <a:gd name="T89" fmla="*/ 40 h 8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2"/>
                      <a:gd name="T136" fmla="*/ 0 h 87"/>
                      <a:gd name="T137" fmla="*/ 82 w 82"/>
                      <a:gd name="T138" fmla="*/ 87 h 8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2" h="87">
                        <a:moveTo>
                          <a:pt x="82" y="40"/>
                        </a:moveTo>
                        <a:lnTo>
                          <a:pt x="81" y="34"/>
                        </a:lnTo>
                        <a:lnTo>
                          <a:pt x="81" y="28"/>
                        </a:lnTo>
                        <a:lnTo>
                          <a:pt x="77" y="22"/>
                        </a:lnTo>
                        <a:lnTo>
                          <a:pt x="74" y="17"/>
                        </a:lnTo>
                        <a:lnTo>
                          <a:pt x="71" y="12"/>
                        </a:lnTo>
                        <a:lnTo>
                          <a:pt x="68" y="8"/>
                        </a:lnTo>
                        <a:lnTo>
                          <a:pt x="64" y="3"/>
                        </a:lnTo>
                        <a:lnTo>
                          <a:pt x="57" y="0"/>
                        </a:lnTo>
                        <a:lnTo>
                          <a:pt x="56" y="0"/>
                        </a:lnTo>
                        <a:lnTo>
                          <a:pt x="53" y="1"/>
                        </a:lnTo>
                        <a:lnTo>
                          <a:pt x="57" y="3"/>
                        </a:lnTo>
                        <a:lnTo>
                          <a:pt x="64" y="8"/>
                        </a:lnTo>
                        <a:lnTo>
                          <a:pt x="68" y="12"/>
                        </a:lnTo>
                        <a:lnTo>
                          <a:pt x="71" y="17"/>
                        </a:lnTo>
                        <a:lnTo>
                          <a:pt x="74" y="22"/>
                        </a:lnTo>
                        <a:lnTo>
                          <a:pt x="76" y="28"/>
                        </a:lnTo>
                        <a:lnTo>
                          <a:pt x="77" y="34"/>
                        </a:lnTo>
                        <a:lnTo>
                          <a:pt x="79" y="40"/>
                        </a:lnTo>
                        <a:lnTo>
                          <a:pt x="77" y="49"/>
                        </a:lnTo>
                        <a:lnTo>
                          <a:pt x="74" y="57"/>
                        </a:lnTo>
                        <a:lnTo>
                          <a:pt x="71" y="65"/>
                        </a:lnTo>
                        <a:lnTo>
                          <a:pt x="65" y="71"/>
                        </a:lnTo>
                        <a:lnTo>
                          <a:pt x="59" y="76"/>
                        </a:lnTo>
                        <a:lnTo>
                          <a:pt x="53" y="80"/>
                        </a:lnTo>
                        <a:lnTo>
                          <a:pt x="43" y="83"/>
                        </a:lnTo>
                        <a:lnTo>
                          <a:pt x="36" y="83"/>
                        </a:lnTo>
                        <a:lnTo>
                          <a:pt x="25" y="82"/>
                        </a:lnTo>
                        <a:lnTo>
                          <a:pt x="16" y="79"/>
                        </a:lnTo>
                        <a:lnTo>
                          <a:pt x="8" y="74"/>
                        </a:lnTo>
                        <a:lnTo>
                          <a:pt x="0" y="66"/>
                        </a:lnTo>
                        <a:lnTo>
                          <a:pt x="2" y="70"/>
                        </a:lnTo>
                        <a:lnTo>
                          <a:pt x="2" y="73"/>
                        </a:lnTo>
                        <a:lnTo>
                          <a:pt x="8" y="79"/>
                        </a:lnTo>
                        <a:lnTo>
                          <a:pt x="17" y="83"/>
                        </a:lnTo>
                        <a:lnTo>
                          <a:pt x="25" y="85"/>
                        </a:lnTo>
                        <a:lnTo>
                          <a:pt x="36" y="87"/>
                        </a:lnTo>
                        <a:lnTo>
                          <a:pt x="45" y="85"/>
                        </a:lnTo>
                        <a:lnTo>
                          <a:pt x="53" y="83"/>
                        </a:lnTo>
                        <a:lnTo>
                          <a:pt x="60" y="79"/>
                        </a:lnTo>
                        <a:lnTo>
                          <a:pt x="68" y="73"/>
                        </a:lnTo>
                        <a:lnTo>
                          <a:pt x="74" y="66"/>
                        </a:lnTo>
                        <a:lnTo>
                          <a:pt x="77" y="59"/>
                        </a:lnTo>
                        <a:lnTo>
                          <a:pt x="81" y="49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E4656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3" name="Freeform 851">
                    <a:extLst>
                      <a:ext uri="{FF2B5EF4-FFF2-40B4-BE49-F238E27FC236}">
                        <a16:creationId xmlns:a16="http://schemas.microsoft.com/office/drawing/2014/main" id="{58F34F21-B6AA-0644-8754-7B2BE50733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0"/>
                    <a:ext cx="81" cy="85"/>
                  </a:xfrm>
                  <a:custGeom>
                    <a:avLst/>
                    <a:gdLst>
                      <a:gd name="T0" fmla="*/ 81 w 81"/>
                      <a:gd name="T1" fmla="*/ 40 h 85"/>
                      <a:gd name="T2" fmla="*/ 79 w 81"/>
                      <a:gd name="T3" fmla="*/ 34 h 85"/>
                      <a:gd name="T4" fmla="*/ 77 w 81"/>
                      <a:gd name="T5" fmla="*/ 28 h 85"/>
                      <a:gd name="T6" fmla="*/ 76 w 81"/>
                      <a:gd name="T7" fmla="*/ 22 h 85"/>
                      <a:gd name="T8" fmla="*/ 73 w 81"/>
                      <a:gd name="T9" fmla="*/ 17 h 85"/>
                      <a:gd name="T10" fmla="*/ 70 w 81"/>
                      <a:gd name="T11" fmla="*/ 12 h 85"/>
                      <a:gd name="T12" fmla="*/ 65 w 81"/>
                      <a:gd name="T13" fmla="*/ 8 h 85"/>
                      <a:gd name="T14" fmla="*/ 60 w 81"/>
                      <a:gd name="T15" fmla="*/ 3 h 85"/>
                      <a:gd name="T16" fmla="*/ 56 w 81"/>
                      <a:gd name="T17" fmla="*/ 0 h 85"/>
                      <a:gd name="T18" fmla="*/ 53 w 81"/>
                      <a:gd name="T19" fmla="*/ 1 h 85"/>
                      <a:gd name="T20" fmla="*/ 50 w 81"/>
                      <a:gd name="T21" fmla="*/ 1 h 85"/>
                      <a:gd name="T22" fmla="*/ 56 w 81"/>
                      <a:gd name="T23" fmla="*/ 5 h 85"/>
                      <a:gd name="T24" fmla="*/ 60 w 81"/>
                      <a:gd name="T25" fmla="*/ 8 h 85"/>
                      <a:gd name="T26" fmla="*/ 65 w 81"/>
                      <a:gd name="T27" fmla="*/ 12 h 85"/>
                      <a:gd name="T28" fmla="*/ 70 w 81"/>
                      <a:gd name="T29" fmla="*/ 17 h 85"/>
                      <a:gd name="T30" fmla="*/ 73 w 81"/>
                      <a:gd name="T31" fmla="*/ 22 h 85"/>
                      <a:gd name="T32" fmla="*/ 74 w 81"/>
                      <a:gd name="T33" fmla="*/ 28 h 85"/>
                      <a:gd name="T34" fmla="*/ 76 w 81"/>
                      <a:gd name="T35" fmla="*/ 34 h 85"/>
                      <a:gd name="T36" fmla="*/ 77 w 81"/>
                      <a:gd name="T37" fmla="*/ 40 h 85"/>
                      <a:gd name="T38" fmla="*/ 76 w 81"/>
                      <a:gd name="T39" fmla="*/ 49 h 85"/>
                      <a:gd name="T40" fmla="*/ 74 w 81"/>
                      <a:gd name="T41" fmla="*/ 57 h 85"/>
                      <a:gd name="T42" fmla="*/ 70 w 81"/>
                      <a:gd name="T43" fmla="*/ 63 h 85"/>
                      <a:gd name="T44" fmla="*/ 65 w 81"/>
                      <a:gd name="T45" fmla="*/ 70 h 85"/>
                      <a:gd name="T46" fmla="*/ 59 w 81"/>
                      <a:gd name="T47" fmla="*/ 76 h 85"/>
                      <a:gd name="T48" fmla="*/ 51 w 81"/>
                      <a:gd name="T49" fmla="*/ 79 h 85"/>
                      <a:gd name="T50" fmla="*/ 43 w 81"/>
                      <a:gd name="T51" fmla="*/ 82 h 85"/>
                      <a:gd name="T52" fmla="*/ 36 w 81"/>
                      <a:gd name="T53" fmla="*/ 82 h 85"/>
                      <a:gd name="T54" fmla="*/ 25 w 81"/>
                      <a:gd name="T55" fmla="*/ 80 h 85"/>
                      <a:gd name="T56" fmla="*/ 16 w 81"/>
                      <a:gd name="T57" fmla="*/ 77 h 85"/>
                      <a:gd name="T58" fmla="*/ 6 w 81"/>
                      <a:gd name="T59" fmla="*/ 71 h 85"/>
                      <a:gd name="T60" fmla="*/ 0 w 81"/>
                      <a:gd name="T61" fmla="*/ 63 h 85"/>
                      <a:gd name="T62" fmla="*/ 0 w 81"/>
                      <a:gd name="T63" fmla="*/ 66 h 85"/>
                      <a:gd name="T64" fmla="*/ 2 w 81"/>
                      <a:gd name="T65" fmla="*/ 70 h 85"/>
                      <a:gd name="T66" fmla="*/ 8 w 81"/>
                      <a:gd name="T67" fmla="*/ 76 h 85"/>
                      <a:gd name="T68" fmla="*/ 16 w 81"/>
                      <a:gd name="T69" fmla="*/ 80 h 85"/>
                      <a:gd name="T70" fmla="*/ 25 w 81"/>
                      <a:gd name="T71" fmla="*/ 83 h 85"/>
                      <a:gd name="T72" fmla="*/ 36 w 81"/>
                      <a:gd name="T73" fmla="*/ 85 h 85"/>
                      <a:gd name="T74" fmla="*/ 45 w 81"/>
                      <a:gd name="T75" fmla="*/ 85 h 85"/>
                      <a:gd name="T76" fmla="*/ 53 w 81"/>
                      <a:gd name="T77" fmla="*/ 82 h 85"/>
                      <a:gd name="T78" fmla="*/ 60 w 81"/>
                      <a:gd name="T79" fmla="*/ 77 h 85"/>
                      <a:gd name="T80" fmla="*/ 67 w 81"/>
                      <a:gd name="T81" fmla="*/ 73 h 85"/>
                      <a:gd name="T82" fmla="*/ 73 w 81"/>
                      <a:gd name="T83" fmla="*/ 65 h 85"/>
                      <a:gd name="T84" fmla="*/ 76 w 81"/>
                      <a:gd name="T85" fmla="*/ 57 h 85"/>
                      <a:gd name="T86" fmla="*/ 79 w 81"/>
                      <a:gd name="T87" fmla="*/ 49 h 85"/>
                      <a:gd name="T88" fmla="*/ 81 w 81"/>
                      <a:gd name="T89" fmla="*/ 40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1"/>
                      <a:gd name="T136" fmla="*/ 0 h 85"/>
                      <a:gd name="T137" fmla="*/ 81 w 81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1" h="85">
                        <a:moveTo>
                          <a:pt x="81" y="40"/>
                        </a:moveTo>
                        <a:lnTo>
                          <a:pt x="79" y="34"/>
                        </a:lnTo>
                        <a:lnTo>
                          <a:pt x="77" y="28"/>
                        </a:lnTo>
                        <a:lnTo>
                          <a:pt x="76" y="22"/>
                        </a:lnTo>
                        <a:lnTo>
                          <a:pt x="73" y="17"/>
                        </a:lnTo>
                        <a:lnTo>
                          <a:pt x="70" y="12"/>
                        </a:lnTo>
                        <a:lnTo>
                          <a:pt x="65" y="8"/>
                        </a:lnTo>
                        <a:lnTo>
                          <a:pt x="60" y="3"/>
                        </a:lnTo>
                        <a:lnTo>
                          <a:pt x="56" y="0"/>
                        </a:lnTo>
                        <a:lnTo>
                          <a:pt x="53" y="1"/>
                        </a:lnTo>
                        <a:lnTo>
                          <a:pt x="50" y="1"/>
                        </a:lnTo>
                        <a:lnTo>
                          <a:pt x="56" y="5"/>
                        </a:lnTo>
                        <a:lnTo>
                          <a:pt x="60" y="8"/>
                        </a:lnTo>
                        <a:lnTo>
                          <a:pt x="65" y="12"/>
                        </a:lnTo>
                        <a:lnTo>
                          <a:pt x="70" y="17"/>
                        </a:lnTo>
                        <a:lnTo>
                          <a:pt x="73" y="22"/>
                        </a:lnTo>
                        <a:lnTo>
                          <a:pt x="74" y="28"/>
                        </a:lnTo>
                        <a:lnTo>
                          <a:pt x="76" y="34"/>
                        </a:lnTo>
                        <a:lnTo>
                          <a:pt x="77" y="40"/>
                        </a:lnTo>
                        <a:lnTo>
                          <a:pt x="76" y="49"/>
                        </a:lnTo>
                        <a:lnTo>
                          <a:pt x="74" y="57"/>
                        </a:lnTo>
                        <a:lnTo>
                          <a:pt x="70" y="63"/>
                        </a:lnTo>
                        <a:lnTo>
                          <a:pt x="65" y="70"/>
                        </a:lnTo>
                        <a:lnTo>
                          <a:pt x="59" y="76"/>
                        </a:lnTo>
                        <a:lnTo>
                          <a:pt x="51" y="79"/>
                        </a:lnTo>
                        <a:lnTo>
                          <a:pt x="43" y="82"/>
                        </a:lnTo>
                        <a:lnTo>
                          <a:pt x="36" y="82"/>
                        </a:lnTo>
                        <a:lnTo>
                          <a:pt x="25" y="80"/>
                        </a:lnTo>
                        <a:lnTo>
                          <a:pt x="16" y="77"/>
                        </a:lnTo>
                        <a:lnTo>
                          <a:pt x="6" y="71"/>
                        </a:lnTo>
                        <a:lnTo>
                          <a:pt x="0" y="63"/>
                        </a:lnTo>
                        <a:lnTo>
                          <a:pt x="0" y="66"/>
                        </a:lnTo>
                        <a:lnTo>
                          <a:pt x="2" y="70"/>
                        </a:lnTo>
                        <a:lnTo>
                          <a:pt x="8" y="76"/>
                        </a:lnTo>
                        <a:lnTo>
                          <a:pt x="16" y="80"/>
                        </a:lnTo>
                        <a:lnTo>
                          <a:pt x="25" y="83"/>
                        </a:lnTo>
                        <a:lnTo>
                          <a:pt x="36" y="85"/>
                        </a:lnTo>
                        <a:lnTo>
                          <a:pt x="45" y="85"/>
                        </a:lnTo>
                        <a:lnTo>
                          <a:pt x="53" y="82"/>
                        </a:lnTo>
                        <a:lnTo>
                          <a:pt x="60" y="77"/>
                        </a:lnTo>
                        <a:lnTo>
                          <a:pt x="67" y="73"/>
                        </a:lnTo>
                        <a:lnTo>
                          <a:pt x="73" y="65"/>
                        </a:lnTo>
                        <a:lnTo>
                          <a:pt x="76" y="57"/>
                        </a:lnTo>
                        <a:lnTo>
                          <a:pt x="79" y="49"/>
                        </a:lnTo>
                        <a:lnTo>
                          <a:pt x="81" y="40"/>
                        </a:lnTo>
                        <a:close/>
                      </a:path>
                    </a:pathLst>
                  </a:custGeom>
                  <a:solidFill>
                    <a:srgbClr val="E56B6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4" name="Freeform 852">
                    <a:extLst>
                      <a:ext uri="{FF2B5EF4-FFF2-40B4-BE49-F238E27FC236}">
                        <a16:creationId xmlns:a16="http://schemas.microsoft.com/office/drawing/2014/main" id="{D0FB78ED-4D31-5240-897D-2BF88A928A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1"/>
                    <a:ext cx="79" cy="82"/>
                  </a:xfrm>
                  <a:custGeom>
                    <a:avLst/>
                    <a:gdLst>
                      <a:gd name="T0" fmla="*/ 79 w 79"/>
                      <a:gd name="T1" fmla="*/ 39 h 82"/>
                      <a:gd name="T2" fmla="*/ 77 w 79"/>
                      <a:gd name="T3" fmla="*/ 33 h 82"/>
                      <a:gd name="T4" fmla="*/ 76 w 79"/>
                      <a:gd name="T5" fmla="*/ 27 h 82"/>
                      <a:gd name="T6" fmla="*/ 74 w 79"/>
                      <a:gd name="T7" fmla="*/ 21 h 82"/>
                      <a:gd name="T8" fmla="*/ 71 w 79"/>
                      <a:gd name="T9" fmla="*/ 16 h 82"/>
                      <a:gd name="T10" fmla="*/ 68 w 79"/>
                      <a:gd name="T11" fmla="*/ 11 h 82"/>
                      <a:gd name="T12" fmla="*/ 64 w 79"/>
                      <a:gd name="T13" fmla="*/ 7 h 82"/>
                      <a:gd name="T14" fmla="*/ 57 w 79"/>
                      <a:gd name="T15" fmla="*/ 2 h 82"/>
                      <a:gd name="T16" fmla="*/ 53 w 79"/>
                      <a:gd name="T17" fmla="*/ 0 h 82"/>
                      <a:gd name="T18" fmla="*/ 50 w 79"/>
                      <a:gd name="T19" fmla="*/ 0 h 82"/>
                      <a:gd name="T20" fmla="*/ 47 w 79"/>
                      <a:gd name="T21" fmla="*/ 0 h 82"/>
                      <a:gd name="T22" fmla="*/ 53 w 79"/>
                      <a:gd name="T23" fmla="*/ 4 h 82"/>
                      <a:gd name="T24" fmla="*/ 59 w 79"/>
                      <a:gd name="T25" fmla="*/ 7 h 82"/>
                      <a:gd name="T26" fmla="*/ 64 w 79"/>
                      <a:gd name="T27" fmla="*/ 11 h 82"/>
                      <a:gd name="T28" fmla="*/ 67 w 79"/>
                      <a:gd name="T29" fmla="*/ 16 h 82"/>
                      <a:gd name="T30" fmla="*/ 71 w 79"/>
                      <a:gd name="T31" fmla="*/ 21 h 82"/>
                      <a:gd name="T32" fmla="*/ 73 w 79"/>
                      <a:gd name="T33" fmla="*/ 27 h 82"/>
                      <a:gd name="T34" fmla="*/ 74 w 79"/>
                      <a:gd name="T35" fmla="*/ 33 h 82"/>
                      <a:gd name="T36" fmla="*/ 76 w 79"/>
                      <a:gd name="T37" fmla="*/ 39 h 82"/>
                      <a:gd name="T38" fmla="*/ 74 w 79"/>
                      <a:gd name="T39" fmla="*/ 47 h 82"/>
                      <a:gd name="T40" fmla="*/ 73 w 79"/>
                      <a:gd name="T41" fmla="*/ 55 h 82"/>
                      <a:gd name="T42" fmla="*/ 68 w 79"/>
                      <a:gd name="T43" fmla="*/ 62 h 82"/>
                      <a:gd name="T44" fmla="*/ 64 w 79"/>
                      <a:gd name="T45" fmla="*/ 69 h 82"/>
                      <a:gd name="T46" fmla="*/ 57 w 79"/>
                      <a:gd name="T47" fmla="*/ 73 h 82"/>
                      <a:gd name="T48" fmla="*/ 51 w 79"/>
                      <a:gd name="T49" fmla="*/ 76 h 82"/>
                      <a:gd name="T50" fmla="*/ 43 w 79"/>
                      <a:gd name="T51" fmla="*/ 79 h 82"/>
                      <a:gd name="T52" fmla="*/ 36 w 79"/>
                      <a:gd name="T53" fmla="*/ 79 h 82"/>
                      <a:gd name="T54" fmla="*/ 25 w 79"/>
                      <a:gd name="T55" fmla="*/ 78 h 82"/>
                      <a:gd name="T56" fmla="*/ 16 w 79"/>
                      <a:gd name="T57" fmla="*/ 75 h 82"/>
                      <a:gd name="T58" fmla="*/ 6 w 79"/>
                      <a:gd name="T59" fmla="*/ 67 h 82"/>
                      <a:gd name="T60" fmla="*/ 0 w 79"/>
                      <a:gd name="T61" fmla="*/ 59 h 82"/>
                      <a:gd name="T62" fmla="*/ 0 w 79"/>
                      <a:gd name="T63" fmla="*/ 59 h 82"/>
                      <a:gd name="T64" fmla="*/ 0 w 79"/>
                      <a:gd name="T65" fmla="*/ 61 h 82"/>
                      <a:gd name="T66" fmla="*/ 0 w 79"/>
                      <a:gd name="T67" fmla="*/ 62 h 82"/>
                      <a:gd name="T68" fmla="*/ 0 w 79"/>
                      <a:gd name="T69" fmla="*/ 65 h 82"/>
                      <a:gd name="T70" fmla="*/ 8 w 79"/>
                      <a:gd name="T71" fmla="*/ 73 h 82"/>
                      <a:gd name="T72" fmla="*/ 16 w 79"/>
                      <a:gd name="T73" fmla="*/ 78 h 82"/>
                      <a:gd name="T74" fmla="*/ 25 w 79"/>
                      <a:gd name="T75" fmla="*/ 81 h 82"/>
                      <a:gd name="T76" fmla="*/ 36 w 79"/>
                      <a:gd name="T77" fmla="*/ 82 h 82"/>
                      <a:gd name="T78" fmla="*/ 43 w 79"/>
                      <a:gd name="T79" fmla="*/ 82 h 82"/>
                      <a:gd name="T80" fmla="*/ 53 w 79"/>
                      <a:gd name="T81" fmla="*/ 79 h 82"/>
                      <a:gd name="T82" fmla="*/ 59 w 79"/>
                      <a:gd name="T83" fmla="*/ 75 h 82"/>
                      <a:gd name="T84" fmla="*/ 65 w 79"/>
                      <a:gd name="T85" fmla="*/ 70 h 82"/>
                      <a:gd name="T86" fmla="*/ 71 w 79"/>
                      <a:gd name="T87" fmla="*/ 64 h 82"/>
                      <a:gd name="T88" fmla="*/ 74 w 79"/>
                      <a:gd name="T89" fmla="*/ 56 h 82"/>
                      <a:gd name="T90" fmla="*/ 77 w 79"/>
                      <a:gd name="T91" fmla="*/ 48 h 82"/>
                      <a:gd name="T92" fmla="*/ 79 w 79"/>
                      <a:gd name="T93" fmla="*/ 39 h 8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9"/>
                      <a:gd name="T142" fmla="*/ 0 h 82"/>
                      <a:gd name="T143" fmla="*/ 79 w 79"/>
                      <a:gd name="T144" fmla="*/ 82 h 8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9" h="82">
                        <a:moveTo>
                          <a:pt x="79" y="39"/>
                        </a:moveTo>
                        <a:lnTo>
                          <a:pt x="77" y="33"/>
                        </a:lnTo>
                        <a:lnTo>
                          <a:pt x="76" y="27"/>
                        </a:lnTo>
                        <a:lnTo>
                          <a:pt x="74" y="21"/>
                        </a:lnTo>
                        <a:lnTo>
                          <a:pt x="71" y="16"/>
                        </a:lnTo>
                        <a:lnTo>
                          <a:pt x="68" y="11"/>
                        </a:lnTo>
                        <a:lnTo>
                          <a:pt x="64" y="7"/>
                        </a:lnTo>
                        <a:lnTo>
                          <a:pt x="57" y="2"/>
                        </a:lnTo>
                        <a:lnTo>
                          <a:pt x="53" y="0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53" y="4"/>
                        </a:lnTo>
                        <a:lnTo>
                          <a:pt x="59" y="7"/>
                        </a:lnTo>
                        <a:lnTo>
                          <a:pt x="64" y="11"/>
                        </a:lnTo>
                        <a:lnTo>
                          <a:pt x="67" y="16"/>
                        </a:lnTo>
                        <a:lnTo>
                          <a:pt x="71" y="21"/>
                        </a:lnTo>
                        <a:lnTo>
                          <a:pt x="73" y="27"/>
                        </a:lnTo>
                        <a:lnTo>
                          <a:pt x="74" y="33"/>
                        </a:lnTo>
                        <a:lnTo>
                          <a:pt x="76" y="39"/>
                        </a:lnTo>
                        <a:lnTo>
                          <a:pt x="74" y="47"/>
                        </a:lnTo>
                        <a:lnTo>
                          <a:pt x="73" y="55"/>
                        </a:lnTo>
                        <a:lnTo>
                          <a:pt x="68" y="62"/>
                        </a:lnTo>
                        <a:lnTo>
                          <a:pt x="64" y="69"/>
                        </a:lnTo>
                        <a:lnTo>
                          <a:pt x="57" y="73"/>
                        </a:lnTo>
                        <a:lnTo>
                          <a:pt x="51" y="76"/>
                        </a:lnTo>
                        <a:lnTo>
                          <a:pt x="43" y="79"/>
                        </a:lnTo>
                        <a:lnTo>
                          <a:pt x="36" y="79"/>
                        </a:lnTo>
                        <a:lnTo>
                          <a:pt x="25" y="78"/>
                        </a:lnTo>
                        <a:lnTo>
                          <a:pt x="16" y="75"/>
                        </a:lnTo>
                        <a:lnTo>
                          <a:pt x="6" y="67"/>
                        </a:lnTo>
                        <a:lnTo>
                          <a:pt x="0" y="59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0" y="65"/>
                        </a:lnTo>
                        <a:lnTo>
                          <a:pt x="8" y="73"/>
                        </a:lnTo>
                        <a:lnTo>
                          <a:pt x="16" y="78"/>
                        </a:lnTo>
                        <a:lnTo>
                          <a:pt x="25" y="81"/>
                        </a:lnTo>
                        <a:lnTo>
                          <a:pt x="36" y="82"/>
                        </a:lnTo>
                        <a:lnTo>
                          <a:pt x="43" y="82"/>
                        </a:lnTo>
                        <a:lnTo>
                          <a:pt x="53" y="79"/>
                        </a:lnTo>
                        <a:lnTo>
                          <a:pt x="59" y="75"/>
                        </a:lnTo>
                        <a:lnTo>
                          <a:pt x="65" y="70"/>
                        </a:lnTo>
                        <a:lnTo>
                          <a:pt x="71" y="64"/>
                        </a:lnTo>
                        <a:lnTo>
                          <a:pt x="74" y="56"/>
                        </a:lnTo>
                        <a:lnTo>
                          <a:pt x="77" y="48"/>
                        </a:lnTo>
                        <a:lnTo>
                          <a:pt x="79" y="39"/>
                        </a:lnTo>
                        <a:close/>
                      </a:path>
                    </a:pathLst>
                  </a:custGeom>
                  <a:solidFill>
                    <a:srgbClr val="E66E6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5" name="Freeform 853">
                    <a:extLst>
                      <a:ext uri="{FF2B5EF4-FFF2-40B4-BE49-F238E27FC236}">
                        <a16:creationId xmlns:a16="http://schemas.microsoft.com/office/drawing/2014/main" id="{5AD1D77A-9841-D341-9C9A-36E942ADC4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1"/>
                    <a:ext cx="77" cy="81"/>
                  </a:xfrm>
                  <a:custGeom>
                    <a:avLst/>
                    <a:gdLst>
                      <a:gd name="T0" fmla="*/ 77 w 77"/>
                      <a:gd name="T1" fmla="*/ 39 h 81"/>
                      <a:gd name="T2" fmla="*/ 76 w 77"/>
                      <a:gd name="T3" fmla="*/ 33 h 81"/>
                      <a:gd name="T4" fmla="*/ 74 w 77"/>
                      <a:gd name="T5" fmla="*/ 27 h 81"/>
                      <a:gd name="T6" fmla="*/ 73 w 77"/>
                      <a:gd name="T7" fmla="*/ 21 h 81"/>
                      <a:gd name="T8" fmla="*/ 70 w 77"/>
                      <a:gd name="T9" fmla="*/ 16 h 81"/>
                      <a:gd name="T10" fmla="*/ 65 w 77"/>
                      <a:gd name="T11" fmla="*/ 11 h 81"/>
                      <a:gd name="T12" fmla="*/ 60 w 77"/>
                      <a:gd name="T13" fmla="*/ 7 h 81"/>
                      <a:gd name="T14" fmla="*/ 56 w 77"/>
                      <a:gd name="T15" fmla="*/ 4 h 81"/>
                      <a:gd name="T16" fmla="*/ 50 w 77"/>
                      <a:gd name="T17" fmla="*/ 0 h 81"/>
                      <a:gd name="T18" fmla="*/ 47 w 77"/>
                      <a:gd name="T19" fmla="*/ 0 h 81"/>
                      <a:gd name="T20" fmla="*/ 45 w 77"/>
                      <a:gd name="T21" fmla="*/ 2 h 81"/>
                      <a:gd name="T22" fmla="*/ 51 w 77"/>
                      <a:gd name="T23" fmla="*/ 4 h 81"/>
                      <a:gd name="T24" fmla="*/ 56 w 77"/>
                      <a:gd name="T25" fmla="*/ 7 h 81"/>
                      <a:gd name="T26" fmla="*/ 60 w 77"/>
                      <a:gd name="T27" fmla="*/ 11 h 81"/>
                      <a:gd name="T28" fmla="*/ 65 w 77"/>
                      <a:gd name="T29" fmla="*/ 16 h 81"/>
                      <a:gd name="T30" fmla="*/ 68 w 77"/>
                      <a:gd name="T31" fmla="*/ 21 h 81"/>
                      <a:gd name="T32" fmla="*/ 71 w 77"/>
                      <a:gd name="T33" fmla="*/ 27 h 81"/>
                      <a:gd name="T34" fmla="*/ 73 w 77"/>
                      <a:gd name="T35" fmla="*/ 33 h 81"/>
                      <a:gd name="T36" fmla="*/ 74 w 77"/>
                      <a:gd name="T37" fmla="*/ 39 h 81"/>
                      <a:gd name="T38" fmla="*/ 73 w 77"/>
                      <a:gd name="T39" fmla="*/ 47 h 81"/>
                      <a:gd name="T40" fmla="*/ 71 w 77"/>
                      <a:gd name="T41" fmla="*/ 55 h 81"/>
                      <a:gd name="T42" fmla="*/ 67 w 77"/>
                      <a:gd name="T43" fmla="*/ 61 h 81"/>
                      <a:gd name="T44" fmla="*/ 62 w 77"/>
                      <a:gd name="T45" fmla="*/ 67 h 81"/>
                      <a:gd name="T46" fmla="*/ 57 w 77"/>
                      <a:gd name="T47" fmla="*/ 72 h 81"/>
                      <a:gd name="T48" fmla="*/ 50 w 77"/>
                      <a:gd name="T49" fmla="*/ 75 h 81"/>
                      <a:gd name="T50" fmla="*/ 43 w 77"/>
                      <a:gd name="T51" fmla="*/ 78 h 81"/>
                      <a:gd name="T52" fmla="*/ 36 w 77"/>
                      <a:gd name="T53" fmla="*/ 78 h 81"/>
                      <a:gd name="T54" fmla="*/ 25 w 77"/>
                      <a:gd name="T55" fmla="*/ 76 h 81"/>
                      <a:gd name="T56" fmla="*/ 14 w 77"/>
                      <a:gd name="T57" fmla="*/ 72 h 81"/>
                      <a:gd name="T58" fmla="*/ 6 w 77"/>
                      <a:gd name="T59" fmla="*/ 65 h 81"/>
                      <a:gd name="T60" fmla="*/ 0 w 77"/>
                      <a:gd name="T61" fmla="*/ 56 h 81"/>
                      <a:gd name="T62" fmla="*/ 0 w 77"/>
                      <a:gd name="T63" fmla="*/ 58 h 81"/>
                      <a:gd name="T64" fmla="*/ 0 w 77"/>
                      <a:gd name="T65" fmla="*/ 61 h 81"/>
                      <a:gd name="T66" fmla="*/ 0 w 77"/>
                      <a:gd name="T67" fmla="*/ 61 h 81"/>
                      <a:gd name="T68" fmla="*/ 0 w 77"/>
                      <a:gd name="T69" fmla="*/ 62 h 81"/>
                      <a:gd name="T70" fmla="*/ 6 w 77"/>
                      <a:gd name="T71" fmla="*/ 70 h 81"/>
                      <a:gd name="T72" fmla="*/ 16 w 77"/>
                      <a:gd name="T73" fmla="*/ 76 h 81"/>
                      <a:gd name="T74" fmla="*/ 25 w 77"/>
                      <a:gd name="T75" fmla="*/ 79 h 81"/>
                      <a:gd name="T76" fmla="*/ 36 w 77"/>
                      <a:gd name="T77" fmla="*/ 81 h 81"/>
                      <a:gd name="T78" fmla="*/ 43 w 77"/>
                      <a:gd name="T79" fmla="*/ 81 h 81"/>
                      <a:gd name="T80" fmla="*/ 51 w 77"/>
                      <a:gd name="T81" fmla="*/ 78 h 81"/>
                      <a:gd name="T82" fmla="*/ 59 w 77"/>
                      <a:gd name="T83" fmla="*/ 75 h 81"/>
                      <a:gd name="T84" fmla="*/ 65 w 77"/>
                      <a:gd name="T85" fmla="*/ 69 h 81"/>
                      <a:gd name="T86" fmla="*/ 70 w 77"/>
                      <a:gd name="T87" fmla="*/ 62 h 81"/>
                      <a:gd name="T88" fmla="*/ 74 w 77"/>
                      <a:gd name="T89" fmla="*/ 56 h 81"/>
                      <a:gd name="T90" fmla="*/ 76 w 77"/>
                      <a:gd name="T91" fmla="*/ 48 h 81"/>
                      <a:gd name="T92" fmla="*/ 77 w 77"/>
                      <a:gd name="T93" fmla="*/ 39 h 81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7"/>
                      <a:gd name="T142" fmla="*/ 0 h 81"/>
                      <a:gd name="T143" fmla="*/ 77 w 77"/>
                      <a:gd name="T144" fmla="*/ 81 h 81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7" h="81">
                        <a:moveTo>
                          <a:pt x="77" y="39"/>
                        </a:moveTo>
                        <a:lnTo>
                          <a:pt x="76" y="33"/>
                        </a:lnTo>
                        <a:lnTo>
                          <a:pt x="74" y="27"/>
                        </a:lnTo>
                        <a:lnTo>
                          <a:pt x="73" y="21"/>
                        </a:lnTo>
                        <a:lnTo>
                          <a:pt x="70" y="16"/>
                        </a:lnTo>
                        <a:lnTo>
                          <a:pt x="65" y="11"/>
                        </a:lnTo>
                        <a:lnTo>
                          <a:pt x="60" y="7"/>
                        </a:lnTo>
                        <a:lnTo>
                          <a:pt x="56" y="4"/>
                        </a:lnTo>
                        <a:lnTo>
                          <a:pt x="50" y="0"/>
                        </a:lnTo>
                        <a:lnTo>
                          <a:pt x="47" y="0"/>
                        </a:lnTo>
                        <a:lnTo>
                          <a:pt x="45" y="2"/>
                        </a:lnTo>
                        <a:lnTo>
                          <a:pt x="51" y="4"/>
                        </a:lnTo>
                        <a:lnTo>
                          <a:pt x="56" y="7"/>
                        </a:lnTo>
                        <a:lnTo>
                          <a:pt x="60" y="11"/>
                        </a:lnTo>
                        <a:lnTo>
                          <a:pt x="65" y="16"/>
                        </a:lnTo>
                        <a:lnTo>
                          <a:pt x="68" y="21"/>
                        </a:lnTo>
                        <a:lnTo>
                          <a:pt x="71" y="27"/>
                        </a:lnTo>
                        <a:lnTo>
                          <a:pt x="73" y="33"/>
                        </a:lnTo>
                        <a:lnTo>
                          <a:pt x="74" y="39"/>
                        </a:lnTo>
                        <a:lnTo>
                          <a:pt x="73" y="47"/>
                        </a:lnTo>
                        <a:lnTo>
                          <a:pt x="71" y="55"/>
                        </a:lnTo>
                        <a:lnTo>
                          <a:pt x="67" y="61"/>
                        </a:lnTo>
                        <a:lnTo>
                          <a:pt x="62" y="67"/>
                        </a:lnTo>
                        <a:lnTo>
                          <a:pt x="57" y="72"/>
                        </a:lnTo>
                        <a:lnTo>
                          <a:pt x="50" y="75"/>
                        </a:lnTo>
                        <a:lnTo>
                          <a:pt x="43" y="78"/>
                        </a:lnTo>
                        <a:lnTo>
                          <a:pt x="36" y="78"/>
                        </a:lnTo>
                        <a:lnTo>
                          <a:pt x="25" y="76"/>
                        </a:lnTo>
                        <a:lnTo>
                          <a:pt x="14" y="72"/>
                        </a:lnTo>
                        <a:lnTo>
                          <a:pt x="6" y="65"/>
                        </a:lnTo>
                        <a:lnTo>
                          <a:pt x="0" y="56"/>
                        </a:lnTo>
                        <a:lnTo>
                          <a:pt x="0" y="58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6" y="70"/>
                        </a:lnTo>
                        <a:lnTo>
                          <a:pt x="16" y="76"/>
                        </a:lnTo>
                        <a:lnTo>
                          <a:pt x="25" y="79"/>
                        </a:lnTo>
                        <a:lnTo>
                          <a:pt x="36" y="81"/>
                        </a:lnTo>
                        <a:lnTo>
                          <a:pt x="43" y="81"/>
                        </a:lnTo>
                        <a:lnTo>
                          <a:pt x="51" y="78"/>
                        </a:lnTo>
                        <a:lnTo>
                          <a:pt x="59" y="75"/>
                        </a:lnTo>
                        <a:lnTo>
                          <a:pt x="65" y="69"/>
                        </a:lnTo>
                        <a:lnTo>
                          <a:pt x="70" y="62"/>
                        </a:lnTo>
                        <a:lnTo>
                          <a:pt x="74" y="56"/>
                        </a:lnTo>
                        <a:lnTo>
                          <a:pt x="76" y="48"/>
                        </a:lnTo>
                        <a:lnTo>
                          <a:pt x="77" y="39"/>
                        </a:lnTo>
                        <a:close/>
                      </a:path>
                    </a:pathLst>
                  </a:custGeom>
                  <a:solidFill>
                    <a:srgbClr val="E672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6" name="Freeform 854">
                    <a:extLst>
                      <a:ext uri="{FF2B5EF4-FFF2-40B4-BE49-F238E27FC236}">
                        <a16:creationId xmlns:a16="http://schemas.microsoft.com/office/drawing/2014/main" id="{BB06E92A-B7C4-4A47-AFF2-75DB73C2B5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1"/>
                    <a:ext cx="76" cy="79"/>
                  </a:xfrm>
                  <a:custGeom>
                    <a:avLst/>
                    <a:gdLst>
                      <a:gd name="T0" fmla="*/ 76 w 76"/>
                      <a:gd name="T1" fmla="*/ 39 h 79"/>
                      <a:gd name="T2" fmla="*/ 74 w 76"/>
                      <a:gd name="T3" fmla="*/ 33 h 79"/>
                      <a:gd name="T4" fmla="*/ 73 w 76"/>
                      <a:gd name="T5" fmla="*/ 27 h 79"/>
                      <a:gd name="T6" fmla="*/ 71 w 76"/>
                      <a:gd name="T7" fmla="*/ 21 h 79"/>
                      <a:gd name="T8" fmla="*/ 67 w 76"/>
                      <a:gd name="T9" fmla="*/ 16 h 79"/>
                      <a:gd name="T10" fmla="*/ 64 w 76"/>
                      <a:gd name="T11" fmla="*/ 11 h 79"/>
                      <a:gd name="T12" fmla="*/ 59 w 76"/>
                      <a:gd name="T13" fmla="*/ 7 h 79"/>
                      <a:gd name="T14" fmla="*/ 53 w 76"/>
                      <a:gd name="T15" fmla="*/ 4 h 79"/>
                      <a:gd name="T16" fmla="*/ 47 w 76"/>
                      <a:gd name="T17" fmla="*/ 0 h 79"/>
                      <a:gd name="T18" fmla="*/ 45 w 76"/>
                      <a:gd name="T19" fmla="*/ 2 h 79"/>
                      <a:gd name="T20" fmla="*/ 42 w 76"/>
                      <a:gd name="T21" fmla="*/ 4 h 79"/>
                      <a:gd name="T22" fmla="*/ 48 w 76"/>
                      <a:gd name="T23" fmla="*/ 5 h 79"/>
                      <a:gd name="T24" fmla="*/ 54 w 76"/>
                      <a:gd name="T25" fmla="*/ 7 h 79"/>
                      <a:gd name="T26" fmla="*/ 59 w 76"/>
                      <a:gd name="T27" fmla="*/ 11 h 79"/>
                      <a:gd name="T28" fmla="*/ 64 w 76"/>
                      <a:gd name="T29" fmla="*/ 16 h 79"/>
                      <a:gd name="T30" fmla="*/ 67 w 76"/>
                      <a:gd name="T31" fmla="*/ 21 h 79"/>
                      <a:gd name="T32" fmla="*/ 70 w 76"/>
                      <a:gd name="T33" fmla="*/ 27 h 79"/>
                      <a:gd name="T34" fmla="*/ 71 w 76"/>
                      <a:gd name="T35" fmla="*/ 33 h 79"/>
                      <a:gd name="T36" fmla="*/ 73 w 76"/>
                      <a:gd name="T37" fmla="*/ 39 h 79"/>
                      <a:gd name="T38" fmla="*/ 71 w 76"/>
                      <a:gd name="T39" fmla="*/ 47 h 79"/>
                      <a:gd name="T40" fmla="*/ 70 w 76"/>
                      <a:gd name="T41" fmla="*/ 53 h 79"/>
                      <a:gd name="T42" fmla="*/ 67 w 76"/>
                      <a:gd name="T43" fmla="*/ 61 h 79"/>
                      <a:gd name="T44" fmla="*/ 62 w 76"/>
                      <a:gd name="T45" fmla="*/ 65 h 79"/>
                      <a:gd name="T46" fmla="*/ 56 w 76"/>
                      <a:gd name="T47" fmla="*/ 70 h 79"/>
                      <a:gd name="T48" fmla="*/ 50 w 76"/>
                      <a:gd name="T49" fmla="*/ 73 h 79"/>
                      <a:gd name="T50" fmla="*/ 42 w 76"/>
                      <a:gd name="T51" fmla="*/ 76 h 79"/>
                      <a:gd name="T52" fmla="*/ 36 w 76"/>
                      <a:gd name="T53" fmla="*/ 76 h 79"/>
                      <a:gd name="T54" fmla="*/ 30 w 76"/>
                      <a:gd name="T55" fmla="*/ 76 h 79"/>
                      <a:gd name="T56" fmla="*/ 23 w 76"/>
                      <a:gd name="T57" fmla="*/ 75 h 79"/>
                      <a:gd name="T58" fmla="*/ 19 w 76"/>
                      <a:gd name="T59" fmla="*/ 73 h 79"/>
                      <a:gd name="T60" fmla="*/ 14 w 76"/>
                      <a:gd name="T61" fmla="*/ 70 h 79"/>
                      <a:gd name="T62" fmla="*/ 9 w 76"/>
                      <a:gd name="T63" fmla="*/ 67 h 79"/>
                      <a:gd name="T64" fmla="*/ 6 w 76"/>
                      <a:gd name="T65" fmla="*/ 62 h 79"/>
                      <a:gd name="T66" fmla="*/ 3 w 76"/>
                      <a:gd name="T67" fmla="*/ 58 h 79"/>
                      <a:gd name="T68" fmla="*/ 0 w 76"/>
                      <a:gd name="T69" fmla="*/ 53 h 79"/>
                      <a:gd name="T70" fmla="*/ 0 w 76"/>
                      <a:gd name="T71" fmla="*/ 56 h 79"/>
                      <a:gd name="T72" fmla="*/ 0 w 76"/>
                      <a:gd name="T73" fmla="*/ 59 h 79"/>
                      <a:gd name="T74" fmla="*/ 6 w 76"/>
                      <a:gd name="T75" fmla="*/ 67 h 79"/>
                      <a:gd name="T76" fmla="*/ 16 w 76"/>
                      <a:gd name="T77" fmla="*/ 75 h 79"/>
                      <a:gd name="T78" fmla="*/ 25 w 76"/>
                      <a:gd name="T79" fmla="*/ 78 h 79"/>
                      <a:gd name="T80" fmla="*/ 36 w 76"/>
                      <a:gd name="T81" fmla="*/ 79 h 79"/>
                      <a:gd name="T82" fmla="*/ 43 w 76"/>
                      <a:gd name="T83" fmla="*/ 79 h 79"/>
                      <a:gd name="T84" fmla="*/ 51 w 76"/>
                      <a:gd name="T85" fmla="*/ 76 h 79"/>
                      <a:gd name="T86" fmla="*/ 57 w 76"/>
                      <a:gd name="T87" fmla="*/ 73 h 79"/>
                      <a:gd name="T88" fmla="*/ 64 w 76"/>
                      <a:gd name="T89" fmla="*/ 69 h 79"/>
                      <a:gd name="T90" fmla="*/ 68 w 76"/>
                      <a:gd name="T91" fmla="*/ 62 h 79"/>
                      <a:gd name="T92" fmla="*/ 73 w 76"/>
                      <a:gd name="T93" fmla="*/ 55 h 79"/>
                      <a:gd name="T94" fmla="*/ 74 w 76"/>
                      <a:gd name="T95" fmla="*/ 47 h 79"/>
                      <a:gd name="T96" fmla="*/ 76 w 76"/>
                      <a:gd name="T97" fmla="*/ 39 h 7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6"/>
                      <a:gd name="T148" fmla="*/ 0 h 79"/>
                      <a:gd name="T149" fmla="*/ 76 w 76"/>
                      <a:gd name="T150" fmla="*/ 79 h 79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6" h="79">
                        <a:moveTo>
                          <a:pt x="76" y="39"/>
                        </a:moveTo>
                        <a:lnTo>
                          <a:pt x="74" y="33"/>
                        </a:lnTo>
                        <a:lnTo>
                          <a:pt x="73" y="27"/>
                        </a:lnTo>
                        <a:lnTo>
                          <a:pt x="71" y="21"/>
                        </a:lnTo>
                        <a:lnTo>
                          <a:pt x="67" y="16"/>
                        </a:lnTo>
                        <a:lnTo>
                          <a:pt x="64" y="11"/>
                        </a:lnTo>
                        <a:lnTo>
                          <a:pt x="59" y="7"/>
                        </a:lnTo>
                        <a:lnTo>
                          <a:pt x="53" y="4"/>
                        </a:lnTo>
                        <a:lnTo>
                          <a:pt x="47" y="0"/>
                        </a:lnTo>
                        <a:lnTo>
                          <a:pt x="45" y="2"/>
                        </a:lnTo>
                        <a:lnTo>
                          <a:pt x="42" y="4"/>
                        </a:lnTo>
                        <a:lnTo>
                          <a:pt x="48" y="5"/>
                        </a:lnTo>
                        <a:lnTo>
                          <a:pt x="54" y="7"/>
                        </a:lnTo>
                        <a:lnTo>
                          <a:pt x="59" y="11"/>
                        </a:lnTo>
                        <a:lnTo>
                          <a:pt x="64" y="16"/>
                        </a:lnTo>
                        <a:lnTo>
                          <a:pt x="67" y="21"/>
                        </a:lnTo>
                        <a:lnTo>
                          <a:pt x="70" y="27"/>
                        </a:lnTo>
                        <a:lnTo>
                          <a:pt x="71" y="33"/>
                        </a:lnTo>
                        <a:lnTo>
                          <a:pt x="73" y="39"/>
                        </a:lnTo>
                        <a:lnTo>
                          <a:pt x="71" y="47"/>
                        </a:lnTo>
                        <a:lnTo>
                          <a:pt x="70" y="53"/>
                        </a:lnTo>
                        <a:lnTo>
                          <a:pt x="67" y="61"/>
                        </a:lnTo>
                        <a:lnTo>
                          <a:pt x="62" y="65"/>
                        </a:lnTo>
                        <a:lnTo>
                          <a:pt x="56" y="70"/>
                        </a:lnTo>
                        <a:lnTo>
                          <a:pt x="50" y="73"/>
                        </a:lnTo>
                        <a:lnTo>
                          <a:pt x="42" y="76"/>
                        </a:lnTo>
                        <a:lnTo>
                          <a:pt x="36" y="76"/>
                        </a:lnTo>
                        <a:lnTo>
                          <a:pt x="30" y="76"/>
                        </a:lnTo>
                        <a:lnTo>
                          <a:pt x="23" y="75"/>
                        </a:lnTo>
                        <a:lnTo>
                          <a:pt x="19" y="73"/>
                        </a:lnTo>
                        <a:lnTo>
                          <a:pt x="14" y="70"/>
                        </a:lnTo>
                        <a:lnTo>
                          <a:pt x="9" y="67"/>
                        </a:lnTo>
                        <a:lnTo>
                          <a:pt x="6" y="62"/>
                        </a:lnTo>
                        <a:lnTo>
                          <a:pt x="3" y="58"/>
                        </a:lnTo>
                        <a:lnTo>
                          <a:pt x="0" y="53"/>
                        </a:lnTo>
                        <a:lnTo>
                          <a:pt x="0" y="56"/>
                        </a:lnTo>
                        <a:lnTo>
                          <a:pt x="0" y="59"/>
                        </a:lnTo>
                        <a:lnTo>
                          <a:pt x="6" y="67"/>
                        </a:lnTo>
                        <a:lnTo>
                          <a:pt x="16" y="75"/>
                        </a:lnTo>
                        <a:lnTo>
                          <a:pt x="25" y="78"/>
                        </a:lnTo>
                        <a:lnTo>
                          <a:pt x="36" y="79"/>
                        </a:lnTo>
                        <a:lnTo>
                          <a:pt x="43" y="79"/>
                        </a:lnTo>
                        <a:lnTo>
                          <a:pt x="51" y="76"/>
                        </a:lnTo>
                        <a:lnTo>
                          <a:pt x="57" y="73"/>
                        </a:lnTo>
                        <a:lnTo>
                          <a:pt x="64" y="69"/>
                        </a:lnTo>
                        <a:lnTo>
                          <a:pt x="68" y="62"/>
                        </a:lnTo>
                        <a:lnTo>
                          <a:pt x="73" y="55"/>
                        </a:lnTo>
                        <a:lnTo>
                          <a:pt x="74" y="47"/>
                        </a:lnTo>
                        <a:lnTo>
                          <a:pt x="76" y="39"/>
                        </a:lnTo>
                        <a:close/>
                      </a:path>
                    </a:pathLst>
                  </a:custGeom>
                  <a:solidFill>
                    <a:srgbClr val="E7757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7" name="Freeform 855">
                    <a:extLst>
                      <a:ext uri="{FF2B5EF4-FFF2-40B4-BE49-F238E27FC236}">
                        <a16:creationId xmlns:a16="http://schemas.microsoft.com/office/drawing/2014/main" id="{A4F5C2C6-D5D9-4C42-BAEA-E157DB754E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3"/>
                    <a:ext cx="74" cy="76"/>
                  </a:xfrm>
                  <a:custGeom>
                    <a:avLst/>
                    <a:gdLst>
                      <a:gd name="T0" fmla="*/ 74 w 74"/>
                      <a:gd name="T1" fmla="*/ 37 h 76"/>
                      <a:gd name="T2" fmla="*/ 73 w 74"/>
                      <a:gd name="T3" fmla="*/ 31 h 76"/>
                      <a:gd name="T4" fmla="*/ 71 w 74"/>
                      <a:gd name="T5" fmla="*/ 25 h 76"/>
                      <a:gd name="T6" fmla="*/ 68 w 74"/>
                      <a:gd name="T7" fmla="*/ 19 h 76"/>
                      <a:gd name="T8" fmla="*/ 65 w 74"/>
                      <a:gd name="T9" fmla="*/ 14 h 76"/>
                      <a:gd name="T10" fmla="*/ 60 w 74"/>
                      <a:gd name="T11" fmla="*/ 9 h 76"/>
                      <a:gd name="T12" fmla="*/ 56 w 74"/>
                      <a:gd name="T13" fmla="*/ 5 h 76"/>
                      <a:gd name="T14" fmla="*/ 51 w 74"/>
                      <a:gd name="T15" fmla="*/ 2 h 76"/>
                      <a:gd name="T16" fmla="*/ 45 w 74"/>
                      <a:gd name="T17" fmla="*/ 0 h 76"/>
                      <a:gd name="T18" fmla="*/ 42 w 74"/>
                      <a:gd name="T19" fmla="*/ 2 h 76"/>
                      <a:gd name="T20" fmla="*/ 39 w 74"/>
                      <a:gd name="T21" fmla="*/ 2 h 76"/>
                      <a:gd name="T22" fmla="*/ 45 w 74"/>
                      <a:gd name="T23" fmla="*/ 3 h 76"/>
                      <a:gd name="T24" fmla="*/ 51 w 74"/>
                      <a:gd name="T25" fmla="*/ 6 h 76"/>
                      <a:gd name="T26" fmla="*/ 57 w 74"/>
                      <a:gd name="T27" fmla="*/ 9 h 76"/>
                      <a:gd name="T28" fmla="*/ 62 w 74"/>
                      <a:gd name="T29" fmla="*/ 14 h 76"/>
                      <a:gd name="T30" fmla="*/ 65 w 74"/>
                      <a:gd name="T31" fmla="*/ 19 h 76"/>
                      <a:gd name="T32" fmla="*/ 68 w 74"/>
                      <a:gd name="T33" fmla="*/ 25 h 76"/>
                      <a:gd name="T34" fmla="*/ 70 w 74"/>
                      <a:gd name="T35" fmla="*/ 31 h 76"/>
                      <a:gd name="T36" fmla="*/ 71 w 74"/>
                      <a:gd name="T37" fmla="*/ 37 h 76"/>
                      <a:gd name="T38" fmla="*/ 70 w 74"/>
                      <a:gd name="T39" fmla="*/ 45 h 76"/>
                      <a:gd name="T40" fmla="*/ 68 w 74"/>
                      <a:gd name="T41" fmla="*/ 51 h 76"/>
                      <a:gd name="T42" fmla="*/ 65 w 74"/>
                      <a:gd name="T43" fmla="*/ 57 h 76"/>
                      <a:gd name="T44" fmla="*/ 60 w 74"/>
                      <a:gd name="T45" fmla="*/ 62 h 76"/>
                      <a:gd name="T46" fmla="*/ 56 w 74"/>
                      <a:gd name="T47" fmla="*/ 67 h 76"/>
                      <a:gd name="T48" fmla="*/ 50 w 74"/>
                      <a:gd name="T49" fmla="*/ 70 h 76"/>
                      <a:gd name="T50" fmla="*/ 42 w 74"/>
                      <a:gd name="T51" fmla="*/ 73 h 76"/>
                      <a:gd name="T52" fmla="*/ 36 w 74"/>
                      <a:gd name="T53" fmla="*/ 73 h 76"/>
                      <a:gd name="T54" fmla="*/ 30 w 74"/>
                      <a:gd name="T55" fmla="*/ 73 h 76"/>
                      <a:gd name="T56" fmla="*/ 23 w 74"/>
                      <a:gd name="T57" fmla="*/ 71 h 76"/>
                      <a:gd name="T58" fmla="*/ 19 w 74"/>
                      <a:gd name="T59" fmla="*/ 70 h 76"/>
                      <a:gd name="T60" fmla="*/ 14 w 74"/>
                      <a:gd name="T61" fmla="*/ 67 h 76"/>
                      <a:gd name="T62" fmla="*/ 9 w 74"/>
                      <a:gd name="T63" fmla="*/ 62 h 76"/>
                      <a:gd name="T64" fmla="*/ 6 w 74"/>
                      <a:gd name="T65" fmla="*/ 59 h 76"/>
                      <a:gd name="T66" fmla="*/ 3 w 74"/>
                      <a:gd name="T67" fmla="*/ 53 h 76"/>
                      <a:gd name="T68" fmla="*/ 2 w 74"/>
                      <a:gd name="T69" fmla="*/ 48 h 76"/>
                      <a:gd name="T70" fmla="*/ 0 w 74"/>
                      <a:gd name="T71" fmla="*/ 51 h 76"/>
                      <a:gd name="T72" fmla="*/ 0 w 74"/>
                      <a:gd name="T73" fmla="*/ 54 h 76"/>
                      <a:gd name="T74" fmla="*/ 6 w 74"/>
                      <a:gd name="T75" fmla="*/ 63 h 76"/>
                      <a:gd name="T76" fmla="*/ 14 w 74"/>
                      <a:gd name="T77" fmla="*/ 70 h 76"/>
                      <a:gd name="T78" fmla="*/ 25 w 74"/>
                      <a:gd name="T79" fmla="*/ 74 h 76"/>
                      <a:gd name="T80" fmla="*/ 36 w 74"/>
                      <a:gd name="T81" fmla="*/ 76 h 76"/>
                      <a:gd name="T82" fmla="*/ 43 w 74"/>
                      <a:gd name="T83" fmla="*/ 76 h 76"/>
                      <a:gd name="T84" fmla="*/ 50 w 74"/>
                      <a:gd name="T85" fmla="*/ 73 h 76"/>
                      <a:gd name="T86" fmla="*/ 57 w 74"/>
                      <a:gd name="T87" fmla="*/ 70 h 76"/>
                      <a:gd name="T88" fmla="*/ 62 w 74"/>
                      <a:gd name="T89" fmla="*/ 65 h 76"/>
                      <a:gd name="T90" fmla="*/ 67 w 74"/>
                      <a:gd name="T91" fmla="*/ 59 h 76"/>
                      <a:gd name="T92" fmla="*/ 71 w 74"/>
                      <a:gd name="T93" fmla="*/ 53 h 76"/>
                      <a:gd name="T94" fmla="*/ 73 w 74"/>
                      <a:gd name="T95" fmla="*/ 45 h 76"/>
                      <a:gd name="T96" fmla="*/ 74 w 74"/>
                      <a:gd name="T97" fmla="*/ 37 h 7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4"/>
                      <a:gd name="T148" fmla="*/ 0 h 76"/>
                      <a:gd name="T149" fmla="*/ 74 w 74"/>
                      <a:gd name="T150" fmla="*/ 76 h 7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4" h="76">
                        <a:moveTo>
                          <a:pt x="74" y="37"/>
                        </a:moveTo>
                        <a:lnTo>
                          <a:pt x="73" y="31"/>
                        </a:lnTo>
                        <a:lnTo>
                          <a:pt x="71" y="25"/>
                        </a:lnTo>
                        <a:lnTo>
                          <a:pt x="68" y="19"/>
                        </a:lnTo>
                        <a:lnTo>
                          <a:pt x="65" y="14"/>
                        </a:lnTo>
                        <a:lnTo>
                          <a:pt x="60" y="9"/>
                        </a:lnTo>
                        <a:lnTo>
                          <a:pt x="56" y="5"/>
                        </a:lnTo>
                        <a:lnTo>
                          <a:pt x="51" y="2"/>
                        </a:lnTo>
                        <a:lnTo>
                          <a:pt x="45" y="0"/>
                        </a:lnTo>
                        <a:lnTo>
                          <a:pt x="42" y="2"/>
                        </a:lnTo>
                        <a:lnTo>
                          <a:pt x="39" y="2"/>
                        </a:lnTo>
                        <a:lnTo>
                          <a:pt x="45" y="3"/>
                        </a:lnTo>
                        <a:lnTo>
                          <a:pt x="51" y="6"/>
                        </a:lnTo>
                        <a:lnTo>
                          <a:pt x="57" y="9"/>
                        </a:lnTo>
                        <a:lnTo>
                          <a:pt x="62" y="14"/>
                        </a:lnTo>
                        <a:lnTo>
                          <a:pt x="65" y="19"/>
                        </a:lnTo>
                        <a:lnTo>
                          <a:pt x="68" y="25"/>
                        </a:lnTo>
                        <a:lnTo>
                          <a:pt x="70" y="31"/>
                        </a:lnTo>
                        <a:lnTo>
                          <a:pt x="71" y="37"/>
                        </a:lnTo>
                        <a:lnTo>
                          <a:pt x="70" y="45"/>
                        </a:lnTo>
                        <a:lnTo>
                          <a:pt x="68" y="51"/>
                        </a:lnTo>
                        <a:lnTo>
                          <a:pt x="65" y="57"/>
                        </a:lnTo>
                        <a:lnTo>
                          <a:pt x="60" y="62"/>
                        </a:lnTo>
                        <a:lnTo>
                          <a:pt x="56" y="67"/>
                        </a:lnTo>
                        <a:lnTo>
                          <a:pt x="50" y="70"/>
                        </a:lnTo>
                        <a:lnTo>
                          <a:pt x="42" y="73"/>
                        </a:lnTo>
                        <a:lnTo>
                          <a:pt x="36" y="73"/>
                        </a:lnTo>
                        <a:lnTo>
                          <a:pt x="30" y="73"/>
                        </a:lnTo>
                        <a:lnTo>
                          <a:pt x="23" y="71"/>
                        </a:lnTo>
                        <a:lnTo>
                          <a:pt x="19" y="70"/>
                        </a:lnTo>
                        <a:lnTo>
                          <a:pt x="14" y="67"/>
                        </a:lnTo>
                        <a:lnTo>
                          <a:pt x="9" y="62"/>
                        </a:lnTo>
                        <a:lnTo>
                          <a:pt x="6" y="59"/>
                        </a:lnTo>
                        <a:lnTo>
                          <a:pt x="3" y="53"/>
                        </a:lnTo>
                        <a:lnTo>
                          <a:pt x="2" y="48"/>
                        </a:lnTo>
                        <a:lnTo>
                          <a:pt x="0" y="51"/>
                        </a:lnTo>
                        <a:lnTo>
                          <a:pt x="0" y="54"/>
                        </a:lnTo>
                        <a:lnTo>
                          <a:pt x="6" y="63"/>
                        </a:lnTo>
                        <a:lnTo>
                          <a:pt x="14" y="70"/>
                        </a:lnTo>
                        <a:lnTo>
                          <a:pt x="25" y="74"/>
                        </a:lnTo>
                        <a:lnTo>
                          <a:pt x="36" y="76"/>
                        </a:lnTo>
                        <a:lnTo>
                          <a:pt x="43" y="76"/>
                        </a:lnTo>
                        <a:lnTo>
                          <a:pt x="50" y="73"/>
                        </a:lnTo>
                        <a:lnTo>
                          <a:pt x="57" y="70"/>
                        </a:lnTo>
                        <a:lnTo>
                          <a:pt x="62" y="65"/>
                        </a:lnTo>
                        <a:lnTo>
                          <a:pt x="67" y="59"/>
                        </a:lnTo>
                        <a:lnTo>
                          <a:pt x="71" y="53"/>
                        </a:lnTo>
                        <a:lnTo>
                          <a:pt x="73" y="45"/>
                        </a:lnTo>
                        <a:lnTo>
                          <a:pt x="74" y="37"/>
                        </a:lnTo>
                        <a:close/>
                      </a:path>
                    </a:pathLst>
                  </a:custGeom>
                  <a:solidFill>
                    <a:srgbClr val="E87B7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8" name="Freeform 856">
                    <a:extLst>
                      <a:ext uri="{FF2B5EF4-FFF2-40B4-BE49-F238E27FC236}">
                        <a16:creationId xmlns:a16="http://schemas.microsoft.com/office/drawing/2014/main" id="{63A4B691-0A6C-DC41-B871-6D7D9F408B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5"/>
                    <a:ext cx="73" cy="72"/>
                  </a:xfrm>
                  <a:custGeom>
                    <a:avLst/>
                    <a:gdLst>
                      <a:gd name="T0" fmla="*/ 73 w 73"/>
                      <a:gd name="T1" fmla="*/ 35 h 72"/>
                      <a:gd name="T2" fmla="*/ 71 w 73"/>
                      <a:gd name="T3" fmla="*/ 29 h 72"/>
                      <a:gd name="T4" fmla="*/ 70 w 73"/>
                      <a:gd name="T5" fmla="*/ 23 h 72"/>
                      <a:gd name="T6" fmla="*/ 67 w 73"/>
                      <a:gd name="T7" fmla="*/ 17 h 72"/>
                      <a:gd name="T8" fmla="*/ 64 w 73"/>
                      <a:gd name="T9" fmla="*/ 12 h 72"/>
                      <a:gd name="T10" fmla="*/ 59 w 73"/>
                      <a:gd name="T11" fmla="*/ 7 h 72"/>
                      <a:gd name="T12" fmla="*/ 54 w 73"/>
                      <a:gd name="T13" fmla="*/ 3 h 72"/>
                      <a:gd name="T14" fmla="*/ 48 w 73"/>
                      <a:gd name="T15" fmla="*/ 1 h 72"/>
                      <a:gd name="T16" fmla="*/ 42 w 73"/>
                      <a:gd name="T17" fmla="*/ 0 h 72"/>
                      <a:gd name="T18" fmla="*/ 39 w 73"/>
                      <a:gd name="T19" fmla="*/ 0 h 72"/>
                      <a:gd name="T20" fmla="*/ 36 w 73"/>
                      <a:gd name="T21" fmla="*/ 1 h 72"/>
                      <a:gd name="T22" fmla="*/ 42 w 73"/>
                      <a:gd name="T23" fmla="*/ 3 h 72"/>
                      <a:gd name="T24" fmla="*/ 48 w 73"/>
                      <a:gd name="T25" fmla="*/ 4 h 72"/>
                      <a:gd name="T26" fmla="*/ 54 w 73"/>
                      <a:gd name="T27" fmla="*/ 7 h 72"/>
                      <a:gd name="T28" fmla="*/ 59 w 73"/>
                      <a:gd name="T29" fmla="*/ 12 h 72"/>
                      <a:gd name="T30" fmla="*/ 64 w 73"/>
                      <a:gd name="T31" fmla="*/ 17 h 72"/>
                      <a:gd name="T32" fmla="*/ 67 w 73"/>
                      <a:gd name="T33" fmla="*/ 23 h 72"/>
                      <a:gd name="T34" fmla="*/ 68 w 73"/>
                      <a:gd name="T35" fmla="*/ 29 h 72"/>
                      <a:gd name="T36" fmla="*/ 70 w 73"/>
                      <a:gd name="T37" fmla="*/ 35 h 72"/>
                      <a:gd name="T38" fmla="*/ 68 w 73"/>
                      <a:gd name="T39" fmla="*/ 43 h 72"/>
                      <a:gd name="T40" fmla="*/ 67 w 73"/>
                      <a:gd name="T41" fmla="*/ 49 h 72"/>
                      <a:gd name="T42" fmla="*/ 64 w 73"/>
                      <a:gd name="T43" fmla="*/ 54 h 72"/>
                      <a:gd name="T44" fmla="*/ 59 w 73"/>
                      <a:gd name="T45" fmla="*/ 60 h 72"/>
                      <a:gd name="T46" fmla="*/ 54 w 73"/>
                      <a:gd name="T47" fmla="*/ 63 h 72"/>
                      <a:gd name="T48" fmla="*/ 48 w 73"/>
                      <a:gd name="T49" fmla="*/ 66 h 72"/>
                      <a:gd name="T50" fmla="*/ 42 w 73"/>
                      <a:gd name="T51" fmla="*/ 69 h 72"/>
                      <a:gd name="T52" fmla="*/ 36 w 73"/>
                      <a:gd name="T53" fmla="*/ 69 h 72"/>
                      <a:gd name="T54" fmla="*/ 30 w 73"/>
                      <a:gd name="T55" fmla="*/ 69 h 72"/>
                      <a:gd name="T56" fmla="*/ 23 w 73"/>
                      <a:gd name="T57" fmla="*/ 68 h 72"/>
                      <a:gd name="T58" fmla="*/ 19 w 73"/>
                      <a:gd name="T59" fmla="*/ 65 h 72"/>
                      <a:gd name="T60" fmla="*/ 14 w 73"/>
                      <a:gd name="T61" fmla="*/ 61 h 72"/>
                      <a:gd name="T62" fmla="*/ 9 w 73"/>
                      <a:gd name="T63" fmla="*/ 58 h 72"/>
                      <a:gd name="T64" fmla="*/ 6 w 73"/>
                      <a:gd name="T65" fmla="*/ 54 h 72"/>
                      <a:gd name="T66" fmla="*/ 3 w 73"/>
                      <a:gd name="T67" fmla="*/ 48 h 72"/>
                      <a:gd name="T68" fmla="*/ 2 w 73"/>
                      <a:gd name="T69" fmla="*/ 43 h 72"/>
                      <a:gd name="T70" fmla="*/ 2 w 73"/>
                      <a:gd name="T71" fmla="*/ 46 h 72"/>
                      <a:gd name="T72" fmla="*/ 0 w 73"/>
                      <a:gd name="T73" fmla="*/ 49 h 72"/>
                      <a:gd name="T74" fmla="*/ 3 w 73"/>
                      <a:gd name="T75" fmla="*/ 54 h 72"/>
                      <a:gd name="T76" fmla="*/ 6 w 73"/>
                      <a:gd name="T77" fmla="*/ 58 h 72"/>
                      <a:gd name="T78" fmla="*/ 9 w 73"/>
                      <a:gd name="T79" fmla="*/ 63 h 72"/>
                      <a:gd name="T80" fmla="*/ 14 w 73"/>
                      <a:gd name="T81" fmla="*/ 66 h 72"/>
                      <a:gd name="T82" fmla="*/ 19 w 73"/>
                      <a:gd name="T83" fmla="*/ 69 h 72"/>
                      <a:gd name="T84" fmla="*/ 23 w 73"/>
                      <a:gd name="T85" fmla="*/ 71 h 72"/>
                      <a:gd name="T86" fmla="*/ 30 w 73"/>
                      <a:gd name="T87" fmla="*/ 72 h 72"/>
                      <a:gd name="T88" fmla="*/ 36 w 73"/>
                      <a:gd name="T89" fmla="*/ 72 h 72"/>
                      <a:gd name="T90" fmla="*/ 42 w 73"/>
                      <a:gd name="T91" fmla="*/ 72 h 72"/>
                      <a:gd name="T92" fmla="*/ 50 w 73"/>
                      <a:gd name="T93" fmla="*/ 69 h 72"/>
                      <a:gd name="T94" fmla="*/ 56 w 73"/>
                      <a:gd name="T95" fmla="*/ 66 h 72"/>
                      <a:gd name="T96" fmla="*/ 62 w 73"/>
                      <a:gd name="T97" fmla="*/ 61 h 72"/>
                      <a:gd name="T98" fmla="*/ 67 w 73"/>
                      <a:gd name="T99" fmla="*/ 57 h 72"/>
                      <a:gd name="T100" fmla="*/ 70 w 73"/>
                      <a:gd name="T101" fmla="*/ 49 h 72"/>
                      <a:gd name="T102" fmla="*/ 71 w 73"/>
                      <a:gd name="T103" fmla="*/ 43 h 72"/>
                      <a:gd name="T104" fmla="*/ 73 w 73"/>
                      <a:gd name="T105" fmla="*/ 35 h 7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3"/>
                      <a:gd name="T160" fmla="*/ 0 h 72"/>
                      <a:gd name="T161" fmla="*/ 73 w 73"/>
                      <a:gd name="T162" fmla="*/ 72 h 7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3" h="72">
                        <a:moveTo>
                          <a:pt x="73" y="35"/>
                        </a:moveTo>
                        <a:lnTo>
                          <a:pt x="71" y="29"/>
                        </a:lnTo>
                        <a:lnTo>
                          <a:pt x="70" y="23"/>
                        </a:lnTo>
                        <a:lnTo>
                          <a:pt x="67" y="17"/>
                        </a:lnTo>
                        <a:lnTo>
                          <a:pt x="64" y="12"/>
                        </a:lnTo>
                        <a:lnTo>
                          <a:pt x="59" y="7"/>
                        </a:lnTo>
                        <a:lnTo>
                          <a:pt x="54" y="3"/>
                        </a:lnTo>
                        <a:lnTo>
                          <a:pt x="48" y="1"/>
                        </a:lnTo>
                        <a:lnTo>
                          <a:pt x="42" y="0"/>
                        </a:lnTo>
                        <a:lnTo>
                          <a:pt x="39" y="0"/>
                        </a:lnTo>
                        <a:lnTo>
                          <a:pt x="36" y="1"/>
                        </a:lnTo>
                        <a:lnTo>
                          <a:pt x="42" y="3"/>
                        </a:lnTo>
                        <a:lnTo>
                          <a:pt x="48" y="4"/>
                        </a:lnTo>
                        <a:lnTo>
                          <a:pt x="54" y="7"/>
                        </a:lnTo>
                        <a:lnTo>
                          <a:pt x="59" y="12"/>
                        </a:lnTo>
                        <a:lnTo>
                          <a:pt x="64" y="17"/>
                        </a:lnTo>
                        <a:lnTo>
                          <a:pt x="67" y="23"/>
                        </a:lnTo>
                        <a:lnTo>
                          <a:pt x="68" y="29"/>
                        </a:lnTo>
                        <a:lnTo>
                          <a:pt x="70" y="35"/>
                        </a:lnTo>
                        <a:lnTo>
                          <a:pt x="68" y="43"/>
                        </a:lnTo>
                        <a:lnTo>
                          <a:pt x="67" y="49"/>
                        </a:lnTo>
                        <a:lnTo>
                          <a:pt x="64" y="54"/>
                        </a:lnTo>
                        <a:lnTo>
                          <a:pt x="59" y="60"/>
                        </a:lnTo>
                        <a:lnTo>
                          <a:pt x="54" y="63"/>
                        </a:lnTo>
                        <a:lnTo>
                          <a:pt x="48" y="66"/>
                        </a:lnTo>
                        <a:lnTo>
                          <a:pt x="42" y="69"/>
                        </a:lnTo>
                        <a:lnTo>
                          <a:pt x="36" y="69"/>
                        </a:lnTo>
                        <a:lnTo>
                          <a:pt x="30" y="69"/>
                        </a:lnTo>
                        <a:lnTo>
                          <a:pt x="23" y="68"/>
                        </a:lnTo>
                        <a:lnTo>
                          <a:pt x="19" y="65"/>
                        </a:lnTo>
                        <a:lnTo>
                          <a:pt x="14" y="61"/>
                        </a:lnTo>
                        <a:lnTo>
                          <a:pt x="9" y="58"/>
                        </a:lnTo>
                        <a:lnTo>
                          <a:pt x="6" y="54"/>
                        </a:lnTo>
                        <a:lnTo>
                          <a:pt x="3" y="48"/>
                        </a:lnTo>
                        <a:lnTo>
                          <a:pt x="2" y="43"/>
                        </a:lnTo>
                        <a:lnTo>
                          <a:pt x="2" y="46"/>
                        </a:lnTo>
                        <a:lnTo>
                          <a:pt x="0" y="49"/>
                        </a:lnTo>
                        <a:lnTo>
                          <a:pt x="3" y="54"/>
                        </a:lnTo>
                        <a:lnTo>
                          <a:pt x="6" y="58"/>
                        </a:lnTo>
                        <a:lnTo>
                          <a:pt x="9" y="63"/>
                        </a:lnTo>
                        <a:lnTo>
                          <a:pt x="14" y="66"/>
                        </a:lnTo>
                        <a:lnTo>
                          <a:pt x="19" y="69"/>
                        </a:lnTo>
                        <a:lnTo>
                          <a:pt x="23" y="71"/>
                        </a:lnTo>
                        <a:lnTo>
                          <a:pt x="30" y="72"/>
                        </a:lnTo>
                        <a:lnTo>
                          <a:pt x="36" y="72"/>
                        </a:lnTo>
                        <a:lnTo>
                          <a:pt x="42" y="72"/>
                        </a:lnTo>
                        <a:lnTo>
                          <a:pt x="50" y="69"/>
                        </a:lnTo>
                        <a:lnTo>
                          <a:pt x="56" y="66"/>
                        </a:lnTo>
                        <a:lnTo>
                          <a:pt x="62" y="61"/>
                        </a:lnTo>
                        <a:lnTo>
                          <a:pt x="67" y="57"/>
                        </a:lnTo>
                        <a:lnTo>
                          <a:pt x="70" y="49"/>
                        </a:lnTo>
                        <a:lnTo>
                          <a:pt x="71" y="43"/>
                        </a:lnTo>
                        <a:lnTo>
                          <a:pt x="73" y="35"/>
                        </a:lnTo>
                        <a:close/>
                      </a:path>
                    </a:pathLst>
                  </a:custGeom>
                  <a:solidFill>
                    <a:srgbClr val="E9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69" name="Freeform 857">
                    <a:extLst>
                      <a:ext uri="{FF2B5EF4-FFF2-40B4-BE49-F238E27FC236}">
                        <a16:creationId xmlns:a16="http://schemas.microsoft.com/office/drawing/2014/main" id="{6921F9CD-DB32-864A-B890-2776FE3077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5"/>
                    <a:ext cx="69" cy="71"/>
                  </a:xfrm>
                  <a:custGeom>
                    <a:avLst/>
                    <a:gdLst>
                      <a:gd name="T0" fmla="*/ 69 w 69"/>
                      <a:gd name="T1" fmla="*/ 35 h 71"/>
                      <a:gd name="T2" fmla="*/ 68 w 69"/>
                      <a:gd name="T3" fmla="*/ 29 h 71"/>
                      <a:gd name="T4" fmla="*/ 66 w 69"/>
                      <a:gd name="T5" fmla="*/ 23 h 71"/>
                      <a:gd name="T6" fmla="*/ 63 w 69"/>
                      <a:gd name="T7" fmla="*/ 17 h 71"/>
                      <a:gd name="T8" fmla="*/ 60 w 69"/>
                      <a:gd name="T9" fmla="*/ 12 h 71"/>
                      <a:gd name="T10" fmla="*/ 55 w 69"/>
                      <a:gd name="T11" fmla="*/ 7 h 71"/>
                      <a:gd name="T12" fmla="*/ 49 w 69"/>
                      <a:gd name="T13" fmla="*/ 4 h 71"/>
                      <a:gd name="T14" fmla="*/ 43 w 69"/>
                      <a:gd name="T15" fmla="*/ 1 h 71"/>
                      <a:gd name="T16" fmla="*/ 37 w 69"/>
                      <a:gd name="T17" fmla="*/ 0 h 71"/>
                      <a:gd name="T18" fmla="*/ 34 w 69"/>
                      <a:gd name="T19" fmla="*/ 1 h 71"/>
                      <a:gd name="T20" fmla="*/ 31 w 69"/>
                      <a:gd name="T21" fmla="*/ 3 h 71"/>
                      <a:gd name="T22" fmla="*/ 32 w 69"/>
                      <a:gd name="T23" fmla="*/ 3 h 71"/>
                      <a:gd name="T24" fmla="*/ 34 w 69"/>
                      <a:gd name="T25" fmla="*/ 3 h 71"/>
                      <a:gd name="T26" fmla="*/ 40 w 69"/>
                      <a:gd name="T27" fmla="*/ 4 h 71"/>
                      <a:gd name="T28" fmla="*/ 46 w 69"/>
                      <a:gd name="T29" fmla="*/ 6 h 71"/>
                      <a:gd name="T30" fmla="*/ 51 w 69"/>
                      <a:gd name="T31" fmla="*/ 9 h 71"/>
                      <a:gd name="T32" fmla="*/ 55 w 69"/>
                      <a:gd name="T33" fmla="*/ 12 h 71"/>
                      <a:gd name="T34" fmla="*/ 60 w 69"/>
                      <a:gd name="T35" fmla="*/ 17 h 71"/>
                      <a:gd name="T36" fmla="*/ 63 w 69"/>
                      <a:gd name="T37" fmla="*/ 23 h 71"/>
                      <a:gd name="T38" fmla="*/ 65 w 69"/>
                      <a:gd name="T39" fmla="*/ 29 h 71"/>
                      <a:gd name="T40" fmla="*/ 66 w 69"/>
                      <a:gd name="T41" fmla="*/ 35 h 71"/>
                      <a:gd name="T42" fmla="*/ 65 w 69"/>
                      <a:gd name="T43" fmla="*/ 41 h 71"/>
                      <a:gd name="T44" fmla="*/ 63 w 69"/>
                      <a:gd name="T45" fmla="*/ 48 h 71"/>
                      <a:gd name="T46" fmla="*/ 60 w 69"/>
                      <a:gd name="T47" fmla="*/ 54 h 71"/>
                      <a:gd name="T48" fmla="*/ 55 w 69"/>
                      <a:gd name="T49" fmla="*/ 58 h 71"/>
                      <a:gd name="T50" fmla="*/ 51 w 69"/>
                      <a:gd name="T51" fmla="*/ 63 h 71"/>
                      <a:gd name="T52" fmla="*/ 46 w 69"/>
                      <a:gd name="T53" fmla="*/ 65 h 71"/>
                      <a:gd name="T54" fmla="*/ 40 w 69"/>
                      <a:gd name="T55" fmla="*/ 68 h 71"/>
                      <a:gd name="T56" fmla="*/ 34 w 69"/>
                      <a:gd name="T57" fmla="*/ 68 h 71"/>
                      <a:gd name="T58" fmla="*/ 28 w 69"/>
                      <a:gd name="T59" fmla="*/ 68 h 71"/>
                      <a:gd name="T60" fmla="*/ 21 w 69"/>
                      <a:gd name="T61" fmla="*/ 66 h 71"/>
                      <a:gd name="T62" fmla="*/ 17 w 69"/>
                      <a:gd name="T63" fmla="*/ 63 h 71"/>
                      <a:gd name="T64" fmla="*/ 12 w 69"/>
                      <a:gd name="T65" fmla="*/ 60 h 71"/>
                      <a:gd name="T66" fmla="*/ 7 w 69"/>
                      <a:gd name="T67" fmla="*/ 55 h 71"/>
                      <a:gd name="T68" fmla="*/ 4 w 69"/>
                      <a:gd name="T69" fmla="*/ 51 h 71"/>
                      <a:gd name="T70" fmla="*/ 3 w 69"/>
                      <a:gd name="T71" fmla="*/ 44 h 71"/>
                      <a:gd name="T72" fmla="*/ 1 w 69"/>
                      <a:gd name="T73" fmla="*/ 40 h 71"/>
                      <a:gd name="T74" fmla="*/ 0 w 69"/>
                      <a:gd name="T75" fmla="*/ 43 h 71"/>
                      <a:gd name="T76" fmla="*/ 0 w 69"/>
                      <a:gd name="T77" fmla="*/ 46 h 71"/>
                      <a:gd name="T78" fmla="*/ 1 w 69"/>
                      <a:gd name="T79" fmla="*/ 51 h 71"/>
                      <a:gd name="T80" fmla="*/ 4 w 69"/>
                      <a:gd name="T81" fmla="*/ 57 h 71"/>
                      <a:gd name="T82" fmla="*/ 7 w 69"/>
                      <a:gd name="T83" fmla="*/ 60 h 71"/>
                      <a:gd name="T84" fmla="*/ 12 w 69"/>
                      <a:gd name="T85" fmla="*/ 65 h 71"/>
                      <a:gd name="T86" fmla="*/ 17 w 69"/>
                      <a:gd name="T87" fmla="*/ 68 h 71"/>
                      <a:gd name="T88" fmla="*/ 21 w 69"/>
                      <a:gd name="T89" fmla="*/ 69 h 71"/>
                      <a:gd name="T90" fmla="*/ 28 w 69"/>
                      <a:gd name="T91" fmla="*/ 71 h 71"/>
                      <a:gd name="T92" fmla="*/ 34 w 69"/>
                      <a:gd name="T93" fmla="*/ 71 h 71"/>
                      <a:gd name="T94" fmla="*/ 40 w 69"/>
                      <a:gd name="T95" fmla="*/ 71 h 71"/>
                      <a:gd name="T96" fmla="*/ 48 w 69"/>
                      <a:gd name="T97" fmla="*/ 68 h 71"/>
                      <a:gd name="T98" fmla="*/ 54 w 69"/>
                      <a:gd name="T99" fmla="*/ 65 h 71"/>
                      <a:gd name="T100" fmla="*/ 58 w 69"/>
                      <a:gd name="T101" fmla="*/ 60 h 71"/>
                      <a:gd name="T102" fmla="*/ 63 w 69"/>
                      <a:gd name="T103" fmla="*/ 55 h 71"/>
                      <a:gd name="T104" fmla="*/ 66 w 69"/>
                      <a:gd name="T105" fmla="*/ 49 h 71"/>
                      <a:gd name="T106" fmla="*/ 68 w 69"/>
                      <a:gd name="T107" fmla="*/ 43 h 71"/>
                      <a:gd name="T108" fmla="*/ 69 w 69"/>
                      <a:gd name="T109" fmla="*/ 35 h 71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69"/>
                      <a:gd name="T166" fmla="*/ 0 h 71"/>
                      <a:gd name="T167" fmla="*/ 69 w 69"/>
                      <a:gd name="T168" fmla="*/ 71 h 71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69" h="71">
                        <a:moveTo>
                          <a:pt x="69" y="35"/>
                        </a:moveTo>
                        <a:lnTo>
                          <a:pt x="68" y="29"/>
                        </a:lnTo>
                        <a:lnTo>
                          <a:pt x="66" y="23"/>
                        </a:lnTo>
                        <a:lnTo>
                          <a:pt x="63" y="17"/>
                        </a:lnTo>
                        <a:lnTo>
                          <a:pt x="60" y="12"/>
                        </a:lnTo>
                        <a:lnTo>
                          <a:pt x="55" y="7"/>
                        </a:lnTo>
                        <a:lnTo>
                          <a:pt x="49" y="4"/>
                        </a:lnTo>
                        <a:lnTo>
                          <a:pt x="43" y="1"/>
                        </a:lnTo>
                        <a:lnTo>
                          <a:pt x="37" y="0"/>
                        </a:lnTo>
                        <a:lnTo>
                          <a:pt x="34" y="1"/>
                        </a:lnTo>
                        <a:lnTo>
                          <a:pt x="31" y="3"/>
                        </a:lnTo>
                        <a:lnTo>
                          <a:pt x="32" y="3"/>
                        </a:lnTo>
                        <a:lnTo>
                          <a:pt x="34" y="3"/>
                        </a:lnTo>
                        <a:lnTo>
                          <a:pt x="40" y="4"/>
                        </a:lnTo>
                        <a:lnTo>
                          <a:pt x="46" y="6"/>
                        </a:lnTo>
                        <a:lnTo>
                          <a:pt x="51" y="9"/>
                        </a:lnTo>
                        <a:lnTo>
                          <a:pt x="55" y="12"/>
                        </a:lnTo>
                        <a:lnTo>
                          <a:pt x="60" y="17"/>
                        </a:lnTo>
                        <a:lnTo>
                          <a:pt x="63" y="23"/>
                        </a:lnTo>
                        <a:lnTo>
                          <a:pt x="65" y="29"/>
                        </a:lnTo>
                        <a:lnTo>
                          <a:pt x="66" y="35"/>
                        </a:lnTo>
                        <a:lnTo>
                          <a:pt x="65" y="41"/>
                        </a:lnTo>
                        <a:lnTo>
                          <a:pt x="63" y="48"/>
                        </a:lnTo>
                        <a:lnTo>
                          <a:pt x="60" y="54"/>
                        </a:lnTo>
                        <a:lnTo>
                          <a:pt x="55" y="58"/>
                        </a:lnTo>
                        <a:lnTo>
                          <a:pt x="51" y="63"/>
                        </a:lnTo>
                        <a:lnTo>
                          <a:pt x="46" y="65"/>
                        </a:lnTo>
                        <a:lnTo>
                          <a:pt x="40" y="68"/>
                        </a:lnTo>
                        <a:lnTo>
                          <a:pt x="34" y="68"/>
                        </a:lnTo>
                        <a:lnTo>
                          <a:pt x="28" y="68"/>
                        </a:lnTo>
                        <a:lnTo>
                          <a:pt x="21" y="66"/>
                        </a:lnTo>
                        <a:lnTo>
                          <a:pt x="17" y="63"/>
                        </a:lnTo>
                        <a:lnTo>
                          <a:pt x="12" y="60"/>
                        </a:lnTo>
                        <a:lnTo>
                          <a:pt x="7" y="55"/>
                        </a:lnTo>
                        <a:lnTo>
                          <a:pt x="4" y="51"/>
                        </a:lnTo>
                        <a:lnTo>
                          <a:pt x="3" y="44"/>
                        </a:lnTo>
                        <a:lnTo>
                          <a:pt x="1" y="40"/>
                        </a:lnTo>
                        <a:lnTo>
                          <a:pt x="0" y="43"/>
                        </a:lnTo>
                        <a:lnTo>
                          <a:pt x="0" y="46"/>
                        </a:lnTo>
                        <a:lnTo>
                          <a:pt x="1" y="51"/>
                        </a:lnTo>
                        <a:lnTo>
                          <a:pt x="4" y="57"/>
                        </a:lnTo>
                        <a:lnTo>
                          <a:pt x="7" y="60"/>
                        </a:lnTo>
                        <a:lnTo>
                          <a:pt x="12" y="65"/>
                        </a:lnTo>
                        <a:lnTo>
                          <a:pt x="17" y="68"/>
                        </a:lnTo>
                        <a:lnTo>
                          <a:pt x="21" y="69"/>
                        </a:lnTo>
                        <a:lnTo>
                          <a:pt x="28" y="71"/>
                        </a:lnTo>
                        <a:lnTo>
                          <a:pt x="34" y="71"/>
                        </a:lnTo>
                        <a:lnTo>
                          <a:pt x="40" y="71"/>
                        </a:lnTo>
                        <a:lnTo>
                          <a:pt x="48" y="68"/>
                        </a:lnTo>
                        <a:lnTo>
                          <a:pt x="54" y="65"/>
                        </a:lnTo>
                        <a:lnTo>
                          <a:pt x="58" y="60"/>
                        </a:lnTo>
                        <a:lnTo>
                          <a:pt x="63" y="55"/>
                        </a:lnTo>
                        <a:lnTo>
                          <a:pt x="66" y="49"/>
                        </a:lnTo>
                        <a:lnTo>
                          <a:pt x="68" y="43"/>
                        </a:lnTo>
                        <a:lnTo>
                          <a:pt x="69" y="35"/>
                        </a:lnTo>
                        <a:close/>
                      </a:path>
                    </a:pathLst>
                  </a:custGeom>
                  <a:solidFill>
                    <a:srgbClr val="E9828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" name="Freeform 858">
                    <a:extLst>
                      <a:ext uri="{FF2B5EF4-FFF2-40B4-BE49-F238E27FC236}">
                        <a16:creationId xmlns:a16="http://schemas.microsoft.com/office/drawing/2014/main" id="{09BA7DB8-9291-8B47-A97F-4BAEF30835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196"/>
                    <a:ext cx="68" cy="68"/>
                  </a:xfrm>
                  <a:custGeom>
                    <a:avLst/>
                    <a:gdLst>
                      <a:gd name="T0" fmla="*/ 68 w 68"/>
                      <a:gd name="T1" fmla="*/ 34 h 68"/>
                      <a:gd name="T2" fmla="*/ 66 w 68"/>
                      <a:gd name="T3" fmla="*/ 28 h 68"/>
                      <a:gd name="T4" fmla="*/ 65 w 68"/>
                      <a:gd name="T5" fmla="*/ 22 h 68"/>
                      <a:gd name="T6" fmla="*/ 62 w 68"/>
                      <a:gd name="T7" fmla="*/ 16 h 68"/>
                      <a:gd name="T8" fmla="*/ 57 w 68"/>
                      <a:gd name="T9" fmla="*/ 11 h 68"/>
                      <a:gd name="T10" fmla="*/ 52 w 68"/>
                      <a:gd name="T11" fmla="*/ 6 h 68"/>
                      <a:gd name="T12" fmla="*/ 46 w 68"/>
                      <a:gd name="T13" fmla="*/ 3 h 68"/>
                      <a:gd name="T14" fmla="*/ 40 w 68"/>
                      <a:gd name="T15" fmla="*/ 2 h 68"/>
                      <a:gd name="T16" fmla="*/ 34 w 68"/>
                      <a:gd name="T17" fmla="*/ 0 h 68"/>
                      <a:gd name="T18" fmla="*/ 31 w 68"/>
                      <a:gd name="T19" fmla="*/ 2 h 68"/>
                      <a:gd name="T20" fmla="*/ 28 w 68"/>
                      <a:gd name="T21" fmla="*/ 5 h 68"/>
                      <a:gd name="T22" fmla="*/ 31 w 68"/>
                      <a:gd name="T23" fmla="*/ 3 h 68"/>
                      <a:gd name="T24" fmla="*/ 34 w 68"/>
                      <a:gd name="T25" fmla="*/ 3 h 68"/>
                      <a:gd name="T26" fmla="*/ 40 w 68"/>
                      <a:gd name="T27" fmla="*/ 5 h 68"/>
                      <a:gd name="T28" fmla="*/ 45 w 68"/>
                      <a:gd name="T29" fmla="*/ 6 h 68"/>
                      <a:gd name="T30" fmla="*/ 51 w 68"/>
                      <a:gd name="T31" fmla="*/ 9 h 68"/>
                      <a:gd name="T32" fmla="*/ 55 w 68"/>
                      <a:gd name="T33" fmla="*/ 13 h 68"/>
                      <a:gd name="T34" fmla="*/ 58 w 68"/>
                      <a:gd name="T35" fmla="*/ 17 h 68"/>
                      <a:gd name="T36" fmla="*/ 62 w 68"/>
                      <a:gd name="T37" fmla="*/ 22 h 68"/>
                      <a:gd name="T38" fmla="*/ 63 w 68"/>
                      <a:gd name="T39" fmla="*/ 28 h 68"/>
                      <a:gd name="T40" fmla="*/ 65 w 68"/>
                      <a:gd name="T41" fmla="*/ 34 h 68"/>
                      <a:gd name="T42" fmla="*/ 63 w 68"/>
                      <a:gd name="T43" fmla="*/ 40 h 68"/>
                      <a:gd name="T44" fmla="*/ 62 w 68"/>
                      <a:gd name="T45" fmla="*/ 47 h 68"/>
                      <a:gd name="T46" fmla="*/ 58 w 68"/>
                      <a:gd name="T47" fmla="*/ 51 h 68"/>
                      <a:gd name="T48" fmla="*/ 55 w 68"/>
                      <a:gd name="T49" fmla="*/ 56 h 68"/>
                      <a:gd name="T50" fmla="*/ 51 w 68"/>
                      <a:gd name="T51" fmla="*/ 60 h 68"/>
                      <a:gd name="T52" fmla="*/ 45 w 68"/>
                      <a:gd name="T53" fmla="*/ 64 h 68"/>
                      <a:gd name="T54" fmla="*/ 40 w 68"/>
                      <a:gd name="T55" fmla="*/ 65 h 68"/>
                      <a:gd name="T56" fmla="*/ 34 w 68"/>
                      <a:gd name="T57" fmla="*/ 65 h 68"/>
                      <a:gd name="T58" fmla="*/ 28 w 68"/>
                      <a:gd name="T59" fmla="*/ 65 h 68"/>
                      <a:gd name="T60" fmla="*/ 21 w 68"/>
                      <a:gd name="T61" fmla="*/ 64 h 68"/>
                      <a:gd name="T62" fmla="*/ 15 w 68"/>
                      <a:gd name="T63" fmla="*/ 60 h 68"/>
                      <a:gd name="T64" fmla="*/ 12 w 68"/>
                      <a:gd name="T65" fmla="*/ 56 h 68"/>
                      <a:gd name="T66" fmla="*/ 7 w 68"/>
                      <a:gd name="T67" fmla="*/ 51 h 68"/>
                      <a:gd name="T68" fmla="*/ 4 w 68"/>
                      <a:gd name="T69" fmla="*/ 47 h 68"/>
                      <a:gd name="T70" fmla="*/ 3 w 68"/>
                      <a:gd name="T71" fmla="*/ 40 h 68"/>
                      <a:gd name="T72" fmla="*/ 3 w 68"/>
                      <a:gd name="T73" fmla="*/ 34 h 68"/>
                      <a:gd name="T74" fmla="*/ 3 w 68"/>
                      <a:gd name="T75" fmla="*/ 34 h 68"/>
                      <a:gd name="T76" fmla="*/ 3 w 68"/>
                      <a:gd name="T77" fmla="*/ 34 h 68"/>
                      <a:gd name="T78" fmla="*/ 1 w 68"/>
                      <a:gd name="T79" fmla="*/ 37 h 68"/>
                      <a:gd name="T80" fmla="*/ 0 w 68"/>
                      <a:gd name="T81" fmla="*/ 42 h 68"/>
                      <a:gd name="T82" fmla="*/ 1 w 68"/>
                      <a:gd name="T83" fmla="*/ 47 h 68"/>
                      <a:gd name="T84" fmla="*/ 4 w 68"/>
                      <a:gd name="T85" fmla="*/ 53 h 68"/>
                      <a:gd name="T86" fmla="*/ 7 w 68"/>
                      <a:gd name="T87" fmla="*/ 57 h 68"/>
                      <a:gd name="T88" fmla="*/ 12 w 68"/>
                      <a:gd name="T89" fmla="*/ 60 h 68"/>
                      <a:gd name="T90" fmla="*/ 17 w 68"/>
                      <a:gd name="T91" fmla="*/ 64 h 68"/>
                      <a:gd name="T92" fmla="*/ 21 w 68"/>
                      <a:gd name="T93" fmla="*/ 67 h 68"/>
                      <a:gd name="T94" fmla="*/ 28 w 68"/>
                      <a:gd name="T95" fmla="*/ 68 h 68"/>
                      <a:gd name="T96" fmla="*/ 34 w 68"/>
                      <a:gd name="T97" fmla="*/ 68 h 68"/>
                      <a:gd name="T98" fmla="*/ 40 w 68"/>
                      <a:gd name="T99" fmla="*/ 68 h 68"/>
                      <a:gd name="T100" fmla="*/ 46 w 68"/>
                      <a:gd name="T101" fmla="*/ 65 h 68"/>
                      <a:gd name="T102" fmla="*/ 52 w 68"/>
                      <a:gd name="T103" fmla="*/ 62 h 68"/>
                      <a:gd name="T104" fmla="*/ 57 w 68"/>
                      <a:gd name="T105" fmla="*/ 59 h 68"/>
                      <a:gd name="T106" fmla="*/ 62 w 68"/>
                      <a:gd name="T107" fmla="*/ 53 h 68"/>
                      <a:gd name="T108" fmla="*/ 65 w 68"/>
                      <a:gd name="T109" fmla="*/ 48 h 68"/>
                      <a:gd name="T110" fmla="*/ 66 w 68"/>
                      <a:gd name="T111" fmla="*/ 42 h 68"/>
                      <a:gd name="T112" fmla="*/ 68 w 68"/>
                      <a:gd name="T113" fmla="*/ 34 h 6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8"/>
                      <a:gd name="T172" fmla="*/ 0 h 68"/>
                      <a:gd name="T173" fmla="*/ 68 w 68"/>
                      <a:gd name="T174" fmla="*/ 68 h 6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8" h="68">
                        <a:moveTo>
                          <a:pt x="68" y="34"/>
                        </a:moveTo>
                        <a:lnTo>
                          <a:pt x="66" y="28"/>
                        </a:lnTo>
                        <a:lnTo>
                          <a:pt x="65" y="22"/>
                        </a:lnTo>
                        <a:lnTo>
                          <a:pt x="62" y="16"/>
                        </a:lnTo>
                        <a:lnTo>
                          <a:pt x="57" y="11"/>
                        </a:lnTo>
                        <a:lnTo>
                          <a:pt x="52" y="6"/>
                        </a:lnTo>
                        <a:lnTo>
                          <a:pt x="46" y="3"/>
                        </a:lnTo>
                        <a:lnTo>
                          <a:pt x="40" y="2"/>
                        </a:lnTo>
                        <a:lnTo>
                          <a:pt x="34" y="0"/>
                        </a:lnTo>
                        <a:lnTo>
                          <a:pt x="31" y="2"/>
                        </a:lnTo>
                        <a:lnTo>
                          <a:pt x="28" y="5"/>
                        </a:lnTo>
                        <a:lnTo>
                          <a:pt x="31" y="3"/>
                        </a:lnTo>
                        <a:lnTo>
                          <a:pt x="34" y="3"/>
                        </a:lnTo>
                        <a:lnTo>
                          <a:pt x="40" y="5"/>
                        </a:lnTo>
                        <a:lnTo>
                          <a:pt x="45" y="6"/>
                        </a:lnTo>
                        <a:lnTo>
                          <a:pt x="51" y="9"/>
                        </a:lnTo>
                        <a:lnTo>
                          <a:pt x="55" y="13"/>
                        </a:lnTo>
                        <a:lnTo>
                          <a:pt x="58" y="17"/>
                        </a:lnTo>
                        <a:lnTo>
                          <a:pt x="62" y="22"/>
                        </a:lnTo>
                        <a:lnTo>
                          <a:pt x="63" y="28"/>
                        </a:lnTo>
                        <a:lnTo>
                          <a:pt x="65" y="34"/>
                        </a:lnTo>
                        <a:lnTo>
                          <a:pt x="63" y="40"/>
                        </a:lnTo>
                        <a:lnTo>
                          <a:pt x="62" y="47"/>
                        </a:lnTo>
                        <a:lnTo>
                          <a:pt x="58" y="51"/>
                        </a:lnTo>
                        <a:lnTo>
                          <a:pt x="55" y="56"/>
                        </a:lnTo>
                        <a:lnTo>
                          <a:pt x="51" y="60"/>
                        </a:lnTo>
                        <a:lnTo>
                          <a:pt x="45" y="64"/>
                        </a:lnTo>
                        <a:lnTo>
                          <a:pt x="40" y="65"/>
                        </a:lnTo>
                        <a:lnTo>
                          <a:pt x="34" y="65"/>
                        </a:lnTo>
                        <a:lnTo>
                          <a:pt x="28" y="65"/>
                        </a:lnTo>
                        <a:lnTo>
                          <a:pt x="21" y="64"/>
                        </a:lnTo>
                        <a:lnTo>
                          <a:pt x="15" y="60"/>
                        </a:lnTo>
                        <a:lnTo>
                          <a:pt x="12" y="56"/>
                        </a:lnTo>
                        <a:lnTo>
                          <a:pt x="7" y="51"/>
                        </a:lnTo>
                        <a:lnTo>
                          <a:pt x="4" y="47"/>
                        </a:lnTo>
                        <a:lnTo>
                          <a:pt x="3" y="40"/>
                        </a:lnTo>
                        <a:lnTo>
                          <a:pt x="3" y="34"/>
                        </a:lnTo>
                        <a:lnTo>
                          <a:pt x="1" y="37"/>
                        </a:lnTo>
                        <a:lnTo>
                          <a:pt x="0" y="42"/>
                        </a:lnTo>
                        <a:lnTo>
                          <a:pt x="1" y="47"/>
                        </a:lnTo>
                        <a:lnTo>
                          <a:pt x="4" y="53"/>
                        </a:lnTo>
                        <a:lnTo>
                          <a:pt x="7" y="57"/>
                        </a:lnTo>
                        <a:lnTo>
                          <a:pt x="12" y="60"/>
                        </a:lnTo>
                        <a:lnTo>
                          <a:pt x="17" y="64"/>
                        </a:lnTo>
                        <a:lnTo>
                          <a:pt x="21" y="67"/>
                        </a:lnTo>
                        <a:lnTo>
                          <a:pt x="28" y="68"/>
                        </a:lnTo>
                        <a:lnTo>
                          <a:pt x="34" y="68"/>
                        </a:lnTo>
                        <a:lnTo>
                          <a:pt x="40" y="68"/>
                        </a:lnTo>
                        <a:lnTo>
                          <a:pt x="46" y="65"/>
                        </a:lnTo>
                        <a:lnTo>
                          <a:pt x="52" y="62"/>
                        </a:lnTo>
                        <a:lnTo>
                          <a:pt x="57" y="59"/>
                        </a:lnTo>
                        <a:lnTo>
                          <a:pt x="62" y="53"/>
                        </a:lnTo>
                        <a:lnTo>
                          <a:pt x="65" y="48"/>
                        </a:lnTo>
                        <a:lnTo>
                          <a:pt x="66" y="42"/>
                        </a:lnTo>
                        <a:lnTo>
                          <a:pt x="68" y="34"/>
                        </a:lnTo>
                        <a:close/>
                      </a:path>
                    </a:pathLst>
                  </a:custGeom>
                  <a:solidFill>
                    <a:srgbClr val="EA86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1" name="Freeform 859">
                    <a:extLst>
                      <a:ext uri="{FF2B5EF4-FFF2-40B4-BE49-F238E27FC236}">
                        <a16:creationId xmlns:a16="http://schemas.microsoft.com/office/drawing/2014/main" id="{5118D128-9DE2-E24B-B4E6-39C6D364D7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5" y="1198"/>
                    <a:ext cx="65" cy="65"/>
                  </a:xfrm>
                  <a:custGeom>
                    <a:avLst/>
                    <a:gdLst>
                      <a:gd name="T0" fmla="*/ 65 w 65"/>
                      <a:gd name="T1" fmla="*/ 32 h 65"/>
                      <a:gd name="T2" fmla="*/ 64 w 65"/>
                      <a:gd name="T3" fmla="*/ 26 h 65"/>
                      <a:gd name="T4" fmla="*/ 62 w 65"/>
                      <a:gd name="T5" fmla="*/ 20 h 65"/>
                      <a:gd name="T6" fmla="*/ 59 w 65"/>
                      <a:gd name="T7" fmla="*/ 14 h 65"/>
                      <a:gd name="T8" fmla="*/ 54 w 65"/>
                      <a:gd name="T9" fmla="*/ 9 h 65"/>
                      <a:gd name="T10" fmla="*/ 50 w 65"/>
                      <a:gd name="T11" fmla="*/ 6 h 65"/>
                      <a:gd name="T12" fmla="*/ 45 w 65"/>
                      <a:gd name="T13" fmla="*/ 3 h 65"/>
                      <a:gd name="T14" fmla="*/ 39 w 65"/>
                      <a:gd name="T15" fmla="*/ 1 h 65"/>
                      <a:gd name="T16" fmla="*/ 33 w 65"/>
                      <a:gd name="T17" fmla="*/ 0 h 65"/>
                      <a:gd name="T18" fmla="*/ 31 w 65"/>
                      <a:gd name="T19" fmla="*/ 0 h 65"/>
                      <a:gd name="T20" fmla="*/ 30 w 65"/>
                      <a:gd name="T21" fmla="*/ 0 h 65"/>
                      <a:gd name="T22" fmla="*/ 27 w 65"/>
                      <a:gd name="T23" fmla="*/ 3 h 65"/>
                      <a:gd name="T24" fmla="*/ 22 w 65"/>
                      <a:gd name="T25" fmla="*/ 4 h 65"/>
                      <a:gd name="T26" fmla="*/ 27 w 65"/>
                      <a:gd name="T27" fmla="*/ 3 h 65"/>
                      <a:gd name="T28" fmla="*/ 33 w 65"/>
                      <a:gd name="T29" fmla="*/ 3 h 65"/>
                      <a:gd name="T30" fmla="*/ 37 w 65"/>
                      <a:gd name="T31" fmla="*/ 4 h 65"/>
                      <a:gd name="T32" fmla="*/ 44 w 65"/>
                      <a:gd name="T33" fmla="*/ 6 h 65"/>
                      <a:gd name="T34" fmla="*/ 48 w 65"/>
                      <a:gd name="T35" fmla="*/ 7 h 65"/>
                      <a:gd name="T36" fmla="*/ 53 w 65"/>
                      <a:gd name="T37" fmla="*/ 12 h 65"/>
                      <a:gd name="T38" fmla="*/ 56 w 65"/>
                      <a:gd name="T39" fmla="*/ 17 h 65"/>
                      <a:gd name="T40" fmla="*/ 59 w 65"/>
                      <a:gd name="T41" fmla="*/ 21 h 65"/>
                      <a:gd name="T42" fmla="*/ 61 w 65"/>
                      <a:gd name="T43" fmla="*/ 26 h 65"/>
                      <a:gd name="T44" fmla="*/ 62 w 65"/>
                      <a:gd name="T45" fmla="*/ 32 h 65"/>
                      <a:gd name="T46" fmla="*/ 61 w 65"/>
                      <a:gd name="T47" fmla="*/ 38 h 65"/>
                      <a:gd name="T48" fmla="*/ 59 w 65"/>
                      <a:gd name="T49" fmla="*/ 45 h 65"/>
                      <a:gd name="T50" fmla="*/ 56 w 65"/>
                      <a:gd name="T51" fmla="*/ 49 h 65"/>
                      <a:gd name="T52" fmla="*/ 53 w 65"/>
                      <a:gd name="T53" fmla="*/ 54 h 65"/>
                      <a:gd name="T54" fmla="*/ 48 w 65"/>
                      <a:gd name="T55" fmla="*/ 57 h 65"/>
                      <a:gd name="T56" fmla="*/ 44 w 65"/>
                      <a:gd name="T57" fmla="*/ 60 h 65"/>
                      <a:gd name="T58" fmla="*/ 37 w 65"/>
                      <a:gd name="T59" fmla="*/ 62 h 65"/>
                      <a:gd name="T60" fmla="*/ 33 w 65"/>
                      <a:gd name="T61" fmla="*/ 62 h 65"/>
                      <a:gd name="T62" fmla="*/ 27 w 65"/>
                      <a:gd name="T63" fmla="*/ 62 h 65"/>
                      <a:gd name="T64" fmla="*/ 20 w 65"/>
                      <a:gd name="T65" fmla="*/ 60 h 65"/>
                      <a:gd name="T66" fmla="*/ 16 w 65"/>
                      <a:gd name="T67" fmla="*/ 57 h 65"/>
                      <a:gd name="T68" fmla="*/ 11 w 65"/>
                      <a:gd name="T69" fmla="*/ 54 h 65"/>
                      <a:gd name="T70" fmla="*/ 8 w 65"/>
                      <a:gd name="T71" fmla="*/ 49 h 65"/>
                      <a:gd name="T72" fmla="*/ 5 w 65"/>
                      <a:gd name="T73" fmla="*/ 45 h 65"/>
                      <a:gd name="T74" fmla="*/ 3 w 65"/>
                      <a:gd name="T75" fmla="*/ 38 h 65"/>
                      <a:gd name="T76" fmla="*/ 3 w 65"/>
                      <a:gd name="T77" fmla="*/ 32 h 65"/>
                      <a:gd name="T78" fmla="*/ 3 w 65"/>
                      <a:gd name="T79" fmla="*/ 31 h 65"/>
                      <a:gd name="T80" fmla="*/ 3 w 65"/>
                      <a:gd name="T81" fmla="*/ 28 h 65"/>
                      <a:gd name="T82" fmla="*/ 2 w 65"/>
                      <a:gd name="T83" fmla="*/ 32 h 65"/>
                      <a:gd name="T84" fmla="*/ 0 w 65"/>
                      <a:gd name="T85" fmla="*/ 37 h 65"/>
                      <a:gd name="T86" fmla="*/ 2 w 65"/>
                      <a:gd name="T87" fmla="*/ 41 h 65"/>
                      <a:gd name="T88" fmla="*/ 3 w 65"/>
                      <a:gd name="T89" fmla="*/ 48 h 65"/>
                      <a:gd name="T90" fmla="*/ 6 w 65"/>
                      <a:gd name="T91" fmla="*/ 52 h 65"/>
                      <a:gd name="T92" fmla="*/ 11 w 65"/>
                      <a:gd name="T93" fmla="*/ 57 h 65"/>
                      <a:gd name="T94" fmla="*/ 16 w 65"/>
                      <a:gd name="T95" fmla="*/ 60 h 65"/>
                      <a:gd name="T96" fmla="*/ 20 w 65"/>
                      <a:gd name="T97" fmla="*/ 63 h 65"/>
                      <a:gd name="T98" fmla="*/ 27 w 65"/>
                      <a:gd name="T99" fmla="*/ 65 h 65"/>
                      <a:gd name="T100" fmla="*/ 33 w 65"/>
                      <a:gd name="T101" fmla="*/ 65 h 65"/>
                      <a:gd name="T102" fmla="*/ 39 w 65"/>
                      <a:gd name="T103" fmla="*/ 65 h 65"/>
                      <a:gd name="T104" fmla="*/ 45 w 65"/>
                      <a:gd name="T105" fmla="*/ 62 h 65"/>
                      <a:gd name="T106" fmla="*/ 50 w 65"/>
                      <a:gd name="T107" fmla="*/ 60 h 65"/>
                      <a:gd name="T108" fmla="*/ 54 w 65"/>
                      <a:gd name="T109" fmla="*/ 55 h 65"/>
                      <a:gd name="T110" fmla="*/ 59 w 65"/>
                      <a:gd name="T111" fmla="*/ 51 h 65"/>
                      <a:gd name="T112" fmla="*/ 62 w 65"/>
                      <a:gd name="T113" fmla="*/ 45 h 65"/>
                      <a:gd name="T114" fmla="*/ 64 w 65"/>
                      <a:gd name="T115" fmla="*/ 38 h 65"/>
                      <a:gd name="T116" fmla="*/ 65 w 65"/>
                      <a:gd name="T117" fmla="*/ 32 h 65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5"/>
                      <a:gd name="T178" fmla="*/ 0 h 65"/>
                      <a:gd name="T179" fmla="*/ 65 w 65"/>
                      <a:gd name="T180" fmla="*/ 65 h 65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5" h="65">
                        <a:moveTo>
                          <a:pt x="65" y="32"/>
                        </a:moveTo>
                        <a:lnTo>
                          <a:pt x="64" y="26"/>
                        </a:lnTo>
                        <a:lnTo>
                          <a:pt x="62" y="20"/>
                        </a:lnTo>
                        <a:lnTo>
                          <a:pt x="59" y="14"/>
                        </a:lnTo>
                        <a:lnTo>
                          <a:pt x="54" y="9"/>
                        </a:lnTo>
                        <a:lnTo>
                          <a:pt x="50" y="6"/>
                        </a:lnTo>
                        <a:lnTo>
                          <a:pt x="45" y="3"/>
                        </a:lnTo>
                        <a:lnTo>
                          <a:pt x="39" y="1"/>
                        </a:lnTo>
                        <a:lnTo>
                          <a:pt x="33" y="0"/>
                        </a:lnTo>
                        <a:lnTo>
                          <a:pt x="31" y="0"/>
                        </a:lnTo>
                        <a:lnTo>
                          <a:pt x="30" y="0"/>
                        </a:lnTo>
                        <a:lnTo>
                          <a:pt x="27" y="3"/>
                        </a:lnTo>
                        <a:lnTo>
                          <a:pt x="22" y="4"/>
                        </a:lnTo>
                        <a:lnTo>
                          <a:pt x="27" y="3"/>
                        </a:lnTo>
                        <a:lnTo>
                          <a:pt x="33" y="3"/>
                        </a:lnTo>
                        <a:lnTo>
                          <a:pt x="37" y="4"/>
                        </a:lnTo>
                        <a:lnTo>
                          <a:pt x="44" y="6"/>
                        </a:lnTo>
                        <a:lnTo>
                          <a:pt x="48" y="7"/>
                        </a:lnTo>
                        <a:lnTo>
                          <a:pt x="53" y="12"/>
                        </a:lnTo>
                        <a:lnTo>
                          <a:pt x="56" y="17"/>
                        </a:lnTo>
                        <a:lnTo>
                          <a:pt x="59" y="21"/>
                        </a:lnTo>
                        <a:lnTo>
                          <a:pt x="61" y="26"/>
                        </a:lnTo>
                        <a:lnTo>
                          <a:pt x="62" y="32"/>
                        </a:lnTo>
                        <a:lnTo>
                          <a:pt x="61" y="38"/>
                        </a:lnTo>
                        <a:lnTo>
                          <a:pt x="59" y="45"/>
                        </a:lnTo>
                        <a:lnTo>
                          <a:pt x="56" y="49"/>
                        </a:lnTo>
                        <a:lnTo>
                          <a:pt x="53" y="54"/>
                        </a:lnTo>
                        <a:lnTo>
                          <a:pt x="48" y="57"/>
                        </a:lnTo>
                        <a:lnTo>
                          <a:pt x="44" y="60"/>
                        </a:lnTo>
                        <a:lnTo>
                          <a:pt x="37" y="62"/>
                        </a:lnTo>
                        <a:lnTo>
                          <a:pt x="33" y="62"/>
                        </a:lnTo>
                        <a:lnTo>
                          <a:pt x="27" y="62"/>
                        </a:lnTo>
                        <a:lnTo>
                          <a:pt x="20" y="60"/>
                        </a:lnTo>
                        <a:lnTo>
                          <a:pt x="16" y="57"/>
                        </a:lnTo>
                        <a:lnTo>
                          <a:pt x="11" y="54"/>
                        </a:lnTo>
                        <a:lnTo>
                          <a:pt x="8" y="49"/>
                        </a:lnTo>
                        <a:lnTo>
                          <a:pt x="5" y="45"/>
                        </a:lnTo>
                        <a:lnTo>
                          <a:pt x="3" y="38"/>
                        </a:lnTo>
                        <a:lnTo>
                          <a:pt x="3" y="32"/>
                        </a:lnTo>
                        <a:lnTo>
                          <a:pt x="3" y="31"/>
                        </a:lnTo>
                        <a:lnTo>
                          <a:pt x="3" y="28"/>
                        </a:lnTo>
                        <a:lnTo>
                          <a:pt x="2" y="32"/>
                        </a:lnTo>
                        <a:lnTo>
                          <a:pt x="0" y="37"/>
                        </a:lnTo>
                        <a:lnTo>
                          <a:pt x="2" y="41"/>
                        </a:lnTo>
                        <a:lnTo>
                          <a:pt x="3" y="48"/>
                        </a:lnTo>
                        <a:lnTo>
                          <a:pt x="6" y="52"/>
                        </a:lnTo>
                        <a:lnTo>
                          <a:pt x="11" y="57"/>
                        </a:lnTo>
                        <a:lnTo>
                          <a:pt x="16" y="60"/>
                        </a:lnTo>
                        <a:lnTo>
                          <a:pt x="20" y="63"/>
                        </a:lnTo>
                        <a:lnTo>
                          <a:pt x="27" y="65"/>
                        </a:lnTo>
                        <a:lnTo>
                          <a:pt x="33" y="65"/>
                        </a:lnTo>
                        <a:lnTo>
                          <a:pt x="39" y="65"/>
                        </a:lnTo>
                        <a:lnTo>
                          <a:pt x="45" y="62"/>
                        </a:lnTo>
                        <a:lnTo>
                          <a:pt x="50" y="60"/>
                        </a:lnTo>
                        <a:lnTo>
                          <a:pt x="54" y="55"/>
                        </a:lnTo>
                        <a:lnTo>
                          <a:pt x="59" y="51"/>
                        </a:lnTo>
                        <a:lnTo>
                          <a:pt x="62" y="45"/>
                        </a:lnTo>
                        <a:lnTo>
                          <a:pt x="64" y="38"/>
                        </a:lnTo>
                        <a:lnTo>
                          <a:pt x="65" y="32"/>
                        </a:lnTo>
                        <a:close/>
                      </a:path>
                    </a:pathLst>
                  </a:custGeom>
                  <a:solidFill>
                    <a:srgbClr val="EB8C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2" name="Freeform 860">
                    <a:extLst>
                      <a:ext uri="{FF2B5EF4-FFF2-40B4-BE49-F238E27FC236}">
                        <a16:creationId xmlns:a16="http://schemas.microsoft.com/office/drawing/2014/main" id="{86BC58C8-4AB8-964C-B88D-1D75AE980A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7" y="1199"/>
                    <a:ext cx="62" cy="62"/>
                  </a:xfrm>
                  <a:custGeom>
                    <a:avLst/>
                    <a:gdLst>
                      <a:gd name="T0" fmla="*/ 62 w 62"/>
                      <a:gd name="T1" fmla="*/ 31 h 62"/>
                      <a:gd name="T2" fmla="*/ 60 w 62"/>
                      <a:gd name="T3" fmla="*/ 25 h 62"/>
                      <a:gd name="T4" fmla="*/ 59 w 62"/>
                      <a:gd name="T5" fmla="*/ 19 h 62"/>
                      <a:gd name="T6" fmla="*/ 55 w 62"/>
                      <a:gd name="T7" fmla="*/ 14 h 62"/>
                      <a:gd name="T8" fmla="*/ 52 w 62"/>
                      <a:gd name="T9" fmla="*/ 10 h 62"/>
                      <a:gd name="T10" fmla="*/ 48 w 62"/>
                      <a:gd name="T11" fmla="*/ 6 h 62"/>
                      <a:gd name="T12" fmla="*/ 42 w 62"/>
                      <a:gd name="T13" fmla="*/ 3 h 62"/>
                      <a:gd name="T14" fmla="*/ 37 w 62"/>
                      <a:gd name="T15" fmla="*/ 2 h 62"/>
                      <a:gd name="T16" fmla="*/ 31 w 62"/>
                      <a:gd name="T17" fmla="*/ 0 h 62"/>
                      <a:gd name="T18" fmla="*/ 28 w 62"/>
                      <a:gd name="T19" fmla="*/ 0 h 62"/>
                      <a:gd name="T20" fmla="*/ 25 w 62"/>
                      <a:gd name="T21" fmla="*/ 2 h 62"/>
                      <a:gd name="T22" fmla="*/ 20 w 62"/>
                      <a:gd name="T23" fmla="*/ 5 h 62"/>
                      <a:gd name="T24" fmla="*/ 15 w 62"/>
                      <a:gd name="T25" fmla="*/ 8 h 62"/>
                      <a:gd name="T26" fmla="*/ 23 w 62"/>
                      <a:gd name="T27" fmla="*/ 5 h 62"/>
                      <a:gd name="T28" fmla="*/ 31 w 62"/>
                      <a:gd name="T29" fmla="*/ 3 h 62"/>
                      <a:gd name="T30" fmla="*/ 35 w 62"/>
                      <a:gd name="T31" fmla="*/ 5 h 62"/>
                      <a:gd name="T32" fmla="*/ 42 w 62"/>
                      <a:gd name="T33" fmla="*/ 6 h 62"/>
                      <a:gd name="T34" fmla="*/ 46 w 62"/>
                      <a:gd name="T35" fmla="*/ 8 h 62"/>
                      <a:gd name="T36" fmla="*/ 49 w 62"/>
                      <a:gd name="T37" fmla="*/ 11 h 62"/>
                      <a:gd name="T38" fmla="*/ 54 w 62"/>
                      <a:gd name="T39" fmla="*/ 16 h 62"/>
                      <a:gd name="T40" fmla="*/ 55 w 62"/>
                      <a:gd name="T41" fmla="*/ 20 h 62"/>
                      <a:gd name="T42" fmla="*/ 57 w 62"/>
                      <a:gd name="T43" fmla="*/ 27 h 62"/>
                      <a:gd name="T44" fmla="*/ 59 w 62"/>
                      <a:gd name="T45" fmla="*/ 31 h 62"/>
                      <a:gd name="T46" fmla="*/ 57 w 62"/>
                      <a:gd name="T47" fmla="*/ 37 h 62"/>
                      <a:gd name="T48" fmla="*/ 55 w 62"/>
                      <a:gd name="T49" fmla="*/ 42 h 62"/>
                      <a:gd name="T50" fmla="*/ 54 w 62"/>
                      <a:gd name="T51" fmla="*/ 47 h 62"/>
                      <a:gd name="T52" fmla="*/ 49 w 62"/>
                      <a:gd name="T53" fmla="*/ 51 h 62"/>
                      <a:gd name="T54" fmla="*/ 46 w 62"/>
                      <a:gd name="T55" fmla="*/ 54 h 62"/>
                      <a:gd name="T56" fmla="*/ 42 w 62"/>
                      <a:gd name="T57" fmla="*/ 57 h 62"/>
                      <a:gd name="T58" fmla="*/ 35 w 62"/>
                      <a:gd name="T59" fmla="*/ 59 h 62"/>
                      <a:gd name="T60" fmla="*/ 31 w 62"/>
                      <a:gd name="T61" fmla="*/ 59 h 62"/>
                      <a:gd name="T62" fmla="*/ 25 w 62"/>
                      <a:gd name="T63" fmla="*/ 59 h 62"/>
                      <a:gd name="T64" fmla="*/ 20 w 62"/>
                      <a:gd name="T65" fmla="*/ 57 h 62"/>
                      <a:gd name="T66" fmla="*/ 15 w 62"/>
                      <a:gd name="T67" fmla="*/ 54 h 62"/>
                      <a:gd name="T68" fmla="*/ 11 w 62"/>
                      <a:gd name="T69" fmla="*/ 51 h 62"/>
                      <a:gd name="T70" fmla="*/ 8 w 62"/>
                      <a:gd name="T71" fmla="*/ 47 h 62"/>
                      <a:gd name="T72" fmla="*/ 4 w 62"/>
                      <a:gd name="T73" fmla="*/ 42 h 62"/>
                      <a:gd name="T74" fmla="*/ 3 w 62"/>
                      <a:gd name="T75" fmla="*/ 37 h 62"/>
                      <a:gd name="T76" fmla="*/ 3 w 62"/>
                      <a:gd name="T77" fmla="*/ 31 h 62"/>
                      <a:gd name="T78" fmla="*/ 3 w 62"/>
                      <a:gd name="T79" fmla="*/ 27 h 62"/>
                      <a:gd name="T80" fmla="*/ 4 w 62"/>
                      <a:gd name="T81" fmla="*/ 20 h 62"/>
                      <a:gd name="T82" fmla="*/ 1 w 62"/>
                      <a:gd name="T83" fmla="*/ 27 h 62"/>
                      <a:gd name="T84" fmla="*/ 0 w 62"/>
                      <a:gd name="T85" fmla="*/ 31 h 62"/>
                      <a:gd name="T86" fmla="*/ 0 w 62"/>
                      <a:gd name="T87" fmla="*/ 31 h 62"/>
                      <a:gd name="T88" fmla="*/ 0 w 62"/>
                      <a:gd name="T89" fmla="*/ 31 h 62"/>
                      <a:gd name="T90" fmla="*/ 0 w 62"/>
                      <a:gd name="T91" fmla="*/ 37 h 62"/>
                      <a:gd name="T92" fmla="*/ 1 w 62"/>
                      <a:gd name="T93" fmla="*/ 44 h 62"/>
                      <a:gd name="T94" fmla="*/ 4 w 62"/>
                      <a:gd name="T95" fmla="*/ 48 h 62"/>
                      <a:gd name="T96" fmla="*/ 9 w 62"/>
                      <a:gd name="T97" fmla="*/ 53 h 62"/>
                      <a:gd name="T98" fmla="*/ 12 w 62"/>
                      <a:gd name="T99" fmla="*/ 57 h 62"/>
                      <a:gd name="T100" fmla="*/ 18 w 62"/>
                      <a:gd name="T101" fmla="*/ 61 h 62"/>
                      <a:gd name="T102" fmla="*/ 25 w 62"/>
                      <a:gd name="T103" fmla="*/ 62 h 62"/>
                      <a:gd name="T104" fmla="*/ 31 w 62"/>
                      <a:gd name="T105" fmla="*/ 62 h 62"/>
                      <a:gd name="T106" fmla="*/ 37 w 62"/>
                      <a:gd name="T107" fmla="*/ 62 h 62"/>
                      <a:gd name="T108" fmla="*/ 42 w 62"/>
                      <a:gd name="T109" fmla="*/ 61 h 62"/>
                      <a:gd name="T110" fmla="*/ 48 w 62"/>
                      <a:gd name="T111" fmla="*/ 57 h 62"/>
                      <a:gd name="T112" fmla="*/ 52 w 62"/>
                      <a:gd name="T113" fmla="*/ 53 h 62"/>
                      <a:gd name="T114" fmla="*/ 55 w 62"/>
                      <a:gd name="T115" fmla="*/ 48 h 62"/>
                      <a:gd name="T116" fmla="*/ 59 w 62"/>
                      <a:gd name="T117" fmla="*/ 44 h 62"/>
                      <a:gd name="T118" fmla="*/ 60 w 62"/>
                      <a:gd name="T119" fmla="*/ 37 h 62"/>
                      <a:gd name="T120" fmla="*/ 62 w 62"/>
                      <a:gd name="T121" fmla="*/ 31 h 6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2"/>
                      <a:gd name="T184" fmla="*/ 0 h 62"/>
                      <a:gd name="T185" fmla="*/ 62 w 62"/>
                      <a:gd name="T186" fmla="*/ 62 h 6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2" h="62">
                        <a:moveTo>
                          <a:pt x="62" y="31"/>
                        </a:moveTo>
                        <a:lnTo>
                          <a:pt x="60" y="25"/>
                        </a:lnTo>
                        <a:lnTo>
                          <a:pt x="59" y="19"/>
                        </a:lnTo>
                        <a:lnTo>
                          <a:pt x="55" y="14"/>
                        </a:lnTo>
                        <a:lnTo>
                          <a:pt x="52" y="10"/>
                        </a:lnTo>
                        <a:lnTo>
                          <a:pt x="48" y="6"/>
                        </a:lnTo>
                        <a:lnTo>
                          <a:pt x="42" y="3"/>
                        </a:lnTo>
                        <a:lnTo>
                          <a:pt x="37" y="2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5" y="2"/>
                        </a:lnTo>
                        <a:lnTo>
                          <a:pt x="20" y="5"/>
                        </a:lnTo>
                        <a:lnTo>
                          <a:pt x="15" y="8"/>
                        </a:lnTo>
                        <a:lnTo>
                          <a:pt x="23" y="5"/>
                        </a:lnTo>
                        <a:lnTo>
                          <a:pt x="31" y="3"/>
                        </a:lnTo>
                        <a:lnTo>
                          <a:pt x="35" y="5"/>
                        </a:lnTo>
                        <a:lnTo>
                          <a:pt x="42" y="6"/>
                        </a:lnTo>
                        <a:lnTo>
                          <a:pt x="46" y="8"/>
                        </a:lnTo>
                        <a:lnTo>
                          <a:pt x="49" y="11"/>
                        </a:lnTo>
                        <a:lnTo>
                          <a:pt x="54" y="16"/>
                        </a:lnTo>
                        <a:lnTo>
                          <a:pt x="55" y="20"/>
                        </a:lnTo>
                        <a:lnTo>
                          <a:pt x="57" y="27"/>
                        </a:lnTo>
                        <a:lnTo>
                          <a:pt x="59" y="31"/>
                        </a:lnTo>
                        <a:lnTo>
                          <a:pt x="57" y="37"/>
                        </a:lnTo>
                        <a:lnTo>
                          <a:pt x="55" y="42"/>
                        </a:lnTo>
                        <a:lnTo>
                          <a:pt x="54" y="47"/>
                        </a:lnTo>
                        <a:lnTo>
                          <a:pt x="49" y="51"/>
                        </a:lnTo>
                        <a:lnTo>
                          <a:pt x="46" y="54"/>
                        </a:lnTo>
                        <a:lnTo>
                          <a:pt x="42" y="57"/>
                        </a:lnTo>
                        <a:lnTo>
                          <a:pt x="35" y="59"/>
                        </a:lnTo>
                        <a:lnTo>
                          <a:pt x="31" y="59"/>
                        </a:lnTo>
                        <a:lnTo>
                          <a:pt x="25" y="59"/>
                        </a:lnTo>
                        <a:lnTo>
                          <a:pt x="20" y="57"/>
                        </a:lnTo>
                        <a:lnTo>
                          <a:pt x="15" y="54"/>
                        </a:lnTo>
                        <a:lnTo>
                          <a:pt x="11" y="51"/>
                        </a:lnTo>
                        <a:lnTo>
                          <a:pt x="8" y="47"/>
                        </a:lnTo>
                        <a:lnTo>
                          <a:pt x="4" y="42"/>
                        </a:lnTo>
                        <a:lnTo>
                          <a:pt x="3" y="37"/>
                        </a:lnTo>
                        <a:lnTo>
                          <a:pt x="3" y="31"/>
                        </a:lnTo>
                        <a:lnTo>
                          <a:pt x="3" y="27"/>
                        </a:lnTo>
                        <a:lnTo>
                          <a:pt x="4" y="20"/>
                        </a:lnTo>
                        <a:lnTo>
                          <a:pt x="1" y="27"/>
                        </a:lnTo>
                        <a:lnTo>
                          <a:pt x="0" y="31"/>
                        </a:lnTo>
                        <a:lnTo>
                          <a:pt x="0" y="37"/>
                        </a:lnTo>
                        <a:lnTo>
                          <a:pt x="1" y="44"/>
                        </a:lnTo>
                        <a:lnTo>
                          <a:pt x="4" y="48"/>
                        </a:lnTo>
                        <a:lnTo>
                          <a:pt x="9" y="53"/>
                        </a:lnTo>
                        <a:lnTo>
                          <a:pt x="12" y="57"/>
                        </a:lnTo>
                        <a:lnTo>
                          <a:pt x="18" y="61"/>
                        </a:lnTo>
                        <a:lnTo>
                          <a:pt x="25" y="62"/>
                        </a:lnTo>
                        <a:lnTo>
                          <a:pt x="31" y="62"/>
                        </a:lnTo>
                        <a:lnTo>
                          <a:pt x="37" y="62"/>
                        </a:lnTo>
                        <a:lnTo>
                          <a:pt x="42" y="61"/>
                        </a:lnTo>
                        <a:lnTo>
                          <a:pt x="48" y="57"/>
                        </a:lnTo>
                        <a:lnTo>
                          <a:pt x="52" y="53"/>
                        </a:lnTo>
                        <a:lnTo>
                          <a:pt x="55" y="48"/>
                        </a:lnTo>
                        <a:lnTo>
                          <a:pt x="59" y="44"/>
                        </a:lnTo>
                        <a:lnTo>
                          <a:pt x="60" y="37"/>
                        </a:lnTo>
                        <a:lnTo>
                          <a:pt x="62" y="31"/>
                        </a:lnTo>
                        <a:close/>
                      </a:path>
                    </a:pathLst>
                  </a:custGeom>
                  <a:solidFill>
                    <a:srgbClr val="EB8F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3" name="Freeform 861">
                    <a:extLst>
                      <a:ext uri="{FF2B5EF4-FFF2-40B4-BE49-F238E27FC236}">
                        <a16:creationId xmlns:a16="http://schemas.microsoft.com/office/drawing/2014/main" id="{6F5F4913-2760-8747-B021-5ED8DAA203C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68" y="1201"/>
                    <a:ext cx="59" cy="59"/>
                  </a:xfrm>
                  <a:custGeom>
                    <a:avLst/>
                    <a:gdLst>
                      <a:gd name="T0" fmla="*/ 58 w 59"/>
                      <a:gd name="T1" fmla="*/ 23 h 59"/>
                      <a:gd name="T2" fmla="*/ 53 w 59"/>
                      <a:gd name="T3" fmla="*/ 14 h 59"/>
                      <a:gd name="T4" fmla="*/ 45 w 59"/>
                      <a:gd name="T5" fmla="*/ 4 h 59"/>
                      <a:gd name="T6" fmla="*/ 34 w 59"/>
                      <a:gd name="T7" fmla="*/ 1 h 59"/>
                      <a:gd name="T8" fmla="*/ 24 w 59"/>
                      <a:gd name="T9" fmla="*/ 0 h 59"/>
                      <a:gd name="T10" fmla="*/ 13 w 59"/>
                      <a:gd name="T11" fmla="*/ 6 h 59"/>
                      <a:gd name="T12" fmla="*/ 3 w 59"/>
                      <a:gd name="T13" fmla="*/ 18 h 59"/>
                      <a:gd name="T14" fmla="*/ 0 w 59"/>
                      <a:gd name="T15" fmla="*/ 28 h 59"/>
                      <a:gd name="T16" fmla="*/ 0 w 59"/>
                      <a:gd name="T17" fmla="*/ 35 h 59"/>
                      <a:gd name="T18" fmla="*/ 5 w 59"/>
                      <a:gd name="T19" fmla="*/ 46 h 59"/>
                      <a:gd name="T20" fmla="*/ 13 w 59"/>
                      <a:gd name="T21" fmla="*/ 54 h 59"/>
                      <a:gd name="T22" fmla="*/ 24 w 59"/>
                      <a:gd name="T23" fmla="*/ 59 h 59"/>
                      <a:gd name="T24" fmla="*/ 34 w 59"/>
                      <a:gd name="T25" fmla="*/ 59 h 59"/>
                      <a:gd name="T26" fmla="*/ 45 w 59"/>
                      <a:gd name="T27" fmla="*/ 54 h 59"/>
                      <a:gd name="T28" fmla="*/ 53 w 59"/>
                      <a:gd name="T29" fmla="*/ 46 h 59"/>
                      <a:gd name="T30" fmla="*/ 58 w 59"/>
                      <a:gd name="T31" fmla="*/ 35 h 59"/>
                      <a:gd name="T32" fmla="*/ 56 w 59"/>
                      <a:gd name="T33" fmla="*/ 29 h 59"/>
                      <a:gd name="T34" fmla="*/ 53 w 59"/>
                      <a:gd name="T35" fmla="*/ 40 h 59"/>
                      <a:gd name="T36" fmla="*/ 48 w 59"/>
                      <a:gd name="T37" fmla="*/ 48 h 59"/>
                      <a:gd name="T38" fmla="*/ 39 w 59"/>
                      <a:gd name="T39" fmla="*/ 54 h 59"/>
                      <a:gd name="T40" fmla="*/ 30 w 59"/>
                      <a:gd name="T41" fmla="*/ 55 h 59"/>
                      <a:gd name="T42" fmla="*/ 19 w 59"/>
                      <a:gd name="T43" fmla="*/ 54 h 59"/>
                      <a:gd name="T44" fmla="*/ 11 w 59"/>
                      <a:gd name="T45" fmla="*/ 48 h 59"/>
                      <a:gd name="T46" fmla="*/ 5 w 59"/>
                      <a:gd name="T47" fmla="*/ 40 h 59"/>
                      <a:gd name="T48" fmla="*/ 3 w 59"/>
                      <a:gd name="T49" fmla="*/ 29 h 59"/>
                      <a:gd name="T50" fmla="*/ 5 w 59"/>
                      <a:gd name="T51" fmla="*/ 20 h 59"/>
                      <a:gd name="T52" fmla="*/ 11 w 59"/>
                      <a:gd name="T53" fmla="*/ 11 h 59"/>
                      <a:gd name="T54" fmla="*/ 19 w 59"/>
                      <a:gd name="T55" fmla="*/ 4 h 59"/>
                      <a:gd name="T56" fmla="*/ 30 w 59"/>
                      <a:gd name="T57" fmla="*/ 3 h 59"/>
                      <a:gd name="T58" fmla="*/ 39 w 59"/>
                      <a:gd name="T59" fmla="*/ 4 h 59"/>
                      <a:gd name="T60" fmla="*/ 48 w 59"/>
                      <a:gd name="T61" fmla="*/ 11 h 59"/>
                      <a:gd name="T62" fmla="*/ 53 w 59"/>
                      <a:gd name="T63" fmla="*/ 20 h 59"/>
                      <a:gd name="T64" fmla="*/ 56 w 59"/>
                      <a:gd name="T65" fmla="*/ 29 h 5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9"/>
                      <a:gd name="T100" fmla="*/ 0 h 59"/>
                      <a:gd name="T101" fmla="*/ 59 w 59"/>
                      <a:gd name="T102" fmla="*/ 59 h 5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9" h="59">
                        <a:moveTo>
                          <a:pt x="59" y="29"/>
                        </a:moveTo>
                        <a:lnTo>
                          <a:pt x="58" y="23"/>
                        </a:lnTo>
                        <a:lnTo>
                          <a:pt x="56" y="18"/>
                        </a:lnTo>
                        <a:lnTo>
                          <a:pt x="53" y="14"/>
                        </a:lnTo>
                        <a:lnTo>
                          <a:pt x="50" y="9"/>
                        </a:lnTo>
                        <a:lnTo>
                          <a:pt x="45" y="4"/>
                        </a:lnTo>
                        <a:lnTo>
                          <a:pt x="41" y="3"/>
                        </a:lnTo>
                        <a:lnTo>
                          <a:pt x="34" y="1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19" y="1"/>
                        </a:lnTo>
                        <a:lnTo>
                          <a:pt x="13" y="6"/>
                        </a:lnTo>
                        <a:lnTo>
                          <a:pt x="8" y="12"/>
                        </a:lnTo>
                        <a:lnTo>
                          <a:pt x="3" y="18"/>
                        </a:lnTo>
                        <a:lnTo>
                          <a:pt x="0" y="25"/>
                        </a:lnTo>
                        <a:lnTo>
                          <a:pt x="0" y="28"/>
                        </a:lnTo>
                        <a:lnTo>
                          <a:pt x="0" y="29"/>
                        </a:lnTo>
                        <a:lnTo>
                          <a:pt x="0" y="35"/>
                        </a:lnTo>
                        <a:lnTo>
                          <a:pt x="2" y="42"/>
                        </a:lnTo>
                        <a:lnTo>
                          <a:pt x="5" y="46"/>
                        </a:lnTo>
                        <a:lnTo>
                          <a:pt x="8" y="51"/>
                        </a:lnTo>
                        <a:lnTo>
                          <a:pt x="13" y="54"/>
                        </a:lnTo>
                        <a:lnTo>
                          <a:pt x="17" y="57"/>
                        </a:lnTo>
                        <a:lnTo>
                          <a:pt x="24" y="59"/>
                        </a:lnTo>
                        <a:lnTo>
                          <a:pt x="30" y="59"/>
                        </a:lnTo>
                        <a:lnTo>
                          <a:pt x="34" y="59"/>
                        </a:lnTo>
                        <a:lnTo>
                          <a:pt x="41" y="57"/>
                        </a:lnTo>
                        <a:lnTo>
                          <a:pt x="45" y="54"/>
                        </a:lnTo>
                        <a:lnTo>
                          <a:pt x="50" y="51"/>
                        </a:lnTo>
                        <a:lnTo>
                          <a:pt x="53" y="46"/>
                        </a:lnTo>
                        <a:lnTo>
                          <a:pt x="56" y="42"/>
                        </a:lnTo>
                        <a:lnTo>
                          <a:pt x="58" y="35"/>
                        </a:lnTo>
                        <a:lnTo>
                          <a:pt x="59" y="29"/>
                        </a:lnTo>
                        <a:close/>
                        <a:moveTo>
                          <a:pt x="56" y="29"/>
                        </a:moveTo>
                        <a:lnTo>
                          <a:pt x="54" y="35"/>
                        </a:lnTo>
                        <a:lnTo>
                          <a:pt x="53" y="40"/>
                        </a:lnTo>
                        <a:lnTo>
                          <a:pt x="51" y="45"/>
                        </a:lnTo>
                        <a:lnTo>
                          <a:pt x="48" y="48"/>
                        </a:lnTo>
                        <a:lnTo>
                          <a:pt x="44" y="51"/>
                        </a:lnTo>
                        <a:lnTo>
                          <a:pt x="39" y="54"/>
                        </a:lnTo>
                        <a:lnTo>
                          <a:pt x="34" y="55"/>
                        </a:lnTo>
                        <a:lnTo>
                          <a:pt x="30" y="55"/>
                        </a:lnTo>
                        <a:lnTo>
                          <a:pt x="24" y="55"/>
                        </a:lnTo>
                        <a:lnTo>
                          <a:pt x="19" y="54"/>
                        </a:lnTo>
                        <a:lnTo>
                          <a:pt x="14" y="51"/>
                        </a:lnTo>
                        <a:lnTo>
                          <a:pt x="11" y="48"/>
                        </a:lnTo>
                        <a:lnTo>
                          <a:pt x="8" y="45"/>
                        </a:lnTo>
                        <a:lnTo>
                          <a:pt x="5" y="40"/>
                        </a:lnTo>
                        <a:lnTo>
                          <a:pt x="3" y="35"/>
                        </a:lnTo>
                        <a:lnTo>
                          <a:pt x="3" y="29"/>
                        </a:lnTo>
                        <a:lnTo>
                          <a:pt x="3" y="25"/>
                        </a:lnTo>
                        <a:lnTo>
                          <a:pt x="5" y="20"/>
                        </a:lnTo>
                        <a:lnTo>
                          <a:pt x="8" y="15"/>
                        </a:lnTo>
                        <a:lnTo>
                          <a:pt x="11" y="11"/>
                        </a:lnTo>
                        <a:lnTo>
                          <a:pt x="14" y="8"/>
                        </a:lnTo>
                        <a:lnTo>
                          <a:pt x="19" y="4"/>
                        </a:lnTo>
                        <a:lnTo>
                          <a:pt x="24" y="4"/>
                        </a:lnTo>
                        <a:lnTo>
                          <a:pt x="30" y="3"/>
                        </a:lnTo>
                        <a:lnTo>
                          <a:pt x="34" y="4"/>
                        </a:lnTo>
                        <a:lnTo>
                          <a:pt x="39" y="4"/>
                        </a:lnTo>
                        <a:lnTo>
                          <a:pt x="44" y="8"/>
                        </a:lnTo>
                        <a:lnTo>
                          <a:pt x="48" y="11"/>
                        </a:lnTo>
                        <a:lnTo>
                          <a:pt x="51" y="15"/>
                        </a:lnTo>
                        <a:lnTo>
                          <a:pt x="53" y="20"/>
                        </a:lnTo>
                        <a:lnTo>
                          <a:pt x="54" y="25"/>
                        </a:lnTo>
                        <a:lnTo>
                          <a:pt x="56" y="29"/>
                        </a:lnTo>
                        <a:close/>
                      </a:path>
                    </a:pathLst>
                  </a:custGeom>
                  <a:solidFill>
                    <a:srgbClr val="EC93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4" name="Freeform 862">
                    <a:extLst>
                      <a:ext uri="{FF2B5EF4-FFF2-40B4-BE49-F238E27FC236}">
                        <a16:creationId xmlns:a16="http://schemas.microsoft.com/office/drawing/2014/main" id="{042B6B06-ECBA-3F4C-9916-4EABF2A8C2A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0" y="1202"/>
                    <a:ext cx="56" cy="56"/>
                  </a:xfrm>
                  <a:custGeom>
                    <a:avLst/>
                    <a:gdLst>
                      <a:gd name="T0" fmla="*/ 54 w 56"/>
                      <a:gd name="T1" fmla="*/ 24 h 56"/>
                      <a:gd name="T2" fmla="*/ 51 w 56"/>
                      <a:gd name="T3" fmla="*/ 13 h 56"/>
                      <a:gd name="T4" fmla="*/ 43 w 56"/>
                      <a:gd name="T5" fmla="*/ 5 h 56"/>
                      <a:gd name="T6" fmla="*/ 32 w 56"/>
                      <a:gd name="T7" fmla="*/ 2 h 56"/>
                      <a:gd name="T8" fmla="*/ 20 w 56"/>
                      <a:gd name="T9" fmla="*/ 2 h 56"/>
                      <a:gd name="T10" fmla="*/ 6 w 56"/>
                      <a:gd name="T11" fmla="*/ 11 h 56"/>
                      <a:gd name="T12" fmla="*/ 0 w 56"/>
                      <a:gd name="T13" fmla="*/ 24 h 56"/>
                      <a:gd name="T14" fmla="*/ 0 w 56"/>
                      <a:gd name="T15" fmla="*/ 34 h 56"/>
                      <a:gd name="T16" fmla="*/ 5 w 56"/>
                      <a:gd name="T17" fmla="*/ 44 h 56"/>
                      <a:gd name="T18" fmla="*/ 12 w 56"/>
                      <a:gd name="T19" fmla="*/ 51 h 56"/>
                      <a:gd name="T20" fmla="*/ 22 w 56"/>
                      <a:gd name="T21" fmla="*/ 56 h 56"/>
                      <a:gd name="T22" fmla="*/ 32 w 56"/>
                      <a:gd name="T23" fmla="*/ 56 h 56"/>
                      <a:gd name="T24" fmla="*/ 43 w 56"/>
                      <a:gd name="T25" fmla="*/ 51 h 56"/>
                      <a:gd name="T26" fmla="*/ 51 w 56"/>
                      <a:gd name="T27" fmla="*/ 44 h 56"/>
                      <a:gd name="T28" fmla="*/ 54 w 56"/>
                      <a:gd name="T29" fmla="*/ 34 h 56"/>
                      <a:gd name="T30" fmla="*/ 52 w 56"/>
                      <a:gd name="T31" fmla="*/ 28 h 56"/>
                      <a:gd name="T32" fmla="*/ 49 w 56"/>
                      <a:gd name="T33" fmla="*/ 37 h 56"/>
                      <a:gd name="T34" fmla="*/ 45 w 56"/>
                      <a:gd name="T35" fmla="*/ 45 h 56"/>
                      <a:gd name="T36" fmla="*/ 37 w 56"/>
                      <a:gd name="T37" fmla="*/ 51 h 56"/>
                      <a:gd name="T38" fmla="*/ 28 w 56"/>
                      <a:gd name="T39" fmla="*/ 53 h 56"/>
                      <a:gd name="T40" fmla="*/ 17 w 56"/>
                      <a:gd name="T41" fmla="*/ 51 h 56"/>
                      <a:gd name="T42" fmla="*/ 9 w 56"/>
                      <a:gd name="T43" fmla="*/ 45 h 56"/>
                      <a:gd name="T44" fmla="*/ 5 w 56"/>
                      <a:gd name="T45" fmla="*/ 37 h 56"/>
                      <a:gd name="T46" fmla="*/ 3 w 56"/>
                      <a:gd name="T47" fmla="*/ 28 h 56"/>
                      <a:gd name="T48" fmla="*/ 5 w 56"/>
                      <a:gd name="T49" fmla="*/ 19 h 56"/>
                      <a:gd name="T50" fmla="*/ 9 w 56"/>
                      <a:gd name="T51" fmla="*/ 11 h 56"/>
                      <a:gd name="T52" fmla="*/ 17 w 56"/>
                      <a:gd name="T53" fmla="*/ 5 h 56"/>
                      <a:gd name="T54" fmla="*/ 28 w 56"/>
                      <a:gd name="T55" fmla="*/ 3 h 56"/>
                      <a:gd name="T56" fmla="*/ 37 w 56"/>
                      <a:gd name="T57" fmla="*/ 5 h 56"/>
                      <a:gd name="T58" fmla="*/ 45 w 56"/>
                      <a:gd name="T59" fmla="*/ 11 h 56"/>
                      <a:gd name="T60" fmla="*/ 49 w 56"/>
                      <a:gd name="T61" fmla="*/ 19 h 56"/>
                      <a:gd name="T62" fmla="*/ 52 w 56"/>
                      <a:gd name="T63" fmla="*/ 28 h 5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6"/>
                      <a:gd name="T97" fmla="*/ 0 h 56"/>
                      <a:gd name="T98" fmla="*/ 56 w 56"/>
                      <a:gd name="T99" fmla="*/ 56 h 5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6" h="56">
                        <a:moveTo>
                          <a:pt x="56" y="28"/>
                        </a:moveTo>
                        <a:lnTo>
                          <a:pt x="54" y="24"/>
                        </a:lnTo>
                        <a:lnTo>
                          <a:pt x="52" y="17"/>
                        </a:lnTo>
                        <a:lnTo>
                          <a:pt x="51" y="13"/>
                        </a:lnTo>
                        <a:lnTo>
                          <a:pt x="46" y="8"/>
                        </a:lnTo>
                        <a:lnTo>
                          <a:pt x="43" y="5"/>
                        </a:lnTo>
                        <a:lnTo>
                          <a:pt x="39" y="3"/>
                        </a:lnTo>
                        <a:lnTo>
                          <a:pt x="32" y="2"/>
                        </a:lnTo>
                        <a:lnTo>
                          <a:pt x="28" y="0"/>
                        </a:lnTo>
                        <a:lnTo>
                          <a:pt x="20" y="2"/>
                        </a:lnTo>
                        <a:lnTo>
                          <a:pt x="12" y="5"/>
                        </a:lnTo>
                        <a:lnTo>
                          <a:pt x="6" y="11"/>
                        </a:lnTo>
                        <a:lnTo>
                          <a:pt x="1" y="17"/>
                        </a:lnTo>
                        <a:lnTo>
                          <a:pt x="0" y="24"/>
                        </a:lnTo>
                        <a:lnTo>
                          <a:pt x="0" y="28"/>
                        </a:lnTo>
                        <a:lnTo>
                          <a:pt x="0" y="34"/>
                        </a:lnTo>
                        <a:lnTo>
                          <a:pt x="1" y="39"/>
                        </a:lnTo>
                        <a:lnTo>
                          <a:pt x="5" y="44"/>
                        </a:lnTo>
                        <a:lnTo>
                          <a:pt x="8" y="48"/>
                        </a:lnTo>
                        <a:lnTo>
                          <a:pt x="12" y="51"/>
                        </a:lnTo>
                        <a:lnTo>
                          <a:pt x="17" y="54"/>
                        </a:lnTo>
                        <a:lnTo>
                          <a:pt x="22" y="56"/>
                        </a:lnTo>
                        <a:lnTo>
                          <a:pt x="28" y="56"/>
                        </a:lnTo>
                        <a:lnTo>
                          <a:pt x="32" y="56"/>
                        </a:lnTo>
                        <a:lnTo>
                          <a:pt x="39" y="54"/>
                        </a:lnTo>
                        <a:lnTo>
                          <a:pt x="43" y="51"/>
                        </a:lnTo>
                        <a:lnTo>
                          <a:pt x="46" y="48"/>
                        </a:lnTo>
                        <a:lnTo>
                          <a:pt x="51" y="44"/>
                        </a:lnTo>
                        <a:lnTo>
                          <a:pt x="52" y="39"/>
                        </a:lnTo>
                        <a:lnTo>
                          <a:pt x="54" y="34"/>
                        </a:lnTo>
                        <a:lnTo>
                          <a:pt x="56" y="28"/>
                        </a:lnTo>
                        <a:close/>
                        <a:moveTo>
                          <a:pt x="52" y="28"/>
                        </a:moveTo>
                        <a:lnTo>
                          <a:pt x="51" y="33"/>
                        </a:lnTo>
                        <a:lnTo>
                          <a:pt x="49" y="37"/>
                        </a:lnTo>
                        <a:lnTo>
                          <a:pt x="48" y="42"/>
                        </a:lnTo>
                        <a:lnTo>
                          <a:pt x="45" y="45"/>
                        </a:lnTo>
                        <a:lnTo>
                          <a:pt x="42" y="48"/>
                        </a:lnTo>
                        <a:lnTo>
                          <a:pt x="37" y="51"/>
                        </a:lnTo>
                        <a:lnTo>
                          <a:pt x="32" y="53"/>
                        </a:lnTo>
                        <a:lnTo>
                          <a:pt x="28" y="53"/>
                        </a:lnTo>
                        <a:lnTo>
                          <a:pt x="22" y="53"/>
                        </a:lnTo>
                        <a:lnTo>
                          <a:pt x="17" y="51"/>
                        </a:lnTo>
                        <a:lnTo>
                          <a:pt x="14" y="48"/>
                        </a:lnTo>
                        <a:lnTo>
                          <a:pt x="9" y="45"/>
                        </a:lnTo>
                        <a:lnTo>
                          <a:pt x="6" y="42"/>
                        </a:lnTo>
                        <a:lnTo>
                          <a:pt x="5" y="37"/>
                        </a:lnTo>
                        <a:lnTo>
                          <a:pt x="3" y="33"/>
                        </a:lnTo>
                        <a:lnTo>
                          <a:pt x="3" y="28"/>
                        </a:lnTo>
                        <a:lnTo>
                          <a:pt x="3" y="24"/>
                        </a:lnTo>
                        <a:lnTo>
                          <a:pt x="5" y="19"/>
                        </a:lnTo>
                        <a:lnTo>
                          <a:pt x="6" y="14"/>
                        </a:lnTo>
                        <a:lnTo>
                          <a:pt x="9" y="11"/>
                        </a:lnTo>
                        <a:lnTo>
                          <a:pt x="14" y="8"/>
                        </a:lnTo>
                        <a:lnTo>
                          <a:pt x="17" y="5"/>
                        </a:lnTo>
                        <a:lnTo>
                          <a:pt x="22" y="3"/>
                        </a:lnTo>
                        <a:lnTo>
                          <a:pt x="28" y="3"/>
                        </a:lnTo>
                        <a:lnTo>
                          <a:pt x="32" y="3"/>
                        </a:lnTo>
                        <a:lnTo>
                          <a:pt x="37" y="5"/>
                        </a:lnTo>
                        <a:lnTo>
                          <a:pt x="42" y="8"/>
                        </a:lnTo>
                        <a:lnTo>
                          <a:pt x="45" y="11"/>
                        </a:lnTo>
                        <a:lnTo>
                          <a:pt x="48" y="14"/>
                        </a:lnTo>
                        <a:lnTo>
                          <a:pt x="49" y="19"/>
                        </a:lnTo>
                        <a:lnTo>
                          <a:pt x="51" y="24"/>
                        </a:lnTo>
                        <a:lnTo>
                          <a:pt x="52" y="28"/>
                        </a:lnTo>
                        <a:close/>
                      </a:path>
                    </a:pathLst>
                  </a:custGeom>
                  <a:solidFill>
                    <a:srgbClr val="EC9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5" name="Freeform 863">
                    <a:extLst>
                      <a:ext uri="{FF2B5EF4-FFF2-40B4-BE49-F238E27FC236}">
                        <a16:creationId xmlns:a16="http://schemas.microsoft.com/office/drawing/2014/main" id="{D0B63579-A8CE-9748-AE2F-7D1879764AE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1" y="1204"/>
                    <a:ext cx="53" cy="52"/>
                  </a:xfrm>
                  <a:custGeom>
                    <a:avLst/>
                    <a:gdLst>
                      <a:gd name="T0" fmla="*/ 51 w 53"/>
                      <a:gd name="T1" fmla="*/ 22 h 52"/>
                      <a:gd name="T2" fmla="*/ 48 w 53"/>
                      <a:gd name="T3" fmla="*/ 12 h 52"/>
                      <a:gd name="T4" fmla="*/ 41 w 53"/>
                      <a:gd name="T5" fmla="*/ 5 h 52"/>
                      <a:gd name="T6" fmla="*/ 31 w 53"/>
                      <a:gd name="T7" fmla="*/ 1 h 52"/>
                      <a:gd name="T8" fmla="*/ 21 w 53"/>
                      <a:gd name="T9" fmla="*/ 1 h 52"/>
                      <a:gd name="T10" fmla="*/ 11 w 53"/>
                      <a:gd name="T11" fmla="*/ 5 h 52"/>
                      <a:gd name="T12" fmla="*/ 5 w 53"/>
                      <a:gd name="T13" fmla="*/ 12 h 52"/>
                      <a:gd name="T14" fmla="*/ 0 w 53"/>
                      <a:gd name="T15" fmla="*/ 22 h 52"/>
                      <a:gd name="T16" fmla="*/ 0 w 53"/>
                      <a:gd name="T17" fmla="*/ 32 h 52"/>
                      <a:gd name="T18" fmla="*/ 5 w 53"/>
                      <a:gd name="T19" fmla="*/ 42 h 52"/>
                      <a:gd name="T20" fmla="*/ 11 w 53"/>
                      <a:gd name="T21" fmla="*/ 48 h 52"/>
                      <a:gd name="T22" fmla="*/ 21 w 53"/>
                      <a:gd name="T23" fmla="*/ 52 h 52"/>
                      <a:gd name="T24" fmla="*/ 31 w 53"/>
                      <a:gd name="T25" fmla="*/ 52 h 52"/>
                      <a:gd name="T26" fmla="*/ 41 w 53"/>
                      <a:gd name="T27" fmla="*/ 48 h 52"/>
                      <a:gd name="T28" fmla="*/ 48 w 53"/>
                      <a:gd name="T29" fmla="*/ 42 h 52"/>
                      <a:gd name="T30" fmla="*/ 51 w 53"/>
                      <a:gd name="T31" fmla="*/ 32 h 52"/>
                      <a:gd name="T32" fmla="*/ 50 w 53"/>
                      <a:gd name="T33" fmla="*/ 26 h 52"/>
                      <a:gd name="T34" fmla="*/ 47 w 53"/>
                      <a:gd name="T35" fmla="*/ 35 h 52"/>
                      <a:gd name="T36" fmla="*/ 42 w 53"/>
                      <a:gd name="T37" fmla="*/ 43 h 52"/>
                      <a:gd name="T38" fmla="*/ 34 w 53"/>
                      <a:gd name="T39" fmla="*/ 48 h 52"/>
                      <a:gd name="T40" fmla="*/ 27 w 53"/>
                      <a:gd name="T41" fmla="*/ 49 h 52"/>
                      <a:gd name="T42" fmla="*/ 17 w 53"/>
                      <a:gd name="T43" fmla="*/ 48 h 52"/>
                      <a:gd name="T44" fmla="*/ 10 w 53"/>
                      <a:gd name="T45" fmla="*/ 43 h 52"/>
                      <a:gd name="T46" fmla="*/ 5 w 53"/>
                      <a:gd name="T47" fmla="*/ 35 h 52"/>
                      <a:gd name="T48" fmla="*/ 4 w 53"/>
                      <a:gd name="T49" fmla="*/ 26 h 52"/>
                      <a:gd name="T50" fmla="*/ 5 w 53"/>
                      <a:gd name="T51" fmla="*/ 17 h 52"/>
                      <a:gd name="T52" fmla="*/ 10 w 53"/>
                      <a:gd name="T53" fmla="*/ 11 h 52"/>
                      <a:gd name="T54" fmla="*/ 17 w 53"/>
                      <a:gd name="T55" fmla="*/ 5 h 52"/>
                      <a:gd name="T56" fmla="*/ 27 w 53"/>
                      <a:gd name="T57" fmla="*/ 3 h 52"/>
                      <a:gd name="T58" fmla="*/ 34 w 53"/>
                      <a:gd name="T59" fmla="*/ 5 h 52"/>
                      <a:gd name="T60" fmla="*/ 42 w 53"/>
                      <a:gd name="T61" fmla="*/ 11 h 52"/>
                      <a:gd name="T62" fmla="*/ 47 w 53"/>
                      <a:gd name="T63" fmla="*/ 17 h 52"/>
                      <a:gd name="T64" fmla="*/ 50 w 53"/>
                      <a:gd name="T65" fmla="*/ 26 h 5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3"/>
                      <a:gd name="T100" fmla="*/ 0 h 52"/>
                      <a:gd name="T101" fmla="*/ 53 w 53"/>
                      <a:gd name="T102" fmla="*/ 52 h 5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3" h="52">
                        <a:moveTo>
                          <a:pt x="53" y="26"/>
                        </a:moveTo>
                        <a:lnTo>
                          <a:pt x="51" y="22"/>
                        </a:lnTo>
                        <a:lnTo>
                          <a:pt x="50" y="17"/>
                        </a:lnTo>
                        <a:lnTo>
                          <a:pt x="48" y="12"/>
                        </a:lnTo>
                        <a:lnTo>
                          <a:pt x="45" y="8"/>
                        </a:lnTo>
                        <a:lnTo>
                          <a:pt x="41" y="5"/>
                        </a:lnTo>
                        <a:lnTo>
                          <a:pt x="36" y="1"/>
                        </a:lnTo>
                        <a:lnTo>
                          <a:pt x="31" y="1"/>
                        </a:lnTo>
                        <a:lnTo>
                          <a:pt x="27" y="0"/>
                        </a:lnTo>
                        <a:lnTo>
                          <a:pt x="21" y="1"/>
                        </a:lnTo>
                        <a:lnTo>
                          <a:pt x="16" y="1"/>
                        </a:lnTo>
                        <a:lnTo>
                          <a:pt x="11" y="5"/>
                        </a:lnTo>
                        <a:lnTo>
                          <a:pt x="8" y="8"/>
                        </a:lnTo>
                        <a:lnTo>
                          <a:pt x="5" y="12"/>
                        </a:lnTo>
                        <a:lnTo>
                          <a:pt x="2" y="17"/>
                        </a:lnTo>
                        <a:lnTo>
                          <a:pt x="0" y="22"/>
                        </a:lnTo>
                        <a:lnTo>
                          <a:pt x="0" y="26"/>
                        </a:lnTo>
                        <a:lnTo>
                          <a:pt x="0" y="32"/>
                        </a:lnTo>
                        <a:lnTo>
                          <a:pt x="2" y="37"/>
                        </a:lnTo>
                        <a:lnTo>
                          <a:pt x="5" y="42"/>
                        </a:lnTo>
                        <a:lnTo>
                          <a:pt x="8" y="45"/>
                        </a:lnTo>
                        <a:lnTo>
                          <a:pt x="11" y="48"/>
                        </a:lnTo>
                        <a:lnTo>
                          <a:pt x="16" y="51"/>
                        </a:lnTo>
                        <a:lnTo>
                          <a:pt x="21" y="52"/>
                        </a:lnTo>
                        <a:lnTo>
                          <a:pt x="27" y="52"/>
                        </a:lnTo>
                        <a:lnTo>
                          <a:pt x="31" y="52"/>
                        </a:lnTo>
                        <a:lnTo>
                          <a:pt x="36" y="51"/>
                        </a:lnTo>
                        <a:lnTo>
                          <a:pt x="41" y="48"/>
                        </a:lnTo>
                        <a:lnTo>
                          <a:pt x="45" y="45"/>
                        </a:lnTo>
                        <a:lnTo>
                          <a:pt x="48" y="42"/>
                        </a:lnTo>
                        <a:lnTo>
                          <a:pt x="50" y="37"/>
                        </a:lnTo>
                        <a:lnTo>
                          <a:pt x="51" y="32"/>
                        </a:lnTo>
                        <a:lnTo>
                          <a:pt x="53" y="26"/>
                        </a:lnTo>
                        <a:close/>
                        <a:moveTo>
                          <a:pt x="50" y="26"/>
                        </a:moveTo>
                        <a:lnTo>
                          <a:pt x="48" y="31"/>
                        </a:lnTo>
                        <a:lnTo>
                          <a:pt x="47" y="35"/>
                        </a:lnTo>
                        <a:lnTo>
                          <a:pt x="45" y="40"/>
                        </a:lnTo>
                        <a:lnTo>
                          <a:pt x="42" y="43"/>
                        </a:lnTo>
                        <a:lnTo>
                          <a:pt x="39" y="46"/>
                        </a:lnTo>
                        <a:lnTo>
                          <a:pt x="34" y="48"/>
                        </a:lnTo>
                        <a:lnTo>
                          <a:pt x="31" y="49"/>
                        </a:lnTo>
                        <a:lnTo>
                          <a:pt x="27" y="49"/>
                        </a:lnTo>
                        <a:lnTo>
                          <a:pt x="22" y="49"/>
                        </a:lnTo>
                        <a:lnTo>
                          <a:pt x="17" y="48"/>
                        </a:lnTo>
                        <a:lnTo>
                          <a:pt x="13" y="46"/>
                        </a:lnTo>
                        <a:lnTo>
                          <a:pt x="10" y="43"/>
                        </a:lnTo>
                        <a:lnTo>
                          <a:pt x="7" y="40"/>
                        </a:lnTo>
                        <a:lnTo>
                          <a:pt x="5" y="35"/>
                        </a:lnTo>
                        <a:lnTo>
                          <a:pt x="4" y="31"/>
                        </a:lnTo>
                        <a:lnTo>
                          <a:pt x="4" y="26"/>
                        </a:lnTo>
                        <a:lnTo>
                          <a:pt x="4" y="22"/>
                        </a:lnTo>
                        <a:lnTo>
                          <a:pt x="5" y="17"/>
                        </a:lnTo>
                        <a:lnTo>
                          <a:pt x="7" y="14"/>
                        </a:lnTo>
                        <a:lnTo>
                          <a:pt x="10" y="11"/>
                        </a:lnTo>
                        <a:lnTo>
                          <a:pt x="13" y="8"/>
                        </a:lnTo>
                        <a:lnTo>
                          <a:pt x="17" y="5"/>
                        </a:lnTo>
                        <a:lnTo>
                          <a:pt x="22" y="3"/>
                        </a:lnTo>
                        <a:lnTo>
                          <a:pt x="27" y="3"/>
                        </a:lnTo>
                        <a:lnTo>
                          <a:pt x="31" y="3"/>
                        </a:lnTo>
                        <a:lnTo>
                          <a:pt x="34" y="5"/>
                        </a:lnTo>
                        <a:lnTo>
                          <a:pt x="39" y="8"/>
                        </a:lnTo>
                        <a:lnTo>
                          <a:pt x="42" y="11"/>
                        </a:lnTo>
                        <a:lnTo>
                          <a:pt x="45" y="14"/>
                        </a:lnTo>
                        <a:lnTo>
                          <a:pt x="47" y="17"/>
                        </a:lnTo>
                        <a:lnTo>
                          <a:pt x="48" y="22"/>
                        </a:lnTo>
                        <a:lnTo>
                          <a:pt x="50" y="26"/>
                        </a:lnTo>
                        <a:close/>
                      </a:path>
                    </a:pathLst>
                  </a:custGeom>
                  <a:solidFill>
                    <a:srgbClr val="ED9C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6" name="Freeform 864">
                    <a:extLst>
                      <a:ext uri="{FF2B5EF4-FFF2-40B4-BE49-F238E27FC236}">
                        <a16:creationId xmlns:a16="http://schemas.microsoft.com/office/drawing/2014/main" id="{059D5F5D-EEF4-1145-8699-47241FB54D7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3" y="1205"/>
                    <a:ext cx="49" cy="50"/>
                  </a:xfrm>
                  <a:custGeom>
                    <a:avLst/>
                    <a:gdLst>
                      <a:gd name="T0" fmla="*/ 48 w 49"/>
                      <a:gd name="T1" fmla="*/ 21 h 50"/>
                      <a:gd name="T2" fmla="*/ 45 w 49"/>
                      <a:gd name="T3" fmla="*/ 11 h 50"/>
                      <a:gd name="T4" fmla="*/ 39 w 49"/>
                      <a:gd name="T5" fmla="*/ 5 h 50"/>
                      <a:gd name="T6" fmla="*/ 29 w 49"/>
                      <a:gd name="T7" fmla="*/ 0 h 50"/>
                      <a:gd name="T8" fmla="*/ 19 w 49"/>
                      <a:gd name="T9" fmla="*/ 0 h 50"/>
                      <a:gd name="T10" fmla="*/ 11 w 49"/>
                      <a:gd name="T11" fmla="*/ 5 h 50"/>
                      <a:gd name="T12" fmla="*/ 3 w 49"/>
                      <a:gd name="T13" fmla="*/ 11 h 50"/>
                      <a:gd name="T14" fmla="*/ 0 w 49"/>
                      <a:gd name="T15" fmla="*/ 21 h 50"/>
                      <a:gd name="T16" fmla="*/ 0 w 49"/>
                      <a:gd name="T17" fmla="*/ 30 h 50"/>
                      <a:gd name="T18" fmla="*/ 3 w 49"/>
                      <a:gd name="T19" fmla="*/ 39 h 50"/>
                      <a:gd name="T20" fmla="*/ 11 w 49"/>
                      <a:gd name="T21" fmla="*/ 45 h 50"/>
                      <a:gd name="T22" fmla="*/ 19 w 49"/>
                      <a:gd name="T23" fmla="*/ 50 h 50"/>
                      <a:gd name="T24" fmla="*/ 29 w 49"/>
                      <a:gd name="T25" fmla="*/ 50 h 50"/>
                      <a:gd name="T26" fmla="*/ 39 w 49"/>
                      <a:gd name="T27" fmla="*/ 45 h 50"/>
                      <a:gd name="T28" fmla="*/ 45 w 49"/>
                      <a:gd name="T29" fmla="*/ 39 h 50"/>
                      <a:gd name="T30" fmla="*/ 48 w 49"/>
                      <a:gd name="T31" fmla="*/ 30 h 50"/>
                      <a:gd name="T32" fmla="*/ 46 w 49"/>
                      <a:gd name="T33" fmla="*/ 25 h 50"/>
                      <a:gd name="T34" fmla="*/ 45 w 49"/>
                      <a:gd name="T35" fmla="*/ 34 h 50"/>
                      <a:gd name="T36" fmla="*/ 40 w 49"/>
                      <a:gd name="T37" fmla="*/ 41 h 50"/>
                      <a:gd name="T38" fmla="*/ 32 w 49"/>
                      <a:gd name="T39" fmla="*/ 45 h 50"/>
                      <a:gd name="T40" fmla="*/ 25 w 49"/>
                      <a:gd name="T41" fmla="*/ 47 h 50"/>
                      <a:gd name="T42" fmla="*/ 15 w 49"/>
                      <a:gd name="T43" fmla="*/ 45 h 50"/>
                      <a:gd name="T44" fmla="*/ 9 w 49"/>
                      <a:gd name="T45" fmla="*/ 41 h 50"/>
                      <a:gd name="T46" fmla="*/ 5 w 49"/>
                      <a:gd name="T47" fmla="*/ 34 h 50"/>
                      <a:gd name="T48" fmla="*/ 3 w 49"/>
                      <a:gd name="T49" fmla="*/ 25 h 50"/>
                      <a:gd name="T50" fmla="*/ 5 w 49"/>
                      <a:gd name="T51" fmla="*/ 17 h 50"/>
                      <a:gd name="T52" fmla="*/ 9 w 49"/>
                      <a:gd name="T53" fmla="*/ 10 h 50"/>
                      <a:gd name="T54" fmla="*/ 15 w 49"/>
                      <a:gd name="T55" fmla="*/ 5 h 50"/>
                      <a:gd name="T56" fmla="*/ 25 w 49"/>
                      <a:gd name="T57" fmla="*/ 4 h 50"/>
                      <a:gd name="T58" fmla="*/ 32 w 49"/>
                      <a:gd name="T59" fmla="*/ 5 h 50"/>
                      <a:gd name="T60" fmla="*/ 40 w 49"/>
                      <a:gd name="T61" fmla="*/ 10 h 50"/>
                      <a:gd name="T62" fmla="*/ 45 w 49"/>
                      <a:gd name="T63" fmla="*/ 17 h 50"/>
                      <a:gd name="T64" fmla="*/ 46 w 49"/>
                      <a:gd name="T65" fmla="*/ 25 h 5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"/>
                      <a:gd name="T100" fmla="*/ 0 h 50"/>
                      <a:gd name="T101" fmla="*/ 49 w 49"/>
                      <a:gd name="T102" fmla="*/ 50 h 5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" h="50">
                        <a:moveTo>
                          <a:pt x="49" y="25"/>
                        </a:moveTo>
                        <a:lnTo>
                          <a:pt x="48" y="21"/>
                        </a:lnTo>
                        <a:lnTo>
                          <a:pt x="46" y="16"/>
                        </a:lnTo>
                        <a:lnTo>
                          <a:pt x="45" y="11"/>
                        </a:lnTo>
                        <a:lnTo>
                          <a:pt x="42" y="8"/>
                        </a:lnTo>
                        <a:lnTo>
                          <a:pt x="39" y="5"/>
                        </a:lnTo>
                        <a:lnTo>
                          <a:pt x="34" y="2"/>
                        </a:lnTo>
                        <a:lnTo>
                          <a:pt x="29" y="0"/>
                        </a:lnTo>
                        <a:lnTo>
                          <a:pt x="25" y="0"/>
                        </a:lnTo>
                        <a:lnTo>
                          <a:pt x="19" y="0"/>
                        </a:lnTo>
                        <a:lnTo>
                          <a:pt x="14" y="2"/>
                        </a:lnTo>
                        <a:lnTo>
                          <a:pt x="11" y="5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2" y="16"/>
                        </a:lnTo>
                        <a:lnTo>
                          <a:pt x="0" y="21"/>
                        </a:lnTo>
                        <a:lnTo>
                          <a:pt x="0" y="25"/>
                        </a:lnTo>
                        <a:lnTo>
                          <a:pt x="0" y="30"/>
                        </a:lnTo>
                        <a:lnTo>
                          <a:pt x="2" y="34"/>
                        </a:lnTo>
                        <a:lnTo>
                          <a:pt x="3" y="39"/>
                        </a:lnTo>
                        <a:lnTo>
                          <a:pt x="6" y="42"/>
                        </a:lnTo>
                        <a:lnTo>
                          <a:pt x="11" y="45"/>
                        </a:lnTo>
                        <a:lnTo>
                          <a:pt x="14" y="48"/>
                        </a:lnTo>
                        <a:lnTo>
                          <a:pt x="19" y="50"/>
                        </a:lnTo>
                        <a:lnTo>
                          <a:pt x="25" y="50"/>
                        </a:lnTo>
                        <a:lnTo>
                          <a:pt x="29" y="50"/>
                        </a:lnTo>
                        <a:lnTo>
                          <a:pt x="34" y="48"/>
                        </a:lnTo>
                        <a:lnTo>
                          <a:pt x="39" y="45"/>
                        </a:lnTo>
                        <a:lnTo>
                          <a:pt x="42" y="42"/>
                        </a:lnTo>
                        <a:lnTo>
                          <a:pt x="45" y="39"/>
                        </a:lnTo>
                        <a:lnTo>
                          <a:pt x="46" y="34"/>
                        </a:lnTo>
                        <a:lnTo>
                          <a:pt x="48" y="30"/>
                        </a:lnTo>
                        <a:lnTo>
                          <a:pt x="49" y="25"/>
                        </a:lnTo>
                        <a:close/>
                        <a:moveTo>
                          <a:pt x="46" y="25"/>
                        </a:moveTo>
                        <a:lnTo>
                          <a:pt x="45" y="30"/>
                        </a:lnTo>
                        <a:lnTo>
                          <a:pt x="45" y="34"/>
                        </a:lnTo>
                        <a:lnTo>
                          <a:pt x="42" y="38"/>
                        </a:lnTo>
                        <a:lnTo>
                          <a:pt x="40" y="41"/>
                        </a:lnTo>
                        <a:lnTo>
                          <a:pt x="36" y="44"/>
                        </a:lnTo>
                        <a:lnTo>
                          <a:pt x="32" y="45"/>
                        </a:lnTo>
                        <a:lnTo>
                          <a:pt x="28" y="47"/>
                        </a:lnTo>
                        <a:lnTo>
                          <a:pt x="25" y="47"/>
                        </a:lnTo>
                        <a:lnTo>
                          <a:pt x="20" y="47"/>
                        </a:lnTo>
                        <a:lnTo>
                          <a:pt x="15" y="45"/>
                        </a:lnTo>
                        <a:lnTo>
                          <a:pt x="12" y="44"/>
                        </a:lnTo>
                        <a:lnTo>
                          <a:pt x="9" y="41"/>
                        </a:lnTo>
                        <a:lnTo>
                          <a:pt x="6" y="38"/>
                        </a:lnTo>
                        <a:lnTo>
                          <a:pt x="5" y="34"/>
                        </a:lnTo>
                        <a:lnTo>
                          <a:pt x="3" y="30"/>
                        </a:lnTo>
                        <a:lnTo>
                          <a:pt x="3" y="25"/>
                        </a:lnTo>
                        <a:lnTo>
                          <a:pt x="3" y="21"/>
                        </a:lnTo>
                        <a:lnTo>
                          <a:pt x="5" y="17"/>
                        </a:lnTo>
                        <a:lnTo>
                          <a:pt x="6" y="13"/>
                        </a:lnTo>
                        <a:lnTo>
                          <a:pt x="9" y="10"/>
                        </a:lnTo>
                        <a:lnTo>
                          <a:pt x="12" y="8"/>
                        </a:lnTo>
                        <a:lnTo>
                          <a:pt x="15" y="5"/>
                        </a:lnTo>
                        <a:lnTo>
                          <a:pt x="20" y="4"/>
                        </a:lnTo>
                        <a:lnTo>
                          <a:pt x="25" y="4"/>
                        </a:lnTo>
                        <a:lnTo>
                          <a:pt x="28" y="4"/>
                        </a:lnTo>
                        <a:lnTo>
                          <a:pt x="32" y="5"/>
                        </a:lnTo>
                        <a:lnTo>
                          <a:pt x="36" y="8"/>
                        </a:lnTo>
                        <a:lnTo>
                          <a:pt x="40" y="10"/>
                        </a:lnTo>
                        <a:lnTo>
                          <a:pt x="42" y="13"/>
                        </a:lnTo>
                        <a:lnTo>
                          <a:pt x="45" y="17"/>
                        </a:lnTo>
                        <a:lnTo>
                          <a:pt x="45" y="21"/>
                        </a:lnTo>
                        <a:lnTo>
                          <a:pt x="46" y="25"/>
                        </a:lnTo>
                        <a:close/>
                      </a:path>
                    </a:pathLst>
                  </a:custGeom>
                  <a:solidFill>
                    <a:srgbClr val="EE9FA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7" name="Freeform 865">
                    <a:extLst>
                      <a:ext uri="{FF2B5EF4-FFF2-40B4-BE49-F238E27FC236}">
                        <a16:creationId xmlns:a16="http://schemas.microsoft.com/office/drawing/2014/main" id="{43869BF5-1EAF-EE46-9CFC-86CC9DC6EEA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5" y="1207"/>
                    <a:ext cx="46" cy="46"/>
                  </a:xfrm>
                  <a:custGeom>
                    <a:avLst/>
                    <a:gdLst>
                      <a:gd name="T0" fmla="*/ 46 w 46"/>
                      <a:gd name="T1" fmla="*/ 23 h 46"/>
                      <a:gd name="T2" fmla="*/ 44 w 46"/>
                      <a:gd name="T3" fmla="*/ 19 h 46"/>
                      <a:gd name="T4" fmla="*/ 43 w 46"/>
                      <a:gd name="T5" fmla="*/ 14 h 46"/>
                      <a:gd name="T6" fmla="*/ 41 w 46"/>
                      <a:gd name="T7" fmla="*/ 11 h 46"/>
                      <a:gd name="T8" fmla="*/ 38 w 46"/>
                      <a:gd name="T9" fmla="*/ 8 h 46"/>
                      <a:gd name="T10" fmla="*/ 35 w 46"/>
                      <a:gd name="T11" fmla="*/ 5 h 46"/>
                      <a:gd name="T12" fmla="*/ 30 w 46"/>
                      <a:gd name="T13" fmla="*/ 2 h 46"/>
                      <a:gd name="T14" fmla="*/ 27 w 46"/>
                      <a:gd name="T15" fmla="*/ 0 h 46"/>
                      <a:gd name="T16" fmla="*/ 23 w 46"/>
                      <a:gd name="T17" fmla="*/ 0 h 46"/>
                      <a:gd name="T18" fmla="*/ 18 w 46"/>
                      <a:gd name="T19" fmla="*/ 0 h 46"/>
                      <a:gd name="T20" fmla="*/ 13 w 46"/>
                      <a:gd name="T21" fmla="*/ 2 h 46"/>
                      <a:gd name="T22" fmla="*/ 9 w 46"/>
                      <a:gd name="T23" fmla="*/ 5 h 46"/>
                      <a:gd name="T24" fmla="*/ 6 w 46"/>
                      <a:gd name="T25" fmla="*/ 8 h 46"/>
                      <a:gd name="T26" fmla="*/ 3 w 46"/>
                      <a:gd name="T27" fmla="*/ 11 h 46"/>
                      <a:gd name="T28" fmla="*/ 1 w 46"/>
                      <a:gd name="T29" fmla="*/ 14 h 46"/>
                      <a:gd name="T30" fmla="*/ 0 w 46"/>
                      <a:gd name="T31" fmla="*/ 19 h 46"/>
                      <a:gd name="T32" fmla="*/ 0 w 46"/>
                      <a:gd name="T33" fmla="*/ 23 h 46"/>
                      <a:gd name="T34" fmla="*/ 0 w 46"/>
                      <a:gd name="T35" fmla="*/ 28 h 46"/>
                      <a:gd name="T36" fmla="*/ 1 w 46"/>
                      <a:gd name="T37" fmla="*/ 32 h 46"/>
                      <a:gd name="T38" fmla="*/ 3 w 46"/>
                      <a:gd name="T39" fmla="*/ 37 h 46"/>
                      <a:gd name="T40" fmla="*/ 6 w 46"/>
                      <a:gd name="T41" fmla="*/ 40 h 46"/>
                      <a:gd name="T42" fmla="*/ 9 w 46"/>
                      <a:gd name="T43" fmla="*/ 43 h 46"/>
                      <a:gd name="T44" fmla="*/ 13 w 46"/>
                      <a:gd name="T45" fmla="*/ 45 h 46"/>
                      <a:gd name="T46" fmla="*/ 18 w 46"/>
                      <a:gd name="T47" fmla="*/ 46 h 46"/>
                      <a:gd name="T48" fmla="*/ 23 w 46"/>
                      <a:gd name="T49" fmla="*/ 46 h 46"/>
                      <a:gd name="T50" fmla="*/ 27 w 46"/>
                      <a:gd name="T51" fmla="*/ 46 h 46"/>
                      <a:gd name="T52" fmla="*/ 30 w 46"/>
                      <a:gd name="T53" fmla="*/ 45 h 46"/>
                      <a:gd name="T54" fmla="*/ 35 w 46"/>
                      <a:gd name="T55" fmla="*/ 43 h 46"/>
                      <a:gd name="T56" fmla="*/ 38 w 46"/>
                      <a:gd name="T57" fmla="*/ 40 h 46"/>
                      <a:gd name="T58" fmla="*/ 41 w 46"/>
                      <a:gd name="T59" fmla="*/ 37 h 46"/>
                      <a:gd name="T60" fmla="*/ 43 w 46"/>
                      <a:gd name="T61" fmla="*/ 32 h 46"/>
                      <a:gd name="T62" fmla="*/ 44 w 46"/>
                      <a:gd name="T63" fmla="*/ 28 h 46"/>
                      <a:gd name="T64" fmla="*/ 46 w 46"/>
                      <a:gd name="T65" fmla="*/ 23 h 46"/>
                      <a:gd name="T66" fmla="*/ 43 w 46"/>
                      <a:gd name="T67" fmla="*/ 23 h 46"/>
                      <a:gd name="T68" fmla="*/ 41 w 46"/>
                      <a:gd name="T69" fmla="*/ 31 h 46"/>
                      <a:gd name="T70" fmla="*/ 37 w 46"/>
                      <a:gd name="T71" fmla="*/ 37 h 46"/>
                      <a:gd name="T72" fmla="*/ 30 w 46"/>
                      <a:gd name="T73" fmla="*/ 42 h 46"/>
                      <a:gd name="T74" fmla="*/ 23 w 46"/>
                      <a:gd name="T75" fmla="*/ 43 h 46"/>
                      <a:gd name="T76" fmla="*/ 15 w 46"/>
                      <a:gd name="T77" fmla="*/ 42 h 46"/>
                      <a:gd name="T78" fmla="*/ 7 w 46"/>
                      <a:gd name="T79" fmla="*/ 37 h 46"/>
                      <a:gd name="T80" fmla="*/ 4 w 46"/>
                      <a:gd name="T81" fmla="*/ 31 h 46"/>
                      <a:gd name="T82" fmla="*/ 3 w 46"/>
                      <a:gd name="T83" fmla="*/ 23 h 46"/>
                      <a:gd name="T84" fmla="*/ 4 w 46"/>
                      <a:gd name="T85" fmla="*/ 15 h 46"/>
                      <a:gd name="T86" fmla="*/ 7 w 46"/>
                      <a:gd name="T87" fmla="*/ 9 h 46"/>
                      <a:gd name="T88" fmla="*/ 15 w 46"/>
                      <a:gd name="T89" fmla="*/ 5 h 46"/>
                      <a:gd name="T90" fmla="*/ 23 w 46"/>
                      <a:gd name="T91" fmla="*/ 3 h 46"/>
                      <a:gd name="T92" fmla="*/ 30 w 46"/>
                      <a:gd name="T93" fmla="*/ 5 h 46"/>
                      <a:gd name="T94" fmla="*/ 37 w 46"/>
                      <a:gd name="T95" fmla="*/ 9 h 46"/>
                      <a:gd name="T96" fmla="*/ 41 w 46"/>
                      <a:gd name="T97" fmla="*/ 15 h 46"/>
                      <a:gd name="T98" fmla="*/ 43 w 46"/>
                      <a:gd name="T99" fmla="*/ 23 h 4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6"/>
                      <a:gd name="T151" fmla="*/ 0 h 46"/>
                      <a:gd name="T152" fmla="*/ 46 w 46"/>
                      <a:gd name="T153" fmla="*/ 46 h 4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6" h="46">
                        <a:moveTo>
                          <a:pt x="46" y="23"/>
                        </a:moveTo>
                        <a:lnTo>
                          <a:pt x="44" y="19"/>
                        </a:lnTo>
                        <a:lnTo>
                          <a:pt x="43" y="14"/>
                        </a:lnTo>
                        <a:lnTo>
                          <a:pt x="41" y="11"/>
                        </a:lnTo>
                        <a:lnTo>
                          <a:pt x="38" y="8"/>
                        </a:lnTo>
                        <a:lnTo>
                          <a:pt x="35" y="5"/>
                        </a:lnTo>
                        <a:lnTo>
                          <a:pt x="30" y="2"/>
                        </a:lnTo>
                        <a:lnTo>
                          <a:pt x="27" y="0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3" y="2"/>
                        </a:lnTo>
                        <a:lnTo>
                          <a:pt x="9" y="5"/>
                        </a:lnTo>
                        <a:lnTo>
                          <a:pt x="6" y="8"/>
                        </a:lnTo>
                        <a:lnTo>
                          <a:pt x="3" y="11"/>
                        </a:lnTo>
                        <a:lnTo>
                          <a:pt x="1" y="14"/>
                        </a:lnTo>
                        <a:lnTo>
                          <a:pt x="0" y="19"/>
                        </a:lnTo>
                        <a:lnTo>
                          <a:pt x="0" y="23"/>
                        </a:lnTo>
                        <a:lnTo>
                          <a:pt x="0" y="28"/>
                        </a:lnTo>
                        <a:lnTo>
                          <a:pt x="1" y="32"/>
                        </a:lnTo>
                        <a:lnTo>
                          <a:pt x="3" y="37"/>
                        </a:lnTo>
                        <a:lnTo>
                          <a:pt x="6" y="40"/>
                        </a:lnTo>
                        <a:lnTo>
                          <a:pt x="9" y="43"/>
                        </a:lnTo>
                        <a:lnTo>
                          <a:pt x="13" y="45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27" y="46"/>
                        </a:lnTo>
                        <a:lnTo>
                          <a:pt x="30" y="45"/>
                        </a:lnTo>
                        <a:lnTo>
                          <a:pt x="35" y="43"/>
                        </a:lnTo>
                        <a:lnTo>
                          <a:pt x="38" y="40"/>
                        </a:lnTo>
                        <a:lnTo>
                          <a:pt x="41" y="37"/>
                        </a:lnTo>
                        <a:lnTo>
                          <a:pt x="43" y="32"/>
                        </a:lnTo>
                        <a:lnTo>
                          <a:pt x="44" y="28"/>
                        </a:lnTo>
                        <a:lnTo>
                          <a:pt x="46" y="23"/>
                        </a:lnTo>
                        <a:close/>
                        <a:moveTo>
                          <a:pt x="43" y="23"/>
                        </a:moveTo>
                        <a:lnTo>
                          <a:pt x="41" y="31"/>
                        </a:lnTo>
                        <a:lnTo>
                          <a:pt x="37" y="37"/>
                        </a:lnTo>
                        <a:lnTo>
                          <a:pt x="30" y="42"/>
                        </a:lnTo>
                        <a:lnTo>
                          <a:pt x="23" y="43"/>
                        </a:lnTo>
                        <a:lnTo>
                          <a:pt x="15" y="42"/>
                        </a:lnTo>
                        <a:lnTo>
                          <a:pt x="7" y="37"/>
                        </a:lnTo>
                        <a:lnTo>
                          <a:pt x="4" y="31"/>
                        </a:lnTo>
                        <a:lnTo>
                          <a:pt x="3" y="23"/>
                        </a:lnTo>
                        <a:lnTo>
                          <a:pt x="4" y="15"/>
                        </a:lnTo>
                        <a:lnTo>
                          <a:pt x="7" y="9"/>
                        </a:lnTo>
                        <a:lnTo>
                          <a:pt x="15" y="5"/>
                        </a:lnTo>
                        <a:lnTo>
                          <a:pt x="23" y="3"/>
                        </a:lnTo>
                        <a:lnTo>
                          <a:pt x="30" y="5"/>
                        </a:lnTo>
                        <a:lnTo>
                          <a:pt x="37" y="9"/>
                        </a:lnTo>
                        <a:lnTo>
                          <a:pt x="41" y="15"/>
                        </a:lnTo>
                        <a:lnTo>
                          <a:pt x="43" y="23"/>
                        </a:lnTo>
                        <a:close/>
                      </a:path>
                    </a:pathLst>
                  </a:custGeom>
                  <a:solidFill>
                    <a:srgbClr val="EEA2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8" name="Freeform 866">
                    <a:extLst>
                      <a:ext uri="{FF2B5EF4-FFF2-40B4-BE49-F238E27FC236}">
                        <a16:creationId xmlns:a16="http://schemas.microsoft.com/office/drawing/2014/main" id="{760CCE12-771C-1745-909A-B5DA03B6795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6" y="1209"/>
                    <a:ext cx="43" cy="43"/>
                  </a:xfrm>
                  <a:custGeom>
                    <a:avLst/>
                    <a:gdLst>
                      <a:gd name="T0" fmla="*/ 43 w 43"/>
                      <a:gd name="T1" fmla="*/ 21 h 43"/>
                      <a:gd name="T2" fmla="*/ 42 w 43"/>
                      <a:gd name="T3" fmla="*/ 17 h 43"/>
                      <a:gd name="T4" fmla="*/ 42 w 43"/>
                      <a:gd name="T5" fmla="*/ 13 h 43"/>
                      <a:gd name="T6" fmla="*/ 39 w 43"/>
                      <a:gd name="T7" fmla="*/ 9 h 43"/>
                      <a:gd name="T8" fmla="*/ 37 w 43"/>
                      <a:gd name="T9" fmla="*/ 6 h 43"/>
                      <a:gd name="T10" fmla="*/ 33 w 43"/>
                      <a:gd name="T11" fmla="*/ 4 h 43"/>
                      <a:gd name="T12" fmla="*/ 29 w 43"/>
                      <a:gd name="T13" fmla="*/ 1 h 43"/>
                      <a:gd name="T14" fmla="*/ 25 w 43"/>
                      <a:gd name="T15" fmla="*/ 0 h 43"/>
                      <a:gd name="T16" fmla="*/ 22 w 43"/>
                      <a:gd name="T17" fmla="*/ 0 h 43"/>
                      <a:gd name="T18" fmla="*/ 17 w 43"/>
                      <a:gd name="T19" fmla="*/ 0 h 43"/>
                      <a:gd name="T20" fmla="*/ 12 w 43"/>
                      <a:gd name="T21" fmla="*/ 1 h 43"/>
                      <a:gd name="T22" fmla="*/ 9 w 43"/>
                      <a:gd name="T23" fmla="*/ 4 h 43"/>
                      <a:gd name="T24" fmla="*/ 6 w 43"/>
                      <a:gd name="T25" fmla="*/ 6 h 43"/>
                      <a:gd name="T26" fmla="*/ 3 w 43"/>
                      <a:gd name="T27" fmla="*/ 9 h 43"/>
                      <a:gd name="T28" fmla="*/ 2 w 43"/>
                      <a:gd name="T29" fmla="*/ 13 h 43"/>
                      <a:gd name="T30" fmla="*/ 0 w 43"/>
                      <a:gd name="T31" fmla="*/ 17 h 43"/>
                      <a:gd name="T32" fmla="*/ 0 w 43"/>
                      <a:gd name="T33" fmla="*/ 21 h 43"/>
                      <a:gd name="T34" fmla="*/ 0 w 43"/>
                      <a:gd name="T35" fmla="*/ 26 h 43"/>
                      <a:gd name="T36" fmla="*/ 2 w 43"/>
                      <a:gd name="T37" fmla="*/ 30 h 43"/>
                      <a:gd name="T38" fmla="*/ 3 w 43"/>
                      <a:gd name="T39" fmla="*/ 34 h 43"/>
                      <a:gd name="T40" fmla="*/ 6 w 43"/>
                      <a:gd name="T41" fmla="*/ 37 h 43"/>
                      <a:gd name="T42" fmla="*/ 9 w 43"/>
                      <a:gd name="T43" fmla="*/ 40 h 43"/>
                      <a:gd name="T44" fmla="*/ 12 w 43"/>
                      <a:gd name="T45" fmla="*/ 41 h 43"/>
                      <a:gd name="T46" fmla="*/ 17 w 43"/>
                      <a:gd name="T47" fmla="*/ 43 h 43"/>
                      <a:gd name="T48" fmla="*/ 22 w 43"/>
                      <a:gd name="T49" fmla="*/ 43 h 43"/>
                      <a:gd name="T50" fmla="*/ 25 w 43"/>
                      <a:gd name="T51" fmla="*/ 43 h 43"/>
                      <a:gd name="T52" fmla="*/ 29 w 43"/>
                      <a:gd name="T53" fmla="*/ 41 h 43"/>
                      <a:gd name="T54" fmla="*/ 33 w 43"/>
                      <a:gd name="T55" fmla="*/ 40 h 43"/>
                      <a:gd name="T56" fmla="*/ 37 w 43"/>
                      <a:gd name="T57" fmla="*/ 37 h 43"/>
                      <a:gd name="T58" fmla="*/ 39 w 43"/>
                      <a:gd name="T59" fmla="*/ 34 h 43"/>
                      <a:gd name="T60" fmla="*/ 42 w 43"/>
                      <a:gd name="T61" fmla="*/ 30 h 43"/>
                      <a:gd name="T62" fmla="*/ 42 w 43"/>
                      <a:gd name="T63" fmla="*/ 26 h 43"/>
                      <a:gd name="T64" fmla="*/ 43 w 43"/>
                      <a:gd name="T65" fmla="*/ 21 h 43"/>
                      <a:gd name="T66" fmla="*/ 40 w 43"/>
                      <a:gd name="T67" fmla="*/ 21 h 43"/>
                      <a:gd name="T68" fmla="*/ 39 w 43"/>
                      <a:gd name="T69" fmla="*/ 29 h 43"/>
                      <a:gd name="T70" fmla="*/ 34 w 43"/>
                      <a:gd name="T71" fmla="*/ 35 h 43"/>
                      <a:gd name="T72" fmla="*/ 28 w 43"/>
                      <a:gd name="T73" fmla="*/ 38 h 43"/>
                      <a:gd name="T74" fmla="*/ 22 w 43"/>
                      <a:gd name="T75" fmla="*/ 40 h 43"/>
                      <a:gd name="T76" fmla="*/ 14 w 43"/>
                      <a:gd name="T77" fmla="*/ 38 h 43"/>
                      <a:gd name="T78" fmla="*/ 8 w 43"/>
                      <a:gd name="T79" fmla="*/ 35 h 43"/>
                      <a:gd name="T80" fmla="*/ 5 w 43"/>
                      <a:gd name="T81" fmla="*/ 29 h 43"/>
                      <a:gd name="T82" fmla="*/ 3 w 43"/>
                      <a:gd name="T83" fmla="*/ 21 h 43"/>
                      <a:gd name="T84" fmla="*/ 5 w 43"/>
                      <a:gd name="T85" fmla="*/ 13 h 43"/>
                      <a:gd name="T86" fmla="*/ 8 w 43"/>
                      <a:gd name="T87" fmla="*/ 9 h 43"/>
                      <a:gd name="T88" fmla="*/ 14 w 43"/>
                      <a:gd name="T89" fmla="*/ 4 h 43"/>
                      <a:gd name="T90" fmla="*/ 22 w 43"/>
                      <a:gd name="T91" fmla="*/ 3 h 43"/>
                      <a:gd name="T92" fmla="*/ 28 w 43"/>
                      <a:gd name="T93" fmla="*/ 4 h 43"/>
                      <a:gd name="T94" fmla="*/ 34 w 43"/>
                      <a:gd name="T95" fmla="*/ 9 h 43"/>
                      <a:gd name="T96" fmla="*/ 39 w 43"/>
                      <a:gd name="T97" fmla="*/ 13 h 43"/>
                      <a:gd name="T98" fmla="*/ 40 w 43"/>
                      <a:gd name="T99" fmla="*/ 21 h 43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3"/>
                      <a:gd name="T151" fmla="*/ 0 h 43"/>
                      <a:gd name="T152" fmla="*/ 43 w 43"/>
                      <a:gd name="T153" fmla="*/ 43 h 43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3" h="43">
                        <a:moveTo>
                          <a:pt x="43" y="21"/>
                        </a:moveTo>
                        <a:lnTo>
                          <a:pt x="42" y="17"/>
                        </a:lnTo>
                        <a:lnTo>
                          <a:pt x="42" y="13"/>
                        </a:lnTo>
                        <a:lnTo>
                          <a:pt x="39" y="9"/>
                        </a:lnTo>
                        <a:lnTo>
                          <a:pt x="37" y="6"/>
                        </a:lnTo>
                        <a:lnTo>
                          <a:pt x="33" y="4"/>
                        </a:lnTo>
                        <a:lnTo>
                          <a:pt x="29" y="1"/>
                        </a:lnTo>
                        <a:lnTo>
                          <a:pt x="25" y="0"/>
                        </a:lnTo>
                        <a:lnTo>
                          <a:pt x="22" y="0"/>
                        </a:lnTo>
                        <a:lnTo>
                          <a:pt x="17" y="0"/>
                        </a:lnTo>
                        <a:lnTo>
                          <a:pt x="12" y="1"/>
                        </a:lnTo>
                        <a:lnTo>
                          <a:pt x="9" y="4"/>
                        </a:lnTo>
                        <a:lnTo>
                          <a:pt x="6" y="6"/>
                        </a:lnTo>
                        <a:lnTo>
                          <a:pt x="3" y="9"/>
                        </a:lnTo>
                        <a:lnTo>
                          <a:pt x="2" y="13"/>
                        </a:lnTo>
                        <a:lnTo>
                          <a:pt x="0" y="17"/>
                        </a:lnTo>
                        <a:lnTo>
                          <a:pt x="0" y="21"/>
                        </a:lnTo>
                        <a:lnTo>
                          <a:pt x="0" y="26"/>
                        </a:lnTo>
                        <a:lnTo>
                          <a:pt x="2" y="30"/>
                        </a:lnTo>
                        <a:lnTo>
                          <a:pt x="3" y="34"/>
                        </a:lnTo>
                        <a:lnTo>
                          <a:pt x="6" y="37"/>
                        </a:lnTo>
                        <a:lnTo>
                          <a:pt x="9" y="40"/>
                        </a:lnTo>
                        <a:lnTo>
                          <a:pt x="12" y="41"/>
                        </a:lnTo>
                        <a:lnTo>
                          <a:pt x="17" y="43"/>
                        </a:lnTo>
                        <a:lnTo>
                          <a:pt x="22" y="43"/>
                        </a:lnTo>
                        <a:lnTo>
                          <a:pt x="25" y="43"/>
                        </a:lnTo>
                        <a:lnTo>
                          <a:pt x="29" y="41"/>
                        </a:lnTo>
                        <a:lnTo>
                          <a:pt x="33" y="40"/>
                        </a:lnTo>
                        <a:lnTo>
                          <a:pt x="37" y="37"/>
                        </a:lnTo>
                        <a:lnTo>
                          <a:pt x="39" y="34"/>
                        </a:lnTo>
                        <a:lnTo>
                          <a:pt x="42" y="30"/>
                        </a:lnTo>
                        <a:lnTo>
                          <a:pt x="42" y="26"/>
                        </a:lnTo>
                        <a:lnTo>
                          <a:pt x="43" y="21"/>
                        </a:lnTo>
                        <a:close/>
                        <a:moveTo>
                          <a:pt x="40" y="21"/>
                        </a:moveTo>
                        <a:lnTo>
                          <a:pt x="39" y="29"/>
                        </a:lnTo>
                        <a:lnTo>
                          <a:pt x="34" y="35"/>
                        </a:lnTo>
                        <a:lnTo>
                          <a:pt x="28" y="38"/>
                        </a:lnTo>
                        <a:lnTo>
                          <a:pt x="22" y="40"/>
                        </a:lnTo>
                        <a:lnTo>
                          <a:pt x="14" y="38"/>
                        </a:lnTo>
                        <a:lnTo>
                          <a:pt x="8" y="35"/>
                        </a:lnTo>
                        <a:lnTo>
                          <a:pt x="5" y="29"/>
                        </a:lnTo>
                        <a:lnTo>
                          <a:pt x="3" y="21"/>
                        </a:lnTo>
                        <a:lnTo>
                          <a:pt x="5" y="13"/>
                        </a:lnTo>
                        <a:lnTo>
                          <a:pt x="8" y="9"/>
                        </a:lnTo>
                        <a:lnTo>
                          <a:pt x="14" y="4"/>
                        </a:lnTo>
                        <a:lnTo>
                          <a:pt x="22" y="3"/>
                        </a:lnTo>
                        <a:lnTo>
                          <a:pt x="28" y="4"/>
                        </a:lnTo>
                        <a:lnTo>
                          <a:pt x="34" y="9"/>
                        </a:lnTo>
                        <a:lnTo>
                          <a:pt x="39" y="13"/>
                        </a:lnTo>
                        <a:lnTo>
                          <a:pt x="40" y="21"/>
                        </a:lnTo>
                        <a:close/>
                      </a:path>
                    </a:pathLst>
                  </a:custGeom>
                  <a:solidFill>
                    <a:srgbClr val="EFA6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9" name="Freeform 867">
                    <a:extLst>
                      <a:ext uri="{FF2B5EF4-FFF2-40B4-BE49-F238E27FC236}">
                        <a16:creationId xmlns:a16="http://schemas.microsoft.com/office/drawing/2014/main" id="{81997A18-84C0-E144-9A4B-55BFE72FB4E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8" y="1210"/>
                    <a:ext cx="40" cy="40"/>
                  </a:xfrm>
                  <a:custGeom>
                    <a:avLst/>
                    <a:gdLst>
                      <a:gd name="T0" fmla="*/ 40 w 40"/>
                      <a:gd name="T1" fmla="*/ 20 h 40"/>
                      <a:gd name="T2" fmla="*/ 38 w 40"/>
                      <a:gd name="T3" fmla="*/ 12 h 40"/>
                      <a:gd name="T4" fmla="*/ 34 w 40"/>
                      <a:gd name="T5" fmla="*/ 6 h 40"/>
                      <a:gd name="T6" fmla="*/ 27 w 40"/>
                      <a:gd name="T7" fmla="*/ 2 h 40"/>
                      <a:gd name="T8" fmla="*/ 20 w 40"/>
                      <a:gd name="T9" fmla="*/ 0 h 40"/>
                      <a:gd name="T10" fmla="*/ 12 w 40"/>
                      <a:gd name="T11" fmla="*/ 2 h 40"/>
                      <a:gd name="T12" fmla="*/ 4 w 40"/>
                      <a:gd name="T13" fmla="*/ 6 h 40"/>
                      <a:gd name="T14" fmla="*/ 1 w 40"/>
                      <a:gd name="T15" fmla="*/ 12 h 40"/>
                      <a:gd name="T16" fmla="*/ 0 w 40"/>
                      <a:gd name="T17" fmla="*/ 20 h 40"/>
                      <a:gd name="T18" fmla="*/ 1 w 40"/>
                      <a:gd name="T19" fmla="*/ 28 h 40"/>
                      <a:gd name="T20" fmla="*/ 4 w 40"/>
                      <a:gd name="T21" fmla="*/ 34 h 40"/>
                      <a:gd name="T22" fmla="*/ 12 w 40"/>
                      <a:gd name="T23" fmla="*/ 39 h 40"/>
                      <a:gd name="T24" fmla="*/ 20 w 40"/>
                      <a:gd name="T25" fmla="*/ 40 h 40"/>
                      <a:gd name="T26" fmla="*/ 27 w 40"/>
                      <a:gd name="T27" fmla="*/ 39 h 40"/>
                      <a:gd name="T28" fmla="*/ 34 w 40"/>
                      <a:gd name="T29" fmla="*/ 34 h 40"/>
                      <a:gd name="T30" fmla="*/ 38 w 40"/>
                      <a:gd name="T31" fmla="*/ 28 h 40"/>
                      <a:gd name="T32" fmla="*/ 40 w 40"/>
                      <a:gd name="T33" fmla="*/ 20 h 40"/>
                      <a:gd name="T34" fmla="*/ 37 w 40"/>
                      <a:gd name="T35" fmla="*/ 20 h 40"/>
                      <a:gd name="T36" fmla="*/ 35 w 40"/>
                      <a:gd name="T37" fmla="*/ 26 h 40"/>
                      <a:gd name="T38" fmla="*/ 31 w 40"/>
                      <a:gd name="T39" fmla="*/ 33 h 40"/>
                      <a:gd name="T40" fmla="*/ 26 w 40"/>
                      <a:gd name="T41" fmla="*/ 36 h 40"/>
                      <a:gd name="T42" fmla="*/ 20 w 40"/>
                      <a:gd name="T43" fmla="*/ 37 h 40"/>
                      <a:gd name="T44" fmla="*/ 12 w 40"/>
                      <a:gd name="T45" fmla="*/ 36 h 40"/>
                      <a:gd name="T46" fmla="*/ 7 w 40"/>
                      <a:gd name="T47" fmla="*/ 33 h 40"/>
                      <a:gd name="T48" fmla="*/ 4 w 40"/>
                      <a:gd name="T49" fmla="*/ 26 h 40"/>
                      <a:gd name="T50" fmla="*/ 3 w 40"/>
                      <a:gd name="T51" fmla="*/ 20 h 40"/>
                      <a:gd name="T52" fmla="*/ 4 w 40"/>
                      <a:gd name="T53" fmla="*/ 14 h 40"/>
                      <a:gd name="T54" fmla="*/ 7 w 40"/>
                      <a:gd name="T55" fmla="*/ 8 h 40"/>
                      <a:gd name="T56" fmla="*/ 12 w 40"/>
                      <a:gd name="T57" fmla="*/ 5 h 40"/>
                      <a:gd name="T58" fmla="*/ 20 w 40"/>
                      <a:gd name="T59" fmla="*/ 3 h 40"/>
                      <a:gd name="T60" fmla="*/ 26 w 40"/>
                      <a:gd name="T61" fmla="*/ 5 h 40"/>
                      <a:gd name="T62" fmla="*/ 31 w 40"/>
                      <a:gd name="T63" fmla="*/ 8 h 40"/>
                      <a:gd name="T64" fmla="*/ 35 w 40"/>
                      <a:gd name="T65" fmla="*/ 14 h 40"/>
                      <a:gd name="T66" fmla="*/ 37 w 40"/>
                      <a:gd name="T67" fmla="*/ 20 h 4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0"/>
                      <a:gd name="T103" fmla="*/ 0 h 40"/>
                      <a:gd name="T104" fmla="*/ 40 w 40"/>
                      <a:gd name="T105" fmla="*/ 40 h 4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0" h="40">
                        <a:moveTo>
                          <a:pt x="40" y="20"/>
                        </a:moveTo>
                        <a:lnTo>
                          <a:pt x="38" y="12"/>
                        </a:lnTo>
                        <a:lnTo>
                          <a:pt x="34" y="6"/>
                        </a:lnTo>
                        <a:lnTo>
                          <a:pt x="27" y="2"/>
                        </a:lnTo>
                        <a:lnTo>
                          <a:pt x="20" y="0"/>
                        </a:lnTo>
                        <a:lnTo>
                          <a:pt x="12" y="2"/>
                        </a:lnTo>
                        <a:lnTo>
                          <a:pt x="4" y="6"/>
                        </a:lnTo>
                        <a:lnTo>
                          <a:pt x="1" y="12"/>
                        </a:lnTo>
                        <a:lnTo>
                          <a:pt x="0" y="20"/>
                        </a:lnTo>
                        <a:lnTo>
                          <a:pt x="1" y="28"/>
                        </a:lnTo>
                        <a:lnTo>
                          <a:pt x="4" y="34"/>
                        </a:lnTo>
                        <a:lnTo>
                          <a:pt x="12" y="39"/>
                        </a:lnTo>
                        <a:lnTo>
                          <a:pt x="20" y="40"/>
                        </a:lnTo>
                        <a:lnTo>
                          <a:pt x="27" y="39"/>
                        </a:lnTo>
                        <a:lnTo>
                          <a:pt x="34" y="34"/>
                        </a:lnTo>
                        <a:lnTo>
                          <a:pt x="38" y="28"/>
                        </a:lnTo>
                        <a:lnTo>
                          <a:pt x="40" y="20"/>
                        </a:lnTo>
                        <a:close/>
                        <a:moveTo>
                          <a:pt x="37" y="20"/>
                        </a:moveTo>
                        <a:lnTo>
                          <a:pt x="35" y="26"/>
                        </a:lnTo>
                        <a:lnTo>
                          <a:pt x="31" y="33"/>
                        </a:lnTo>
                        <a:lnTo>
                          <a:pt x="26" y="36"/>
                        </a:lnTo>
                        <a:lnTo>
                          <a:pt x="20" y="37"/>
                        </a:lnTo>
                        <a:lnTo>
                          <a:pt x="12" y="36"/>
                        </a:lnTo>
                        <a:lnTo>
                          <a:pt x="7" y="33"/>
                        </a:lnTo>
                        <a:lnTo>
                          <a:pt x="4" y="26"/>
                        </a:lnTo>
                        <a:lnTo>
                          <a:pt x="3" y="20"/>
                        </a:lnTo>
                        <a:lnTo>
                          <a:pt x="4" y="14"/>
                        </a:lnTo>
                        <a:lnTo>
                          <a:pt x="7" y="8"/>
                        </a:lnTo>
                        <a:lnTo>
                          <a:pt x="12" y="5"/>
                        </a:lnTo>
                        <a:lnTo>
                          <a:pt x="20" y="3"/>
                        </a:lnTo>
                        <a:lnTo>
                          <a:pt x="26" y="5"/>
                        </a:lnTo>
                        <a:lnTo>
                          <a:pt x="31" y="8"/>
                        </a:lnTo>
                        <a:lnTo>
                          <a:pt x="35" y="14"/>
                        </a:lnTo>
                        <a:lnTo>
                          <a:pt x="37" y="20"/>
                        </a:lnTo>
                        <a:close/>
                      </a:path>
                    </a:pathLst>
                  </a:custGeom>
                  <a:solidFill>
                    <a:srgbClr val="EFA9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0" name="Freeform 868">
                    <a:extLst>
                      <a:ext uri="{FF2B5EF4-FFF2-40B4-BE49-F238E27FC236}">
                        <a16:creationId xmlns:a16="http://schemas.microsoft.com/office/drawing/2014/main" id="{CBED32E1-658A-2E4E-B953-70541DD9051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79" y="1212"/>
                    <a:ext cx="37" cy="37"/>
                  </a:xfrm>
                  <a:custGeom>
                    <a:avLst/>
                    <a:gdLst>
                      <a:gd name="T0" fmla="*/ 37 w 37"/>
                      <a:gd name="T1" fmla="*/ 18 h 37"/>
                      <a:gd name="T2" fmla="*/ 36 w 37"/>
                      <a:gd name="T3" fmla="*/ 10 h 37"/>
                      <a:gd name="T4" fmla="*/ 31 w 37"/>
                      <a:gd name="T5" fmla="*/ 6 h 37"/>
                      <a:gd name="T6" fmla="*/ 25 w 37"/>
                      <a:gd name="T7" fmla="*/ 1 h 37"/>
                      <a:gd name="T8" fmla="*/ 19 w 37"/>
                      <a:gd name="T9" fmla="*/ 0 h 37"/>
                      <a:gd name="T10" fmla="*/ 11 w 37"/>
                      <a:gd name="T11" fmla="*/ 1 h 37"/>
                      <a:gd name="T12" fmla="*/ 5 w 37"/>
                      <a:gd name="T13" fmla="*/ 6 h 37"/>
                      <a:gd name="T14" fmla="*/ 2 w 37"/>
                      <a:gd name="T15" fmla="*/ 10 h 37"/>
                      <a:gd name="T16" fmla="*/ 0 w 37"/>
                      <a:gd name="T17" fmla="*/ 18 h 37"/>
                      <a:gd name="T18" fmla="*/ 2 w 37"/>
                      <a:gd name="T19" fmla="*/ 26 h 37"/>
                      <a:gd name="T20" fmla="*/ 5 w 37"/>
                      <a:gd name="T21" fmla="*/ 32 h 37"/>
                      <a:gd name="T22" fmla="*/ 11 w 37"/>
                      <a:gd name="T23" fmla="*/ 35 h 37"/>
                      <a:gd name="T24" fmla="*/ 19 w 37"/>
                      <a:gd name="T25" fmla="*/ 37 h 37"/>
                      <a:gd name="T26" fmla="*/ 25 w 37"/>
                      <a:gd name="T27" fmla="*/ 35 h 37"/>
                      <a:gd name="T28" fmla="*/ 31 w 37"/>
                      <a:gd name="T29" fmla="*/ 32 h 37"/>
                      <a:gd name="T30" fmla="*/ 36 w 37"/>
                      <a:gd name="T31" fmla="*/ 26 h 37"/>
                      <a:gd name="T32" fmla="*/ 37 w 37"/>
                      <a:gd name="T33" fmla="*/ 18 h 37"/>
                      <a:gd name="T34" fmla="*/ 34 w 37"/>
                      <a:gd name="T35" fmla="*/ 18 h 37"/>
                      <a:gd name="T36" fmla="*/ 33 w 37"/>
                      <a:gd name="T37" fmla="*/ 24 h 37"/>
                      <a:gd name="T38" fmla="*/ 30 w 37"/>
                      <a:gd name="T39" fmla="*/ 29 h 37"/>
                      <a:gd name="T40" fmla="*/ 25 w 37"/>
                      <a:gd name="T41" fmla="*/ 32 h 37"/>
                      <a:gd name="T42" fmla="*/ 19 w 37"/>
                      <a:gd name="T43" fmla="*/ 34 h 37"/>
                      <a:gd name="T44" fmla="*/ 13 w 37"/>
                      <a:gd name="T45" fmla="*/ 32 h 37"/>
                      <a:gd name="T46" fmla="*/ 8 w 37"/>
                      <a:gd name="T47" fmla="*/ 29 h 37"/>
                      <a:gd name="T48" fmla="*/ 3 w 37"/>
                      <a:gd name="T49" fmla="*/ 24 h 37"/>
                      <a:gd name="T50" fmla="*/ 3 w 37"/>
                      <a:gd name="T51" fmla="*/ 18 h 37"/>
                      <a:gd name="T52" fmla="*/ 3 w 37"/>
                      <a:gd name="T53" fmla="*/ 12 h 37"/>
                      <a:gd name="T54" fmla="*/ 8 w 37"/>
                      <a:gd name="T55" fmla="*/ 7 h 37"/>
                      <a:gd name="T56" fmla="*/ 13 w 37"/>
                      <a:gd name="T57" fmla="*/ 4 h 37"/>
                      <a:gd name="T58" fmla="*/ 19 w 37"/>
                      <a:gd name="T59" fmla="*/ 3 h 37"/>
                      <a:gd name="T60" fmla="*/ 25 w 37"/>
                      <a:gd name="T61" fmla="*/ 4 h 37"/>
                      <a:gd name="T62" fmla="*/ 30 w 37"/>
                      <a:gd name="T63" fmla="*/ 7 h 37"/>
                      <a:gd name="T64" fmla="*/ 33 w 37"/>
                      <a:gd name="T65" fmla="*/ 12 h 37"/>
                      <a:gd name="T66" fmla="*/ 34 w 37"/>
                      <a:gd name="T67" fmla="*/ 18 h 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7"/>
                      <a:gd name="T104" fmla="*/ 37 w 37"/>
                      <a:gd name="T105" fmla="*/ 37 h 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7">
                        <a:moveTo>
                          <a:pt x="37" y="18"/>
                        </a:moveTo>
                        <a:lnTo>
                          <a:pt x="36" y="10"/>
                        </a:lnTo>
                        <a:lnTo>
                          <a:pt x="31" y="6"/>
                        </a:lnTo>
                        <a:lnTo>
                          <a:pt x="25" y="1"/>
                        </a:lnTo>
                        <a:lnTo>
                          <a:pt x="19" y="0"/>
                        </a:lnTo>
                        <a:lnTo>
                          <a:pt x="11" y="1"/>
                        </a:lnTo>
                        <a:lnTo>
                          <a:pt x="5" y="6"/>
                        </a:lnTo>
                        <a:lnTo>
                          <a:pt x="2" y="10"/>
                        </a:lnTo>
                        <a:lnTo>
                          <a:pt x="0" y="18"/>
                        </a:lnTo>
                        <a:lnTo>
                          <a:pt x="2" y="26"/>
                        </a:lnTo>
                        <a:lnTo>
                          <a:pt x="5" y="32"/>
                        </a:lnTo>
                        <a:lnTo>
                          <a:pt x="11" y="35"/>
                        </a:lnTo>
                        <a:lnTo>
                          <a:pt x="19" y="37"/>
                        </a:lnTo>
                        <a:lnTo>
                          <a:pt x="25" y="35"/>
                        </a:lnTo>
                        <a:lnTo>
                          <a:pt x="31" y="32"/>
                        </a:lnTo>
                        <a:lnTo>
                          <a:pt x="36" y="26"/>
                        </a:lnTo>
                        <a:lnTo>
                          <a:pt x="37" y="18"/>
                        </a:lnTo>
                        <a:close/>
                        <a:moveTo>
                          <a:pt x="34" y="18"/>
                        </a:moveTo>
                        <a:lnTo>
                          <a:pt x="33" y="24"/>
                        </a:lnTo>
                        <a:lnTo>
                          <a:pt x="30" y="29"/>
                        </a:lnTo>
                        <a:lnTo>
                          <a:pt x="25" y="32"/>
                        </a:lnTo>
                        <a:lnTo>
                          <a:pt x="19" y="34"/>
                        </a:lnTo>
                        <a:lnTo>
                          <a:pt x="13" y="32"/>
                        </a:lnTo>
                        <a:lnTo>
                          <a:pt x="8" y="29"/>
                        </a:lnTo>
                        <a:lnTo>
                          <a:pt x="3" y="24"/>
                        </a:lnTo>
                        <a:lnTo>
                          <a:pt x="3" y="18"/>
                        </a:lnTo>
                        <a:lnTo>
                          <a:pt x="3" y="12"/>
                        </a:lnTo>
                        <a:lnTo>
                          <a:pt x="8" y="7"/>
                        </a:lnTo>
                        <a:lnTo>
                          <a:pt x="13" y="4"/>
                        </a:lnTo>
                        <a:lnTo>
                          <a:pt x="19" y="3"/>
                        </a:lnTo>
                        <a:lnTo>
                          <a:pt x="25" y="4"/>
                        </a:lnTo>
                        <a:lnTo>
                          <a:pt x="30" y="7"/>
                        </a:lnTo>
                        <a:lnTo>
                          <a:pt x="33" y="12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solidFill>
                    <a:srgbClr val="EFAF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1" name="Freeform 869">
                    <a:extLst>
                      <a:ext uri="{FF2B5EF4-FFF2-40B4-BE49-F238E27FC236}">
                        <a16:creationId xmlns:a16="http://schemas.microsoft.com/office/drawing/2014/main" id="{1295AC91-E2AF-A444-B285-4342FED39EF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1" y="1213"/>
                    <a:ext cx="34" cy="34"/>
                  </a:xfrm>
                  <a:custGeom>
                    <a:avLst/>
                    <a:gdLst>
                      <a:gd name="T0" fmla="*/ 34 w 34"/>
                      <a:gd name="T1" fmla="*/ 17 h 34"/>
                      <a:gd name="T2" fmla="*/ 32 w 34"/>
                      <a:gd name="T3" fmla="*/ 11 h 34"/>
                      <a:gd name="T4" fmla="*/ 28 w 34"/>
                      <a:gd name="T5" fmla="*/ 5 h 34"/>
                      <a:gd name="T6" fmla="*/ 23 w 34"/>
                      <a:gd name="T7" fmla="*/ 2 h 34"/>
                      <a:gd name="T8" fmla="*/ 17 w 34"/>
                      <a:gd name="T9" fmla="*/ 0 h 34"/>
                      <a:gd name="T10" fmla="*/ 9 w 34"/>
                      <a:gd name="T11" fmla="*/ 2 h 34"/>
                      <a:gd name="T12" fmla="*/ 4 w 34"/>
                      <a:gd name="T13" fmla="*/ 5 h 34"/>
                      <a:gd name="T14" fmla="*/ 1 w 34"/>
                      <a:gd name="T15" fmla="*/ 11 h 34"/>
                      <a:gd name="T16" fmla="*/ 0 w 34"/>
                      <a:gd name="T17" fmla="*/ 17 h 34"/>
                      <a:gd name="T18" fmla="*/ 1 w 34"/>
                      <a:gd name="T19" fmla="*/ 23 h 34"/>
                      <a:gd name="T20" fmla="*/ 4 w 34"/>
                      <a:gd name="T21" fmla="*/ 30 h 34"/>
                      <a:gd name="T22" fmla="*/ 9 w 34"/>
                      <a:gd name="T23" fmla="*/ 33 h 34"/>
                      <a:gd name="T24" fmla="*/ 17 w 34"/>
                      <a:gd name="T25" fmla="*/ 34 h 34"/>
                      <a:gd name="T26" fmla="*/ 23 w 34"/>
                      <a:gd name="T27" fmla="*/ 33 h 34"/>
                      <a:gd name="T28" fmla="*/ 28 w 34"/>
                      <a:gd name="T29" fmla="*/ 30 h 34"/>
                      <a:gd name="T30" fmla="*/ 32 w 34"/>
                      <a:gd name="T31" fmla="*/ 23 h 34"/>
                      <a:gd name="T32" fmla="*/ 34 w 34"/>
                      <a:gd name="T33" fmla="*/ 17 h 34"/>
                      <a:gd name="T34" fmla="*/ 31 w 34"/>
                      <a:gd name="T35" fmla="*/ 17 h 34"/>
                      <a:gd name="T36" fmla="*/ 29 w 34"/>
                      <a:gd name="T37" fmla="*/ 23 h 34"/>
                      <a:gd name="T38" fmla="*/ 26 w 34"/>
                      <a:gd name="T39" fmla="*/ 26 h 34"/>
                      <a:gd name="T40" fmla="*/ 21 w 34"/>
                      <a:gd name="T41" fmla="*/ 30 h 34"/>
                      <a:gd name="T42" fmla="*/ 17 w 34"/>
                      <a:gd name="T43" fmla="*/ 31 h 34"/>
                      <a:gd name="T44" fmla="*/ 11 w 34"/>
                      <a:gd name="T45" fmla="*/ 30 h 34"/>
                      <a:gd name="T46" fmla="*/ 6 w 34"/>
                      <a:gd name="T47" fmla="*/ 26 h 34"/>
                      <a:gd name="T48" fmla="*/ 3 w 34"/>
                      <a:gd name="T49" fmla="*/ 23 h 34"/>
                      <a:gd name="T50" fmla="*/ 3 w 34"/>
                      <a:gd name="T51" fmla="*/ 17 h 34"/>
                      <a:gd name="T52" fmla="*/ 3 w 34"/>
                      <a:gd name="T53" fmla="*/ 13 h 34"/>
                      <a:gd name="T54" fmla="*/ 6 w 34"/>
                      <a:gd name="T55" fmla="*/ 8 h 34"/>
                      <a:gd name="T56" fmla="*/ 11 w 34"/>
                      <a:gd name="T57" fmla="*/ 5 h 34"/>
                      <a:gd name="T58" fmla="*/ 17 w 34"/>
                      <a:gd name="T59" fmla="*/ 3 h 34"/>
                      <a:gd name="T60" fmla="*/ 21 w 34"/>
                      <a:gd name="T61" fmla="*/ 5 h 34"/>
                      <a:gd name="T62" fmla="*/ 26 w 34"/>
                      <a:gd name="T63" fmla="*/ 8 h 34"/>
                      <a:gd name="T64" fmla="*/ 29 w 34"/>
                      <a:gd name="T65" fmla="*/ 13 h 34"/>
                      <a:gd name="T66" fmla="*/ 31 w 34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4"/>
                      <a:gd name="T103" fmla="*/ 0 h 34"/>
                      <a:gd name="T104" fmla="*/ 34 w 34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4" h="34">
                        <a:moveTo>
                          <a:pt x="34" y="17"/>
                        </a:moveTo>
                        <a:lnTo>
                          <a:pt x="32" y="11"/>
                        </a:lnTo>
                        <a:lnTo>
                          <a:pt x="28" y="5"/>
                        </a:lnTo>
                        <a:lnTo>
                          <a:pt x="23" y="2"/>
                        </a:lnTo>
                        <a:lnTo>
                          <a:pt x="17" y="0"/>
                        </a:lnTo>
                        <a:lnTo>
                          <a:pt x="9" y="2"/>
                        </a:lnTo>
                        <a:lnTo>
                          <a:pt x="4" y="5"/>
                        </a:lnTo>
                        <a:lnTo>
                          <a:pt x="1" y="11"/>
                        </a:lnTo>
                        <a:lnTo>
                          <a:pt x="0" y="17"/>
                        </a:lnTo>
                        <a:lnTo>
                          <a:pt x="1" y="23"/>
                        </a:lnTo>
                        <a:lnTo>
                          <a:pt x="4" y="30"/>
                        </a:lnTo>
                        <a:lnTo>
                          <a:pt x="9" y="33"/>
                        </a:lnTo>
                        <a:lnTo>
                          <a:pt x="17" y="34"/>
                        </a:lnTo>
                        <a:lnTo>
                          <a:pt x="23" y="33"/>
                        </a:lnTo>
                        <a:lnTo>
                          <a:pt x="28" y="30"/>
                        </a:lnTo>
                        <a:lnTo>
                          <a:pt x="32" y="23"/>
                        </a:lnTo>
                        <a:lnTo>
                          <a:pt x="34" y="17"/>
                        </a:lnTo>
                        <a:close/>
                        <a:moveTo>
                          <a:pt x="31" y="17"/>
                        </a:moveTo>
                        <a:lnTo>
                          <a:pt x="29" y="23"/>
                        </a:lnTo>
                        <a:lnTo>
                          <a:pt x="26" y="26"/>
                        </a:lnTo>
                        <a:lnTo>
                          <a:pt x="21" y="30"/>
                        </a:lnTo>
                        <a:lnTo>
                          <a:pt x="17" y="31"/>
                        </a:lnTo>
                        <a:lnTo>
                          <a:pt x="11" y="30"/>
                        </a:lnTo>
                        <a:lnTo>
                          <a:pt x="6" y="26"/>
                        </a:lnTo>
                        <a:lnTo>
                          <a:pt x="3" y="23"/>
                        </a:lnTo>
                        <a:lnTo>
                          <a:pt x="3" y="17"/>
                        </a:lnTo>
                        <a:lnTo>
                          <a:pt x="3" y="13"/>
                        </a:lnTo>
                        <a:lnTo>
                          <a:pt x="6" y="8"/>
                        </a:lnTo>
                        <a:lnTo>
                          <a:pt x="11" y="5"/>
                        </a:lnTo>
                        <a:lnTo>
                          <a:pt x="17" y="3"/>
                        </a:lnTo>
                        <a:lnTo>
                          <a:pt x="21" y="5"/>
                        </a:lnTo>
                        <a:lnTo>
                          <a:pt x="26" y="8"/>
                        </a:lnTo>
                        <a:lnTo>
                          <a:pt x="29" y="13"/>
                        </a:lnTo>
                        <a:lnTo>
                          <a:pt x="31" y="17"/>
                        </a:lnTo>
                        <a:close/>
                      </a:path>
                    </a:pathLst>
                  </a:custGeom>
                  <a:solidFill>
                    <a:srgbClr val="F0B3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2" name="Freeform 870">
                    <a:extLst>
                      <a:ext uri="{FF2B5EF4-FFF2-40B4-BE49-F238E27FC236}">
                        <a16:creationId xmlns:a16="http://schemas.microsoft.com/office/drawing/2014/main" id="{9F684CCD-897F-2E45-976F-E0654D1148F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2" y="1215"/>
                    <a:ext cx="31" cy="31"/>
                  </a:xfrm>
                  <a:custGeom>
                    <a:avLst/>
                    <a:gdLst>
                      <a:gd name="T0" fmla="*/ 31 w 31"/>
                      <a:gd name="T1" fmla="*/ 15 h 31"/>
                      <a:gd name="T2" fmla="*/ 30 w 31"/>
                      <a:gd name="T3" fmla="*/ 9 h 31"/>
                      <a:gd name="T4" fmla="*/ 27 w 31"/>
                      <a:gd name="T5" fmla="*/ 4 h 31"/>
                      <a:gd name="T6" fmla="*/ 22 w 31"/>
                      <a:gd name="T7" fmla="*/ 1 h 31"/>
                      <a:gd name="T8" fmla="*/ 16 w 31"/>
                      <a:gd name="T9" fmla="*/ 0 h 31"/>
                      <a:gd name="T10" fmla="*/ 10 w 31"/>
                      <a:gd name="T11" fmla="*/ 1 h 31"/>
                      <a:gd name="T12" fmla="*/ 5 w 31"/>
                      <a:gd name="T13" fmla="*/ 4 h 31"/>
                      <a:gd name="T14" fmla="*/ 0 w 31"/>
                      <a:gd name="T15" fmla="*/ 9 h 31"/>
                      <a:gd name="T16" fmla="*/ 0 w 31"/>
                      <a:gd name="T17" fmla="*/ 15 h 31"/>
                      <a:gd name="T18" fmla="*/ 0 w 31"/>
                      <a:gd name="T19" fmla="*/ 21 h 31"/>
                      <a:gd name="T20" fmla="*/ 5 w 31"/>
                      <a:gd name="T21" fmla="*/ 26 h 31"/>
                      <a:gd name="T22" fmla="*/ 10 w 31"/>
                      <a:gd name="T23" fmla="*/ 29 h 31"/>
                      <a:gd name="T24" fmla="*/ 16 w 31"/>
                      <a:gd name="T25" fmla="*/ 31 h 31"/>
                      <a:gd name="T26" fmla="*/ 22 w 31"/>
                      <a:gd name="T27" fmla="*/ 29 h 31"/>
                      <a:gd name="T28" fmla="*/ 27 w 31"/>
                      <a:gd name="T29" fmla="*/ 26 h 31"/>
                      <a:gd name="T30" fmla="*/ 30 w 31"/>
                      <a:gd name="T31" fmla="*/ 21 h 31"/>
                      <a:gd name="T32" fmla="*/ 31 w 31"/>
                      <a:gd name="T33" fmla="*/ 15 h 31"/>
                      <a:gd name="T34" fmla="*/ 28 w 31"/>
                      <a:gd name="T35" fmla="*/ 15 h 31"/>
                      <a:gd name="T36" fmla="*/ 27 w 31"/>
                      <a:gd name="T37" fmla="*/ 20 h 31"/>
                      <a:gd name="T38" fmla="*/ 23 w 31"/>
                      <a:gd name="T39" fmla="*/ 24 h 31"/>
                      <a:gd name="T40" fmla="*/ 20 w 31"/>
                      <a:gd name="T41" fmla="*/ 28 h 31"/>
                      <a:gd name="T42" fmla="*/ 16 w 31"/>
                      <a:gd name="T43" fmla="*/ 28 h 31"/>
                      <a:gd name="T44" fmla="*/ 11 w 31"/>
                      <a:gd name="T45" fmla="*/ 28 h 31"/>
                      <a:gd name="T46" fmla="*/ 6 w 31"/>
                      <a:gd name="T47" fmla="*/ 24 h 31"/>
                      <a:gd name="T48" fmla="*/ 3 w 31"/>
                      <a:gd name="T49" fmla="*/ 20 h 31"/>
                      <a:gd name="T50" fmla="*/ 3 w 31"/>
                      <a:gd name="T51" fmla="*/ 15 h 31"/>
                      <a:gd name="T52" fmla="*/ 3 w 31"/>
                      <a:gd name="T53" fmla="*/ 11 h 31"/>
                      <a:gd name="T54" fmla="*/ 6 w 31"/>
                      <a:gd name="T55" fmla="*/ 6 h 31"/>
                      <a:gd name="T56" fmla="*/ 11 w 31"/>
                      <a:gd name="T57" fmla="*/ 4 h 31"/>
                      <a:gd name="T58" fmla="*/ 16 w 31"/>
                      <a:gd name="T59" fmla="*/ 3 h 31"/>
                      <a:gd name="T60" fmla="*/ 20 w 31"/>
                      <a:gd name="T61" fmla="*/ 4 h 31"/>
                      <a:gd name="T62" fmla="*/ 23 w 31"/>
                      <a:gd name="T63" fmla="*/ 6 h 31"/>
                      <a:gd name="T64" fmla="*/ 27 w 31"/>
                      <a:gd name="T65" fmla="*/ 11 h 31"/>
                      <a:gd name="T66" fmla="*/ 28 w 31"/>
                      <a:gd name="T67" fmla="*/ 15 h 3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1"/>
                      <a:gd name="T103" fmla="*/ 0 h 31"/>
                      <a:gd name="T104" fmla="*/ 31 w 31"/>
                      <a:gd name="T105" fmla="*/ 31 h 3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1" h="31">
                        <a:moveTo>
                          <a:pt x="31" y="15"/>
                        </a:moveTo>
                        <a:lnTo>
                          <a:pt x="30" y="9"/>
                        </a:lnTo>
                        <a:lnTo>
                          <a:pt x="27" y="4"/>
                        </a:lnTo>
                        <a:lnTo>
                          <a:pt x="22" y="1"/>
                        </a:lnTo>
                        <a:lnTo>
                          <a:pt x="16" y="0"/>
                        </a:lnTo>
                        <a:lnTo>
                          <a:pt x="10" y="1"/>
                        </a:lnTo>
                        <a:lnTo>
                          <a:pt x="5" y="4"/>
                        </a:lnTo>
                        <a:lnTo>
                          <a:pt x="0" y="9"/>
                        </a:lnTo>
                        <a:lnTo>
                          <a:pt x="0" y="15"/>
                        </a:lnTo>
                        <a:lnTo>
                          <a:pt x="0" y="21"/>
                        </a:lnTo>
                        <a:lnTo>
                          <a:pt x="5" y="26"/>
                        </a:lnTo>
                        <a:lnTo>
                          <a:pt x="10" y="29"/>
                        </a:lnTo>
                        <a:lnTo>
                          <a:pt x="16" y="31"/>
                        </a:lnTo>
                        <a:lnTo>
                          <a:pt x="22" y="29"/>
                        </a:lnTo>
                        <a:lnTo>
                          <a:pt x="27" y="26"/>
                        </a:lnTo>
                        <a:lnTo>
                          <a:pt x="30" y="21"/>
                        </a:lnTo>
                        <a:lnTo>
                          <a:pt x="31" y="15"/>
                        </a:lnTo>
                        <a:close/>
                        <a:moveTo>
                          <a:pt x="28" y="15"/>
                        </a:moveTo>
                        <a:lnTo>
                          <a:pt x="27" y="20"/>
                        </a:lnTo>
                        <a:lnTo>
                          <a:pt x="23" y="24"/>
                        </a:lnTo>
                        <a:lnTo>
                          <a:pt x="20" y="28"/>
                        </a:lnTo>
                        <a:lnTo>
                          <a:pt x="16" y="28"/>
                        </a:lnTo>
                        <a:lnTo>
                          <a:pt x="11" y="28"/>
                        </a:lnTo>
                        <a:lnTo>
                          <a:pt x="6" y="24"/>
                        </a:lnTo>
                        <a:lnTo>
                          <a:pt x="3" y="20"/>
                        </a:lnTo>
                        <a:lnTo>
                          <a:pt x="3" y="15"/>
                        </a:lnTo>
                        <a:lnTo>
                          <a:pt x="3" y="11"/>
                        </a:lnTo>
                        <a:lnTo>
                          <a:pt x="6" y="6"/>
                        </a:lnTo>
                        <a:lnTo>
                          <a:pt x="11" y="4"/>
                        </a:lnTo>
                        <a:lnTo>
                          <a:pt x="16" y="3"/>
                        </a:lnTo>
                        <a:lnTo>
                          <a:pt x="20" y="4"/>
                        </a:lnTo>
                        <a:lnTo>
                          <a:pt x="23" y="6"/>
                        </a:lnTo>
                        <a:lnTo>
                          <a:pt x="27" y="11"/>
                        </a:lnTo>
                        <a:lnTo>
                          <a:pt x="28" y="15"/>
                        </a:lnTo>
                        <a:close/>
                      </a:path>
                    </a:pathLst>
                  </a:custGeom>
                  <a:solidFill>
                    <a:srgbClr val="F0B6B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3" name="Freeform 871">
                    <a:extLst>
                      <a:ext uri="{FF2B5EF4-FFF2-40B4-BE49-F238E27FC236}">
                        <a16:creationId xmlns:a16="http://schemas.microsoft.com/office/drawing/2014/main" id="{18C7AE50-42E4-3847-9817-CA7A5EBFFA9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4" y="1216"/>
                    <a:ext cx="28" cy="28"/>
                  </a:xfrm>
                  <a:custGeom>
                    <a:avLst/>
                    <a:gdLst>
                      <a:gd name="T0" fmla="*/ 28 w 28"/>
                      <a:gd name="T1" fmla="*/ 14 h 28"/>
                      <a:gd name="T2" fmla="*/ 26 w 28"/>
                      <a:gd name="T3" fmla="*/ 10 h 28"/>
                      <a:gd name="T4" fmla="*/ 23 w 28"/>
                      <a:gd name="T5" fmla="*/ 5 h 28"/>
                      <a:gd name="T6" fmla="*/ 18 w 28"/>
                      <a:gd name="T7" fmla="*/ 2 h 28"/>
                      <a:gd name="T8" fmla="*/ 14 w 28"/>
                      <a:gd name="T9" fmla="*/ 0 h 28"/>
                      <a:gd name="T10" fmla="*/ 8 w 28"/>
                      <a:gd name="T11" fmla="*/ 2 h 28"/>
                      <a:gd name="T12" fmla="*/ 3 w 28"/>
                      <a:gd name="T13" fmla="*/ 5 h 28"/>
                      <a:gd name="T14" fmla="*/ 0 w 28"/>
                      <a:gd name="T15" fmla="*/ 10 h 28"/>
                      <a:gd name="T16" fmla="*/ 0 w 28"/>
                      <a:gd name="T17" fmla="*/ 14 h 28"/>
                      <a:gd name="T18" fmla="*/ 0 w 28"/>
                      <a:gd name="T19" fmla="*/ 20 h 28"/>
                      <a:gd name="T20" fmla="*/ 3 w 28"/>
                      <a:gd name="T21" fmla="*/ 23 h 28"/>
                      <a:gd name="T22" fmla="*/ 8 w 28"/>
                      <a:gd name="T23" fmla="*/ 27 h 28"/>
                      <a:gd name="T24" fmla="*/ 14 w 28"/>
                      <a:gd name="T25" fmla="*/ 28 h 28"/>
                      <a:gd name="T26" fmla="*/ 18 w 28"/>
                      <a:gd name="T27" fmla="*/ 27 h 28"/>
                      <a:gd name="T28" fmla="*/ 23 w 28"/>
                      <a:gd name="T29" fmla="*/ 23 h 28"/>
                      <a:gd name="T30" fmla="*/ 26 w 28"/>
                      <a:gd name="T31" fmla="*/ 20 h 28"/>
                      <a:gd name="T32" fmla="*/ 28 w 28"/>
                      <a:gd name="T33" fmla="*/ 14 h 28"/>
                      <a:gd name="T34" fmla="*/ 25 w 28"/>
                      <a:gd name="T35" fmla="*/ 14 h 28"/>
                      <a:gd name="T36" fmla="*/ 23 w 28"/>
                      <a:gd name="T37" fmla="*/ 19 h 28"/>
                      <a:gd name="T38" fmla="*/ 21 w 28"/>
                      <a:gd name="T39" fmla="*/ 22 h 28"/>
                      <a:gd name="T40" fmla="*/ 17 w 28"/>
                      <a:gd name="T41" fmla="*/ 25 h 28"/>
                      <a:gd name="T42" fmla="*/ 14 w 28"/>
                      <a:gd name="T43" fmla="*/ 25 h 28"/>
                      <a:gd name="T44" fmla="*/ 9 w 28"/>
                      <a:gd name="T45" fmla="*/ 25 h 28"/>
                      <a:gd name="T46" fmla="*/ 6 w 28"/>
                      <a:gd name="T47" fmla="*/ 22 h 28"/>
                      <a:gd name="T48" fmla="*/ 3 w 28"/>
                      <a:gd name="T49" fmla="*/ 19 h 28"/>
                      <a:gd name="T50" fmla="*/ 3 w 28"/>
                      <a:gd name="T51" fmla="*/ 14 h 28"/>
                      <a:gd name="T52" fmla="*/ 3 w 28"/>
                      <a:gd name="T53" fmla="*/ 10 h 28"/>
                      <a:gd name="T54" fmla="*/ 6 w 28"/>
                      <a:gd name="T55" fmla="*/ 6 h 28"/>
                      <a:gd name="T56" fmla="*/ 9 w 28"/>
                      <a:gd name="T57" fmla="*/ 5 h 28"/>
                      <a:gd name="T58" fmla="*/ 14 w 28"/>
                      <a:gd name="T59" fmla="*/ 3 h 28"/>
                      <a:gd name="T60" fmla="*/ 17 w 28"/>
                      <a:gd name="T61" fmla="*/ 5 h 28"/>
                      <a:gd name="T62" fmla="*/ 21 w 28"/>
                      <a:gd name="T63" fmla="*/ 6 h 28"/>
                      <a:gd name="T64" fmla="*/ 23 w 28"/>
                      <a:gd name="T65" fmla="*/ 10 h 28"/>
                      <a:gd name="T66" fmla="*/ 25 w 28"/>
                      <a:gd name="T67" fmla="*/ 14 h 2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"/>
                      <a:gd name="T103" fmla="*/ 0 h 28"/>
                      <a:gd name="T104" fmla="*/ 28 w 28"/>
                      <a:gd name="T105" fmla="*/ 28 h 2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" h="28">
                        <a:moveTo>
                          <a:pt x="28" y="14"/>
                        </a:moveTo>
                        <a:lnTo>
                          <a:pt x="26" y="10"/>
                        </a:lnTo>
                        <a:lnTo>
                          <a:pt x="23" y="5"/>
                        </a:lnTo>
                        <a:lnTo>
                          <a:pt x="18" y="2"/>
                        </a:lnTo>
                        <a:lnTo>
                          <a:pt x="14" y="0"/>
                        </a:lnTo>
                        <a:lnTo>
                          <a:pt x="8" y="2"/>
                        </a:lnTo>
                        <a:lnTo>
                          <a:pt x="3" y="5"/>
                        </a:lnTo>
                        <a:lnTo>
                          <a:pt x="0" y="10"/>
                        </a:lnTo>
                        <a:lnTo>
                          <a:pt x="0" y="14"/>
                        </a:lnTo>
                        <a:lnTo>
                          <a:pt x="0" y="20"/>
                        </a:lnTo>
                        <a:lnTo>
                          <a:pt x="3" y="23"/>
                        </a:lnTo>
                        <a:lnTo>
                          <a:pt x="8" y="27"/>
                        </a:lnTo>
                        <a:lnTo>
                          <a:pt x="14" y="28"/>
                        </a:lnTo>
                        <a:lnTo>
                          <a:pt x="18" y="27"/>
                        </a:lnTo>
                        <a:lnTo>
                          <a:pt x="23" y="23"/>
                        </a:lnTo>
                        <a:lnTo>
                          <a:pt x="26" y="20"/>
                        </a:lnTo>
                        <a:lnTo>
                          <a:pt x="28" y="14"/>
                        </a:lnTo>
                        <a:close/>
                        <a:moveTo>
                          <a:pt x="25" y="14"/>
                        </a:moveTo>
                        <a:lnTo>
                          <a:pt x="23" y="19"/>
                        </a:lnTo>
                        <a:lnTo>
                          <a:pt x="21" y="22"/>
                        </a:lnTo>
                        <a:lnTo>
                          <a:pt x="17" y="25"/>
                        </a:lnTo>
                        <a:lnTo>
                          <a:pt x="14" y="25"/>
                        </a:lnTo>
                        <a:lnTo>
                          <a:pt x="9" y="25"/>
                        </a:lnTo>
                        <a:lnTo>
                          <a:pt x="6" y="22"/>
                        </a:lnTo>
                        <a:lnTo>
                          <a:pt x="3" y="19"/>
                        </a:lnTo>
                        <a:lnTo>
                          <a:pt x="3" y="14"/>
                        </a:lnTo>
                        <a:lnTo>
                          <a:pt x="3" y="10"/>
                        </a:lnTo>
                        <a:lnTo>
                          <a:pt x="6" y="6"/>
                        </a:lnTo>
                        <a:lnTo>
                          <a:pt x="9" y="5"/>
                        </a:lnTo>
                        <a:lnTo>
                          <a:pt x="14" y="3"/>
                        </a:lnTo>
                        <a:lnTo>
                          <a:pt x="17" y="5"/>
                        </a:lnTo>
                        <a:lnTo>
                          <a:pt x="21" y="6"/>
                        </a:lnTo>
                        <a:lnTo>
                          <a:pt x="23" y="10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F1BAB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4" name="Freeform 872">
                    <a:extLst>
                      <a:ext uri="{FF2B5EF4-FFF2-40B4-BE49-F238E27FC236}">
                        <a16:creationId xmlns:a16="http://schemas.microsoft.com/office/drawing/2014/main" id="{50C6FFAE-A2EE-5A4D-A0FF-E92094432A8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5" y="1218"/>
                    <a:ext cx="25" cy="25"/>
                  </a:xfrm>
                  <a:custGeom>
                    <a:avLst/>
                    <a:gdLst>
                      <a:gd name="T0" fmla="*/ 25 w 25"/>
                      <a:gd name="T1" fmla="*/ 12 h 25"/>
                      <a:gd name="T2" fmla="*/ 24 w 25"/>
                      <a:gd name="T3" fmla="*/ 8 h 25"/>
                      <a:gd name="T4" fmla="*/ 20 w 25"/>
                      <a:gd name="T5" fmla="*/ 3 h 25"/>
                      <a:gd name="T6" fmla="*/ 17 w 25"/>
                      <a:gd name="T7" fmla="*/ 1 h 25"/>
                      <a:gd name="T8" fmla="*/ 13 w 25"/>
                      <a:gd name="T9" fmla="*/ 0 h 25"/>
                      <a:gd name="T10" fmla="*/ 8 w 25"/>
                      <a:gd name="T11" fmla="*/ 1 h 25"/>
                      <a:gd name="T12" fmla="*/ 3 w 25"/>
                      <a:gd name="T13" fmla="*/ 3 h 25"/>
                      <a:gd name="T14" fmla="*/ 0 w 25"/>
                      <a:gd name="T15" fmla="*/ 8 h 25"/>
                      <a:gd name="T16" fmla="*/ 0 w 25"/>
                      <a:gd name="T17" fmla="*/ 12 h 25"/>
                      <a:gd name="T18" fmla="*/ 0 w 25"/>
                      <a:gd name="T19" fmla="*/ 17 h 25"/>
                      <a:gd name="T20" fmla="*/ 3 w 25"/>
                      <a:gd name="T21" fmla="*/ 21 h 25"/>
                      <a:gd name="T22" fmla="*/ 8 w 25"/>
                      <a:gd name="T23" fmla="*/ 25 h 25"/>
                      <a:gd name="T24" fmla="*/ 13 w 25"/>
                      <a:gd name="T25" fmla="*/ 25 h 25"/>
                      <a:gd name="T26" fmla="*/ 17 w 25"/>
                      <a:gd name="T27" fmla="*/ 25 h 25"/>
                      <a:gd name="T28" fmla="*/ 20 w 25"/>
                      <a:gd name="T29" fmla="*/ 21 h 25"/>
                      <a:gd name="T30" fmla="*/ 24 w 25"/>
                      <a:gd name="T31" fmla="*/ 17 h 25"/>
                      <a:gd name="T32" fmla="*/ 25 w 25"/>
                      <a:gd name="T33" fmla="*/ 12 h 25"/>
                      <a:gd name="T34" fmla="*/ 22 w 25"/>
                      <a:gd name="T35" fmla="*/ 12 h 25"/>
                      <a:gd name="T36" fmla="*/ 20 w 25"/>
                      <a:gd name="T37" fmla="*/ 15 h 25"/>
                      <a:gd name="T38" fmla="*/ 19 w 25"/>
                      <a:gd name="T39" fmla="*/ 18 h 25"/>
                      <a:gd name="T40" fmla="*/ 16 w 25"/>
                      <a:gd name="T41" fmla="*/ 21 h 25"/>
                      <a:gd name="T42" fmla="*/ 13 w 25"/>
                      <a:gd name="T43" fmla="*/ 21 h 25"/>
                      <a:gd name="T44" fmla="*/ 8 w 25"/>
                      <a:gd name="T45" fmla="*/ 21 h 25"/>
                      <a:gd name="T46" fmla="*/ 5 w 25"/>
                      <a:gd name="T47" fmla="*/ 18 h 25"/>
                      <a:gd name="T48" fmla="*/ 3 w 25"/>
                      <a:gd name="T49" fmla="*/ 15 h 25"/>
                      <a:gd name="T50" fmla="*/ 3 w 25"/>
                      <a:gd name="T51" fmla="*/ 12 h 25"/>
                      <a:gd name="T52" fmla="*/ 3 w 25"/>
                      <a:gd name="T53" fmla="*/ 9 h 25"/>
                      <a:gd name="T54" fmla="*/ 5 w 25"/>
                      <a:gd name="T55" fmla="*/ 6 h 25"/>
                      <a:gd name="T56" fmla="*/ 8 w 25"/>
                      <a:gd name="T57" fmla="*/ 4 h 25"/>
                      <a:gd name="T58" fmla="*/ 13 w 25"/>
                      <a:gd name="T59" fmla="*/ 3 h 25"/>
                      <a:gd name="T60" fmla="*/ 16 w 25"/>
                      <a:gd name="T61" fmla="*/ 4 h 25"/>
                      <a:gd name="T62" fmla="*/ 19 w 25"/>
                      <a:gd name="T63" fmla="*/ 6 h 25"/>
                      <a:gd name="T64" fmla="*/ 20 w 25"/>
                      <a:gd name="T65" fmla="*/ 9 h 25"/>
                      <a:gd name="T66" fmla="*/ 22 w 25"/>
                      <a:gd name="T67" fmla="*/ 12 h 2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5"/>
                      <a:gd name="T103" fmla="*/ 0 h 25"/>
                      <a:gd name="T104" fmla="*/ 25 w 25"/>
                      <a:gd name="T105" fmla="*/ 25 h 2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5" h="25">
                        <a:moveTo>
                          <a:pt x="25" y="12"/>
                        </a:moveTo>
                        <a:lnTo>
                          <a:pt x="24" y="8"/>
                        </a:lnTo>
                        <a:lnTo>
                          <a:pt x="20" y="3"/>
                        </a:lnTo>
                        <a:lnTo>
                          <a:pt x="17" y="1"/>
                        </a:lnTo>
                        <a:lnTo>
                          <a:pt x="13" y="0"/>
                        </a:lnTo>
                        <a:lnTo>
                          <a:pt x="8" y="1"/>
                        </a:lnTo>
                        <a:lnTo>
                          <a:pt x="3" y="3"/>
                        </a:lnTo>
                        <a:lnTo>
                          <a:pt x="0" y="8"/>
                        </a:lnTo>
                        <a:lnTo>
                          <a:pt x="0" y="12"/>
                        </a:lnTo>
                        <a:lnTo>
                          <a:pt x="0" y="17"/>
                        </a:lnTo>
                        <a:lnTo>
                          <a:pt x="3" y="21"/>
                        </a:lnTo>
                        <a:lnTo>
                          <a:pt x="8" y="25"/>
                        </a:lnTo>
                        <a:lnTo>
                          <a:pt x="13" y="25"/>
                        </a:lnTo>
                        <a:lnTo>
                          <a:pt x="17" y="25"/>
                        </a:lnTo>
                        <a:lnTo>
                          <a:pt x="20" y="21"/>
                        </a:lnTo>
                        <a:lnTo>
                          <a:pt x="24" y="17"/>
                        </a:lnTo>
                        <a:lnTo>
                          <a:pt x="25" y="12"/>
                        </a:lnTo>
                        <a:close/>
                        <a:moveTo>
                          <a:pt x="22" y="12"/>
                        </a:moveTo>
                        <a:lnTo>
                          <a:pt x="20" y="15"/>
                        </a:lnTo>
                        <a:lnTo>
                          <a:pt x="19" y="18"/>
                        </a:lnTo>
                        <a:lnTo>
                          <a:pt x="16" y="21"/>
                        </a:lnTo>
                        <a:lnTo>
                          <a:pt x="13" y="21"/>
                        </a:lnTo>
                        <a:lnTo>
                          <a:pt x="8" y="21"/>
                        </a:lnTo>
                        <a:lnTo>
                          <a:pt x="5" y="18"/>
                        </a:lnTo>
                        <a:lnTo>
                          <a:pt x="3" y="15"/>
                        </a:lnTo>
                        <a:lnTo>
                          <a:pt x="3" y="12"/>
                        </a:lnTo>
                        <a:lnTo>
                          <a:pt x="3" y="9"/>
                        </a:lnTo>
                        <a:lnTo>
                          <a:pt x="5" y="6"/>
                        </a:lnTo>
                        <a:lnTo>
                          <a:pt x="8" y="4"/>
                        </a:lnTo>
                        <a:lnTo>
                          <a:pt x="13" y="3"/>
                        </a:lnTo>
                        <a:lnTo>
                          <a:pt x="16" y="4"/>
                        </a:lnTo>
                        <a:lnTo>
                          <a:pt x="19" y="6"/>
                        </a:lnTo>
                        <a:lnTo>
                          <a:pt x="20" y="9"/>
                        </a:lnTo>
                        <a:lnTo>
                          <a:pt x="22" y="12"/>
                        </a:lnTo>
                        <a:close/>
                      </a:path>
                    </a:pathLst>
                  </a:custGeom>
                  <a:solidFill>
                    <a:srgbClr val="F2C1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5" name="Freeform 873">
                    <a:extLst>
                      <a:ext uri="{FF2B5EF4-FFF2-40B4-BE49-F238E27FC236}">
                        <a16:creationId xmlns:a16="http://schemas.microsoft.com/office/drawing/2014/main" id="{7D30E5E0-72FC-4C41-B9C1-80A6EB22923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7" y="1219"/>
                    <a:ext cx="22" cy="22"/>
                  </a:xfrm>
                  <a:custGeom>
                    <a:avLst/>
                    <a:gdLst>
                      <a:gd name="T0" fmla="*/ 22 w 22"/>
                      <a:gd name="T1" fmla="*/ 11 h 22"/>
                      <a:gd name="T2" fmla="*/ 20 w 22"/>
                      <a:gd name="T3" fmla="*/ 7 h 22"/>
                      <a:gd name="T4" fmla="*/ 18 w 22"/>
                      <a:gd name="T5" fmla="*/ 3 h 22"/>
                      <a:gd name="T6" fmla="*/ 14 w 22"/>
                      <a:gd name="T7" fmla="*/ 2 h 22"/>
                      <a:gd name="T8" fmla="*/ 11 w 22"/>
                      <a:gd name="T9" fmla="*/ 0 h 22"/>
                      <a:gd name="T10" fmla="*/ 6 w 22"/>
                      <a:gd name="T11" fmla="*/ 2 h 22"/>
                      <a:gd name="T12" fmla="*/ 3 w 22"/>
                      <a:gd name="T13" fmla="*/ 3 h 22"/>
                      <a:gd name="T14" fmla="*/ 0 w 22"/>
                      <a:gd name="T15" fmla="*/ 7 h 22"/>
                      <a:gd name="T16" fmla="*/ 0 w 22"/>
                      <a:gd name="T17" fmla="*/ 11 h 22"/>
                      <a:gd name="T18" fmla="*/ 0 w 22"/>
                      <a:gd name="T19" fmla="*/ 16 h 22"/>
                      <a:gd name="T20" fmla="*/ 3 w 22"/>
                      <a:gd name="T21" fmla="*/ 19 h 22"/>
                      <a:gd name="T22" fmla="*/ 6 w 22"/>
                      <a:gd name="T23" fmla="*/ 22 h 22"/>
                      <a:gd name="T24" fmla="*/ 11 w 22"/>
                      <a:gd name="T25" fmla="*/ 22 h 22"/>
                      <a:gd name="T26" fmla="*/ 14 w 22"/>
                      <a:gd name="T27" fmla="*/ 22 h 22"/>
                      <a:gd name="T28" fmla="*/ 18 w 22"/>
                      <a:gd name="T29" fmla="*/ 19 h 22"/>
                      <a:gd name="T30" fmla="*/ 20 w 22"/>
                      <a:gd name="T31" fmla="*/ 16 h 22"/>
                      <a:gd name="T32" fmla="*/ 22 w 22"/>
                      <a:gd name="T33" fmla="*/ 11 h 22"/>
                      <a:gd name="T34" fmla="*/ 18 w 22"/>
                      <a:gd name="T35" fmla="*/ 11 h 22"/>
                      <a:gd name="T36" fmla="*/ 17 w 22"/>
                      <a:gd name="T37" fmla="*/ 14 h 22"/>
                      <a:gd name="T38" fmla="*/ 15 w 22"/>
                      <a:gd name="T39" fmla="*/ 17 h 22"/>
                      <a:gd name="T40" fmla="*/ 14 w 22"/>
                      <a:gd name="T41" fmla="*/ 19 h 22"/>
                      <a:gd name="T42" fmla="*/ 11 w 22"/>
                      <a:gd name="T43" fmla="*/ 19 h 22"/>
                      <a:gd name="T44" fmla="*/ 8 w 22"/>
                      <a:gd name="T45" fmla="*/ 19 h 22"/>
                      <a:gd name="T46" fmla="*/ 5 w 22"/>
                      <a:gd name="T47" fmla="*/ 17 h 22"/>
                      <a:gd name="T48" fmla="*/ 3 w 22"/>
                      <a:gd name="T49" fmla="*/ 14 h 22"/>
                      <a:gd name="T50" fmla="*/ 3 w 22"/>
                      <a:gd name="T51" fmla="*/ 11 h 22"/>
                      <a:gd name="T52" fmla="*/ 3 w 22"/>
                      <a:gd name="T53" fmla="*/ 8 h 22"/>
                      <a:gd name="T54" fmla="*/ 5 w 22"/>
                      <a:gd name="T55" fmla="*/ 7 h 22"/>
                      <a:gd name="T56" fmla="*/ 8 w 22"/>
                      <a:gd name="T57" fmla="*/ 5 h 22"/>
                      <a:gd name="T58" fmla="*/ 11 w 22"/>
                      <a:gd name="T59" fmla="*/ 3 h 22"/>
                      <a:gd name="T60" fmla="*/ 14 w 22"/>
                      <a:gd name="T61" fmla="*/ 5 h 22"/>
                      <a:gd name="T62" fmla="*/ 15 w 22"/>
                      <a:gd name="T63" fmla="*/ 7 h 22"/>
                      <a:gd name="T64" fmla="*/ 17 w 22"/>
                      <a:gd name="T65" fmla="*/ 8 h 22"/>
                      <a:gd name="T66" fmla="*/ 18 w 22"/>
                      <a:gd name="T67" fmla="*/ 11 h 2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2"/>
                      <a:gd name="T103" fmla="*/ 0 h 22"/>
                      <a:gd name="T104" fmla="*/ 22 w 22"/>
                      <a:gd name="T105" fmla="*/ 22 h 22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2" h="22">
                        <a:moveTo>
                          <a:pt x="22" y="11"/>
                        </a:moveTo>
                        <a:lnTo>
                          <a:pt x="20" y="7"/>
                        </a:lnTo>
                        <a:lnTo>
                          <a:pt x="18" y="3"/>
                        </a:lnTo>
                        <a:lnTo>
                          <a:pt x="14" y="2"/>
                        </a:lnTo>
                        <a:lnTo>
                          <a:pt x="11" y="0"/>
                        </a:lnTo>
                        <a:lnTo>
                          <a:pt x="6" y="2"/>
                        </a:lnTo>
                        <a:lnTo>
                          <a:pt x="3" y="3"/>
                        </a:lnTo>
                        <a:lnTo>
                          <a:pt x="0" y="7"/>
                        </a:lnTo>
                        <a:lnTo>
                          <a:pt x="0" y="11"/>
                        </a:lnTo>
                        <a:lnTo>
                          <a:pt x="0" y="16"/>
                        </a:lnTo>
                        <a:lnTo>
                          <a:pt x="3" y="19"/>
                        </a:lnTo>
                        <a:lnTo>
                          <a:pt x="6" y="22"/>
                        </a:lnTo>
                        <a:lnTo>
                          <a:pt x="11" y="22"/>
                        </a:lnTo>
                        <a:lnTo>
                          <a:pt x="14" y="22"/>
                        </a:lnTo>
                        <a:lnTo>
                          <a:pt x="18" y="19"/>
                        </a:lnTo>
                        <a:lnTo>
                          <a:pt x="20" y="16"/>
                        </a:lnTo>
                        <a:lnTo>
                          <a:pt x="22" y="11"/>
                        </a:lnTo>
                        <a:close/>
                        <a:moveTo>
                          <a:pt x="18" y="11"/>
                        </a:moveTo>
                        <a:lnTo>
                          <a:pt x="17" y="14"/>
                        </a:lnTo>
                        <a:lnTo>
                          <a:pt x="15" y="17"/>
                        </a:lnTo>
                        <a:lnTo>
                          <a:pt x="14" y="19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5" y="17"/>
                        </a:lnTo>
                        <a:lnTo>
                          <a:pt x="3" y="14"/>
                        </a:lnTo>
                        <a:lnTo>
                          <a:pt x="3" y="11"/>
                        </a:lnTo>
                        <a:lnTo>
                          <a:pt x="3" y="8"/>
                        </a:lnTo>
                        <a:lnTo>
                          <a:pt x="5" y="7"/>
                        </a:lnTo>
                        <a:lnTo>
                          <a:pt x="8" y="5"/>
                        </a:lnTo>
                        <a:lnTo>
                          <a:pt x="11" y="3"/>
                        </a:lnTo>
                        <a:lnTo>
                          <a:pt x="14" y="5"/>
                        </a:lnTo>
                        <a:lnTo>
                          <a:pt x="15" y="7"/>
                        </a:lnTo>
                        <a:lnTo>
                          <a:pt x="17" y="8"/>
                        </a:lnTo>
                        <a:lnTo>
                          <a:pt x="18" y="11"/>
                        </a:lnTo>
                        <a:close/>
                      </a:path>
                    </a:pathLst>
                  </a:custGeom>
                  <a:solidFill>
                    <a:srgbClr val="F3C6C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6" name="Freeform 874">
                    <a:extLst>
                      <a:ext uri="{FF2B5EF4-FFF2-40B4-BE49-F238E27FC236}">
                        <a16:creationId xmlns:a16="http://schemas.microsoft.com/office/drawing/2014/main" id="{9677B6A2-957F-D04C-B008-59F1557F316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88" y="1221"/>
                    <a:ext cx="19" cy="18"/>
                  </a:xfrm>
                  <a:custGeom>
                    <a:avLst/>
                    <a:gdLst>
                      <a:gd name="T0" fmla="*/ 19 w 19"/>
                      <a:gd name="T1" fmla="*/ 9 h 18"/>
                      <a:gd name="T2" fmla="*/ 17 w 19"/>
                      <a:gd name="T3" fmla="*/ 6 h 18"/>
                      <a:gd name="T4" fmla="*/ 16 w 19"/>
                      <a:gd name="T5" fmla="*/ 3 h 18"/>
                      <a:gd name="T6" fmla="*/ 13 w 19"/>
                      <a:gd name="T7" fmla="*/ 1 h 18"/>
                      <a:gd name="T8" fmla="*/ 10 w 19"/>
                      <a:gd name="T9" fmla="*/ 0 h 18"/>
                      <a:gd name="T10" fmla="*/ 5 w 19"/>
                      <a:gd name="T11" fmla="*/ 1 h 18"/>
                      <a:gd name="T12" fmla="*/ 2 w 19"/>
                      <a:gd name="T13" fmla="*/ 3 h 18"/>
                      <a:gd name="T14" fmla="*/ 0 w 19"/>
                      <a:gd name="T15" fmla="*/ 6 h 18"/>
                      <a:gd name="T16" fmla="*/ 0 w 19"/>
                      <a:gd name="T17" fmla="*/ 9 h 18"/>
                      <a:gd name="T18" fmla="*/ 0 w 19"/>
                      <a:gd name="T19" fmla="*/ 12 h 18"/>
                      <a:gd name="T20" fmla="*/ 2 w 19"/>
                      <a:gd name="T21" fmla="*/ 15 h 18"/>
                      <a:gd name="T22" fmla="*/ 5 w 19"/>
                      <a:gd name="T23" fmla="*/ 18 h 18"/>
                      <a:gd name="T24" fmla="*/ 10 w 19"/>
                      <a:gd name="T25" fmla="*/ 18 h 18"/>
                      <a:gd name="T26" fmla="*/ 13 w 19"/>
                      <a:gd name="T27" fmla="*/ 18 h 18"/>
                      <a:gd name="T28" fmla="*/ 16 w 19"/>
                      <a:gd name="T29" fmla="*/ 15 h 18"/>
                      <a:gd name="T30" fmla="*/ 17 w 19"/>
                      <a:gd name="T31" fmla="*/ 12 h 18"/>
                      <a:gd name="T32" fmla="*/ 19 w 19"/>
                      <a:gd name="T33" fmla="*/ 9 h 18"/>
                      <a:gd name="T34" fmla="*/ 16 w 19"/>
                      <a:gd name="T35" fmla="*/ 9 h 18"/>
                      <a:gd name="T36" fmla="*/ 14 w 19"/>
                      <a:gd name="T37" fmla="*/ 12 h 18"/>
                      <a:gd name="T38" fmla="*/ 13 w 19"/>
                      <a:gd name="T39" fmla="*/ 14 h 18"/>
                      <a:gd name="T40" fmla="*/ 11 w 19"/>
                      <a:gd name="T41" fmla="*/ 15 h 18"/>
                      <a:gd name="T42" fmla="*/ 10 w 19"/>
                      <a:gd name="T43" fmla="*/ 15 h 18"/>
                      <a:gd name="T44" fmla="*/ 7 w 19"/>
                      <a:gd name="T45" fmla="*/ 15 h 18"/>
                      <a:gd name="T46" fmla="*/ 5 w 19"/>
                      <a:gd name="T47" fmla="*/ 14 h 18"/>
                      <a:gd name="T48" fmla="*/ 4 w 19"/>
                      <a:gd name="T49" fmla="*/ 12 h 18"/>
                      <a:gd name="T50" fmla="*/ 4 w 19"/>
                      <a:gd name="T51" fmla="*/ 9 h 18"/>
                      <a:gd name="T52" fmla="*/ 4 w 19"/>
                      <a:gd name="T53" fmla="*/ 8 h 18"/>
                      <a:gd name="T54" fmla="*/ 5 w 19"/>
                      <a:gd name="T55" fmla="*/ 5 h 18"/>
                      <a:gd name="T56" fmla="*/ 7 w 19"/>
                      <a:gd name="T57" fmla="*/ 3 h 18"/>
                      <a:gd name="T58" fmla="*/ 10 w 19"/>
                      <a:gd name="T59" fmla="*/ 3 h 18"/>
                      <a:gd name="T60" fmla="*/ 11 w 19"/>
                      <a:gd name="T61" fmla="*/ 3 h 18"/>
                      <a:gd name="T62" fmla="*/ 13 w 19"/>
                      <a:gd name="T63" fmla="*/ 5 h 18"/>
                      <a:gd name="T64" fmla="*/ 14 w 19"/>
                      <a:gd name="T65" fmla="*/ 8 h 18"/>
                      <a:gd name="T66" fmla="*/ 16 w 19"/>
                      <a:gd name="T67" fmla="*/ 9 h 1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9"/>
                      <a:gd name="T103" fmla="*/ 0 h 18"/>
                      <a:gd name="T104" fmla="*/ 19 w 19"/>
                      <a:gd name="T105" fmla="*/ 18 h 1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9" h="18">
                        <a:moveTo>
                          <a:pt x="19" y="9"/>
                        </a:moveTo>
                        <a:lnTo>
                          <a:pt x="17" y="6"/>
                        </a:lnTo>
                        <a:lnTo>
                          <a:pt x="16" y="3"/>
                        </a:lnTo>
                        <a:lnTo>
                          <a:pt x="13" y="1"/>
                        </a:lnTo>
                        <a:lnTo>
                          <a:pt x="10" y="0"/>
                        </a:lnTo>
                        <a:lnTo>
                          <a:pt x="5" y="1"/>
                        </a:lnTo>
                        <a:lnTo>
                          <a:pt x="2" y="3"/>
                        </a:lnTo>
                        <a:lnTo>
                          <a:pt x="0" y="6"/>
                        </a:lnTo>
                        <a:lnTo>
                          <a:pt x="0" y="9"/>
                        </a:lnTo>
                        <a:lnTo>
                          <a:pt x="0" y="12"/>
                        </a:lnTo>
                        <a:lnTo>
                          <a:pt x="2" y="15"/>
                        </a:lnTo>
                        <a:lnTo>
                          <a:pt x="5" y="18"/>
                        </a:lnTo>
                        <a:lnTo>
                          <a:pt x="10" y="18"/>
                        </a:lnTo>
                        <a:lnTo>
                          <a:pt x="13" y="18"/>
                        </a:lnTo>
                        <a:lnTo>
                          <a:pt x="16" y="15"/>
                        </a:lnTo>
                        <a:lnTo>
                          <a:pt x="17" y="12"/>
                        </a:lnTo>
                        <a:lnTo>
                          <a:pt x="19" y="9"/>
                        </a:lnTo>
                        <a:close/>
                        <a:moveTo>
                          <a:pt x="16" y="9"/>
                        </a:moveTo>
                        <a:lnTo>
                          <a:pt x="14" y="12"/>
                        </a:lnTo>
                        <a:lnTo>
                          <a:pt x="13" y="14"/>
                        </a:lnTo>
                        <a:lnTo>
                          <a:pt x="11" y="15"/>
                        </a:lnTo>
                        <a:lnTo>
                          <a:pt x="10" y="15"/>
                        </a:lnTo>
                        <a:lnTo>
                          <a:pt x="7" y="15"/>
                        </a:lnTo>
                        <a:lnTo>
                          <a:pt x="5" y="14"/>
                        </a:lnTo>
                        <a:lnTo>
                          <a:pt x="4" y="12"/>
                        </a:lnTo>
                        <a:lnTo>
                          <a:pt x="4" y="9"/>
                        </a:lnTo>
                        <a:lnTo>
                          <a:pt x="4" y="8"/>
                        </a:lnTo>
                        <a:lnTo>
                          <a:pt x="5" y="5"/>
                        </a:lnTo>
                        <a:lnTo>
                          <a:pt x="7" y="3"/>
                        </a:lnTo>
                        <a:lnTo>
                          <a:pt x="10" y="3"/>
                        </a:lnTo>
                        <a:lnTo>
                          <a:pt x="11" y="3"/>
                        </a:lnTo>
                        <a:lnTo>
                          <a:pt x="13" y="5"/>
                        </a:lnTo>
                        <a:lnTo>
                          <a:pt x="14" y="8"/>
                        </a:lnTo>
                        <a:lnTo>
                          <a:pt x="16" y="9"/>
                        </a:lnTo>
                        <a:close/>
                      </a:path>
                    </a:pathLst>
                  </a:custGeom>
                  <a:solidFill>
                    <a:srgbClr val="F3CCC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7" name="Freeform 875">
                    <a:extLst>
                      <a:ext uri="{FF2B5EF4-FFF2-40B4-BE49-F238E27FC236}">
                        <a16:creationId xmlns:a16="http://schemas.microsoft.com/office/drawing/2014/main" id="{507D2EB2-F769-C649-B748-09137022D21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90" y="1222"/>
                    <a:ext cx="15" cy="16"/>
                  </a:xfrm>
                  <a:custGeom>
                    <a:avLst/>
                    <a:gdLst>
                      <a:gd name="T0" fmla="*/ 15 w 15"/>
                      <a:gd name="T1" fmla="*/ 8 h 16"/>
                      <a:gd name="T2" fmla="*/ 14 w 15"/>
                      <a:gd name="T3" fmla="*/ 5 h 16"/>
                      <a:gd name="T4" fmla="*/ 12 w 15"/>
                      <a:gd name="T5" fmla="*/ 4 h 16"/>
                      <a:gd name="T6" fmla="*/ 11 w 15"/>
                      <a:gd name="T7" fmla="*/ 2 h 16"/>
                      <a:gd name="T8" fmla="*/ 8 w 15"/>
                      <a:gd name="T9" fmla="*/ 0 h 16"/>
                      <a:gd name="T10" fmla="*/ 5 w 15"/>
                      <a:gd name="T11" fmla="*/ 2 h 16"/>
                      <a:gd name="T12" fmla="*/ 2 w 15"/>
                      <a:gd name="T13" fmla="*/ 4 h 16"/>
                      <a:gd name="T14" fmla="*/ 0 w 15"/>
                      <a:gd name="T15" fmla="*/ 5 h 16"/>
                      <a:gd name="T16" fmla="*/ 0 w 15"/>
                      <a:gd name="T17" fmla="*/ 8 h 16"/>
                      <a:gd name="T18" fmla="*/ 0 w 15"/>
                      <a:gd name="T19" fmla="*/ 11 h 16"/>
                      <a:gd name="T20" fmla="*/ 2 w 15"/>
                      <a:gd name="T21" fmla="*/ 14 h 16"/>
                      <a:gd name="T22" fmla="*/ 5 w 15"/>
                      <a:gd name="T23" fmla="*/ 16 h 16"/>
                      <a:gd name="T24" fmla="*/ 8 w 15"/>
                      <a:gd name="T25" fmla="*/ 16 h 16"/>
                      <a:gd name="T26" fmla="*/ 11 w 15"/>
                      <a:gd name="T27" fmla="*/ 16 h 16"/>
                      <a:gd name="T28" fmla="*/ 12 w 15"/>
                      <a:gd name="T29" fmla="*/ 14 h 16"/>
                      <a:gd name="T30" fmla="*/ 14 w 15"/>
                      <a:gd name="T31" fmla="*/ 11 h 16"/>
                      <a:gd name="T32" fmla="*/ 15 w 15"/>
                      <a:gd name="T33" fmla="*/ 8 h 16"/>
                      <a:gd name="T34" fmla="*/ 12 w 15"/>
                      <a:gd name="T35" fmla="*/ 8 h 16"/>
                      <a:gd name="T36" fmla="*/ 11 w 15"/>
                      <a:gd name="T37" fmla="*/ 11 h 16"/>
                      <a:gd name="T38" fmla="*/ 8 w 15"/>
                      <a:gd name="T39" fmla="*/ 13 h 16"/>
                      <a:gd name="T40" fmla="*/ 5 w 15"/>
                      <a:gd name="T41" fmla="*/ 11 h 16"/>
                      <a:gd name="T42" fmla="*/ 3 w 15"/>
                      <a:gd name="T43" fmla="*/ 8 h 16"/>
                      <a:gd name="T44" fmla="*/ 5 w 15"/>
                      <a:gd name="T45" fmla="*/ 5 h 16"/>
                      <a:gd name="T46" fmla="*/ 8 w 15"/>
                      <a:gd name="T47" fmla="*/ 4 h 16"/>
                      <a:gd name="T48" fmla="*/ 11 w 15"/>
                      <a:gd name="T49" fmla="*/ 5 h 16"/>
                      <a:gd name="T50" fmla="*/ 12 w 15"/>
                      <a:gd name="T51" fmla="*/ 8 h 1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5"/>
                      <a:gd name="T79" fmla="*/ 0 h 16"/>
                      <a:gd name="T80" fmla="*/ 15 w 15"/>
                      <a:gd name="T81" fmla="*/ 16 h 1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5" h="16">
                        <a:moveTo>
                          <a:pt x="15" y="8"/>
                        </a:moveTo>
                        <a:lnTo>
                          <a:pt x="14" y="5"/>
                        </a:lnTo>
                        <a:lnTo>
                          <a:pt x="12" y="4"/>
                        </a:lnTo>
                        <a:lnTo>
                          <a:pt x="11" y="2"/>
                        </a:lnTo>
                        <a:lnTo>
                          <a:pt x="8" y="0"/>
                        </a:lnTo>
                        <a:lnTo>
                          <a:pt x="5" y="2"/>
                        </a:lnTo>
                        <a:lnTo>
                          <a:pt x="2" y="4"/>
                        </a:lnTo>
                        <a:lnTo>
                          <a:pt x="0" y="5"/>
                        </a:lnTo>
                        <a:lnTo>
                          <a:pt x="0" y="8"/>
                        </a:lnTo>
                        <a:lnTo>
                          <a:pt x="0" y="11"/>
                        </a:lnTo>
                        <a:lnTo>
                          <a:pt x="2" y="14"/>
                        </a:lnTo>
                        <a:lnTo>
                          <a:pt x="5" y="16"/>
                        </a:lnTo>
                        <a:lnTo>
                          <a:pt x="8" y="16"/>
                        </a:lnTo>
                        <a:lnTo>
                          <a:pt x="11" y="16"/>
                        </a:lnTo>
                        <a:lnTo>
                          <a:pt x="12" y="14"/>
                        </a:lnTo>
                        <a:lnTo>
                          <a:pt x="14" y="11"/>
                        </a:lnTo>
                        <a:lnTo>
                          <a:pt x="15" y="8"/>
                        </a:lnTo>
                        <a:close/>
                        <a:moveTo>
                          <a:pt x="12" y="8"/>
                        </a:move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5" y="11"/>
                        </a:lnTo>
                        <a:lnTo>
                          <a:pt x="3" y="8"/>
                        </a:lnTo>
                        <a:lnTo>
                          <a:pt x="5" y="5"/>
                        </a:lnTo>
                        <a:lnTo>
                          <a:pt x="8" y="4"/>
                        </a:lnTo>
                        <a:lnTo>
                          <a:pt x="11" y="5"/>
                        </a:lnTo>
                        <a:lnTo>
                          <a:pt x="12" y="8"/>
                        </a:lnTo>
                        <a:close/>
                      </a:path>
                    </a:pathLst>
                  </a:custGeom>
                  <a:solidFill>
                    <a:srgbClr val="F3D1D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 876">
                    <a:extLst>
                      <a:ext uri="{FF2B5EF4-FFF2-40B4-BE49-F238E27FC236}">
                        <a16:creationId xmlns:a16="http://schemas.microsoft.com/office/drawing/2014/main" id="{ED45BAAF-3D86-244D-8ACE-87A140FBD4D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92" y="1224"/>
                    <a:ext cx="12" cy="12"/>
                  </a:xfrm>
                  <a:custGeom>
                    <a:avLst/>
                    <a:gdLst>
                      <a:gd name="T0" fmla="*/ 12 w 12"/>
                      <a:gd name="T1" fmla="*/ 6 h 12"/>
                      <a:gd name="T2" fmla="*/ 10 w 12"/>
                      <a:gd name="T3" fmla="*/ 5 h 12"/>
                      <a:gd name="T4" fmla="*/ 9 w 12"/>
                      <a:gd name="T5" fmla="*/ 2 h 12"/>
                      <a:gd name="T6" fmla="*/ 7 w 12"/>
                      <a:gd name="T7" fmla="*/ 0 h 12"/>
                      <a:gd name="T8" fmla="*/ 6 w 12"/>
                      <a:gd name="T9" fmla="*/ 0 h 12"/>
                      <a:gd name="T10" fmla="*/ 3 w 12"/>
                      <a:gd name="T11" fmla="*/ 0 h 12"/>
                      <a:gd name="T12" fmla="*/ 1 w 12"/>
                      <a:gd name="T13" fmla="*/ 2 h 12"/>
                      <a:gd name="T14" fmla="*/ 0 w 12"/>
                      <a:gd name="T15" fmla="*/ 5 h 12"/>
                      <a:gd name="T16" fmla="*/ 0 w 12"/>
                      <a:gd name="T17" fmla="*/ 6 h 12"/>
                      <a:gd name="T18" fmla="*/ 0 w 12"/>
                      <a:gd name="T19" fmla="*/ 9 h 12"/>
                      <a:gd name="T20" fmla="*/ 1 w 12"/>
                      <a:gd name="T21" fmla="*/ 11 h 12"/>
                      <a:gd name="T22" fmla="*/ 3 w 12"/>
                      <a:gd name="T23" fmla="*/ 12 h 12"/>
                      <a:gd name="T24" fmla="*/ 6 w 12"/>
                      <a:gd name="T25" fmla="*/ 12 h 12"/>
                      <a:gd name="T26" fmla="*/ 7 w 12"/>
                      <a:gd name="T27" fmla="*/ 12 h 12"/>
                      <a:gd name="T28" fmla="*/ 9 w 12"/>
                      <a:gd name="T29" fmla="*/ 11 h 12"/>
                      <a:gd name="T30" fmla="*/ 10 w 12"/>
                      <a:gd name="T31" fmla="*/ 9 h 12"/>
                      <a:gd name="T32" fmla="*/ 12 w 12"/>
                      <a:gd name="T33" fmla="*/ 6 h 12"/>
                      <a:gd name="T34" fmla="*/ 9 w 12"/>
                      <a:gd name="T35" fmla="*/ 6 h 12"/>
                      <a:gd name="T36" fmla="*/ 7 w 12"/>
                      <a:gd name="T37" fmla="*/ 9 h 12"/>
                      <a:gd name="T38" fmla="*/ 6 w 12"/>
                      <a:gd name="T39" fmla="*/ 9 h 12"/>
                      <a:gd name="T40" fmla="*/ 3 w 12"/>
                      <a:gd name="T41" fmla="*/ 9 h 12"/>
                      <a:gd name="T42" fmla="*/ 3 w 12"/>
                      <a:gd name="T43" fmla="*/ 6 h 12"/>
                      <a:gd name="T44" fmla="*/ 3 w 12"/>
                      <a:gd name="T45" fmla="*/ 5 h 12"/>
                      <a:gd name="T46" fmla="*/ 6 w 12"/>
                      <a:gd name="T47" fmla="*/ 3 h 12"/>
                      <a:gd name="T48" fmla="*/ 7 w 12"/>
                      <a:gd name="T49" fmla="*/ 5 h 12"/>
                      <a:gd name="T50" fmla="*/ 9 w 12"/>
                      <a:gd name="T51" fmla="*/ 6 h 12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2"/>
                      <a:gd name="T79" fmla="*/ 0 h 12"/>
                      <a:gd name="T80" fmla="*/ 12 w 12"/>
                      <a:gd name="T81" fmla="*/ 12 h 12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2" h="12">
                        <a:moveTo>
                          <a:pt x="12" y="6"/>
                        </a:moveTo>
                        <a:lnTo>
                          <a:pt x="10" y="5"/>
                        </a:lnTo>
                        <a:lnTo>
                          <a:pt x="9" y="2"/>
                        </a:lnTo>
                        <a:lnTo>
                          <a:pt x="7" y="0"/>
                        </a:lnTo>
                        <a:lnTo>
                          <a:pt x="6" y="0"/>
                        </a:ln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5"/>
                        </a:lnTo>
                        <a:lnTo>
                          <a:pt x="0" y="6"/>
                        </a:lnTo>
                        <a:lnTo>
                          <a:pt x="0" y="9"/>
                        </a:lnTo>
                        <a:lnTo>
                          <a:pt x="1" y="11"/>
                        </a:lnTo>
                        <a:lnTo>
                          <a:pt x="3" y="12"/>
                        </a:lnTo>
                        <a:lnTo>
                          <a:pt x="6" y="12"/>
                        </a:lnTo>
                        <a:lnTo>
                          <a:pt x="7" y="12"/>
                        </a:lnTo>
                        <a:lnTo>
                          <a:pt x="9" y="11"/>
                        </a:lnTo>
                        <a:lnTo>
                          <a:pt x="10" y="9"/>
                        </a:lnTo>
                        <a:lnTo>
                          <a:pt x="12" y="6"/>
                        </a:lnTo>
                        <a:close/>
                        <a:moveTo>
                          <a:pt x="9" y="6"/>
                        </a:moveTo>
                        <a:lnTo>
                          <a:pt x="7" y="9"/>
                        </a:lnTo>
                        <a:lnTo>
                          <a:pt x="6" y="9"/>
                        </a:lnTo>
                        <a:lnTo>
                          <a:pt x="3" y="9"/>
                        </a:lnTo>
                        <a:lnTo>
                          <a:pt x="3" y="6"/>
                        </a:lnTo>
                        <a:lnTo>
                          <a:pt x="3" y="5"/>
                        </a:lnTo>
                        <a:lnTo>
                          <a:pt x="6" y="3"/>
                        </a:lnTo>
                        <a:lnTo>
                          <a:pt x="7" y="5"/>
                        </a:lnTo>
                        <a:lnTo>
                          <a:pt x="9" y="6"/>
                        </a:lnTo>
                        <a:close/>
                      </a:path>
                    </a:pathLst>
                  </a:custGeom>
                  <a:solidFill>
                    <a:srgbClr val="F4DE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9" name="Freeform 877">
                    <a:extLst>
                      <a:ext uri="{FF2B5EF4-FFF2-40B4-BE49-F238E27FC236}">
                        <a16:creationId xmlns:a16="http://schemas.microsoft.com/office/drawing/2014/main" id="{7A2F771E-D5ED-344A-A2F3-843C3A0AB4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3" y="1226"/>
                    <a:ext cx="9" cy="9"/>
                  </a:xfrm>
                  <a:custGeom>
                    <a:avLst/>
                    <a:gdLst>
                      <a:gd name="T0" fmla="*/ 9 w 9"/>
                      <a:gd name="T1" fmla="*/ 4 h 9"/>
                      <a:gd name="T2" fmla="*/ 8 w 9"/>
                      <a:gd name="T3" fmla="*/ 1 h 9"/>
                      <a:gd name="T4" fmla="*/ 5 w 9"/>
                      <a:gd name="T5" fmla="*/ 0 h 9"/>
                      <a:gd name="T6" fmla="*/ 2 w 9"/>
                      <a:gd name="T7" fmla="*/ 1 h 9"/>
                      <a:gd name="T8" fmla="*/ 0 w 9"/>
                      <a:gd name="T9" fmla="*/ 4 h 9"/>
                      <a:gd name="T10" fmla="*/ 2 w 9"/>
                      <a:gd name="T11" fmla="*/ 7 h 9"/>
                      <a:gd name="T12" fmla="*/ 5 w 9"/>
                      <a:gd name="T13" fmla="*/ 9 h 9"/>
                      <a:gd name="T14" fmla="*/ 8 w 9"/>
                      <a:gd name="T15" fmla="*/ 7 h 9"/>
                      <a:gd name="T16" fmla="*/ 9 w 9"/>
                      <a:gd name="T17" fmla="*/ 4 h 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9"/>
                      <a:gd name="T28" fmla="*/ 0 h 9"/>
                      <a:gd name="T29" fmla="*/ 9 w 9"/>
                      <a:gd name="T30" fmla="*/ 9 h 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9" h="9">
                        <a:moveTo>
                          <a:pt x="9" y="4"/>
                        </a:moveTo>
                        <a:lnTo>
                          <a:pt x="8" y="1"/>
                        </a:lnTo>
                        <a:lnTo>
                          <a:pt x="5" y="0"/>
                        </a:lnTo>
                        <a:lnTo>
                          <a:pt x="2" y="1"/>
                        </a:lnTo>
                        <a:lnTo>
                          <a:pt x="0" y="4"/>
                        </a:lnTo>
                        <a:lnTo>
                          <a:pt x="2" y="7"/>
                        </a:lnTo>
                        <a:lnTo>
                          <a:pt x="5" y="9"/>
                        </a:lnTo>
                        <a:lnTo>
                          <a:pt x="8" y="7"/>
                        </a:lnTo>
                        <a:lnTo>
                          <a:pt x="9" y="4"/>
                        </a:lnTo>
                        <a:close/>
                      </a:path>
                    </a:pathLst>
                  </a:custGeom>
                  <a:solidFill>
                    <a:srgbClr val="F4E5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0" name="Freeform 878">
                    <a:extLst>
                      <a:ext uri="{FF2B5EF4-FFF2-40B4-BE49-F238E27FC236}">
                        <a16:creationId xmlns:a16="http://schemas.microsoft.com/office/drawing/2014/main" id="{8BB568EA-6ADA-E547-8B3C-06703C9F42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5" y="1227"/>
                    <a:ext cx="6" cy="6"/>
                  </a:xfrm>
                  <a:custGeom>
                    <a:avLst/>
                    <a:gdLst>
                      <a:gd name="T0" fmla="*/ 6 w 6"/>
                      <a:gd name="T1" fmla="*/ 3 h 6"/>
                      <a:gd name="T2" fmla="*/ 4 w 6"/>
                      <a:gd name="T3" fmla="*/ 2 h 6"/>
                      <a:gd name="T4" fmla="*/ 3 w 6"/>
                      <a:gd name="T5" fmla="*/ 0 h 6"/>
                      <a:gd name="T6" fmla="*/ 0 w 6"/>
                      <a:gd name="T7" fmla="*/ 2 h 6"/>
                      <a:gd name="T8" fmla="*/ 0 w 6"/>
                      <a:gd name="T9" fmla="*/ 3 h 6"/>
                      <a:gd name="T10" fmla="*/ 0 w 6"/>
                      <a:gd name="T11" fmla="*/ 6 h 6"/>
                      <a:gd name="T12" fmla="*/ 3 w 6"/>
                      <a:gd name="T13" fmla="*/ 6 h 6"/>
                      <a:gd name="T14" fmla="*/ 4 w 6"/>
                      <a:gd name="T15" fmla="*/ 6 h 6"/>
                      <a:gd name="T16" fmla="*/ 6 w 6"/>
                      <a:gd name="T17" fmla="*/ 3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"/>
                      <a:gd name="T28" fmla="*/ 0 h 6"/>
                      <a:gd name="T29" fmla="*/ 6 w 6"/>
                      <a:gd name="T30" fmla="*/ 6 h 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" h="6">
                        <a:moveTo>
                          <a:pt x="6" y="3"/>
                        </a:moveTo>
                        <a:lnTo>
                          <a:pt x="4" y="2"/>
                        </a:lnTo>
                        <a:lnTo>
                          <a:pt x="3" y="0"/>
                        </a:lnTo>
                        <a:lnTo>
                          <a:pt x="0" y="2"/>
                        </a:lnTo>
                        <a:lnTo>
                          <a:pt x="0" y="3"/>
                        </a:lnTo>
                        <a:lnTo>
                          <a:pt x="0" y="6"/>
                        </a:lnTo>
                        <a:lnTo>
                          <a:pt x="3" y="6"/>
                        </a:lnTo>
                        <a:lnTo>
                          <a:pt x="4" y="6"/>
                        </a:lnTo>
                        <a:lnTo>
                          <a:pt x="6" y="3"/>
                        </a:lnTo>
                        <a:close/>
                      </a:path>
                    </a:pathLst>
                  </a:custGeom>
                  <a:solidFill>
                    <a:srgbClr val="F5EB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1" name="Freeform 879">
                    <a:extLst>
                      <a:ext uri="{FF2B5EF4-FFF2-40B4-BE49-F238E27FC236}">
                        <a16:creationId xmlns:a16="http://schemas.microsoft.com/office/drawing/2014/main" id="{8EBB078B-3869-9443-9D01-C0EAFAA44A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6" y="1229"/>
                    <a:ext cx="3" cy="3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2 w 3"/>
                      <a:gd name="T3" fmla="*/ 0 h 3"/>
                      <a:gd name="T4" fmla="*/ 2 w 3"/>
                      <a:gd name="T5" fmla="*/ 0 h 3"/>
                      <a:gd name="T6" fmla="*/ 0 w 3"/>
                      <a:gd name="T7" fmla="*/ 0 h 3"/>
                      <a:gd name="T8" fmla="*/ 0 w 3"/>
                      <a:gd name="T9" fmla="*/ 1 h 3"/>
                      <a:gd name="T10" fmla="*/ 0 w 3"/>
                      <a:gd name="T11" fmla="*/ 3 h 3"/>
                      <a:gd name="T12" fmla="*/ 2 w 3"/>
                      <a:gd name="T13" fmla="*/ 3 h 3"/>
                      <a:gd name="T14" fmla="*/ 2 w 3"/>
                      <a:gd name="T15" fmla="*/ 3 h 3"/>
                      <a:gd name="T16" fmla="*/ 3 w 3"/>
                      <a:gd name="T17" fmla="*/ 1 h 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"/>
                      <a:gd name="T28" fmla="*/ 0 h 3"/>
                      <a:gd name="T29" fmla="*/ 3 w 3"/>
                      <a:gd name="T30" fmla="*/ 3 h 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" h="3">
                        <a:moveTo>
                          <a:pt x="3" y="1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2" name="Freeform 880">
                    <a:extLst>
                      <a:ext uri="{FF2B5EF4-FFF2-40B4-BE49-F238E27FC236}">
                        <a16:creationId xmlns:a16="http://schemas.microsoft.com/office/drawing/2014/main" id="{54E6E3F2-0829-4444-B507-2B58D02445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" y="1190"/>
                    <a:ext cx="128" cy="124"/>
                  </a:xfrm>
                  <a:custGeom>
                    <a:avLst/>
                    <a:gdLst>
                      <a:gd name="T0" fmla="*/ 65 w 128"/>
                      <a:gd name="T1" fmla="*/ 0 h 124"/>
                      <a:gd name="T2" fmla="*/ 77 w 128"/>
                      <a:gd name="T3" fmla="*/ 1 h 124"/>
                      <a:gd name="T4" fmla="*/ 90 w 128"/>
                      <a:gd name="T5" fmla="*/ 5 h 124"/>
                      <a:gd name="T6" fmla="*/ 101 w 128"/>
                      <a:gd name="T7" fmla="*/ 11 h 124"/>
                      <a:gd name="T8" fmla="*/ 110 w 128"/>
                      <a:gd name="T9" fmla="*/ 19 h 124"/>
                      <a:gd name="T10" fmla="*/ 118 w 128"/>
                      <a:gd name="T11" fmla="*/ 26 h 124"/>
                      <a:gd name="T12" fmla="*/ 124 w 128"/>
                      <a:gd name="T13" fmla="*/ 37 h 124"/>
                      <a:gd name="T14" fmla="*/ 128 w 128"/>
                      <a:gd name="T15" fmla="*/ 49 h 124"/>
                      <a:gd name="T16" fmla="*/ 128 w 128"/>
                      <a:gd name="T17" fmla="*/ 62 h 124"/>
                      <a:gd name="T18" fmla="*/ 128 w 128"/>
                      <a:gd name="T19" fmla="*/ 74 h 124"/>
                      <a:gd name="T20" fmla="*/ 124 w 128"/>
                      <a:gd name="T21" fmla="*/ 85 h 124"/>
                      <a:gd name="T22" fmla="*/ 118 w 128"/>
                      <a:gd name="T23" fmla="*/ 96 h 124"/>
                      <a:gd name="T24" fmla="*/ 110 w 128"/>
                      <a:gd name="T25" fmla="*/ 105 h 124"/>
                      <a:gd name="T26" fmla="*/ 101 w 128"/>
                      <a:gd name="T27" fmla="*/ 113 h 124"/>
                      <a:gd name="T28" fmla="*/ 90 w 128"/>
                      <a:gd name="T29" fmla="*/ 117 h 124"/>
                      <a:gd name="T30" fmla="*/ 77 w 128"/>
                      <a:gd name="T31" fmla="*/ 122 h 124"/>
                      <a:gd name="T32" fmla="*/ 65 w 128"/>
                      <a:gd name="T33" fmla="*/ 124 h 124"/>
                      <a:gd name="T34" fmla="*/ 51 w 128"/>
                      <a:gd name="T35" fmla="*/ 122 h 124"/>
                      <a:gd name="T36" fmla="*/ 40 w 128"/>
                      <a:gd name="T37" fmla="*/ 117 h 124"/>
                      <a:gd name="T38" fmla="*/ 30 w 128"/>
                      <a:gd name="T39" fmla="*/ 113 h 124"/>
                      <a:gd name="T40" fmla="*/ 19 w 128"/>
                      <a:gd name="T41" fmla="*/ 105 h 124"/>
                      <a:gd name="T42" fmla="*/ 11 w 128"/>
                      <a:gd name="T43" fmla="*/ 96 h 124"/>
                      <a:gd name="T44" fmla="*/ 5 w 128"/>
                      <a:gd name="T45" fmla="*/ 85 h 124"/>
                      <a:gd name="T46" fmla="*/ 2 w 128"/>
                      <a:gd name="T47" fmla="*/ 74 h 124"/>
                      <a:gd name="T48" fmla="*/ 0 w 128"/>
                      <a:gd name="T49" fmla="*/ 62 h 124"/>
                      <a:gd name="T50" fmla="*/ 2 w 128"/>
                      <a:gd name="T51" fmla="*/ 49 h 124"/>
                      <a:gd name="T52" fmla="*/ 5 w 128"/>
                      <a:gd name="T53" fmla="*/ 37 h 124"/>
                      <a:gd name="T54" fmla="*/ 11 w 128"/>
                      <a:gd name="T55" fmla="*/ 26 h 124"/>
                      <a:gd name="T56" fmla="*/ 19 w 128"/>
                      <a:gd name="T57" fmla="*/ 19 h 124"/>
                      <a:gd name="T58" fmla="*/ 30 w 128"/>
                      <a:gd name="T59" fmla="*/ 11 h 124"/>
                      <a:gd name="T60" fmla="*/ 40 w 128"/>
                      <a:gd name="T61" fmla="*/ 5 h 124"/>
                      <a:gd name="T62" fmla="*/ 51 w 128"/>
                      <a:gd name="T63" fmla="*/ 1 h 124"/>
                      <a:gd name="T64" fmla="*/ 65 w 128"/>
                      <a:gd name="T65" fmla="*/ 0 h 12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8"/>
                      <a:gd name="T100" fmla="*/ 0 h 124"/>
                      <a:gd name="T101" fmla="*/ 128 w 128"/>
                      <a:gd name="T102" fmla="*/ 124 h 12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8" h="124">
                        <a:moveTo>
                          <a:pt x="65" y="0"/>
                        </a:moveTo>
                        <a:lnTo>
                          <a:pt x="77" y="1"/>
                        </a:lnTo>
                        <a:lnTo>
                          <a:pt x="90" y="5"/>
                        </a:lnTo>
                        <a:lnTo>
                          <a:pt x="101" y="11"/>
                        </a:lnTo>
                        <a:lnTo>
                          <a:pt x="110" y="19"/>
                        </a:lnTo>
                        <a:lnTo>
                          <a:pt x="118" y="26"/>
                        </a:lnTo>
                        <a:lnTo>
                          <a:pt x="124" y="37"/>
                        </a:lnTo>
                        <a:lnTo>
                          <a:pt x="128" y="49"/>
                        </a:lnTo>
                        <a:lnTo>
                          <a:pt x="128" y="62"/>
                        </a:lnTo>
                        <a:lnTo>
                          <a:pt x="128" y="74"/>
                        </a:lnTo>
                        <a:lnTo>
                          <a:pt x="124" y="85"/>
                        </a:lnTo>
                        <a:lnTo>
                          <a:pt x="118" y="96"/>
                        </a:lnTo>
                        <a:lnTo>
                          <a:pt x="110" y="105"/>
                        </a:lnTo>
                        <a:lnTo>
                          <a:pt x="101" y="113"/>
                        </a:lnTo>
                        <a:lnTo>
                          <a:pt x="90" y="117"/>
                        </a:lnTo>
                        <a:lnTo>
                          <a:pt x="77" y="122"/>
                        </a:lnTo>
                        <a:lnTo>
                          <a:pt x="65" y="124"/>
                        </a:lnTo>
                        <a:lnTo>
                          <a:pt x="51" y="122"/>
                        </a:lnTo>
                        <a:lnTo>
                          <a:pt x="40" y="117"/>
                        </a:lnTo>
                        <a:lnTo>
                          <a:pt x="30" y="113"/>
                        </a:lnTo>
                        <a:lnTo>
                          <a:pt x="19" y="105"/>
                        </a:lnTo>
                        <a:lnTo>
                          <a:pt x="11" y="96"/>
                        </a:lnTo>
                        <a:lnTo>
                          <a:pt x="5" y="85"/>
                        </a:lnTo>
                        <a:lnTo>
                          <a:pt x="2" y="74"/>
                        </a:lnTo>
                        <a:lnTo>
                          <a:pt x="0" y="62"/>
                        </a:lnTo>
                        <a:lnTo>
                          <a:pt x="2" y="49"/>
                        </a:lnTo>
                        <a:lnTo>
                          <a:pt x="5" y="37"/>
                        </a:lnTo>
                        <a:lnTo>
                          <a:pt x="11" y="26"/>
                        </a:lnTo>
                        <a:lnTo>
                          <a:pt x="19" y="19"/>
                        </a:lnTo>
                        <a:lnTo>
                          <a:pt x="30" y="11"/>
                        </a:lnTo>
                        <a:lnTo>
                          <a:pt x="40" y="5"/>
                        </a:lnTo>
                        <a:lnTo>
                          <a:pt x="51" y="1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3" name="Freeform 881">
                    <a:extLst>
                      <a:ext uri="{FF2B5EF4-FFF2-40B4-BE49-F238E27FC236}">
                        <a16:creationId xmlns:a16="http://schemas.microsoft.com/office/drawing/2014/main" id="{57FE6921-70AB-1947-8335-F21BC46BF2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44" y="1570"/>
                    <a:ext cx="19" cy="28"/>
                  </a:xfrm>
                  <a:custGeom>
                    <a:avLst/>
                    <a:gdLst>
                      <a:gd name="T0" fmla="*/ 19 w 19"/>
                      <a:gd name="T1" fmla="*/ 0 h 28"/>
                      <a:gd name="T2" fmla="*/ 15 w 19"/>
                      <a:gd name="T3" fmla="*/ 8 h 28"/>
                      <a:gd name="T4" fmla="*/ 11 w 19"/>
                      <a:gd name="T5" fmla="*/ 16 h 28"/>
                      <a:gd name="T6" fmla="*/ 6 w 19"/>
                      <a:gd name="T7" fmla="*/ 22 h 28"/>
                      <a:gd name="T8" fmla="*/ 0 w 19"/>
                      <a:gd name="T9" fmla="*/ 28 h 28"/>
                      <a:gd name="T10" fmla="*/ 11 w 19"/>
                      <a:gd name="T11" fmla="*/ 16 h 28"/>
                      <a:gd name="T12" fmla="*/ 19 w 19"/>
                      <a:gd name="T13" fmla="*/ 0 h 2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9"/>
                      <a:gd name="T22" fmla="*/ 0 h 28"/>
                      <a:gd name="T23" fmla="*/ 19 w 19"/>
                      <a:gd name="T24" fmla="*/ 28 h 2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9" h="28">
                        <a:moveTo>
                          <a:pt x="19" y="0"/>
                        </a:moveTo>
                        <a:lnTo>
                          <a:pt x="15" y="8"/>
                        </a:lnTo>
                        <a:lnTo>
                          <a:pt x="11" y="16"/>
                        </a:lnTo>
                        <a:lnTo>
                          <a:pt x="6" y="22"/>
                        </a:lnTo>
                        <a:lnTo>
                          <a:pt x="0" y="28"/>
                        </a:lnTo>
                        <a:lnTo>
                          <a:pt x="11" y="16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2E3C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4" name="Freeform 882">
                    <a:extLst>
                      <a:ext uri="{FF2B5EF4-FFF2-40B4-BE49-F238E27FC236}">
                        <a16:creationId xmlns:a16="http://schemas.microsoft.com/office/drawing/2014/main" id="{34BFFF40-C407-234D-991B-360EBA628C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35" y="1560"/>
                    <a:ext cx="29" cy="46"/>
                  </a:xfrm>
                  <a:custGeom>
                    <a:avLst/>
                    <a:gdLst>
                      <a:gd name="T0" fmla="*/ 29 w 29"/>
                      <a:gd name="T1" fmla="*/ 0 h 46"/>
                      <a:gd name="T2" fmla="*/ 28 w 29"/>
                      <a:gd name="T3" fmla="*/ 7 h 46"/>
                      <a:gd name="T4" fmla="*/ 26 w 29"/>
                      <a:gd name="T5" fmla="*/ 13 h 46"/>
                      <a:gd name="T6" fmla="*/ 23 w 29"/>
                      <a:gd name="T7" fmla="*/ 20 h 46"/>
                      <a:gd name="T8" fmla="*/ 20 w 29"/>
                      <a:gd name="T9" fmla="*/ 26 h 46"/>
                      <a:gd name="T10" fmla="*/ 12 w 29"/>
                      <a:gd name="T11" fmla="*/ 37 h 46"/>
                      <a:gd name="T12" fmla="*/ 0 w 29"/>
                      <a:gd name="T13" fmla="*/ 46 h 46"/>
                      <a:gd name="T14" fmla="*/ 11 w 29"/>
                      <a:gd name="T15" fmla="*/ 35 h 46"/>
                      <a:gd name="T16" fmla="*/ 18 w 29"/>
                      <a:gd name="T17" fmla="*/ 24 h 46"/>
                      <a:gd name="T18" fmla="*/ 24 w 29"/>
                      <a:gd name="T19" fmla="*/ 12 h 46"/>
                      <a:gd name="T20" fmla="*/ 29 w 29"/>
                      <a:gd name="T21" fmla="*/ 0 h 4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9"/>
                      <a:gd name="T34" fmla="*/ 0 h 46"/>
                      <a:gd name="T35" fmla="*/ 29 w 29"/>
                      <a:gd name="T36" fmla="*/ 46 h 4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9" h="46">
                        <a:moveTo>
                          <a:pt x="29" y="0"/>
                        </a:moveTo>
                        <a:lnTo>
                          <a:pt x="28" y="7"/>
                        </a:lnTo>
                        <a:lnTo>
                          <a:pt x="26" y="13"/>
                        </a:lnTo>
                        <a:lnTo>
                          <a:pt x="23" y="20"/>
                        </a:lnTo>
                        <a:lnTo>
                          <a:pt x="20" y="26"/>
                        </a:lnTo>
                        <a:lnTo>
                          <a:pt x="12" y="37"/>
                        </a:lnTo>
                        <a:lnTo>
                          <a:pt x="0" y="46"/>
                        </a:lnTo>
                        <a:lnTo>
                          <a:pt x="11" y="35"/>
                        </a:lnTo>
                        <a:lnTo>
                          <a:pt x="18" y="24"/>
                        </a:lnTo>
                        <a:lnTo>
                          <a:pt x="24" y="12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rgbClr val="2E3C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5" name="Freeform 883">
                    <a:extLst>
                      <a:ext uri="{FF2B5EF4-FFF2-40B4-BE49-F238E27FC236}">
                        <a16:creationId xmlns:a16="http://schemas.microsoft.com/office/drawing/2014/main" id="{960F8ACF-69AD-434C-89D3-B9A7B78730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29" y="1552"/>
                    <a:ext cx="35" cy="57"/>
                  </a:xfrm>
                  <a:custGeom>
                    <a:avLst/>
                    <a:gdLst>
                      <a:gd name="T0" fmla="*/ 15 w 35"/>
                      <a:gd name="T1" fmla="*/ 46 h 57"/>
                      <a:gd name="T2" fmla="*/ 26 w 35"/>
                      <a:gd name="T3" fmla="*/ 34 h 57"/>
                      <a:gd name="T4" fmla="*/ 34 w 35"/>
                      <a:gd name="T5" fmla="*/ 18 h 57"/>
                      <a:gd name="T6" fmla="*/ 35 w 35"/>
                      <a:gd name="T7" fmla="*/ 11 h 57"/>
                      <a:gd name="T8" fmla="*/ 35 w 35"/>
                      <a:gd name="T9" fmla="*/ 3 h 57"/>
                      <a:gd name="T10" fmla="*/ 35 w 35"/>
                      <a:gd name="T11" fmla="*/ 1 h 57"/>
                      <a:gd name="T12" fmla="*/ 35 w 35"/>
                      <a:gd name="T13" fmla="*/ 0 h 57"/>
                      <a:gd name="T14" fmla="*/ 34 w 35"/>
                      <a:gd name="T15" fmla="*/ 9 h 57"/>
                      <a:gd name="T16" fmla="*/ 30 w 35"/>
                      <a:gd name="T17" fmla="*/ 17 h 57"/>
                      <a:gd name="T18" fmla="*/ 27 w 35"/>
                      <a:gd name="T19" fmla="*/ 25 h 57"/>
                      <a:gd name="T20" fmla="*/ 23 w 35"/>
                      <a:gd name="T21" fmla="*/ 32 h 57"/>
                      <a:gd name="T22" fmla="*/ 12 w 35"/>
                      <a:gd name="T23" fmla="*/ 46 h 57"/>
                      <a:gd name="T24" fmla="*/ 0 w 35"/>
                      <a:gd name="T25" fmla="*/ 57 h 57"/>
                      <a:gd name="T26" fmla="*/ 7 w 35"/>
                      <a:gd name="T27" fmla="*/ 52 h 57"/>
                      <a:gd name="T28" fmla="*/ 15 w 35"/>
                      <a:gd name="T29" fmla="*/ 46 h 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5"/>
                      <a:gd name="T46" fmla="*/ 0 h 57"/>
                      <a:gd name="T47" fmla="*/ 35 w 35"/>
                      <a:gd name="T48" fmla="*/ 57 h 57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5" h="57">
                        <a:moveTo>
                          <a:pt x="15" y="46"/>
                        </a:moveTo>
                        <a:lnTo>
                          <a:pt x="26" y="34"/>
                        </a:lnTo>
                        <a:lnTo>
                          <a:pt x="34" y="18"/>
                        </a:lnTo>
                        <a:lnTo>
                          <a:pt x="35" y="11"/>
                        </a:lnTo>
                        <a:lnTo>
                          <a:pt x="35" y="3"/>
                        </a:lnTo>
                        <a:lnTo>
                          <a:pt x="35" y="1"/>
                        </a:lnTo>
                        <a:lnTo>
                          <a:pt x="35" y="0"/>
                        </a:lnTo>
                        <a:lnTo>
                          <a:pt x="34" y="9"/>
                        </a:lnTo>
                        <a:lnTo>
                          <a:pt x="30" y="17"/>
                        </a:lnTo>
                        <a:lnTo>
                          <a:pt x="27" y="25"/>
                        </a:lnTo>
                        <a:lnTo>
                          <a:pt x="23" y="32"/>
                        </a:lnTo>
                        <a:lnTo>
                          <a:pt x="12" y="46"/>
                        </a:lnTo>
                        <a:lnTo>
                          <a:pt x="0" y="57"/>
                        </a:lnTo>
                        <a:lnTo>
                          <a:pt x="7" y="52"/>
                        </a:lnTo>
                        <a:lnTo>
                          <a:pt x="15" y="46"/>
                        </a:lnTo>
                        <a:close/>
                      </a:path>
                    </a:pathLst>
                  </a:custGeom>
                  <a:solidFill>
                    <a:srgbClr val="2E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6" name="Freeform 884">
                    <a:extLst>
                      <a:ext uri="{FF2B5EF4-FFF2-40B4-BE49-F238E27FC236}">
                        <a16:creationId xmlns:a16="http://schemas.microsoft.com/office/drawing/2014/main" id="{6B7AEBD1-0C9E-384A-A78E-F3A9F9D3B5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22" y="1546"/>
                    <a:ext cx="42" cy="66"/>
                  </a:xfrm>
                  <a:custGeom>
                    <a:avLst/>
                    <a:gdLst>
                      <a:gd name="T0" fmla="*/ 13 w 42"/>
                      <a:gd name="T1" fmla="*/ 60 h 66"/>
                      <a:gd name="T2" fmla="*/ 24 w 42"/>
                      <a:gd name="T3" fmla="*/ 49 h 66"/>
                      <a:gd name="T4" fmla="*/ 31 w 42"/>
                      <a:gd name="T5" fmla="*/ 38 h 66"/>
                      <a:gd name="T6" fmla="*/ 37 w 42"/>
                      <a:gd name="T7" fmla="*/ 26 h 66"/>
                      <a:gd name="T8" fmla="*/ 42 w 42"/>
                      <a:gd name="T9" fmla="*/ 14 h 66"/>
                      <a:gd name="T10" fmla="*/ 42 w 42"/>
                      <a:gd name="T11" fmla="*/ 10 h 66"/>
                      <a:gd name="T12" fmla="*/ 42 w 42"/>
                      <a:gd name="T13" fmla="*/ 9 h 66"/>
                      <a:gd name="T14" fmla="*/ 42 w 42"/>
                      <a:gd name="T15" fmla="*/ 4 h 66"/>
                      <a:gd name="T16" fmla="*/ 42 w 42"/>
                      <a:gd name="T17" fmla="*/ 0 h 66"/>
                      <a:gd name="T18" fmla="*/ 41 w 42"/>
                      <a:gd name="T19" fmla="*/ 10 h 66"/>
                      <a:gd name="T20" fmla="*/ 37 w 42"/>
                      <a:gd name="T21" fmla="*/ 20 h 66"/>
                      <a:gd name="T22" fmla="*/ 33 w 42"/>
                      <a:gd name="T23" fmla="*/ 29 h 66"/>
                      <a:gd name="T24" fmla="*/ 28 w 42"/>
                      <a:gd name="T25" fmla="*/ 38 h 66"/>
                      <a:gd name="T26" fmla="*/ 22 w 42"/>
                      <a:gd name="T27" fmla="*/ 46 h 66"/>
                      <a:gd name="T28" fmla="*/ 16 w 42"/>
                      <a:gd name="T29" fmla="*/ 54 h 66"/>
                      <a:gd name="T30" fmla="*/ 8 w 42"/>
                      <a:gd name="T31" fmla="*/ 60 h 66"/>
                      <a:gd name="T32" fmla="*/ 0 w 42"/>
                      <a:gd name="T33" fmla="*/ 66 h 66"/>
                      <a:gd name="T34" fmla="*/ 7 w 42"/>
                      <a:gd name="T35" fmla="*/ 63 h 66"/>
                      <a:gd name="T36" fmla="*/ 13 w 42"/>
                      <a:gd name="T37" fmla="*/ 60 h 6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2"/>
                      <a:gd name="T58" fmla="*/ 0 h 66"/>
                      <a:gd name="T59" fmla="*/ 42 w 42"/>
                      <a:gd name="T60" fmla="*/ 66 h 6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2" h="66">
                        <a:moveTo>
                          <a:pt x="13" y="60"/>
                        </a:moveTo>
                        <a:lnTo>
                          <a:pt x="24" y="49"/>
                        </a:lnTo>
                        <a:lnTo>
                          <a:pt x="31" y="38"/>
                        </a:lnTo>
                        <a:lnTo>
                          <a:pt x="37" y="26"/>
                        </a:lnTo>
                        <a:lnTo>
                          <a:pt x="42" y="14"/>
                        </a:lnTo>
                        <a:lnTo>
                          <a:pt x="42" y="10"/>
                        </a:lnTo>
                        <a:lnTo>
                          <a:pt x="42" y="9"/>
                        </a:lnTo>
                        <a:lnTo>
                          <a:pt x="42" y="4"/>
                        </a:lnTo>
                        <a:lnTo>
                          <a:pt x="42" y="0"/>
                        </a:lnTo>
                        <a:lnTo>
                          <a:pt x="41" y="10"/>
                        </a:lnTo>
                        <a:lnTo>
                          <a:pt x="37" y="20"/>
                        </a:lnTo>
                        <a:lnTo>
                          <a:pt x="33" y="29"/>
                        </a:lnTo>
                        <a:lnTo>
                          <a:pt x="28" y="38"/>
                        </a:lnTo>
                        <a:lnTo>
                          <a:pt x="22" y="46"/>
                        </a:lnTo>
                        <a:lnTo>
                          <a:pt x="16" y="54"/>
                        </a:lnTo>
                        <a:lnTo>
                          <a:pt x="8" y="60"/>
                        </a:lnTo>
                        <a:lnTo>
                          <a:pt x="0" y="66"/>
                        </a:lnTo>
                        <a:lnTo>
                          <a:pt x="7" y="63"/>
                        </a:lnTo>
                        <a:lnTo>
                          <a:pt x="13" y="60"/>
                        </a:lnTo>
                        <a:close/>
                      </a:path>
                    </a:pathLst>
                  </a:custGeom>
                  <a:solidFill>
                    <a:srgbClr val="30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7" name="Freeform 885">
                    <a:extLst>
                      <a:ext uri="{FF2B5EF4-FFF2-40B4-BE49-F238E27FC236}">
                        <a16:creationId xmlns:a16="http://schemas.microsoft.com/office/drawing/2014/main" id="{F1D6C60A-B42D-494E-B7A8-11DB8CAE8A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16" y="1541"/>
                    <a:ext cx="48" cy="73"/>
                  </a:xfrm>
                  <a:custGeom>
                    <a:avLst/>
                    <a:gdLst>
                      <a:gd name="T0" fmla="*/ 13 w 48"/>
                      <a:gd name="T1" fmla="*/ 68 h 73"/>
                      <a:gd name="T2" fmla="*/ 25 w 48"/>
                      <a:gd name="T3" fmla="*/ 57 h 73"/>
                      <a:gd name="T4" fmla="*/ 36 w 48"/>
                      <a:gd name="T5" fmla="*/ 43 h 73"/>
                      <a:gd name="T6" fmla="*/ 40 w 48"/>
                      <a:gd name="T7" fmla="*/ 36 h 73"/>
                      <a:gd name="T8" fmla="*/ 43 w 48"/>
                      <a:gd name="T9" fmla="*/ 28 h 73"/>
                      <a:gd name="T10" fmla="*/ 47 w 48"/>
                      <a:gd name="T11" fmla="*/ 20 h 73"/>
                      <a:gd name="T12" fmla="*/ 48 w 48"/>
                      <a:gd name="T13" fmla="*/ 11 h 73"/>
                      <a:gd name="T14" fmla="*/ 48 w 48"/>
                      <a:gd name="T15" fmla="*/ 5 h 73"/>
                      <a:gd name="T16" fmla="*/ 47 w 48"/>
                      <a:gd name="T17" fmla="*/ 0 h 73"/>
                      <a:gd name="T18" fmla="*/ 45 w 48"/>
                      <a:gd name="T19" fmla="*/ 11 h 73"/>
                      <a:gd name="T20" fmla="*/ 42 w 48"/>
                      <a:gd name="T21" fmla="*/ 22 h 73"/>
                      <a:gd name="T22" fmla="*/ 37 w 48"/>
                      <a:gd name="T23" fmla="*/ 32 h 73"/>
                      <a:gd name="T24" fmla="*/ 33 w 48"/>
                      <a:gd name="T25" fmla="*/ 42 h 73"/>
                      <a:gd name="T26" fmla="*/ 25 w 48"/>
                      <a:gd name="T27" fmla="*/ 51 h 73"/>
                      <a:gd name="T28" fmla="*/ 17 w 48"/>
                      <a:gd name="T29" fmla="*/ 60 h 73"/>
                      <a:gd name="T30" fmla="*/ 9 w 48"/>
                      <a:gd name="T31" fmla="*/ 66 h 73"/>
                      <a:gd name="T32" fmla="*/ 0 w 48"/>
                      <a:gd name="T33" fmla="*/ 73 h 73"/>
                      <a:gd name="T34" fmla="*/ 6 w 48"/>
                      <a:gd name="T35" fmla="*/ 71 h 73"/>
                      <a:gd name="T36" fmla="*/ 13 w 48"/>
                      <a:gd name="T37" fmla="*/ 68 h 7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8"/>
                      <a:gd name="T58" fmla="*/ 0 h 73"/>
                      <a:gd name="T59" fmla="*/ 48 w 48"/>
                      <a:gd name="T60" fmla="*/ 73 h 73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8" h="73">
                        <a:moveTo>
                          <a:pt x="13" y="68"/>
                        </a:moveTo>
                        <a:lnTo>
                          <a:pt x="25" y="57"/>
                        </a:lnTo>
                        <a:lnTo>
                          <a:pt x="36" y="43"/>
                        </a:lnTo>
                        <a:lnTo>
                          <a:pt x="40" y="36"/>
                        </a:lnTo>
                        <a:lnTo>
                          <a:pt x="43" y="28"/>
                        </a:lnTo>
                        <a:lnTo>
                          <a:pt x="47" y="20"/>
                        </a:lnTo>
                        <a:lnTo>
                          <a:pt x="48" y="11"/>
                        </a:lnTo>
                        <a:lnTo>
                          <a:pt x="48" y="5"/>
                        </a:lnTo>
                        <a:lnTo>
                          <a:pt x="47" y="0"/>
                        </a:lnTo>
                        <a:lnTo>
                          <a:pt x="45" y="11"/>
                        </a:lnTo>
                        <a:lnTo>
                          <a:pt x="42" y="22"/>
                        </a:lnTo>
                        <a:lnTo>
                          <a:pt x="37" y="32"/>
                        </a:lnTo>
                        <a:lnTo>
                          <a:pt x="33" y="42"/>
                        </a:lnTo>
                        <a:lnTo>
                          <a:pt x="25" y="51"/>
                        </a:lnTo>
                        <a:lnTo>
                          <a:pt x="17" y="60"/>
                        </a:lnTo>
                        <a:lnTo>
                          <a:pt x="9" y="66"/>
                        </a:lnTo>
                        <a:lnTo>
                          <a:pt x="0" y="73"/>
                        </a:lnTo>
                        <a:lnTo>
                          <a:pt x="6" y="71"/>
                        </a:lnTo>
                        <a:lnTo>
                          <a:pt x="13" y="68"/>
                        </a:lnTo>
                        <a:close/>
                      </a:path>
                    </a:pathLst>
                  </a:custGeom>
                  <a:solidFill>
                    <a:srgbClr val="313E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8" name="Freeform 886">
                    <a:extLst>
                      <a:ext uri="{FF2B5EF4-FFF2-40B4-BE49-F238E27FC236}">
                        <a16:creationId xmlns:a16="http://schemas.microsoft.com/office/drawing/2014/main" id="{80CD04E8-7A91-804B-B2F9-9FEBBB8A9A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10" y="1536"/>
                    <a:ext cx="54" cy="79"/>
                  </a:xfrm>
                  <a:custGeom>
                    <a:avLst/>
                    <a:gdLst>
                      <a:gd name="T0" fmla="*/ 12 w 54"/>
                      <a:gd name="T1" fmla="*/ 76 h 79"/>
                      <a:gd name="T2" fmla="*/ 20 w 54"/>
                      <a:gd name="T3" fmla="*/ 70 h 79"/>
                      <a:gd name="T4" fmla="*/ 28 w 54"/>
                      <a:gd name="T5" fmla="*/ 64 h 79"/>
                      <a:gd name="T6" fmla="*/ 34 w 54"/>
                      <a:gd name="T7" fmla="*/ 56 h 79"/>
                      <a:gd name="T8" fmla="*/ 40 w 54"/>
                      <a:gd name="T9" fmla="*/ 48 h 79"/>
                      <a:gd name="T10" fmla="*/ 45 w 54"/>
                      <a:gd name="T11" fmla="*/ 39 h 79"/>
                      <a:gd name="T12" fmla="*/ 49 w 54"/>
                      <a:gd name="T13" fmla="*/ 30 h 79"/>
                      <a:gd name="T14" fmla="*/ 53 w 54"/>
                      <a:gd name="T15" fmla="*/ 20 h 79"/>
                      <a:gd name="T16" fmla="*/ 54 w 54"/>
                      <a:gd name="T17" fmla="*/ 10 h 79"/>
                      <a:gd name="T18" fmla="*/ 53 w 54"/>
                      <a:gd name="T19" fmla="*/ 5 h 79"/>
                      <a:gd name="T20" fmla="*/ 51 w 54"/>
                      <a:gd name="T21" fmla="*/ 0 h 79"/>
                      <a:gd name="T22" fmla="*/ 49 w 54"/>
                      <a:gd name="T23" fmla="*/ 13 h 79"/>
                      <a:gd name="T24" fmla="*/ 48 w 54"/>
                      <a:gd name="T25" fmla="*/ 25 h 79"/>
                      <a:gd name="T26" fmla="*/ 43 w 54"/>
                      <a:gd name="T27" fmla="*/ 36 h 79"/>
                      <a:gd name="T28" fmla="*/ 37 w 54"/>
                      <a:gd name="T29" fmla="*/ 47 h 79"/>
                      <a:gd name="T30" fmla="*/ 29 w 54"/>
                      <a:gd name="T31" fmla="*/ 56 h 79"/>
                      <a:gd name="T32" fmla="*/ 20 w 54"/>
                      <a:gd name="T33" fmla="*/ 65 h 79"/>
                      <a:gd name="T34" fmla="*/ 11 w 54"/>
                      <a:gd name="T35" fmla="*/ 73 h 79"/>
                      <a:gd name="T36" fmla="*/ 0 w 54"/>
                      <a:gd name="T37" fmla="*/ 79 h 79"/>
                      <a:gd name="T38" fmla="*/ 6 w 54"/>
                      <a:gd name="T39" fmla="*/ 78 h 79"/>
                      <a:gd name="T40" fmla="*/ 12 w 54"/>
                      <a:gd name="T41" fmla="*/ 76 h 79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4"/>
                      <a:gd name="T64" fmla="*/ 0 h 79"/>
                      <a:gd name="T65" fmla="*/ 54 w 54"/>
                      <a:gd name="T66" fmla="*/ 79 h 79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4" h="79">
                        <a:moveTo>
                          <a:pt x="12" y="76"/>
                        </a:moveTo>
                        <a:lnTo>
                          <a:pt x="20" y="70"/>
                        </a:lnTo>
                        <a:lnTo>
                          <a:pt x="28" y="64"/>
                        </a:lnTo>
                        <a:lnTo>
                          <a:pt x="34" y="56"/>
                        </a:lnTo>
                        <a:lnTo>
                          <a:pt x="40" y="48"/>
                        </a:lnTo>
                        <a:lnTo>
                          <a:pt x="45" y="39"/>
                        </a:lnTo>
                        <a:lnTo>
                          <a:pt x="49" y="30"/>
                        </a:lnTo>
                        <a:lnTo>
                          <a:pt x="53" y="20"/>
                        </a:lnTo>
                        <a:lnTo>
                          <a:pt x="54" y="10"/>
                        </a:lnTo>
                        <a:lnTo>
                          <a:pt x="53" y="5"/>
                        </a:lnTo>
                        <a:lnTo>
                          <a:pt x="51" y="0"/>
                        </a:lnTo>
                        <a:lnTo>
                          <a:pt x="49" y="13"/>
                        </a:lnTo>
                        <a:lnTo>
                          <a:pt x="48" y="25"/>
                        </a:lnTo>
                        <a:lnTo>
                          <a:pt x="43" y="36"/>
                        </a:lnTo>
                        <a:lnTo>
                          <a:pt x="37" y="47"/>
                        </a:lnTo>
                        <a:lnTo>
                          <a:pt x="29" y="56"/>
                        </a:lnTo>
                        <a:lnTo>
                          <a:pt x="20" y="65"/>
                        </a:lnTo>
                        <a:lnTo>
                          <a:pt x="11" y="73"/>
                        </a:lnTo>
                        <a:lnTo>
                          <a:pt x="0" y="79"/>
                        </a:lnTo>
                        <a:lnTo>
                          <a:pt x="6" y="78"/>
                        </a:lnTo>
                        <a:lnTo>
                          <a:pt x="12" y="76"/>
                        </a:lnTo>
                        <a:close/>
                      </a:path>
                    </a:pathLst>
                  </a:custGeom>
                  <a:solidFill>
                    <a:srgbClr val="323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9" name="Freeform 887">
                    <a:extLst>
                      <a:ext uri="{FF2B5EF4-FFF2-40B4-BE49-F238E27FC236}">
                        <a16:creationId xmlns:a16="http://schemas.microsoft.com/office/drawing/2014/main" id="{BCBA6C7D-FE87-704B-BC2D-8C832DC2C2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05" y="1532"/>
                    <a:ext cx="58" cy="83"/>
                  </a:xfrm>
                  <a:custGeom>
                    <a:avLst/>
                    <a:gdLst>
                      <a:gd name="T0" fmla="*/ 11 w 58"/>
                      <a:gd name="T1" fmla="*/ 82 h 83"/>
                      <a:gd name="T2" fmla="*/ 20 w 58"/>
                      <a:gd name="T3" fmla="*/ 75 h 83"/>
                      <a:gd name="T4" fmla="*/ 28 w 58"/>
                      <a:gd name="T5" fmla="*/ 69 h 83"/>
                      <a:gd name="T6" fmla="*/ 36 w 58"/>
                      <a:gd name="T7" fmla="*/ 60 h 83"/>
                      <a:gd name="T8" fmla="*/ 44 w 58"/>
                      <a:gd name="T9" fmla="*/ 51 h 83"/>
                      <a:gd name="T10" fmla="*/ 48 w 58"/>
                      <a:gd name="T11" fmla="*/ 41 h 83"/>
                      <a:gd name="T12" fmla="*/ 53 w 58"/>
                      <a:gd name="T13" fmla="*/ 31 h 83"/>
                      <a:gd name="T14" fmla="*/ 56 w 58"/>
                      <a:gd name="T15" fmla="*/ 20 h 83"/>
                      <a:gd name="T16" fmla="*/ 58 w 58"/>
                      <a:gd name="T17" fmla="*/ 9 h 83"/>
                      <a:gd name="T18" fmla="*/ 56 w 58"/>
                      <a:gd name="T19" fmla="*/ 4 h 83"/>
                      <a:gd name="T20" fmla="*/ 54 w 58"/>
                      <a:gd name="T21" fmla="*/ 0 h 83"/>
                      <a:gd name="T22" fmla="*/ 54 w 58"/>
                      <a:gd name="T23" fmla="*/ 1 h 83"/>
                      <a:gd name="T24" fmla="*/ 54 w 58"/>
                      <a:gd name="T25" fmla="*/ 1 h 83"/>
                      <a:gd name="T26" fmla="*/ 54 w 58"/>
                      <a:gd name="T27" fmla="*/ 15 h 83"/>
                      <a:gd name="T28" fmla="*/ 51 w 58"/>
                      <a:gd name="T29" fmla="*/ 28 h 83"/>
                      <a:gd name="T30" fmla="*/ 47 w 58"/>
                      <a:gd name="T31" fmla="*/ 40 h 83"/>
                      <a:gd name="T32" fmla="*/ 39 w 58"/>
                      <a:gd name="T33" fmla="*/ 51 h 83"/>
                      <a:gd name="T34" fmla="*/ 31 w 58"/>
                      <a:gd name="T35" fmla="*/ 62 h 83"/>
                      <a:gd name="T36" fmla="*/ 22 w 58"/>
                      <a:gd name="T37" fmla="*/ 71 h 83"/>
                      <a:gd name="T38" fmla="*/ 13 w 58"/>
                      <a:gd name="T39" fmla="*/ 77 h 83"/>
                      <a:gd name="T40" fmla="*/ 0 w 58"/>
                      <a:gd name="T41" fmla="*/ 83 h 83"/>
                      <a:gd name="T42" fmla="*/ 7 w 58"/>
                      <a:gd name="T43" fmla="*/ 83 h 83"/>
                      <a:gd name="T44" fmla="*/ 11 w 58"/>
                      <a:gd name="T45" fmla="*/ 82 h 8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8"/>
                      <a:gd name="T70" fmla="*/ 0 h 83"/>
                      <a:gd name="T71" fmla="*/ 58 w 58"/>
                      <a:gd name="T72" fmla="*/ 83 h 8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8" h="83">
                        <a:moveTo>
                          <a:pt x="11" y="82"/>
                        </a:moveTo>
                        <a:lnTo>
                          <a:pt x="20" y="75"/>
                        </a:lnTo>
                        <a:lnTo>
                          <a:pt x="28" y="69"/>
                        </a:lnTo>
                        <a:lnTo>
                          <a:pt x="36" y="60"/>
                        </a:lnTo>
                        <a:lnTo>
                          <a:pt x="44" y="51"/>
                        </a:lnTo>
                        <a:lnTo>
                          <a:pt x="48" y="41"/>
                        </a:lnTo>
                        <a:lnTo>
                          <a:pt x="53" y="31"/>
                        </a:lnTo>
                        <a:lnTo>
                          <a:pt x="56" y="20"/>
                        </a:lnTo>
                        <a:lnTo>
                          <a:pt x="58" y="9"/>
                        </a:lnTo>
                        <a:lnTo>
                          <a:pt x="56" y="4"/>
                        </a:lnTo>
                        <a:lnTo>
                          <a:pt x="54" y="0"/>
                        </a:lnTo>
                        <a:lnTo>
                          <a:pt x="54" y="1"/>
                        </a:lnTo>
                        <a:lnTo>
                          <a:pt x="54" y="15"/>
                        </a:lnTo>
                        <a:lnTo>
                          <a:pt x="51" y="28"/>
                        </a:lnTo>
                        <a:lnTo>
                          <a:pt x="47" y="40"/>
                        </a:lnTo>
                        <a:lnTo>
                          <a:pt x="39" y="51"/>
                        </a:lnTo>
                        <a:lnTo>
                          <a:pt x="31" y="62"/>
                        </a:lnTo>
                        <a:lnTo>
                          <a:pt x="22" y="71"/>
                        </a:lnTo>
                        <a:lnTo>
                          <a:pt x="13" y="77"/>
                        </a:lnTo>
                        <a:lnTo>
                          <a:pt x="0" y="83"/>
                        </a:lnTo>
                        <a:lnTo>
                          <a:pt x="7" y="83"/>
                        </a:lnTo>
                        <a:lnTo>
                          <a:pt x="11" y="82"/>
                        </a:lnTo>
                        <a:close/>
                      </a:path>
                    </a:pathLst>
                  </a:custGeom>
                  <a:solidFill>
                    <a:srgbClr val="333F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0" name="Freeform 888">
                    <a:extLst>
                      <a:ext uri="{FF2B5EF4-FFF2-40B4-BE49-F238E27FC236}">
                        <a16:creationId xmlns:a16="http://schemas.microsoft.com/office/drawing/2014/main" id="{224B260E-2616-5848-B677-2F78E45188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01" y="1529"/>
                    <a:ext cx="60" cy="86"/>
                  </a:xfrm>
                  <a:custGeom>
                    <a:avLst/>
                    <a:gdLst>
                      <a:gd name="T0" fmla="*/ 9 w 60"/>
                      <a:gd name="T1" fmla="*/ 86 h 86"/>
                      <a:gd name="T2" fmla="*/ 20 w 60"/>
                      <a:gd name="T3" fmla="*/ 80 h 86"/>
                      <a:gd name="T4" fmla="*/ 29 w 60"/>
                      <a:gd name="T5" fmla="*/ 72 h 86"/>
                      <a:gd name="T6" fmla="*/ 38 w 60"/>
                      <a:gd name="T7" fmla="*/ 63 h 86"/>
                      <a:gd name="T8" fmla="*/ 46 w 60"/>
                      <a:gd name="T9" fmla="*/ 54 h 86"/>
                      <a:gd name="T10" fmla="*/ 52 w 60"/>
                      <a:gd name="T11" fmla="*/ 43 h 86"/>
                      <a:gd name="T12" fmla="*/ 57 w 60"/>
                      <a:gd name="T13" fmla="*/ 32 h 86"/>
                      <a:gd name="T14" fmla="*/ 58 w 60"/>
                      <a:gd name="T15" fmla="*/ 20 h 86"/>
                      <a:gd name="T16" fmla="*/ 60 w 60"/>
                      <a:gd name="T17" fmla="*/ 7 h 86"/>
                      <a:gd name="T18" fmla="*/ 58 w 60"/>
                      <a:gd name="T19" fmla="*/ 3 h 86"/>
                      <a:gd name="T20" fmla="*/ 57 w 60"/>
                      <a:gd name="T21" fmla="*/ 0 h 86"/>
                      <a:gd name="T22" fmla="*/ 57 w 60"/>
                      <a:gd name="T23" fmla="*/ 1 h 86"/>
                      <a:gd name="T24" fmla="*/ 57 w 60"/>
                      <a:gd name="T25" fmla="*/ 4 h 86"/>
                      <a:gd name="T26" fmla="*/ 57 w 60"/>
                      <a:gd name="T27" fmla="*/ 18 h 86"/>
                      <a:gd name="T28" fmla="*/ 54 w 60"/>
                      <a:gd name="T29" fmla="*/ 32 h 86"/>
                      <a:gd name="T30" fmla="*/ 48 w 60"/>
                      <a:gd name="T31" fmla="*/ 44 h 86"/>
                      <a:gd name="T32" fmla="*/ 41 w 60"/>
                      <a:gd name="T33" fmla="*/ 55 h 86"/>
                      <a:gd name="T34" fmla="*/ 32 w 60"/>
                      <a:gd name="T35" fmla="*/ 65 h 86"/>
                      <a:gd name="T36" fmla="*/ 23 w 60"/>
                      <a:gd name="T37" fmla="*/ 74 h 86"/>
                      <a:gd name="T38" fmla="*/ 12 w 60"/>
                      <a:gd name="T39" fmla="*/ 82 h 86"/>
                      <a:gd name="T40" fmla="*/ 0 w 60"/>
                      <a:gd name="T41" fmla="*/ 86 h 86"/>
                      <a:gd name="T42" fmla="*/ 4 w 60"/>
                      <a:gd name="T43" fmla="*/ 86 h 86"/>
                      <a:gd name="T44" fmla="*/ 9 w 60"/>
                      <a:gd name="T45" fmla="*/ 86 h 8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0"/>
                      <a:gd name="T70" fmla="*/ 0 h 86"/>
                      <a:gd name="T71" fmla="*/ 60 w 60"/>
                      <a:gd name="T72" fmla="*/ 86 h 86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0" h="86">
                        <a:moveTo>
                          <a:pt x="9" y="86"/>
                        </a:moveTo>
                        <a:lnTo>
                          <a:pt x="20" y="80"/>
                        </a:lnTo>
                        <a:lnTo>
                          <a:pt x="29" y="72"/>
                        </a:lnTo>
                        <a:lnTo>
                          <a:pt x="38" y="63"/>
                        </a:lnTo>
                        <a:lnTo>
                          <a:pt x="46" y="54"/>
                        </a:lnTo>
                        <a:lnTo>
                          <a:pt x="52" y="43"/>
                        </a:lnTo>
                        <a:lnTo>
                          <a:pt x="57" y="32"/>
                        </a:lnTo>
                        <a:lnTo>
                          <a:pt x="58" y="20"/>
                        </a:lnTo>
                        <a:lnTo>
                          <a:pt x="60" y="7"/>
                        </a:lnTo>
                        <a:lnTo>
                          <a:pt x="58" y="3"/>
                        </a:lnTo>
                        <a:lnTo>
                          <a:pt x="57" y="0"/>
                        </a:lnTo>
                        <a:lnTo>
                          <a:pt x="57" y="1"/>
                        </a:lnTo>
                        <a:lnTo>
                          <a:pt x="57" y="4"/>
                        </a:lnTo>
                        <a:lnTo>
                          <a:pt x="57" y="18"/>
                        </a:lnTo>
                        <a:lnTo>
                          <a:pt x="54" y="32"/>
                        </a:lnTo>
                        <a:lnTo>
                          <a:pt x="48" y="44"/>
                        </a:lnTo>
                        <a:lnTo>
                          <a:pt x="41" y="55"/>
                        </a:lnTo>
                        <a:lnTo>
                          <a:pt x="32" y="65"/>
                        </a:lnTo>
                        <a:lnTo>
                          <a:pt x="23" y="74"/>
                        </a:lnTo>
                        <a:lnTo>
                          <a:pt x="12" y="82"/>
                        </a:lnTo>
                        <a:lnTo>
                          <a:pt x="0" y="86"/>
                        </a:lnTo>
                        <a:lnTo>
                          <a:pt x="4" y="86"/>
                        </a:lnTo>
                        <a:lnTo>
                          <a:pt x="9" y="86"/>
                        </a:lnTo>
                        <a:close/>
                      </a:path>
                    </a:pathLst>
                  </a:custGeom>
                  <a:solidFill>
                    <a:srgbClr val="3440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1" name="Freeform 889">
                    <a:extLst>
                      <a:ext uri="{FF2B5EF4-FFF2-40B4-BE49-F238E27FC236}">
                        <a16:creationId xmlns:a16="http://schemas.microsoft.com/office/drawing/2014/main" id="{F47BD4F3-7136-544E-87FE-B30A02E656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96" y="1524"/>
                    <a:ext cx="63" cy="91"/>
                  </a:xfrm>
                  <a:custGeom>
                    <a:avLst/>
                    <a:gdLst>
                      <a:gd name="T0" fmla="*/ 63 w 63"/>
                      <a:gd name="T1" fmla="*/ 9 h 91"/>
                      <a:gd name="T2" fmla="*/ 63 w 63"/>
                      <a:gd name="T3" fmla="*/ 9 h 91"/>
                      <a:gd name="T4" fmla="*/ 63 w 63"/>
                      <a:gd name="T5" fmla="*/ 8 h 91"/>
                      <a:gd name="T6" fmla="*/ 62 w 63"/>
                      <a:gd name="T7" fmla="*/ 5 h 91"/>
                      <a:gd name="T8" fmla="*/ 60 w 63"/>
                      <a:gd name="T9" fmla="*/ 0 h 91"/>
                      <a:gd name="T10" fmla="*/ 60 w 63"/>
                      <a:gd name="T11" fmla="*/ 5 h 91"/>
                      <a:gd name="T12" fmla="*/ 60 w 63"/>
                      <a:gd name="T13" fmla="*/ 9 h 91"/>
                      <a:gd name="T14" fmla="*/ 60 w 63"/>
                      <a:gd name="T15" fmla="*/ 23 h 91"/>
                      <a:gd name="T16" fmla="*/ 56 w 63"/>
                      <a:gd name="T17" fmla="*/ 37 h 91"/>
                      <a:gd name="T18" fmla="*/ 51 w 63"/>
                      <a:gd name="T19" fmla="*/ 49 h 91"/>
                      <a:gd name="T20" fmla="*/ 43 w 63"/>
                      <a:gd name="T21" fmla="*/ 60 h 91"/>
                      <a:gd name="T22" fmla="*/ 36 w 63"/>
                      <a:gd name="T23" fmla="*/ 71 h 91"/>
                      <a:gd name="T24" fmla="*/ 25 w 63"/>
                      <a:gd name="T25" fmla="*/ 79 h 91"/>
                      <a:gd name="T26" fmla="*/ 12 w 63"/>
                      <a:gd name="T27" fmla="*/ 87 h 91"/>
                      <a:gd name="T28" fmla="*/ 0 w 63"/>
                      <a:gd name="T29" fmla="*/ 91 h 91"/>
                      <a:gd name="T30" fmla="*/ 2 w 63"/>
                      <a:gd name="T31" fmla="*/ 91 h 91"/>
                      <a:gd name="T32" fmla="*/ 5 w 63"/>
                      <a:gd name="T33" fmla="*/ 91 h 91"/>
                      <a:gd name="T34" fmla="*/ 6 w 63"/>
                      <a:gd name="T35" fmla="*/ 91 h 91"/>
                      <a:gd name="T36" fmla="*/ 9 w 63"/>
                      <a:gd name="T37" fmla="*/ 91 h 91"/>
                      <a:gd name="T38" fmla="*/ 22 w 63"/>
                      <a:gd name="T39" fmla="*/ 85 h 91"/>
                      <a:gd name="T40" fmla="*/ 31 w 63"/>
                      <a:gd name="T41" fmla="*/ 79 h 91"/>
                      <a:gd name="T42" fmla="*/ 40 w 63"/>
                      <a:gd name="T43" fmla="*/ 70 h 91"/>
                      <a:gd name="T44" fmla="*/ 48 w 63"/>
                      <a:gd name="T45" fmla="*/ 59 h 91"/>
                      <a:gd name="T46" fmla="*/ 56 w 63"/>
                      <a:gd name="T47" fmla="*/ 48 h 91"/>
                      <a:gd name="T48" fmla="*/ 60 w 63"/>
                      <a:gd name="T49" fmla="*/ 36 h 91"/>
                      <a:gd name="T50" fmla="*/ 63 w 63"/>
                      <a:gd name="T51" fmla="*/ 23 h 91"/>
                      <a:gd name="T52" fmla="*/ 63 w 63"/>
                      <a:gd name="T53" fmla="*/ 9 h 91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3"/>
                      <a:gd name="T82" fmla="*/ 0 h 91"/>
                      <a:gd name="T83" fmla="*/ 63 w 63"/>
                      <a:gd name="T84" fmla="*/ 91 h 91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3" h="91">
                        <a:moveTo>
                          <a:pt x="63" y="9"/>
                        </a:moveTo>
                        <a:lnTo>
                          <a:pt x="63" y="9"/>
                        </a:lnTo>
                        <a:lnTo>
                          <a:pt x="63" y="8"/>
                        </a:lnTo>
                        <a:lnTo>
                          <a:pt x="62" y="5"/>
                        </a:lnTo>
                        <a:lnTo>
                          <a:pt x="60" y="0"/>
                        </a:lnTo>
                        <a:lnTo>
                          <a:pt x="60" y="5"/>
                        </a:lnTo>
                        <a:lnTo>
                          <a:pt x="60" y="9"/>
                        </a:lnTo>
                        <a:lnTo>
                          <a:pt x="60" y="23"/>
                        </a:lnTo>
                        <a:lnTo>
                          <a:pt x="56" y="37"/>
                        </a:lnTo>
                        <a:lnTo>
                          <a:pt x="51" y="49"/>
                        </a:lnTo>
                        <a:lnTo>
                          <a:pt x="43" y="60"/>
                        </a:lnTo>
                        <a:lnTo>
                          <a:pt x="36" y="71"/>
                        </a:lnTo>
                        <a:lnTo>
                          <a:pt x="25" y="79"/>
                        </a:lnTo>
                        <a:lnTo>
                          <a:pt x="12" y="87"/>
                        </a:lnTo>
                        <a:lnTo>
                          <a:pt x="0" y="91"/>
                        </a:lnTo>
                        <a:lnTo>
                          <a:pt x="2" y="91"/>
                        </a:lnTo>
                        <a:lnTo>
                          <a:pt x="5" y="91"/>
                        </a:lnTo>
                        <a:lnTo>
                          <a:pt x="6" y="91"/>
                        </a:lnTo>
                        <a:lnTo>
                          <a:pt x="9" y="91"/>
                        </a:lnTo>
                        <a:lnTo>
                          <a:pt x="22" y="85"/>
                        </a:lnTo>
                        <a:lnTo>
                          <a:pt x="31" y="79"/>
                        </a:lnTo>
                        <a:lnTo>
                          <a:pt x="40" y="70"/>
                        </a:lnTo>
                        <a:lnTo>
                          <a:pt x="48" y="59"/>
                        </a:lnTo>
                        <a:lnTo>
                          <a:pt x="56" y="48"/>
                        </a:lnTo>
                        <a:lnTo>
                          <a:pt x="60" y="36"/>
                        </a:lnTo>
                        <a:lnTo>
                          <a:pt x="63" y="23"/>
                        </a:lnTo>
                        <a:lnTo>
                          <a:pt x="63" y="9"/>
                        </a:lnTo>
                        <a:close/>
                      </a:path>
                    </a:pathLst>
                  </a:custGeom>
                  <a:solidFill>
                    <a:srgbClr val="3442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" name="Freeform 890">
                    <a:extLst>
                      <a:ext uri="{FF2B5EF4-FFF2-40B4-BE49-F238E27FC236}">
                        <a16:creationId xmlns:a16="http://schemas.microsoft.com/office/drawing/2014/main" id="{B35FC6A4-F71C-BE40-9EC1-AD35F4F2A2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92" y="1521"/>
                    <a:ext cx="66" cy="94"/>
                  </a:xfrm>
                  <a:custGeom>
                    <a:avLst/>
                    <a:gdLst>
                      <a:gd name="T0" fmla="*/ 66 w 66"/>
                      <a:gd name="T1" fmla="*/ 12 h 94"/>
                      <a:gd name="T2" fmla="*/ 66 w 66"/>
                      <a:gd name="T3" fmla="*/ 9 h 94"/>
                      <a:gd name="T4" fmla="*/ 66 w 66"/>
                      <a:gd name="T5" fmla="*/ 8 h 94"/>
                      <a:gd name="T6" fmla="*/ 64 w 66"/>
                      <a:gd name="T7" fmla="*/ 3 h 94"/>
                      <a:gd name="T8" fmla="*/ 63 w 66"/>
                      <a:gd name="T9" fmla="*/ 0 h 94"/>
                      <a:gd name="T10" fmla="*/ 63 w 66"/>
                      <a:gd name="T11" fmla="*/ 6 h 94"/>
                      <a:gd name="T12" fmla="*/ 63 w 66"/>
                      <a:gd name="T13" fmla="*/ 12 h 94"/>
                      <a:gd name="T14" fmla="*/ 63 w 66"/>
                      <a:gd name="T15" fmla="*/ 26 h 94"/>
                      <a:gd name="T16" fmla="*/ 58 w 66"/>
                      <a:gd name="T17" fmla="*/ 40 h 94"/>
                      <a:gd name="T18" fmla="*/ 54 w 66"/>
                      <a:gd name="T19" fmla="*/ 52 h 94"/>
                      <a:gd name="T20" fmla="*/ 46 w 66"/>
                      <a:gd name="T21" fmla="*/ 65 h 94"/>
                      <a:gd name="T22" fmla="*/ 37 w 66"/>
                      <a:gd name="T23" fmla="*/ 74 h 94"/>
                      <a:gd name="T24" fmla="*/ 26 w 66"/>
                      <a:gd name="T25" fmla="*/ 83 h 94"/>
                      <a:gd name="T26" fmla="*/ 13 w 66"/>
                      <a:gd name="T27" fmla="*/ 90 h 94"/>
                      <a:gd name="T28" fmla="*/ 0 w 66"/>
                      <a:gd name="T29" fmla="*/ 94 h 94"/>
                      <a:gd name="T30" fmla="*/ 4 w 66"/>
                      <a:gd name="T31" fmla="*/ 94 h 94"/>
                      <a:gd name="T32" fmla="*/ 9 w 66"/>
                      <a:gd name="T33" fmla="*/ 94 h 94"/>
                      <a:gd name="T34" fmla="*/ 9 w 66"/>
                      <a:gd name="T35" fmla="*/ 94 h 94"/>
                      <a:gd name="T36" fmla="*/ 9 w 66"/>
                      <a:gd name="T37" fmla="*/ 94 h 94"/>
                      <a:gd name="T38" fmla="*/ 21 w 66"/>
                      <a:gd name="T39" fmla="*/ 90 h 94"/>
                      <a:gd name="T40" fmla="*/ 32 w 66"/>
                      <a:gd name="T41" fmla="*/ 82 h 94"/>
                      <a:gd name="T42" fmla="*/ 41 w 66"/>
                      <a:gd name="T43" fmla="*/ 73 h 94"/>
                      <a:gd name="T44" fmla="*/ 50 w 66"/>
                      <a:gd name="T45" fmla="*/ 63 h 94"/>
                      <a:gd name="T46" fmla="*/ 57 w 66"/>
                      <a:gd name="T47" fmla="*/ 52 h 94"/>
                      <a:gd name="T48" fmla="*/ 63 w 66"/>
                      <a:gd name="T49" fmla="*/ 40 h 94"/>
                      <a:gd name="T50" fmla="*/ 66 w 66"/>
                      <a:gd name="T51" fmla="*/ 26 h 94"/>
                      <a:gd name="T52" fmla="*/ 66 w 66"/>
                      <a:gd name="T53" fmla="*/ 12 h 9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6"/>
                      <a:gd name="T82" fmla="*/ 0 h 94"/>
                      <a:gd name="T83" fmla="*/ 66 w 66"/>
                      <a:gd name="T84" fmla="*/ 94 h 9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6" h="94">
                        <a:moveTo>
                          <a:pt x="66" y="12"/>
                        </a:moveTo>
                        <a:lnTo>
                          <a:pt x="66" y="9"/>
                        </a:lnTo>
                        <a:lnTo>
                          <a:pt x="66" y="8"/>
                        </a:lnTo>
                        <a:lnTo>
                          <a:pt x="64" y="3"/>
                        </a:lnTo>
                        <a:lnTo>
                          <a:pt x="63" y="0"/>
                        </a:lnTo>
                        <a:lnTo>
                          <a:pt x="63" y="6"/>
                        </a:lnTo>
                        <a:lnTo>
                          <a:pt x="63" y="12"/>
                        </a:lnTo>
                        <a:lnTo>
                          <a:pt x="63" y="26"/>
                        </a:lnTo>
                        <a:lnTo>
                          <a:pt x="58" y="40"/>
                        </a:lnTo>
                        <a:lnTo>
                          <a:pt x="54" y="52"/>
                        </a:lnTo>
                        <a:lnTo>
                          <a:pt x="46" y="65"/>
                        </a:lnTo>
                        <a:lnTo>
                          <a:pt x="37" y="74"/>
                        </a:lnTo>
                        <a:lnTo>
                          <a:pt x="26" y="83"/>
                        </a:lnTo>
                        <a:lnTo>
                          <a:pt x="13" y="90"/>
                        </a:lnTo>
                        <a:lnTo>
                          <a:pt x="0" y="94"/>
                        </a:lnTo>
                        <a:lnTo>
                          <a:pt x="4" y="94"/>
                        </a:lnTo>
                        <a:lnTo>
                          <a:pt x="9" y="94"/>
                        </a:lnTo>
                        <a:lnTo>
                          <a:pt x="21" y="90"/>
                        </a:lnTo>
                        <a:lnTo>
                          <a:pt x="32" y="82"/>
                        </a:lnTo>
                        <a:lnTo>
                          <a:pt x="41" y="73"/>
                        </a:lnTo>
                        <a:lnTo>
                          <a:pt x="50" y="63"/>
                        </a:lnTo>
                        <a:lnTo>
                          <a:pt x="57" y="52"/>
                        </a:lnTo>
                        <a:lnTo>
                          <a:pt x="63" y="40"/>
                        </a:lnTo>
                        <a:lnTo>
                          <a:pt x="66" y="26"/>
                        </a:lnTo>
                        <a:lnTo>
                          <a:pt x="66" y="12"/>
                        </a:lnTo>
                        <a:close/>
                      </a:path>
                    </a:pathLst>
                  </a:custGeom>
                  <a:solidFill>
                    <a:srgbClr val="3443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" name="Freeform 891">
                    <a:extLst>
                      <a:ext uri="{FF2B5EF4-FFF2-40B4-BE49-F238E27FC236}">
                        <a16:creationId xmlns:a16="http://schemas.microsoft.com/office/drawing/2014/main" id="{4E1019C4-6AFF-C044-8348-031B9CEC55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88" y="1519"/>
                    <a:ext cx="68" cy="96"/>
                  </a:xfrm>
                  <a:custGeom>
                    <a:avLst/>
                    <a:gdLst>
                      <a:gd name="T0" fmla="*/ 68 w 68"/>
                      <a:gd name="T1" fmla="*/ 14 h 96"/>
                      <a:gd name="T2" fmla="*/ 68 w 68"/>
                      <a:gd name="T3" fmla="*/ 10 h 96"/>
                      <a:gd name="T4" fmla="*/ 68 w 68"/>
                      <a:gd name="T5" fmla="*/ 5 h 96"/>
                      <a:gd name="T6" fmla="*/ 67 w 68"/>
                      <a:gd name="T7" fmla="*/ 2 h 96"/>
                      <a:gd name="T8" fmla="*/ 65 w 68"/>
                      <a:gd name="T9" fmla="*/ 0 h 96"/>
                      <a:gd name="T10" fmla="*/ 65 w 68"/>
                      <a:gd name="T11" fmla="*/ 6 h 96"/>
                      <a:gd name="T12" fmla="*/ 65 w 68"/>
                      <a:gd name="T13" fmla="*/ 14 h 96"/>
                      <a:gd name="T14" fmla="*/ 64 w 68"/>
                      <a:gd name="T15" fmla="*/ 28 h 96"/>
                      <a:gd name="T16" fmla="*/ 61 w 68"/>
                      <a:gd name="T17" fmla="*/ 42 h 96"/>
                      <a:gd name="T18" fmla="*/ 54 w 68"/>
                      <a:gd name="T19" fmla="*/ 56 h 96"/>
                      <a:gd name="T20" fmla="*/ 47 w 68"/>
                      <a:gd name="T21" fmla="*/ 67 h 96"/>
                      <a:gd name="T22" fmla="*/ 37 w 68"/>
                      <a:gd name="T23" fmla="*/ 78 h 96"/>
                      <a:gd name="T24" fmla="*/ 27 w 68"/>
                      <a:gd name="T25" fmla="*/ 85 h 96"/>
                      <a:gd name="T26" fmla="*/ 14 w 68"/>
                      <a:gd name="T27" fmla="*/ 92 h 96"/>
                      <a:gd name="T28" fmla="*/ 0 w 68"/>
                      <a:gd name="T29" fmla="*/ 96 h 96"/>
                      <a:gd name="T30" fmla="*/ 4 w 68"/>
                      <a:gd name="T31" fmla="*/ 96 h 96"/>
                      <a:gd name="T32" fmla="*/ 8 w 68"/>
                      <a:gd name="T33" fmla="*/ 96 h 96"/>
                      <a:gd name="T34" fmla="*/ 20 w 68"/>
                      <a:gd name="T35" fmla="*/ 92 h 96"/>
                      <a:gd name="T36" fmla="*/ 33 w 68"/>
                      <a:gd name="T37" fmla="*/ 84 h 96"/>
                      <a:gd name="T38" fmla="*/ 44 w 68"/>
                      <a:gd name="T39" fmla="*/ 76 h 96"/>
                      <a:gd name="T40" fmla="*/ 51 w 68"/>
                      <a:gd name="T41" fmla="*/ 65 h 96"/>
                      <a:gd name="T42" fmla="*/ 59 w 68"/>
                      <a:gd name="T43" fmla="*/ 54 h 96"/>
                      <a:gd name="T44" fmla="*/ 64 w 68"/>
                      <a:gd name="T45" fmla="*/ 42 h 96"/>
                      <a:gd name="T46" fmla="*/ 68 w 68"/>
                      <a:gd name="T47" fmla="*/ 28 h 96"/>
                      <a:gd name="T48" fmla="*/ 68 w 68"/>
                      <a:gd name="T49" fmla="*/ 14 h 9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68"/>
                      <a:gd name="T76" fmla="*/ 0 h 96"/>
                      <a:gd name="T77" fmla="*/ 68 w 68"/>
                      <a:gd name="T78" fmla="*/ 96 h 96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68" h="96">
                        <a:moveTo>
                          <a:pt x="68" y="14"/>
                        </a:moveTo>
                        <a:lnTo>
                          <a:pt x="68" y="10"/>
                        </a:lnTo>
                        <a:lnTo>
                          <a:pt x="68" y="5"/>
                        </a:lnTo>
                        <a:lnTo>
                          <a:pt x="67" y="2"/>
                        </a:lnTo>
                        <a:lnTo>
                          <a:pt x="65" y="0"/>
                        </a:lnTo>
                        <a:lnTo>
                          <a:pt x="65" y="6"/>
                        </a:lnTo>
                        <a:lnTo>
                          <a:pt x="65" y="14"/>
                        </a:lnTo>
                        <a:lnTo>
                          <a:pt x="64" y="28"/>
                        </a:lnTo>
                        <a:lnTo>
                          <a:pt x="61" y="42"/>
                        </a:lnTo>
                        <a:lnTo>
                          <a:pt x="54" y="56"/>
                        </a:lnTo>
                        <a:lnTo>
                          <a:pt x="47" y="67"/>
                        </a:lnTo>
                        <a:lnTo>
                          <a:pt x="37" y="78"/>
                        </a:lnTo>
                        <a:lnTo>
                          <a:pt x="27" y="85"/>
                        </a:lnTo>
                        <a:lnTo>
                          <a:pt x="14" y="92"/>
                        </a:lnTo>
                        <a:lnTo>
                          <a:pt x="0" y="96"/>
                        </a:lnTo>
                        <a:lnTo>
                          <a:pt x="4" y="96"/>
                        </a:lnTo>
                        <a:lnTo>
                          <a:pt x="8" y="96"/>
                        </a:lnTo>
                        <a:lnTo>
                          <a:pt x="20" y="92"/>
                        </a:lnTo>
                        <a:lnTo>
                          <a:pt x="33" y="84"/>
                        </a:lnTo>
                        <a:lnTo>
                          <a:pt x="44" y="76"/>
                        </a:lnTo>
                        <a:lnTo>
                          <a:pt x="51" y="65"/>
                        </a:lnTo>
                        <a:lnTo>
                          <a:pt x="59" y="54"/>
                        </a:lnTo>
                        <a:lnTo>
                          <a:pt x="64" y="42"/>
                        </a:lnTo>
                        <a:lnTo>
                          <a:pt x="68" y="28"/>
                        </a:lnTo>
                        <a:lnTo>
                          <a:pt x="68" y="14"/>
                        </a:lnTo>
                        <a:close/>
                      </a:path>
                    </a:pathLst>
                  </a:custGeom>
                  <a:solidFill>
                    <a:srgbClr val="3444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4" name="Freeform 892">
                    <a:extLst>
                      <a:ext uri="{FF2B5EF4-FFF2-40B4-BE49-F238E27FC236}">
                        <a16:creationId xmlns:a16="http://schemas.microsoft.com/office/drawing/2014/main" id="{509B1581-CB43-534B-929C-5452FA93F1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84" y="1516"/>
                    <a:ext cx="71" cy="99"/>
                  </a:xfrm>
                  <a:custGeom>
                    <a:avLst/>
                    <a:gdLst>
                      <a:gd name="T0" fmla="*/ 71 w 71"/>
                      <a:gd name="T1" fmla="*/ 17 h 99"/>
                      <a:gd name="T2" fmla="*/ 71 w 71"/>
                      <a:gd name="T3" fmla="*/ 11 h 99"/>
                      <a:gd name="T4" fmla="*/ 71 w 71"/>
                      <a:gd name="T5" fmla="*/ 5 h 99"/>
                      <a:gd name="T6" fmla="*/ 69 w 71"/>
                      <a:gd name="T7" fmla="*/ 3 h 99"/>
                      <a:gd name="T8" fmla="*/ 66 w 71"/>
                      <a:gd name="T9" fmla="*/ 0 h 99"/>
                      <a:gd name="T10" fmla="*/ 68 w 71"/>
                      <a:gd name="T11" fmla="*/ 8 h 99"/>
                      <a:gd name="T12" fmla="*/ 68 w 71"/>
                      <a:gd name="T13" fmla="*/ 17 h 99"/>
                      <a:gd name="T14" fmla="*/ 66 w 71"/>
                      <a:gd name="T15" fmla="*/ 33 h 99"/>
                      <a:gd name="T16" fmla="*/ 63 w 71"/>
                      <a:gd name="T17" fmla="*/ 47 h 99"/>
                      <a:gd name="T18" fmla="*/ 57 w 71"/>
                      <a:gd name="T19" fmla="*/ 59 h 99"/>
                      <a:gd name="T20" fmla="*/ 49 w 71"/>
                      <a:gd name="T21" fmla="*/ 70 h 99"/>
                      <a:gd name="T22" fmla="*/ 38 w 71"/>
                      <a:gd name="T23" fmla="*/ 81 h 99"/>
                      <a:gd name="T24" fmla="*/ 28 w 71"/>
                      <a:gd name="T25" fmla="*/ 88 h 99"/>
                      <a:gd name="T26" fmla="*/ 14 w 71"/>
                      <a:gd name="T27" fmla="*/ 95 h 99"/>
                      <a:gd name="T28" fmla="*/ 0 w 71"/>
                      <a:gd name="T29" fmla="*/ 98 h 99"/>
                      <a:gd name="T30" fmla="*/ 4 w 71"/>
                      <a:gd name="T31" fmla="*/ 99 h 99"/>
                      <a:gd name="T32" fmla="*/ 8 w 71"/>
                      <a:gd name="T33" fmla="*/ 99 h 99"/>
                      <a:gd name="T34" fmla="*/ 21 w 71"/>
                      <a:gd name="T35" fmla="*/ 95 h 99"/>
                      <a:gd name="T36" fmla="*/ 34 w 71"/>
                      <a:gd name="T37" fmla="*/ 88 h 99"/>
                      <a:gd name="T38" fmla="*/ 45 w 71"/>
                      <a:gd name="T39" fmla="*/ 79 h 99"/>
                      <a:gd name="T40" fmla="*/ 54 w 71"/>
                      <a:gd name="T41" fmla="*/ 70 h 99"/>
                      <a:gd name="T42" fmla="*/ 62 w 71"/>
                      <a:gd name="T43" fmla="*/ 57 h 99"/>
                      <a:gd name="T44" fmla="*/ 66 w 71"/>
                      <a:gd name="T45" fmla="*/ 45 h 99"/>
                      <a:gd name="T46" fmla="*/ 71 w 71"/>
                      <a:gd name="T47" fmla="*/ 31 h 99"/>
                      <a:gd name="T48" fmla="*/ 71 w 71"/>
                      <a:gd name="T49" fmla="*/ 17 h 99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99"/>
                      <a:gd name="T77" fmla="*/ 71 w 71"/>
                      <a:gd name="T78" fmla="*/ 99 h 99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99">
                        <a:moveTo>
                          <a:pt x="71" y="17"/>
                        </a:moveTo>
                        <a:lnTo>
                          <a:pt x="71" y="11"/>
                        </a:lnTo>
                        <a:lnTo>
                          <a:pt x="71" y="5"/>
                        </a:lnTo>
                        <a:lnTo>
                          <a:pt x="69" y="3"/>
                        </a:lnTo>
                        <a:lnTo>
                          <a:pt x="66" y="0"/>
                        </a:lnTo>
                        <a:lnTo>
                          <a:pt x="68" y="8"/>
                        </a:lnTo>
                        <a:lnTo>
                          <a:pt x="68" y="17"/>
                        </a:lnTo>
                        <a:lnTo>
                          <a:pt x="66" y="33"/>
                        </a:lnTo>
                        <a:lnTo>
                          <a:pt x="63" y="47"/>
                        </a:lnTo>
                        <a:lnTo>
                          <a:pt x="57" y="59"/>
                        </a:lnTo>
                        <a:lnTo>
                          <a:pt x="49" y="70"/>
                        </a:lnTo>
                        <a:lnTo>
                          <a:pt x="38" y="81"/>
                        </a:lnTo>
                        <a:lnTo>
                          <a:pt x="28" y="88"/>
                        </a:lnTo>
                        <a:lnTo>
                          <a:pt x="14" y="95"/>
                        </a:lnTo>
                        <a:lnTo>
                          <a:pt x="0" y="98"/>
                        </a:lnTo>
                        <a:lnTo>
                          <a:pt x="4" y="99"/>
                        </a:lnTo>
                        <a:lnTo>
                          <a:pt x="8" y="99"/>
                        </a:lnTo>
                        <a:lnTo>
                          <a:pt x="21" y="95"/>
                        </a:lnTo>
                        <a:lnTo>
                          <a:pt x="34" y="88"/>
                        </a:lnTo>
                        <a:lnTo>
                          <a:pt x="45" y="79"/>
                        </a:lnTo>
                        <a:lnTo>
                          <a:pt x="54" y="70"/>
                        </a:lnTo>
                        <a:lnTo>
                          <a:pt x="62" y="57"/>
                        </a:lnTo>
                        <a:lnTo>
                          <a:pt x="66" y="45"/>
                        </a:lnTo>
                        <a:lnTo>
                          <a:pt x="71" y="31"/>
                        </a:lnTo>
                        <a:lnTo>
                          <a:pt x="71" y="17"/>
                        </a:lnTo>
                        <a:close/>
                      </a:path>
                    </a:pathLst>
                  </a:custGeom>
                  <a:solidFill>
                    <a:srgbClr val="34478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5" name="Freeform 893">
                    <a:extLst>
                      <a:ext uri="{FF2B5EF4-FFF2-40B4-BE49-F238E27FC236}">
                        <a16:creationId xmlns:a16="http://schemas.microsoft.com/office/drawing/2014/main" id="{218A6523-567A-AE40-90EB-C06C1D0858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81" y="1513"/>
                    <a:ext cx="72" cy="102"/>
                  </a:xfrm>
                  <a:custGeom>
                    <a:avLst/>
                    <a:gdLst>
                      <a:gd name="T0" fmla="*/ 72 w 72"/>
                      <a:gd name="T1" fmla="*/ 20 h 102"/>
                      <a:gd name="T2" fmla="*/ 72 w 72"/>
                      <a:gd name="T3" fmla="*/ 12 h 102"/>
                      <a:gd name="T4" fmla="*/ 72 w 72"/>
                      <a:gd name="T5" fmla="*/ 6 h 102"/>
                      <a:gd name="T6" fmla="*/ 69 w 72"/>
                      <a:gd name="T7" fmla="*/ 3 h 102"/>
                      <a:gd name="T8" fmla="*/ 68 w 72"/>
                      <a:gd name="T9" fmla="*/ 0 h 102"/>
                      <a:gd name="T10" fmla="*/ 69 w 72"/>
                      <a:gd name="T11" fmla="*/ 9 h 102"/>
                      <a:gd name="T12" fmla="*/ 69 w 72"/>
                      <a:gd name="T13" fmla="*/ 20 h 102"/>
                      <a:gd name="T14" fmla="*/ 68 w 72"/>
                      <a:gd name="T15" fmla="*/ 36 h 102"/>
                      <a:gd name="T16" fmla="*/ 65 w 72"/>
                      <a:gd name="T17" fmla="*/ 50 h 102"/>
                      <a:gd name="T18" fmla="*/ 58 w 72"/>
                      <a:gd name="T19" fmla="*/ 62 h 102"/>
                      <a:gd name="T20" fmla="*/ 49 w 72"/>
                      <a:gd name="T21" fmla="*/ 73 h 102"/>
                      <a:gd name="T22" fmla="*/ 40 w 72"/>
                      <a:gd name="T23" fmla="*/ 84 h 102"/>
                      <a:gd name="T24" fmla="*/ 27 w 72"/>
                      <a:gd name="T25" fmla="*/ 91 h 102"/>
                      <a:gd name="T26" fmla="*/ 14 w 72"/>
                      <a:gd name="T27" fmla="*/ 96 h 102"/>
                      <a:gd name="T28" fmla="*/ 0 w 72"/>
                      <a:gd name="T29" fmla="*/ 99 h 102"/>
                      <a:gd name="T30" fmla="*/ 3 w 72"/>
                      <a:gd name="T31" fmla="*/ 101 h 102"/>
                      <a:gd name="T32" fmla="*/ 7 w 72"/>
                      <a:gd name="T33" fmla="*/ 102 h 102"/>
                      <a:gd name="T34" fmla="*/ 21 w 72"/>
                      <a:gd name="T35" fmla="*/ 98 h 102"/>
                      <a:gd name="T36" fmla="*/ 34 w 72"/>
                      <a:gd name="T37" fmla="*/ 91 h 102"/>
                      <a:gd name="T38" fmla="*/ 44 w 72"/>
                      <a:gd name="T39" fmla="*/ 84 h 102"/>
                      <a:gd name="T40" fmla="*/ 54 w 72"/>
                      <a:gd name="T41" fmla="*/ 73 h 102"/>
                      <a:gd name="T42" fmla="*/ 61 w 72"/>
                      <a:gd name="T43" fmla="*/ 62 h 102"/>
                      <a:gd name="T44" fmla="*/ 68 w 72"/>
                      <a:gd name="T45" fmla="*/ 48 h 102"/>
                      <a:gd name="T46" fmla="*/ 71 w 72"/>
                      <a:gd name="T47" fmla="*/ 34 h 102"/>
                      <a:gd name="T48" fmla="*/ 72 w 72"/>
                      <a:gd name="T49" fmla="*/ 20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2"/>
                      <a:gd name="T76" fmla="*/ 0 h 102"/>
                      <a:gd name="T77" fmla="*/ 72 w 72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2" h="102">
                        <a:moveTo>
                          <a:pt x="72" y="20"/>
                        </a:moveTo>
                        <a:lnTo>
                          <a:pt x="72" y="12"/>
                        </a:lnTo>
                        <a:lnTo>
                          <a:pt x="72" y="6"/>
                        </a:lnTo>
                        <a:lnTo>
                          <a:pt x="69" y="3"/>
                        </a:lnTo>
                        <a:lnTo>
                          <a:pt x="68" y="0"/>
                        </a:lnTo>
                        <a:lnTo>
                          <a:pt x="69" y="9"/>
                        </a:lnTo>
                        <a:lnTo>
                          <a:pt x="69" y="20"/>
                        </a:lnTo>
                        <a:lnTo>
                          <a:pt x="68" y="36"/>
                        </a:lnTo>
                        <a:lnTo>
                          <a:pt x="65" y="50"/>
                        </a:lnTo>
                        <a:lnTo>
                          <a:pt x="58" y="62"/>
                        </a:lnTo>
                        <a:lnTo>
                          <a:pt x="49" y="73"/>
                        </a:lnTo>
                        <a:lnTo>
                          <a:pt x="40" y="84"/>
                        </a:lnTo>
                        <a:lnTo>
                          <a:pt x="27" y="91"/>
                        </a:lnTo>
                        <a:lnTo>
                          <a:pt x="14" y="96"/>
                        </a:lnTo>
                        <a:lnTo>
                          <a:pt x="0" y="99"/>
                        </a:lnTo>
                        <a:lnTo>
                          <a:pt x="3" y="101"/>
                        </a:lnTo>
                        <a:lnTo>
                          <a:pt x="7" y="102"/>
                        </a:lnTo>
                        <a:lnTo>
                          <a:pt x="21" y="98"/>
                        </a:lnTo>
                        <a:lnTo>
                          <a:pt x="34" y="91"/>
                        </a:lnTo>
                        <a:lnTo>
                          <a:pt x="44" y="84"/>
                        </a:lnTo>
                        <a:lnTo>
                          <a:pt x="54" y="73"/>
                        </a:lnTo>
                        <a:lnTo>
                          <a:pt x="61" y="62"/>
                        </a:lnTo>
                        <a:lnTo>
                          <a:pt x="68" y="48"/>
                        </a:lnTo>
                        <a:lnTo>
                          <a:pt x="71" y="34"/>
                        </a:lnTo>
                        <a:lnTo>
                          <a:pt x="72" y="20"/>
                        </a:lnTo>
                        <a:close/>
                      </a:path>
                    </a:pathLst>
                  </a:custGeom>
                  <a:solidFill>
                    <a:srgbClr val="3448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6" name="Freeform 894">
                    <a:extLst>
                      <a:ext uri="{FF2B5EF4-FFF2-40B4-BE49-F238E27FC236}">
                        <a16:creationId xmlns:a16="http://schemas.microsoft.com/office/drawing/2014/main" id="{EFE37FCB-B147-3E44-A263-7E13B01AF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8" y="1512"/>
                    <a:ext cx="74" cy="102"/>
                  </a:xfrm>
                  <a:custGeom>
                    <a:avLst/>
                    <a:gdLst>
                      <a:gd name="T0" fmla="*/ 74 w 74"/>
                      <a:gd name="T1" fmla="*/ 21 h 102"/>
                      <a:gd name="T2" fmla="*/ 74 w 74"/>
                      <a:gd name="T3" fmla="*/ 12 h 102"/>
                      <a:gd name="T4" fmla="*/ 72 w 74"/>
                      <a:gd name="T5" fmla="*/ 4 h 102"/>
                      <a:gd name="T6" fmla="*/ 71 w 74"/>
                      <a:gd name="T7" fmla="*/ 1 h 102"/>
                      <a:gd name="T8" fmla="*/ 68 w 74"/>
                      <a:gd name="T9" fmla="*/ 0 h 102"/>
                      <a:gd name="T10" fmla="*/ 71 w 74"/>
                      <a:gd name="T11" fmla="*/ 10 h 102"/>
                      <a:gd name="T12" fmla="*/ 71 w 74"/>
                      <a:gd name="T13" fmla="*/ 21 h 102"/>
                      <a:gd name="T14" fmla="*/ 69 w 74"/>
                      <a:gd name="T15" fmla="*/ 37 h 102"/>
                      <a:gd name="T16" fmla="*/ 66 w 74"/>
                      <a:gd name="T17" fmla="*/ 51 h 102"/>
                      <a:gd name="T18" fmla="*/ 58 w 74"/>
                      <a:gd name="T19" fmla="*/ 63 h 102"/>
                      <a:gd name="T20" fmla="*/ 51 w 74"/>
                      <a:gd name="T21" fmla="*/ 75 h 102"/>
                      <a:gd name="T22" fmla="*/ 40 w 74"/>
                      <a:gd name="T23" fmla="*/ 85 h 102"/>
                      <a:gd name="T24" fmla="*/ 27 w 74"/>
                      <a:gd name="T25" fmla="*/ 92 h 102"/>
                      <a:gd name="T26" fmla="*/ 14 w 74"/>
                      <a:gd name="T27" fmla="*/ 97 h 102"/>
                      <a:gd name="T28" fmla="*/ 0 w 74"/>
                      <a:gd name="T29" fmla="*/ 100 h 102"/>
                      <a:gd name="T30" fmla="*/ 3 w 74"/>
                      <a:gd name="T31" fmla="*/ 100 h 102"/>
                      <a:gd name="T32" fmla="*/ 6 w 74"/>
                      <a:gd name="T33" fmla="*/ 102 h 102"/>
                      <a:gd name="T34" fmla="*/ 20 w 74"/>
                      <a:gd name="T35" fmla="*/ 99 h 102"/>
                      <a:gd name="T36" fmla="*/ 34 w 74"/>
                      <a:gd name="T37" fmla="*/ 92 h 102"/>
                      <a:gd name="T38" fmla="*/ 44 w 74"/>
                      <a:gd name="T39" fmla="*/ 85 h 102"/>
                      <a:gd name="T40" fmla="*/ 55 w 74"/>
                      <a:gd name="T41" fmla="*/ 74 h 102"/>
                      <a:gd name="T42" fmla="*/ 63 w 74"/>
                      <a:gd name="T43" fmla="*/ 63 h 102"/>
                      <a:gd name="T44" fmla="*/ 69 w 74"/>
                      <a:gd name="T45" fmla="*/ 51 h 102"/>
                      <a:gd name="T46" fmla="*/ 72 w 74"/>
                      <a:gd name="T47" fmla="*/ 37 h 102"/>
                      <a:gd name="T48" fmla="*/ 74 w 74"/>
                      <a:gd name="T49" fmla="*/ 21 h 102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4"/>
                      <a:gd name="T76" fmla="*/ 0 h 102"/>
                      <a:gd name="T77" fmla="*/ 74 w 74"/>
                      <a:gd name="T78" fmla="*/ 102 h 102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4" h="102">
                        <a:moveTo>
                          <a:pt x="74" y="21"/>
                        </a:moveTo>
                        <a:lnTo>
                          <a:pt x="74" y="12"/>
                        </a:lnTo>
                        <a:lnTo>
                          <a:pt x="72" y="4"/>
                        </a:lnTo>
                        <a:lnTo>
                          <a:pt x="71" y="1"/>
                        </a:lnTo>
                        <a:lnTo>
                          <a:pt x="68" y="0"/>
                        </a:lnTo>
                        <a:lnTo>
                          <a:pt x="71" y="10"/>
                        </a:lnTo>
                        <a:lnTo>
                          <a:pt x="71" y="21"/>
                        </a:lnTo>
                        <a:lnTo>
                          <a:pt x="69" y="37"/>
                        </a:lnTo>
                        <a:lnTo>
                          <a:pt x="66" y="51"/>
                        </a:lnTo>
                        <a:lnTo>
                          <a:pt x="58" y="63"/>
                        </a:lnTo>
                        <a:lnTo>
                          <a:pt x="51" y="75"/>
                        </a:lnTo>
                        <a:lnTo>
                          <a:pt x="40" y="85"/>
                        </a:lnTo>
                        <a:lnTo>
                          <a:pt x="27" y="92"/>
                        </a:lnTo>
                        <a:lnTo>
                          <a:pt x="14" y="97"/>
                        </a:lnTo>
                        <a:lnTo>
                          <a:pt x="0" y="100"/>
                        </a:lnTo>
                        <a:lnTo>
                          <a:pt x="3" y="100"/>
                        </a:lnTo>
                        <a:lnTo>
                          <a:pt x="6" y="102"/>
                        </a:lnTo>
                        <a:lnTo>
                          <a:pt x="20" y="99"/>
                        </a:lnTo>
                        <a:lnTo>
                          <a:pt x="34" y="92"/>
                        </a:lnTo>
                        <a:lnTo>
                          <a:pt x="44" y="85"/>
                        </a:lnTo>
                        <a:lnTo>
                          <a:pt x="55" y="74"/>
                        </a:lnTo>
                        <a:lnTo>
                          <a:pt x="63" y="63"/>
                        </a:lnTo>
                        <a:lnTo>
                          <a:pt x="69" y="51"/>
                        </a:lnTo>
                        <a:lnTo>
                          <a:pt x="72" y="37"/>
                        </a:lnTo>
                        <a:lnTo>
                          <a:pt x="74" y="21"/>
                        </a:lnTo>
                        <a:close/>
                      </a:path>
                    </a:pathLst>
                  </a:custGeom>
                  <a:solidFill>
                    <a:srgbClr val="3449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7" name="Freeform 895">
                    <a:extLst>
                      <a:ext uri="{FF2B5EF4-FFF2-40B4-BE49-F238E27FC236}">
                        <a16:creationId xmlns:a16="http://schemas.microsoft.com/office/drawing/2014/main" id="{A7821DEC-3B71-7441-B5C2-A7A1270C7D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3" y="1508"/>
                    <a:ext cx="77" cy="104"/>
                  </a:xfrm>
                  <a:custGeom>
                    <a:avLst/>
                    <a:gdLst>
                      <a:gd name="T0" fmla="*/ 77 w 77"/>
                      <a:gd name="T1" fmla="*/ 25 h 104"/>
                      <a:gd name="T2" fmla="*/ 77 w 77"/>
                      <a:gd name="T3" fmla="*/ 14 h 104"/>
                      <a:gd name="T4" fmla="*/ 76 w 77"/>
                      <a:gd name="T5" fmla="*/ 5 h 104"/>
                      <a:gd name="T6" fmla="*/ 73 w 77"/>
                      <a:gd name="T7" fmla="*/ 4 h 104"/>
                      <a:gd name="T8" fmla="*/ 71 w 77"/>
                      <a:gd name="T9" fmla="*/ 0 h 104"/>
                      <a:gd name="T10" fmla="*/ 74 w 77"/>
                      <a:gd name="T11" fmla="*/ 13 h 104"/>
                      <a:gd name="T12" fmla="*/ 74 w 77"/>
                      <a:gd name="T13" fmla="*/ 25 h 104"/>
                      <a:gd name="T14" fmla="*/ 73 w 77"/>
                      <a:gd name="T15" fmla="*/ 41 h 104"/>
                      <a:gd name="T16" fmla="*/ 69 w 77"/>
                      <a:gd name="T17" fmla="*/ 55 h 104"/>
                      <a:gd name="T18" fmla="*/ 62 w 77"/>
                      <a:gd name="T19" fmla="*/ 67 h 104"/>
                      <a:gd name="T20" fmla="*/ 52 w 77"/>
                      <a:gd name="T21" fmla="*/ 79 h 104"/>
                      <a:gd name="T22" fmla="*/ 42 w 77"/>
                      <a:gd name="T23" fmla="*/ 89 h 104"/>
                      <a:gd name="T24" fmla="*/ 29 w 77"/>
                      <a:gd name="T25" fmla="*/ 95 h 104"/>
                      <a:gd name="T26" fmla="*/ 15 w 77"/>
                      <a:gd name="T27" fmla="*/ 101 h 104"/>
                      <a:gd name="T28" fmla="*/ 0 w 77"/>
                      <a:gd name="T29" fmla="*/ 103 h 104"/>
                      <a:gd name="T30" fmla="*/ 5 w 77"/>
                      <a:gd name="T31" fmla="*/ 104 h 104"/>
                      <a:gd name="T32" fmla="*/ 8 w 77"/>
                      <a:gd name="T33" fmla="*/ 104 h 104"/>
                      <a:gd name="T34" fmla="*/ 22 w 77"/>
                      <a:gd name="T35" fmla="*/ 101 h 104"/>
                      <a:gd name="T36" fmla="*/ 35 w 77"/>
                      <a:gd name="T37" fmla="*/ 96 h 104"/>
                      <a:gd name="T38" fmla="*/ 48 w 77"/>
                      <a:gd name="T39" fmla="*/ 89 h 104"/>
                      <a:gd name="T40" fmla="*/ 57 w 77"/>
                      <a:gd name="T41" fmla="*/ 78 h 104"/>
                      <a:gd name="T42" fmla="*/ 66 w 77"/>
                      <a:gd name="T43" fmla="*/ 67 h 104"/>
                      <a:gd name="T44" fmla="*/ 73 w 77"/>
                      <a:gd name="T45" fmla="*/ 55 h 104"/>
                      <a:gd name="T46" fmla="*/ 76 w 77"/>
                      <a:gd name="T47" fmla="*/ 41 h 104"/>
                      <a:gd name="T48" fmla="*/ 77 w 77"/>
                      <a:gd name="T49" fmla="*/ 25 h 10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7"/>
                      <a:gd name="T76" fmla="*/ 0 h 104"/>
                      <a:gd name="T77" fmla="*/ 77 w 77"/>
                      <a:gd name="T78" fmla="*/ 104 h 10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7" h="104">
                        <a:moveTo>
                          <a:pt x="77" y="25"/>
                        </a:moveTo>
                        <a:lnTo>
                          <a:pt x="77" y="14"/>
                        </a:lnTo>
                        <a:lnTo>
                          <a:pt x="76" y="5"/>
                        </a:lnTo>
                        <a:lnTo>
                          <a:pt x="73" y="4"/>
                        </a:lnTo>
                        <a:lnTo>
                          <a:pt x="71" y="0"/>
                        </a:lnTo>
                        <a:lnTo>
                          <a:pt x="74" y="13"/>
                        </a:lnTo>
                        <a:lnTo>
                          <a:pt x="74" y="25"/>
                        </a:lnTo>
                        <a:lnTo>
                          <a:pt x="73" y="41"/>
                        </a:lnTo>
                        <a:lnTo>
                          <a:pt x="69" y="55"/>
                        </a:lnTo>
                        <a:lnTo>
                          <a:pt x="62" y="67"/>
                        </a:lnTo>
                        <a:lnTo>
                          <a:pt x="52" y="79"/>
                        </a:lnTo>
                        <a:lnTo>
                          <a:pt x="42" y="89"/>
                        </a:lnTo>
                        <a:lnTo>
                          <a:pt x="29" y="95"/>
                        </a:lnTo>
                        <a:lnTo>
                          <a:pt x="15" y="101"/>
                        </a:lnTo>
                        <a:lnTo>
                          <a:pt x="0" y="103"/>
                        </a:lnTo>
                        <a:lnTo>
                          <a:pt x="5" y="104"/>
                        </a:lnTo>
                        <a:lnTo>
                          <a:pt x="8" y="104"/>
                        </a:lnTo>
                        <a:lnTo>
                          <a:pt x="22" y="101"/>
                        </a:lnTo>
                        <a:lnTo>
                          <a:pt x="35" y="96"/>
                        </a:lnTo>
                        <a:lnTo>
                          <a:pt x="48" y="89"/>
                        </a:lnTo>
                        <a:lnTo>
                          <a:pt x="57" y="78"/>
                        </a:lnTo>
                        <a:lnTo>
                          <a:pt x="66" y="67"/>
                        </a:lnTo>
                        <a:lnTo>
                          <a:pt x="73" y="55"/>
                        </a:lnTo>
                        <a:lnTo>
                          <a:pt x="76" y="41"/>
                        </a:lnTo>
                        <a:lnTo>
                          <a:pt x="77" y="25"/>
                        </a:lnTo>
                        <a:close/>
                      </a:path>
                    </a:pathLst>
                  </a:custGeom>
                  <a:solidFill>
                    <a:srgbClr val="354A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8" name="Freeform 896">
                    <a:extLst>
                      <a:ext uri="{FF2B5EF4-FFF2-40B4-BE49-F238E27FC236}">
                        <a16:creationId xmlns:a16="http://schemas.microsoft.com/office/drawing/2014/main" id="{A3DB4B9C-E95F-8547-ABE0-BB366F5602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0" y="1507"/>
                    <a:ext cx="79" cy="105"/>
                  </a:xfrm>
                  <a:custGeom>
                    <a:avLst/>
                    <a:gdLst>
                      <a:gd name="T0" fmla="*/ 79 w 79"/>
                      <a:gd name="T1" fmla="*/ 26 h 105"/>
                      <a:gd name="T2" fmla="*/ 79 w 79"/>
                      <a:gd name="T3" fmla="*/ 15 h 105"/>
                      <a:gd name="T4" fmla="*/ 76 w 79"/>
                      <a:gd name="T5" fmla="*/ 5 h 105"/>
                      <a:gd name="T6" fmla="*/ 74 w 79"/>
                      <a:gd name="T7" fmla="*/ 1 h 105"/>
                      <a:gd name="T8" fmla="*/ 71 w 79"/>
                      <a:gd name="T9" fmla="*/ 0 h 105"/>
                      <a:gd name="T10" fmla="*/ 76 w 79"/>
                      <a:gd name="T11" fmla="*/ 12 h 105"/>
                      <a:gd name="T12" fmla="*/ 76 w 79"/>
                      <a:gd name="T13" fmla="*/ 26 h 105"/>
                      <a:gd name="T14" fmla="*/ 74 w 79"/>
                      <a:gd name="T15" fmla="*/ 42 h 105"/>
                      <a:gd name="T16" fmla="*/ 69 w 79"/>
                      <a:gd name="T17" fmla="*/ 56 h 105"/>
                      <a:gd name="T18" fmla="*/ 63 w 79"/>
                      <a:gd name="T19" fmla="*/ 68 h 105"/>
                      <a:gd name="T20" fmla="*/ 54 w 79"/>
                      <a:gd name="T21" fmla="*/ 80 h 105"/>
                      <a:gd name="T22" fmla="*/ 43 w 79"/>
                      <a:gd name="T23" fmla="*/ 90 h 105"/>
                      <a:gd name="T24" fmla="*/ 29 w 79"/>
                      <a:gd name="T25" fmla="*/ 96 h 105"/>
                      <a:gd name="T26" fmla="*/ 15 w 79"/>
                      <a:gd name="T27" fmla="*/ 100 h 105"/>
                      <a:gd name="T28" fmla="*/ 0 w 79"/>
                      <a:gd name="T29" fmla="*/ 102 h 105"/>
                      <a:gd name="T30" fmla="*/ 0 w 79"/>
                      <a:gd name="T31" fmla="*/ 102 h 105"/>
                      <a:gd name="T32" fmla="*/ 0 w 79"/>
                      <a:gd name="T33" fmla="*/ 102 h 105"/>
                      <a:gd name="T34" fmla="*/ 3 w 79"/>
                      <a:gd name="T35" fmla="*/ 104 h 105"/>
                      <a:gd name="T36" fmla="*/ 8 w 79"/>
                      <a:gd name="T37" fmla="*/ 105 h 105"/>
                      <a:gd name="T38" fmla="*/ 22 w 79"/>
                      <a:gd name="T39" fmla="*/ 102 h 105"/>
                      <a:gd name="T40" fmla="*/ 35 w 79"/>
                      <a:gd name="T41" fmla="*/ 97 h 105"/>
                      <a:gd name="T42" fmla="*/ 48 w 79"/>
                      <a:gd name="T43" fmla="*/ 90 h 105"/>
                      <a:gd name="T44" fmla="*/ 59 w 79"/>
                      <a:gd name="T45" fmla="*/ 80 h 105"/>
                      <a:gd name="T46" fmla="*/ 66 w 79"/>
                      <a:gd name="T47" fmla="*/ 68 h 105"/>
                      <a:gd name="T48" fmla="*/ 74 w 79"/>
                      <a:gd name="T49" fmla="*/ 56 h 105"/>
                      <a:gd name="T50" fmla="*/ 77 w 79"/>
                      <a:gd name="T51" fmla="*/ 42 h 105"/>
                      <a:gd name="T52" fmla="*/ 79 w 79"/>
                      <a:gd name="T53" fmla="*/ 26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9"/>
                      <a:gd name="T82" fmla="*/ 0 h 105"/>
                      <a:gd name="T83" fmla="*/ 79 w 79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9" h="105">
                        <a:moveTo>
                          <a:pt x="79" y="26"/>
                        </a:moveTo>
                        <a:lnTo>
                          <a:pt x="79" y="15"/>
                        </a:lnTo>
                        <a:lnTo>
                          <a:pt x="76" y="5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6" y="12"/>
                        </a:lnTo>
                        <a:lnTo>
                          <a:pt x="76" y="26"/>
                        </a:lnTo>
                        <a:lnTo>
                          <a:pt x="74" y="42"/>
                        </a:lnTo>
                        <a:lnTo>
                          <a:pt x="69" y="56"/>
                        </a:lnTo>
                        <a:lnTo>
                          <a:pt x="63" y="68"/>
                        </a:lnTo>
                        <a:lnTo>
                          <a:pt x="54" y="80"/>
                        </a:lnTo>
                        <a:lnTo>
                          <a:pt x="43" y="90"/>
                        </a:lnTo>
                        <a:lnTo>
                          <a:pt x="29" y="96"/>
                        </a:lnTo>
                        <a:lnTo>
                          <a:pt x="15" y="100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8" y="105"/>
                        </a:lnTo>
                        <a:lnTo>
                          <a:pt x="22" y="102"/>
                        </a:lnTo>
                        <a:lnTo>
                          <a:pt x="35" y="97"/>
                        </a:lnTo>
                        <a:lnTo>
                          <a:pt x="48" y="90"/>
                        </a:lnTo>
                        <a:lnTo>
                          <a:pt x="59" y="80"/>
                        </a:lnTo>
                        <a:lnTo>
                          <a:pt x="66" y="68"/>
                        </a:lnTo>
                        <a:lnTo>
                          <a:pt x="74" y="56"/>
                        </a:lnTo>
                        <a:lnTo>
                          <a:pt x="77" y="42"/>
                        </a:lnTo>
                        <a:lnTo>
                          <a:pt x="79" y="26"/>
                        </a:lnTo>
                        <a:close/>
                      </a:path>
                    </a:pathLst>
                  </a:custGeom>
                  <a:solidFill>
                    <a:srgbClr val="364B9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9" name="Freeform 897">
                    <a:extLst>
                      <a:ext uri="{FF2B5EF4-FFF2-40B4-BE49-F238E27FC236}">
                        <a16:creationId xmlns:a16="http://schemas.microsoft.com/office/drawing/2014/main" id="{45F6D23A-3FED-B94E-85E1-AF464E6683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67" y="1505"/>
                    <a:ext cx="80" cy="106"/>
                  </a:xfrm>
                  <a:custGeom>
                    <a:avLst/>
                    <a:gdLst>
                      <a:gd name="T0" fmla="*/ 80 w 80"/>
                      <a:gd name="T1" fmla="*/ 28 h 106"/>
                      <a:gd name="T2" fmla="*/ 80 w 80"/>
                      <a:gd name="T3" fmla="*/ 16 h 106"/>
                      <a:gd name="T4" fmla="*/ 77 w 80"/>
                      <a:gd name="T5" fmla="*/ 3 h 106"/>
                      <a:gd name="T6" fmla="*/ 74 w 80"/>
                      <a:gd name="T7" fmla="*/ 2 h 106"/>
                      <a:gd name="T8" fmla="*/ 72 w 80"/>
                      <a:gd name="T9" fmla="*/ 0 h 106"/>
                      <a:gd name="T10" fmla="*/ 75 w 80"/>
                      <a:gd name="T11" fmla="*/ 14 h 106"/>
                      <a:gd name="T12" fmla="*/ 77 w 80"/>
                      <a:gd name="T13" fmla="*/ 28 h 106"/>
                      <a:gd name="T14" fmla="*/ 75 w 80"/>
                      <a:gd name="T15" fmla="*/ 44 h 106"/>
                      <a:gd name="T16" fmla="*/ 72 w 80"/>
                      <a:gd name="T17" fmla="*/ 58 h 106"/>
                      <a:gd name="T18" fmla="*/ 65 w 80"/>
                      <a:gd name="T19" fmla="*/ 70 h 106"/>
                      <a:gd name="T20" fmla="*/ 55 w 80"/>
                      <a:gd name="T21" fmla="*/ 81 h 106"/>
                      <a:gd name="T22" fmla="*/ 45 w 80"/>
                      <a:gd name="T23" fmla="*/ 90 h 106"/>
                      <a:gd name="T24" fmla="*/ 32 w 80"/>
                      <a:gd name="T25" fmla="*/ 96 h 106"/>
                      <a:gd name="T26" fmla="*/ 18 w 80"/>
                      <a:gd name="T27" fmla="*/ 101 h 106"/>
                      <a:gd name="T28" fmla="*/ 3 w 80"/>
                      <a:gd name="T29" fmla="*/ 102 h 106"/>
                      <a:gd name="T30" fmla="*/ 1 w 80"/>
                      <a:gd name="T31" fmla="*/ 102 h 106"/>
                      <a:gd name="T32" fmla="*/ 0 w 80"/>
                      <a:gd name="T33" fmla="*/ 102 h 106"/>
                      <a:gd name="T34" fmla="*/ 3 w 80"/>
                      <a:gd name="T35" fmla="*/ 104 h 106"/>
                      <a:gd name="T36" fmla="*/ 6 w 80"/>
                      <a:gd name="T37" fmla="*/ 106 h 106"/>
                      <a:gd name="T38" fmla="*/ 21 w 80"/>
                      <a:gd name="T39" fmla="*/ 104 h 106"/>
                      <a:gd name="T40" fmla="*/ 35 w 80"/>
                      <a:gd name="T41" fmla="*/ 98 h 106"/>
                      <a:gd name="T42" fmla="*/ 48 w 80"/>
                      <a:gd name="T43" fmla="*/ 92 h 106"/>
                      <a:gd name="T44" fmla="*/ 58 w 80"/>
                      <a:gd name="T45" fmla="*/ 82 h 106"/>
                      <a:gd name="T46" fmla="*/ 68 w 80"/>
                      <a:gd name="T47" fmla="*/ 70 h 106"/>
                      <a:gd name="T48" fmla="*/ 75 w 80"/>
                      <a:gd name="T49" fmla="*/ 58 h 106"/>
                      <a:gd name="T50" fmla="*/ 79 w 80"/>
                      <a:gd name="T51" fmla="*/ 44 h 106"/>
                      <a:gd name="T52" fmla="*/ 80 w 80"/>
                      <a:gd name="T53" fmla="*/ 28 h 10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0"/>
                      <a:gd name="T82" fmla="*/ 0 h 106"/>
                      <a:gd name="T83" fmla="*/ 80 w 80"/>
                      <a:gd name="T84" fmla="*/ 106 h 106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0" h="106">
                        <a:moveTo>
                          <a:pt x="80" y="28"/>
                        </a:moveTo>
                        <a:lnTo>
                          <a:pt x="80" y="16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2" y="0"/>
                        </a:lnTo>
                        <a:lnTo>
                          <a:pt x="75" y="14"/>
                        </a:lnTo>
                        <a:lnTo>
                          <a:pt x="77" y="28"/>
                        </a:lnTo>
                        <a:lnTo>
                          <a:pt x="75" y="44"/>
                        </a:lnTo>
                        <a:lnTo>
                          <a:pt x="72" y="58"/>
                        </a:lnTo>
                        <a:lnTo>
                          <a:pt x="65" y="70"/>
                        </a:lnTo>
                        <a:lnTo>
                          <a:pt x="55" y="81"/>
                        </a:lnTo>
                        <a:lnTo>
                          <a:pt x="45" y="90"/>
                        </a:lnTo>
                        <a:lnTo>
                          <a:pt x="32" y="96"/>
                        </a:lnTo>
                        <a:lnTo>
                          <a:pt x="18" y="101"/>
                        </a:lnTo>
                        <a:lnTo>
                          <a:pt x="3" y="102"/>
                        </a:lnTo>
                        <a:lnTo>
                          <a:pt x="1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6"/>
                        </a:lnTo>
                        <a:lnTo>
                          <a:pt x="21" y="104"/>
                        </a:lnTo>
                        <a:lnTo>
                          <a:pt x="35" y="98"/>
                        </a:lnTo>
                        <a:lnTo>
                          <a:pt x="48" y="92"/>
                        </a:lnTo>
                        <a:lnTo>
                          <a:pt x="58" y="82"/>
                        </a:lnTo>
                        <a:lnTo>
                          <a:pt x="68" y="70"/>
                        </a:lnTo>
                        <a:lnTo>
                          <a:pt x="75" y="58"/>
                        </a:lnTo>
                        <a:lnTo>
                          <a:pt x="79" y="44"/>
                        </a:lnTo>
                        <a:lnTo>
                          <a:pt x="80" y="28"/>
                        </a:lnTo>
                        <a:close/>
                      </a:path>
                    </a:pathLst>
                  </a:custGeom>
                  <a:solidFill>
                    <a:srgbClr val="374C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0" name="Freeform 898">
                    <a:extLst>
                      <a:ext uri="{FF2B5EF4-FFF2-40B4-BE49-F238E27FC236}">
                        <a16:creationId xmlns:a16="http://schemas.microsoft.com/office/drawing/2014/main" id="{330787C5-B61F-AA45-8897-B4284A5EFE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65" y="1504"/>
                    <a:ext cx="81" cy="105"/>
                  </a:xfrm>
                  <a:custGeom>
                    <a:avLst/>
                    <a:gdLst>
                      <a:gd name="T0" fmla="*/ 81 w 81"/>
                      <a:gd name="T1" fmla="*/ 29 h 105"/>
                      <a:gd name="T2" fmla="*/ 81 w 81"/>
                      <a:gd name="T3" fmla="*/ 15 h 105"/>
                      <a:gd name="T4" fmla="*/ 76 w 81"/>
                      <a:gd name="T5" fmla="*/ 3 h 105"/>
                      <a:gd name="T6" fmla="*/ 74 w 81"/>
                      <a:gd name="T7" fmla="*/ 1 h 105"/>
                      <a:gd name="T8" fmla="*/ 71 w 81"/>
                      <a:gd name="T9" fmla="*/ 0 h 105"/>
                      <a:gd name="T10" fmla="*/ 74 w 81"/>
                      <a:gd name="T11" fmla="*/ 6 h 105"/>
                      <a:gd name="T12" fmla="*/ 76 w 81"/>
                      <a:gd name="T13" fmla="*/ 14 h 105"/>
                      <a:gd name="T14" fmla="*/ 77 w 81"/>
                      <a:gd name="T15" fmla="*/ 21 h 105"/>
                      <a:gd name="T16" fmla="*/ 77 w 81"/>
                      <a:gd name="T17" fmla="*/ 29 h 105"/>
                      <a:gd name="T18" fmla="*/ 76 w 81"/>
                      <a:gd name="T19" fmla="*/ 43 h 105"/>
                      <a:gd name="T20" fmla="*/ 73 w 81"/>
                      <a:gd name="T21" fmla="*/ 57 h 105"/>
                      <a:gd name="T22" fmla="*/ 65 w 81"/>
                      <a:gd name="T23" fmla="*/ 69 h 105"/>
                      <a:gd name="T24" fmla="*/ 57 w 81"/>
                      <a:gd name="T25" fmla="*/ 80 h 105"/>
                      <a:gd name="T26" fmla="*/ 47 w 81"/>
                      <a:gd name="T27" fmla="*/ 90 h 105"/>
                      <a:gd name="T28" fmla="*/ 34 w 81"/>
                      <a:gd name="T29" fmla="*/ 96 h 105"/>
                      <a:gd name="T30" fmla="*/ 20 w 81"/>
                      <a:gd name="T31" fmla="*/ 100 h 105"/>
                      <a:gd name="T32" fmla="*/ 5 w 81"/>
                      <a:gd name="T33" fmla="*/ 102 h 105"/>
                      <a:gd name="T34" fmla="*/ 2 w 81"/>
                      <a:gd name="T35" fmla="*/ 102 h 105"/>
                      <a:gd name="T36" fmla="*/ 0 w 81"/>
                      <a:gd name="T37" fmla="*/ 102 h 105"/>
                      <a:gd name="T38" fmla="*/ 2 w 81"/>
                      <a:gd name="T39" fmla="*/ 103 h 105"/>
                      <a:gd name="T40" fmla="*/ 5 w 81"/>
                      <a:gd name="T41" fmla="*/ 105 h 105"/>
                      <a:gd name="T42" fmla="*/ 5 w 81"/>
                      <a:gd name="T43" fmla="*/ 105 h 105"/>
                      <a:gd name="T44" fmla="*/ 5 w 81"/>
                      <a:gd name="T45" fmla="*/ 105 h 105"/>
                      <a:gd name="T46" fmla="*/ 20 w 81"/>
                      <a:gd name="T47" fmla="*/ 103 h 105"/>
                      <a:gd name="T48" fmla="*/ 34 w 81"/>
                      <a:gd name="T49" fmla="*/ 99 h 105"/>
                      <a:gd name="T50" fmla="*/ 48 w 81"/>
                      <a:gd name="T51" fmla="*/ 93 h 105"/>
                      <a:gd name="T52" fmla="*/ 59 w 81"/>
                      <a:gd name="T53" fmla="*/ 83 h 105"/>
                      <a:gd name="T54" fmla="*/ 68 w 81"/>
                      <a:gd name="T55" fmla="*/ 71 h 105"/>
                      <a:gd name="T56" fmla="*/ 74 w 81"/>
                      <a:gd name="T57" fmla="*/ 59 h 105"/>
                      <a:gd name="T58" fmla="*/ 79 w 81"/>
                      <a:gd name="T59" fmla="*/ 45 h 105"/>
                      <a:gd name="T60" fmla="*/ 81 w 81"/>
                      <a:gd name="T61" fmla="*/ 29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1"/>
                      <a:gd name="T94" fmla="*/ 0 h 105"/>
                      <a:gd name="T95" fmla="*/ 81 w 81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1" h="105">
                        <a:moveTo>
                          <a:pt x="81" y="29"/>
                        </a:moveTo>
                        <a:lnTo>
                          <a:pt x="81" y="15"/>
                        </a:lnTo>
                        <a:lnTo>
                          <a:pt x="76" y="3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4" y="6"/>
                        </a:lnTo>
                        <a:lnTo>
                          <a:pt x="76" y="14"/>
                        </a:lnTo>
                        <a:lnTo>
                          <a:pt x="77" y="21"/>
                        </a:lnTo>
                        <a:lnTo>
                          <a:pt x="77" y="29"/>
                        </a:lnTo>
                        <a:lnTo>
                          <a:pt x="76" y="43"/>
                        </a:lnTo>
                        <a:lnTo>
                          <a:pt x="73" y="57"/>
                        </a:lnTo>
                        <a:lnTo>
                          <a:pt x="65" y="69"/>
                        </a:lnTo>
                        <a:lnTo>
                          <a:pt x="57" y="80"/>
                        </a:lnTo>
                        <a:lnTo>
                          <a:pt x="47" y="90"/>
                        </a:lnTo>
                        <a:lnTo>
                          <a:pt x="34" y="96"/>
                        </a:lnTo>
                        <a:lnTo>
                          <a:pt x="20" y="100"/>
                        </a:lnTo>
                        <a:lnTo>
                          <a:pt x="5" y="102"/>
                        </a:lnTo>
                        <a:lnTo>
                          <a:pt x="2" y="102"/>
                        </a:lnTo>
                        <a:lnTo>
                          <a:pt x="0" y="102"/>
                        </a:lnTo>
                        <a:lnTo>
                          <a:pt x="2" y="103"/>
                        </a:lnTo>
                        <a:lnTo>
                          <a:pt x="5" y="105"/>
                        </a:lnTo>
                        <a:lnTo>
                          <a:pt x="20" y="103"/>
                        </a:lnTo>
                        <a:lnTo>
                          <a:pt x="34" y="99"/>
                        </a:lnTo>
                        <a:lnTo>
                          <a:pt x="48" y="93"/>
                        </a:lnTo>
                        <a:lnTo>
                          <a:pt x="59" y="83"/>
                        </a:lnTo>
                        <a:lnTo>
                          <a:pt x="68" y="71"/>
                        </a:lnTo>
                        <a:lnTo>
                          <a:pt x="74" y="59"/>
                        </a:lnTo>
                        <a:lnTo>
                          <a:pt x="79" y="45"/>
                        </a:lnTo>
                        <a:lnTo>
                          <a:pt x="81" y="29"/>
                        </a:lnTo>
                        <a:close/>
                      </a:path>
                    </a:pathLst>
                  </a:custGeom>
                  <a:solidFill>
                    <a:srgbClr val="384D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1" name="Freeform 899">
                    <a:extLst>
                      <a:ext uri="{FF2B5EF4-FFF2-40B4-BE49-F238E27FC236}">
                        <a16:creationId xmlns:a16="http://schemas.microsoft.com/office/drawing/2014/main" id="{0C239934-E974-884B-8F4B-A2FE3F7EE5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62" y="1502"/>
                    <a:ext cx="82" cy="105"/>
                  </a:xfrm>
                  <a:custGeom>
                    <a:avLst/>
                    <a:gdLst>
                      <a:gd name="T0" fmla="*/ 82 w 82"/>
                      <a:gd name="T1" fmla="*/ 31 h 105"/>
                      <a:gd name="T2" fmla="*/ 80 w 82"/>
                      <a:gd name="T3" fmla="*/ 17 h 105"/>
                      <a:gd name="T4" fmla="*/ 77 w 82"/>
                      <a:gd name="T5" fmla="*/ 3 h 105"/>
                      <a:gd name="T6" fmla="*/ 74 w 82"/>
                      <a:gd name="T7" fmla="*/ 2 h 105"/>
                      <a:gd name="T8" fmla="*/ 73 w 82"/>
                      <a:gd name="T9" fmla="*/ 0 h 105"/>
                      <a:gd name="T10" fmla="*/ 76 w 82"/>
                      <a:gd name="T11" fmla="*/ 6 h 105"/>
                      <a:gd name="T12" fmla="*/ 77 w 82"/>
                      <a:gd name="T13" fmla="*/ 14 h 105"/>
                      <a:gd name="T14" fmla="*/ 79 w 82"/>
                      <a:gd name="T15" fmla="*/ 23 h 105"/>
                      <a:gd name="T16" fmla="*/ 79 w 82"/>
                      <a:gd name="T17" fmla="*/ 31 h 105"/>
                      <a:gd name="T18" fmla="*/ 77 w 82"/>
                      <a:gd name="T19" fmla="*/ 45 h 105"/>
                      <a:gd name="T20" fmla="*/ 74 w 82"/>
                      <a:gd name="T21" fmla="*/ 59 h 105"/>
                      <a:gd name="T22" fmla="*/ 67 w 82"/>
                      <a:gd name="T23" fmla="*/ 71 h 105"/>
                      <a:gd name="T24" fmla="*/ 59 w 82"/>
                      <a:gd name="T25" fmla="*/ 81 h 105"/>
                      <a:gd name="T26" fmla="*/ 48 w 82"/>
                      <a:gd name="T27" fmla="*/ 90 h 105"/>
                      <a:gd name="T28" fmla="*/ 36 w 82"/>
                      <a:gd name="T29" fmla="*/ 96 h 105"/>
                      <a:gd name="T30" fmla="*/ 23 w 82"/>
                      <a:gd name="T31" fmla="*/ 101 h 105"/>
                      <a:gd name="T32" fmla="*/ 8 w 82"/>
                      <a:gd name="T33" fmla="*/ 102 h 105"/>
                      <a:gd name="T34" fmla="*/ 5 w 82"/>
                      <a:gd name="T35" fmla="*/ 102 h 105"/>
                      <a:gd name="T36" fmla="*/ 0 w 82"/>
                      <a:gd name="T37" fmla="*/ 102 h 105"/>
                      <a:gd name="T38" fmla="*/ 3 w 82"/>
                      <a:gd name="T39" fmla="*/ 104 h 105"/>
                      <a:gd name="T40" fmla="*/ 5 w 82"/>
                      <a:gd name="T41" fmla="*/ 105 h 105"/>
                      <a:gd name="T42" fmla="*/ 6 w 82"/>
                      <a:gd name="T43" fmla="*/ 105 h 105"/>
                      <a:gd name="T44" fmla="*/ 8 w 82"/>
                      <a:gd name="T45" fmla="*/ 105 h 105"/>
                      <a:gd name="T46" fmla="*/ 23 w 82"/>
                      <a:gd name="T47" fmla="*/ 104 h 105"/>
                      <a:gd name="T48" fmla="*/ 37 w 82"/>
                      <a:gd name="T49" fmla="*/ 99 h 105"/>
                      <a:gd name="T50" fmla="*/ 50 w 82"/>
                      <a:gd name="T51" fmla="*/ 93 h 105"/>
                      <a:gd name="T52" fmla="*/ 60 w 82"/>
                      <a:gd name="T53" fmla="*/ 84 h 105"/>
                      <a:gd name="T54" fmla="*/ 70 w 82"/>
                      <a:gd name="T55" fmla="*/ 73 h 105"/>
                      <a:gd name="T56" fmla="*/ 77 w 82"/>
                      <a:gd name="T57" fmla="*/ 61 h 105"/>
                      <a:gd name="T58" fmla="*/ 80 w 82"/>
                      <a:gd name="T59" fmla="*/ 47 h 105"/>
                      <a:gd name="T60" fmla="*/ 82 w 82"/>
                      <a:gd name="T61" fmla="*/ 31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2"/>
                      <a:gd name="T94" fmla="*/ 0 h 105"/>
                      <a:gd name="T95" fmla="*/ 82 w 82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2" h="105">
                        <a:moveTo>
                          <a:pt x="82" y="31"/>
                        </a:moveTo>
                        <a:lnTo>
                          <a:pt x="80" y="17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3" y="0"/>
                        </a:lnTo>
                        <a:lnTo>
                          <a:pt x="76" y="6"/>
                        </a:lnTo>
                        <a:lnTo>
                          <a:pt x="77" y="14"/>
                        </a:lnTo>
                        <a:lnTo>
                          <a:pt x="79" y="23"/>
                        </a:lnTo>
                        <a:lnTo>
                          <a:pt x="79" y="31"/>
                        </a:lnTo>
                        <a:lnTo>
                          <a:pt x="77" y="45"/>
                        </a:lnTo>
                        <a:lnTo>
                          <a:pt x="74" y="59"/>
                        </a:lnTo>
                        <a:lnTo>
                          <a:pt x="67" y="71"/>
                        </a:lnTo>
                        <a:lnTo>
                          <a:pt x="59" y="81"/>
                        </a:lnTo>
                        <a:lnTo>
                          <a:pt x="48" y="90"/>
                        </a:lnTo>
                        <a:lnTo>
                          <a:pt x="36" y="96"/>
                        </a:lnTo>
                        <a:lnTo>
                          <a:pt x="23" y="101"/>
                        </a:lnTo>
                        <a:lnTo>
                          <a:pt x="8" y="102"/>
                        </a:lnTo>
                        <a:lnTo>
                          <a:pt x="5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5" y="105"/>
                        </a:lnTo>
                        <a:lnTo>
                          <a:pt x="6" y="105"/>
                        </a:lnTo>
                        <a:lnTo>
                          <a:pt x="8" y="105"/>
                        </a:lnTo>
                        <a:lnTo>
                          <a:pt x="23" y="104"/>
                        </a:lnTo>
                        <a:lnTo>
                          <a:pt x="37" y="99"/>
                        </a:lnTo>
                        <a:lnTo>
                          <a:pt x="50" y="93"/>
                        </a:lnTo>
                        <a:lnTo>
                          <a:pt x="60" y="84"/>
                        </a:lnTo>
                        <a:lnTo>
                          <a:pt x="70" y="73"/>
                        </a:lnTo>
                        <a:lnTo>
                          <a:pt x="77" y="61"/>
                        </a:lnTo>
                        <a:lnTo>
                          <a:pt x="80" y="47"/>
                        </a:lnTo>
                        <a:lnTo>
                          <a:pt x="82" y="31"/>
                        </a:lnTo>
                        <a:close/>
                      </a:path>
                    </a:pathLst>
                  </a:custGeom>
                  <a:solidFill>
                    <a:srgbClr val="3A4E9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2" name="Freeform 900">
                    <a:extLst>
                      <a:ext uri="{FF2B5EF4-FFF2-40B4-BE49-F238E27FC236}">
                        <a16:creationId xmlns:a16="http://schemas.microsoft.com/office/drawing/2014/main" id="{71B299EC-05CF-FD40-B8A3-CF93E5B809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59" y="1501"/>
                    <a:ext cx="83" cy="105"/>
                  </a:xfrm>
                  <a:custGeom>
                    <a:avLst/>
                    <a:gdLst>
                      <a:gd name="T0" fmla="*/ 83 w 83"/>
                      <a:gd name="T1" fmla="*/ 32 h 105"/>
                      <a:gd name="T2" fmla="*/ 83 w 83"/>
                      <a:gd name="T3" fmla="*/ 24 h 105"/>
                      <a:gd name="T4" fmla="*/ 82 w 83"/>
                      <a:gd name="T5" fmla="*/ 17 h 105"/>
                      <a:gd name="T6" fmla="*/ 80 w 83"/>
                      <a:gd name="T7" fmla="*/ 9 h 105"/>
                      <a:gd name="T8" fmla="*/ 77 w 83"/>
                      <a:gd name="T9" fmla="*/ 3 h 105"/>
                      <a:gd name="T10" fmla="*/ 76 w 83"/>
                      <a:gd name="T11" fmla="*/ 1 h 105"/>
                      <a:gd name="T12" fmla="*/ 73 w 83"/>
                      <a:gd name="T13" fmla="*/ 0 h 105"/>
                      <a:gd name="T14" fmla="*/ 76 w 83"/>
                      <a:gd name="T15" fmla="*/ 7 h 105"/>
                      <a:gd name="T16" fmla="*/ 79 w 83"/>
                      <a:gd name="T17" fmla="*/ 15 h 105"/>
                      <a:gd name="T18" fmla="*/ 80 w 83"/>
                      <a:gd name="T19" fmla="*/ 23 h 105"/>
                      <a:gd name="T20" fmla="*/ 80 w 83"/>
                      <a:gd name="T21" fmla="*/ 32 h 105"/>
                      <a:gd name="T22" fmla="*/ 79 w 83"/>
                      <a:gd name="T23" fmla="*/ 46 h 105"/>
                      <a:gd name="T24" fmla="*/ 76 w 83"/>
                      <a:gd name="T25" fmla="*/ 59 h 105"/>
                      <a:gd name="T26" fmla="*/ 70 w 83"/>
                      <a:gd name="T27" fmla="*/ 71 h 105"/>
                      <a:gd name="T28" fmla="*/ 60 w 83"/>
                      <a:gd name="T29" fmla="*/ 82 h 105"/>
                      <a:gd name="T30" fmla="*/ 51 w 83"/>
                      <a:gd name="T31" fmla="*/ 89 h 105"/>
                      <a:gd name="T32" fmla="*/ 39 w 83"/>
                      <a:gd name="T33" fmla="*/ 96 h 105"/>
                      <a:gd name="T34" fmla="*/ 25 w 83"/>
                      <a:gd name="T35" fmla="*/ 100 h 105"/>
                      <a:gd name="T36" fmla="*/ 11 w 83"/>
                      <a:gd name="T37" fmla="*/ 102 h 105"/>
                      <a:gd name="T38" fmla="*/ 6 w 83"/>
                      <a:gd name="T39" fmla="*/ 102 h 105"/>
                      <a:gd name="T40" fmla="*/ 0 w 83"/>
                      <a:gd name="T41" fmla="*/ 100 h 105"/>
                      <a:gd name="T42" fmla="*/ 3 w 83"/>
                      <a:gd name="T43" fmla="*/ 103 h 105"/>
                      <a:gd name="T44" fmla="*/ 6 w 83"/>
                      <a:gd name="T45" fmla="*/ 105 h 105"/>
                      <a:gd name="T46" fmla="*/ 8 w 83"/>
                      <a:gd name="T47" fmla="*/ 105 h 105"/>
                      <a:gd name="T48" fmla="*/ 11 w 83"/>
                      <a:gd name="T49" fmla="*/ 105 h 105"/>
                      <a:gd name="T50" fmla="*/ 26 w 83"/>
                      <a:gd name="T51" fmla="*/ 103 h 105"/>
                      <a:gd name="T52" fmla="*/ 40 w 83"/>
                      <a:gd name="T53" fmla="*/ 99 h 105"/>
                      <a:gd name="T54" fmla="*/ 53 w 83"/>
                      <a:gd name="T55" fmla="*/ 93 h 105"/>
                      <a:gd name="T56" fmla="*/ 63 w 83"/>
                      <a:gd name="T57" fmla="*/ 83 h 105"/>
                      <a:gd name="T58" fmla="*/ 71 w 83"/>
                      <a:gd name="T59" fmla="*/ 72 h 105"/>
                      <a:gd name="T60" fmla="*/ 79 w 83"/>
                      <a:gd name="T61" fmla="*/ 60 h 105"/>
                      <a:gd name="T62" fmla="*/ 82 w 83"/>
                      <a:gd name="T63" fmla="*/ 46 h 105"/>
                      <a:gd name="T64" fmla="*/ 83 w 83"/>
                      <a:gd name="T65" fmla="*/ 32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3"/>
                      <a:gd name="T100" fmla="*/ 0 h 105"/>
                      <a:gd name="T101" fmla="*/ 83 w 83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3" h="105">
                        <a:moveTo>
                          <a:pt x="83" y="32"/>
                        </a:moveTo>
                        <a:lnTo>
                          <a:pt x="83" y="24"/>
                        </a:lnTo>
                        <a:lnTo>
                          <a:pt x="82" y="17"/>
                        </a:lnTo>
                        <a:lnTo>
                          <a:pt x="80" y="9"/>
                        </a:lnTo>
                        <a:lnTo>
                          <a:pt x="77" y="3"/>
                        </a:lnTo>
                        <a:lnTo>
                          <a:pt x="76" y="1"/>
                        </a:lnTo>
                        <a:lnTo>
                          <a:pt x="73" y="0"/>
                        </a:lnTo>
                        <a:lnTo>
                          <a:pt x="76" y="7"/>
                        </a:lnTo>
                        <a:lnTo>
                          <a:pt x="79" y="15"/>
                        </a:lnTo>
                        <a:lnTo>
                          <a:pt x="80" y="23"/>
                        </a:lnTo>
                        <a:lnTo>
                          <a:pt x="80" y="32"/>
                        </a:lnTo>
                        <a:lnTo>
                          <a:pt x="79" y="46"/>
                        </a:lnTo>
                        <a:lnTo>
                          <a:pt x="76" y="59"/>
                        </a:lnTo>
                        <a:lnTo>
                          <a:pt x="70" y="71"/>
                        </a:lnTo>
                        <a:lnTo>
                          <a:pt x="60" y="82"/>
                        </a:lnTo>
                        <a:lnTo>
                          <a:pt x="51" y="89"/>
                        </a:lnTo>
                        <a:lnTo>
                          <a:pt x="39" y="96"/>
                        </a:lnTo>
                        <a:lnTo>
                          <a:pt x="25" y="100"/>
                        </a:lnTo>
                        <a:lnTo>
                          <a:pt x="11" y="102"/>
                        </a:lnTo>
                        <a:lnTo>
                          <a:pt x="6" y="102"/>
                        </a:lnTo>
                        <a:lnTo>
                          <a:pt x="0" y="100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8" y="105"/>
                        </a:lnTo>
                        <a:lnTo>
                          <a:pt x="11" y="105"/>
                        </a:lnTo>
                        <a:lnTo>
                          <a:pt x="26" y="103"/>
                        </a:lnTo>
                        <a:lnTo>
                          <a:pt x="40" y="99"/>
                        </a:lnTo>
                        <a:lnTo>
                          <a:pt x="53" y="93"/>
                        </a:lnTo>
                        <a:lnTo>
                          <a:pt x="63" y="83"/>
                        </a:lnTo>
                        <a:lnTo>
                          <a:pt x="71" y="72"/>
                        </a:lnTo>
                        <a:lnTo>
                          <a:pt x="79" y="60"/>
                        </a:lnTo>
                        <a:lnTo>
                          <a:pt x="82" y="46"/>
                        </a:lnTo>
                        <a:lnTo>
                          <a:pt x="83" y="32"/>
                        </a:lnTo>
                        <a:close/>
                      </a:path>
                    </a:pathLst>
                  </a:custGeom>
                  <a:solidFill>
                    <a:srgbClr val="3B4F9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3" name="Freeform 901">
                    <a:extLst>
                      <a:ext uri="{FF2B5EF4-FFF2-40B4-BE49-F238E27FC236}">
                        <a16:creationId xmlns:a16="http://schemas.microsoft.com/office/drawing/2014/main" id="{CED4B6A2-E6BD-A243-81EC-E616A58455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58" y="1499"/>
                    <a:ext cx="83" cy="105"/>
                  </a:xfrm>
                  <a:custGeom>
                    <a:avLst/>
                    <a:gdLst>
                      <a:gd name="T0" fmla="*/ 83 w 83"/>
                      <a:gd name="T1" fmla="*/ 34 h 105"/>
                      <a:gd name="T2" fmla="*/ 83 w 83"/>
                      <a:gd name="T3" fmla="*/ 26 h 105"/>
                      <a:gd name="T4" fmla="*/ 81 w 83"/>
                      <a:gd name="T5" fmla="*/ 17 h 105"/>
                      <a:gd name="T6" fmla="*/ 80 w 83"/>
                      <a:gd name="T7" fmla="*/ 9 h 105"/>
                      <a:gd name="T8" fmla="*/ 77 w 83"/>
                      <a:gd name="T9" fmla="*/ 3 h 105"/>
                      <a:gd name="T10" fmla="*/ 74 w 83"/>
                      <a:gd name="T11" fmla="*/ 2 h 105"/>
                      <a:gd name="T12" fmla="*/ 71 w 83"/>
                      <a:gd name="T13" fmla="*/ 0 h 105"/>
                      <a:gd name="T14" fmla="*/ 75 w 83"/>
                      <a:gd name="T15" fmla="*/ 8 h 105"/>
                      <a:gd name="T16" fmla="*/ 78 w 83"/>
                      <a:gd name="T17" fmla="*/ 16 h 105"/>
                      <a:gd name="T18" fmla="*/ 80 w 83"/>
                      <a:gd name="T19" fmla="*/ 25 h 105"/>
                      <a:gd name="T20" fmla="*/ 80 w 83"/>
                      <a:gd name="T21" fmla="*/ 34 h 105"/>
                      <a:gd name="T22" fmla="*/ 78 w 83"/>
                      <a:gd name="T23" fmla="*/ 48 h 105"/>
                      <a:gd name="T24" fmla="*/ 75 w 83"/>
                      <a:gd name="T25" fmla="*/ 61 h 105"/>
                      <a:gd name="T26" fmla="*/ 69 w 83"/>
                      <a:gd name="T27" fmla="*/ 73 h 105"/>
                      <a:gd name="T28" fmla="*/ 60 w 83"/>
                      <a:gd name="T29" fmla="*/ 82 h 105"/>
                      <a:gd name="T30" fmla="*/ 50 w 83"/>
                      <a:gd name="T31" fmla="*/ 90 h 105"/>
                      <a:gd name="T32" fmla="*/ 38 w 83"/>
                      <a:gd name="T33" fmla="*/ 96 h 105"/>
                      <a:gd name="T34" fmla="*/ 26 w 83"/>
                      <a:gd name="T35" fmla="*/ 101 h 105"/>
                      <a:gd name="T36" fmla="*/ 12 w 83"/>
                      <a:gd name="T37" fmla="*/ 102 h 105"/>
                      <a:gd name="T38" fmla="*/ 6 w 83"/>
                      <a:gd name="T39" fmla="*/ 102 h 105"/>
                      <a:gd name="T40" fmla="*/ 0 w 83"/>
                      <a:gd name="T41" fmla="*/ 101 h 105"/>
                      <a:gd name="T42" fmla="*/ 1 w 83"/>
                      <a:gd name="T43" fmla="*/ 102 h 105"/>
                      <a:gd name="T44" fmla="*/ 4 w 83"/>
                      <a:gd name="T45" fmla="*/ 105 h 105"/>
                      <a:gd name="T46" fmla="*/ 9 w 83"/>
                      <a:gd name="T47" fmla="*/ 105 h 105"/>
                      <a:gd name="T48" fmla="*/ 12 w 83"/>
                      <a:gd name="T49" fmla="*/ 105 h 105"/>
                      <a:gd name="T50" fmla="*/ 27 w 83"/>
                      <a:gd name="T51" fmla="*/ 104 h 105"/>
                      <a:gd name="T52" fmla="*/ 40 w 83"/>
                      <a:gd name="T53" fmla="*/ 99 h 105"/>
                      <a:gd name="T54" fmla="*/ 52 w 83"/>
                      <a:gd name="T55" fmla="*/ 93 h 105"/>
                      <a:gd name="T56" fmla="*/ 63 w 83"/>
                      <a:gd name="T57" fmla="*/ 84 h 105"/>
                      <a:gd name="T58" fmla="*/ 71 w 83"/>
                      <a:gd name="T59" fmla="*/ 74 h 105"/>
                      <a:gd name="T60" fmla="*/ 78 w 83"/>
                      <a:gd name="T61" fmla="*/ 62 h 105"/>
                      <a:gd name="T62" fmla="*/ 81 w 83"/>
                      <a:gd name="T63" fmla="*/ 48 h 105"/>
                      <a:gd name="T64" fmla="*/ 83 w 83"/>
                      <a:gd name="T65" fmla="*/ 34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3"/>
                      <a:gd name="T100" fmla="*/ 0 h 105"/>
                      <a:gd name="T101" fmla="*/ 83 w 83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3" h="105">
                        <a:moveTo>
                          <a:pt x="83" y="34"/>
                        </a:moveTo>
                        <a:lnTo>
                          <a:pt x="83" y="26"/>
                        </a:lnTo>
                        <a:lnTo>
                          <a:pt x="81" y="17"/>
                        </a:lnTo>
                        <a:lnTo>
                          <a:pt x="80" y="9"/>
                        </a:lnTo>
                        <a:lnTo>
                          <a:pt x="77" y="3"/>
                        </a:lnTo>
                        <a:lnTo>
                          <a:pt x="74" y="2"/>
                        </a:lnTo>
                        <a:lnTo>
                          <a:pt x="71" y="0"/>
                        </a:lnTo>
                        <a:lnTo>
                          <a:pt x="75" y="8"/>
                        </a:lnTo>
                        <a:lnTo>
                          <a:pt x="78" y="16"/>
                        </a:lnTo>
                        <a:lnTo>
                          <a:pt x="80" y="25"/>
                        </a:lnTo>
                        <a:lnTo>
                          <a:pt x="80" y="34"/>
                        </a:lnTo>
                        <a:lnTo>
                          <a:pt x="78" y="48"/>
                        </a:lnTo>
                        <a:lnTo>
                          <a:pt x="75" y="61"/>
                        </a:lnTo>
                        <a:lnTo>
                          <a:pt x="69" y="73"/>
                        </a:lnTo>
                        <a:lnTo>
                          <a:pt x="60" y="82"/>
                        </a:lnTo>
                        <a:lnTo>
                          <a:pt x="50" y="90"/>
                        </a:lnTo>
                        <a:lnTo>
                          <a:pt x="38" y="96"/>
                        </a:lnTo>
                        <a:lnTo>
                          <a:pt x="26" y="101"/>
                        </a:lnTo>
                        <a:lnTo>
                          <a:pt x="12" y="102"/>
                        </a:lnTo>
                        <a:lnTo>
                          <a:pt x="6" y="102"/>
                        </a:lnTo>
                        <a:lnTo>
                          <a:pt x="0" y="101"/>
                        </a:lnTo>
                        <a:lnTo>
                          <a:pt x="1" y="102"/>
                        </a:lnTo>
                        <a:lnTo>
                          <a:pt x="4" y="105"/>
                        </a:lnTo>
                        <a:lnTo>
                          <a:pt x="9" y="105"/>
                        </a:lnTo>
                        <a:lnTo>
                          <a:pt x="12" y="105"/>
                        </a:lnTo>
                        <a:lnTo>
                          <a:pt x="27" y="104"/>
                        </a:lnTo>
                        <a:lnTo>
                          <a:pt x="40" y="99"/>
                        </a:lnTo>
                        <a:lnTo>
                          <a:pt x="52" y="93"/>
                        </a:lnTo>
                        <a:lnTo>
                          <a:pt x="63" y="84"/>
                        </a:lnTo>
                        <a:lnTo>
                          <a:pt x="71" y="74"/>
                        </a:lnTo>
                        <a:lnTo>
                          <a:pt x="78" y="62"/>
                        </a:lnTo>
                        <a:lnTo>
                          <a:pt x="81" y="48"/>
                        </a:lnTo>
                        <a:lnTo>
                          <a:pt x="83" y="34"/>
                        </a:lnTo>
                        <a:close/>
                      </a:path>
                    </a:pathLst>
                  </a:custGeom>
                  <a:solidFill>
                    <a:srgbClr val="3D52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 902">
                    <a:extLst>
                      <a:ext uri="{FF2B5EF4-FFF2-40B4-BE49-F238E27FC236}">
                        <a16:creationId xmlns:a16="http://schemas.microsoft.com/office/drawing/2014/main" id="{3D43B3E3-3BFA-EF4B-923F-FC0F0EC13E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54" y="1498"/>
                    <a:ext cx="85" cy="105"/>
                  </a:xfrm>
                  <a:custGeom>
                    <a:avLst/>
                    <a:gdLst>
                      <a:gd name="T0" fmla="*/ 85 w 85"/>
                      <a:gd name="T1" fmla="*/ 35 h 105"/>
                      <a:gd name="T2" fmla="*/ 85 w 85"/>
                      <a:gd name="T3" fmla="*/ 26 h 105"/>
                      <a:gd name="T4" fmla="*/ 84 w 85"/>
                      <a:gd name="T5" fmla="*/ 18 h 105"/>
                      <a:gd name="T6" fmla="*/ 81 w 85"/>
                      <a:gd name="T7" fmla="*/ 10 h 105"/>
                      <a:gd name="T8" fmla="*/ 78 w 85"/>
                      <a:gd name="T9" fmla="*/ 3 h 105"/>
                      <a:gd name="T10" fmla="*/ 75 w 85"/>
                      <a:gd name="T11" fmla="*/ 1 h 105"/>
                      <a:gd name="T12" fmla="*/ 73 w 85"/>
                      <a:gd name="T13" fmla="*/ 0 h 105"/>
                      <a:gd name="T14" fmla="*/ 78 w 85"/>
                      <a:gd name="T15" fmla="*/ 7 h 105"/>
                      <a:gd name="T16" fmla="*/ 81 w 85"/>
                      <a:gd name="T17" fmla="*/ 17 h 105"/>
                      <a:gd name="T18" fmla="*/ 82 w 85"/>
                      <a:gd name="T19" fmla="*/ 26 h 105"/>
                      <a:gd name="T20" fmla="*/ 82 w 85"/>
                      <a:gd name="T21" fmla="*/ 35 h 105"/>
                      <a:gd name="T22" fmla="*/ 81 w 85"/>
                      <a:gd name="T23" fmla="*/ 49 h 105"/>
                      <a:gd name="T24" fmla="*/ 78 w 85"/>
                      <a:gd name="T25" fmla="*/ 62 h 105"/>
                      <a:gd name="T26" fmla="*/ 71 w 85"/>
                      <a:gd name="T27" fmla="*/ 72 h 105"/>
                      <a:gd name="T28" fmla="*/ 64 w 85"/>
                      <a:gd name="T29" fmla="*/ 82 h 105"/>
                      <a:gd name="T30" fmla="*/ 53 w 85"/>
                      <a:gd name="T31" fmla="*/ 91 h 105"/>
                      <a:gd name="T32" fmla="*/ 42 w 85"/>
                      <a:gd name="T33" fmla="*/ 97 h 105"/>
                      <a:gd name="T34" fmla="*/ 30 w 85"/>
                      <a:gd name="T35" fmla="*/ 100 h 105"/>
                      <a:gd name="T36" fmla="*/ 16 w 85"/>
                      <a:gd name="T37" fmla="*/ 102 h 105"/>
                      <a:gd name="T38" fmla="*/ 8 w 85"/>
                      <a:gd name="T39" fmla="*/ 102 h 105"/>
                      <a:gd name="T40" fmla="*/ 0 w 85"/>
                      <a:gd name="T41" fmla="*/ 100 h 105"/>
                      <a:gd name="T42" fmla="*/ 4 w 85"/>
                      <a:gd name="T43" fmla="*/ 102 h 105"/>
                      <a:gd name="T44" fmla="*/ 5 w 85"/>
                      <a:gd name="T45" fmla="*/ 103 h 105"/>
                      <a:gd name="T46" fmla="*/ 11 w 85"/>
                      <a:gd name="T47" fmla="*/ 105 h 105"/>
                      <a:gd name="T48" fmla="*/ 16 w 85"/>
                      <a:gd name="T49" fmla="*/ 105 h 105"/>
                      <a:gd name="T50" fmla="*/ 30 w 85"/>
                      <a:gd name="T51" fmla="*/ 103 h 105"/>
                      <a:gd name="T52" fmla="*/ 44 w 85"/>
                      <a:gd name="T53" fmla="*/ 99 h 105"/>
                      <a:gd name="T54" fmla="*/ 56 w 85"/>
                      <a:gd name="T55" fmla="*/ 92 h 105"/>
                      <a:gd name="T56" fmla="*/ 65 w 85"/>
                      <a:gd name="T57" fmla="*/ 85 h 105"/>
                      <a:gd name="T58" fmla="*/ 75 w 85"/>
                      <a:gd name="T59" fmla="*/ 74 h 105"/>
                      <a:gd name="T60" fmla="*/ 81 w 85"/>
                      <a:gd name="T61" fmla="*/ 62 h 105"/>
                      <a:gd name="T62" fmla="*/ 84 w 85"/>
                      <a:gd name="T63" fmla="*/ 49 h 105"/>
                      <a:gd name="T64" fmla="*/ 85 w 85"/>
                      <a:gd name="T65" fmla="*/ 35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5"/>
                      <a:gd name="T101" fmla="*/ 85 w 85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5">
                        <a:moveTo>
                          <a:pt x="85" y="35"/>
                        </a:moveTo>
                        <a:lnTo>
                          <a:pt x="85" y="26"/>
                        </a:lnTo>
                        <a:lnTo>
                          <a:pt x="84" y="18"/>
                        </a:lnTo>
                        <a:lnTo>
                          <a:pt x="81" y="10"/>
                        </a:lnTo>
                        <a:lnTo>
                          <a:pt x="78" y="3"/>
                        </a:lnTo>
                        <a:lnTo>
                          <a:pt x="75" y="1"/>
                        </a:lnTo>
                        <a:lnTo>
                          <a:pt x="73" y="0"/>
                        </a:lnTo>
                        <a:lnTo>
                          <a:pt x="78" y="7"/>
                        </a:lnTo>
                        <a:lnTo>
                          <a:pt x="81" y="17"/>
                        </a:lnTo>
                        <a:lnTo>
                          <a:pt x="82" y="26"/>
                        </a:lnTo>
                        <a:lnTo>
                          <a:pt x="82" y="35"/>
                        </a:lnTo>
                        <a:lnTo>
                          <a:pt x="81" y="49"/>
                        </a:lnTo>
                        <a:lnTo>
                          <a:pt x="78" y="62"/>
                        </a:lnTo>
                        <a:lnTo>
                          <a:pt x="71" y="72"/>
                        </a:lnTo>
                        <a:lnTo>
                          <a:pt x="64" y="82"/>
                        </a:lnTo>
                        <a:lnTo>
                          <a:pt x="53" y="91"/>
                        </a:lnTo>
                        <a:lnTo>
                          <a:pt x="42" y="97"/>
                        </a:lnTo>
                        <a:lnTo>
                          <a:pt x="30" y="100"/>
                        </a:lnTo>
                        <a:lnTo>
                          <a:pt x="16" y="102"/>
                        </a:lnTo>
                        <a:lnTo>
                          <a:pt x="8" y="102"/>
                        </a:lnTo>
                        <a:lnTo>
                          <a:pt x="0" y="100"/>
                        </a:lnTo>
                        <a:lnTo>
                          <a:pt x="4" y="102"/>
                        </a:lnTo>
                        <a:lnTo>
                          <a:pt x="5" y="103"/>
                        </a:lnTo>
                        <a:lnTo>
                          <a:pt x="11" y="105"/>
                        </a:lnTo>
                        <a:lnTo>
                          <a:pt x="16" y="105"/>
                        </a:lnTo>
                        <a:lnTo>
                          <a:pt x="30" y="103"/>
                        </a:lnTo>
                        <a:lnTo>
                          <a:pt x="44" y="99"/>
                        </a:lnTo>
                        <a:lnTo>
                          <a:pt x="56" y="92"/>
                        </a:lnTo>
                        <a:lnTo>
                          <a:pt x="65" y="85"/>
                        </a:lnTo>
                        <a:lnTo>
                          <a:pt x="75" y="74"/>
                        </a:lnTo>
                        <a:lnTo>
                          <a:pt x="81" y="62"/>
                        </a:lnTo>
                        <a:lnTo>
                          <a:pt x="84" y="49"/>
                        </a:lnTo>
                        <a:lnTo>
                          <a:pt x="85" y="35"/>
                        </a:lnTo>
                        <a:close/>
                      </a:path>
                    </a:pathLst>
                  </a:custGeom>
                  <a:solidFill>
                    <a:srgbClr val="3F53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 903">
                    <a:extLst>
                      <a:ext uri="{FF2B5EF4-FFF2-40B4-BE49-F238E27FC236}">
                        <a16:creationId xmlns:a16="http://schemas.microsoft.com/office/drawing/2014/main" id="{4FA2C7FF-A6A8-1C48-9F77-43BE430560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53" y="1498"/>
                    <a:ext cx="85" cy="103"/>
                  </a:xfrm>
                  <a:custGeom>
                    <a:avLst/>
                    <a:gdLst>
                      <a:gd name="T0" fmla="*/ 85 w 85"/>
                      <a:gd name="T1" fmla="*/ 35 h 103"/>
                      <a:gd name="T2" fmla="*/ 85 w 85"/>
                      <a:gd name="T3" fmla="*/ 26 h 103"/>
                      <a:gd name="T4" fmla="*/ 83 w 85"/>
                      <a:gd name="T5" fmla="*/ 17 h 103"/>
                      <a:gd name="T6" fmla="*/ 80 w 85"/>
                      <a:gd name="T7" fmla="*/ 9 h 103"/>
                      <a:gd name="T8" fmla="*/ 76 w 85"/>
                      <a:gd name="T9" fmla="*/ 1 h 103"/>
                      <a:gd name="T10" fmla="*/ 74 w 85"/>
                      <a:gd name="T11" fmla="*/ 0 h 103"/>
                      <a:gd name="T12" fmla="*/ 71 w 85"/>
                      <a:gd name="T13" fmla="*/ 0 h 103"/>
                      <a:gd name="T14" fmla="*/ 76 w 85"/>
                      <a:gd name="T15" fmla="*/ 7 h 103"/>
                      <a:gd name="T16" fmla="*/ 79 w 85"/>
                      <a:gd name="T17" fmla="*/ 17 h 103"/>
                      <a:gd name="T18" fmla="*/ 82 w 85"/>
                      <a:gd name="T19" fmla="*/ 26 h 103"/>
                      <a:gd name="T20" fmla="*/ 82 w 85"/>
                      <a:gd name="T21" fmla="*/ 35 h 103"/>
                      <a:gd name="T22" fmla="*/ 80 w 85"/>
                      <a:gd name="T23" fmla="*/ 48 h 103"/>
                      <a:gd name="T24" fmla="*/ 77 w 85"/>
                      <a:gd name="T25" fmla="*/ 60 h 103"/>
                      <a:gd name="T26" fmla="*/ 71 w 85"/>
                      <a:gd name="T27" fmla="*/ 71 h 103"/>
                      <a:gd name="T28" fmla="*/ 63 w 85"/>
                      <a:gd name="T29" fmla="*/ 82 h 103"/>
                      <a:gd name="T30" fmla="*/ 54 w 85"/>
                      <a:gd name="T31" fmla="*/ 89 h 103"/>
                      <a:gd name="T32" fmla="*/ 43 w 85"/>
                      <a:gd name="T33" fmla="*/ 96 h 103"/>
                      <a:gd name="T34" fmla="*/ 31 w 85"/>
                      <a:gd name="T35" fmla="*/ 99 h 103"/>
                      <a:gd name="T36" fmla="*/ 17 w 85"/>
                      <a:gd name="T37" fmla="*/ 100 h 103"/>
                      <a:gd name="T38" fmla="*/ 8 w 85"/>
                      <a:gd name="T39" fmla="*/ 99 h 103"/>
                      <a:gd name="T40" fmla="*/ 0 w 85"/>
                      <a:gd name="T41" fmla="*/ 97 h 103"/>
                      <a:gd name="T42" fmla="*/ 1 w 85"/>
                      <a:gd name="T43" fmla="*/ 100 h 103"/>
                      <a:gd name="T44" fmla="*/ 5 w 85"/>
                      <a:gd name="T45" fmla="*/ 102 h 103"/>
                      <a:gd name="T46" fmla="*/ 11 w 85"/>
                      <a:gd name="T47" fmla="*/ 103 h 103"/>
                      <a:gd name="T48" fmla="*/ 17 w 85"/>
                      <a:gd name="T49" fmla="*/ 103 h 103"/>
                      <a:gd name="T50" fmla="*/ 31 w 85"/>
                      <a:gd name="T51" fmla="*/ 102 h 103"/>
                      <a:gd name="T52" fmla="*/ 43 w 85"/>
                      <a:gd name="T53" fmla="*/ 97 h 103"/>
                      <a:gd name="T54" fmla="*/ 55 w 85"/>
                      <a:gd name="T55" fmla="*/ 91 h 103"/>
                      <a:gd name="T56" fmla="*/ 65 w 85"/>
                      <a:gd name="T57" fmla="*/ 83 h 103"/>
                      <a:gd name="T58" fmla="*/ 74 w 85"/>
                      <a:gd name="T59" fmla="*/ 74 h 103"/>
                      <a:gd name="T60" fmla="*/ 80 w 85"/>
                      <a:gd name="T61" fmla="*/ 62 h 103"/>
                      <a:gd name="T62" fmla="*/ 83 w 85"/>
                      <a:gd name="T63" fmla="*/ 49 h 103"/>
                      <a:gd name="T64" fmla="*/ 85 w 85"/>
                      <a:gd name="T65" fmla="*/ 35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3"/>
                      <a:gd name="T101" fmla="*/ 85 w 85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3">
                        <a:moveTo>
                          <a:pt x="85" y="35"/>
                        </a:moveTo>
                        <a:lnTo>
                          <a:pt x="85" y="26"/>
                        </a:lnTo>
                        <a:lnTo>
                          <a:pt x="83" y="17"/>
                        </a:lnTo>
                        <a:lnTo>
                          <a:pt x="80" y="9"/>
                        </a:lnTo>
                        <a:lnTo>
                          <a:pt x="76" y="1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76" y="7"/>
                        </a:lnTo>
                        <a:lnTo>
                          <a:pt x="79" y="17"/>
                        </a:lnTo>
                        <a:lnTo>
                          <a:pt x="82" y="26"/>
                        </a:lnTo>
                        <a:lnTo>
                          <a:pt x="82" y="35"/>
                        </a:lnTo>
                        <a:lnTo>
                          <a:pt x="80" y="48"/>
                        </a:lnTo>
                        <a:lnTo>
                          <a:pt x="77" y="60"/>
                        </a:lnTo>
                        <a:lnTo>
                          <a:pt x="71" y="71"/>
                        </a:lnTo>
                        <a:lnTo>
                          <a:pt x="63" y="82"/>
                        </a:lnTo>
                        <a:lnTo>
                          <a:pt x="54" y="89"/>
                        </a:lnTo>
                        <a:lnTo>
                          <a:pt x="43" y="96"/>
                        </a:lnTo>
                        <a:lnTo>
                          <a:pt x="31" y="99"/>
                        </a:lnTo>
                        <a:lnTo>
                          <a:pt x="17" y="100"/>
                        </a:lnTo>
                        <a:lnTo>
                          <a:pt x="8" y="99"/>
                        </a:lnTo>
                        <a:lnTo>
                          <a:pt x="0" y="97"/>
                        </a:lnTo>
                        <a:lnTo>
                          <a:pt x="1" y="100"/>
                        </a:lnTo>
                        <a:lnTo>
                          <a:pt x="5" y="102"/>
                        </a:lnTo>
                        <a:lnTo>
                          <a:pt x="11" y="103"/>
                        </a:lnTo>
                        <a:lnTo>
                          <a:pt x="17" y="103"/>
                        </a:lnTo>
                        <a:lnTo>
                          <a:pt x="31" y="102"/>
                        </a:lnTo>
                        <a:lnTo>
                          <a:pt x="43" y="97"/>
                        </a:lnTo>
                        <a:lnTo>
                          <a:pt x="55" y="91"/>
                        </a:lnTo>
                        <a:lnTo>
                          <a:pt x="65" y="83"/>
                        </a:lnTo>
                        <a:lnTo>
                          <a:pt x="74" y="74"/>
                        </a:lnTo>
                        <a:lnTo>
                          <a:pt x="80" y="62"/>
                        </a:lnTo>
                        <a:lnTo>
                          <a:pt x="83" y="49"/>
                        </a:lnTo>
                        <a:lnTo>
                          <a:pt x="85" y="35"/>
                        </a:lnTo>
                        <a:close/>
                      </a:path>
                    </a:pathLst>
                  </a:custGeom>
                  <a:solidFill>
                    <a:srgbClr val="405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6" name="Freeform 904">
                    <a:extLst>
                      <a:ext uri="{FF2B5EF4-FFF2-40B4-BE49-F238E27FC236}">
                        <a16:creationId xmlns:a16="http://schemas.microsoft.com/office/drawing/2014/main" id="{C2D526C5-F104-2345-9A84-7DBF6E7C2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50" y="1496"/>
                    <a:ext cx="86" cy="104"/>
                  </a:xfrm>
                  <a:custGeom>
                    <a:avLst/>
                    <a:gdLst>
                      <a:gd name="T0" fmla="*/ 86 w 86"/>
                      <a:gd name="T1" fmla="*/ 37 h 104"/>
                      <a:gd name="T2" fmla="*/ 86 w 86"/>
                      <a:gd name="T3" fmla="*/ 28 h 104"/>
                      <a:gd name="T4" fmla="*/ 85 w 86"/>
                      <a:gd name="T5" fmla="*/ 19 h 104"/>
                      <a:gd name="T6" fmla="*/ 82 w 86"/>
                      <a:gd name="T7" fmla="*/ 9 h 104"/>
                      <a:gd name="T8" fmla="*/ 77 w 86"/>
                      <a:gd name="T9" fmla="*/ 2 h 104"/>
                      <a:gd name="T10" fmla="*/ 74 w 86"/>
                      <a:gd name="T11" fmla="*/ 2 h 104"/>
                      <a:gd name="T12" fmla="*/ 72 w 86"/>
                      <a:gd name="T13" fmla="*/ 0 h 104"/>
                      <a:gd name="T14" fmla="*/ 77 w 86"/>
                      <a:gd name="T15" fmla="*/ 8 h 104"/>
                      <a:gd name="T16" fmla="*/ 80 w 86"/>
                      <a:gd name="T17" fmla="*/ 17 h 104"/>
                      <a:gd name="T18" fmla="*/ 83 w 86"/>
                      <a:gd name="T19" fmla="*/ 26 h 104"/>
                      <a:gd name="T20" fmla="*/ 83 w 86"/>
                      <a:gd name="T21" fmla="*/ 37 h 104"/>
                      <a:gd name="T22" fmla="*/ 83 w 86"/>
                      <a:gd name="T23" fmla="*/ 50 h 104"/>
                      <a:gd name="T24" fmla="*/ 79 w 86"/>
                      <a:gd name="T25" fmla="*/ 62 h 104"/>
                      <a:gd name="T26" fmla="*/ 72 w 86"/>
                      <a:gd name="T27" fmla="*/ 73 h 104"/>
                      <a:gd name="T28" fmla="*/ 65 w 86"/>
                      <a:gd name="T29" fmla="*/ 82 h 104"/>
                      <a:gd name="T30" fmla="*/ 55 w 86"/>
                      <a:gd name="T31" fmla="*/ 90 h 104"/>
                      <a:gd name="T32" fmla="*/ 45 w 86"/>
                      <a:gd name="T33" fmla="*/ 96 h 104"/>
                      <a:gd name="T34" fmla="*/ 34 w 86"/>
                      <a:gd name="T35" fmla="*/ 99 h 104"/>
                      <a:gd name="T36" fmla="*/ 20 w 86"/>
                      <a:gd name="T37" fmla="*/ 101 h 104"/>
                      <a:gd name="T38" fmla="*/ 11 w 86"/>
                      <a:gd name="T39" fmla="*/ 99 h 104"/>
                      <a:gd name="T40" fmla="*/ 0 w 86"/>
                      <a:gd name="T41" fmla="*/ 98 h 104"/>
                      <a:gd name="T42" fmla="*/ 3 w 86"/>
                      <a:gd name="T43" fmla="*/ 99 h 104"/>
                      <a:gd name="T44" fmla="*/ 4 w 86"/>
                      <a:gd name="T45" fmla="*/ 102 h 104"/>
                      <a:gd name="T46" fmla="*/ 12 w 86"/>
                      <a:gd name="T47" fmla="*/ 104 h 104"/>
                      <a:gd name="T48" fmla="*/ 20 w 86"/>
                      <a:gd name="T49" fmla="*/ 104 h 104"/>
                      <a:gd name="T50" fmla="*/ 34 w 86"/>
                      <a:gd name="T51" fmla="*/ 102 h 104"/>
                      <a:gd name="T52" fmla="*/ 46 w 86"/>
                      <a:gd name="T53" fmla="*/ 99 h 104"/>
                      <a:gd name="T54" fmla="*/ 57 w 86"/>
                      <a:gd name="T55" fmla="*/ 93 h 104"/>
                      <a:gd name="T56" fmla="*/ 68 w 86"/>
                      <a:gd name="T57" fmla="*/ 84 h 104"/>
                      <a:gd name="T58" fmla="*/ 75 w 86"/>
                      <a:gd name="T59" fmla="*/ 74 h 104"/>
                      <a:gd name="T60" fmla="*/ 82 w 86"/>
                      <a:gd name="T61" fmla="*/ 64 h 104"/>
                      <a:gd name="T62" fmla="*/ 85 w 86"/>
                      <a:gd name="T63" fmla="*/ 51 h 104"/>
                      <a:gd name="T64" fmla="*/ 86 w 86"/>
                      <a:gd name="T65" fmla="*/ 37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4"/>
                      <a:gd name="T101" fmla="*/ 86 w 86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4">
                        <a:moveTo>
                          <a:pt x="86" y="37"/>
                        </a:moveTo>
                        <a:lnTo>
                          <a:pt x="86" y="28"/>
                        </a:lnTo>
                        <a:lnTo>
                          <a:pt x="85" y="19"/>
                        </a:lnTo>
                        <a:lnTo>
                          <a:pt x="82" y="9"/>
                        </a:lnTo>
                        <a:lnTo>
                          <a:pt x="77" y="2"/>
                        </a:lnTo>
                        <a:lnTo>
                          <a:pt x="74" y="2"/>
                        </a:lnTo>
                        <a:lnTo>
                          <a:pt x="72" y="0"/>
                        </a:lnTo>
                        <a:lnTo>
                          <a:pt x="77" y="8"/>
                        </a:lnTo>
                        <a:lnTo>
                          <a:pt x="80" y="17"/>
                        </a:lnTo>
                        <a:lnTo>
                          <a:pt x="83" y="26"/>
                        </a:lnTo>
                        <a:lnTo>
                          <a:pt x="83" y="37"/>
                        </a:lnTo>
                        <a:lnTo>
                          <a:pt x="83" y="50"/>
                        </a:lnTo>
                        <a:lnTo>
                          <a:pt x="79" y="62"/>
                        </a:lnTo>
                        <a:lnTo>
                          <a:pt x="72" y="73"/>
                        </a:lnTo>
                        <a:lnTo>
                          <a:pt x="65" y="82"/>
                        </a:lnTo>
                        <a:lnTo>
                          <a:pt x="55" y="90"/>
                        </a:lnTo>
                        <a:lnTo>
                          <a:pt x="45" y="96"/>
                        </a:lnTo>
                        <a:lnTo>
                          <a:pt x="34" y="99"/>
                        </a:lnTo>
                        <a:lnTo>
                          <a:pt x="20" y="101"/>
                        </a:lnTo>
                        <a:lnTo>
                          <a:pt x="11" y="99"/>
                        </a:lnTo>
                        <a:lnTo>
                          <a:pt x="0" y="98"/>
                        </a:lnTo>
                        <a:lnTo>
                          <a:pt x="3" y="99"/>
                        </a:lnTo>
                        <a:lnTo>
                          <a:pt x="4" y="102"/>
                        </a:lnTo>
                        <a:lnTo>
                          <a:pt x="12" y="104"/>
                        </a:lnTo>
                        <a:lnTo>
                          <a:pt x="20" y="104"/>
                        </a:lnTo>
                        <a:lnTo>
                          <a:pt x="34" y="102"/>
                        </a:lnTo>
                        <a:lnTo>
                          <a:pt x="46" y="99"/>
                        </a:lnTo>
                        <a:lnTo>
                          <a:pt x="57" y="93"/>
                        </a:lnTo>
                        <a:lnTo>
                          <a:pt x="68" y="84"/>
                        </a:lnTo>
                        <a:lnTo>
                          <a:pt x="75" y="74"/>
                        </a:lnTo>
                        <a:lnTo>
                          <a:pt x="82" y="64"/>
                        </a:lnTo>
                        <a:lnTo>
                          <a:pt x="85" y="51"/>
                        </a:lnTo>
                        <a:lnTo>
                          <a:pt x="86" y="37"/>
                        </a:lnTo>
                        <a:close/>
                      </a:path>
                    </a:pathLst>
                  </a:custGeom>
                  <a:solidFill>
                    <a:srgbClr val="4256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7" name="Freeform 905">
                    <a:extLst>
                      <a:ext uri="{FF2B5EF4-FFF2-40B4-BE49-F238E27FC236}">
                        <a16:creationId xmlns:a16="http://schemas.microsoft.com/office/drawing/2014/main" id="{DC29DA2D-05FB-9B4E-A7FB-C7BC4E376E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48" y="1495"/>
                    <a:ext cx="87" cy="103"/>
                  </a:xfrm>
                  <a:custGeom>
                    <a:avLst/>
                    <a:gdLst>
                      <a:gd name="T0" fmla="*/ 87 w 87"/>
                      <a:gd name="T1" fmla="*/ 38 h 103"/>
                      <a:gd name="T2" fmla="*/ 87 w 87"/>
                      <a:gd name="T3" fmla="*/ 29 h 103"/>
                      <a:gd name="T4" fmla="*/ 84 w 87"/>
                      <a:gd name="T5" fmla="*/ 20 h 103"/>
                      <a:gd name="T6" fmla="*/ 81 w 87"/>
                      <a:gd name="T7" fmla="*/ 10 h 103"/>
                      <a:gd name="T8" fmla="*/ 76 w 87"/>
                      <a:gd name="T9" fmla="*/ 3 h 103"/>
                      <a:gd name="T10" fmla="*/ 74 w 87"/>
                      <a:gd name="T11" fmla="*/ 1 h 103"/>
                      <a:gd name="T12" fmla="*/ 71 w 87"/>
                      <a:gd name="T13" fmla="*/ 0 h 103"/>
                      <a:gd name="T14" fmla="*/ 76 w 87"/>
                      <a:gd name="T15" fmla="*/ 9 h 103"/>
                      <a:gd name="T16" fmla="*/ 81 w 87"/>
                      <a:gd name="T17" fmla="*/ 18 h 103"/>
                      <a:gd name="T18" fmla="*/ 84 w 87"/>
                      <a:gd name="T19" fmla="*/ 27 h 103"/>
                      <a:gd name="T20" fmla="*/ 84 w 87"/>
                      <a:gd name="T21" fmla="*/ 38 h 103"/>
                      <a:gd name="T22" fmla="*/ 84 w 87"/>
                      <a:gd name="T23" fmla="*/ 51 h 103"/>
                      <a:gd name="T24" fmla="*/ 79 w 87"/>
                      <a:gd name="T25" fmla="*/ 61 h 103"/>
                      <a:gd name="T26" fmla="*/ 74 w 87"/>
                      <a:gd name="T27" fmla="*/ 72 h 103"/>
                      <a:gd name="T28" fmla="*/ 67 w 87"/>
                      <a:gd name="T29" fmla="*/ 82 h 103"/>
                      <a:gd name="T30" fmla="*/ 57 w 87"/>
                      <a:gd name="T31" fmla="*/ 89 h 103"/>
                      <a:gd name="T32" fmla="*/ 47 w 87"/>
                      <a:gd name="T33" fmla="*/ 95 h 103"/>
                      <a:gd name="T34" fmla="*/ 34 w 87"/>
                      <a:gd name="T35" fmla="*/ 99 h 103"/>
                      <a:gd name="T36" fmla="*/ 22 w 87"/>
                      <a:gd name="T37" fmla="*/ 100 h 103"/>
                      <a:gd name="T38" fmla="*/ 11 w 87"/>
                      <a:gd name="T39" fmla="*/ 99 h 103"/>
                      <a:gd name="T40" fmla="*/ 0 w 87"/>
                      <a:gd name="T41" fmla="*/ 95 h 103"/>
                      <a:gd name="T42" fmla="*/ 2 w 87"/>
                      <a:gd name="T43" fmla="*/ 99 h 103"/>
                      <a:gd name="T44" fmla="*/ 5 w 87"/>
                      <a:gd name="T45" fmla="*/ 100 h 103"/>
                      <a:gd name="T46" fmla="*/ 13 w 87"/>
                      <a:gd name="T47" fmla="*/ 102 h 103"/>
                      <a:gd name="T48" fmla="*/ 22 w 87"/>
                      <a:gd name="T49" fmla="*/ 103 h 103"/>
                      <a:gd name="T50" fmla="*/ 36 w 87"/>
                      <a:gd name="T51" fmla="*/ 102 h 103"/>
                      <a:gd name="T52" fmla="*/ 48 w 87"/>
                      <a:gd name="T53" fmla="*/ 99 h 103"/>
                      <a:gd name="T54" fmla="*/ 59 w 87"/>
                      <a:gd name="T55" fmla="*/ 92 h 103"/>
                      <a:gd name="T56" fmla="*/ 68 w 87"/>
                      <a:gd name="T57" fmla="*/ 85 h 103"/>
                      <a:gd name="T58" fmla="*/ 76 w 87"/>
                      <a:gd name="T59" fmla="*/ 74 h 103"/>
                      <a:gd name="T60" fmla="*/ 82 w 87"/>
                      <a:gd name="T61" fmla="*/ 63 h 103"/>
                      <a:gd name="T62" fmla="*/ 85 w 87"/>
                      <a:gd name="T63" fmla="*/ 51 h 103"/>
                      <a:gd name="T64" fmla="*/ 87 w 87"/>
                      <a:gd name="T65" fmla="*/ 38 h 10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3"/>
                      <a:gd name="T101" fmla="*/ 87 w 87"/>
                      <a:gd name="T102" fmla="*/ 103 h 10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3">
                        <a:moveTo>
                          <a:pt x="87" y="38"/>
                        </a:moveTo>
                        <a:lnTo>
                          <a:pt x="87" y="29"/>
                        </a:lnTo>
                        <a:lnTo>
                          <a:pt x="84" y="20"/>
                        </a:lnTo>
                        <a:lnTo>
                          <a:pt x="81" y="10"/>
                        </a:lnTo>
                        <a:lnTo>
                          <a:pt x="76" y="3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6" y="9"/>
                        </a:lnTo>
                        <a:lnTo>
                          <a:pt x="81" y="18"/>
                        </a:lnTo>
                        <a:lnTo>
                          <a:pt x="84" y="27"/>
                        </a:lnTo>
                        <a:lnTo>
                          <a:pt x="84" y="38"/>
                        </a:lnTo>
                        <a:lnTo>
                          <a:pt x="84" y="51"/>
                        </a:lnTo>
                        <a:lnTo>
                          <a:pt x="79" y="61"/>
                        </a:lnTo>
                        <a:lnTo>
                          <a:pt x="74" y="72"/>
                        </a:lnTo>
                        <a:lnTo>
                          <a:pt x="67" y="82"/>
                        </a:lnTo>
                        <a:lnTo>
                          <a:pt x="57" y="89"/>
                        </a:lnTo>
                        <a:lnTo>
                          <a:pt x="47" y="95"/>
                        </a:lnTo>
                        <a:lnTo>
                          <a:pt x="34" y="99"/>
                        </a:lnTo>
                        <a:lnTo>
                          <a:pt x="22" y="100"/>
                        </a:lnTo>
                        <a:lnTo>
                          <a:pt x="11" y="99"/>
                        </a:lnTo>
                        <a:lnTo>
                          <a:pt x="0" y="95"/>
                        </a:lnTo>
                        <a:lnTo>
                          <a:pt x="2" y="99"/>
                        </a:lnTo>
                        <a:lnTo>
                          <a:pt x="5" y="100"/>
                        </a:lnTo>
                        <a:lnTo>
                          <a:pt x="13" y="102"/>
                        </a:lnTo>
                        <a:lnTo>
                          <a:pt x="22" y="103"/>
                        </a:lnTo>
                        <a:lnTo>
                          <a:pt x="36" y="102"/>
                        </a:lnTo>
                        <a:lnTo>
                          <a:pt x="48" y="99"/>
                        </a:lnTo>
                        <a:lnTo>
                          <a:pt x="59" y="92"/>
                        </a:lnTo>
                        <a:lnTo>
                          <a:pt x="68" y="85"/>
                        </a:lnTo>
                        <a:lnTo>
                          <a:pt x="76" y="74"/>
                        </a:lnTo>
                        <a:lnTo>
                          <a:pt x="82" y="63"/>
                        </a:lnTo>
                        <a:lnTo>
                          <a:pt x="85" y="51"/>
                        </a:lnTo>
                        <a:lnTo>
                          <a:pt x="87" y="38"/>
                        </a:lnTo>
                        <a:close/>
                      </a:path>
                    </a:pathLst>
                  </a:custGeom>
                  <a:solidFill>
                    <a:srgbClr val="465A9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8" name="Freeform 906">
                    <a:extLst>
                      <a:ext uri="{FF2B5EF4-FFF2-40B4-BE49-F238E27FC236}">
                        <a16:creationId xmlns:a16="http://schemas.microsoft.com/office/drawing/2014/main" id="{E9ACF2DD-5527-9242-AC4D-44B536D104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47" y="1495"/>
                    <a:ext cx="86" cy="102"/>
                  </a:xfrm>
                  <a:custGeom>
                    <a:avLst/>
                    <a:gdLst>
                      <a:gd name="T0" fmla="*/ 86 w 86"/>
                      <a:gd name="T1" fmla="*/ 38 h 102"/>
                      <a:gd name="T2" fmla="*/ 86 w 86"/>
                      <a:gd name="T3" fmla="*/ 27 h 102"/>
                      <a:gd name="T4" fmla="*/ 83 w 86"/>
                      <a:gd name="T5" fmla="*/ 18 h 102"/>
                      <a:gd name="T6" fmla="*/ 80 w 86"/>
                      <a:gd name="T7" fmla="*/ 9 h 102"/>
                      <a:gd name="T8" fmla="*/ 75 w 86"/>
                      <a:gd name="T9" fmla="*/ 1 h 102"/>
                      <a:gd name="T10" fmla="*/ 72 w 86"/>
                      <a:gd name="T11" fmla="*/ 0 h 102"/>
                      <a:gd name="T12" fmla="*/ 69 w 86"/>
                      <a:gd name="T13" fmla="*/ 0 h 102"/>
                      <a:gd name="T14" fmla="*/ 75 w 86"/>
                      <a:gd name="T15" fmla="*/ 7 h 102"/>
                      <a:gd name="T16" fmla="*/ 80 w 86"/>
                      <a:gd name="T17" fmla="*/ 17 h 102"/>
                      <a:gd name="T18" fmla="*/ 83 w 86"/>
                      <a:gd name="T19" fmla="*/ 27 h 102"/>
                      <a:gd name="T20" fmla="*/ 83 w 86"/>
                      <a:gd name="T21" fmla="*/ 38 h 102"/>
                      <a:gd name="T22" fmla="*/ 83 w 86"/>
                      <a:gd name="T23" fmla="*/ 51 h 102"/>
                      <a:gd name="T24" fmla="*/ 78 w 86"/>
                      <a:gd name="T25" fmla="*/ 61 h 102"/>
                      <a:gd name="T26" fmla="*/ 74 w 86"/>
                      <a:gd name="T27" fmla="*/ 72 h 102"/>
                      <a:gd name="T28" fmla="*/ 66 w 86"/>
                      <a:gd name="T29" fmla="*/ 80 h 102"/>
                      <a:gd name="T30" fmla="*/ 57 w 86"/>
                      <a:gd name="T31" fmla="*/ 88 h 102"/>
                      <a:gd name="T32" fmla="*/ 48 w 86"/>
                      <a:gd name="T33" fmla="*/ 94 h 102"/>
                      <a:gd name="T34" fmla="*/ 35 w 86"/>
                      <a:gd name="T35" fmla="*/ 97 h 102"/>
                      <a:gd name="T36" fmla="*/ 23 w 86"/>
                      <a:gd name="T37" fmla="*/ 99 h 102"/>
                      <a:gd name="T38" fmla="*/ 11 w 86"/>
                      <a:gd name="T39" fmla="*/ 97 h 102"/>
                      <a:gd name="T40" fmla="*/ 0 w 86"/>
                      <a:gd name="T41" fmla="*/ 94 h 102"/>
                      <a:gd name="T42" fmla="*/ 1 w 86"/>
                      <a:gd name="T43" fmla="*/ 95 h 102"/>
                      <a:gd name="T44" fmla="*/ 3 w 86"/>
                      <a:gd name="T45" fmla="*/ 99 h 102"/>
                      <a:gd name="T46" fmla="*/ 14 w 86"/>
                      <a:gd name="T47" fmla="*/ 100 h 102"/>
                      <a:gd name="T48" fmla="*/ 23 w 86"/>
                      <a:gd name="T49" fmla="*/ 102 h 102"/>
                      <a:gd name="T50" fmla="*/ 37 w 86"/>
                      <a:gd name="T51" fmla="*/ 100 h 102"/>
                      <a:gd name="T52" fmla="*/ 48 w 86"/>
                      <a:gd name="T53" fmla="*/ 97 h 102"/>
                      <a:gd name="T54" fmla="*/ 58 w 86"/>
                      <a:gd name="T55" fmla="*/ 91 h 102"/>
                      <a:gd name="T56" fmla="*/ 68 w 86"/>
                      <a:gd name="T57" fmla="*/ 83 h 102"/>
                      <a:gd name="T58" fmla="*/ 75 w 86"/>
                      <a:gd name="T59" fmla="*/ 74 h 102"/>
                      <a:gd name="T60" fmla="*/ 82 w 86"/>
                      <a:gd name="T61" fmla="*/ 63 h 102"/>
                      <a:gd name="T62" fmla="*/ 86 w 86"/>
                      <a:gd name="T63" fmla="*/ 51 h 102"/>
                      <a:gd name="T64" fmla="*/ 86 w 86"/>
                      <a:gd name="T65" fmla="*/ 38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2"/>
                      <a:gd name="T101" fmla="*/ 86 w 86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2">
                        <a:moveTo>
                          <a:pt x="86" y="38"/>
                        </a:moveTo>
                        <a:lnTo>
                          <a:pt x="86" y="27"/>
                        </a:lnTo>
                        <a:lnTo>
                          <a:pt x="83" y="18"/>
                        </a:lnTo>
                        <a:lnTo>
                          <a:pt x="80" y="9"/>
                        </a:lnTo>
                        <a:lnTo>
                          <a:pt x="75" y="1"/>
                        </a:lnTo>
                        <a:lnTo>
                          <a:pt x="72" y="0"/>
                        </a:lnTo>
                        <a:lnTo>
                          <a:pt x="69" y="0"/>
                        </a:lnTo>
                        <a:lnTo>
                          <a:pt x="75" y="7"/>
                        </a:lnTo>
                        <a:lnTo>
                          <a:pt x="80" y="17"/>
                        </a:lnTo>
                        <a:lnTo>
                          <a:pt x="83" y="27"/>
                        </a:lnTo>
                        <a:lnTo>
                          <a:pt x="83" y="38"/>
                        </a:lnTo>
                        <a:lnTo>
                          <a:pt x="83" y="51"/>
                        </a:lnTo>
                        <a:lnTo>
                          <a:pt x="78" y="61"/>
                        </a:lnTo>
                        <a:lnTo>
                          <a:pt x="74" y="72"/>
                        </a:lnTo>
                        <a:lnTo>
                          <a:pt x="66" y="80"/>
                        </a:lnTo>
                        <a:lnTo>
                          <a:pt x="57" y="88"/>
                        </a:lnTo>
                        <a:lnTo>
                          <a:pt x="48" y="94"/>
                        </a:lnTo>
                        <a:lnTo>
                          <a:pt x="35" y="97"/>
                        </a:lnTo>
                        <a:lnTo>
                          <a:pt x="23" y="99"/>
                        </a:lnTo>
                        <a:lnTo>
                          <a:pt x="11" y="97"/>
                        </a:lnTo>
                        <a:lnTo>
                          <a:pt x="0" y="94"/>
                        </a:lnTo>
                        <a:lnTo>
                          <a:pt x="1" y="95"/>
                        </a:lnTo>
                        <a:lnTo>
                          <a:pt x="3" y="99"/>
                        </a:lnTo>
                        <a:lnTo>
                          <a:pt x="14" y="100"/>
                        </a:lnTo>
                        <a:lnTo>
                          <a:pt x="23" y="102"/>
                        </a:lnTo>
                        <a:lnTo>
                          <a:pt x="37" y="100"/>
                        </a:lnTo>
                        <a:lnTo>
                          <a:pt x="48" y="97"/>
                        </a:lnTo>
                        <a:lnTo>
                          <a:pt x="58" y="91"/>
                        </a:lnTo>
                        <a:lnTo>
                          <a:pt x="68" y="83"/>
                        </a:lnTo>
                        <a:lnTo>
                          <a:pt x="75" y="74"/>
                        </a:lnTo>
                        <a:lnTo>
                          <a:pt x="82" y="63"/>
                        </a:lnTo>
                        <a:lnTo>
                          <a:pt x="86" y="51"/>
                        </a:lnTo>
                        <a:lnTo>
                          <a:pt x="86" y="38"/>
                        </a:lnTo>
                        <a:close/>
                      </a:path>
                    </a:pathLst>
                  </a:custGeom>
                  <a:solidFill>
                    <a:srgbClr val="485D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9" name="Freeform 907">
                    <a:extLst>
                      <a:ext uri="{FF2B5EF4-FFF2-40B4-BE49-F238E27FC236}">
                        <a16:creationId xmlns:a16="http://schemas.microsoft.com/office/drawing/2014/main" id="{01C9BC31-A555-C948-9CC3-3C844E490F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45" y="1495"/>
                    <a:ext cx="87" cy="100"/>
                  </a:xfrm>
                  <a:custGeom>
                    <a:avLst/>
                    <a:gdLst>
                      <a:gd name="T0" fmla="*/ 87 w 87"/>
                      <a:gd name="T1" fmla="*/ 38 h 100"/>
                      <a:gd name="T2" fmla="*/ 87 w 87"/>
                      <a:gd name="T3" fmla="*/ 27 h 100"/>
                      <a:gd name="T4" fmla="*/ 84 w 87"/>
                      <a:gd name="T5" fmla="*/ 18 h 100"/>
                      <a:gd name="T6" fmla="*/ 79 w 87"/>
                      <a:gd name="T7" fmla="*/ 9 h 100"/>
                      <a:gd name="T8" fmla="*/ 74 w 87"/>
                      <a:gd name="T9" fmla="*/ 0 h 100"/>
                      <a:gd name="T10" fmla="*/ 71 w 87"/>
                      <a:gd name="T11" fmla="*/ 0 h 100"/>
                      <a:gd name="T12" fmla="*/ 70 w 87"/>
                      <a:gd name="T13" fmla="*/ 0 h 100"/>
                      <a:gd name="T14" fmla="*/ 76 w 87"/>
                      <a:gd name="T15" fmla="*/ 7 h 100"/>
                      <a:gd name="T16" fmla="*/ 80 w 87"/>
                      <a:gd name="T17" fmla="*/ 17 h 100"/>
                      <a:gd name="T18" fmla="*/ 84 w 87"/>
                      <a:gd name="T19" fmla="*/ 27 h 100"/>
                      <a:gd name="T20" fmla="*/ 84 w 87"/>
                      <a:gd name="T21" fmla="*/ 38 h 100"/>
                      <a:gd name="T22" fmla="*/ 84 w 87"/>
                      <a:gd name="T23" fmla="*/ 51 h 100"/>
                      <a:gd name="T24" fmla="*/ 79 w 87"/>
                      <a:gd name="T25" fmla="*/ 61 h 100"/>
                      <a:gd name="T26" fmla="*/ 74 w 87"/>
                      <a:gd name="T27" fmla="*/ 71 h 100"/>
                      <a:gd name="T28" fmla="*/ 67 w 87"/>
                      <a:gd name="T29" fmla="*/ 80 h 100"/>
                      <a:gd name="T30" fmla="*/ 59 w 87"/>
                      <a:gd name="T31" fmla="*/ 86 h 100"/>
                      <a:gd name="T32" fmla="*/ 48 w 87"/>
                      <a:gd name="T33" fmla="*/ 92 h 100"/>
                      <a:gd name="T34" fmla="*/ 37 w 87"/>
                      <a:gd name="T35" fmla="*/ 95 h 100"/>
                      <a:gd name="T36" fmla="*/ 25 w 87"/>
                      <a:gd name="T37" fmla="*/ 97 h 100"/>
                      <a:gd name="T38" fmla="*/ 13 w 87"/>
                      <a:gd name="T39" fmla="*/ 95 h 100"/>
                      <a:gd name="T40" fmla="*/ 0 w 87"/>
                      <a:gd name="T41" fmla="*/ 91 h 100"/>
                      <a:gd name="T42" fmla="*/ 2 w 87"/>
                      <a:gd name="T43" fmla="*/ 94 h 100"/>
                      <a:gd name="T44" fmla="*/ 3 w 87"/>
                      <a:gd name="T45" fmla="*/ 95 h 100"/>
                      <a:gd name="T46" fmla="*/ 14 w 87"/>
                      <a:gd name="T47" fmla="*/ 99 h 100"/>
                      <a:gd name="T48" fmla="*/ 25 w 87"/>
                      <a:gd name="T49" fmla="*/ 100 h 100"/>
                      <a:gd name="T50" fmla="*/ 37 w 87"/>
                      <a:gd name="T51" fmla="*/ 99 h 100"/>
                      <a:gd name="T52" fmla="*/ 50 w 87"/>
                      <a:gd name="T53" fmla="*/ 95 h 100"/>
                      <a:gd name="T54" fmla="*/ 60 w 87"/>
                      <a:gd name="T55" fmla="*/ 89 h 100"/>
                      <a:gd name="T56" fmla="*/ 70 w 87"/>
                      <a:gd name="T57" fmla="*/ 82 h 100"/>
                      <a:gd name="T58" fmla="*/ 77 w 87"/>
                      <a:gd name="T59" fmla="*/ 72 h 100"/>
                      <a:gd name="T60" fmla="*/ 82 w 87"/>
                      <a:gd name="T61" fmla="*/ 61 h 100"/>
                      <a:gd name="T62" fmla="*/ 87 w 87"/>
                      <a:gd name="T63" fmla="*/ 51 h 100"/>
                      <a:gd name="T64" fmla="*/ 87 w 87"/>
                      <a:gd name="T65" fmla="*/ 38 h 1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0"/>
                      <a:gd name="T101" fmla="*/ 87 w 87"/>
                      <a:gd name="T102" fmla="*/ 100 h 10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0">
                        <a:moveTo>
                          <a:pt x="87" y="38"/>
                        </a:moveTo>
                        <a:lnTo>
                          <a:pt x="87" y="27"/>
                        </a:lnTo>
                        <a:lnTo>
                          <a:pt x="84" y="18"/>
                        </a:lnTo>
                        <a:lnTo>
                          <a:pt x="79" y="9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70" y="0"/>
                        </a:lnTo>
                        <a:lnTo>
                          <a:pt x="76" y="7"/>
                        </a:lnTo>
                        <a:lnTo>
                          <a:pt x="80" y="17"/>
                        </a:lnTo>
                        <a:lnTo>
                          <a:pt x="84" y="27"/>
                        </a:lnTo>
                        <a:lnTo>
                          <a:pt x="84" y="38"/>
                        </a:lnTo>
                        <a:lnTo>
                          <a:pt x="84" y="51"/>
                        </a:lnTo>
                        <a:lnTo>
                          <a:pt x="79" y="61"/>
                        </a:lnTo>
                        <a:lnTo>
                          <a:pt x="74" y="71"/>
                        </a:lnTo>
                        <a:lnTo>
                          <a:pt x="67" y="80"/>
                        </a:lnTo>
                        <a:lnTo>
                          <a:pt x="59" y="86"/>
                        </a:lnTo>
                        <a:lnTo>
                          <a:pt x="48" y="92"/>
                        </a:lnTo>
                        <a:lnTo>
                          <a:pt x="37" y="95"/>
                        </a:lnTo>
                        <a:lnTo>
                          <a:pt x="25" y="97"/>
                        </a:lnTo>
                        <a:lnTo>
                          <a:pt x="13" y="95"/>
                        </a:lnTo>
                        <a:lnTo>
                          <a:pt x="0" y="91"/>
                        </a:lnTo>
                        <a:lnTo>
                          <a:pt x="2" y="94"/>
                        </a:lnTo>
                        <a:lnTo>
                          <a:pt x="3" y="95"/>
                        </a:lnTo>
                        <a:lnTo>
                          <a:pt x="14" y="99"/>
                        </a:lnTo>
                        <a:lnTo>
                          <a:pt x="25" y="100"/>
                        </a:lnTo>
                        <a:lnTo>
                          <a:pt x="37" y="99"/>
                        </a:lnTo>
                        <a:lnTo>
                          <a:pt x="50" y="95"/>
                        </a:lnTo>
                        <a:lnTo>
                          <a:pt x="60" y="89"/>
                        </a:lnTo>
                        <a:lnTo>
                          <a:pt x="70" y="82"/>
                        </a:lnTo>
                        <a:lnTo>
                          <a:pt x="77" y="72"/>
                        </a:lnTo>
                        <a:lnTo>
                          <a:pt x="82" y="61"/>
                        </a:lnTo>
                        <a:lnTo>
                          <a:pt x="87" y="51"/>
                        </a:lnTo>
                        <a:lnTo>
                          <a:pt x="87" y="38"/>
                        </a:lnTo>
                        <a:close/>
                      </a:path>
                    </a:pathLst>
                  </a:custGeom>
                  <a:solidFill>
                    <a:srgbClr val="4A5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0" name="Freeform 908">
                    <a:extLst>
                      <a:ext uri="{FF2B5EF4-FFF2-40B4-BE49-F238E27FC236}">
                        <a16:creationId xmlns:a16="http://schemas.microsoft.com/office/drawing/2014/main" id="{FEE6A21E-15C4-284C-845D-0EE819A894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44" y="1493"/>
                    <a:ext cx="86" cy="101"/>
                  </a:xfrm>
                  <a:custGeom>
                    <a:avLst/>
                    <a:gdLst>
                      <a:gd name="T0" fmla="*/ 86 w 86"/>
                      <a:gd name="T1" fmla="*/ 40 h 101"/>
                      <a:gd name="T2" fmla="*/ 86 w 86"/>
                      <a:gd name="T3" fmla="*/ 29 h 101"/>
                      <a:gd name="T4" fmla="*/ 83 w 86"/>
                      <a:gd name="T5" fmla="*/ 19 h 101"/>
                      <a:gd name="T6" fmla="*/ 78 w 86"/>
                      <a:gd name="T7" fmla="*/ 9 h 101"/>
                      <a:gd name="T8" fmla="*/ 72 w 86"/>
                      <a:gd name="T9" fmla="*/ 2 h 101"/>
                      <a:gd name="T10" fmla="*/ 71 w 86"/>
                      <a:gd name="T11" fmla="*/ 2 h 101"/>
                      <a:gd name="T12" fmla="*/ 68 w 86"/>
                      <a:gd name="T13" fmla="*/ 0 h 101"/>
                      <a:gd name="T14" fmla="*/ 74 w 86"/>
                      <a:gd name="T15" fmla="*/ 9 h 101"/>
                      <a:gd name="T16" fmla="*/ 80 w 86"/>
                      <a:gd name="T17" fmla="*/ 19 h 101"/>
                      <a:gd name="T18" fmla="*/ 83 w 86"/>
                      <a:gd name="T19" fmla="*/ 29 h 101"/>
                      <a:gd name="T20" fmla="*/ 83 w 86"/>
                      <a:gd name="T21" fmla="*/ 40 h 101"/>
                      <a:gd name="T22" fmla="*/ 83 w 86"/>
                      <a:gd name="T23" fmla="*/ 51 h 101"/>
                      <a:gd name="T24" fmla="*/ 78 w 86"/>
                      <a:gd name="T25" fmla="*/ 62 h 101"/>
                      <a:gd name="T26" fmla="*/ 74 w 86"/>
                      <a:gd name="T27" fmla="*/ 73 h 101"/>
                      <a:gd name="T28" fmla="*/ 68 w 86"/>
                      <a:gd name="T29" fmla="*/ 80 h 101"/>
                      <a:gd name="T30" fmla="*/ 58 w 86"/>
                      <a:gd name="T31" fmla="*/ 88 h 101"/>
                      <a:gd name="T32" fmla="*/ 49 w 86"/>
                      <a:gd name="T33" fmla="*/ 93 h 101"/>
                      <a:gd name="T34" fmla="*/ 38 w 86"/>
                      <a:gd name="T35" fmla="*/ 96 h 101"/>
                      <a:gd name="T36" fmla="*/ 26 w 86"/>
                      <a:gd name="T37" fmla="*/ 97 h 101"/>
                      <a:gd name="T38" fmla="*/ 20 w 86"/>
                      <a:gd name="T39" fmla="*/ 97 h 101"/>
                      <a:gd name="T40" fmla="*/ 12 w 86"/>
                      <a:gd name="T41" fmla="*/ 96 h 101"/>
                      <a:gd name="T42" fmla="*/ 6 w 86"/>
                      <a:gd name="T43" fmla="*/ 93 h 101"/>
                      <a:gd name="T44" fmla="*/ 0 w 86"/>
                      <a:gd name="T45" fmla="*/ 91 h 101"/>
                      <a:gd name="T46" fmla="*/ 1 w 86"/>
                      <a:gd name="T47" fmla="*/ 93 h 101"/>
                      <a:gd name="T48" fmla="*/ 3 w 86"/>
                      <a:gd name="T49" fmla="*/ 96 h 101"/>
                      <a:gd name="T50" fmla="*/ 14 w 86"/>
                      <a:gd name="T51" fmla="*/ 99 h 101"/>
                      <a:gd name="T52" fmla="*/ 26 w 86"/>
                      <a:gd name="T53" fmla="*/ 101 h 101"/>
                      <a:gd name="T54" fmla="*/ 38 w 86"/>
                      <a:gd name="T55" fmla="*/ 99 h 101"/>
                      <a:gd name="T56" fmla="*/ 51 w 86"/>
                      <a:gd name="T57" fmla="*/ 96 h 101"/>
                      <a:gd name="T58" fmla="*/ 60 w 86"/>
                      <a:gd name="T59" fmla="*/ 90 h 101"/>
                      <a:gd name="T60" fmla="*/ 69 w 86"/>
                      <a:gd name="T61" fmla="*/ 82 h 101"/>
                      <a:gd name="T62" fmla="*/ 77 w 86"/>
                      <a:gd name="T63" fmla="*/ 74 h 101"/>
                      <a:gd name="T64" fmla="*/ 81 w 86"/>
                      <a:gd name="T65" fmla="*/ 63 h 101"/>
                      <a:gd name="T66" fmla="*/ 86 w 86"/>
                      <a:gd name="T67" fmla="*/ 53 h 101"/>
                      <a:gd name="T68" fmla="*/ 86 w 86"/>
                      <a:gd name="T69" fmla="*/ 40 h 10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6"/>
                      <a:gd name="T106" fmla="*/ 0 h 101"/>
                      <a:gd name="T107" fmla="*/ 86 w 86"/>
                      <a:gd name="T108" fmla="*/ 101 h 101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6" h="101">
                        <a:moveTo>
                          <a:pt x="86" y="40"/>
                        </a:moveTo>
                        <a:lnTo>
                          <a:pt x="86" y="29"/>
                        </a:lnTo>
                        <a:lnTo>
                          <a:pt x="83" y="19"/>
                        </a:lnTo>
                        <a:lnTo>
                          <a:pt x="78" y="9"/>
                        </a:lnTo>
                        <a:lnTo>
                          <a:pt x="72" y="2"/>
                        </a:lnTo>
                        <a:lnTo>
                          <a:pt x="71" y="2"/>
                        </a:lnTo>
                        <a:lnTo>
                          <a:pt x="68" y="0"/>
                        </a:lnTo>
                        <a:lnTo>
                          <a:pt x="74" y="9"/>
                        </a:lnTo>
                        <a:lnTo>
                          <a:pt x="80" y="19"/>
                        </a:lnTo>
                        <a:lnTo>
                          <a:pt x="83" y="29"/>
                        </a:lnTo>
                        <a:lnTo>
                          <a:pt x="83" y="40"/>
                        </a:lnTo>
                        <a:lnTo>
                          <a:pt x="83" y="51"/>
                        </a:lnTo>
                        <a:lnTo>
                          <a:pt x="78" y="62"/>
                        </a:lnTo>
                        <a:lnTo>
                          <a:pt x="74" y="73"/>
                        </a:lnTo>
                        <a:lnTo>
                          <a:pt x="68" y="80"/>
                        </a:lnTo>
                        <a:lnTo>
                          <a:pt x="58" y="88"/>
                        </a:lnTo>
                        <a:lnTo>
                          <a:pt x="49" y="93"/>
                        </a:lnTo>
                        <a:lnTo>
                          <a:pt x="38" y="96"/>
                        </a:lnTo>
                        <a:lnTo>
                          <a:pt x="26" y="97"/>
                        </a:lnTo>
                        <a:lnTo>
                          <a:pt x="20" y="97"/>
                        </a:lnTo>
                        <a:lnTo>
                          <a:pt x="12" y="96"/>
                        </a:lnTo>
                        <a:lnTo>
                          <a:pt x="6" y="93"/>
                        </a:lnTo>
                        <a:lnTo>
                          <a:pt x="0" y="91"/>
                        </a:lnTo>
                        <a:lnTo>
                          <a:pt x="1" y="93"/>
                        </a:lnTo>
                        <a:lnTo>
                          <a:pt x="3" y="96"/>
                        </a:lnTo>
                        <a:lnTo>
                          <a:pt x="14" y="99"/>
                        </a:lnTo>
                        <a:lnTo>
                          <a:pt x="26" y="101"/>
                        </a:lnTo>
                        <a:lnTo>
                          <a:pt x="38" y="99"/>
                        </a:lnTo>
                        <a:lnTo>
                          <a:pt x="51" y="96"/>
                        </a:lnTo>
                        <a:lnTo>
                          <a:pt x="60" y="90"/>
                        </a:lnTo>
                        <a:lnTo>
                          <a:pt x="69" y="82"/>
                        </a:lnTo>
                        <a:lnTo>
                          <a:pt x="77" y="74"/>
                        </a:lnTo>
                        <a:lnTo>
                          <a:pt x="81" y="63"/>
                        </a:lnTo>
                        <a:lnTo>
                          <a:pt x="86" y="53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4D61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1" name="Freeform 909">
                    <a:extLst>
                      <a:ext uri="{FF2B5EF4-FFF2-40B4-BE49-F238E27FC236}">
                        <a16:creationId xmlns:a16="http://schemas.microsoft.com/office/drawing/2014/main" id="{AD382F9E-DC9D-2E4C-923E-8E7C668956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42" y="1493"/>
                    <a:ext cx="87" cy="99"/>
                  </a:xfrm>
                  <a:custGeom>
                    <a:avLst/>
                    <a:gdLst>
                      <a:gd name="T0" fmla="*/ 87 w 87"/>
                      <a:gd name="T1" fmla="*/ 40 h 99"/>
                      <a:gd name="T2" fmla="*/ 87 w 87"/>
                      <a:gd name="T3" fmla="*/ 29 h 99"/>
                      <a:gd name="T4" fmla="*/ 83 w 87"/>
                      <a:gd name="T5" fmla="*/ 19 h 99"/>
                      <a:gd name="T6" fmla="*/ 79 w 87"/>
                      <a:gd name="T7" fmla="*/ 9 h 99"/>
                      <a:gd name="T8" fmla="*/ 73 w 87"/>
                      <a:gd name="T9" fmla="*/ 2 h 99"/>
                      <a:gd name="T10" fmla="*/ 70 w 87"/>
                      <a:gd name="T11" fmla="*/ 0 h 99"/>
                      <a:gd name="T12" fmla="*/ 66 w 87"/>
                      <a:gd name="T13" fmla="*/ 0 h 99"/>
                      <a:gd name="T14" fmla="*/ 74 w 87"/>
                      <a:gd name="T15" fmla="*/ 8 h 99"/>
                      <a:gd name="T16" fmla="*/ 79 w 87"/>
                      <a:gd name="T17" fmla="*/ 19 h 99"/>
                      <a:gd name="T18" fmla="*/ 83 w 87"/>
                      <a:gd name="T19" fmla="*/ 29 h 99"/>
                      <a:gd name="T20" fmla="*/ 83 w 87"/>
                      <a:gd name="T21" fmla="*/ 40 h 99"/>
                      <a:gd name="T22" fmla="*/ 83 w 87"/>
                      <a:gd name="T23" fmla="*/ 51 h 99"/>
                      <a:gd name="T24" fmla="*/ 80 w 87"/>
                      <a:gd name="T25" fmla="*/ 62 h 99"/>
                      <a:gd name="T26" fmla="*/ 74 w 87"/>
                      <a:gd name="T27" fmla="*/ 71 h 99"/>
                      <a:gd name="T28" fmla="*/ 68 w 87"/>
                      <a:gd name="T29" fmla="*/ 79 h 99"/>
                      <a:gd name="T30" fmla="*/ 59 w 87"/>
                      <a:gd name="T31" fmla="*/ 87 h 99"/>
                      <a:gd name="T32" fmla="*/ 50 w 87"/>
                      <a:gd name="T33" fmla="*/ 91 h 99"/>
                      <a:gd name="T34" fmla="*/ 40 w 87"/>
                      <a:gd name="T35" fmla="*/ 94 h 99"/>
                      <a:gd name="T36" fmla="*/ 28 w 87"/>
                      <a:gd name="T37" fmla="*/ 96 h 99"/>
                      <a:gd name="T38" fmla="*/ 20 w 87"/>
                      <a:gd name="T39" fmla="*/ 96 h 99"/>
                      <a:gd name="T40" fmla="*/ 14 w 87"/>
                      <a:gd name="T41" fmla="*/ 94 h 99"/>
                      <a:gd name="T42" fmla="*/ 6 w 87"/>
                      <a:gd name="T43" fmla="*/ 91 h 99"/>
                      <a:gd name="T44" fmla="*/ 0 w 87"/>
                      <a:gd name="T45" fmla="*/ 88 h 99"/>
                      <a:gd name="T46" fmla="*/ 2 w 87"/>
                      <a:gd name="T47" fmla="*/ 91 h 99"/>
                      <a:gd name="T48" fmla="*/ 3 w 87"/>
                      <a:gd name="T49" fmla="*/ 93 h 99"/>
                      <a:gd name="T50" fmla="*/ 16 w 87"/>
                      <a:gd name="T51" fmla="*/ 97 h 99"/>
                      <a:gd name="T52" fmla="*/ 28 w 87"/>
                      <a:gd name="T53" fmla="*/ 99 h 99"/>
                      <a:gd name="T54" fmla="*/ 40 w 87"/>
                      <a:gd name="T55" fmla="*/ 97 h 99"/>
                      <a:gd name="T56" fmla="*/ 51 w 87"/>
                      <a:gd name="T57" fmla="*/ 94 h 99"/>
                      <a:gd name="T58" fmla="*/ 62 w 87"/>
                      <a:gd name="T59" fmla="*/ 88 h 99"/>
                      <a:gd name="T60" fmla="*/ 70 w 87"/>
                      <a:gd name="T61" fmla="*/ 82 h 99"/>
                      <a:gd name="T62" fmla="*/ 77 w 87"/>
                      <a:gd name="T63" fmla="*/ 73 h 99"/>
                      <a:gd name="T64" fmla="*/ 82 w 87"/>
                      <a:gd name="T65" fmla="*/ 63 h 99"/>
                      <a:gd name="T66" fmla="*/ 87 w 87"/>
                      <a:gd name="T67" fmla="*/ 53 h 99"/>
                      <a:gd name="T68" fmla="*/ 87 w 87"/>
                      <a:gd name="T69" fmla="*/ 40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7"/>
                      <a:gd name="T106" fmla="*/ 0 h 99"/>
                      <a:gd name="T107" fmla="*/ 87 w 87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7" h="99">
                        <a:moveTo>
                          <a:pt x="87" y="40"/>
                        </a:moveTo>
                        <a:lnTo>
                          <a:pt x="87" y="29"/>
                        </a:lnTo>
                        <a:lnTo>
                          <a:pt x="83" y="19"/>
                        </a:lnTo>
                        <a:lnTo>
                          <a:pt x="79" y="9"/>
                        </a:lnTo>
                        <a:lnTo>
                          <a:pt x="73" y="2"/>
                        </a:lnTo>
                        <a:lnTo>
                          <a:pt x="70" y="0"/>
                        </a:lnTo>
                        <a:lnTo>
                          <a:pt x="66" y="0"/>
                        </a:lnTo>
                        <a:lnTo>
                          <a:pt x="74" y="8"/>
                        </a:lnTo>
                        <a:lnTo>
                          <a:pt x="79" y="19"/>
                        </a:lnTo>
                        <a:lnTo>
                          <a:pt x="83" y="29"/>
                        </a:lnTo>
                        <a:lnTo>
                          <a:pt x="83" y="40"/>
                        </a:lnTo>
                        <a:lnTo>
                          <a:pt x="83" y="51"/>
                        </a:lnTo>
                        <a:lnTo>
                          <a:pt x="80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59" y="87"/>
                        </a:lnTo>
                        <a:lnTo>
                          <a:pt x="50" y="91"/>
                        </a:lnTo>
                        <a:lnTo>
                          <a:pt x="40" y="94"/>
                        </a:lnTo>
                        <a:lnTo>
                          <a:pt x="28" y="96"/>
                        </a:lnTo>
                        <a:lnTo>
                          <a:pt x="20" y="96"/>
                        </a:lnTo>
                        <a:lnTo>
                          <a:pt x="14" y="94"/>
                        </a:lnTo>
                        <a:lnTo>
                          <a:pt x="6" y="91"/>
                        </a:lnTo>
                        <a:lnTo>
                          <a:pt x="0" y="88"/>
                        </a:lnTo>
                        <a:lnTo>
                          <a:pt x="2" y="91"/>
                        </a:lnTo>
                        <a:lnTo>
                          <a:pt x="3" y="93"/>
                        </a:lnTo>
                        <a:lnTo>
                          <a:pt x="16" y="97"/>
                        </a:lnTo>
                        <a:lnTo>
                          <a:pt x="28" y="99"/>
                        </a:lnTo>
                        <a:lnTo>
                          <a:pt x="40" y="97"/>
                        </a:lnTo>
                        <a:lnTo>
                          <a:pt x="51" y="94"/>
                        </a:lnTo>
                        <a:lnTo>
                          <a:pt x="62" y="88"/>
                        </a:lnTo>
                        <a:lnTo>
                          <a:pt x="70" y="82"/>
                        </a:lnTo>
                        <a:lnTo>
                          <a:pt x="77" y="73"/>
                        </a:lnTo>
                        <a:lnTo>
                          <a:pt x="82" y="63"/>
                        </a:lnTo>
                        <a:lnTo>
                          <a:pt x="87" y="53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5265A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2" name="Freeform 910">
                    <a:extLst>
                      <a:ext uri="{FF2B5EF4-FFF2-40B4-BE49-F238E27FC236}">
                        <a16:creationId xmlns:a16="http://schemas.microsoft.com/office/drawing/2014/main" id="{39C5354F-3D70-6846-B6B4-2867B8C862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41" y="1493"/>
                    <a:ext cx="86" cy="97"/>
                  </a:xfrm>
                  <a:custGeom>
                    <a:avLst/>
                    <a:gdLst>
                      <a:gd name="T0" fmla="*/ 86 w 86"/>
                      <a:gd name="T1" fmla="*/ 40 h 97"/>
                      <a:gd name="T2" fmla="*/ 86 w 86"/>
                      <a:gd name="T3" fmla="*/ 29 h 97"/>
                      <a:gd name="T4" fmla="*/ 83 w 86"/>
                      <a:gd name="T5" fmla="*/ 19 h 97"/>
                      <a:gd name="T6" fmla="*/ 77 w 86"/>
                      <a:gd name="T7" fmla="*/ 9 h 97"/>
                      <a:gd name="T8" fmla="*/ 71 w 86"/>
                      <a:gd name="T9" fmla="*/ 0 h 97"/>
                      <a:gd name="T10" fmla="*/ 67 w 86"/>
                      <a:gd name="T11" fmla="*/ 0 h 97"/>
                      <a:gd name="T12" fmla="*/ 66 w 86"/>
                      <a:gd name="T13" fmla="*/ 0 h 97"/>
                      <a:gd name="T14" fmla="*/ 72 w 86"/>
                      <a:gd name="T15" fmla="*/ 8 h 97"/>
                      <a:gd name="T16" fmla="*/ 78 w 86"/>
                      <a:gd name="T17" fmla="*/ 17 h 97"/>
                      <a:gd name="T18" fmla="*/ 83 w 86"/>
                      <a:gd name="T19" fmla="*/ 28 h 97"/>
                      <a:gd name="T20" fmla="*/ 83 w 86"/>
                      <a:gd name="T21" fmla="*/ 40 h 97"/>
                      <a:gd name="T22" fmla="*/ 83 w 86"/>
                      <a:gd name="T23" fmla="*/ 51 h 97"/>
                      <a:gd name="T24" fmla="*/ 80 w 86"/>
                      <a:gd name="T25" fmla="*/ 62 h 97"/>
                      <a:gd name="T26" fmla="*/ 74 w 86"/>
                      <a:gd name="T27" fmla="*/ 70 h 97"/>
                      <a:gd name="T28" fmla="*/ 67 w 86"/>
                      <a:gd name="T29" fmla="*/ 79 h 97"/>
                      <a:gd name="T30" fmla="*/ 60 w 86"/>
                      <a:gd name="T31" fmla="*/ 85 h 97"/>
                      <a:gd name="T32" fmla="*/ 51 w 86"/>
                      <a:gd name="T33" fmla="*/ 90 h 97"/>
                      <a:gd name="T34" fmla="*/ 40 w 86"/>
                      <a:gd name="T35" fmla="*/ 93 h 97"/>
                      <a:gd name="T36" fmla="*/ 29 w 86"/>
                      <a:gd name="T37" fmla="*/ 94 h 97"/>
                      <a:gd name="T38" fmla="*/ 21 w 86"/>
                      <a:gd name="T39" fmla="*/ 94 h 97"/>
                      <a:gd name="T40" fmla="*/ 13 w 86"/>
                      <a:gd name="T41" fmla="*/ 91 h 97"/>
                      <a:gd name="T42" fmla="*/ 7 w 86"/>
                      <a:gd name="T43" fmla="*/ 90 h 97"/>
                      <a:gd name="T44" fmla="*/ 0 w 86"/>
                      <a:gd name="T45" fmla="*/ 85 h 97"/>
                      <a:gd name="T46" fmla="*/ 1 w 86"/>
                      <a:gd name="T47" fmla="*/ 88 h 97"/>
                      <a:gd name="T48" fmla="*/ 3 w 86"/>
                      <a:gd name="T49" fmla="*/ 91 h 97"/>
                      <a:gd name="T50" fmla="*/ 9 w 86"/>
                      <a:gd name="T51" fmla="*/ 93 h 97"/>
                      <a:gd name="T52" fmla="*/ 15 w 86"/>
                      <a:gd name="T53" fmla="*/ 96 h 97"/>
                      <a:gd name="T54" fmla="*/ 23 w 86"/>
                      <a:gd name="T55" fmla="*/ 97 h 97"/>
                      <a:gd name="T56" fmla="*/ 29 w 86"/>
                      <a:gd name="T57" fmla="*/ 97 h 97"/>
                      <a:gd name="T58" fmla="*/ 41 w 86"/>
                      <a:gd name="T59" fmla="*/ 96 h 97"/>
                      <a:gd name="T60" fmla="*/ 52 w 86"/>
                      <a:gd name="T61" fmla="*/ 93 h 97"/>
                      <a:gd name="T62" fmla="*/ 61 w 86"/>
                      <a:gd name="T63" fmla="*/ 88 h 97"/>
                      <a:gd name="T64" fmla="*/ 71 w 86"/>
                      <a:gd name="T65" fmla="*/ 80 h 97"/>
                      <a:gd name="T66" fmla="*/ 77 w 86"/>
                      <a:gd name="T67" fmla="*/ 73 h 97"/>
                      <a:gd name="T68" fmla="*/ 81 w 86"/>
                      <a:gd name="T69" fmla="*/ 62 h 97"/>
                      <a:gd name="T70" fmla="*/ 86 w 86"/>
                      <a:gd name="T71" fmla="*/ 51 h 97"/>
                      <a:gd name="T72" fmla="*/ 86 w 86"/>
                      <a:gd name="T73" fmla="*/ 40 h 97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6"/>
                      <a:gd name="T112" fmla="*/ 0 h 97"/>
                      <a:gd name="T113" fmla="*/ 86 w 86"/>
                      <a:gd name="T114" fmla="*/ 97 h 97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6" h="97">
                        <a:moveTo>
                          <a:pt x="86" y="40"/>
                        </a:moveTo>
                        <a:lnTo>
                          <a:pt x="86" y="29"/>
                        </a:lnTo>
                        <a:lnTo>
                          <a:pt x="83" y="19"/>
                        </a:lnTo>
                        <a:lnTo>
                          <a:pt x="77" y="9"/>
                        </a:lnTo>
                        <a:lnTo>
                          <a:pt x="71" y="0"/>
                        </a:lnTo>
                        <a:lnTo>
                          <a:pt x="67" y="0"/>
                        </a:lnTo>
                        <a:lnTo>
                          <a:pt x="66" y="0"/>
                        </a:lnTo>
                        <a:lnTo>
                          <a:pt x="72" y="8"/>
                        </a:lnTo>
                        <a:lnTo>
                          <a:pt x="78" y="17"/>
                        </a:lnTo>
                        <a:lnTo>
                          <a:pt x="83" y="28"/>
                        </a:lnTo>
                        <a:lnTo>
                          <a:pt x="83" y="40"/>
                        </a:lnTo>
                        <a:lnTo>
                          <a:pt x="83" y="51"/>
                        </a:lnTo>
                        <a:lnTo>
                          <a:pt x="80" y="62"/>
                        </a:lnTo>
                        <a:lnTo>
                          <a:pt x="74" y="70"/>
                        </a:lnTo>
                        <a:lnTo>
                          <a:pt x="67" y="79"/>
                        </a:lnTo>
                        <a:lnTo>
                          <a:pt x="60" y="85"/>
                        </a:lnTo>
                        <a:lnTo>
                          <a:pt x="51" y="90"/>
                        </a:lnTo>
                        <a:lnTo>
                          <a:pt x="40" y="93"/>
                        </a:lnTo>
                        <a:lnTo>
                          <a:pt x="29" y="94"/>
                        </a:lnTo>
                        <a:lnTo>
                          <a:pt x="21" y="94"/>
                        </a:lnTo>
                        <a:lnTo>
                          <a:pt x="13" y="91"/>
                        </a:lnTo>
                        <a:lnTo>
                          <a:pt x="7" y="90"/>
                        </a:lnTo>
                        <a:lnTo>
                          <a:pt x="0" y="85"/>
                        </a:lnTo>
                        <a:lnTo>
                          <a:pt x="1" y="88"/>
                        </a:lnTo>
                        <a:lnTo>
                          <a:pt x="3" y="91"/>
                        </a:lnTo>
                        <a:lnTo>
                          <a:pt x="9" y="93"/>
                        </a:lnTo>
                        <a:lnTo>
                          <a:pt x="15" y="96"/>
                        </a:lnTo>
                        <a:lnTo>
                          <a:pt x="23" y="97"/>
                        </a:lnTo>
                        <a:lnTo>
                          <a:pt x="29" y="97"/>
                        </a:lnTo>
                        <a:lnTo>
                          <a:pt x="41" y="96"/>
                        </a:lnTo>
                        <a:lnTo>
                          <a:pt x="52" y="93"/>
                        </a:lnTo>
                        <a:lnTo>
                          <a:pt x="61" y="88"/>
                        </a:lnTo>
                        <a:lnTo>
                          <a:pt x="71" y="80"/>
                        </a:lnTo>
                        <a:lnTo>
                          <a:pt x="77" y="73"/>
                        </a:lnTo>
                        <a:lnTo>
                          <a:pt x="81" y="62"/>
                        </a:lnTo>
                        <a:lnTo>
                          <a:pt x="86" y="51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5567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3" name="Freeform 911">
                    <a:extLst>
                      <a:ext uri="{FF2B5EF4-FFF2-40B4-BE49-F238E27FC236}">
                        <a16:creationId xmlns:a16="http://schemas.microsoft.com/office/drawing/2014/main" id="{E4A5CC71-94E0-D64E-A1FD-0BF24C3FE8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41" y="1493"/>
                    <a:ext cx="84" cy="96"/>
                  </a:xfrm>
                  <a:custGeom>
                    <a:avLst/>
                    <a:gdLst>
                      <a:gd name="T0" fmla="*/ 84 w 84"/>
                      <a:gd name="T1" fmla="*/ 40 h 96"/>
                      <a:gd name="T2" fmla="*/ 84 w 84"/>
                      <a:gd name="T3" fmla="*/ 29 h 96"/>
                      <a:gd name="T4" fmla="*/ 80 w 84"/>
                      <a:gd name="T5" fmla="*/ 19 h 96"/>
                      <a:gd name="T6" fmla="*/ 75 w 84"/>
                      <a:gd name="T7" fmla="*/ 8 h 96"/>
                      <a:gd name="T8" fmla="*/ 67 w 84"/>
                      <a:gd name="T9" fmla="*/ 0 h 96"/>
                      <a:gd name="T10" fmla="*/ 66 w 84"/>
                      <a:gd name="T11" fmla="*/ 0 h 96"/>
                      <a:gd name="T12" fmla="*/ 63 w 84"/>
                      <a:gd name="T13" fmla="*/ 0 h 96"/>
                      <a:gd name="T14" fmla="*/ 71 w 84"/>
                      <a:gd name="T15" fmla="*/ 8 h 96"/>
                      <a:gd name="T16" fmla="*/ 77 w 84"/>
                      <a:gd name="T17" fmla="*/ 17 h 96"/>
                      <a:gd name="T18" fmla="*/ 80 w 84"/>
                      <a:gd name="T19" fmla="*/ 28 h 96"/>
                      <a:gd name="T20" fmla="*/ 81 w 84"/>
                      <a:gd name="T21" fmla="*/ 40 h 96"/>
                      <a:gd name="T22" fmla="*/ 81 w 84"/>
                      <a:gd name="T23" fmla="*/ 51 h 96"/>
                      <a:gd name="T24" fmla="*/ 78 w 84"/>
                      <a:gd name="T25" fmla="*/ 60 h 96"/>
                      <a:gd name="T26" fmla="*/ 74 w 84"/>
                      <a:gd name="T27" fmla="*/ 70 h 96"/>
                      <a:gd name="T28" fmla="*/ 66 w 84"/>
                      <a:gd name="T29" fmla="*/ 77 h 96"/>
                      <a:gd name="T30" fmla="*/ 58 w 84"/>
                      <a:gd name="T31" fmla="*/ 84 h 96"/>
                      <a:gd name="T32" fmla="*/ 51 w 84"/>
                      <a:gd name="T33" fmla="*/ 88 h 96"/>
                      <a:gd name="T34" fmla="*/ 40 w 84"/>
                      <a:gd name="T35" fmla="*/ 91 h 96"/>
                      <a:gd name="T36" fmla="*/ 29 w 84"/>
                      <a:gd name="T37" fmla="*/ 93 h 96"/>
                      <a:gd name="T38" fmla="*/ 21 w 84"/>
                      <a:gd name="T39" fmla="*/ 91 h 96"/>
                      <a:gd name="T40" fmla="*/ 13 w 84"/>
                      <a:gd name="T41" fmla="*/ 90 h 96"/>
                      <a:gd name="T42" fmla="*/ 6 w 84"/>
                      <a:gd name="T43" fmla="*/ 87 h 96"/>
                      <a:gd name="T44" fmla="*/ 0 w 84"/>
                      <a:gd name="T45" fmla="*/ 84 h 96"/>
                      <a:gd name="T46" fmla="*/ 0 w 84"/>
                      <a:gd name="T47" fmla="*/ 85 h 96"/>
                      <a:gd name="T48" fmla="*/ 1 w 84"/>
                      <a:gd name="T49" fmla="*/ 88 h 96"/>
                      <a:gd name="T50" fmla="*/ 7 w 84"/>
                      <a:gd name="T51" fmla="*/ 91 h 96"/>
                      <a:gd name="T52" fmla="*/ 15 w 84"/>
                      <a:gd name="T53" fmla="*/ 94 h 96"/>
                      <a:gd name="T54" fmla="*/ 21 w 84"/>
                      <a:gd name="T55" fmla="*/ 96 h 96"/>
                      <a:gd name="T56" fmla="*/ 29 w 84"/>
                      <a:gd name="T57" fmla="*/ 96 h 96"/>
                      <a:gd name="T58" fmla="*/ 41 w 84"/>
                      <a:gd name="T59" fmla="*/ 94 h 96"/>
                      <a:gd name="T60" fmla="*/ 51 w 84"/>
                      <a:gd name="T61" fmla="*/ 91 h 96"/>
                      <a:gd name="T62" fmla="*/ 60 w 84"/>
                      <a:gd name="T63" fmla="*/ 87 h 96"/>
                      <a:gd name="T64" fmla="*/ 69 w 84"/>
                      <a:gd name="T65" fmla="*/ 79 h 96"/>
                      <a:gd name="T66" fmla="*/ 75 w 84"/>
                      <a:gd name="T67" fmla="*/ 71 h 96"/>
                      <a:gd name="T68" fmla="*/ 81 w 84"/>
                      <a:gd name="T69" fmla="*/ 62 h 96"/>
                      <a:gd name="T70" fmla="*/ 84 w 84"/>
                      <a:gd name="T71" fmla="*/ 51 h 96"/>
                      <a:gd name="T72" fmla="*/ 84 w 84"/>
                      <a:gd name="T73" fmla="*/ 40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4"/>
                      <a:gd name="T112" fmla="*/ 0 h 96"/>
                      <a:gd name="T113" fmla="*/ 84 w 84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4" h="96">
                        <a:moveTo>
                          <a:pt x="84" y="40"/>
                        </a:moveTo>
                        <a:lnTo>
                          <a:pt x="84" y="29"/>
                        </a:lnTo>
                        <a:lnTo>
                          <a:pt x="80" y="19"/>
                        </a:lnTo>
                        <a:lnTo>
                          <a:pt x="75" y="8"/>
                        </a:lnTo>
                        <a:lnTo>
                          <a:pt x="67" y="0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71" y="8"/>
                        </a:lnTo>
                        <a:lnTo>
                          <a:pt x="77" y="17"/>
                        </a:lnTo>
                        <a:lnTo>
                          <a:pt x="80" y="28"/>
                        </a:lnTo>
                        <a:lnTo>
                          <a:pt x="81" y="40"/>
                        </a:lnTo>
                        <a:lnTo>
                          <a:pt x="81" y="51"/>
                        </a:lnTo>
                        <a:lnTo>
                          <a:pt x="78" y="60"/>
                        </a:lnTo>
                        <a:lnTo>
                          <a:pt x="74" y="70"/>
                        </a:lnTo>
                        <a:lnTo>
                          <a:pt x="66" y="77"/>
                        </a:lnTo>
                        <a:lnTo>
                          <a:pt x="58" y="84"/>
                        </a:lnTo>
                        <a:lnTo>
                          <a:pt x="51" y="88"/>
                        </a:lnTo>
                        <a:lnTo>
                          <a:pt x="40" y="91"/>
                        </a:lnTo>
                        <a:lnTo>
                          <a:pt x="29" y="93"/>
                        </a:lnTo>
                        <a:lnTo>
                          <a:pt x="21" y="91"/>
                        </a:lnTo>
                        <a:lnTo>
                          <a:pt x="13" y="90"/>
                        </a:lnTo>
                        <a:lnTo>
                          <a:pt x="6" y="87"/>
                        </a:lnTo>
                        <a:lnTo>
                          <a:pt x="0" y="84"/>
                        </a:lnTo>
                        <a:lnTo>
                          <a:pt x="0" y="85"/>
                        </a:lnTo>
                        <a:lnTo>
                          <a:pt x="1" y="88"/>
                        </a:lnTo>
                        <a:lnTo>
                          <a:pt x="7" y="91"/>
                        </a:lnTo>
                        <a:lnTo>
                          <a:pt x="15" y="94"/>
                        </a:lnTo>
                        <a:lnTo>
                          <a:pt x="21" y="96"/>
                        </a:lnTo>
                        <a:lnTo>
                          <a:pt x="29" y="96"/>
                        </a:lnTo>
                        <a:lnTo>
                          <a:pt x="41" y="94"/>
                        </a:lnTo>
                        <a:lnTo>
                          <a:pt x="51" y="91"/>
                        </a:lnTo>
                        <a:lnTo>
                          <a:pt x="60" y="87"/>
                        </a:lnTo>
                        <a:lnTo>
                          <a:pt x="69" y="79"/>
                        </a:lnTo>
                        <a:lnTo>
                          <a:pt x="75" y="71"/>
                        </a:lnTo>
                        <a:lnTo>
                          <a:pt x="81" y="62"/>
                        </a:lnTo>
                        <a:lnTo>
                          <a:pt x="84" y="51"/>
                        </a:lnTo>
                        <a:lnTo>
                          <a:pt x="84" y="40"/>
                        </a:lnTo>
                        <a:close/>
                      </a:path>
                    </a:pathLst>
                  </a:custGeom>
                  <a:solidFill>
                    <a:srgbClr val="586AA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4" name="Freeform 912">
                    <a:extLst>
                      <a:ext uri="{FF2B5EF4-FFF2-40B4-BE49-F238E27FC236}">
                        <a16:creationId xmlns:a16="http://schemas.microsoft.com/office/drawing/2014/main" id="{3234FCE2-05FC-DE4B-8663-ADA98C92FD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9" y="1493"/>
                    <a:ext cx="85" cy="94"/>
                  </a:xfrm>
                  <a:custGeom>
                    <a:avLst/>
                    <a:gdLst>
                      <a:gd name="T0" fmla="*/ 85 w 85"/>
                      <a:gd name="T1" fmla="*/ 40 h 94"/>
                      <a:gd name="T2" fmla="*/ 85 w 85"/>
                      <a:gd name="T3" fmla="*/ 28 h 94"/>
                      <a:gd name="T4" fmla="*/ 80 w 85"/>
                      <a:gd name="T5" fmla="*/ 17 h 94"/>
                      <a:gd name="T6" fmla="*/ 74 w 85"/>
                      <a:gd name="T7" fmla="*/ 8 h 94"/>
                      <a:gd name="T8" fmla="*/ 68 w 85"/>
                      <a:gd name="T9" fmla="*/ 0 h 94"/>
                      <a:gd name="T10" fmla="*/ 65 w 85"/>
                      <a:gd name="T11" fmla="*/ 0 h 94"/>
                      <a:gd name="T12" fmla="*/ 62 w 85"/>
                      <a:gd name="T13" fmla="*/ 0 h 94"/>
                      <a:gd name="T14" fmla="*/ 71 w 85"/>
                      <a:gd name="T15" fmla="*/ 8 h 94"/>
                      <a:gd name="T16" fmla="*/ 77 w 85"/>
                      <a:gd name="T17" fmla="*/ 17 h 94"/>
                      <a:gd name="T18" fmla="*/ 80 w 85"/>
                      <a:gd name="T19" fmla="*/ 28 h 94"/>
                      <a:gd name="T20" fmla="*/ 82 w 85"/>
                      <a:gd name="T21" fmla="*/ 40 h 94"/>
                      <a:gd name="T22" fmla="*/ 82 w 85"/>
                      <a:gd name="T23" fmla="*/ 51 h 94"/>
                      <a:gd name="T24" fmla="*/ 79 w 85"/>
                      <a:gd name="T25" fmla="*/ 60 h 94"/>
                      <a:gd name="T26" fmla="*/ 74 w 85"/>
                      <a:gd name="T27" fmla="*/ 68 h 94"/>
                      <a:gd name="T28" fmla="*/ 68 w 85"/>
                      <a:gd name="T29" fmla="*/ 76 h 94"/>
                      <a:gd name="T30" fmla="*/ 60 w 85"/>
                      <a:gd name="T31" fmla="*/ 82 h 94"/>
                      <a:gd name="T32" fmla="*/ 51 w 85"/>
                      <a:gd name="T33" fmla="*/ 87 h 94"/>
                      <a:gd name="T34" fmla="*/ 42 w 85"/>
                      <a:gd name="T35" fmla="*/ 90 h 94"/>
                      <a:gd name="T36" fmla="*/ 31 w 85"/>
                      <a:gd name="T37" fmla="*/ 91 h 94"/>
                      <a:gd name="T38" fmla="*/ 23 w 85"/>
                      <a:gd name="T39" fmla="*/ 90 h 94"/>
                      <a:gd name="T40" fmla="*/ 14 w 85"/>
                      <a:gd name="T41" fmla="*/ 88 h 94"/>
                      <a:gd name="T42" fmla="*/ 6 w 85"/>
                      <a:gd name="T43" fmla="*/ 85 h 94"/>
                      <a:gd name="T44" fmla="*/ 0 w 85"/>
                      <a:gd name="T45" fmla="*/ 80 h 94"/>
                      <a:gd name="T46" fmla="*/ 2 w 85"/>
                      <a:gd name="T47" fmla="*/ 84 h 94"/>
                      <a:gd name="T48" fmla="*/ 2 w 85"/>
                      <a:gd name="T49" fmla="*/ 85 h 94"/>
                      <a:gd name="T50" fmla="*/ 9 w 85"/>
                      <a:gd name="T51" fmla="*/ 90 h 94"/>
                      <a:gd name="T52" fmla="*/ 15 w 85"/>
                      <a:gd name="T53" fmla="*/ 91 h 94"/>
                      <a:gd name="T54" fmla="*/ 23 w 85"/>
                      <a:gd name="T55" fmla="*/ 94 h 94"/>
                      <a:gd name="T56" fmla="*/ 31 w 85"/>
                      <a:gd name="T57" fmla="*/ 94 h 94"/>
                      <a:gd name="T58" fmla="*/ 42 w 85"/>
                      <a:gd name="T59" fmla="*/ 93 h 94"/>
                      <a:gd name="T60" fmla="*/ 53 w 85"/>
                      <a:gd name="T61" fmla="*/ 90 h 94"/>
                      <a:gd name="T62" fmla="*/ 62 w 85"/>
                      <a:gd name="T63" fmla="*/ 85 h 94"/>
                      <a:gd name="T64" fmla="*/ 69 w 85"/>
                      <a:gd name="T65" fmla="*/ 79 h 94"/>
                      <a:gd name="T66" fmla="*/ 76 w 85"/>
                      <a:gd name="T67" fmla="*/ 70 h 94"/>
                      <a:gd name="T68" fmla="*/ 82 w 85"/>
                      <a:gd name="T69" fmla="*/ 62 h 94"/>
                      <a:gd name="T70" fmla="*/ 85 w 85"/>
                      <a:gd name="T71" fmla="*/ 51 h 94"/>
                      <a:gd name="T72" fmla="*/ 85 w 85"/>
                      <a:gd name="T73" fmla="*/ 40 h 9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5"/>
                      <a:gd name="T112" fmla="*/ 0 h 94"/>
                      <a:gd name="T113" fmla="*/ 85 w 85"/>
                      <a:gd name="T114" fmla="*/ 94 h 9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5" h="94">
                        <a:moveTo>
                          <a:pt x="85" y="40"/>
                        </a:moveTo>
                        <a:lnTo>
                          <a:pt x="85" y="28"/>
                        </a:lnTo>
                        <a:lnTo>
                          <a:pt x="80" y="17"/>
                        </a:lnTo>
                        <a:lnTo>
                          <a:pt x="74" y="8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62" y="0"/>
                        </a:lnTo>
                        <a:lnTo>
                          <a:pt x="71" y="8"/>
                        </a:lnTo>
                        <a:lnTo>
                          <a:pt x="77" y="17"/>
                        </a:lnTo>
                        <a:lnTo>
                          <a:pt x="80" y="28"/>
                        </a:lnTo>
                        <a:lnTo>
                          <a:pt x="82" y="40"/>
                        </a:lnTo>
                        <a:lnTo>
                          <a:pt x="82" y="51"/>
                        </a:lnTo>
                        <a:lnTo>
                          <a:pt x="79" y="60"/>
                        </a:lnTo>
                        <a:lnTo>
                          <a:pt x="74" y="68"/>
                        </a:lnTo>
                        <a:lnTo>
                          <a:pt x="68" y="76"/>
                        </a:lnTo>
                        <a:lnTo>
                          <a:pt x="60" y="82"/>
                        </a:lnTo>
                        <a:lnTo>
                          <a:pt x="51" y="87"/>
                        </a:lnTo>
                        <a:lnTo>
                          <a:pt x="42" y="90"/>
                        </a:lnTo>
                        <a:lnTo>
                          <a:pt x="31" y="91"/>
                        </a:lnTo>
                        <a:lnTo>
                          <a:pt x="23" y="90"/>
                        </a:lnTo>
                        <a:lnTo>
                          <a:pt x="14" y="88"/>
                        </a:lnTo>
                        <a:lnTo>
                          <a:pt x="6" y="85"/>
                        </a:lnTo>
                        <a:lnTo>
                          <a:pt x="0" y="80"/>
                        </a:lnTo>
                        <a:lnTo>
                          <a:pt x="2" y="84"/>
                        </a:lnTo>
                        <a:lnTo>
                          <a:pt x="2" y="85"/>
                        </a:lnTo>
                        <a:lnTo>
                          <a:pt x="9" y="90"/>
                        </a:lnTo>
                        <a:lnTo>
                          <a:pt x="15" y="91"/>
                        </a:lnTo>
                        <a:lnTo>
                          <a:pt x="23" y="94"/>
                        </a:lnTo>
                        <a:lnTo>
                          <a:pt x="31" y="94"/>
                        </a:lnTo>
                        <a:lnTo>
                          <a:pt x="42" y="93"/>
                        </a:lnTo>
                        <a:lnTo>
                          <a:pt x="53" y="90"/>
                        </a:lnTo>
                        <a:lnTo>
                          <a:pt x="62" y="85"/>
                        </a:lnTo>
                        <a:lnTo>
                          <a:pt x="69" y="79"/>
                        </a:lnTo>
                        <a:lnTo>
                          <a:pt x="76" y="70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5A6C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5" name="Freeform 913">
                    <a:extLst>
                      <a:ext uri="{FF2B5EF4-FFF2-40B4-BE49-F238E27FC236}">
                        <a16:creationId xmlns:a16="http://schemas.microsoft.com/office/drawing/2014/main" id="{08F67EB0-C920-9E4F-9E8A-BEEFBD423F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7" y="1493"/>
                    <a:ext cx="85" cy="93"/>
                  </a:xfrm>
                  <a:custGeom>
                    <a:avLst/>
                    <a:gdLst>
                      <a:gd name="T0" fmla="*/ 85 w 85"/>
                      <a:gd name="T1" fmla="*/ 40 h 93"/>
                      <a:gd name="T2" fmla="*/ 84 w 85"/>
                      <a:gd name="T3" fmla="*/ 28 h 93"/>
                      <a:gd name="T4" fmla="*/ 81 w 85"/>
                      <a:gd name="T5" fmla="*/ 17 h 93"/>
                      <a:gd name="T6" fmla="*/ 75 w 85"/>
                      <a:gd name="T7" fmla="*/ 8 h 93"/>
                      <a:gd name="T8" fmla="*/ 67 w 85"/>
                      <a:gd name="T9" fmla="*/ 0 h 93"/>
                      <a:gd name="T10" fmla="*/ 65 w 85"/>
                      <a:gd name="T11" fmla="*/ 0 h 93"/>
                      <a:gd name="T12" fmla="*/ 64 w 85"/>
                      <a:gd name="T13" fmla="*/ 0 h 93"/>
                      <a:gd name="T14" fmla="*/ 62 w 85"/>
                      <a:gd name="T15" fmla="*/ 0 h 93"/>
                      <a:gd name="T16" fmla="*/ 62 w 85"/>
                      <a:gd name="T17" fmla="*/ 0 h 93"/>
                      <a:gd name="T18" fmla="*/ 70 w 85"/>
                      <a:gd name="T19" fmla="*/ 8 h 93"/>
                      <a:gd name="T20" fmla="*/ 78 w 85"/>
                      <a:gd name="T21" fmla="*/ 17 h 93"/>
                      <a:gd name="T22" fmla="*/ 81 w 85"/>
                      <a:gd name="T23" fmla="*/ 28 h 93"/>
                      <a:gd name="T24" fmla="*/ 82 w 85"/>
                      <a:gd name="T25" fmla="*/ 40 h 93"/>
                      <a:gd name="T26" fmla="*/ 82 w 85"/>
                      <a:gd name="T27" fmla="*/ 50 h 93"/>
                      <a:gd name="T28" fmla="*/ 79 w 85"/>
                      <a:gd name="T29" fmla="*/ 59 h 93"/>
                      <a:gd name="T30" fmla="*/ 75 w 85"/>
                      <a:gd name="T31" fmla="*/ 68 h 93"/>
                      <a:gd name="T32" fmla="*/ 68 w 85"/>
                      <a:gd name="T33" fmla="*/ 76 h 93"/>
                      <a:gd name="T34" fmla="*/ 61 w 85"/>
                      <a:gd name="T35" fmla="*/ 80 h 93"/>
                      <a:gd name="T36" fmla="*/ 53 w 85"/>
                      <a:gd name="T37" fmla="*/ 85 h 93"/>
                      <a:gd name="T38" fmla="*/ 44 w 85"/>
                      <a:gd name="T39" fmla="*/ 88 h 93"/>
                      <a:gd name="T40" fmla="*/ 33 w 85"/>
                      <a:gd name="T41" fmla="*/ 90 h 93"/>
                      <a:gd name="T42" fmla="*/ 25 w 85"/>
                      <a:gd name="T43" fmla="*/ 88 h 93"/>
                      <a:gd name="T44" fmla="*/ 16 w 85"/>
                      <a:gd name="T45" fmla="*/ 87 h 93"/>
                      <a:gd name="T46" fmla="*/ 8 w 85"/>
                      <a:gd name="T47" fmla="*/ 82 h 93"/>
                      <a:gd name="T48" fmla="*/ 0 w 85"/>
                      <a:gd name="T49" fmla="*/ 77 h 93"/>
                      <a:gd name="T50" fmla="*/ 2 w 85"/>
                      <a:gd name="T51" fmla="*/ 80 h 93"/>
                      <a:gd name="T52" fmla="*/ 4 w 85"/>
                      <a:gd name="T53" fmla="*/ 84 h 93"/>
                      <a:gd name="T54" fmla="*/ 10 w 85"/>
                      <a:gd name="T55" fmla="*/ 87 h 93"/>
                      <a:gd name="T56" fmla="*/ 17 w 85"/>
                      <a:gd name="T57" fmla="*/ 90 h 93"/>
                      <a:gd name="T58" fmla="*/ 25 w 85"/>
                      <a:gd name="T59" fmla="*/ 91 h 93"/>
                      <a:gd name="T60" fmla="*/ 33 w 85"/>
                      <a:gd name="T61" fmla="*/ 93 h 93"/>
                      <a:gd name="T62" fmla="*/ 44 w 85"/>
                      <a:gd name="T63" fmla="*/ 91 h 93"/>
                      <a:gd name="T64" fmla="*/ 55 w 85"/>
                      <a:gd name="T65" fmla="*/ 88 h 93"/>
                      <a:gd name="T66" fmla="*/ 62 w 85"/>
                      <a:gd name="T67" fmla="*/ 84 h 93"/>
                      <a:gd name="T68" fmla="*/ 70 w 85"/>
                      <a:gd name="T69" fmla="*/ 77 h 93"/>
                      <a:gd name="T70" fmla="*/ 78 w 85"/>
                      <a:gd name="T71" fmla="*/ 70 h 93"/>
                      <a:gd name="T72" fmla="*/ 82 w 85"/>
                      <a:gd name="T73" fmla="*/ 60 h 93"/>
                      <a:gd name="T74" fmla="*/ 85 w 85"/>
                      <a:gd name="T75" fmla="*/ 51 h 93"/>
                      <a:gd name="T76" fmla="*/ 85 w 85"/>
                      <a:gd name="T77" fmla="*/ 40 h 93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3"/>
                      <a:gd name="T119" fmla="*/ 85 w 85"/>
                      <a:gd name="T120" fmla="*/ 93 h 93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3">
                        <a:moveTo>
                          <a:pt x="85" y="40"/>
                        </a:moveTo>
                        <a:lnTo>
                          <a:pt x="84" y="28"/>
                        </a:lnTo>
                        <a:lnTo>
                          <a:pt x="81" y="17"/>
                        </a:lnTo>
                        <a:lnTo>
                          <a:pt x="75" y="8"/>
                        </a:lnTo>
                        <a:lnTo>
                          <a:pt x="67" y="0"/>
                        </a:lnTo>
                        <a:lnTo>
                          <a:pt x="65" y="0"/>
                        </a:lnTo>
                        <a:lnTo>
                          <a:pt x="64" y="0"/>
                        </a:lnTo>
                        <a:lnTo>
                          <a:pt x="62" y="0"/>
                        </a:lnTo>
                        <a:lnTo>
                          <a:pt x="70" y="8"/>
                        </a:lnTo>
                        <a:lnTo>
                          <a:pt x="78" y="17"/>
                        </a:lnTo>
                        <a:lnTo>
                          <a:pt x="81" y="28"/>
                        </a:lnTo>
                        <a:lnTo>
                          <a:pt x="82" y="40"/>
                        </a:lnTo>
                        <a:lnTo>
                          <a:pt x="82" y="50"/>
                        </a:lnTo>
                        <a:lnTo>
                          <a:pt x="79" y="59"/>
                        </a:lnTo>
                        <a:lnTo>
                          <a:pt x="75" y="68"/>
                        </a:lnTo>
                        <a:lnTo>
                          <a:pt x="68" y="76"/>
                        </a:lnTo>
                        <a:lnTo>
                          <a:pt x="61" y="80"/>
                        </a:lnTo>
                        <a:lnTo>
                          <a:pt x="53" y="85"/>
                        </a:lnTo>
                        <a:lnTo>
                          <a:pt x="44" y="88"/>
                        </a:lnTo>
                        <a:lnTo>
                          <a:pt x="33" y="90"/>
                        </a:lnTo>
                        <a:lnTo>
                          <a:pt x="25" y="88"/>
                        </a:lnTo>
                        <a:lnTo>
                          <a:pt x="16" y="87"/>
                        </a:lnTo>
                        <a:lnTo>
                          <a:pt x="8" y="82"/>
                        </a:lnTo>
                        <a:lnTo>
                          <a:pt x="0" y="77"/>
                        </a:lnTo>
                        <a:lnTo>
                          <a:pt x="2" y="80"/>
                        </a:lnTo>
                        <a:lnTo>
                          <a:pt x="4" y="84"/>
                        </a:lnTo>
                        <a:lnTo>
                          <a:pt x="10" y="87"/>
                        </a:lnTo>
                        <a:lnTo>
                          <a:pt x="17" y="90"/>
                        </a:lnTo>
                        <a:lnTo>
                          <a:pt x="25" y="91"/>
                        </a:lnTo>
                        <a:lnTo>
                          <a:pt x="33" y="93"/>
                        </a:lnTo>
                        <a:lnTo>
                          <a:pt x="44" y="91"/>
                        </a:lnTo>
                        <a:lnTo>
                          <a:pt x="55" y="88"/>
                        </a:lnTo>
                        <a:lnTo>
                          <a:pt x="62" y="84"/>
                        </a:lnTo>
                        <a:lnTo>
                          <a:pt x="70" y="77"/>
                        </a:lnTo>
                        <a:lnTo>
                          <a:pt x="78" y="70"/>
                        </a:lnTo>
                        <a:lnTo>
                          <a:pt x="82" y="60"/>
                        </a:lnTo>
                        <a:lnTo>
                          <a:pt x="85" y="51"/>
                        </a:lnTo>
                        <a:lnTo>
                          <a:pt x="85" y="40"/>
                        </a:lnTo>
                        <a:close/>
                      </a:path>
                    </a:pathLst>
                  </a:custGeom>
                  <a:solidFill>
                    <a:srgbClr val="5F70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6" name="Freeform 914">
                    <a:extLst>
                      <a:ext uri="{FF2B5EF4-FFF2-40B4-BE49-F238E27FC236}">
                        <a16:creationId xmlns:a16="http://schemas.microsoft.com/office/drawing/2014/main" id="{93D75A9C-ACBF-9E4C-89A6-DC36C67082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7" y="1493"/>
                    <a:ext cx="84" cy="91"/>
                  </a:xfrm>
                  <a:custGeom>
                    <a:avLst/>
                    <a:gdLst>
                      <a:gd name="T0" fmla="*/ 84 w 84"/>
                      <a:gd name="T1" fmla="*/ 40 h 91"/>
                      <a:gd name="T2" fmla="*/ 82 w 84"/>
                      <a:gd name="T3" fmla="*/ 28 h 91"/>
                      <a:gd name="T4" fmla="*/ 79 w 84"/>
                      <a:gd name="T5" fmla="*/ 17 h 91"/>
                      <a:gd name="T6" fmla="*/ 73 w 84"/>
                      <a:gd name="T7" fmla="*/ 8 h 91"/>
                      <a:gd name="T8" fmla="*/ 64 w 84"/>
                      <a:gd name="T9" fmla="*/ 0 h 91"/>
                      <a:gd name="T10" fmla="*/ 64 w 84"/>
                      <a:gd name="T11" fmla="*/ 0 h 91"/>
                      <a:gd name="T12" fmla="*/ 64 w 84"/>
                      <a:gd name="T13" fmla="*/ 0 h 91"/>
                      <a:gd name="T14" fmla="*/ 61 w 84"/>
                      <a:gd name="T15" fmla="*/ 0 h 91"/>
                      <a:gd name="T16" fmla="*/ 59 w 84"/>
                      <a:gd name="T17" fmla="*/ 0 h 91"/>
                      <a:gd name="T18" fmla="*/ 68 w 84"/>
                      <a:gd name="T19" fmla="*/ 8 h 91"/>
                      <a:gd name="T20" fmla="*/ 75 w 84"/>
                      <a:gd name="T21" fmla="*/ 17 h 91"/>
                      <a:gd name="T22" fmla="*/ 78 w 84"/>
                      <a:gd name="T23" fmla="*/ 22 h 91"/>
                      <a:gd name="T24" fmla="*/ 79 w 84"/>
                      <a:gd name="T25" fmla="*/ 28 h 91"/>
                      <a:gd name="T26" fmla="*/ 81 w 84"/>
                      <a:gd name="T27" fmla="*/ 34 h 91"/>
                      <a:gd name="T28" fmla="*/ 81 w 84"/>
                      <a:gd name="T29" fmla="*/ 40 h 91"/>
                      <a:gd name="T30" fmla="*/ 81 w 84"/>
                      <a:gd name="T31" fmla="*/ 50 h 91"/>
                      <a:gd name="T32" fmla="*/ 78 w 84"/>
                      <a:gd name="T33" fmla="*/ 59 h 91"/>
                      <a:gd name="T34" fmla="*/ 73 w 84"/>
                      <a:gd name="T35" fmla="*/ 67 h 91"/>
                      <a:gd name="T36" fmla="*/ 67 w 84"/>
                      <a:gd name="T37" fmla="*/ 74 h 91"/>
                      <a:gd name="T38" fmla="*/ 61 w 84"/>
                      <a:gd name="T39" fmla="*/ 80 h 91"/>
                      <a:gd name="T40" fmla="*/ 51 w 84"/>
                      <a:gd name="T41" fmla="*/ 84 h 91"/>
                      <a:gd name="T42" fmla="*/ 44 w 84"/>
                      <a:gd name="T43" fmla="*/ 87 h 91"/>
                      <a:gd name="T44" fmla="*/ 33 w 84"/>
                      <a:gd name="T45" fmla="*/ 88 h 91"/>
                      <a:gd name="T46" fmla="*/ 24 w 84"/>
                      <a:gd name="T47" fmla="*/ 87 h 91"/>
                      <a:gd name="T48" fmla="*/ 16 w 84"/>
                      <a:gd name="T49" fmla="*/ 85 h 91"/>
                      <a:gd name="T50" fmla="*/ 7 w 84"/>
                      <a:gd name="T51" fmla="*/ 80 h 91"/>
                      <a:gd name="T52" fmla="*/ 0 w 84"/>
                      <a:gd name="T53" fmla="*/ 74 h 91"/>
                      <a:gd name="T54" fmla="*/ 0 w 84"/>
                      <a:gd name="T55" fmla="*/ 77 h 91"/>
                      <a:gd name="T56" fmla="*/ 2 w 84"/>
                      <a:gd name="T57" fmla="*/ 80 h 91"/>
                      <a:gd name="T58" fmla="*/ 8 w 84"/>
                      <a:gd name="T59" fmla="*/ 85 h 91"/>
                      <a:gd name="T60" fmla="*/ 16 w 84"/>
                      <a:gd name="T61" fmla="*/ 88 h 91"/>
                      <a:gd name="T62" fmla="*/ 25 w 84"/>
                      <a:gd name="T63" fmla="*/ 90 h 91"/>
                      <a:gd name="T64" fmla="*/ 33 w 84"/>
                      <a:gd name="T65" fmla="*/ 91 h 91"/>
                      <a:gd name="T66" fmla="*/ 44 w 84"/>
                      <a:gd name="T67" fmla="*/ 90 h 91"/>
                      <a:gd name="T68" fmla="*/ 53 w 84"/>
                      <a:gd name="T69" fmla="*/ 87 h 91"/>
                      <a:gd name="T70" fmla="*/ 62 w 84"/>
                      <a:gd name="T71" fmla="*/ 82 h 91"/>
                      <a:gd name="T72" fmla="*/ 70 w 84"/>
                      <a:gd name="T73" fmla="*/ 76 h 91"/>
                      <a:gd name="T74" fmla="*/ 76 w 84"/>
                      <a:gd name="T75" fmla="*/ 68 h 91"/>
                      <a:gd name="T76" fmla="*/ 81 w 84"/>
                      <a:gd name="T77" fmla="*/ 60 h 91"/>
                      <a:gd name="T78" fmla="*/ 84 w 84"/>
                      <a:gd name="T79" fmla="*/ 51 h 91"/>
                      <a:gd name="T80" fmla="*/ 84 w 84"/>
                      <a:gd name="T81" fmla="*/ 40 h 91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4"/>
                      <a:gd name="T124" fmla="*/ 0 h 91"/>
                      <a:gd name="T125" fmla="*/ 84 w 84"/>
                      <a:gd name="T126" fmla="*/ 91 h 91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4" h="91">
                        <a:moveTo>
                          <a:pt x="84" y="40"/>
                        </a:moveTo>
                        <a:lnTo>
                          <a:pt x="82" y="28"/>
                        </a:lnTo>
                        <a:lnTo>
                          <a:pt x="79" y="17"/>
                        </a:lnTo>
                        <a:lnTo>
                          <a:pt x="73" y="8"/>
                        </a:lnTo>
                        <a:lnTo>
                          <a:pt x="64" y="0"/>
                        </a:lnTo>
                        <a:lnTo>
                          <a:pt x="61" y="0"/>
                        </a:lnTo>
                        <a:lnTo>
                          <a:pt x="59" y="0"/>
                        </a:lnTo>
                        <a:lnTo>
                          <a:pt x="68" y="8"/>
                        </a:lnTo>
                        <a:lnTo>
                          <a:pt x="75" y="17"/>
                        </a:lnTo>
                        <a:lnTo>
                          <a:pt x="78" y="22"/>
                        </a:lnTo>
                        <a:lnTo>
                          <a:pt x="79" y="28"/>
                        </a:lnTo>
                        <a:lnTo>
                          <a:pt x="81" y="34"/>
                        </a:lnTo>
                        <a:lnTo>
                          <a:pt x="81" y="40"/>
                        </a:lnTo>
                        <a:lnTo>
                          <a:pt x="81" y="50"/>
                        </a:lnTo>
                        <a:lnTo>
                          <a:pt x="78" y="59"/>
                        </a:lnTo>
                        <a:lnTo>
                          <a:pt x="73" y="67"/>
                        </a:lnTo>
                        <a:lnTo>
                          <a:pt x="67" y="74"/>
                        </a:lnTo>
                        <a:lnTo>
                          <a:pt x="61" y="80"/>
                        </a:lnTo>
                        <a:lnTo>
                          <a:pt x="51" y="84"/>
                        </a:lnTo>
                        <a:lnTo>
                          <a:pt x="44" y="87"/>
                        </a:lnTo>
                        <a:lnTo>
                          <a:pt x="33" y="88"/>
                        </a:lnTo>
                        <a:lnTo>
                          <a:pt x="24" y="87"/>
                        </a:lnTo>
                        <a:lnTo>
                          <a:pt x="16" y="85"/>
                        </a:lnTo>
                        <a:lnTo>
                          <a:pt x="7" y="80"/>
                        </a:lnTo>
                        <a:lnTo>
                          <a:pt x="0" y="74"/>
                        </a:lnTo>
                        <a:lnTo>
                          <a:pt x="0" y="77"/>
                        </a:lnTo>
                        <a:lnTo>
                          <a:pt x="2" y="80"/>
                        </a:lnTo>
                        <a:lnTo>
                          <a:pt x="8" y="85"/>
                        </a:lnTo>
                        <a:lnTo>
                          <a:pt x="16" y="88"/>
                        </a:lnTo>
                        <a:lnTo>
                          <a:pt x="25" y="90"/>
                        </a:lnTo>
                        <a:lnTo>
                          <a:pt x="33" y="91"/>
                        </a:lnTo>
                        <a:lnTo>
                          <a:pt x="44" y="90"/>
                        </a:lnTo>
                        <a:lnTo>
                          <a:pt x="53" y="87"/>
                        </a:lnTo>
                        <a:lnTo>
                          <a:pt x="62" y="82"/>
                        </a:lnTo>
                        <a:lnTo>
                          <a:pt x="70" y="76"/>
                        </a:lnTo>
                        <a:lnTo>
                          <a:pt x="76" y="68"/>
                        </a:lnTo>
                        <a:lnTo>
                          <a:pt x="81" y="60"/>
                        </a:lnTo>
                        <a:lnTo>
                          <a:pt x="84" y="51"/>
                        </a:lnTo>
                        <a:lnTo>
                          <a:pt x="84" y="40"/>
                        </a:lnTo>
                        <a:close/>
                      </a:path>
                    </a:pathLst>
                  </a:custGeom>
                  <a:solidFill>
                    <a:srgbClr val="6272A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7" name="Freeform 915">
                    <a:extLst>
                      <a:ext uri="{FF2B5EF4-FFF2-40B4-BE49-F238E27FC236}">
                        <a16:creationId xmlns:a16="http://schemas.microsoft.com/office/drawing/2014/main" id="{A21C70D6-2281-4A42-BC29-639F0F1857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7" y="1493"/>
                    <a:ext cx="82" cy="90"/>
                  </a:xfrm>
                  <a:custGeom>
                    <a:avLst/>
                    <a:gdLst>
                      <a:gd name="T0" fmla="*/ 82 w 82"/>
                      <a:gd name="T1" fmla="*/ 40 h 90"/>
                      <a:gd name="T2" fmla="*/ 81 w 82"/>
                      <a:gd name="T3" fmla="*/ 28 h 90"/>
                      <a:gd name="T4" fmla="*/ 78 w 82"/>
                      <a:gd name="T5" fmla="*/ 17 h 90"/>
                      <a:gd name="T6" fmla="*/ 70 w 82"/>
                      <a:gd name="T7" fmla="*/ 8 h 90"/>
                      <a:gd name="T8" fmla="*/ 62 w 82"/>
                      <a:gd name="T9" fmla="*/ 0 h 90"/>
                      <a:gd name="T10" fmla="*/ 59 w 82"/>
                      <a:gd name="T11" fmla="*/ 0 h 90"/>
                      <a:gd name="T12" fmla="*/ 56 w 82"/>
                      <a:gd name="T13" fmla="*/ 0 h 90"/>
                      <a:gd name="T14" fmla="*/ 61 w 82"/>
                      <a:gd name="T15" fmla="*/ 3 h 90"/>
                      <a:gd name="T16" fmla="*/ 65 w 82"/>
                      <a:gd name="T17" fmla="*/ 8 h 90"/>
                      <a:gd name="T18" fmla="*/ 70 w 82"/>
                      <a:gd name="T19" fmla="*/ 11 h 90"/>
                      <a:gd name="T20" fmla="*/ 73 w 82"/>
                      <a:gd name="T21" fmla="*/ 17 h 90"/>
                      <a:gd name="T22" fmla="*/ 76 w 82"/>
                      <a:gd name="T23" fmla="*/ 22 h 90"/>
                      <a:gd name="T24" fmla="*/ 78 w 82"/>
                      <a:gd name="T25" fmla="*/ 28 h 90"/>
                      <a:gd name="T26" fmla="*/ 79 w 82"/>
                      <a:gd name="T27" fmla="*/ 34 h 90"/>
                      <a:gd name="T28" fmla="*/ 79 w 82"/>
                      <a:gd name="T29" fmla="*/ 40 h 90"/>
                      <a:gd name="T30" fmla="*/ 79 w 82"/>
                      <a:gd name="T31" fmla="*/ 50 h 90"/>
                      <a:gd name="T32" fmla="*/ 76 w 82"/>
                      <a:gd name="T33" fmla="*/ 59 h 90"/>
                      <a:gd name="T34" fmla="*/ 71 w 82"/>
                      <a:gd name="T35" fmla="*/ 67 h 90"/>
                      <a:gd name="T36" fmla="*/ 67 w 82"/>
                      <a:gd name="T37" fmla="*/ 73 h 90"/>
                      <a:gd name="T38" fmla="*/ 59 w 82"/>
                      <a:gd name="T39" fmla="*/ 79 h 90"/>
                      <a:gd name="T40" fmla="*/ 51 w 82"/>
                      <a:gd name="T41" fmla="*/ 84 h 90"/>
                      <a:gd name="T42" fmla="*/ 42 w 82"/>
                      <a:gd name="T43" fmla="*/ 85 h 90"/>
                      <a:gd name="T44" fmla="*/ 33 w 82"/>
                      <a:gd name="T45" fmla="*/ 87 h 90"/>
                      <a:gd name="T46" fmla="*/ 24 w 82"/>
                      <a:gd name="T47" fmla="*/ 85 h 90"/>
                      <a:gd name="T48" fmla="*/ 14 w 82"/>
                      <a:gd name="T49" fmla="*/ 82 h 90"/>
                      <a:gd name="T50" fmla="*/ 7 w 82"/>
                      <a:gd name="T51" fmla="*/ 77 h 90"/>
                      <a:gd name="T52" fmla="*/ 0 w 82"/>
                      <a:gd name="T53" fmla="*/ 71 h 90"/>
                      <a:gd name="T54" fmla="*/ 0 w 82"/>
                      <a:gd name="T55" fmla="*/ 74 h 90"/>
                      <a:gd name="T56" fmla="*/ 0 w 82"/>
                      <a:gd name="T57" fmla="*/ 77 h 90"/>
                      <a:gd name="T58" fmla="*/ 8 w 82"/>
                      <a:gd name="T59" fmla="*/ 82 h 90"/>
                      <a:gd name="T60" fmla="*/ 16 w 82"/>
                      <a:gd name="T61" fmla="*/ 87 h 90"/>
                      <a:gd name="T62" fmla="*/ 25 w 82"/>
                      <a:gd name="T63" fmla="*/ 88 h 90"/>
                      <a:gd name="T64" fmla="*/ 33 w 82"/>
                      <a:gd name="T65" fmla="*/ 90 h 90"/>
                      <a:gd name="T66" fmla="*/ 44 w 82"/>
                      <a:gd name="T67" fmla="*/ 88 h 90"/>
                      <a:gd name="T68" fmla="*/ 53 w 82"/>
                      <a:gd name="T69" fmla="*/ 85 h 90"/>
                      <a:gd name="T70" fmla="*/ 61 w 82"/>
                      <a:gd name="T71" fmla="*/ 80 h 90"/>
                      <a:gd name="T72" fmla="*/ 68 w 82"/>
                      <a:gd name="T73" fmla="*/ 76 h 90"/>
                      <a:gd name="T74" fmla="*/ 75 w 82"/>
                      <a:gd name="T75" fmla="*/ 68 h 90"/>
                      <a:gd name="T76" fmla="*/ 79 w 82"/>
                      <a:gd name="T77" fmla="*/ 59 h 90"/>
                      <a:gd name="T78" fmla="*/ 82 w 82"/>
                      <a:gd name="T79" fmla="*/ 50 h 90"/>
                      <a:gd name="T80" fmla="*/ 82 w 82"/>
                      <a:gd name="T81" fmla="*/ 40 h 90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2"/>
                      <a:gd name="T124" fmla="*/ 0 h 90"/>
                      <a:gd name="T125" fmla="*/ 82 w 82"/>
                      <a:gd name="T126" fmla="*/ 90 h 90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2" h="90">
                        <a:moveTo>
                          <a:pt x="82" y="40"/>
                        </a:moveTo>
                        <a:lnTo>
                          <a:pt x="81" y="28"/>
                        </a:lnTo>
                        <a:lnTo>
                          <a:pt x="78" y="17"/>
                        </a:lnTo>
                        <a:lnTo>
                          <a:pt x="70" y="8"/>
                        </a:lnTo>
                        <a:lnTo>
                          <a:pt x="62" y="0"/>
                        </a:lnTo>
                        <a:lnTo>
                          <a:pt x="59" y="0"/>
                        </a:lnTo>
                        <a:lnTo>
                          <a:pt x="56" y="0"/>
                        </a:lnTo>
                        <a:lnTo>
                          <a:pt x="61" y="3"/>
                        </a:lnTo>
                        <a:lnTo>
                          <a:pt x="65" y="8"/>
                        </a:lnTo>
                        <a:lnTo>
                          <a:pt x="70" y="11"/>
                        </a:lnTo>
                        <a:lnTo>
                          <a:pt x="73" y="17"/>
                        </a:lnTo>
                        <a:lnTo>
                          <a:pt x="76" y="22"/>
                        </a:lnTo>
                        <a:lnTo>
                          <a:pt x="78" y="28"/>
                        </a:lnTo>
                        <a:lnTo>
                          <a:pt x="79" y="34"/>
                        </a:lnTo>
                        <a:lnTo>
                          <a:pt x="79" y="40"/>
                        </a:lnTo>
                        <a:lnTo>
                          <a:pt x="79" y="50"/>
                        </a:lnTo>
                        <a:lnTo>
                          <a:pt x="76" y="59"/>
                        </a:lnTo>
                        <a:lnTo>
                          <a:pt x="71" y="67"/>
                        </a:lnTo>
                        <a:lnTo>
                          <a:pt x="67" y="73"/>
                        </a:lnTo>
                        <a:lnTo>
                          <a:pt x="59" y="79"/>
                        </a:lnTo>
                        <a:lnTo>
                          <a:pt x="51" y="84"/>
                        </a:lnTo>
                        <a:lnTo>
                          <a:pt x="42" y="85"/>
                        </a:lnTo>
                        <a:lnTo>
                          <a:pt x="33" y="87"/>
                        </a:lnTo>
                        <a:lnTo>
                          <a:pt x="24" y="85"/>
                        </a:lnTo>
                        <a:lnTo>
                          <a:pt x="14" y="82"/>
                        </a:lnTo>
                        <a:lnTo>
                          <a:pt x="7" y="77"/>
                        </a:lnTo>
                        <a:lnTo>
                          <a:pt x="0" y="71"/>
                        </a:lnTo>
                        <a:lnTo>
                          <a:pt x="0" y="74"/>
                        </a:lnTo>
                        <a:lnTo>
                          <a:pt x="0" y="77"/>
                        </a:lnTo>
                        <a:lnTo>
                          <a:pt x="8" y="82"/>
                        </a:lnTo>
                        <a:lnTo>
                          <a:pt x="16" y="87"/>
                        </a:lnTo>
                        <a:lnTo>
                          <a:pt x="25" y="88"/>
                        </a:lnTo>
                        <a:lnTo>
                          <a:pt x="33" y="90"/>
                        </a:lnTo>
                        <a:lnTo>
                          <a:pt x="44" y="88"/>
                        </a:lnTo>
                        <a:lnTo>
                          <a:pt x="53" y="85"/>
                        </a:lnTo>
                        <a:lnTo>
                          <a:pt x="61" y="80"/>
                        </a:lnTo>
                        <a:lnTo>
                          <a:pt x="68" y="76"/>
                        </a:lnTo>
                        <a:lnTo>
                          <a:pt x="75" y="68"/>
                        </a:lnTo>
                        <a:lnTo>
                          <a:pt x="79" y="59"/>
                        </a:lnTo>
                        <a:lnTo>
                          <a:pt x="82" y="50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6574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8" name="Freeform 916">
                    <a:extLst>
                      <a:ext uri="{FF2B5EF4-FFF2-40B4-BE49-F238E27FC236}">
                        <a16:creationId xmlns:a16="http://schemas.microsoft.com/office/drawing/2014/main" id="{4C277C18-4F31-494E-9C66-7DC0F45036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6" y="1493"/>
                    <a:ext cx="82" cy="88"/>
                  </a:xfrm>
                  <a:custGeom>
                    <a:avLst/>
                    <a:gdLst>
                      <a:gd name="T0" fmla="*/ 82 w 82"/>
                      <a:gd name="T1" fmla="*/ 40 h 88"/>
                      <a:gd name="T2" fmla="*/ 82 w 82"/>
                      <a:gd name="T3" fmla="*/ 34 h 88"/>
                      <a:gd name="T4" fmla="*/ 80 w 82"/>
                      <a:gd name="T5" fmla="*/ 28 h 88"/>
                      <a:gd name="T6" fmla="*/ 79 w 82"/>
                      <a:gd name="T7" fmla="*/ 22 h 88"/>
                      <a:gd name="T8" fmla="*/ 76 w 82"/>
                      <a:gd name="T9" fmla="*/ 17 h 88"/>
                      <a:gd name="T10" fmla="*/ 69 w 82"/>
                      <a:gd name="T11" fmla="*/ 8 h 88"/>
                      <a:gd name="T12" fmla="*/ 60 w 82"/>
                      <a:gd name="T13" fmla="*/ 0 h 88"/>
                      <a:gd name="T14" fmla="*/ 57 w 82"/>
                      <a:gd name="T15" fmla="*/ 0 h 88"/>
                      <a:gd name="T16" fmla="*/ 54 w 82"/>
                      <a:gd name="T17" fmla="*/ 0 h 88"/>
                      <a:gd name="T18" fmla="*/ 60 w 82"/>
                      <a:gd name="T19" fmla="*/ 3 h 88"/>
                      <a:gd name="T20" fmla="*/ 65 w 82"/>
                      <a:gd name="T21" fmla="*/ 8 h 88"/>
                      <a:gd name="T22" fmla="*/ 69 w 82"/>
                      <a:gd name="T23" fmla="*/ 11 h 88"/>
                      <a:gd name="T24" fmla="*/ 72 w 82"/>
                      <a:gd name="T25" fmla="*/ 17 h 88"/>
                      <a:gd name="T26" fmla="*/ 76 w 82"/>
                      <a:gd name="T27" fmla="*/ 22 h 88"/>
                      <a:gd name="T28" fmla="*/ 77 w 82"/>
                      <a:gd name="T29" fmla="*/ 28 h 88"/>
                      <a:gd name="T30" fmla="*/ 79 w 82"/>
                      <a:gd name="T31" fmla="*/ 34 h 88"/>
                      <a:gd name="T32" fmla="*/ 79 w 82"/>
                      <a:gd name="T33" fmla="*/ 40 h 88"/>
                      <a:gd name="T34" fmla="*/ 79 w 82"/>
                      <a:gd name="T35" fmla="*/ 50 h 88"/>
                      <a:gd name="T36" fmla="*/ 76 w 82"/>
                      <a:gd name="T37" fmla="*/ 57 h 88"/>
                      <a:gd name="T38" fmla="*/ 71 w 82"/>
                      <a:gd name="T39" fmla="*/ 65 h 88"/>
                      <a:gd name="T40" fmla="*/ 66 w 82"/>
                      <a:gd name="T41" fmla="*/ 71 h 88"/>
                      <a:gd name="T42" fmla="*/ 60 w 82"/>
                      <a:gd name="T43" fmla="*/ 77 h 88"/>
                      <a:gd name="T44" fmla="*/ 52 w 82"/>
                      <a:gd name="T45" fmla="*/ 82 h 88"/>
                      <a:gd name="T46" fmla="*/ 43 w 82"/>
                      <a:gd name="T47" fmla="*/ 84 h 88"/>
                      <a:gd name="T48" fmla="*/ 34 w 82"/>
                      <a:gd name="T49" fmla="*/ 85 h 88"/>
                      <a:gd name="T50" fmla="*/ 25 w 82"/>
                      <a:gd name="T51" fmla="*/ 84 h 88"/>
                      <a:gd name="T52" fmla="*/ 15 w 82"/>
                      <a:gd name="T53" fmla="*/ 80 h 88"/>
                      <a:gd name="T54" fmla="*/ 8 w 82"/>
                      <a:gd name="T55" fmla="*/ 76 h 88"/>
                      <a:gd name="T56" fmla="*/ 0 w 82"/>
                      <a:gd name="T57" fmla="*/ 70 h 88"/>
                      <a:gd name="T58" fmla="*/ 1 w 82"/>
                      <a:gd name="T59" fmla="*/ 71 h 88"/>
                      <a:gd name="T60" fmla="*/ 1 w 82"/>
                      <a:gd name="T61" fmla="*/ 74 h 88"/>
                      <a:gd name="T62" fmla="*/ 8 w 82"/>
                      <a:gd name="T63" fmla="*/ 80 h 88"/>
                      <a:gd name="T64" fmla="*/ 17 w 82"/>
                      <a:gd name="T65" fmla="*/ 85 h 88"/>
                      <a:gd name="T66" fmla="*/ 25 w 82"/>
                      <a:gd name="T67" fmla="*/ 87 h 88"/>
                      <a:gd name="T68" fmla="*/ 34 w 82"/>
                      <a:gd name="T69" fmla="*/ 88 h 88"/>
                      <a:gd name="T70" fmla="*/ 45 w 82"/>
                      <a:gd name="T71" fmla="*/ 87 h 88"/>
                      <a:gd name="T72" fmla="*/ 52 w 82"/>
                      <a:gd name="T73" fmla="*/ 84 h 88"/>
                      <a:gd name="T74" fmla="*/ 62 w 82"/>
                      <a:gd name="T75" fmla="*/ 80 h 88"/>
                      <a:gd name="T76" fmla="*/ 68 w 82"/>
                      <a:gd name="T77" fmla="*/ 74 h 88"/>
                      <a:gd name="T78" fmla="*/ 74 w 82"/>
                      <a:gd name="T79" fmla="*/ 67 h 88"/>
                      <a:gd name="T80" fmla="*/ 79 w 82"/>
                      <a:gd name="T81" fmla="*/ 59 h 88"/>
                      <a:gd name="T82" fmla="*/ 82 w 82"/>
                      <a:gd name="T83" fmla="*/ 50 h 88"/>
                      <a:gd name="T84" fmla="*/ 82 w 82"/>
                      <a:gd name="T85" fmla="*/ 40 h 88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2"/>
                      <a:gd name="T130" fmla="*/ 0 h 88"/>
                      <a:gd name="T131" fmla="*/ 82 w 82"/>
                      <a:gd name="T132" fmla="*/ 88 h 88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2" h="88">
                        <a:moveTo>
                          <a:pt x="82" y="40"/>
                        </a:moveTo>
                        <a:lnTo>
                          <a:pt x="82" y="34"/>
                        </a:lnTo>
                        <a:lnTo>
                          <a:pt x="80" y="28"/>
                        </a:lnTo>
                        <a:lnTo>
                          <a:pt x="79" y="22"/>
                        </a:lnTo>
                        <a:lnTo>
                          <a:pt x="76" y="17"/>
                        </a:lnTo>
                        <a:lnTo>
                          <a:pt x="69" y="8"/>
                        </a:lnTo>
                        <a:lnTo>
                          <a:pt x="60" y="0"/>
                        </a:lnTo>
                        <a:lnTo>
                          <a:pt x="57" y="0"/>
                        </a:lnTo>
                        <a:lnTo>
                          <a:pt x="54" y="0"/>
                        </a:lnTo>
                        <a:lnTo>
                          <a:pt x="60" y="3"/>
                        </a:lnTo>
                        <a:lnTo>
                          <a:pt x="65" y="8"/>
                        </a:lnTo>
                        <a:lnTo>
                          <a:pt x="69" y="11"/>
                        </a:lnTo>
                        <a:lnTo>
                          <a:pt x="72" y="17"/>
                        </a:lnTo>
                        <a:lnTo>
                          <a:pt x="76" y="22"/>
                        </a:lnTo>
                        <a:lnTo>
                          <a:pt x="77" y="28"/>
                        </a:lnTo>
                        <a:lnTo>
                          <a:pt x="79" y="34"/>
                        </a:lnTo>
                        <a:lnTo>
                          <a:pt x="79" y="40"/>
                        </a:lnTo>
                        <a:lnTo>
                          <a:pt x="79" y="50"/>
                        </a:lnTo>
                        <a:lnTo>
                          <a:pt x="76" y="57"/>
                        </a:lnTo>
                        <a:lnTo>
                          <a:pt x="71" y="65"/>
                        </a:lnTo>
                        <a:lnTo>
                          <a:pt x="66" y="71"/>
                        </a:lnTo>
                        <a:lnTo>
                          <a:pt x="60" y="77"/>
                        </a:lnTo>
                        <a:lnTo>
                          <a:pt x="52" y="82"/>
                        </a:lnTo>
                        <a:lnTo>
                          <a:pt x="43" y="84"/>
                        </a:lnTo>
                        <a:lnTo>
                          <a:pt x="34" y="85"/>
                        </a:lnTo>
                        <a:lnTo>
                          <a:pt x="25" y="84"/>
                        </a:lnTo>
                        <a:lnTo>
                          <a:pt x="15" y="80"/>
                        </a:lnTo>
                        <a:lnTo>
                          <a:pt x="8" y="76"/>
                        </a:lnTo>
                        <a:lnTo>
                          <a:pt x="0" y="70"/>
                        </a:lnTo>
                        <a:lnTo>
                          <a:pt x="1" y="71"/>
                        </a:lnTo>
                        <a:lnTo>
                          <a:pt x="1" y="74"/>
                        </a:lnTo>
                        <a:lnTo>
                          <a:pt x="8" y="80"/>
                        </a:lnTo>
                        <a:lnTo>
                          <a:pt x="17" y="85"/>
                        </a:lnTo>
                        <a:lnTo>
                          <a:pt x="25" y="87"/>
                        </a:lnTo>
                        <a:lnTo>
                          <a:pt x="34" y="88"/>
                        </a:lnTo>
                        <a:lnTo>
                          <a:pt x="45" y="87"/>
                        </a:lnTo>
                        <a:lnTo>
                          <a:pt x="52" y="84"/>
                        </a:lnTo>
                        <a:lnTo>
                          <a:pt x="62" y="80"/>
                        </a:lnTo>
                        <a:lnTo>
                          <a:pt x="68" y="74"/>
                        </a:lnTo>
                        <a:lnTo>
                          <a:pt x="74" y="67"/>
                        </a:lnTo>
                        <a:lnTo>
                          <a:pt x="79" y="59"/>
                        </a:lnTo>
                        <a:lnTo>
                          <a:pt x="82" y="50"/>
                        </a:lnTo>
                        <a:lnTo>
                          <a:pt x="82" y="40"/>
                        </a:lnTo>
                        <a:close/>
                      </a:path>
                    </a:pathLst>
                  </a:custGeom>
                  <a:solidFill>
                    <a:srgbClr val="6776B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29" name="Freeform 917">
                    <a:extLst>
                      <a:ext uri="{FF2B5EF4-FFF2-40B4-BE49-F238E27FC236}">
                        <a16:creationId xmlns:a16="http://schemas.microsoft.com/office/drawing/2014/main" id="{955459A9-0B78-E048-8598-EE46737F6E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6" y="1493"/>
                    <a:ext cx="80" cy="87"/>
                  </a:xfrm>
                  <a:custGeom>
                    <a:avLst/>
                    <a:gdLst>
                      <a:gd name="T0" fmla="*/ 80 w 80"/>
                      <a:gd name="T1" fmla="*/ 40 h 87"/>
                      <a:gd name="T2" fmla="*/ 80 w 80"/>
                      <a:gd name="T3" fmla="*/ 34 h 87"/>
                      <a:gd name="T4" fmla="*/ 79 w 80"/>
                      <a:gd name="T5" fmla="*/ 28 h 87"/>
                      <a:gd name="T6" fmla="*/ 77 w 80"/>
                      <a:gd name="T7" fmla="*/ 22 h 87"/>
                      <a:gd name="T8" fmla="*/ 74 w 80"/>
                      <a:gd name="T9" fmla="*/ 17 h 87"/>
                      <a:gd name="T10" fmla="*/ 71 w 80"/>
                      <a:gd name="T11" fmla="*/ 11 h 87"/>
                      <a:gd name="T12" fmla="*/ 66 w 80"/>
                      <a:gd name="T13" fmla="*/ 8 h 87"/>
                      <a:gd name="T14" fmla="*/ 62 w 80"/>
                      <a:gd name="T15" fmla="*/ 3 h 87"/>
                      <a:gd name="T16" fmla="*/ 57 w 80"/>
                      <a:gd name="T17" fmla="*/ 0 h 87"/>
                      <a:gd name="T18" fmla="*/ 54 w 80"/>
                      <a:gd name="T19" fmla="*/ 0 h 87"/>
                      <a:gd name="T20" fmla="*/ 52 w 80"/>
                      <a:gd name="T21" fmla="*/ 0 h 87"/>
                      <a:gd name="T22" fmla="*/ 57 w 80"/>
                      <a:gd name="T23" fmla="*/ 3 h 87"/>
                      <a:gd name="T24" fmla="*/ 62 w 80"/>
                      <a:gd name="T25" fmla="*/ 8 h 87"/>
                      <a:gd name="T26" fmla="*/ 66 w 80"/>
                      <a:gd name="T27" fmla="*/ 11 h 87"/>
                      <a:gd name="T28" fmla="*/ 71 w 80"/>
                      <a:gd name="T29" fmla="*/ 15 h 87"/>
                      <a:gd name="T30" fmla="*/ 74 w 80"/>
                      <a:gd name="T31" fmla="*/ 22 h 87"/>
                      <a:gd name="T32" fmla="*/ 76 w 80"/>
                      <a:gd name="T33" fmla="*/ 28 h 87"/>
                      <a:gd name="T34" fmla="*/ 77 w 80"/>
                      <a:gd name="T35" fmla="*/ 34 h 87"/>
                      <a:gd name="T36" fmla="*/ 77 w 80"/>
                      <a:gd name="T37" fmla="*/ 40 h 87"/>
                      <a:gd name="T38" fmla="*/ 77 w 80"/>
                      <a:gd name="T39" fmla="*/ 50 h 87"/>
                      <a:gd name="T40" fmla="*/ 74 w 80"/>
                      <a:gd name="T41" fmla="*/ 57 h 87"/>
                      <a:gd name="T42" fmla="*/ 71 w 80"/>
                      <a:gd name="T43" fmla="*/ 65 h 87"/>
                      <a:gd name="T44" fmla="*/ 65 w 80"/>
                      <a:gd name="T45" fmla="*/ 71 h 87"/>
                      <a:gd name="T46" fmla="*/ 59 w 80"/>
                      <a:gd name="T47" fmla="*/ 76 h 87"/>
                      <a:gd name="T48" fmla="*/ 51 w 80"/>
                      <a:gd name="T49" fmla="*/ 80 h 87"/>
                      <a:gd name="T50" fmla="*/ 43 w 80"/>
                      <a:gd name="T51" fmla="*/ 82 h 87"/>
                      <a:gd name="T52" fmla="*/ 34 w 80"/>
                      <a:gd name="T53" fmla="*/ 84 h 87"/>
                      <a:gd name="T54" fmla="*/ 25 w 80"/>
                      <a:gd name="T55" fmla="*/ 82 h 87"/>
                      <a:gd name="T56" fmla="*/ 15 w 80"/>
                      <a:gd name="T57" fmla="*/ 79 h 87"/>
                      <a:gd name="T58" fmla="*/ 6 w 80"/>
                      <a:gd name="T59" fmla="*/ 73 h 87"/>
                      <a:gd name="T60" fmla="*/ 0 w 80"/>
                      <a:gd name="T61" fmla="*/ 67 h 87"/>
                      <a:gd name="T62" fmla="*/ 0 w 80"/>
                      <a:gd name="T63" fmla="*/ 70 h 87"/>
                      <a:gd name="T64" fmla="*/ 1 w 80"/>
                      <a:gd name="T65" fmla="*/ 71 h 87"/>
                      <a:gd name="T66" fmla="*/ 8 w 80"/>
                      <a:gd name="T67" fmla="*/ 77 h 87"/>
                      <a:gd name="T68" fmla="*/ 15 w 80"/>
                      <a:gd name="T69" fmla="*/ 82 h 87"/>
                      <a:gd name="T70" fmla="*/ 25 w 80"/>
                      <a:gd name="T71" fmla="*/ 85 h 87"/>
                      <a:gd name="T72" fmla="*/ 34 w 80"/>
                      <a:gd name="T73" fmla="*/ 87 h 87"/>
                      <a:gd name="T74" fmla="*/ 43 w 80"/>
                      <a:gd name="T75" fmla="*/ 85 h 87"/>
                      <a:gd name="T76" fmla="*/ 52 w 80"/>
                      <a:gd name="T77" fmla="*/ 84 h 87"/>
                      <a:gd name="T78" fmla="*/ 60 w 80"/>
                      <a:gd name="T79" fmla="*/ 79 h 87"/>
                      <a:gd name="T80" fmla="*/ 68 w 80"/>
                      <a:gd name="T81" fmla="*/ 73 h 87"/>
                      <a:gd name="T82" fmla="*/ 72 w 80"/>
                      <a:gd name="T83" fmla="*/ 67 h 87"/>
                      <a:gd name="T84" fmla="*/ 77 w 80"/>
                      <a:gd name="T85" fmla="*/ 59 h 87"/>
                      <a:gd name="T86" fmla="*/ 80 w 80"/>
                      <a:gd name="T87" fmla="*/ 50 h 87"/>
                      <a:gd name="T88" fmla="*/ 80 w 80"/>
                      <a:gd name="T89" fmla="*/ 40 h 8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0"/>
                      <a:gd name="T136" fmla="*/ 0 h 87"/>
                      <a:gd name="T137" fmla="*/ 80 w 80"/>
                      <a:gd name="T138" fmla="*/ 87 h 8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0" h="87">
                        <a:moveTo>
                          <a:pt x="80" y="40"/>
                        </a:moveTo>
                        <a:lnTo>
                          <a:pt x="80" y="34"/>
                        </a:lnTo>
                        <a:lnTo>
                          <a:pt x="79" y="28"/>
                        </a:lnTo>
                        <a:lnTo>
                          <a:pt x="77" y="22"/>
                        </a:lnTo>
                        <a:lnTo>
                          <a:pt x="74" y="17"/>
                        </a:lnTo>
                        <a:lnTo>
                          <a:pt x="71" y="11"/>
                        </a:lnTo>
                        <a:lnTo>
                          <a:pt x="66" y="8"/>
                        </a:lnTo>
                        <a:lnTo>
                          <a:pt x="62" y="3"/>
                        </a:lnTo>
                        <a:lnTo>
                          <a:pt x="57" y="0"/>
                        </a:lnTo>
                        <a:lnTo>
                          <a:pt x="54" y="0"/>
                        </a:lnTo>
                        <a:lnTo>
                          <a:pt x="52" y="0"/>
                        </a:lnTo>
                        <a:lnTo>
                          <a:pt x="57" y="3"/>
                        </a:lnTo>
                        <a:lnTo>
                          <a:pt x="62" y="8"/>
                        </a:lnTo>
                        <a:lnTo>
                          <a:pt x="66" y="11"/>
                        </a:lnTo>
                        <a:lnTo>
                          <a:pt x="71" y="15"/>
                        </a:lnTo>
                        <a:lnTo>
                          <a:pt x="74" y="22"/>
                        </a:lnTo>
                        <a:lnTo>
                          <a:pt x="76" y="28"/>
                        </a:lnTo>
                        <a:lnTo>
                          <a:pt x="77" y="34"/>
                        </a:lnTo>
                        <a:lnTo>
                          <a:pt x="77" y="40"/>
                        </a:lnTo>
                        <a:lnTo>
                          <a:pt x="77" y="50"/>
                        </a:lnTo>
                        <a:lnTo>
                          <a:pt x="74" y="57"/>
                        </a:lnTo>
                        <a:lnTo>
                          <a:pt x="71" y="65"/>
                        </a:lnTo>
                        <a:lnTo>
                          <a:pt x="65" y="71"/>
                        </a:lnTo>
                        <a:lnTo>
                          <a:pt x="59" y="76"/>
                        </a:lnTo>
                        <a:lnTo>
                          <a:pt x="51" y="80"/>
                        </a:lnTo>
                        <a:lnTo>
                          <a:pt x="43" y="82"/>
                        </a:lnTo>
                        <a:lnTo>
                          <a:pt x="34" y="84"/>
                        </a:lnTo>
                        <a:lnTo>
                          <a:pt x="25" y="82"/>
                        </a:lnTo>
                        <a:lnTo>
                          <a:pt x="15" y="79"/>
                        </a:lnTo>
                        <a:lnTo>
                          <a:pt x="6" y="73"/>
                        </a:lnTo>
                        <a:lnTo>
                          <a:pt x="0" y="67"/>
                        </a:lnTo>
                        <a:lnTo>
                          <a:pt x="0" y="70"/>
                        </a:lnTo>
                        <a:lnTo>
                          <a:pt x="1" y="71"/>
                        </a:lnTo>
                        <a:lnTo>
                          <a:pt x="8" y="77"/>
                        </a:lnTo>
                        <a:lnTo>
                          <a:pt x="15" y="82"/>
                        </a:lnTo>
                        <a:lnTo>
                          <a:pt x="25" y="85"/>
                        </a:lnTo>
                        <a:lnTo>
                          <a:pt x="34" y="87"/>
                        </a:lnTo>
                        <a:lnTo>
                          <a:pt x="43" y="85"/>
                        </a:lnTo>
                        <a:lnTo>
                          <a:pt x="52" y="84"/>
                        </a:lnTo>
                        <a:lnTo>
                          <a:pt x="60" y="79"/>
                        </a:lnTo>
                        <a:lnTo>
                          <a:pt x="68" y="73"/>
                        </a:lnTo>
                        <a:lnTo>
                          <a:pt x="72" y="67"/>
                        </a:lnTo>
                        <a:lnTo>
                          <a:pt x="77" y="59"/>
                        </a:lnTo>
                        <a:lnTo>
                          <a:pt x="80" y="50"/>
                        </a:lnTo>
                        <a:lnTo>
                          <a:pt x="80" y="40"/>
                        </a:lnTo>
                        <a:close/>
                      </a:path>
                    </a:pathLst>
                  </a:custGeom>
                  <a:solidFill>
                    <a:srgbClr val="6A79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0" name="Freeform 918">
                    <a:extLst>
                      <a:ext uri="{FF2B5EF4-FFF2-40B4-BE49-F238E27FC236}">
                        <a16:creationId xmlns:a16="http://schemas.microsoft.com/office/drawing/2014/main" id="{288A9096-664E-D741-8BF7-D02B02477D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6" y="1493"/>
                    <a:ext cx="79" cy="85"/>
                  </a:xfrm>
                  <a:custGeom>
                    <a:avLst/>
                    <a:gdLst>
                      <a:gd name="T0" fmla="*/ 79 w 79"/>
                      <a:gd name="T1" fmla="*/ 40 h 85"/>
                      <a:gd name="T2" fmla="*/ 79 w 79"/>
                      <a:gd name="T3" fmla="*/ 34 h 85"/>
                      <a:gd name="T4" fmla="*/ 77 w 79"/>
                      <a:gd name="T5" fmla="*/ 28 h 85"/>
                      <a:gd name="T6" fmla="*/ 76 w 79"/>
                      <a:gd name="T7" fmla="*/ 22 h 85"/>
                      <a:gd name="T8" fmla="*/ 72 w 79"/>
                      <a:gd name="T9" fmla="*/ 17 h 85"/>
                      <a:gd name="T10" fmla="*/ 69 w 79"/>
                      <a:gd name="T11" fmla="*/ 11 h 85"/>
                      <a:gd name="T12" fmla="*/ 65 w 79"/>
                      <a:gd name="T13" fmla="*/ 8 h 85"/>
                      <a:gd name="T14" fmla="*/ 60 w 79"/>
                      <a:gd name="T15" fmla="*/ 3 h 85"/>
                      <a:gd name="T16" fmla="*/ 54 w 79"/>
                      <a:gd name="T17" fmla="*/ 0 h 85"/>
                      <a:gd name="T18" fmla="*/ 52 w 79"/>
                      <a:gd name="T19" fmla="*/ 0 h 85"/>
                      <a:gd name="T20" fmla="*/ 49 w 79"/>
                      <a:gd name="T21" fmla="*/ 2 h 85"/>
                      <a:gd name="T22" fmla="*/ 56 w 79"/>
                      <a:gd name="T23" fmla="*/ 3 h 85"/>
                      <a:gd name="T24" fmla="*/ 60 w 79"/>
                      <a:gd name="T25" fmla="*/ 8 h 85"/>
                      <a:gd name="T26" fmla="*/ 65 w 79"/>
                      <a:gd name="T27" fmla="*/ 11 h 85"/>
                      <a:gd name="T28" fmla="*/ 68 w 79"/>
                      <a:gd name="T29" fmla="*/ 15 h 85"/>
                      <a:gd name="T30" fmla="*/ 72 w 79"/>
                      <a:gd name="T31" fmla="*/ 22 h 85"/>
                      <a:gd name="T32" fmla="*/ 74 w 79"/>
                      <a:gd name="T33" fmla="*/ 28 h 85"/>
                      <a:gd name="T34" fmla="*/ 76 w 79"/>
                      <a:gd name="T35" fmla="*/ 34 h 85"/>
                      <a:gd name="T36" fmla="*/ 76 w 79"/>
                      <a:gd name="T37" fmla="*/ 40 h 85"/>
                      <a:gd name="T38" fmla="*/ 76 w 79"/>
                      <a:gd name="T39" fmla="*/ 48 h 85"/>
                      <a:gd name="T40" fmla="*/ 72 w 79"/>
                      <a:gd name="T41" fmla="*/ 56 h 85"/>
                      <a:gd name="T42" fmla="*/ 69 w 79"/>
                      <a:gd name="T43" fmla="*/ 63 h 85"/>
                      <a:gd name="T44" fmla="*/ 63 w 79"/>
                      <a:gd name="T45" fmla="*/ 70 h 85"/>
                      <a:gd name="T46" fmla="*/ 57 w 79"/>
                      <a:gd name="T47" fmla="*/ 74 h 85"/>
                      <a:gd name="T48" fmla="*/ 51 w 79"/>
                      <a:gd name="T49" fmla="*/ 79 h 85"/>
                      <a:gd name="T50" fmla="*/ 43 w 79"/>
                      <a:gd name="T51" fmla="*/ 80 h 85"/>
                      <a:gd name="T52" fmla="*/ 34 w 79"/>
                      <a:gd name="T53" fmla="*/ 82 h 85"/>
                      <a:gd name="T54" fmla="*/ 25 w 79"/>
                      <a:gd name="T55" fmla="*/ 80 h 85"/>
                      <a:gd name="T56" fmla="*/ 14 w 79"/>
                      <a:gd name="T57" fmla="*/ 77 h 85"/>
                      <a:gd name="T58" fmla="*/ 6 w 79"/>
                      <a:gd name="T59" fmla="*/ 71 h 85"/>
                      <a:gd name="T60" fmla="*/ 0 w 79"/>
                      <a:gd name="T61" fmla="*/ 63 h 85"/>
                      <a:gd name="T62" fmla="*/ 0 w 79"/>
                      <a:gd name="T63" fmla="*/ 67 h 85"/>
                      <a:gd name="T64" fmla="*/ 0 w 79"/>
                      <a:gd name="T65" fmla="*/ 70 h 85"/>
                      <a:gd name="T66" fmla="*/ 8 w 79"/>
                      <a:gd name="T67" fmla="*/ 76 h 85"/>
                      <a:gd name="T68" fmla="*/ 15 w 79"/>
                      <a:gd name="T69" fmla="*/ 80 h 85"/>
                      <a:gd name="T70" fmla="*/ 25 w 79"/>
                      <a:gd name="T71" fmla="*/ 84 h 85"/>
                      <a:gd name="T72" fmla="*/ 34 w 79"/>
                      <a:gd name="T73" fmla="*/ 85 h 85"/>
                      <a:gd name="T74" fmla="*/ 43 w 79"/>
                      <a:gd name="T75" fmla="*/ 84 h 85"/>
                      <a:gd name="T76" fmla="*/ 52 w 79"/>
                      <a:gd name="T77" fmla="*/ 82 h 85"/>
                      <a:gd name="T78" fmla="*/ 60 w 79"/>
                      <a:gd name="T79" fmla="*/ 77 h 85"/>
                      <a:gd name="T80" fmla="*/ 66 w 79"/>
                      <a:gd name="T81" fmla="*/ 71 h 85"/>
                      <a:gd name="T82" fmla="*/ 71 w 79"/>
                      <a:gd name="T83" fmla="*/ 65 h 85"/>
                      <a:gd name="T84" fmla="*/ 76 w 79"/>
                      <a:gd name="T85" fmla="*/ 57 h 85"/>
                      <a:gd name="T86" fmla="*/ 79 w 79"/>
                      <a:gd name="T87" fmla="*/ 50 h 85"/>
                      <a:gd name="T88" fmla="*/ 79 w 79"/>
                      <a:gd name="T89" fmla="*/ 40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79"/>
                      <a:gd name="T136" fmla="*/ 0 h 85"/>
                      <a:gd name="T137" fmla="*/ 79 w 79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79" h="85">
                        <a:moveTo>
                          <a:pt x="79" y="40"/>
                        </a:moveTo>
                        <a:lnTo>
                          <a:pt x="79" y="34"/>
                        </a:lnTo>
                        <a:lnTo>
                          <a:pt x="77" y="28"/>
                        </a:lnTo>
                        <a:lnTo>
                          <a:pt x="76" y="22"/>
                        </a:lnTo>
                        <a:lnTo>
                          <a:pt x="72" y="17"/>
                        </a:lnTo>
                        <a:lnTo>
                          <a:pt x="69" y="11"/>
                        </a:lnTo>
                        <a:lnTo>
                          <a:pt x="65" y="8"/>
                        </a:lnTo>
                        <a:lnTo>
                          <a:pt x="60" y="3"/>
                        </a:lnTo>
                        <a:lnTo>
                          <a:pt x="54" y="0"/>
                        </a:lnTo>
                        <a:lnTo>
                          <a:pt x="52" y="0"/>
                        </a:lnTo>
                        <a:lnTo>
                          <a:pt x="49" y="2"/>
                        </a:lnTo>
                        <a:lnTo>
                          <a:pt x="56" y="3"/>
                        </a:lnTo>
                        <a:lnTo>
                          <a:pt x="60" y="8"/>
                        </a:lnTo>
                        <a:lnTo>
                          <a:pt x="65" y="11"/>
                        </a:lnTo>
                        <a:lnTo>
                          <a:pt x="68" y="15"/>
                        </a:lnTo>
                        <a:lnTo>
                          <a:pt x="72" y="22"/>
                        </a:lnTo>
                        <a:lnTo>
                          <a:pt x="74" y="28"/>
                        </a:lnTo>
                        <a:lnTo>
                          <a:pt x="76" y="34"/>
                        </a:lnTo>
                        <a:lnTo>
                          <a:pt x="76" y="40"/>
                        </a:lnTo>
                        <a:lnTo>
                          <a:pt x="76" y="48"/>
                        </a:lnTo>
                        <a:lnTo>
                          <a:pt x="72" y="56"/>
                        </a:lnTo>
                        <a:lnTo>
                          <a:pt x="69" y="63"/>
                        </a:lnTo>
                        <a:lnTo>
                          <a:pt x="63" y="70"/>
                        </a:lnTo>
                        <a:lnTo>
                          <a:pt x="57" y="74"/>
                        </a:lnTo>
                        <a:lnTo>
                          <a:pt x="51" y="79"/>
                        </a:lnTo>
                        <a:lnTo>
                          <a:pt x="43" y="80"/>
                        </a:lnTo>
                        <a:lnTo>
                          <a:pt x="34" y="82"/>
                        </a:lnTo>
                        <a:lnTo>
                          <a:pt x="25" y="80"/>
                        </a:lnTo>
                        <a:lnTo>
                          <a:pt x="14" y="77"/>
                        </a:lnTo>
                        <a:lnTo>
                          <a:pt x="6" y="71"/>
                        </a:lnTo>
                        <a:lnTo>
                          <a:pt x="0" y="63"/>
                        </a:lnTo>
                        <a:lnTo>
                          <a:pt x="0" y="67"/>
                        </a:lnTo>
                        <a:lnTo>
                          <a:pt x="0" y="70"/>
                        </a:lnTo>
                        <a:lnTo>
                          <a:pt x="8" y="76"/>
                        </a:lnTo>
                        <a:lnTo>
                          <a:pt x="15" y="80"/>
                        </a:lnTo>
                        <a:lnTo>
                          <a:pt x="25" y="84"/>
                        </a:lnTo>
                        <a:lnTo>
                          <a:pt x="34" y="85"/>
                        </a:lnTo>
                        <a:lnTo>
                          <a:pt x="43" y="84"/>
                        </a:lnTo>
                        <a:lnTo>
                          <a:pt x="52" y="82"/>
                        </a:lnTo>
                        <a:lnTo>
                          <a:pt x="60" y="77"/>
                        </a:lnTo>
                        <a:lnTo>
                          <a:pt x="66" y="71"/>
                        </a:lnTo>
                        <a:lnTo>
                          <a:pt x="71" y="65"/>
                        </a:lnTo>
                        <a:lnTo>
                          <a:pt x="76" y="57"/>
                        </a:lnTo>
                        <a:lnTo>
                          <a:pt x="79" y="50"/>
                        </a:lnTo>
                        <a:lnTo>
                          <a:pt x="79" y="40"/>
                        </a:lnTo>
                        <a:close/>
                      </a:path>
                    </a:pathLst>
                  </a:custGeom>
                  <a:solidFill>
                    <a:srgbClr val="717F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1" name="Freeform 919">
                    <a:extLst>
                      <a:ext uri="{FF2B5EF4-FFF2-40B4-BE49-F238E27FC236}">
                        <a16:creationId xmlns:a16="http://schemas.microsoft.com/office/drawing/2014/main" id="{15898DA6-64C3-324D-974E-8340250760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6" y="1493"/>
                    <a:ext cx="77" cy="84"/>
                  </a:xfrm>
                  <a:custGeom>
                    <a:avLst/>
                    <a:gdLst>
                      <a:gd name="T0" fmla="*/ 77 w 77"/>
                      <a:gd name="T1" fmla="*/ 40 h 84"/>
                      <a:gd name="T2" fmla="*/ 77 w 77"/>
                      <a:gd name="T3" fmla="*/ 34 h 84"/>
                      <a:gd name="T4" fmla="*/ 76 w 77"/>
                      <a:gd name="T5" fmla="*/ 28 h 84"/>
                      <a:gd name="T6" fmla="*/ 74 w 77"/>
                      <a:gd name="T7" fmla="*/ 22 h 84"/>
                      <a:gd name="T8" fmla="*/ 71 w 77"/>
                      <a:gd name="T9" fmla="*/ 15 h 84"/>
                      <a:gd name="T10" fmla="*/ 66 w 77"/>
                      <a:gd name="T11" fmla="*/ 11 h 84"/>
                      <a:gd name="T12" fmla="*/ 62 w 77"/>
                      <a:gd name="T13" fmla="*/ 8 h 84"/>
                      <a:gd name="T14" fmla="*/ 57 w 77"/>
                      <a:gd name="T15" fmla="*/ 3 h 84"/>
                      <a:gd name="T16" fmla="*/ 52 w 77"/>
                      <a:gd name="T17" fmla="*/ 0 h 84"/>
                      <a:gd name="T18" fmla="*/ 49 w 77"/>
                      <a:gd name="T19" fmla="*/ 2 h 84"/>
                      <a:gd name="T20" fmla="*/ 46 w 77"/>
                      <a:gd name="T21" fmla="*/ 2 h 84"/>
                      <a:gd name="T22" fmla="*/ 52 w 77"/>
                      <a:gd name="T23" fmla="*/ 5 h 84"/>
                      <a:gd name="T24" fmla="*/ 57 w 77"/>
                      <a:gd name="T25" fmla="*/ 8 h 84"/>
                      <a:gd name="T26" fmla="*/ 63 w 77"/>
                      <a:gd name="T27" fmla="*/ 11 h 84"/>
                      <a:gd name="T28" fmla="*/ 66 w 77"/>
                      <a:gd name="T29" fmla="*/ 15 h 84"/>
                      <a:gd name="T30" fmla="*/ 69 w 77"/>
                      <a:gd name="T31" fmla="*/ 22 h 84"/>
                      <a:gd name="T32" fmla="*/ 72 w 77"/>
                      <a:gd name="T33" fmla="*/ 28 h 84"/>
                      <a:gd name="T34" fmla="*/ 74 w 77"/>
                      <a:gd name="T35" fmla="*/ 34 h 84"/>
                      <a:gd name="T36" fmla="*/ 74 w 77"/>
                      <a:gd name="T37" fmla="*/ 40 h 84"/>
                      <a:gd name="T38" fmla="*/ 74 w 77"/>
                      <a:gd name="T39" fmla="*/ 48 h 84"/>
                      <a:gd name="T40" fmla="*/ 71 w 77"/>
                      <a:gd name="T41" fmla="*/ 56 h 84"/>
                      <a:gd name="T42" fmla="*/ 68 w 77"/>
                      <a:gd name="T43" fmla="*/ 62 h 84"/>
                      <a:gd name="T44" fmla="*/ 63 w 77"/>
                      <a:gd name="T45" fmla="*/ 68 h 84"/>
                      <a:gd name="T46" fmla="*/ 57 w 77"/>
                      <a:gd name="T47" fmla="*/ 73 h 84"/>
                      <a:gd name="T48" fmla="*/ 49 w 77"/>
                      <a:gd name="T49" fmla="*/ 77 h 84"/>
                      <a:gd name="T50" fmla="*/ 43 w 77"/>
                      <a:gd name="T51" fmla="*/ 79 h 84"/>
                      <a:gd name="T52" fmla="*/ 34 w 77"/>
                      <a:gd name="T53" fmla="*/ 80 h 84"/>
                      <a:gd name="T54" fmla="*/ 23 w 77"/>
                      <a:gd name="T55" fmla="*/ 79 h 84"/>
                      <a:gd name="T56" fmla="*/ 14 w 77"/>
                      <a:gd name="T57" fmla="*/ 74 h 84"/>
                      <a:gd name="T58" fmla="*/ 6 w 77"/>
                      <a:gd name="T59" fmla="*/ 68 h 84"/>
                      <a:gd name="T60" fmla="*/ 0 w 77"/>
                      <a:gd name="T61" fmla="*/ 60 h 84"/>
                      <a:gd name="T62" fmla="*/ 0 w 77"/>
                      <a:gd name="T63" fmla="*/ 60 h 84"/>
                      <a:gd name="T64" fmla="*/ 0 w 77"/>
                      <a:gd name="T65" fmla="*/ 62 h 84"/>
                      <a:gd name="T66" fmla="*/ 0 w 77"/>
                      <a:gd name="T67" fmla="*/ 63 h 84"/>
                      <a:gd name="T68" fmla="*/ 0 w 77"/>
                      <a:gd name="T69" fmla="*/ 67 h 84"/>
                      <a:gd name="T70" fmla="*/ 6 w 77"/>
                      <a:gd name="T71" fmla="*/ 73 h 84"/>
                      <a:gd name="T72" fmla="*/ 15 w 77"/>
                      <a:gd name="T73" fmla="*/ 79 h 84"/>
                      <a:gd name="T74" fmla="*/ 25 w 77"/>
                      <a:gd name="T75" fmla="*/ 82 h 84"/>
                      <a:gd name="T76" fmla="*/ 34 w 77"/>
                      <a:gd name="T77" fmla="*/ 84 h 84"/>
                      <a:gd name="T78" fmla="*/ 43 w 77"/>
                      <a:gd name="T79" fmla="*/ 82 h 84"/>
                      <a:gd name="T80" fmla="*/ 51 w 77"/>
                      <a:gd name="T81" fmla="*/ 80 h 84"/>
                      <a:gd name="T82" fmla="*/ 59 w 77"/>
                      <a:gd name="T83" fmla="*/ 76 h 84"/>
                      <a:gd name="T84" fmla="*/ 65 w 77"/>
                      <a:gd name="T85" fmla="*/ 71 h 84"/>
                      <a:gd name="T86" fmla="*/ 71 w 77"/>
                      <a:gd name="T87" fmla="*/ 65 h 84"/>
                      <a:gd name="T88" fmla="*/ 74 w 77"/>
                      <a:gd name="T89" fmla="*/ 57 h 84"/>
                      <a:gd name="T90" fmla="*/ 77 w 77"/>
                      <a:gd name="T91" fmla="*/ 50 h 84"/>
                      <a:gd name="T92" fmla="*/ 77 w 77"/>
                      <a:gd name="T93" fmla="*/ 40 h 84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7"/>
                      <a:gd name="T142" fmla="*/ 0 h 84"/>
                      <a:gd name="T143" fmla="*/ 77 w 77"/>
                      <a:gd name="T144" fmla="*/ 84 h 84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7" h="84">
                        <a:moveTo>
                          <a:pt x="77" y="40"/>
                        </a:moveTo>
                        <a:lnTo>
                          <a:pt x="77" y="34"/>
                        </a:lnTo>
                        <a:lnTo>
                          <a:pt x="76" y="28"/>
                        </a:lnTo>
                        <a:lnTo>
                          <a:pt x="74" y="22"/>
                        </a:lnTo>
                        <a:lnTo>
                          <a:pt x="71" y="15"/>
                        </a:lnTo>
                        <a:lnTo>
                          <a:pt x="66" y="11"/>
                        </a:lnTo>
                        <a:lnTo>
                          <a:pt x="62" y="8"/>
                        </a:lnTo>
                        <a:lnTo>
                          <a:pt x="57" y="3"/>
                        </a:lnTo>
                        <a:lnTo>
                          <a:pt x="52" y="0"/>
                        </a:lnTo>
                        <a:lnTo>
                          <a:pt x="49" y="2"/>
                        </a:lnTo>
                        <a:lnTo>
                          <a:pt x="46" y="2"/>
                        </a:lnTo>
                        <a:lnTo>
                          <a:pt x="52" y="5"/>
                        </a:lnTo>
                        <a:lnTo>
                          <a:pt x="57" y="8"/>
                        </a:lnTo>
                        <a:lnTo>
                          <a:pt x="63" y="11"/>
                        </a:lnTo>
                        <a:lnTo>
                          <a:pt x="66" y="15"/>
                        </a:lnTo>
                        <a:lnTo>
                          <a:pt x="69" y="22"/>
                        </a:lnTo>
                        <a:lnTo>
                          <a:pt x="72" y="28"/>
                        </a:lnTo>
                        <a:lnTo>
                          <a:pt x="74" y="34"/>
                        </a:lnTo>
                        <a:lnTo>
                          <a:pt x="74" y="40"/>
                        </a:lnTo>
                        <a:lnTo>
                          <a:pt x="74" y="48"/>
                        </a:lnTo>
                        <a:lnTo>
                          <a:pt x="71" y="56"/>
                        </a:lnTo>
                        <a:lnTo>
                          <a:pt x="68" y="62"/>
                        </a:lnTo>
                        <a:lnTo>
                          <a:pt x="63" y="68"/>
                        </a:lnTo>
                        <a:lnTo>
                          <a:pt x="57" y="73"/>
                        </a:lnTo>
                        <a:lnTo>
                          <a:pt x="49" y="77"/>
                        </a:lnTo>
                        <a:lnTo>
                          <a:pt x="43" y="79"/>
                        </a:lnTo>
                        <a:lnTo>
                          <a:pt x="34" y="80"/>
                        </a:lnTo>
                        <a:lnTo>
                          <a:pt x="23" y="79"/>
                        </a:lnTo>
                        <a:lnTo>
                          <a:pt x="14" y="74"/>
                        </a:lnTo>
                        <a:lnTo>
                          <a:pt x="6" y="68"/>
                        </a:lnTo>
                        <a:lnTo>
                          <a:pt x="0" y="60"/>
                        </a:lnTo>
                        <a:lnTo>
                          <a:pt x="0" y="62"/>
                        </a:lnTo>
                        <a:lnTo>
                          <a:pt x="0" y="63"/>
                        </a:lnTo>
                        <a:lnTo>
                          <a:pt x="0" y="67"/>
                        </a:lnTo>
                        <a:lnTo>
                          <a:pt x="6" y="73"/>
                        </a:lnTo>
                        <a:lnTo>
                          <a:pt x="15" y="79"/>
                        </a:lnTo>
                        <a:lnTo>
                          <a:pt x="25" y="82"/>
                        </a:lnTo>
                        <a:lnTo>
                          <a:pt x="34" y="84"/>
                        </a:lnTo>
                        <a:lnTo>
                          <a:pt x="43" y="82"/>
                        </a:lnTo>
                        <a:lnTo>
                          <a:pt x="51" y="80"/>
                        </a:lnTo>
                        <a:lnTo>
                          <a:pt x="59" y="76"/>
                        </a:lnTo>
                        <a:lnTo>
                          <a:pt x="65" y="71"/>
                        </a:lnTo>
                        <a:lnTo>
                          <a:pt x="71" y="65"/>
                        </a:lnTo>
                        <a:lnTo>
                          <a:pt x="74" y="57"/>
                        </a:lnTo>
                        <a:lnTo>
                          <a:pt x="77" y="50"/>
                        </a:lnTo>
                        <a:lnTo>
                          <a:pt x="77" y="40"/>
                        </a:lnTo>
                        <a:close/>
                      </a:path>
                    </a:pathLst>
                  </a:custGeom>
                  <a:solidFill>
                    <a:srgbClr val="7582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" name="Freeform 920">
                    <a:extLst>
                      <a:ext uri="{FF2B5EF4-FFF2-40B4-BE49-F238E27FC236}">
                        <a16:creationId xmlns:a16="http://schemas.microsoft.com/office/drawing/2014/main" id="{0718E58E-2AFE-B74F-8D8F-8DAE6681E9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6" y="1495"/>
                    <a:ext cx="76" cy="80"/>
                  </a:xfrm>
                  <a:custGeom>
                    <a:avLst/>
                    <a:gdLst>
                      <a:gd name="T0" fmla="*/ 76 w 76"/>
                      <a:gd name="T1" fmla="*/ 38 h 80"/>
                      <a:gd name="T2" fmla="*/ 76 w 76"/>
                      <a:gd name="T3" fmla="*/ 32 h 80"/>
                      <a:gd name="T4" fmla="*/ 74 w 76"/>
                      <a:gd name="T5" fmla="*/ 26 h 80"/>
                      <a:gd name="T6" fmla="*/ 72 w 76"/>
                      <a:gd name="T7" fmla="*/ 20 h 80"/>
                      <a:gd name="T8" fmla="*/ 68 w 76"/>
                      <a:gd name="T9" fmla="*/ 13 h 80"/>
                      <a:gd name="T10" fmla="*/ 65 w 76"/>
                      <a:gd name="T11" fmla="*/ 9 h 80"/>
                      <a:gd name="T12" fmla="*/ 60 w 76"/>
                      <a:gd name="T13" fmla="*/ 6 h 80"/>
                      <a:gd name="T14" fmla="*/ 56 w 76"/>
                      <a:gd name="T15" fmla="*/ 1 h 80"/>
                      <a:gd name="T16" fmla="*/ 49 w 76"/>
                      <a:gd name="T17" fmla="*/ 0 h 80"/>
                      <a:gd name="T18" fmla="*/ 46 w 76"/>
                      <a:gd name="T19" fmla="*/ 0 h 80"/>
                      <a:gd name="T20" fmla="*/ 43 w 76"/>
                      <a:gd name="T21" fmla="*/ 1 h 80"/>
                      <a:gd name="T22" fmla="*/ 49 w 76"/>
                      <a:gd name="T23" fmla="*/ 3 h 80"/>
                      <a:gd name="T24" fmla="*/ 56 w 76"/>
                      <a:gd name="T25" fmla="*/ 6 h 80"/>
                      <a:gd name="T26" fmla="*/ 60 w 76"/>
                      <a:gd name="T27" fmla="*/ 9 h 80"/>
                      <a:gd name="T28" fmla="*/ 65 w 76"/>
                      <a:gd name="T29" fmla="*/ 13 h 80"/>
                      <a:gd name="T30" fmla="*/ 68 w 76"/>
                      <a:gd name="T31" fmla="*/ 20 h 80"/>
                      <a:gd name="T32" fmla="*/ 71 w 76"/>
                      <a:gd name="T33" fmla="*/ 26 h 80"/>
                      <a:gd name="T34" fmla="*/ 72 w 76"/>
                      <a:gd name="T35" fmla="*/ 32 h 80"/>
                      <a:gd name="T36" fmla="*/ 72 w 76"/>
                      <a:gd name="T37" fmla="*/ 38 h 80"/>
                      <a:gd name="T38" fmla="*/ 72 w 76"/>
                      <a:gd name="T39" fmla="*/ 46 h 80"/>
                      <a:gd name="T40" fmla="*/ 69 w 76"/>
                      <a:gd name="T41" fmla="*/ 54 h 80"/>
                      <a:gd name="T42" fmla="*/ 66 w 76"/>
                      <a:gd name="T43" fmla="*/ 60 h 80"/>
                      <a:gd name="T44" fmla="*/ 62 w 76"/>
                      <a:gd name="T45" fmla="*/ 66 h 80"/>
                      <a:gd name="T46" fmla="*/ 56 w 76"/>
                      <a:gd name="T47" fmla="*/ 71 h 80"/>
                      <a:gd name="T48" fmla="*/ 49 w 76"/>
                      <a:gd name="T49" fmla="*/ 74 h 80"/>
                      <a:gd name="T50" fmla="*/ 42 w 76"/>
                      <a:gd name="T51" fmla="*/ 75 h 80"/>
                      <a:gd name="T52" fmla="*/ 34 w 76"/>
                      <a:gd name="T53" fmla="*/ 77 h 80"/>
                      <a:gd name="T54" fmla="*/ 23 w 76"/>
                      <a:gd name="T55" fmla="*/ 75 h 80"/>
                      <a:gd name="T56" fmla="*/ 14 w 76"/>
                      <a:gd name="T57" fmla="*/ 71 h 80"/>
                      <a:gd name="T58" fmla="*/ 6 w 76"/>
                      <a:gd name="T59" fmla="*/ 65 h 80"/>
                      <a:gd name="T60" fmla="*/ 0 w 76"/>
                      <a:gd name="T61" fmla="*/ 55 h 80"/>
                      <a:gd name="T62" fmla="*/ 0 w 76"/>
                      <a:gd name="T63" fmla="*/ 57 h 80"/>
                      <a:gd name="T64" fmla="*/ 0 w 76"/>
                      <a:gd name="T65" fmla="*/ 60 h 80"/>
                      <a:gd name="T66" fmla="*/ 0 w 76"/>
                      <a:gd name="T67" fmla="*/ 60 h 80"/>
                      <a:gd name="T68" fmla="*/ 0 w 76"/>
                      <a:gd name="T69" fmla="*/ 61 h 80"/>
                      <a:gd name="T70" fmla="*/ 6 w 76"/>
                      <a:gd name="T71" fmla="*/ 69 h 80"/>
                      <a:gd name="T72" fmla="*/ 14 w 76"/>
                      <a:gd name="T73" fmla="*/ 75 h 80"/>
                      <a:gd name="T74" fmla="*/ 25 w 76"/>
                      <a:gd name="T75" fmla="*/ 78 h 80"/>
                      <a:gd name="T76" fmla="*/ 34 w 76"/>
                      <a:gd name="T77" fmla="*/ 80 h 80"/>
                      <a:gd name="T78" fmla="*/ 43 w 76"/>
                      <a:gd name="T79" fmla="*/ 78 h 80"/>
                      <a:gd name="T80" fmla="*/ 51 w 76"/>
                      <a:gd name="T81" fmla="*/ 77 h 80"/>
                      <a:gd name="T82" fmla="*/ 57 w 76"/>
                      <a:gd name="T83" fmla="*/ 72 h 80"/>
                      <a:gd name="T84" fmla="*/ 63 w 76"/>
                      <a:gd name="T85" fmla="*/ 68 h 80"/>
                      <a:gd name="T86" fmla="*/ 69 w 76"/>
                      <a:gd name="T87" fmla="*/ 61 h 80"/>
                      <a:gd name="T88" fmla="*/ 72 w 76"/>
                      <a:gd name="T89" fmla="*/ 54 h 80"/>
                      <a:gd name="T90" fmla="*/ 76 w 76"/>
                      <a:gd name="T91" fmla="*/ 46 h 80"/>
                      <a:gd name="T92" fmla="*/ 76 w 76"/>
                      <a:gd name="T93" fmla="*/ 38 h 80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6"/>
                      <a:gd name="T142" fmla="*/ 0 h 80"/>
                      <a:gd name="T143" fmla="*/ 76 w 76"/>
                      <a:gd name="T144" fmla="*/ 80 h 80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6" h="80">
                        <a:moveTo>
                          <a:pt x="76" y="38"/>
                        </a:moveTo>
                        <a:lnTo>
                          <a:pt x="76" y="32"/>
                        </a:lnTo>
                        <a:lnTo>
                          <a:pt x="74" y="26"/>
                        </a:lnTo>
                        <a:lnTo>
                          <a:pt x="72" y="20"/>
                        </a:lnTo>
                        <a:lnTo>
                          <a:pt x="68" y="13"/>
                        </a:lnTo>
                        <a:lnTo>
                          <a:pt x="65" y="9"/>
                        </a:lnTo>
                        <a:lnTo>
                          <a:pt x="60" y="6"/>
                        </a:lnTo>
                        <a:lnTo>
                          <a:pt x="56" y="1"/>
                        </a:lnTo>
                        <a:lnTo>
                          <a:pt x="49" y="0"/>
                        </a:lnTo>
                        <a:lnTo>
                          <a:pt x="46" y="0"/>
                        </a:lnTo>
                        <a:lnTo>
                          <a:pt x="43" y="1"/>
                        </a:lnTo>
                        <a:lnTo>
                          <a:pt x="49" y="3"/>
                        </a:lnTo>
                        <a:lnTo>
                          <a:pt x="56" y="6"/>
                        </a:lnTo>
                        <a:lnTo>
                          <a:pt x="60" y="9"/>
                        </a:lnTo>
                        <a:lnTo>
                          <a:pt x="65" y="13"/>
                        </a:lnTo>
                        <a:lnTo>
                          <a:pt x="68" y="20"/>
                        </a:lnTo>
                        <a:lnTo>
                          <a:pt x="71" y="26"/>
                        </a:lnTo>
                        <a:lnTo>
                          <a:pt x="72" y="32"/>
                        </a:lnTo>
                        <a:lnTo>
                          <a:pt x="72" y="38"/>
                        </a:lnTo>
                        <a:lnTo>
                          <a:pt x="72" y="46"/>
                        </a:lnTo>
                        <a:lnTo>
                          <a:pt x="69" y="54"/>
                        </a:lnTo>
                        <a:lnTo>
                          <a:pt x="66" y="60"/>
                        </a:lnTo>
                        <a:lnTo>
                          <a:pt x="62" y="66"/>
                        </a:lnTo>
                        <a:lnTo>
                          <a:pt x="56" y="71"/>
                        </a:lnTo>
                        <a:lnTo>
                          <a:pt x="49" y="74"/>
                        </a:lnTo>
                        <a:lnTo>
                          <a:pt x="42" y="75"/>
                        </a:lnTo>
                        <a:lnTo>
                          <a:pt x="34" y="77"/>
                        </a:lnTo>
                        <a:lnTo>
                          <a:pt x="23" y="75"/>
                        </a:lnTo>
                        <a:lnTo>
                          <a:pt x="14" y="71"/>
                        </a:lnTo>
                        <a:lnTo>
                          <a:pt x="6" y="65"/>
                        </a:lnTo>
                        <a:lnTo>
                          <a:pt x="0" y="55"/>
                        </a:lnTo>
                        <a:lnTo>
                          <a:pt x="0" y="57"/>
                        </a:lnTo>
                        <a:lnTo>
                          <a:pt x="0" y="60"/>
                        </a:lnTo>
                        <a:lnTo>
                          <a:pt x="0" y="61"/>
                        </a:lnTo>
                        <a:lnTo>
                          <a:pt x="6" y="69"/>
                        </a:lnTo>
                        <a:lnTo>
                          <a:pt x="14" y="75"/>
                        </a:lnTo>
                        <a:lnTo>
                          <a:pt x="25" y="78"/>
                        </a:lnTo>
                        <a:lnTo>
                          <a:pt x="34" y="80"/>
                        </a:lnTo>
                        <a:lnTo>
                          <a:pt x="43" y="78"/>
                        </a:lnTo>
                        <a:lnTo>
                          <a:pt x="51" y="77"/>
                        </a:lnTo>
                        <a:lnTo>
                          <a:pt x="57" y="72"/>
                        </a:lnTo>
                        <a:lnTo>
                          <a:pt x="63" y="68"/>
                        </a:lnTo>
                        <a:lnTo>
                          <a:pt x="69" y="61"/>
                        </a:lnTo>
                        <a:lnTo>
                          <a:pt x="72" y="54"/>
                        </a:lnTo>
                        <a:lnTo>
                          <a:pt x="76" y="46"/>
                        </a:lnTo>
                        <a:lnTo>
                          <a:pt x="76" y="38"/>
                        </a:lnTo>
                        <a:close/>
                      </a:path>
                    </a:pathLst>
                  </a:custGeom>
                  <a:solidFill>
                    <a:srgbClr val="7986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" name="Freeform 921">
                    <a:extLst>
                      <a:ext uri="{FF2B5EF4-FFF2-40B4-BE49-F238E27FC236}">
                        <a16:creationId xmlns:a16="http://schemas.microsoft.com/office/drawing/2014/main" id="{E96C38B3-706C-C042-B633-06903C6E02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6" y="1495"/>
                    <a:ext cx="74" cy="78"/>
                  </a:xfrm>
                  <a:custGeom>
                    <a:avLst/>
                    <a:gdLst>
                      <a:gd name="T0" fmla="*/ 74 w 74"/>
                      <a:gd name="T1" fmla="*/ 38 h 78"/>
                      <a:gd name="T2" fmla="*/ 74 w 74"/>
                      <a:gd name="T3" fmla="*/ 32 h 78"/>
                      <a:gd name="T4" fmla="*/ 72 w 74"/>
                      <a:gd name="T5" fmla="*/ 26 h 78"/>
                      <a:gd name="T6" fmla="*/ 69 w 74"/>
                      <a:gd name="T7" fmla="*/ 20 h 78"/>
                      <a:gd name="T8" fmla="*/ 66 w 74"/>
                      <a:gd name="T9" fmla="*/ 13 h 78"/>
                      <a:gd name="T10" fmla="*/ 63 w 74"/>
                      <a:gd name="T11" fmla="*/ 9 h 78"/>
                      <a:gd name="T12" fmla="*/ 57 w 74"/>
                      <a:gd name="T13" fmla="*/ 6 h 78"/>
                      <a:gd name="T14" fmla="*/ 52 w 74"/>
                      <a:gd name="T15" fmla="*/ 3 h 78"/>
                      <a:gd name="T16" fmla="*/ 46 w 74"/>
                      <a:gd name="T17" fmla="*/ 0 h 78"/>
                      <a:gd name="T18" fmla="*/ 43 w 74"/>
                      <a:gd name="T19" fmla="*/ 1 h 78"/>
                      <a:gd name="T20" fmla="*/ 40 w 74"/>
                      <a:gd name="T21" fmla="*/ 1 h 78"/>
                      <a:gd name="T22" fmla="*/ 48 w 74"/>
                      <a:gd name="T23" fmla="*/ 3 h 78"/>
                      <a:gd name="T24" fmla="*/ 52 w 74"/>
                      <a:gd name="T25" fmla="*/ 6 h 78"/>
                      <a:gd name="T26" fmla="*/ 59 w 74"/>
                      <a:gd name="T27" fmla="*/ 10 h 78"/>
                      <a:gd name="T28" fmla="*/ 63 w 74"/>
                      <a:gd name="T29" fmla="*/ 13 h 78"/>
                      <a:gd name="T30" fmla="*/ 66 w 74"/>
                      <a:gd name="T31" fmla="*/ 20 h 78"/>
                      <a:gd name="T32" fmla="*/ 69 w 74"/>
                      <a:gd name="T33" fmla="*/ 26 h 78"/>
                      <a:gd name="T34" fmla="*/ 71 w 74"/>
                      <a:gd name="T35" fmla="*/ 32 h 78"/>
                      <a:gd name="T36" fmla="*/ 71 w 74"/>
                      <a:gd name="T37" fmla="*/ 38 h 78"/>
                      <a:gd name="T38" fmla="*/ 71 w 74"/>
                      <a:gd name="T39" fmla="*/ 46 h 78"/>
                      <a:gd name="T40" fmla="*/ 68 w 74"/>
                      <a:gd name="T41" fmla="*/ 52 h 78"/>
                      <a:gd name="T42" fmla="*/ 65 w 74"/>
                      <a:gd name="T43" fmla="*/ 58 h 78"/>
                      <a:gd name="T44" fmla="*/ 60 w 74"/>
                      <a:gd name="T45" fmla="*/ 65 h 78"/>
                      <a:gd name="T46" fmla="*/ 56 w 74"/>
                      <a:gd name="T47" fmla="*/ 69 h 78"/>
                      <a:gd name="T48" fmla="*/ 49 w 74"/>
                      <a:gd name="T49" fmla="*/ 72 h 78"/>
                      <a:gd name="T50" fmla="*/ 42 w 74"/>
                      <a:gd name="T51" fmla="*/ 74 h 78"/>
                      <a:gd name="T52" fmla="*/ 34 w 74"/>
                      <a:gd name="T53" fmla="*/ 75 h 78"/>
                      <a:gd name="T54" fmla="*/ 29 w 74"/>
                      <a:gd name="T55" fmla="*/ 75 h 78"/>
                      <a:gd name="T56" fmla="*/ 23 w 74"/>
                      <a:gd name="T57" fmla="*/ 74 h 78"/>
                      <a:gd name="T58" fmla="*/ 18 w 74"/>
                      <a:gd name="T59" fmla="*/ 72 h 78"/>
                      <a:gd name="T60" fmla="*/ 14 w 74"/>
                      <a:gd name="T61" fmla="*/ 69 h 78"/>
                      <a:gd name="T62" fmla="*/ 9 w 74"/>
                      <a:gd name="T63" fmla="*/ 66 h 78"/>
                      <a:gd name="T64" fmla="*/ 6 w 74"/>
                      <a:gd name="T65" fmla="*/ 61 h 78"/>
                      <a:gd name="T66" fmla="*/ 3 w 74"/>
                      <a:gd name="T67" fmla="*/ 57 h 78"/>
                      <a:gd name="T68" fmla="*/ 0 w 74"/>
                      <a:gd name="T69" fmla="*/ 52 h 78"/>
                      <a:gd name="T70" fmla="*/ 0 w 74"/>
                      <a:gd name="T71" fmla="*/ 55 h 78"/>
                      <a:gd name="T72" fmla="*/ 0 w 74"/>
                      <a:gd name="T73" fmla="*/ 58 h 78"/>
                      <a:gd name="T74" fmla="*/ 6 w 74"/>
                      <a:gd name="T75" fmla="*/ 66 h 78"/>
                      <a:gd name="T76" fmla="*/ 14 w 74"/>
                      <a:gd name="T77" fmla="*/ 72 h 78"/>
                      <a:gd name="T78" fmla="*/ 23 w 74"/>
                      <a:gd name="T79" fmla="*/ 77 h 78"/>
                      <a:gd name="T80" fmla="*/ 34 w 74"/>
                      <a:gd name="T81" fmla="*/ 78 h 78"/>
                      <a:gd name="T82" fmla="*/ 43 w 74"/>
                      <a:gd name="T83" fmla="*/ 77 h 78"/>
                      <a:gd name="T84" fmla="*/ 49 w 74"/>
                      <a:gd name="T85" fmla="*/ 75 h 78"/>
                      <a:gd name="T86" fmla="*/ 57 w 74"/>
                      <a:gd name="T87" fmla="*/ 71 h 78"/>
                      <a:gd name="T88" fmla="*/ 63 w 74"/>
                      <a:gd name="T89" fmla="*/ 66 h 78"/>
                      <a:gd name="T90" fmla="*/ 68 w 74"/>
                      <a:gd name="T91" fmla="*/ 60 h 78"/>
                      <a:gd name="T92" fmla="*/ 71 w 74"/>
                      <a:gd name="T93" fmla="*/ 54 h 78"/>
                      <a:gd name="T94" fmla="*/ 74 w 74"/>
                      <a:gd name="T95" fmla="*/ 46 h 78"/>
                      <a:gd name="T96" fmla="*/ 74 w 74"/>
                      <a:gd name="T97" fmla="*/ 38 h 78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4"/>
                      <a:gd name="T148" fmla="*/ 0 h 78"/>
                      <a:gd name="T149" fmla="*/ 74 w 74"/>
                      <a:gd name="T150" fmla="*/ 78 h 78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4" h="78">
                        <a:moveTo>
                          <a:pt x="74" y="38"/>
                        </a:moveTo>
                        <a:lnTo>
                          <a:pt x="74" y="32"/>
                        </a:lnTo>
                        <a:lnTo>
                          <a:pt x="72" y="26"/>
                        </a:lnTo>
                        <a:lnTo>
                          <a:pt x="69" y="20"/>
                        </a:lnTo>
                        <a:lnTo>
                          <a:pt x="66" y="13"/>
                        </a:lnTo>
                        <a:lnTo>
                          <a:pt x="63" y="9"/>
                        </a:lnTo>
                        <a:lnTo>
                          <a:pt x="57" y="6"/>
                        </a:lnTo>
                        <a:lnTo>
                          <a:pt x="52" y="3"/>
                        </a:lnTo>
                        <a:lnTo>
                          <a:pt x="46" y="0"/>
                        </a:lnTo>
                        <a:lnTo>
                          <a:pt x="43" y="1"/>
                        </a:lnTo>
                        <a:lnTo>
                          <a:pt x="40" y="1"/>
                        </a:lnTo>
                        <a:lnTo>
                          <a:pt x="48" y="3"/>
                        </a:lnTo>
                        <a:lnTo>
                          <a:pt x="52" y="6"/>
                        </a:lnTo>
                        <a:lnTo>
                          <a:pt x="59" y="10"/>
                        </a:lnTo>
                        <a:lnTo>
                          <a:pt x="63" y="13"/>
                        </a:lnTo>
                        <a:lnTo>
                          <a:pt x="66" y="20"/>
                        </a:lnTo>
                        <a:lnTo>
                          <a:pt x="69" y="26"/>
                        </a:lnTo>
                        <a:lnTo>
                          <a:pt x="71" y="32"/>
                        </a:lnTo>
                        <a:lnTo>
                          <a:pt x="71" y="38"/>
                        </a:lnTo>
                        <a:lnTo>
                          <a:pt x="71" y="46"/>
                        </a:lnTo>
                        <a:lnTo>
                          <a:pt x="68" y="52"/>
                        </a:lnTo>
                        <a:lnTo>
                          <a:pt x="65" y="58"/>
                        </a:lnTo>
                        <a:lnTo>
                          <a:pt x="60" y="65"/>
                        </a:lnTo>
                        <a:lnTo>
                          <a:pt x="56" y="69"/>
                        </a:lnTo>
                        <a:lnTo>
                          <a:pt x="49" y="72"/>
                        </a:lnTo>
                        <a:lnTo>
                          <a:pt x="42" y="74"/>
                        </a:lnTo>
                        <a:lnTo>
                          <a:pt x="34" y="75"/>
                        </a:lnTo>
                        <a:lnTo>
                          <a:pt x="29" y="75"/>
                        </a:lnTo>
                        <a:lnTo>
                          <a:pt x="23" y="74"/>
                        </a:lnTo>
                        <a:lnTo>
                          <a:pt x="18" y="72"/>
                        </a:lnTo>
                        <a:lnTo>
                          <a:pt x="14" y="69"/>
                        </a:lnTo>
                        <a:lnTo>
                          <a:pt x="9" y="66"/>
                        </a:lnTo>
                        <a:lnTo>
                          <a:pt x="6" y="61"/>
                        </a:lnTo>
                        <a:lnTo>
                          <a:pt x="3" y="57"/>
                        </a:lnTo>
                        <a:lnTo>
                          <a:pt x="0" y="52"/>
                        </a:lnTo>
                        <a:lnTo>
                          <a:pt x="0" y="55"/>
                        </a:lnTo>
                        <a:lnTo>
                          <a:pt x="0" y="58"/>
                        </a:lnTo>
                        <a:lnTo>
                          <a:pt x="6" y="66"/>
                        </a:lnTo>
                        <a:lnTo>
                          <a:pt x="14" y="72"/>
                        </a:lnTo>
                        <a:lnTo>
                          <a:pt x="23" y="77"/>
                        </a:lnTo>
                        <a:lnTo>
                          <a:pt x="34" y="78"/>
                        </a:lnTo>
                        <a:lnTo>
                          <a:pt x="43" y="77"/>
                        </a:lnTo>
                        <a:lnTo>
                          <a:pt x="49" y="75"/>
                        </a:lnTo>
                        <a:lnTo>
                          <a:pt x="57" y="71"/>
                        </a:lnTo>
                        <a:lnTo>
                          <a:pt x="63" y="66"/>
                        </a:lnTo>
                        <a:lnTo>
                          <a:pt x="68" y="60"/>
                        </a:lnTo>
                        <a:lnTo>
                          <a:pt x="71" y="54"/>
                        </a:lnTo>
                        <a:lnTo>
                          <a:pt x="74" y="46"/>
                        </a:lnTo>
                        <a:lnTo>
                          <a:pt x="74" y="38"/>
                        </a:lnTo>
                        <a:close/>
                      </a:path>
                    </a:pathLst>
                  </a:custGeom>
                  <a:solidFill>
                    <a:srgbClr val="7D89B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4" name="Freeform 922">
                    <a:extLst>
                      <a:ext uri="{FF2B5EF4-FFF2-40B4-BE49-F238E27FC236}">
                        <a16:creationId xmlns:a16="http://schemas.microsoft.com/office/drawing/2014/main" id="{C03733C1-C52C-9A4A-A085-A87F4204AF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6" y="1496"/>
                    <a:ext cx="72" cy="76"/>
                  </a:xfrm>
                  <a:custGeom>
                    <a:avLst/>
                    <a:gdLst>
                      <a:gd name="T0" fmla="*/ 72 w 72"/>
                      <a:gd name="T1" fmla="*/ 37 h 76"/>
                      <a:gd name="T2" fmla="*/ 72 w 72"/>
                      <a:gd name="T3" fmla="*/ 31 h 76"/>
                      <a:gd name="T4" fmla="*/ 71 w 72"/>
                      <a:gd name="T5" fmla="*/ 25 h 76"/>
                      <a:gd name="T6" fmla="*/ 68 w 72"/>
                      <a:gd name="T7" fmla="*/ 19 h 76"/>
                      <a:gd name="T8" fmla="*/ 65 w 72"/>
                      <a:gd name="T9" fmla="*/ 12 h 76"/>
                      <a:gd name="T10" fmla="*/ 60 w 72"/>
                      <a:gd name="T11" fmla="*/ 8 h 76"/>
                      <a:gd name="T12" fmla="*/ 56 w 72"/>
                      <a:gd name="T13" fmla="*/ 5 h 76"/>
                      <a:gd name="T14" fmla="*/ 49 w 72"/>
                      <a:gd name="T15" fmla="*/ 2 h 76"/>
                      <a:gd name="T16" fmla="*/ 43 w 72"/>
                      <a:gd name="T17" fmla="*/ 0 h 76"/>
                      <a:gd name="T18" fmla="*/ 40 w 72"/>
                      <a:gd name="T19" fmla="*/ 0 h 76"/>
                      <a:gd name="T20" fmla="*/ 39 w 72"/>
                      <a:gd name="T21" fmla="*/ 2 h 76"/>
                      <a:gd name="T22" fmla="*/ 45 w 72"/>
                      <a:gd name="T23" fmla="*/ 3 h 76"/>
                      <a:gd name="T24" fmla="*/ 51 w 72"/>
                      <a:gd name="T25" fmla="*/ 5 h 76"/>
                      <a:gd name="T26" fmla="*/ 56 w 72"/>
                      <a:gd name="T27" fmla="*/ 9 h 76"/>
                      <a:gd name="T28" fmla="*/ 60 w 72"/>
                      <a:gd name="T29" fmla="*/ 12 h 76"/>
                      <a:gd name="T30" fmla="*/ 65 w 72"/>
                      <a:gd name="T31" fmla="*/ 19 h 76"/>
                      <a:gd name="T32" fmla="*/ 68 w 72"/>
                      <a:gd name="T33" fmla="*/ 23 h 76"/>
                      <a:gd name="T34" fmla="*/ 69 w 72"/>
                      <a:gd name="T35" fmla="*/ 31 h 76"/>
                      <a:gd name="T36" fmla="*/ 69 w 72"/>
                      <a:gd name="T37" fmla="*/ 37 h 76"/>
                      <a:gd name="T38" fmla="*/ 69 w 72"/>
                      <a:gd name="T39" fmla="*/ 45 h 76"/>
                      <a:gd name="T40" fmla="*/ 68 w 72"/>
                      <a:gd name="T41" fmla="*/ 51 h 76"/>
                      <a:gd name="T42" fmla="*/ 63 w 72"/>
                      <a:gd name="T43" fmla="*/ 57 h 76"/>
                      <a:gd name="T44" fmla="*/ 60 w 72"/>
                      <a:gd name="T45" fmla="*/ 62 h 76"/>
                      <a:gd name="T46" fmla="*/ 54 w 72"/>
                      <a:gd name="T47" fmla="*/ 67 h 76"/>
                      <a:gd name="T48" fmla="*/ 48 w 72"/>
                      <a:gd name="T49" fmla="*/ 70 h 76"/>
                      <a:gd name="T50" fmla="*/ 42 w 72"/>
                      <a:gd name="T51" fmla="*/ 71 h 76"/>
                      <a:gd name="T52" fmla="*/ 34 w 72"/>
                      <a:gd name="T53" fmla="*/ 73 h 76"/>
                      <a:gd name="T54" fmla="*/ 29 w 72"/>
                      <a:gd name="T55" fmla="*/ 73 h 76"/>
                      <a:gd name="T56" fmla="*/ 23 w 72"/>
                      <a:gd name="T57" fmla="*/ 71 h 76"/>
                      <a:gd name="T58" fmla="*/ 18 w 72"/>
                      <a:gd name="T59" fmla="*/ 68 h 76"/>
                      <a:gd name="T60" fmla="*/ 14 w 72"/>
                      <a:gd name="T61" fmla="*/ 65 h 76"/>
                      <a:gd name="T62" fmla="*/ 9 w 72"/>
                      <a:gd name="T63" fmla="*/ 62 h 76"/>
                      <a:gd name="T64" fmla="*/ 6 w 72"/>
                      <a:gd name="T65" fmla="*/ 57 h 76"/>
                      <a:gd name="T66" fmla="*/ 3 w 72"/>
                      <a:gd name="T67" fmla="*/ 53 h 76"/>
                      <a:gd name="T68" fmla="*/ 0 w 72"/>
                      <a:gd name="T69" fmla="*/ 48 h 76"/>
                      <a:gd name="T70" fmla="*/ 0 w 72"/>
                      <a:gd name="T71" fmla="*/ 51 h 76"/>
                      <a:gd name="T72" fmla="*/ 0 w 72"/>
                      <a:gd name="T73" fmla="*/ 54 h 76"/>
                      <a:gd name="T74" fmla="*/ 6 w 72"/>
                      <a:gd name="T75" fmla="*/ 64 h 76"/>
                      <a:gd name="T76" fmla="*/ 14 w 72"/>
                      <a:gd name="T77" fmla="*/ 70 h 76"/>
                      <a:gd name="T78" fmla="*/ 23 w 72"/>
                      <a:gd name="T79" fmla="*/ 74 h 76"/>
                      <a:gd name="T80" fmla="*/ 34 w 72"/>
                      <a:gd name="T81" fmla="*/ 76 h 76"/>
                      <a:gd name="T82" fmla="*/ 42 w 72"/>
                      <a:gd name="T83" fmla="*/ 74 h 76"/>
                      <a:gd name="T84" fmla="*/ 49 w 72"/>
                      <a:gd name="T85" fmla="*/ 73 h 76"/>
                      <a:gd name="T86" fmla="*/ 56 w 72"/>
                      <a:gd name="T87" fmla="*/ 70 h 76"/>
                      <a:gd name="T88" fmla="*/ 62 w 72"/>
                      <a:gd name="T89" fmla="*/ 65 h 76"/>
                      <a:gd name="T90" fmla="*/ 66 w 72"/>
                      <a:gd name="T91" fmla="*/ 59 h 76"/>
                      <a:gd name="T92" fmla="*/ 69 w 72"/>
                      <a:gd name="T93" fmla="*/ 53 h 76"/>
                      <a:gd name="T94" fmla="*/ 72 w 72"/>
                      <a:gd name="T95" fmla="*/ 45 h 76"/>
                      <a:gd name="T96" fmla="*/ 72 w 72"/>
                      <a:gd name="T97" fmla="*/ 37 h 7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2"/>
                      <a:gd name="T148" fmla="*/ 0 h 76"/>
                      <a:gd name="T149" fmla="*/ 72 w 72"/>
                      <a:gd name="T150" fmla="*/ 76 h 7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2" h="76">
                        <a:moveTo>
                          <a:pt x="72" y="37"/>
                        </a:moveTo>
                        <a:lnTo>
                          <a:pt x="72" y="31"/>
                        </a:lnTo>
                        <a:lnTo>
                          <a:pt x="71" y="25"/>
                        </a:lnTo>
                        <a:lnTo>
                          <a:pt x="68" y="19"/>
                        </a:lnTo>
                        <a:lnTo>
                          <a:pt x="65" y="12"/>
                        </a:lnTo>
                        <a:lnTo>
                          <a:pt x="60" y="8"/>
                        </a:lnTo>
                        <a:lnTo>
                          <a:pt x="56" y="5"/>
                        </a:lnTo>
                        <a:lnTo>
                          <a:pt x="49" y="2"/>
                        </a:lnTo>
                        <a:lnTo>
                          <a:pt x="43" y="0"/>
                        </a:lnTo>
                        <a:lnTo>
                          <a:pt x="40" y="0"/>
                        </a:lnTo>
                        <a:lnTo>
                          <a:pt x="39" y="2"/>
                        </a:lnTo>
                        <a:lnTo>
                          <a:pt x="45" y="3"/>
                        </a:lnTo>
                        <a:lnTo>
                          <a:pt x="51" y="5"/>
                        </a:lnTo>
                        <a:lnTo>
                          <a:pt x="56" y="9"/>
                        </a:lnTo>
                        <a:lnTo>
                          <a:pt x="60" y="12"/>
                        </a:lnTo>
                        <a:lnTo>
                          <a:pt x="65" y="19"/>
                        </a:lnTo>
                        <a:lnTo>
                          <a:pt x="68" y="23"/>
                        </a:lnTo>
                        <a:lnTo>
                          <a:pt x="69" y="31"/>
                        </a:lnTo>
                        <a:lnTo>
                          <a:pt x="69" y="37"/>
                        </a:lnTo>
                        <a:lnTo>
                          <a:pt x="69" y="45"/>
                        </a:lnTo>
                        <a:lnTo>
                          <a:pt x="68" y="51"/>
                        </a:lnTo>
                        <a:lnTo>
                          <a:pt x="63" y="57"/>
                        </a:lnTo>
                        <a:lnTo>
                          <a:pt x="60" y="62"/>
                        </a:lnTo>
                        <a:lnTo>
                          <a:pt x="54" y="67"/>
                        </a:lnTo>
                        <a:lnTo>
                          <a:pt x="48" y="70"/>
                        </a:lnTo>
                        <a:lnTo>
                          <a:pt x="42" y="71"/>
                        </a:lnTo>
                        <a:lnTo>
                          <a:pt x="34" y="73"/>
                        </a:lnTo>
                        <a:lnTo>
                          <a:pt x="29" y="73"/>
                        </a:lnTo>
                        <a:lnTo>
                          <a:pt x="23" y="71"/>
                        </a:lnTo>
                        <a:lnTo>
                          <a:pt x="18" y="68"/>
                        </a:lnTo>
                        <a:lnTo>
                          <a:pt x="14" y="65"/>
                        </a:lnTo>
                        <a:lnTo>
                          <a:pt x="9" y="62"/>
                        </a:lnTo>
                        <a:lnTo>
                          <a:pt x="6" y="57"/>
                        </a:lnTo>
                        <a:lnTo>
                          <a:pt x="3" y="53"/>
                        </a:lnTo>
                        <a:lnTo>
                          <a:pt x="0" y="48"/>
                        </a:lnTo>
                        <a:lnTo>
                          <a:pt x="0" y="51"/>
                        </a:lnTo>
                        <a:lnTo>
                          <a:pt x="0" y="54"/>
                        </a:lnTo>
                        <a:lnTo>
                          <a:pt x="6" y="64"/>
                        </a:lnTo>
                        <a:lnTo>
                          <a:pt x="14" y="70"/>
                        </a:lnTo>
                        <a:lnTo>
                          <a:pt x="23" y="74"/>
                        </a:lnTo>
                        <a:lnTo>
                          <a:pt x="34" y="76"/>
                        </a:lnTo>
                        <a:lnTo>
                          <a:pt x="42" y="74"/>
                        </a:lnTo>
                        <a:lnTo>
                          <a:pt x="49" y="73"/>
                        </a:lnTo>
                        <a:lnTo>
                          <a:pt x="56" y="70"/>
                        </a:lnTo>
                        <a:lnTo>
                          <a:pt x="62" y="65"/>
                        </a:lnTo>
                        <a:lnTo>
                          <a:pt x="66" y="59"/>
                        </a:lnTo>
                        <a:lnTo>
                          <a:pt x="69" y="53"/>
                        </a:lnTo>
                        <a:lnTo>
                          <a:pt x="72" y="45"/>
                        </a:lnTo>
                        <a:lnTo>
                          <a:pt x="72" y="37"/>
                        </a:lnTo>
                        <a:close/>
                      </a:path>
                    </a:pathLst>
                  </a:custGeom>
                  <a:solidFill>
                    <a:srgbClr val="8490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5" name="Freeform 923">
                    <a:extLst>
                      <a:ext uri="{FF2B5EF4-FFF2-40B4-BE49-F238E27FC236}">
                        <a16:creationId xmlns:a16="http://schemas.microsoft.com/office/drawing/2014/main" id="{CB727D9C-0FC7-1D46-A85E-AFE515E38E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6" y="1496"/>
                    <a:ext cx="71" cy="74"/>
                  </a:xfrm>
                  <a:custGeom>
                    <a:avLst/>
                    <a:gdLst>
                      <a:gd name="T0" fmla="*/ 71 w 71"/>
                      <a:gd name="T1" fmla="*/ 37 h 74"/>
                      <a:gd name="T2" fmla="*/ 71 w 71"/>
                      <a:gd name="T3" fmla="*/ 31 h 74"/>
                      <a:gd name="T4" fmla="*/ 69 w 71"/>
                      <a:gd name="T5" fmla="*/ 25 h 74"/>
                      <a:gd name="T6" fmla="*/ 66 w 71"/>
                      <a:gd name="T7" fmla="*/ 19 h 74"/>
                      <a:gd name="T8" fmla="*/ 63 w 71"/>
                      <a:gd name="T9" fmla="*/ 12 h 74"/>
                      <a:gd name="T10" fmla="*/ 59 w 71"/>
                      <a:gd name="T11" fmla="*/ 9 h 74"/>
                      <a:gd name="T12" fmla="*/ 52 w 71"/>
                      <a:gd name="T13" fmla="*/ 5 h 74"/>
                      <a:gd name="T14" fmla="*/ 48 w 71"/>
                      <a:gd name="T15" fmla="*/ 2 h 74"/>
                      <a:gd name="T16" fmla="*/ 40 w 71"/>
                      <a:gd name="T17" fmla="*/ 0 h 74"/>
                      <a:gd name="T18" fmla="*/ 39 w 71"/>
                      <a:gd name="T19" fmla="*/ 2 h 74"/>
                      <a:gd name="T20" fmla="*/ 35 w 71"/>
                      <a:gd name="T21" fmla="*/ 3 h 74"/>
                      <a:gd name="T22" fmla="*/ 42 w 71"/>
                      <a:gd name="T23" fmla="*/ 3 h 74"/>
                      <a:gd name="T24" fmla="*/ 48 w 71"/>
                      <a:gd name="T25" fmla="*/ 6 h 74"/>
                      <a:gd name="T26" fmla="*/ 54 w 71"/>
                      <a:gd name="T27" fmla="*/ 9 h 74"/>
                      <a:gd name="T28" fmla="*/ 59 w 71"/>
                      <a:gd name="T29" fmla="*/ 14 h 74"/>
                      <a:gd name="T30" fmla="*/ 63 w 71"/>
                      <a:gd name="T31" fmla="*/ 19 h 74"/>
                      <a:gd name="T32" fmla="*/ 66 w 71"/>
                      <a:gd name="T33" fmla="*/ 23 h 74"/>
                      <a:gd name="T34" fmla="*/ 68 w 71"/>
                      <a:gd name="T35" fmla="*/ 31 h 74"/>
                      <a:gd name="T36" fmla="*/ 68 w 71"/>
                      <a:gd name="T37" fmla="*/ 37 h 74"/>
                      <a:gd name="T38" fmla="*/ 68 w 71"/>
                      <a:gd name="T39" fmla="*/ 43 h 74"/>
                      <a:gd name="T40" fmla="*/ 66 w 71"/>
                      <a:gd name="T41" fmla="*/ 50 h 74"/>
                      <a:gd name="T42" fmla="*/ 63 w 71"/>
                      <a:gd name="T43" fmla="*/ 56 h 74"/>
                      <a:gd name="T44" fmla="*/ 59 w 71"/>
                      <a:gd name="T45" fmla="*/ 60 h 74"/>
                      <a:gd name="T46" fmla="*/ 54 w 71"/>
                      <a:gd name="T47" fmla="*/ 65 h 74"/>
                      <a:gd name="T48" fmla="*/ 48 w 71"/>
                      <a:gd name="T49" fmla="*/ 68 h 74"/>
                      <a:gd name="T50" fmla="*/ 42 w 71"/>
                      <a:gd name="T51" fmla="*/ 70 h 74"/>
                      <a:gd name="T52" fmla="*/ 34 w 71"/>
                      <a:gd name="T53" fmla="*/ 71 h 74"/>
                      <a:gd name="T54" fmla="*/ 29 w 71"/>
                      <a:gd name="T55" fmla="*/ 71 h 74"/>
                      <a:gd name="T56" fmla="*/ 23 w 71"/>
                      <a:gd name="T57" fmla="*/ 70 h 74"/>
                      <a:gd name="T58" fmla="*/ 18 w 71"/>
                      <a:gd name="T59" fmla="*/ 67 h 74"/>
                      <a:gd name="T60" fmla="*/ 14 w 71"/>
                      <a:gd name="T61" fmla="*/ 64 h 74"/>
                      <a:gd name="T62" fmla="*/ 9 w 71"/>
                      <a:gd name="T63" fmla="*/ 60 h 74"/>
                      <a:gd name="T64" fmla="*/ 6 w 71"/>
                      <a:gd name="T65" fmla="*/ 56 h 74"/>
                      <a:gd name="T66" fmla="*/ 3 w 71"/>
                      <a:gd name="T67" fmla="*/ 50 h 74"/>
                      <a:gd name="T68" fmla="*/ 1 w 71"/>
                      <a:gd name="T69" fmla="*/ 45 h 74"/>
                      <a:gd name="T70" fmla="*/ 0 w 71"/>
                      <a:gd name="T71" fmla="*/ 48 h 74"/>
                      <a:gd name="T72" fmla="*/ 0 w 71"/>
                      <a:gd name="T73" fmla="*/ 51 h 74"/>
                      <a:gd name="T74" fmla="*/ 3 w 71"/>
                      <a:gd name="T75" fmla="*/ 56 h 74"/>
                      <a:gd name="T76" fmla="*/ 6 w 71"/>
                      <a:gd name="T77" fmla="*/ 60 h 74"/>
                      <a:gd name="T78" fmla="*/ 9 w 71"/>
                      <a:gd name="T79" fmla="*/ 65 h 74"/>
                      <a:gd name="T80" fmla="*/ 14 w 71"/>
                      <a:gd name="T81" fmla="*/ 68 h 74"/>
                      <a:gd name="T82" fmla="*/ 18 w 71"/>
                      <a:gd name="T83" fmla="*/ 71 h 74"/>
                      <a:gd name="T84" fmla="*/ 23 w 71"/>
                      <a:gd name="T85" fmla="*/ 73 h 74"/>
                      <a:gd name="T86" fmla="*/ 29 w 71"/>
                      <a:gd name="T87" fmla="*/ 74 h 74"/>
                      <a:gd name="T88" fmla="*/ 34 w 71"/>
                      <a:gd name="T89" fmla="*/ 74 h 74"/>
                      <a:gd name="T90" fmla="*/ 42 w 71"/>
                      <a:gd name="T91" fmla="*/ 73 h 74"/>
                      <a:gd name="T92" fmla="*/ 49 w 71"/>
                      <a:gd name="T93" fmla="*/ 71 h 74"/>
                      <a:gd name="T94" fmla="*/ 56 w 71"/>
                      <a:gd name="T95" fmla="*/ 68 h 74"/>
                      <a:gd name="T96" fmla="*/ 60 w 71"/>
                      <a:gd name="T97" fmla="*/ 64 h 74"/>
                      <a:gd name="T98" fmla="*/ 65 w 71"/>
                      <a:gd name="T99" fmla="*/ 57 h 74"/>
                      <a:gd name="T100" fmla="*/ 68 w 71"/>
                      <a:gd name="T101" fmla="*/ 51 h 74"/>
                      <a:gd name="T102" fmla="*/ 71 w 71"/>
                      <a:gd name="T103" fmla="*/ 45 h 74"/>
                      <a:gd name="T104" fmla="*/ 71 w 71"/>
                      <a:gd name="T105" fmla="*/ 37 h 74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1"/>
                      <a:gd name="T160" fmla="*/ 0 h 74"/>
                      <a:gd name="T161" fmla="*/ 71 w 71"/>
                      <a:gd name="T162" fmla="*/ 74 h 74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1" h="74">
                        <a:moveTo>
                          <a:pt x="71" y="37"/>
                        </a:moveTo>
                        <a:lnTo>
                          <a:pt x="71" y="31"/>
                        </a:lnTo>
                        <a:lnTo>
                          <a:pt x="69" y="25"/>
                        </a:lnTo>
                        <a:lnTo>
                          <a:pt x="66" y="19"/>
                        </a:lnTo>
                        <a:lnTo>
                          <a:pt x="63" y="12"/>
                        </a:lnTo>
                        <a:lnTo>
                          <a:pt x="59" y="9"/>
                        </a:lnTo>
                        <a:lnTo>
                          <a:pt x="52" y="5"/>
                        </a:lnTo>
                        <a:lnTo>
                          <a:pt x="48" y="2"/>
                        </a:lnTo>
                        <a:lnTo>
                          <a:pt x="40" y="0"/>
                        </a:lnTo>
                        <a:lnTo>
                          <a:pt x="39" y="2"/>
                        </a:lnTo>
                        <a:lnTo>
                          <a:pt x="35" y="3"/>
                        </a:lnTo>
                        <a:lnTo>
                          <a:pt x="42" y="3"/>
                        </a:lnTo>
                        <a:lnTo>
                          <a:pt x="48" y="6"/>
                        </a:lnTo>
                        <a:lnTo>
                          <a:pt x="54" y="9"/>
                        </a:lnTo>
                        <a:lnTo>
                          <a:pt x="59" y="14"/>
                        </a:lnTo>
                        <a:lnTo>
                          <a:pt x="63" y="19"/>
                        </a:lnTo>
                        <a:lnTo>
                          <a:pt x="66" y="23"/>
                        </a:lnTo>
                        <a:lnTo>
                          <a:pt x="68" y="31"/>
                        </a:lnTo>
                        <a:lnTo>
                          <a:pt x="68" y="37"/>
                        </a:lnTo>
                        <a:lnTo>
                          <a:pt x="68" y="43"/>
                        </a:lnTo>
                        <a:lnTo>
                          <a:pt x="66" y="50"/>
                        </a:lnTo>
                        <a:lnTo>
                          <a:pt x="63" y="56"/>
                        </a:lnTo>
                        <a:lnTo>
                          <a:pt x="59" y="60"/>
                        </a:lnTo>
                        <a:lnTo>
                          <a:pt x="54" y="65"/>
                        </a:lnTo>
                        <a:lnTo>
                          <a:pt x="48" y="68"/>
                        </a:lnTo>
                        <a:lnTo>
                          <a:pt x="42" y="70"/>
                        </a:lnTo>
                        <a:lnTo>
                          <a:pt x="34" y="71"/>
                        </a:lnTo>
                        <a:lnTo>
                          <a:pt x="29" y="71"/>
                        </a:lnTo>
                        <a:lnTo>
                          <a:pt x="23" y="70"/>
                        </a:lnTo>
                        <a:lnTo>
                          <a:pt x="18" y="67"/>
                        </a:lnTo>
                        <a:lnTo>
                          <a:pt x="14" y="64"/>
                        </a:lnTo>
                        <a:lnTo>
                          <a:pt x="9" y="60"/>
                        </a:lnTo>
                        <a:lnTo>
                          <a:pt x="6" y="56"/>
                        </a:lnTo>
                        <a:lnTo>
                          <a:pt x="3" y="50"/>
                        </a:lnTo>
                        <a:lnTo>
                          <a:pt x="1" y="45"/>
                        </a:lnTo>
                        <a:lnTo>
                          <a:pt x="0" y="48"/>
                        </a:lnTo>
                        <a:lnTo>
                          <a:pt x="0" y="51"/>
                        </a:lnTo>
                        <a:lnTo>
                          <a:pt x="3" y="56"/>
                        </a:lnTo>
                        <a:lnTo>
                          <a:pt x="6" y="60"/>
                        </a:lnTo>
                        <a:lnTo>
                          <a:pt x="9" y="65"/>
                        </a:lnTo>
                        <a:lnTo>
                          <a:pt x="14" y="68"/>
                        </a:lnTo>
                        <a:lnTo>
                          <a:pt x="18" y="71"/>
                        </a:lnTo>
                        <a:lnTo>
                          <a:pt x="23" y="73"/>
                        </a:lnTo>
                        <a:lnTo>
                          <a:pt x="29" y="74"/>
                        </a:lnTo>
                        <a:lnTo>
                          <a:pt x="34" y="74"/>
                        </a:lnTo>
                        <a:lnTo>
                          <a:pt x="42" y="73"/>
                        </a:lnTo>
                        <a:lnTo>
                          <a:pt x="49" y="71"/>
                        </a:lnTo>
                        <a:lnTo>
                          <a:pt x="56" y="68"/>
                        </a:lnTo>
                        <a:lnTo>
                          <a:pt x="60" y="64"/>
                        </a:lnTo>
                        <a:lnTo>
                          <a:pt x="65" y="57"/>
                        </a:lnTo>
                        <a:lnTo>
                          <a:pt x="68" y="51"/>
                        </a:lnTo>
                        <a:lnTo>
                          <a:pt x="71" y="45"/>
                        </a:lnTo>
                        <a:lnTo>
                          <a:pt x="71" y="37"/>
                        </a:lnTo>
                        <a:close/>
                      </a:path>
                    </a:pathLst>
                  </a:custGeom>
                  <a:solidFill>
                    <a:srgbClr val="8894C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6" name="Freeform 924">
                    <a:extLst>
                      <a:ext uri="{FF2B5EF4-FFF2-40B4-BE49-F238E27FC236}">
                        <a16:creationId xmlns:a16="http://schemas.microsoft.com/office/drawing/2014/main" id="{4207619C-33FC-F042-835B-BF9F0D5423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6" y="1498"/>
                    <a:ext cx="69" cy="71"/>
                  </a:xfrm>
                  <a:custGeom>
                    <a:avLst/>
                    <a:gdLst>
                      <a:gd name="T0" fmla="*/ 69 w 69"/>
                      <a:gd name="T1" fmla="*/ 35 h 71"/>
                      <a:gd name="T2" fmla="*/ 69 w 69"/>
                      <a:gd name="T3" fmla="*/ 29 h 71"/>
                      <a:gd name="T4" fmla="*/ 68 w 69"/>
                      <a:gd name="T5" fmla="*/ 21 h 71"/>
                      <a:gd name="T6" fmla="*/ 65 w 69"/>
                      <a:gd name="T7" fmla="*/ 17 h 71"/>
                      <a:gd name="T8" fmla="*/ 60 w 69"/>
                      <a:gd name="T9" fmla="*/ 10 h 71"/>
                      <a:gd name="T10" fmla="*/ 56 w 69"/>
                      <a:gd name="T11" fmla="*/ 7 h 71"/>
                      <a:gd name="T12" fmla="*/ 51 w 69"/>
                      <a:gd name="T13" fmla="*/ 3 h 71"/>
                      <a:gd name="T14" fmla="*/ 45 w 69"/>
                      <a:gd name="T15" fmla="*/ 1 h 71"/>
                      <a:gd name="T16" fmla="*/ 39 w 69"/>
                      <a:gd name="T17" fmla="*/ 0 h 71"/>
                      <a:gd name="T18" fmla="*/ 35 w 69"/>
                      <a:gd name="T19" fmla="*/ 1 h 71"/>
                      <a:gd name="T20" fmla="*/ 32 w 69"/>
                      <a:gd name="T21" fmla="*/ 3 h 71"/>
                      <a:gd name="T22" fmla="*/ 32 w 69"/>
                      <a:gd name="T23" fmla="*/ 3 h 71"/>
                      <a:gd name="T24" fmla="*/ 34 w 69"/>
                      <a:gd name="T25" fmla="*/ 3 h 71"/>
                      <a:gd name="T26" fmla="*/ 42 w 69"/>
                      <a:gd name="T27" fmla="*/ 3 h 71"/>
                      <a:gd name="T28" fmla="*/ 48 w 69"/>
                      <a:gd name="T29" fmla="*/ 6 h 71"/>
                      <a:gd name="T30" fmla="*/ 52 w 69"/>
                      <a:gd name="T31" fmla="*/ 9 h 71"/>
                      <a:gd name="T32" fmla="*/ 57 w 69"/>
                      <a:gd name="T33" fmla="*/ 12 h 71"/>
                      <a:gd name="T34" fmla="*/ 62 w 69"/>
                      <a:gd name="T35" fmla="*/ 17 h 71"/>
                      <a:gd name="T36" fmla="*/ 65 w 69"/>
                      <a:gd name="T37" fmla="*/ 23 h 71"/>
                      <a:gd name="T38" fmla="*/ 66 w 69"/>
                      <a:gd name="T39" fmla="*/ 29 h 71"/>
                      <a:gd name="T40" fmla="*/ 66 w 69"/>
                      <a:gd name="T41" fmla="*/ 35 h 71"/>
                      <a:gd name="T42" fmla="*/ 66 w 69"/>
                      <a:gd name="T43" fmla="*/ 41 h 71"/>
                      <a:gd name="T44" fmla="*/ 65 w 69"/>
                      <a:gd name="T45" fmla="*/ 48 h 71"/>
                      <a:gd name="T46" fmla="*/ 62 w 69"/>
                      <a:gd name="T47" fmla="*/ 54 h 71"/>
                      <a:gd name="T48" fmla="*/ 57 w 69"/>
                      <a:gd name="T49" fmla="*/ 58 h 71"/>
                      <a:gd name="T50" fmla="*/ 52 w 69"/>
                      <a:gd name="T51" fmla="*/ 62 h 71"/>
                      <a:gd name="T52" fmla="*/ 48 w 69"/>
                      <a:gd name="T53" fmla="*/ 65 h 71"/>
                      <a:gd name="T54" fmla="*/ 42 w 69"/>
                      <a:gd name="T55" fmla="*/ 66 h 71"/>
                      <a:gd name="T56" fmla="*/ 34 w 69"/>
                      <a:gd name="T57" fmla="*/ 68 h 71"/>
                      <a:gd name="T58" fmla="*/ 28 w 69"/>
                      <a:gd name="T59" fmla="*/ 68 h 71"/>
                      <a:gd name="T60" fmla="*/ 23 w 69"/>
                      <a:gd name="T61" fmla="*/ 65 h 71"/>
                      <a:gd name="T62" fmla="*/ 17 w 69"/>
                      <a:gd name="T63" fmla="*/ 63 h 71"/>
                      <a:gd name="T64" fmla="*/ 12 w 69"/>
                      <a:gd name="T65" fmla="*/ 60 h 71"/>
                      <a:gd name="T66" fmla="*/ 9 w 69"/>
                      <a:gd name="T67" fmla="*/ 55 h 71"/>
                      <a:gd name="T68" fmla="*/ 6 w 69"/>
                      <a:gd name="T69" fmla="*/ 51 h 71"/>
                      <a:gd name="T70" fmla="*/ 3 w 69"/>
                      <a:gd name="T71" fmla="*/ 45 h 71"/>
                      <a:gd name="T72" fmla="*/ 3 w 69"/>
                      <a:gd name="T73" fmla="*/ 38 h 71"/>
                      <a:gd name="T74" fmla="*/ 1 w 69"/>
                      <a:gd name="T75" fmla="*/ 43 h 71"/>
                      <a:gd name="T76" fmla="*/ 0 w 69"/>
                      <a:gd name="T77" fmla="*/ 46 h 71"/>
                      <a:gd name="T78" fmla="*/ 3 w 69"/>
                      <a:gd name="T79" fmla="*/ 51 h 71"/>
                      <a:gd name="T80" fmla="*/ 6 w 69"/>
                      <a:gd name="T81" fmla="*/ 55 h 71"/>
                      <a:gd name="T82" fmla="*/ 9 w 69"/>
                      <a:gd name="T83" fmla="*/ 60 h 71"/>
                      <a:gd name="T84" fmla="*/ 14 w 69"/>
                      <a:gd name="T85" fmla="*/ 63 h 71"/>
                      <a:gd name="T86" fmla="*/ 18 w 69"/>
                      <a:gd name="T87" fmla="*/ 66 h 71"/>
                      <a:gd name="T88" fmla="*/ 23 w 69"/>
                      <a:gd name="T89" fmla="*/ 69 h 71"/>
                      <a:gd name="T90" fmla="*/ 29 w 69"/>
                      <a:gd name="T91" fmla="*/ 71 h 71"/>
                      <a:gd name="T92" fmla="*/ 34 w 69"/>
                      <a:gd name="T93" fmla="*/ 71 h 71"/>
                      <a:gd name="T94" fmla="*/ 42 w 69"/>
                      <a:gd name="T95" fmla="*/ 69 h 71"/>
                      <a:gd name="T96" fmla="*/ 48 w 69"/>
                      <a:gd name="T97" fmla="*/ 68 h 71"/>
                      <a:gd name="T98" fmla="*/ 54 w 69"/>
                      <a:gd name="T99" fmla="*/ 65 h 71"/>
                      <a:gd name="T100" fmla="*/ 60 w 69"/>
                      <a:gd name="T101" fmla="*/ 60 h 71"/>
                      <a:gd name="T102" fmla="*/ 63 w 69"/>
                      <a:gd name="T103" fmla="*/ 55 h 71"/>
                      <a:gd name="T104" fmla="*/ 68 w 69"/>
                      <a:gd name="T105" fmla="*/ 49 h 71"/>
                      <a:gd name="T106" fmla="*/ 69 w 69"/>
                      <a:gd name="T107" fmla="*/ 43 h 71"/>
                      <a:gd name="T108" fmla="*/ 69 w 69"/>
                      <a:gd name="T109" fmla="*/ 35 h 71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69"/>
                      <a:gd name="T166" fmla="*/ 0 h 71"/>
                      <a:gd name="T167" fmla="*/ 69 w 69"/>
                      <a:gd name="T168" fmla="*/ 71 h 71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69" h="71">
                        <a:moveTo>
                          <a:pt x="69" y="35"/>
                        </a:moveTo>
                        <a:lnTo>
                          <a:pt x="69" y="29"/>
                        </a:lnTo>
                        <a:lnTo>
                          <a:pt x="68" y="21"/>
                        </a:lnTo>
                        <a:lnTo>
                          <a:pt x="65" y="17"/>
                        </a:lnTo>
                        <a:lnTo>
                          <a:pt x="60" y="10"/>
                        </a:lnTo>
                        <a:lnTo>
                          <a:pt x="56" y="7"/>
                        </a:lnTo>
                        <a:lnTo>
                          <a:pt x="51" y="3"/>
                        </a:lnTo>
                        <a:lnTo>
                          <a:pt x="45" y="1"/>
                        </a:lnTo>
                        <a:lnTo>
                          <a:pt x="39" y="0"/>
                        </a:lnTo>
                        <a:lnTo>
                          <a:pt x="35" y="1"/>
                        </a:lnTo>
                        <a:lnTo>
                          <a:pt x="32" y="3"/>
                        </a:lnTo>
                        <a:lnTo>
                          <a:pt x="34" y="3"/>
                        </a:lnTo>
                        <a:lnTo>
                          <a:pt x="42" y="3"/>
                        </a:lnTo>
                        <a:lnTo>
                          <a:pt x="48" y="6"/>
                        </a:lnTo>
                        <a:lnTo>
                          <a:pt x="52" y="9"/>
                        </a:lnTo>
                        <a:lnTo>
                          <a:pt x="57" y="12"/>
                        </a:lnTo>
                        <a:lnTo>
                          <a:pt x="62" y="17"/>
                        </a:lnTo>
                        <a:lnTo>
                          <a:pt x="65" y="23"/>
                        </a:lnTo>
                        <a:lnTo>
                          <a:pt x="66" y="29"/>
                        </a:lnTo>
                        <a:lnTo>
                          <a:pt x="66" y="35"/>
                        </a:lnTo>
                        <a:lnTo>
                          <a:pt x="66" y="41"/>
                        </a:lnTo>
                        <a:lnTo>
                          <a:pt x="65" y="48"/>
                        </a:lnTo>
                        <a:lnTo>
                          <a:pt x="62" y="54"/>
                        </a:lnTo>
                        <a:lnTo>
                          <a:pt x="57" y="58"/>
                        </a:lnTo>
                        <a:lnTo>
                          <a:pt x="52" y="62"/>
                        </a:lnTo>
                        <a:lnTo>
                          <a:pt x="48" y="65"/>
                        </a:lnTo>
                        <a:lnTo>
                          <a:pt x="42" y="66"/>
                        </a:lnTo>
                        <a:lnTo>
                          <a:pt x="34" y="68"/>
                        </a:lnTo>
                        <a:lnTo>
                          <a:pt x="28" y="68"/>
                        </a:lnTo>
                        <a:lnTo>
                          <a:pt x="23" y="65"/>
                        </a:lnTo>
                        <a:lnTo>
                          <a:pt x="17" y="63"/>
                        </a:lnTo>
                        <a:lnTo>
                          <a:pt x="12" y="60"/>
                        </a:lnTo>
                        <a:lnTo>
                          <a:pt x="9" y="55"/>
                        </a:lnTo>
                        <a:lnTo>
                          <a:pt x="6" y="51"/>
                        </a:lnTo>
                        <a:lnTo>
                          <a:pt x="3" y="45"/>
                        </a:lnTo>
                        <a:lnTo>
                          <a:pt x="3" y="38"/>
                        </a:lnTo>
                        <a:lnTo>
                          <a:pt x="1" y="43"/>
                        </a:lnTo>
                        <a:lnTo>
                          <a:pt x="0" y="46"/>
                        </a:lnTo>
                        <a:lnTo>
                          <a:pt x="3" y="51"/>
                        </a:lnTo>
                        <a:lnTo>
                          <a:pt x="6" y="55"/>
                        </a:lnTo>
                        <a:lnTo>
                          <a:pt x="9" y="60"/>
                        </a:lnTo>
                        <a:lnTo>
                          <a:pt x="14" y="63"/>
                        </a:lnTo>
                        <a:lnTo>
                          <a:pt x="18" y="66"/>
                        </a:lnTo>
                        <a:lnTo>
                          <a:pt x="23" y="69"/>
                        </a:lnTo>
                        <a:lnTo>
                          <a:pt x="29" y="71"/>
                        </a:lnTo>
                        <a:lnTo>
                          <a:pt x="34" y="71"/>
                        </a:lnTo>
                        <a:lnTo>
                          <a:pt x="42" y="69"/>
                        </a:lnTo>
                        <a:lnTo>
                          <a:pt x="48" y="68"/>
                        </a:lnTo>
                        <a:lnTo>
                          <a:pt x="54" y="65"/>
                        </a:lnTo>
                        <a:lnTo>
                          <a:pt x="60" y="60"/>
                        </a:lnTo>
                        <a:lnTo>
                          <a:pt x="63" y="55"/>
                        </a:lnTo>
                        <a:lnTo>
                          <a:pt x="68" y="49"/>
                        </a:lnTo>
                        <a:lnTo>
                          <a:pt x="69" y="43"/>
                        </a:lnTo>
                        <a:lnTo>
                          <a:pt x="69" y="35"/>
                        </a:lnTo>
                        <a:close/>
                      </a:path>
                    </a:pathLst>
                  </a:custGeom>
                  <a:solidFill>
                    <a:srgbClr val="8B97C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7" name="Freeform 925">
                    <a:extLst>
                      <a:ext uri="{FF2B5EF4-FFF2-40B4-BE49-F238E27FC236}">
                        <a16:creationId xmlns:a16="http://schemas.microsoft.com/office/drawing/2014/main" id="{C02D967C-078C-864C-8EBD-37AC246AFC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7" y="1499"/>
                    <a:ext cx="67" cy="68"/>
                  </a:xfrm>
                  <a:custGeom>
                    <a:avLst/>
                    <a:gdLst>
                      <a:gd name="T0" fmla="*/ 67 w 67"/>
                      <a:gd name="T1" fmla="*/ 34 h 68"/>
                      <a:gd name="T2" fmla="*/ 67 w 67"/>
                      <a:gd name="T3" fmla="*/ 28 h 68"/>
                      <a:gd name="T4" fmla="*/ 65 w 67"/>
                      <a:gd name="T5" fmla="*/ 20 h 68"/>
                      <a:gd name="T6" fmla="*/ 62 w 67"/>
                      <a:gd name="T7" fmla="*/ 16 h 68"/>
                      <a:gd name="T8" fmla="*/ 58 w 67"/>
                      <a:gd name="T9" fmla="*/ 11 h 68"/>
                      <a:gd name="T10" fmla="*/ 53 w 67"/>
                      <a:gd name="T11" fmla="*/ 6 h 68"/>
                      <a:gd name="T12" fmla="*/ 47 w 67"/>
                      <a:gd name="T13" fmla="*/ 3 h 68"/>
                      <a:gd name="T14" fmla="*/ 41 w 67"/>
                      <a:gd name="T15" fmla="*/ 0 h 68"/>
                      <a:gd name="T16" fmla="*/ 34 w 67"/>
                      <a:gd name="T17" fmla="*/ 0 h 68"/>
                      <a:gd name="T18" fmla="*/ 31 w 67"/>
                      <a:gd name="T19" fmla="*/ 2 h 68"/>
                      <a:gd name="T20" fmla="*/ 27 w 67"/>
                      <a:gd name="T21" fmla="*/ 3 h 68"/>
                      <a:gd name="T22" fmla="*/ 30 w 67"/>
                      <a:gd name="T23" fmla="*/ 3 h 68"/>
                      <a:gd name="T24" fmla="*/ 33 w 67"/>
                      <a:gd name="T25" fmla="*/ 3 h 68"/>
                      <a:gd name="T26" fmla="*/ 39 w 67"/>
                      <a:gd name="T27" fmla="*/ 3 h 68"/>
                      <a:gd name="T28" fmla="*/ 45 w 67"/>
                      <a:gd name="T29" fmla="*/ 6 h 68"/>
                      <a:gd name="T30" fmla="*/ 51 w 67"/>
                      <a:gd name="T31" fmla="*/ 8 h 68"/>
                      <a:gd name="T32" fmla="*/ 56 w 67"/>
                      <a:gd name="T33" fmla="*/ 13 h 68"/>
                      <a:gd name="T34" fmla="*/ 59 w 67"/>
                      <a:gd name="T35" fmla="*/ 17 h 68"/>
                      <a:gd name="T36" fmla="*/ 62 w 67"/>
                      <a:gd name="T37" fmla="*/ 22 h 68"/>
                      <a:gd name="T38" fmla="*/ 64 w 67"/>
                      <a:gd name="T39" fmla="*/ 28 h 68"/>
                      <a:gd name="T40" fmla="*/ 64 w 67"/>
                      <a:gd name="T41" fmla="*/ 34 h 68"/>
                      <a:gd name="T42" fmla="*/ 64 w 67"/>
                      <a:gd name="T43" fmla="*/ 40 h 68"/>
                      <a:gd name="T44" fmla="*/ 62 w 67"/>
                      <a:gd name="T45" fmla="*/ 47 h 68"/>
                      <a:gd name="T46" fmla="*/ 59 w 67"/>
                      <a:gd name="T47" fmla="*/ 51 h 68"/>
                      <a:gd name="T48" fmla="*/ 56 w 67"/>
                      <a:gd name="T49" fmla="*/ 56 h 68"/>
                      <a:gd name="T50" fmla="*/ 51 w 67"/>
                      <a:gd name="T51" fmla="*/ 61 h 68"/>
                      <a:gd name="T52" fmla="*/ 45 w 67"/>
                      <a:gd name="T53" fmla="*/ 62 h 68"/>
                      <a:gd name="T54" fmla="*/ 39 w 67"/>
                      <a:gd name="T55" fmla="*/ 65 h 68"/>
                      <a:gd name="T56" fmla="*/ 33 w 67"/>
                      <a:gd name="T57" fmla="*/ 65 h 68"/>
                      <a:gd name="T58" fmla="*/ 27 w 67"/>
                      <a:gd name="T59" fmla="*/ 65 h 68"/>
                      <a:gd name="T60" fmla="*/ 22 w 67"/>
                      <a:gd name="T61" fmla="*/ 62 h 68"/>
                      <a:gd name="T62" fmla="*/ 16 w 67"/>
                      <a:gd name="T63" fmla="*/ 61 h 68"/>
                      <a:gd name="T64" fmla="*/ 11 w 67"/>
                      <a:gd name="T65" fmla="*/ 56 h 68"/>
                      <a:gd name="T66" fmla="*/ 8 w 67"/>
                      <a:gd name="T67" fmla="*/ 51 h 68"/>
                      <a:gd name="T68" fmla="*/ 5 w 67"/>
                      <a:gd name="T69" fmla="*/ 47 h 68"/>
                      <a:gd name="T70" fmla="*/ 4 w 67"/>
                      <a:gd name="T71" fmla="*/ 40 h 68"/>
                      <a:gd name="T72" fmla="*/ 2 w 67"/>
                      <a:gd name="T73" fmla="*/ 34 h 68"/>
                      <a:gd name="T74" fmla="*/ 2 w 67"/>
                      <a:gd name="T75" fmla="*/ 34 h 68"/>
                      <a:gd name="T76" fmla="*/ 2 w 67"/>
                      <a:gd name="T77" fmla="*/ 34 h 68"/>
                      <a:gd name="T78" fmla="*/ 2 w 67"/>
                      <a:gd name="T79" fmla="*/ 37 h 68"/>
                      <a:gd name="T80" fmla="*/ 0 w 67"/>
                      <a:gd name="T81" fmla="*/ 42 h 68"/>
                      <a:gd name="T82" fmla="*/ 2 w 67"/>
                      <a:gd name="T83" fmla="*/ 47 h 68"/>
                      <a:gd name="T84" fmla="*/ 5 w 67"/>
                      <a:gd name="T85" fmla="*/ 53 h 68"/>
                      <a:gd name="T86" fmla="*/ 8 w 67"/>
                      <a:gd name="T87" fmla="*/ 57 h 68"/>
                      <a:gd name="T88" fmla="*/ 13 w 67"/>
                      <a:gd name="T89" fmla="*/ 61 h 68"/>
                      <a:gd name="T90" fmla="*/ 17 w 67"/>
                      <a:gd name="T91" fmla="*/ 64 h 68"/>
                      <a:gd name="T92" fmla="*/ 22 w 67"/>
                      <a:gd name="T93" fmla="*/ 67 h 68"/>
                      <a:gd name="T94" fmla="*/ 28 w 67"/>
                      <a:gd name="T95" fmla="*/ 68 h 68"/>
                      <a:gd name="T96" fmla="*/ 33 w 67"/>
                      <a:gd name="T97" fmla="*/ 68 h 68"/>
                      <a:gd name="T98" fmla="*/ 41 w 67"/>
                      <a:gd name="T99" fmla="*/ 67 h 68"/>
                      <a:gd name="T100" fmla="*/ 47 w 67"/>
                      <a:gd name="T101" fmla="*/ 65 h 68"/>
                      <a:gd name="T102" fmla="*/ 53 w 67"/>
                      <a:gd name="T103" fmla="*/ 62 h 68"/>
                      <a:gd name="T104" fmla="*/ 58 w 67"/>
                      <a:gd name="T105" fmla="*/ 57 h 68"/>
                      <a:gd name="T106" fmla="*/ 62 w 67"/>
                      <a:gd name="T107" fmla="*/ 53 h 68"/>
                      <a:gd name="T108" fmla="*/ 65 w 67"/>
                      <a:gd name="T109" fmla="*/ 48 h 68"/>
                      <a:gd name="T110" fmla="*/ 67 w 67"/>
                      <a:gd name="T111" fmla="*/ 40 h 68"/>
                      <a:gd name="T112" fmla="*/ 67 w 67"/>
                      <a:gd name="T113" fmla="*/ 34 h 6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7"/>
                      <a:gd name="T172" fmla="*/ 0 h 68"/>
                      <a:gd name="T173" fmla="*/ 67 w 67"/>
                      <a:gd name="T174" fmla="*/ 68 h 6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7" h="68">
                        <a:moveTo>
                          <a:pt x="67" y="34"/>
                        </a:moveTo>
                        <a:lnTo>
                          <a:pt x="67" y="28"/>
                        </a:lnTo>
                        <a:lnTo>
                          <a:pt x="65" y="20"/>
                        </a:lnTo>
                        <a:lnTo>
                          <a:pt x="62" y="16"/>
                        </a:lnTo>
                        <a:lnTo>
                          <a:pt x="58" y="11"/>
                        </a:lnTo>
                        <a:lnTo>
                          <a:pt x="53" y="6"/>
                        </a:lnTo>
                        <a:lnTo>
                          <a:pt x="47" y="3"/>
                        </a:lnTo>
                        <a:lnTo>
                          <a:pt x="41" y="0"/>
                        </a:lnTo>
                        <a:lnTo>
                          <a:pt x="34" y="0"/>
                        </a:lnTo>
                        <a:lnTo>
                          <a:pt x="31" y="2"/>
                        </a:lnTo>
                        <a:lnTo>
                          <a:pt x="27" y="3"/>
                        </a:lnTo>
                        <a:lnTo>
                          <a:pt x="30" y="3"/>
                        </a:lnTo>
                        <a:lnTo>
                          <a:pt x="33" y="3"/>
                        </a:lnTo>
                        <a:lnTo>
                          <a:pt x="39" y="3"/>
                        </a:lnTo>
                        <a:lnTo>
                          <a:pt x="45" y="6"/>
                        </a:lnTo>
                        <a:lnTo>
                          <a:pt x="51" y="8"/>
                        </a:lnTo>
                        <a:lnTo>
                          <a:pt x="56" y="13"/>
                        </a:lnTo>
                        <a:lnTo>
                          <a:pt x="59" y="17"/>
                        </a:lnTo>
                        <a:lnTo>
                          <a:pt x="62" y="22"/>
                        </a:lnTo>
                        <a:lnTo>
                          <a:pt x="64" y="28"/>
                        </a:lnTo>
                        <a:lnTo>
                          <a:pt x="64" y="34"/>
                        </a:lnTo>
                        <a:lnTo>
                          <a:pt x="64" y="40"/>
                        </a:lnTo>
                        <a:lnTo>
                          <a:pt x="62" y="47"/>
                        </a:lnTo>
                        <a:lnTo>
                          <a:pt x="59" y="51"/>
                        </a:lnTo>
                        <a:lnTo>
                          <a:pt x="56" y="56"/>
                        </a:lnTo>
                        <a:lnTo>
                          <a:pt x="51" y="61"/>
                        </a:lnTo>
                        <a:lnTo>
                          <a:pt x="45" y="62"/>
                        </a:lnTo>
                        <a:lnTo>
                          <a:pt x="39" y="65"/>
                        </a:lnTo>
                        <a:lnTo>
                          <a:pt x="33" y="65"/>
                        </a:lnTo>
                        <a:lnTo>
                          <a:pt x="27" y="65"/>
                        </a:lnTo>
                        <a:lnTo>
                          <a:pt x="22" y="62"/>
                        </a:lnTo>
                        <a:lnTo>
                          <a:pt x="16" y="61"/>
                        </a:lnTo>
                        <a:lnTo>
                          <a:pt x="11" y="56"/>
                        </a:lnTo>
                        <a:lnTo>
                          <a:pt x="8" y="51"/>
                        </a:lnTo>
                        <a:lnTo>
                          <a:pt x="5" y="47"/>
                        </a:lnTo>
                        <a:lnTo>
                          <a:pt x="4" y="40"/>
                        </a:lnTo>
                        <a:lnTo>
                          <a:pt x="2" y="34"/>
                        </a:lnTo>
                        <a:lnTo>
                          <a:pt x="2" y="37"/>
                        </a:lnTo>
                        <a:lnTo>
                          <a:pt x="0" y="42"/>
                        </a:lnTo>
                        <a:lnTo>
                          <a:pt x="2" y="47"/>
                        </a:lnTo>
                        <a:lnTo>
                          <a:pt x="5" y="53"/>
                        </a:lnTo>
                        <a:lnTo>
                          <a:pt x="8" y="57"/>
                        </a:lnTo>
                        <a:lnTo>
                          <a:pt x="13" y="61"/>
                        </a:lnTo>
                        <a:lnTo>
                          <a:pt x="17" y="64"/>
                        </a:lnTo>
                        <a:lnTo>
                          <a:pt x="22" y="67"/>
                        </a:lnTo>
                        <a:lnTo>
                          <a:pt x="28" y="68"/>
                        </a:lnTo>
                        <a:lnTo>
                          <a:pt x="33" y="68"/>
                        </a:lnTo>
                        <a:lnTo>
                          <a:pt x="41" y="67"/>
                        </a:lnTo>
                        <a:lnTo>
                          <a:pt x="47" y="65"/>
                        </a:lnTo>
                        <a:lnTo>
                          <a:pt x="53" y="62"/>
                        </a:lnTo>
                        <a:lnTo>
                          <a:pt x="58" y="57"/>
                        </a:lnTo>
                        <a:lnTo>
                          <a:pt x="62" y="53"/>
                        </a:lnTo>
                        <a:lnTo>
                          <a:pt x="65" y="48"/>
                        </a:lnTo>
                        <a:lnTo>
                          <a:pt x="67" y="40"/>
                        </a:lnTo>
                        <a:lnTo>
                          <a:pt x="67" y="34"/>
                        </a:lnTo>
                        <a:close/>
                      </a:path>
                    </a:pathLst>
                  </a:custGeom>
                  <a:solidFill>
                    <a:srgbClr val="909BC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8" name="Freeform 926">
                    <a:extLst>
                      <a:ext uri="{FF2B5EF4-FFF2-40B4-BE49-F238E27FC236}">
                        <a16:creationId xmlns:a16="http://schemas.microsoft.com/office/drawing/2014/main" id="{0F46C996-2A40-854E-8CEA-26BD1EC892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9" y="1501"/>
                    <a:ext cx="63" cy="65"/>
                  </a:xfrm>
                  <a:custGeom>
                    <a:avLst/>
                    <a:gdLst>
                      <a:gd name="T0" fmla="*/ 63 w 63"/>
                      <a:gd name="T1" fmla="*/ 32 h 65"/>
                      <a:gd name="T2" fmla="*/ 63 w 63"/>
                      <a:gd name="T3" fmla="*/ 26 h 65"/>
                      <a:gd name="T4" fmla="*/ 62 w 63"/>
                      <a:gd name="T5" fmla="*/ 20 h 65"/>
                      <a:gd name="T6" fmla="*/ 59 w 63"/>
                      <a:gd name="T7" fmla="*/ 14 h 65"/>
                      <a:gd name="T8" fmla="*/ 54 w 63"/>
                      <a:gd name="T9" fmla="*/ 9 h 65"/>
                      <a:gd name="T10" fmla="*/ 49 w 63"/>
                      <a:gd name="T11" fmla="*/ 6 h 65"/>
                      <a:gd name="T12" fmla="*/ 45 w 63"/>
                      <a:gd name="T13" fmla="*/ 3 h 65"/>
                      <a:gd name="T14" fmla="*/ 39 w 63"/>
                      <a:gd name="T15" fmla="*/ 0 h 65"/>
                      <a:gd name="T16" fmla="*/ 31 w 63"/>
                      <a:gd name="T17" fmla="*/ 0 h 65"/>
                      <a:gd name="T18" fmla="*/ 29 w 63"/>
                      <a:gd name="T19" fmla="*/ 0 h 65"/>
                      <a:gd name="T20" fmla="*/ 29 w 63"/>
                      <a:gd name="T21" fmla="*/ 0 h 65"/>
                      <a:gd name="T22" fmla="*/ 25 w 63"/>
                      <a:gd name="T23" fmla="*/ 1 h 65"/>
                      <a:gd name="T24" fmla="*/ 22 w 63"/>
                      <a:gd name="T25" fmla="*/ 4 h 65"/>
                      <a:gd name="T26" fmla="*/ 26 w 63"/>
                      <a:gd name="T27" fmla="*/ 3 h 65"/>
                      <a:gd name="T28" fmla="*/ 31 w 63"/>
                      <a:gd name="T29" fmla="*/ 3 h 65"/>
                      <a:gd name="T30" fmla="*/ 37 w 63"/>
                      <a:gd name="T31" fmla="*/ 3 h 65"/>
                      <a:gd name="T32" fmla="*/ 43 w 63"/>
                      <a:gd name="T33" fmla="*/ 4 h 65"/>
                      <a:gd name="T34" fmla="*/ 48 w 63"/>
                      <a:gd name="T35" fmla="*/ 7 h 65"/>
                      <a:gd name="T36" fmla="*/ 53 w 63"/>
                      <a:gd name="T37" fmla="*/ 12 h 65"/>
                      <a:gd name="T38" fmla="*/ 56 w 63"/>
                      <a:gd name="T39" fmla="*/ 15 h 65"/>
                      <a:gd name="T40" fmla="*/ 59 w 63"/>
                      <a:gd name="T41" fmla="*/ 21 h 65"/>
                      <a:gd name="T42" fmla="*/ 60 w 63"/>
                      <a:gd name="T43" fmla="*/ 26 h 65"/>
                      <a:gd name="T44" fmla="*/ 60 w 63"/>
                      <a:gd name="T45" fmla="*/ 32 h 65"/>
                      <a:gd name="T46" fmla="*/ 60 w 63"/>
                      <a:gd name="T47" fmla="*/ 38 h 65"/>
                      <a:gd name="T48" fmla="*/ 59 w 63"/>
                      <a:gd name="T49" fmla="*/ 43 h 65"/>
                      <a:gd name="T50" fmla="*/ 56 w 63"/>
                      <a:gd name="T51" fmla="*/ 49 h 65"/>
                      <a:gd name="T52" fmla="*/ 53 w 63"/>
                      <a:gd name="T53" fmla="*/ 52 h 65"/>
                      <a:gd name="T54" fmla="*/ 48 w 63"/>
                      <a:gd name="T55" fmla="*/ 57 h 65"/>
                      <a:gd name="T56" fmla="*/ 43 w 63"/>
                      <a:gd name="T57" fmla="*/ 59 h 65"/>
                      <a:gd name="T58" fmla="*/ 37 w 63"/>
                      <a:gd name="T59" fmla="*/ 62 h 65"/>
                      <a:gd name="T60" fmla="*/ 31 w 63"/>
                      <a:gd name="T61" fmla="*/ 62 h 65"/>
                      <a:gd name="T62" fmla="*/ 26 w 63"/>
                      <a:gd name="T63" fmla="*/ 62 h 65"/>
                      <a:gd name="T64" fmla="*/ 20 w 63"/>
                      <a:gd name="T65" fmla="*/ 59 h 65"/>
                      <a:gd name="T66" fmla="*/ 15 w 63"/>
                      <a:gd name="T67" fmla="*/ 57 h 65"/>
                      <a:gd name="T68" fmla="*/ 11 w 63"/>
                      <a:gd name="T69" fmla="*/ 52 h 65"/>
                      <a:gd name="T70" fmla="*/ 8 w 63"/>
                      <a:gd name="T71" fmla="*/ 49 h 65"/>
                      <a:gd name="T72" fmla="*/ 5 w 63"/>
                      <a:gd name="T73" fmla="*/ 43 h 65"/>
                      <a:gd name="T74" fmla="*/ 3 w 63"/>
                      <a:gd name="T75" fmla="*/ 38 h 65"/>
                      <a:gd name="T76" fmla="*/ 2 w 63"/>
                      <a:gd name="T77" fmla="*/ 32 h 65"/>
                      <a:gd name="T78" fmla="*/ 2 w 63"/>
                      <a:gd name="T79" fmla="*/ 31 h 65"/>
                      <a:gd name="T80" fmla="*/ 3 w 63"/>
                      <a:gd name="T81" fmla="*/ 28 h 65"/>
                      <a:gd name="T82" fmla="*/ 0 w 63"/>
                      <a:gd name="T83" fmla="*/ 32 h 65"/>
                      <a:gd name="T84" fmla="*/ 0 w 63"/>
                      <a:gd name="T85" fmla="*/ 35 h 65"/>
                      <a:gd name="T86" fmla="*/ 0 w 63"/>
                      <a:gd name="T87" fmla="*/ 42 h 65"/>
                      <a:gd name="T88" fmla="*/ 3 w 63"/>
                      <a:gd name="T89" fmla="*/ 48 h 65"/>
                      <a:gd name="T90" fmla="*/ 6 w 63"/>
                      <a:gd name="T91" fmla="*/ 52 h 65"/>
                      <a:gd name="T92" fmla="*/ 9 w 63"/>
                      <a:gd name="T93" fmla="*/ 57 h 65"/>
                      <a:gd name="T94" fmla="*/ 14 w 63"/>
                      <a:gd name="T95" fmla="*/ 60 h 65"/>
                      <a:gd name="T96" fmla="*/ 20 w 63"/>
                      <a:gd name="T97" fmla="*/ 62 h 65"/>
                      <a:gd name="T98" fmla="*/ 25 w 63"/>
                      <a:gd name="T99" fmla="*/ 65 h 65"/>
                      <a:gd name="T100" fmla="*/ 31 w 63"/>
                      <a:gd name="T101" fmla="*/ 65 h 65"/>
                      <a:gd name="T102" fmla="*/ 39 w 63"/>
                      <a:gd name="T103" fmla="*/ 63 h 65"/>
                      <a:gd name="T104" fmla="*/ 45 w 63"/>
                      <a:gd name="T105" fmla="*/ 62 h 65"/>
                      <a:gd name="T106" fmla="*/ 49 w 63"/>
                      <a:gd name="T107" fmla="*/ 59 h 65"/>
                      <a:gd name="T108" fmla="*/ 54 w 63"/>
                      <a:gd name="T109" fmla="*/ 55 h 65"/>
                      <a:gd name="T110" fmla="*/ 59 w 63"/>
                      <a:gd name="T111" fmla="*/ 51 h 65"/>
                      <a:gd name="T112" fmla="*/ 62 w 63"/>
                      <a:gd name="T113" fmla="*/ 45 h 65"/>
                      <a:gd name="T114" fmla="*/ 63 w 63"/>
                      <a:gd name="T115" fmla="*/ 38 h 65"/>
                      <a:gd name="T116" fmla="*/ 63 w 63"/>
                      <a:gd name="T117" fmla="*/ 32 h 65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3"/>
                      <a:gd name="T178" fmla="*/ 0 h 65"/>
                      <a:gd name="T179" fmla="*/ 63 w 63"/>
                      <a:gd name="T180" fmla="*/ 65 h 65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3" h="65">
                        <a:moveTo>
                          <a:pt x="63" y="32"/>
                        </a:moveTo>
                        <a:lnTo>
                          <a:pt x="63" y="26"/>
                        </a:lnTo>
                        <a:lnTo>
                          <a:pt x="62" y="20"/>
                        </a:lnTo>
                        <a:lnTo>
                          <a:pt x="59" y="14"/>
                        </a:lnTo>
                        <a:lnTo>
                          <a:pt x="54" y="9"/>
                        </a:lnTo>
                        <a:lnTo>
                          <a:pt x="49" y="6"/>
                        </a:lnTo>
                        <a:lnTo>
                          <a:pt x="45" y="3"/>
                        </a:lnTo>
                        <a:lnTo>
                          <a:pt x="39" y="0"/>
                        </a:lnTo>
                        <a:lnTo>
                          <a:pt x="31" y="0"/>
                        </a:lnTo>
                        <a:lnTo>
                          <a:pt x="29" y="0"/>
                        </a:lnTo>
                        <a:lnTo>
                          <a:pt x="25" y="1"/>
                        </a:lnTo>
                        <a:lnTo>
                          <a:pt x="22" y="4"/>
                        </a:lnTo>
                        <a:lnTo>
                          <a:pt x="26" y="3"/>
                        </a:lnTo>
                        <a:lnTo>
                          <a:pt x="31" y="3"/>
                        </a:lnTo>
                        <a:lnTo>
                          <a:pt x="37" y="3"/>
                        </a:lnTo>
                        <a:lnTo>
                          <a:pt x="43" y="4"/>
                        </a:lnTo>
                        <a:lnTo>
                          <a:pt x="48" y="7"/>
                        </a:lnTo>
                        <a:lnTo>
                          <a:pt x="53" y="12"/>
                        </a:lnTo>
                        <a:lnTo>
                          <a:pt x="56" y="15"/>
                        </a:lnTo>
                        <a:lnTo>
                          <a:pt x="59" y="21"/>
                        </a:lnTo>
                        <a:lnTo>
                          <a:pt x="60" y="26"/>
                        </a:lnTo>
                        <a:lnTo>
                          <a:pt x="60" y="32"/>
                        </a:lnTo>
                        <a:lnTo>
                          <a:pt x="60" y="38"/>
                        </a:lnTo>
                        <a:lnTo>
                          <a:pt x="59" y="43"/>
                        </a:lnTo>
                        <a:lnTo>
                          <a:pt x="56" y="49"/>
                        </a:lnTo>
                        <a:lnTo>
                          <a:pt x="53" y="52"/>
                        </a:lnTo>
                        <a:lnTo>
                          <a:pt x="48" y="57"/>
                        </a:lnTo>
                        <a:lnTo>
                          <a:pt x="43" y="59"/>
                        </a:lnTo>
                        <a:lnTo>
                          <a:pt x="37" y="62"/>
                        </a:lnTo>
                        <a:lnTo>
                          <a:pt x="31" y="62"/>
                        </a:lnTo>
                        <a:lnTo>
                          <a:pt x="26" y="62"/>
                        </a:lnTo>
                        <a:lnTo>
                          <a:pt x="20" y="59"/>
                        </a:lnTo>
                        <a:lnTo>
                          <a:pt x="15" y="57"/>
                        </a:lnTo>
                        <a:lnTo>
                          <a:pt x="11" y="52"/>
                        </a:lnTo>
                        <a:lnTo>
                          <a:pt x="8" y="49"/>
                        </a:lnTo>
                        <a:lnTo>
                          <a:pt x="5" y="43"/>
                        </a:lnTo>
                        <a:lnTo>
                          <a:pt x="3" y="38"/>
                        </a:lnTo>
                        <a:lnTo>
                          <a:pt x="2" y="32"/>
                        </a:lnTo>
                        <a:lnTo>
                          <a:pt x="2" y="31"/>
                        </a:lnTo>
                        <a:lnTo>
                          <a:pt x="3" y="28"/>
                        </a:lnTo>
                        <a:lnTo>
                          <a:pt x="0" y="32"/>
                        </a:lnTo>
                        <a:lnTo>
                          <a:pt x="0" y="35"/>
                        </a:lnTo>
                        <a:lnTo>
                          <a:pt x="0" y="42"/>
                        </a:lnTo>
                        <a:lnTo>
                          <a:pt x="3" y="48"/>
                        </a:lnTo>
                        <a:lnTo>
                          <a:pt x="6" y="52"/>
                        </a:lnTo>
                        <a:lnTo>
                          <a:pt x="9" y="57"/>
                        </a:lnTo>
                        <a:lnTo>
                          <a:pt x="14" y="60"/>
                        </a:lnTo>
                        <a:lnTo>
                          <a:pt x="20" y="62"/>
                        </a:lnTo>
                        <a:lnTo>
                          <a:pt x="25" y="65"/>
                        </a:lnTo>
                        <a:lnTo>
                          <a:pt x="31" y="65"/>
                        </a:lnTo>
                        <a:lnTo>
                          <a:pt x="39" y="63"/>
                        </a:lnTo>
                        <a:lnTo>
                          <a:pt x="45" y="62"/>
                        </a:lnTo>
                        <a:lnTo>
                          <a:pt x="49" y="59"/>
                        </a:lnTo>
                        <a:lnTo>
                          <a:pt x="54" y="55"/>
                        </a:lnTo>
                        <a:lnTo>
                          <a:pt x="59" y="51"/>
                        </a:lnTo>
                        <a:lnTo>
                          <a:pt x="62" y="45"/>
                        </a:lnTo>
                        <a:lnTo>
                          <a:pt x="63" y="38"/>
                        </a:lnTo>
                        <a:lnTo>
                          <a:pt x="63" y="32"/>
                        </a:lnTo>
                        <a:close/>
                      </a:path>
                    </a:pathLst>
                  </a:custGeom>
                  <a:solidFill>
                    <a:srgbClr val="98A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9" name="Freeform 927">
                    <a:extLst>
                      <a:ext uri="{FF2B5EF4-FFF2-40B4-BE49-F238E27FC236}">
                        <a16:creationId xmlns:a16="http://schemas.microsoft.com/office/drawing/2014/main" id="{B18AEE17-4DCA-6D46-88EA-2E432FF5E0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9" y="1502"/>
                    <a:ext cx="62" cy="62"/>
                  </a:xfrm>
                  <a:custGeom>
                    <a:avLst/>
                    <a:gdLst>
                      <a:gd name="T0" fmla="*/ 62 w 62"/>
                      <a:gd name="T1" fmla="*/ 31 h 62"/>
                      <a:gd name="T2" fmla="*/ 62 w 62"/>
                      <a:gd name="T3" fmla="*/ 25 h 62"/>
                      <a:gd name="T4" fmla="*/ 60 w 62"/>
                      <a:gd name="T5" fmla="*/ 19 h 62"/>
                      <a:gd name="T6" fmla="*/ 57 w 62"/>
                      <a:gd name="T7" fmla="*/ 14 h 62"/>
                      <a:gd name="T8" fmla="*/ 54 w 62"/>
                      <a:gd name="T9" fmla="*/ 10 h 62"/>
                      <a:gd name="T10" fmla="*/ 49 w 62"/>
                      <a:gd name="T11" fmla="*/ 5 h 62"/>
                      <a:gd name="T12" fmla="*/ 43 w 62"/>
                      <a:gd name="T13" fmla="*/ 3 h 62"/>
                      <a:gd name="T14" fmla="*/ 37 w 62"/>
                      <a:gd name="T15" fmla="*/ 0 h 62"/>
                      <a:gd name="T16" fmla="*/ 31 w 62"/>
                      <a:gd name="T17" fmla="*/ 0 h 62"/>
                      <a:gd name="T18" fmla="*/ 28 w 62"/>
                      <a:gd name="T19" fmla="*/ 0 h 62"/>
                      <a:gd name="T20" fmla="*/ 25 w 62"/>
                      <a:gd name="T21" fmla="*/ 0 h 62"/>
                      <a:gd name="T22" fmla="*/ 20 w 62"/>
                      <a:gd name="T23" fmla="*/ 3 h 62"/>
                      <a:gd name="T24" fmla="*/ 17 w 62"/>
                      <a:gd name="T25" fmla="*/ 8 h 62"/>
                      <a:gd name="T26" fmla="*/ 23 w 62"/>
                      <a:gd name="T27" fmla="*/ 5 h 62"/>
                      <a:gd name="T28" fmla="*/ 31 w 62"/>
                      <a:gd name="T29" fmla="*/ 3 h 62"/>
                      <a:gd name="T30" fmla="*/ 37 w 62"/>
                      <a:gd name="T31" fmla="*/ 3 h 62"/>
                      <a:gd name="T32" fmla="*/ 42 w 62"/>
                      <a:gd name="T33" fmla="*/ 5 h 62"/>
                      <a:gd name="T34" fmla="*/ 46 w 62"/>
                      <a:gd name="T35" fmla="*/ 8 h 62"/>
                      <a:gd name="T36" fmla="*/ 51 w 62"/>
                      <a:gd name="T37" fmla="*/ 11 h 62"/>
                      <a:gd name="T38" fmla="*/ 54 w 62"/>
                      <a:gd name="T39" fmla="*/ 16 h 62"/>
                      <a:gd name="T40" fmla="*/ 57 w 62"/>
                      <a:gd name="T41" fmla="*/ 20 h 62"/>
                      <a:gd name="T42" fmla="*/ 59 w 62"/>
                      <a:gd name="T43" fmla="*/ 25 h 62"/>
                      <a:gd name="T44" fmla="*/ 59 w 62"/>
                      <a:gd name="T45" fmla="*/ 31 h 62"/>
                      <a:gd name="T46" fmla="*/ 59 w 62"/>
                      <a:gd name="T47" fmla="*/ 37 h 62"/>
                      <a:gd name="T48" fmla="*/ 57 w 62"/>
                      <a:gd name="T49" fmla="*/ 42 h 62"/>
                      <a:gd name="T50" fmla="*/ 54 w 62"/>
                      <a:gd name="T51" fmla="*/ 47 h 62"/>
                      <a:gd name="T52" fmla="*/ 51 w 62"/>
                      <a:gd name="T53" fmla="*/ 51 h 62"/>
                      <a:gd name="T54" fmla="*/ 46 w 62"/>
                      <a:gd name="T55" fmla="*/ 54 h 62"/>
                      <a:gd name="T56" fmla="*/ 42 w 62"/>
                      <a:gd name="T57" fmla="*/ 58 h 62"/>
                      <a:gd name="T58" fmla="*/ 37 w 62"/>
                      <a:gd name="T59" fmla="*/ 59 h 62"/>
                      <a:gd name="T60" fmla="*/ 31 w 62"/>
                      <a:gd name="T61" fmla="*/ 59 h 62"/>
                      <a:gd name="T62" fmla="*/ 26 w 62"/>
                      <a:gd name="T63" fmla="*/ 59 h 62"/>
                      <a:gd name="T64" fmla="*/ 20 w 62"/>
                      <a:gd name="T65" fmla="*/ 58 h 62"/>
                      <a:gd name="T66" fmla="*/ 15 w 62"/>
                      <a:gd name="T67" fmla="*/ 54 h 62"/>
                      <a:gd name="T68" fmla="*/ 12 w 62"/>
                      <a:gd name="T69" fmla="*/ 51 h 62"/>
                      <a:gd name="T70" fmla="*/ 8 w 62"/>
                      <a:gd name="T71" fmla="*/ 47 h 62"/>
                      <a:gd name="T72" fmla="*/ 6 w 62"/>
                      <a:gd name="T73" fmla="*/ 42 h 62"/>
                      <a:gd name="T74" fmla="*/ 5 w 62"/>
                      <a:gd name="T75" fmla="*/ 37 h 62"/>
                      <a:gd name="T76" fmla="*/ 3 w 62"/>
                      <a:gd name="T77" fmla="*/ 31 h 62"/>
                      <a:gd name="T78" fmla="*/ 5 w 62"/>
                      <a:gd name="T79" fmla="*/ 27 h 62"/>
                      <a:gd name="T80" fmla="*/ 6 w 62"/>
                      <a:gd name="T81" fmla="*/ 20 h 62"/>
                      <a:gd name="T82" fmla="*/ 3 w 62"/>
                      <a:gd name="T83" fmla="*/ 27 h 62"/>
                      <a:gd name="T84" fmla="*/ 0 w 62"/>
                      <a:gd name="T85" fmla="*/ 31 h 62"/>
                      <a:gd name="T86" fmla="*/ 0 w 62"/>
                      <a:gd name="T87" fmla="*/ 31 h 62"/>
                      <a:gd name="T88" fmla="*/ 0 w 62"/>
                      <a:gd name="T89" fmla="*/ 31 h 62"/>
                      <a:gd name="T90" fmla="*/ 2 w 62"/>
                      <a:gd name="T91" fmla="*/ 37 h 62"/>
                      <a:gd name="T92" fmla="*/ 3 w 62"/>
                      <a:gd name="T93" fmla="*/ 44 h 62"/>
                      <a:gd name="T94" fmla="*/ 6 w 62"/>
                      <a:gd name="T95" fmla="*/ 48 h 62"/>
                      <a:gd name="T96" fmla="*/ 9 w 62"/>
                      <a:gd name="T97" fmla="*/ 53 h 62"/>
                      <a:gd name="T98" fmla="*/ 14 w 62"/>
                      <a:gd name="T99" fmla="*/ 58 h 62"/>
                      <a:gd name="T100" fmla="*/ 20 w 62"/>
                      <a:gd name="T101" fmla="*/ 59 h 62"/>
                      <a:gd name="T102" fmla="*/ 25 w 62"/>
                      <a:gd name="T103" fmla="*/ 62 h 62"/>
                      <a:gd name="T104" fmla="*/ 31 w 62"/>
                      <a:gd name="T105" fmla="*/ 62 h 62"/>
                      <a:gd name="T106" fmla="*/ 37 w 62"/>
                      <a:gd name="T107" fmla="*/ 62 h 62"/>
                      <a:gd name="T108" fmla="*/ 43 w 62"/>
                      <a:gd name="T109" fmla="*/ 59 h 62"/>
                      <a:gd name="T110" fmla="*/ 49 w 62"/>
                      <a:gd name="T111" fmla="*/ 58 h 62"/>
                      <a:gd name="T112" fmla="*/ 54 w 62"/>
                      <a:gd name="T113" fmla="*/ 53 h 62"/>
                      <a:gd name="T114" fmla="*/ 57 w 62"/>
                      <a:gd name="T115" fmla="*/ 48 h 62"/>
                      <a:gd name="T116" fmla="*/ 60 w 62"/>
                      <a:gd name="T117" fmla="*/ 44 h 62"/>
                      <a:gd name="T118" fmla="*/ 62 w 62"/>
                      <a:gd name="T119" fmla="*/ 37 h 62"/>
                      <a:gd name="T120" fmla="*/ 62 w 62"/>
                      <a:gd name="T121" fmla="*/ 31 h 6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2"/>
                      <a:gd name="T184" fmla="*/ 0 h 62"/>
                      <a:gd name="T185" fmla="*/ 62 w 62"/>
                      <a:gd name="T186" fmla="*/ 62 h 6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2" h="62">
                        <a:moveTo>
                          <a:pt x="62" y="31"/>
                        </a:moveTo>
                        <a:lnTo>
                          <a:pt x="62" y="25"/>
                        </a:lnTo>
                        <a:lnTo>
                          <a:pt x="60" y="19"/>
                        </a:lnTo>
                        <a:lnTo>
                          <a:pt x="57" y="14"/>
                        </a:lnTo>
                        <a:lnTo>
                          <a:pt x="54" y="10"/>
                        </a:lnTo>
                        <a:lnTo>
                          <a:pt x="49" y="5"/>
                        </a:lnTo>
                        <a:lnTo>
                          <a:pt x="43" y="3"/>
                        </a:lnTo>
                        <a:lnTo>
                          <a:pt x="37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5" y="0"/>
                        </a:lnTo>
                        <a:lnTo>
                          <a:pt x="20" y="3"/>
                        </a:lnTo>
                        <a:lnTo>
                          <a:pt x="17" y="8"/>
                        </a:lnTo>
                        <a:lnTo>
                          <a:pt x="23" y="5"/>
                        </a:lnTo>
                        <a:lnTo>
                          <a:pt x="31" y="3"/>
                        </a:lnTo>
                        <a:lnTo>
                          <a:pt x="37" y="3"/>
                        </a:lnTo>
                        <a:lnTo>
                          <a:pt x="42" y="5"/>
                        </a:lnTo>
                        <a:lnTo>
                          <a:pt x="46" y="8"/>
                        </a:lnTo>
                        <a:lnTo>
                          <a:pt x="51" y="11"/>
                        </a:lnTo>
                        <a:lnTo>
                          <a:pt x="54" y="16"/>
                        </a:lnTo>
                        <a:lnTo>
                          <a:pt x="57" y="20"/>
                        </a:lnTo>
                        <a:lnTo>
                          <a:pt x="59" y="25"/>
                        </a:lnTo>
                        <a:lnTo>
                          <a:pt x="59" y="31"/>
                        </a:lnTo>
                        <a:lnTo>
                          <a:pt x="59" y="37"/>
                        </a:lnTo>
                        <a:lnTo>
                          <a:pt x="57" y="42"/>
                        </a:lnTo>
                        <a:lnTo>
                          <a:pt x="54" y="47"/>
                        </a:lnTo>
                        <a:lnTo>
                          <a:pt x="51" y="51"/>
                        </a:lnTo>
                        <a:lnTo>
                          <a:pt x="46" y="54"/>
                        </a:lnTo>
                        <a:lnTo>
                          <a:pt x="42" y="58"/>
                        </a:lnTo>
                        <a:lnTo>
                          <a:pt x="37" y="59"/>
                        </a:lnTo>
                        <a:lnTo>
                          <a:pt x="31" y="59"/>
                        </a:lnTo>
                        <a:lnTo>
                          <a:pt x="26" y="59"/>
                        </a:lnTo>
                        <a:lnTo>
                          <a:pt x="20" y="58"/>
                        </a:lnTo>
                        <a:lnTo>
                          <a:pt x="15" y="54"/>
                        </a:lnTo>
                        <a:lnTo>
                          <a:pt x="12" y="51"/>
                        </a:lnTo>
                        <a:lnTo>
                          <a:pt x="8" y="47"/>
                        </a:lnTo>
                        <a:lnTo>
                          <a:pt x="6" y="42"/>
                        </a:lnTo>
                        <a:lnTo>
                          <a:pt x="5" y="37"/>
                        </a:lnTo>
                        <a:lnTo>
                          <a:pt x="3" y="31"/>
                        </a:lnTo>
                        <a:lnTo>
                          <a:pt x="5" y="27"/>
                        </a:lnTo>
                        <a:lnTo>
                          <a:pt x="6" y="20"/>
                        </a:lnTo>
                        <a:lnTo>
                          <a:pt x="3" y="27"/>
                        </a:lnTo>
                        <a:lnTo>
                          <a:pt x="0" y="31"/>
                        </a:lnTo>
                        <a:lnTo>
                          <a:pt x="2" y="37"/>
                        </a:lnTo>
                        <a:lnTo>
                          <a:pt x="3" y="44"/>
                        </a:lnTo>
                        <a:lnTo>
                          <a:pt x="6" y="48"/>
                        </a:lnTo>
                        <a:lnTo>
                          <a:pt x="9" y="53"/>
                        </a:lnTo>
                        <a:lnTo>
                          <a:pt x="14" y="58"/>
                        </a:lnTo>
                        <a:lnTo>
                          <a:pt x="20" y="59"/>
                        </a:lnTo>
                        <a:lnTo>
                          <a:pt x="25" y="62"/>
                        </a:lnTo>
                        <a:lnTo>
                          <a:pt x="31" y="62"/>
                        </a:lnTo>
                        <a:lnTo>
                          <a:pt x="37" y="62"/>
                        </a:lnTo>
                        <a:lnTo>
                          <a:pt x="43" y="59"/>
                        </a:lnTo>
                        <a:lnTo>
                          <a:pt x="49" y="58"/>
                        </a:lnTo>
                        <a:lnTo>
                          <a:pt x="54" y="53"/>
                        </a:lnTo>
                        <a:lnTo>
                          <a:pt x="57" y="48"/>
                        </a:lnTo>
                        <a:lnTo>
                          <a:pt x="60" y="44"/>
                        </a:lnTo>
                        <a:lnTo>
                          <a:pt x="62" y="37"/>
                        </a:lnTo>
                        <a:lnTo>
                          <a:pt x="62" y="31"/>
                        </a:lnTo>
                        <a:close/>
                      </a:path>
                    </a:pathLst>
                  </a:custGeom>
                  <a:solidFill>
                    <a:srgbClr val="9BA6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0" name="Freeform 928">
                    <a:extLst>
                      <a:ext uri="{FF2B5EF4-FFF2-40B4-BE49-F238E27FC236}">
                        <a16:creationId xmlns:a16="http://schemas.microsoft.com/office/drawing/2014/main" id="{8E84F8FD-D769-4E4B-A813-F1B97588EB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41" y="1504"/>
                    <a:ext cx="58" cy="59"/>
                  </a:xfrm>
                  <a:custGeom>
                    <a:avLst/>
                    <a:gdLst>
                      <a:gd name="T0" fmla="*/ 58 w 58"/>
                      <a:gd name="T1" fmla="*/ 23 h 59"/>
                      <a:gd name="T2" fmla="*/ 54 w 58"/>
                      <a:gd name="T3" fmla="*/ 12 h 59"/>
                      <a:gd name="T4" fmla="*/ 46 w 58"/>
                      <a:gd name="T5" fmla="*/ 4 h 59"/>
                      <a:gd name="T6" fmla="*/ 35 w 58"/>
                      <a:gd name="T7" fmla="*/ 0 h 59"/>
                      <a:gd name="T8" fmla="*/ 24 w 58"/>
                      <a:gd name="T9" fmla="*/ 0 h 59"/>
                      <a:gd name="T10" fmla="*/ 13 w 58"/>
                      <a:gd name="T11" fmla="*/ 6 h 59"/>
                      <a:gd name="T12" fmla="*/ 4 w 58"/>
                      <a:gd name="T13" fmla="*/ 18 h 59"/>
                      <a:gd name="T14" fmla="*/ 0 w 58"/>
                      <a:gd name="T15" fmla="*/ 28 h 59"/>
                      <a:gd name="T16" fmla="*/ 1 w 58"/>
                      <a:gd name="T17" fmla="*/ 35 h 59"/>
                      <a:gd name="T18" fmla="*/ 6 w 58"/>
                      <a:gd name="T19" fmla="*/ 46 h 59"/>
                      <a:gd name="T20" fmla="*/ 13 w 58"/>
                      <a:gd name="T21" fmla="*/ 54 h 59"/>
                      <a:gd name="T22" fmla="*/ 24 w 58"/>
                      <a:gd name="T23" fmla="*/ 59 h 59"/>
                      <a:gd name="T24" fmla="*/ 35 w 58"/>
                      <a:gd name="T25" fmla="*/ 59 h 59"/>
                      <a:gd name="T26" fmla="*/ 46 w 58"/>
                      <a:gd name="T27" fmla="*/ 54 h 59"/>
                      <a:gd name="T28" fmla="*/ 54 w 58"/>
                      <a:gd name="T29" fmla="*/ 46 h 59"/>
                      <a:gd name="T30" fmla="*/ 58 w 58"/>
                      <a:gd name="T31" fmla="*/ 35 h 59"/>
                      <a:gd name="T32" fmla="*/ 55 w 58"/>
                      <a:gd name="T33" fmla="*/ 29 h 59"/>
                      <a:gd name="T34" fmla="*/ 54 w 58"/>
                      <a:gd name="T35" fmla="*/ 40 h 59"/>
                      <a:gd name="T36" fmla="*/ 47 w 58"/>
                      <a:gd name="T37" fmla="*/ 48 h 59"/>
                      <a:gd name="T38" fmla="*/ 40 w 58"/>
                      <a:gd name="T39" fmla="*/ 54 h 59"/>
                      <a:gd name="T40" fmla="*/ 29 w 58"/>
                      <a:gd name="T41" fmla="*/ 56 h 59"/>
                      <a:gd name="T42" fmla="*/ 20 w 58"/>
                      <a:gd name="T43" fmla="*/ 54 h 59"/>
                      <a:gd name="T44" fmla="*/ 10 w 58"/>
                      <a:gd name="T45" fmla="*/ 48 h 59"/>
                      <a:gd name="T46" fmla="*/ 6 w 58"/>
                      <a:gd name="T47" fmla="*/ 40 h 59"/>
                      <a:gd name="T48" fmla="*/ 3 w 58"/>
                      <a:gd name="T49" fmla="*/ 29 h 59"/>
                      <a:gd name="T50" fmla="*/ 6 w 58"/>
                      <a:gd name="T51" fmla="*/ 18 h 59"/>
                      <a:gd name="T52" fmla="*/ 10 w 58"/>
                      <a:gd name="T53" fmla="*/ 11 h 59"/>
                      <a:gd name="T54" fmla="*/ 20 w 58"/>
                      <a:gd name="T55" fmla="*/ 4 h 59"/>
                      <a:gd name="T56" fmla="*/ 29 w 58"/>
                      <a:gd name="T57" fmla="*/ 3 h 59"/>
                      <a:gd name="T58" fmla="*/ 40 w 58"/>
                      <a:gd name="T59" fmla="*/ 4 h 59"/>
                      <a:gd name="T60" fmla="*/ 47 w 58"/>
                      <a:gd name="T61" fmla="*/ 11 h 59"/>
                      <a:gd name="T62" fmla="*/ 54 w 58"/>
                      <a:gd name="T63" fmla="*/ 18 h 59"/>
                      <a:gd name="T64" fmla="*/ 55 w 58"/>
                      <a:gd name="T65" fmla="*/ 29 h 59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8"/>
                      <a:gd name="T100" fmla="*/ 0 h 59"/>
                      <a:gd name="T101" fmla="*/ 58 w 58"/>
                      <a:gd name="T102" fmla="*/ 59 h 59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8" h="59">
                        <a:moveTo>
                          <a:pt x="58" y="29"/>
                        </a:moveTo>
                        <a:lnTo>
                          <a:pt x="58" y="23"/>
                        </a:lnTo>
                        <a:lnTo>
                          <a:pt x="57" y="18"/>
                        </a:lnTo>
                        <a:lnTo>
                          <a:pt x="54" y="12"/>
                        </a:lnTo>
                        <a:lnTo>
                          <a:pt x="51" y="9"/>
                        </a:lnTo>
                        <a:lnTo>
                          <a:pt x="46" y="4"/>
                        </a:lnTo>
                        <a:lnTo>
                          <a:pt x="41" y="1"/>
                        </a:lnTo>
                        <a:lnTo>
                          <a:pt x="35" y="0"/>
                        </a:lnTo>
                        <a:lnTo>
                          <a:pt x="29" y="0"/>
                        </a:lnTo>
                        <a:lnTo>
                          <a:pt x="24" y="0"/>
                        </a:lnTo>
                        <a:lnTo>
                          <a:pt x="20" y="1"/>
                        </a:lnTo>
                        <a:lnTo>
                          <a:pt x="13" y="6"/>
                        </a:lnTo>
                        <a:lnTo>
                          <a:pt x="9" y="12"/>
                        </a:lnTo>
                        <a:lnTo>
                          <a:pt x="4" y="18"/>
                        </a:lnTo>
                        <a:lnTo>
                          <a:pt x="1" y="25"/>
                        </a:lnTo>
                        <a:lnTo>
                          <a:pt x="0" y="28"/>
                        </a:lnTo>
                        <a:lnTo>
                          <a:pt x="0" y="29"/>
                        </a:lnTo>
                        <a:lnTo>
                          <a:pt x="1" y="35"/>
                        </a:lnTo>
                        <a:lnTo>
                          <a:pt x="3" y="40"/>
                        </a:lnTo>
                        <a:lnTo>
                          <a:pt x="6" y="46"/>
                        </a:lnTo>
                        <a:lnTo>
                          <a:pt x="9" y="49"/>
                        </a:lnTo>
                        <a:lnTo>
                          <a:pt x="13" y="54"/>
                        </a:lnTo>
                        <a:lnTo>
                          <a:pt x="18" y="56"/>
                        </a:lnTo>
                        <a:lnTo>
                          <a:pt x="24" y="59"/>
                        </a:lnTo>
                        <a:lnTo>
                          <a:pt x="29" y="59"/>
                        </a:lnTo>
                        <a:lnTo>
                          <a:pt x="35" y="59"/>
                        </a:lnTo>
                        <a:lnTo>
                          <a:pt x="41" y="56"/>
                        </a:lnTo>
                        <a:lnTo>
                          <a:pt x="46" y="54"/>
                        </a:lnTo>
                        <a:lnTo>
                          <a:pt x="51" y="49"/>
                        </a:lnTo>
                        <a:lnTo>
                          <a:pt x="54" y="46"/>
                        </a:lnTo>
                        <a:lnTo>
                          <a:pt x="57" y="40"/>
                        </a:lnTo>
                        <a:lnTo>
                          <a:pt x="58" y="35"/>
                        </a:lnTo>
                        <a:lnTo>
                          <a:pt x="58" y="29"/>
                        </a:lnTo>
                        <a:close/>
                        <a:moveTo>
                          <a:pt x="55" y="29"/>
                        </a:moveTo>
                        <a:lnTo>
                          <a:pt x="55" y="34"/>
                        </a:lnTo>
                        <a:lnTo>
                          <a:pt x="54" y="40"/>
                        </a:lnTo>
                        <a:lnTo>
                          <a:pt x="51" y="43"/>
                        </a:lnTo>
                        <a:lnTo>
                          <a:pt x="47" y="48"/>
                        </a:lnTo>
                        <a:lnTo>
                          <a:pt x="44" y="51"/>
                        </a:lnTo>
                        <a:lnTo>
                          <a:pt x="40" y="54"/>
                        </a:lnTo>
                        <a:lnTo>
                          <a:pt x="35" y="56"/>
                        </a:lnTo>
                        <a:lnTo>
                          <a:pt x="29" y="56"/>
                        </a:lnTo>
                        <a:lnTo>
                          <a:pt x="24" y="56"/>
                        </a:lnTo>
                        <a:lnTo>
                          <a:pt x="20" y="54"/>
                        </a:lnTo>
                        <a:lnTo>
                          <a:pt x="15" y="51"/>
                        </a:lnTo>
                        <a:lnTo>
                          <a:pt x="10" y="48"/>
                        </a:lnTo>
                        <a:lnTo>
                          <a:pt x="7" y="43"/>
                        </a:lnTo>
                        <a:lnTo>
                          <a:pt x="6" y="40"/>
                        </a:lnTo>
                        <a:lnTo>
                          <a:pt x="4" y="34"/>
                        </a:lnTo>
                        <a:lnTo>
                          <a:pt x="3" y="29"/>
                        </a:lnTo>
                        <a:lnTo>
                          <a:pt x="4" y="25"/>
                        </a:lnTo>
                        <a:lnTo>
                          <a:pt x="6" y="18"/>
                        </a:lnTo>
                        <a:lnTo>
                          <a:pt x="7" y="14"/>
                        </a:lnTo>
                        <a:lnTo>
                          <a:pt x="10" y="11"/>
                        </a:lnTo>
                        <a:lnTo>
                          <a:pt x="15" y="8"/>
                        </a:lnTo>
                        <a:lnTo>
                          <a:pt x="20" y="4"/>
                        </a:lnTo>
                        <a:lnTo>
                          <a:pt x="24" y="3"/>
                        </a:lnTo>
                        <a:lnTo>
                          <a:pt x="29" y="3"/>
                        </a:lnTo>
                        <a:lnTo>
                          <a:pt x="35" y="3"/>
                        </a:lnTo>
                        <a:lnTo>
                          <a:pt x="40" y="4"/>
                        </a:lnTo>
                        <a:lnTo>
                          <a:pt x="44" y="8"/>
                        </a:lnTo>
                        <a:lnTo>
                          <a:pt x="47" y="11"/>
                        </a:lnTo>
                        <a:lnTo>
                          <a:pt x="51" y="14"/>
                        </a:lnTo>
                        <a:lnTo>
                          <a:pt x="54" y="18"/>
                        </a:lnTo>
                        <a:lnTo>
                          <a:pt x="55" y="25"/>
                        </a:lnTo>
                        <a:lnTo>
                          <a:pt x="55" y="29"/>
                        </a:lnTo>
                        <a:close/>
                      </a:path>
                    </a:pathLst>
                  </a:custGeom>
                  <a:solidFill>
                    <a:srgbClr val="9EAA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1" name="Freeform 929">
                    <a:extLst>
                      <a:ext uri="{FF2B5EF4-FFF2-40B4-BE49-F238E27FC236}">
                        <a16:creationId xmlns:a16="http://schemas.microsoft.com/office/drawing/2014/main" id="{1A1DD231-9F44-9B4A-9AF4-DD697643D3D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42" y="1505"/>
                    <a:ext cx="56" cy="56"/>
                  </a:xfrm>
                  <a:custGeom>
                    <a:avLst/>
                    <a:gdLst>
                      <a:gd name="T0" fmla="*/ 56 w 56"/>
                      <a:gd name="T1" fmla="*/ 22 h 56"/>
                      <a:gd name="T2" fmla="*/ 51 w 56"/>
                      <a:gd name="T3" fmla="*/ 13 h 56"/>
                      <a:gd name="T4" fmla="*/ 43 w 56"/>
                      <a:gd name="T5" fmla="*/ 5 h 56"/>
                      <a:gd name="T6" fmla="*/ 34 w 56"/>
                      <a:gd name="T7" fmla="*/ 0 h 56"/>
                      <a:gd name="T8" fmla="*/ 20 w 56"/>
                      <a:gd name="T9" fmla="*/ 2 h 56"/>
                      <a:gd name="T10" fmla="*/ 8 w 56"/>
                      <a:gd name="T11" fmla="*/ 11 h 56"/>
                      <a:gd name="T12" fmla="*/ 2 w 56"/>
                      <a:gd name="T13" fmla="*/ 24 h 56"/>
                      <a:gd name="T14" fmla="*/ 2 w 56"/>
                      <a:gd name="T15" fmla="*/ 34 h 56"/>
                      <a:gd name="T16" fmla="*/ 5 w 56"/>
                      <a:gd name="T17" fmla="*/ 44 h 56"/>
                      <a:gd name="T18" fmla="*/ 12 w 56"/>
                      <a:gd name="T19" fmla="*/ 51 h 56"/>
                      <a:gd name="T20" fmla="*/ 23 w 56"/>
                      <a:gd name="T21" fmla="*/ 56 h 56"/>
                      <a:gd name="T22" fmla="*/ 34 w 56"/>
                      <a:gd name="T23" fmla="*/ 56 h 56"/>
                      <a:gd name="T24" fmla="*/ 43 w 56"/>
                      <a:gd name="T25" fmla="*/ 51 h 56"/>
                      <a:gd name="T26" fmla="*/ 51 w 56"/>
                      <a:gd name="T27" fmla="*/ 44 h 56"/>
                      <a:gd name="T28" fmla="*/ 56 w 56"/>
                      <a:gd name="T29" fmla="*/ 34 h 56"/>
                      <a:gd name="T30" fmla="*/ 53 w 56"/>
                      <a:gd name="T31" fmla="*/ 28 h 56"/>
                      <a:gd name="T32" fmla="*/ 51 w 56"/>
                      <a:gd name="T33" fmla="*/ 38 h 56"/>
                      <a:gd name="T34" fmla="*/ 46 w 56"/>
                      <a:gd name="T35" fmla="*/ 45 h 56"/>
                      <a:gd name="T36" fmla="*/ 39 w 56"/>
                      <a:gd name="T37" fmla="*/ 51 h 56"/>
                      <a:gd name="T38" fmla="*/ 28 w 56"/>
                      <a:gd name="T39" fmla="*/ 53 h 56"/>
                      <a:gd name="T40" fmla="*/ 19 w 56"/>
                      <a:gd name="T41" fmla="*/ 51 h 56"/>
                      <a:gd name="T42" fmla="*/ 11 w 56"/>
                      <a:gd name="T43" fmla="*/ 45 h 56"/>
                      <a:gd name="T44" fmla="*/ 6 w 56"/>
                      <a:gd name="T45" fmla="*/ 38 h 56"/>
                      <a:gd name="T46" fmla="*/ 3 w 56"/>
                      <a:gd name="T47" fmla="*/ 28 h 56"/>
                      <a:gd name="T48" fmla="*/ 6 w 56"/>
                      <a:gd name="T49" fmla="*/ 19 h 56"/>
                      <a:gd name="T50" fmla="*/ 11 w 56"/>
                      <a:gd name="T51" fmla="*/ 11 h 56"/>
                      <a:gd name="T52" fmla="*/ 19 w 56"/>
                      <a:gd name="T53" fmla="*/ 5 h 56"/>
                      <a:gd name="T54" fmla="*/ 28 w 56"/>
                      <a:gd name="T55" fmla="*/ 3 h 56"/>
                      <a:gd name="T56" fmla="*/ 39 w 56"/>
                      <a:gd name="T57" fmla="*/ 5 h 56"/>
                      <a:gd name="T58" fmla="*/ 46 w 56"/>
                      <a:gd name="T59" fmla="*/ 11 h 56"/>
                      <a:gd name="T60" fmla="*/ 51 w 56"/>
                      <a:gd name="T61" fmla="*/ 19 h 56"/>
                      <a:gd name="T62" fmla="*/ 53 w 56"/>
                      <a:gd name="T63" fmla="*/ 28 h 5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6"/>
                      <a:gd name="T97" fmla="*/ 0 h 56"/>
                      <a:gd name="T98" fmla="*/ 56 w 56"/>
                      <a:gd name="T99" fmla="*/ 56 h 5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6" h="56">
                        <a:moveTo>
                          <a:pt x="56" y="28"/>
                        </a:moveTo>
                        <a:lnTo>
                          <a:pt x="56" y="22"/>
                        </a:lnTo>
                        <a:lnTo>
                          <a:pt x="54" y="17"/>
                        </a:lnTo>
                        <a:lnTo>
                          <a:pt x="51" y="13"/>
                        </a:lnTo>
                        <a:lnTo>
                          <a:pt x="48" y="8"/>
                        </a:lnTo>
                        <a:lnTo>
                          <a:pt x="43" y="5"/>
                        </a:lnTo>
                        <a:lnTo>
                          <a:pt x="39" y="2"/>
                        </a:lnTo>
                        <a:lnTo>
                          <a:pt x="34" y="0"/>
                        </a:lnTo>
                        <a:lnTo>
                          <a:pt x="28" y="0"/>
                        </a:lnTo>
                        <a:lnTo>
                          <a:pt x="20" y="2"/>
                        </a:lnTo>
                        <a:lnTo>
                          <a:pt x="14" y="5"/>
                        </a:lnTo>
                        <a:lnTo>
                          <a:pt x="8" y="11"/>
                        </a:lnTo>
                        <a:lnTo>
                          <a:pt x="3" y="17"/>
                        </a:lnTo>
                        <a:lnTo>
                          <a:pt x="2" y="24"/>
                        </a:lnTo>
                        <a:lnTo>
                          <a:pt x="0" y="28"/>
                        </a:lnTo>
                        <a:lnTo>
                          <a:pt x="2" y="34"/>
                        </a:lnTo>
                        <a:lnTo>
                          <a:pt x="3" y="39"/>
                        </a:lnTo>
                        <a:lnTo>
                          <a:pt x="5" y="44"/>
                        </a:lnTo>
                        <a:lnTo>
                          <a:pt x="9" y="48"/>
                        </a:lnTo>
                        <a:lnTo>
                          <a:pt x="12" y="51"/>
                        </a:lnTo>
                        <a:lnTo>
                          <a:pt x="17" y="55"/>
                        </a:lnTo>
                        <a:lnTo>
                          <a:pt x="23" y="56"/>
                        </a:lnTo>
                        <a:lnTo>
                          <a:pt x="28" y="56"/>
                        </a:lnTo>
                        <a:lnTo>
                          <a:pt x="34" y="56"/>
                        </a:lnTo>
                        <a:lnTo>
                          <a:pt x="39" y="55"/>
                        </a:lnTo>
                        <a:lnTo>
                          <a:pt x="43" y="51"/>
                        </a:lnTo>
                        <a:lnTo>
                          <a:pt x="48" y="48"/>
                        </a:lnTo>
                        <a:lnTo>
                          <a:pt x="51" y="44"/>
                        </a:lnTo>
                        <a:lnTo>
                          <a:pt x="54" y="39"/>
                        </a:lnTo>
                        <a:lnTo>
                          <a:pt x="56" y="34"/>
                        </a:lnTo>
                        <a:lnTo>
                          <a:pt x="56" y="28"/>
                        </a:lnTo>
                        <a:close/>
                        <a:moveTo>
                          <a:pt x="53" y="28"/>
                        </a:moveTo>
                        <a:lnTo>
                          <a:pt x="53" y="33"/>
                        </a:lnTo>
                        <a:lnTo>
                          <a:pt x="51" y="38"/>
                        </a:lnTo>
                        <a:lnTo>
                          <a:pt x="50" y="42"/>
                        </a:lnTo>
                        <a:lnTo>
                          <a:pt x="46" y="45"/>
                        </a:lnTo>
                        <a:lnTo>
                          <a:pt x="42" y="48"/>
                        </a:lnTo>
                        <a:lnTo>
                          <a:pt x="39" y="51"/>
                        </a:lnTo>
                        <a:lnTo>
                          <a:pt x="34" y="53"/>
                        </a:lnTo>
                        <a:lnTo>
                          <a:pt x="28" y="53"/>
                        </a:lnTo>
                        <a:lnTo>
                          <a:pt x="23" y="53"/>
                        </a:lnTo>
                        <a:lnTo>
                          <a:pt x="19" y="51"/>
                        </a:lnTo>
                        <a:lnTo>
                          <a:pt x="14" y="48"/>
                        </a:lnTo>
                        <a:lnTo>
                          <a:pt x="11" y="45"/>
                        </a:lnTo>
                        <a:lnTo>
                          <a:pt x="8" y="42"/>
                        </a:lnTo>
                        <a:lnTo>
                          <a:pt x="6" y="38"/>
                        </a:lnTo>
                        <a:lnTo>
                          <a:pt x="5" y="33"/>
                        </a:lnTo>
                        <a:lnTo>
                          <a:pt x="3" y="28"/>
                        </a:lnTo>
                        <a:lnTo>
                          <a:pt x="5" y="24"/>
                        </a:lnTo>
                        <a:lnTo>
                          <a:pt x="6" y="19"/>
                        </a:lnTo>
                        <a:lnTo>
                          <a:pt x="8" y="14"/>
                        </a:lnTo>
                        <a:lnTo>
                          <a:pt x="11" y="11"/>
                        </a:lnTo>
                        <a:lnTo>
                          <a:pt x="14" y="8"/>
                        </a:lnTo>
                        <a:lnTo>
                          <a:pt x="19" y="5"/>
                        </a:lnTo>
                        <a:lnTo>
                          <a:pt x="23" y="3"/>
                        </a:lnTo>
                        <a:lnTo>
                          <a:pt x="28" y="3"/>
                        </a:lnTo>
                        <a:lnTo>
                          <a:pt x="34" y="3"/>
                        </a:lnTo>
                        <a:lnTo>
                          <a:pt x="39" y="5"/>
                        </a:lnTo>
                        <a:lnTo>
                          <a:pt x="42" y="8"/>
                        </a:lnTo>
                        <a:lnTo>
                          <a:pt x="46" y="11"/>
                        </a:lnTo>
                        <a:lnTo>
                          <a:pt x="50" y="14"/>
                        </a:lnTo>
                        <a:lnTo>
                          <a:pt x="51" y="19"/>
                        </a:lnTo>
                        <a:lnTo>
                          <a:pt x="53" y="24"/>
                        </a:lnTo>
                        <a:lnTo>
                          <a:pt x="53" y="28"/>
                        </a:lnTo>
                        <a:close/>
                      </a:path>
                    </a:pathLst>
                  </a:custGeom>
                  <a:solidFill>
                    <a:srgbClr val="A2AD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" name="Freeform 930">
                    <a:extLst>
                      <a:ext uri="{FF2B5EF4-FFF2-40B4-BE49-F238E27FC236}">
                        <a16:creationId xmlns:a16="http://schemas.microsoft.com/office/drawing/2014/main" id="{D2C2AF0C-2A38-844C-BCA2-B2A80EEEB05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44" y="1507"/>
                    <a:ext cx="52" cy="53"/>
                  </a:xfrm>
                  <a:custGeom>
                    <a:avLst/>
                    <a:gdLst>
                      <a:gd name="T0" fmla="*/ 52 w 52"/>
                      <a:gd name="T1" fmla="*/ 22 h 53"/>
                      <a:gd name="T2" fmla="*/ 48 w 52"/>
                      <a:gd name="T3" fmla="*/ 11 h 53"/>
                      <a:gd name="T4" fmla="*/ 41 w 52"/>
                      <a:gd name="T5" fmla="*/ 5 h 53"/>
                      <a:gd name="T6" fmla="*/ 32 w 52"/>
                      <a:gd name="T7" fmla="*/ 0 h 53"/>
                      <a:gd name="T8" fmla="*/ 21 w 52"/>
                      <a:gd name="T9" fmla="*/ 0 h 53"/>
                      <a:gd name="T10" fmla="*/ 12 w 52"/>
                      <a:gd name="T11" fmla="*/ 5 h 53"/>
                      <a:gd name="T12" fmla="*/ 4 w 52"/>
                      <a:gd name="T13" fmla="*/ 11 h 53"/>
                      <a:gd name="T14" fmla="*/ 1 w 52"/>
                      <a:gd name="T15" fmla="*/ 22 h 53"/>
                      <a:gd name="T16" fmla="*/ 1 w 52"/>
                      <a:gd name="T17" fmla="*/ 31 h 53"/>
                      <a:gd name="T18" fmla="*/ 4 w 52"/>
                      <a:gd name="T19" fmla="*/ 40 h 53"/>
                      <a:gd name="T20" fmla="*/ 12 w 52"/>
                      <a:gd name="T21" fmla="*/ 48 h 53"/>
                      <a:gd name="T22" fmla="*/ 21 w 52"/>
                      <a:gd name="T23" fmla="*/ 53 h 53"/>
                      <a:gd name="T24" fmla="*/ 32 w 52"/>
                      <a:gd name="T25" fmla="*/ 53 h 53"/>
                      <a:gd name="T26" fmla="*/ 41 w 52"/>
                      <a:gd name="T27" fmla="*/ 48 h 53"/>
                      <a:gd name="T28" fmla="*/ 48 w 52"/>
                      <a:gd name="T29" fmla="*/ 40 h 53"/>
                      <a:gd name="T30" fmla="*/ 52 w 52"/>
                      <a:gd name="T31" fmla="*/ 31 h 53"/>
                      <a:gd name="T32" fmla="*/ 49 w 52"/>
                      <a:gd name="T33" fmla="*/ 26 h 53"/>
                      <a:gd name="T34" fmla="*/ 48 w 52"/>
                      <a:gd name="T35" fmla="*/ 36 h 53"/>
                      <a:gd name="T36" fmla="*/ 43 w 52"/>
                      <a:gd name="T37" fmla="*/ 43 h 53"/>
                      <a:gd name="T38" fmla="*/ 35 w 52"/>
                      <a:gd name="T39" fmla="*/ 48 h 53"/>
                      <a:gd name="T40" fmla="*/ 26 w 52"/>
                      <a:gd name="T41" fmla="*/ 49 h 53"/>
                      <a:gd name="T42" fmla="*/ 18 w 52"/>
                      <a:gd name="T43" fmla="*/ 48 h 53"/>
                      <a:gd name="T44" fmla="*/ 10 w 52"/>
                      <a:gd name="T45" fmla="*/ 43 h 53"/>
                      <a:gd name="T46" fmla="*/ 6 w 52"/>
                      <a:gd name="T47" fmla="*/ 36 h 53"/>
                      <a:gd name="T48" fmla="*/ 3 w 52"/>
                      <a:gd name="T49" fmla="*/ 26 h 53"/>
                      <a:gd name="T50" fmla="*/ 6 w 52"/>
                      <a:gd name="T51" fmla="*/ 17 h 53"/>
                      <a:gd name="T52" fmla="*/ 10 w 52"/>
                      <a:gd name="T53" fmla="*/ 9 h 53"/>
                      <a:gd name="T54" fmla="*/ 18 w 52"/>
                      <a:gd name="T55" fmla="*/ 5 h 53"/>
                      <a:gd name="T56" fmla="*/ 26 w 52"/>
                      <a:gd name="T57" fmla="*/ 3 h 53"/>
                      <a:gd name="T58" fmla="*/ 35 w 52"/>
                      <a:gd name="T59" fmla="*/ 5 h 53"/>
                      <a:gd name="T60" fmla="*/ 43 w 52"/>
                      <a:gd name="T61" fmla="*/ 9 h 53"/>
                      <a:gd name="T62" fmla="*/ 48 w 52"/>
                      <a:gd name="T63" fmla="*/ 17 h 53"/>
                      <a:gd name="T64" fmla="*/ 49 w 52"/>
                      <a:gd name="T65" fmla="*/ 26 h 53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2"/>
                      <a:gd name="T100" fmla="*/ 0 h 53"/>
                      <a:gd name="T101" fmla="*/ 52 w 52"/>
                      <a:gd name="T102" fmla="*/ 53 h 53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2" h="53">
                        <a:moveTo>
                          <a:pt x="52" y="26"/>
                        </a:moveTo>
                        <a:lnTo>
                          <a:pt x="52" y="22"/>
                        </a:lnTo>
                        <a:lnTo>
                          <a:pt x="51" y="15"/>
                        </a:lnTo>
                        <a:lnTo>
                          <a:pt x="48" y="11"/>
                        </a:lnTo>
                        <a:lnTo>
                          <a:pt x="44" y="8"/>
                        </a:lnTo>
                        <a:lnTo>
                          <a:pt x="41" y="5"/>
                        </a:lnTo>
                        <a:lnTo>
                          <a:pt x="37" y="1"/>
                        </a:lnTo>
                        <a:lnTo>
                          <a:pt x="32" y="0"/>
                        </a:lnTo>
                        <a:lnTo>
                          <a:pt x="26" y="0"/>
                        </a:lnTo>
                        <a:lnTo>
                          <a:pt x="21" y="0"/>
                        </a:lnTo>
                        <a:lnTo>
                          <a:pt x="17" y="1"/>
                        </a:lnTo>
                        <a:lnTo>
                          <a:pt x="12" y="5"/>
                        </a:lnTo>
                        <a:lnTo>
                          <a:pt x="7" y="8"/>
                        </a:lnTo>
                        <a:lnTo>
                          <a:pt x="4" y="11"/>
                        </a:lnTo>
                        <a:lnTo>
                          <a:pt x="3" y="15"/>
                        </a:lnTo>
                        <a:lnTo>
                          <a:pt x="1" y="22"/>
                        </a:lnTo>
                        <a:lnTo>
                          <a:pt x="0" y="26"/>
                        </a:lnTo>
                        <a:lnTo>
                          <a:pt x="1" y="31"/>
                        </a:lnTo>
                        <a:lnTo>
                          <a:pt x="3" y="37"/>
                        </a:lnTo>
                        <a:lnTo>
                          <a:pt x="4" y="40"/>
                        </a:lnTo>
                        <a:lnTo>
                          <a:pt x="7" y="45"/>
                        </a:lnTo>
                        <a:lnTo>
                          <a:pt x="12" y="48"/>
                        </a:lnTo>
                        <a:lnTo>
                          <a:pt x="17" y="51"/>
                        </a:lnTo>
                        <a:lnTo>
                          <a:pt x="21" y="53"/>
                        </a:lnTo>
                        <a:lnTo>
                          <a:pt x="26" y="53"/>
                        </a:lnTo>
                        <a:lnTo>
                          <a:pt x="32" y="53"/>
                        </a:lnTo>
                        <a:lnTo>
                          <a:pt x="37" y="51"/>
                        </a:lnTo>
                        <a:lnTo>
                          <a:pt x="41" y="48"/>
                        </a:lnTo>
                        <a:lnTo>
                          <a:pt x="44" y="45"/>
                        </a:lnTo>
                        <a:lnTo>
                          <a:pt x="48" y="40"/>
                        </a:lnTo>
                        <a:lnTo>
                          <a:pt x="51" y="37"/>
                        </a:lnTo>
                        <a:lnTo>
                          <a:pt x="52" y="31"/>
                        </a:lnTo>
                        <a:lnTo>
                          <a:pt x="52" y="26"/>
                        </a:lnTo>
                        <a:close/>
                        <a:moveTo>
                          <a:pt x="49" y="26"/>
                        </a:moveTo>
                        <a:lnTo>
                          <a:pt x="49" y="31"/>
                        </a:lnTo>
                        <a:lnTo>
                          <a:pt x="48" y="36"/>
                        </a:lnTo>
                        <a:lnTo>
                          <a:pt x="46" y="39"/>
                        </a:lnTo>
                        <a:lnTo>
                          <a:pt x="43" y="43"/>
                        </a:lnTo>
                        <a:lnTo>
                          <a:pt x="40" y="45"/>
                        </a:lnTo>
                        <a:lnTo>
                          <a:pt x="35" y="48"/>
                        </a:lnTo>
                        <a:lnTo>
                          <a:pt x="31" y="49"/>
                        </a:lnTo>
                        <a:lnTo>
                          <a:pt x="26" y="49"/>
                        </a:lnTo>
                        <a:lnTo>
                          <a:pt x="21" y="49"/>
                        </a:lnTo>
                        <a:lnTo>
                          <a:pt x="18" y="48"/>
                        </a:lnTo>
                        <a:lnTo>
                          <a:pt x="14" y="45"/>
                        </a:lnTo>
                        <a:lnTo>
                          <a:pt x="10" y="43"/>
                        </a:lnTo>
                        <a:lnTo>
                          <a:pt x="7" y="39"/>
                        </a:lnTo>
                        <a:lnTo>
                          <a:pt x="6" y="36"/>
                        </a:lnTo>
                        <a:lnTo>
                          <a:pt x="4" y="31"/>
                        </a:lnTo>
                        <a:lnTo>
                          <a:pt x="3" y="26"/>
                        </a:lnTo>
                        <a:lnTo>
                          <a:pt x="4" y="22"/>
                        </a:lnTo>
                        <a:lnTo>
                          <a:pt x="6" y="17"/>
                        </a:lnTo>
                        <a:lnTo>
                          <a:pt x="7" y="14"/>
                        </a:lnTo>
                        <a:lnTo>
                          <a:pt x="10" y="9"/>
                        </a:lnTo>
                        <a:lnTo>
                          <a:pt x="14" y="8"/>
                        </a:lnTo>
                        <a:lnTo>
                          <a:pt x="18" y="5"/>
                        </a:lnTo>
                        <a:lnTo>
                          <a:pt x="21" y="3"/>
                        </a:lnTo>
                        <a:lnTo>
                          <a:pt x="26" y="3"/>
                        </a:lnTo>
                        <a:lnTo>
                          <a:pt x="31" y="3"/>
                        </a:lnTo>
                        <a:lnTo>
                          <a:pt x="35" y="5"/>
                        </a:lnTo>
                        <a:lnTo>
                          <a:pt x="40" y="8"/>
                        </a:lnTo>
                        <a:lnTo>
                          <a:pt x="43" y="9"/>
                        </a:lnTo>
                        <a:lnTo>
                          <a:pt x="46" y="14"/>
                        </a:lnTo>
                        <a:lnTo>
                          <a:pt x="48" y="17"/>
                        </a:lnTo>
                        <a:lnTo>
                          <a:pt x="49" y="22"/>
                        </a:lnTo>
                        <a:lnTo>
                          <a:pt x="49" y="26"/>
                        </a:lnTo>
                        <a:close/>
                      </a:path>
                    </a:pathLst>
                  </a:custGeom>
                  <a:solidFill>
                    <a:srgbClr val="AAB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" name="Freeform 931">
                    <a:extLst>
                      <a:ext uri="{FF2B5EF4-FFF2-40B4-BE49-F238E27FC236}">
                        <a16:creationId xmlns:a16="http://schemas.microsoft.com/office/drawing/2014/main" id="{2E575FC1-3D57-F349-B7EF-ADBC418AEA8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45" y="1508"/>
                    <a:ext cx="50" cy="50"/>
                  </a:xfrm>
                  <a:custGeom>
                    <a:avLst/>
                    <a:gdLst>
                      <a:gd name="T0" fmla="*/ 50 w 50"/>
                      <a:gd name="T1" fmla="*/ 21 h 50"/>
                      <a:gd name="T2" fmla="*/ 47 w 50"/>
                      <a:gd name="T3" fmla="*/ 11 h 50"/>
                      <a:gd name="T4" fmla="*/ 39 w 50"/>
                      <a:gd name="T5" fmla="*/ 5 h 50"/>
                      <a:gd name="T6" fmla="*/ 31 w 50"/>
                      <a:gd name="T7" fmla="*/ 0 h 50"/>
                      <a:gd name="T8" fmla="*/ 20 w 50"/>
                      <a:gd name="T9" fmla="*/ 0 h 50"/>
                      <a:gd name="T10" fmla="*/ 11 w 50"/>
                      <a:gd name="T11" fmla="*/ 5 h 50"/>
                      <a:gd name="T12" fmla="*/ 5 w 50"/>
                      <a:gd name="T13" fmla="*/ 11 h 50"/>
                      <a:gd name="T14" fmla="*/ 2 w 50"/>
                      <a:gd name="T15" fmla="*/ 21 h 50"/>
                      <a:gd name="T16" fmla="*/ 2 w 50"/>
                      <a:gd name="T17" fmla="*/ 30 h 50"/>
                      <a:gd name="T18" fmla="*/ 5 w 50"/>
                      <a:gd name="T19" fmla="*/ 39 h 50"/>
                      <a:gd name="T20" fmla="*/ 11 w 50"/>
                      <a:gd name="T21" fmla="*/ 45 h 50"/>
                      <a:gd name="T22" fmla="*/ 20 w 50"/>
                      <a:gd name="T23" fmla="*/ 50 h 50"/>
                      <a:gd name="T24" fmla="*/ 31 w 50"/>
                      <a:gd name="T25" fmla="*/ 50 h 50"/>
                      <a:gd name="T26" fmla="*/ 39 w 50"/>
                      <a:gd name="T27" fmla="*/ 45 h 50"/>
                      <a:gd name="T28" fmla="*/ 47 w 50"/>
                      <a:gd name="T29" fmla="*/ 39 h 50"/>
                      <a:gd name="T30" fmla="*/ 50 w 50"/>
                      <a:gd name="T31" fmla="*/ 30 h 50"/>
                      <a:gd name="T32" fmla="*/ 47 w 50"/>
                      <a:gd name="T33" fmla="*/ 25 h 50"/>
                      <a:gd name="T34" fmla="*/ 45 w 50"/>
                      <a:gd name="T35" fmla="*/ 33 h 50"/>
                      <a:gd name="T36" fmla="*/ 40 w 50"/>
                      <a:gd name="T37" fmla="*/ 41 h 50"/>
                      <a:gd name="T38" fmla="*/ 34 w 50"/>
                      <a:gd name="T39" fmla="*/ 45 h 50"/>
                      <a:gd name="T40" fmla="*/ 25 w 50"/>
                      <a:gd name="T41" fmla="*/ 47 h 50"/>
                      <a:gd name="T42" fmla="*/ 17 w 50"/>
                      <a:gd name="T43" fmla="*/ 45 h 50"/>
                      <a:gd name="T44" fmla="*/ 9 w 50"/>
                      <a:gd name="T45" fmla="*/ 41 h 50"/>
                      <a:gd name="T46" fmla="*/ 5 w 50"/>
                      <a:gd name="T47" fmla="*/ 33 h 50"/>
                      <a:gd name="T48" fmla="*/ 3 w 50"/>
                      <a:gd name="T49" fmla="*/ 25 h 50"/>
                      <a:gd name="T50" fmla="*/ 5 w 50"/>
                      <a:gd name="T51" fmla="*/ 17 h 50"/>
                      <a:gd name="T52" fmla="*/ 9 w 50"/>
                      <a:gd name="T53" fmla="*/ 10 h 50"/>
                      <a:gd name="T54" fmla="*/ 17 w 50"/>
                      <a:gd name="T55" fmla="*/ 5 h 50"/>
                      <a:gd name="T56" fmla="*/ 25 w 50"/>
                      <a:gd name="T57" fmla="*/ 4 h 50"/>
                      <a:gd name="T58" fmla="*/ 34 w 50"/>
                      <a:gd name="T59" fmla="*/ 5 h 50"/>
                      <a:gd name="T60" fmla="*/ 40 w 50"/>
                      <a:gd name="T61" fmla="*/ 10 h 50"/>
                      <a:gd name="T62" fmla="*/ 45 w 50"/>
                      <a:gd name="T63" fmla="*/ 17 h 50"/>
                      <a:gd name="T64" fmla="*/ 47 w 50"/>
                      <a:gd name="T65" fmla="*/ 25 h 5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0"/>
                      <a:gd name="T100" fmla="*/ 0 h 50"/>
                      <a:gd name="T101" fmla="*/ 50 w 50"/>
                      <a:gd name="T102" fmla="*/ 50 h 5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0" h="50">
                        <a:moveTo>
                          <a:pt x="50" y="25"/>
                        </a:moveTo>
                        <a:lnTo>
                          <a:pt x="50" y="21"/>
                        </a:lnTo>
                        <a:lnTo>
                          <a:pt x="48" y="16"/>
                        </a:lnTo>
                        <a:lnTo>
                          <a:pt x="47" y="11"/>
                        </a:lnTo>
                        <a:lnTo>
                          <a:pt x="43" y="8"/>
                        </a:lnTo>
                        <a:lnTo>
                          <a:pt x="39" y="5"/>
                        </a:lnTo>
                        <a:lnTo>
                          <a:pt x="36" y="2"/>
                        </a:lnTo>
                        <a:lnTo>
                          <a:pt x="31" y="0"/>
                        </a:lnTo>
                        <a:lnTo>
                          <a:pt x="25" y="0"/>
                        </a:lnTo>
                        <a:lnTo>
                          <a:pt x="20" y="0"/>
                        </a:lnTo>
                        <a:lnTo>
                          <a:pt x="16" y="2"/>
                        </a:lnTo>
                        <a:lnTo>
                          <a:pt x="11" y="5"/>
                        </a:lnTo>
                        <a:lnTo>
                          <a:pt x="8" y="8"/>
                        </a:lnTo>
                        <a:lnTo>
                          <a:pt x="5" y="11"/>
                        </a:lnTo>
                        <a:lnTo>
                          <a:pt x="3" y="16"/>
                        </a:lnTo>
                        <a:lnTo>
                          <a:pt x="2" y="21"/>
                        </a:lnTo>
                        <a:lnTo>
                          <a:pt x="0" y="25"/>
                        </a:lnTo>
                        <a:lnTo>
                          <a:pt x="2" y="30"/>
                        </a:lnTo>
                        <a:lnTo>
                          <a:pt x="3" y="35"/>
                        </a:lnTo>
                        <a:lnTo>
                          <a:pt x="5" y="39"/>
                        </a:lnTo>
                        <a:lnTo>
                          <a:pt x="8" y="42"/>
                        </a:lnTo>
                        <a:lnTo>
                          <a:pt x="11" y="45"/>
                        </a:lnTo>
                        <a:lnTo>
                          <a:pt x="16" y="48"/>
                        </a:lnTo>
                        <a:lnTo>
                          <a:pt x="20" y="50"/>
                        </a:lnTo>
                        <a:lnTo>
                          <a:pt x="25" y="50"/>
                        </a:lnTo>
                        <a:lnTo>
                          <a:pt x="31" y="50"/>
                        </a:lnTo>
                        <a:lnTo>
                          <a:pt x="36" y="48"/>
                        </a:lnTo>
                        <a:lnTo>
                          <a:pt x="39" y="45"/>
                        </a:lnTo>
                        <a:lnTo>
                          <a:pt x="43" y="42"/>
                        </a:lnTo>
                        <a:lnTo>
                          <a:pt x="47" y="39"/>
                        </a:lnTo>
                        <a:lnTo>
                          <a:pt x="48" y="35"/>
                        </a:lnTo>
                        <a:lnTo>
                          <a:pt x="50" y="30"/>
                        </a:lnTo>
                        <a:lnTo>
                          <a:pt x="50" y="25"/>
                        </a:lnTo>
                        <a:close/>
                        <a:moveTo>
                          <a:pt x="47" y="25"/>
                        </a:moveTo>
                        <a:lnTo>
                          <a:pt x="47" y="30"/>
                        </a:lnTo>
                        <a:lnTo>
                          <a:pt x="45" y="33"/>
                        </a:lnTo>
                        <a:lnTo>
                          <a:pt x="43" y="38"/>
                        </a:lnTo>
                        <a:lnTo>
                          <a:pt x="40" y="41"/>
                        </a:lnTo>
                        <a:lnTo>
                          <a:pt x="37" y="44"/>
                        </a:lnTo>
                        <a:lnTo>
                          <a:pt x="34" y="45"/>
                        </a:lnTo>
                        <a:lnTo>
                          <a:pt x="30" y="47"/>
                        </a:lnTo>
                        <a:lnTo>
                          <a:pt x="25" y="47"/>
                        </a:lnTo>
                        <a:lnTo>
                          <a:pt x="22" y="47"/>
                        </a:lnTo>
                        <a:lnTo>
                          <a:pt x="17" y="45"/>
                        </a:lnTo>
                        <a:lnTo>
                          <a:pt x="14" y="44"/>
                        </a:lnTo>
                        <a:lnTo>
                          <a:pt x="9" y="41"/>
                        </a:lnTo>
                        <a:lnTo>
                          <a:pt x="8" y="38"/>
                        </a:lnTo>
                        <a:lnTo>
                          <a:pt x="5" y="33"/>
                        </a:lnTo>
                        <a:lnTo>
                          <a:pt x="5" y="30"/>
                        </a:lnTo>
                        <a:lnTo>
                          <a:pt x="3" y="25"/>
                        </a:lnTo>
                        <a:lnTo>
                          <a:pt x="5" y="21"/>
                        </a:lnTo>
                        <a:lnTo>
                          <a:pt x="5" y="17"/>
                        </a:lnTo>
                        <a:lnTo>
                          <a:pt x="8" y="13"/>
                        </a:lnTo>
                        <a:lnTo>
                          <a:pt x="9" y="10"/>
                        </a:lnTo>
                        <a:lnTo>
                          <a:pt x="14" y="7"/>
                        </a:lnTo>
                        <a:lnTo>
                          <a:pt x="17" y="5"/>
                        </a:lnTo>
                        <a:lnTo>
                          <a:pt x="22" y="4"/>
                        </a:lnTo>
                        <a:lnTo>
                          <a:pt x="25" y="4"/>
                        </a:lnTo>
                        <a:lnTo>
                          <a:pt x="30" y="4"/>
                        </a:lnTo>
                        <a:lnTo>
                          <a:pt x="34" y="5"/>
                        </a:lnTo>
                        <a:lnTo>
                          <a:pt x="37" y="7"/>
                        </a:lnTo>
                        <a:lnTo>
                          <a:pt x="40" y="10"/>
                        </a:lnTo>
                        <a:lnTo>
                          <a:pt x="43" y="13"/>
                        </a:lnTo>
                        <a:lnTo>
                          <a:pt x="45" y="17"/>
                        </a:lnTo>
                        <a:lnTo>
                          <a:pt x="47" y="21"/>
                        </a:lnTo>
                        <a:lnTo>
                          <a:pt x="47" y="25"/>
                        </a:lnTo>
                        <a:close/>
                      </a:path>
                    </a:pathLst>
                  </a:custGeom>
                  <a:solidFill>
                    <a:srgbClr val="ADB8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" name="Freeform 932">
                    <a:extLst>
                      <a:ext uri="{FF2B5EF4-FFF2-40B4-BE49-F238E27FC236}">
                        <a16:creationId xmlns:a16="http://schemas.microsoft.com/office/drawing/2014/main" id="{08F74DFB-DCD4-944D-83E2-EF286090C02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47" y="1510"/>
                    <a:ext cx="46" cy="46"/>
                  </a:xfrm>
                  <a:custGeom>
                    <a:avLst/>
                    <a:gdLst>
                      <a:gd name="T0" fmla="*/ 46 w 46"/>
                      <a:gd name="T1" fmla="*/ 23 h 46"/>
                      <a:gd name="T2" fmla="*/ 46 w 46"/>
                      <a:gd name="T3" fmla="*/ 19 h 46"/>
                      <a:gd name="T4" fmla="*/ 45 w 46"/>
                      <a:gd name="T5" fmla="*/ 14 h 46"/>
                      <a:gd name="T6" fmla="*/ 43 w 46"/>
                      <a:gd name="T7" fmla="*/ 11 h 46"/>
                      <a:gd name="T8" fmla="*/ 40 w 46"/>
                      <a:gd name="T9" fmla="*/ 6 h 46"/>
                      <a:gd name="T10" fmla="*/ 37 w 46"/>
                      <a:gd name="T11" fmla="*/ 5 h 46"/>
                      <a:gd name="T12" fmla="*/ 32 w 46"/>
                      <a:gd name="T13" fmla="*/ 2 h 46"/>
                      <a:gd name="T14" fmla="*/ 28 w 46"/>
                      <a:gd name="T15" fmla="*/ 0 h 46"/>
                      <a:gd name="T16" fmla="*/ 23 w 46"/>
                      <a:gd name="T17" fmla="*/ 0 h 46"/>
                      <a:gd name="T18" fmla="*/ 18 w 46"/>
                      <a:gd name="T19" fmla="*/ 0 h 46"/>
                      <a:gd name="T20" fmla="*/ 15 w 46"/>
                      <a:gd name="T21" fmla="*/ 2 h 46"/>
                      <a:gd name="T22" fmla="*/ 11 w 46"/>
                      <a:gd name="T23" fmla="*/ 5 h 46"/>
                      <a:gd name="T24" fmla="*/ 7 w 46"/>
                      <a:gd name="T25" fmla="*/ 6 h 46"/>
                      <a:gd name="T26" fmla="*/ 4 w 46"/>
                      <a:gd name="T27" fmla="*/ 11 h 46"/>
                      <a:gd name="T28" fmla="*/ 3 w 46"/>
                      <a:gd name="T29" fmla="*/ 14 h 46"/>
                      <a:gd name="T30" fmla="*/ 1 w 46"/>
                      <a:gd name="T31" fmla="*/ 19 h 46"/>
                      <a:gd name="T32" fmla="*/ 0 w 46"/>
                      <a:gd name="T33" fmla="*/ 23 h 46"/>
                      <a:gd name="T34" fmla="*/ 1 w 46"/>
                      <a:gd name="T35" fmla="*/ 28 h 46"/>
                      <a:gd name="T36" fmla="*/ 3 w 46"/>
                      <a:gd name="T37" fmla="*/ 33 h 46"/>
                      <a:gd name="T38" fmla="*/ 4 w 46"/>
                      <a:gd name="T39" fmla="*/ 36 h 46"/>
                      <a:gd name="T40" fmla="*/ 7 w 46"/>
                      <a:gd name="T41" fmla="*/ 40 h 46"/>
                      <a:gd name="T42" fmla="*/ 11 w 46"/>
                      <a:gd name="T43" fmla="*/ 42 h 46"/>
                      <a:gd name="T44" fmla="*/ 15 w 46"/>
                      <a:gd name="T45" fmla="*/ 45 h 46"/>
                      <a:gd name="T46" fmla="*/ 18 w 46"/>
                      <a:gd name="T47" fmla="*/ 46 h 46"/>
                      <a:gd name="T48" fmla="*/ 23 w 46"/>
                      <a:gd name="T49" fmla="*/ 46 h 46"/>
                      <a:gd name="T50" fmla="*/ 28 w 46"/>
                      <a:gd name="T51" fmla="*/ 46 h 46"/>
                      <a:gd name="T52" fmla="*/ 32 w 46"/>
                      <a:gd name="T53" fmla="*/ 45 h 46"/>
                      <a:gd name="T54" fmla="*/ 37 w 46"/>
                      <a:gd name="T55" fmla="*/ 42 h 46"/>
                      <a:gd name="T56" fmla="*/ 40 w 46"/>
                      <a:gd name="T57" fmla="*/ 40 h 46"/>
                      <a:gd name="T58" fmla="*/ 43 w 46"/>
                      <a:gd name="T59" fmla="*/ 36 h 46"/>
                      <a:gd name="T60" fmla="*/ 45 w 46"/>
                      <a:gd name="T61" fmla="*/ 33 h 46"/>
                      <a:gd name="T62" fmla="*/ 46 w 46"/>
                      <a:gd name="T63" fmla="*/ 28 h 46"/>
                      <a:gd name="T64" fmla="*/ 46 w 46"/>
                      <a:gd name="T65" fmla="*/ 23 h 46"/>
                      <a:gd name="T66" fmla="*/ 43 w 46"/>
                      <a:gd name="T67" fmla="*/ 23 h 46"/>
                      <a:gd name="T68" fmla="*/ 41 w 46"/>
                      <a:gd name="T69" fmla="*/ 31 h 46"/>
                      <a:gd name="T70" fmla="*/ 38 w 46"/>
                      <a:gd name="T71" fmla="*/ 37 h 46"/>
                      <a:gd name="T72" fmla="*/ 31 w 46"/>
                      <a:gd name="T73" fmla="*/ 42 h 46"/>
                      <a:gd name="T74" fmla="*/ 23 w 46"/>
                      <a:gd name="T75" fmla="*/ 43 h 46"/>
                      <a:gd name="T76" fmla="*/ 15 w 46"/>
                      <a:gd name="T77" fmla="*/ 42 h 46"/>
                      <a:gd name="T78" fmla="*/ 9 w 46"/>
                      <a:gd name="T79" fmla="*/ 37 h 46"/>
                      <a:gd name="T80" fmla="*/ 4 w 46"/>
                      <a:gd name="T81" fmla="*/ 31 h 46"/>
                      <a:gd name="T82" fmla="*/ 3 w 46"/>
                      <a:gd name="T83" fmla="*/ 23 h 46"/>
                      <a:gd name="T84" fmla="*/ 4 w 46"/>
                      <a:gd name="T85" fmla="*/ 15 h 46"/>
                      <a:gd name="T86" fmla="*/ 9 w 46"/>
                      <a:gd name="T87" fmla="*/ 9 h 46"/>
                      <a:gd name="T88" fmla="*/ 15 w 46"/>
                      <a:gd name="T89" fmla="*/ 5 h 46"/>
                      <a:gd name="T90" fmla="*/ 23 w 46"/>
                      <a:gd name="T91" fmla="*/ 3 h 46"/>
                      <a:gd name="T92" fmla="*/ 31 w 46"/>
                      <a:gd name="T93" fmla="*/ 5 h 46"/>
                      <a:gd name="T94" fmla="*/ 38 w 46"/>
                      <a:gd name="T95" fmla="*/ 9 h 46"/>
                      <a:gd name="T96" fmla="*/ 41 w 46"/>
                      <a:gd name="T97" fmla="*/ 15 h 46"/>
                      <a:gd name="T98" fmla="*/ 43 w 46"/>
                      <a:gd name="T99" fmla="*/ 23 h 4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6"/>
                      <a:gd name="T151" fmla="*/ 0 h 46"/>
                      <a:gd name="T152" fmla="*/ 46 w 46"/>
                      <a:gd name="T153" fmla="*/ 46 h 4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6" h="46">
                        <a:moveTo>
                          <a:pt x="46" y="23"/>
                        </a:moveTo>
                        <a:lnTo>
                          <a:pt x="46" y="19"/>
                        </a:lnTo>
                        <a:lnTo>
                          <a:pt x="45" y="14"/>
                        </a:lnTo>
                        <a:lnTo>
                          <a:pt x="43" y="11"/>
                        </a:lnTo>
                        <a:lnTo>
                          <a:pt x="40" y="6"/>
                        </a:lnTo>
                        <a:lnTo>
                          <a:pt x="37" y="5"/>
                        </a:lnTo>
                        <a:lnTo>
                          <a:pt x="32" y="2"/>
                        </a:lnTo>
                        <a:lnTo>
                          <a:pt x="28" y="0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5" y="2"/>
                        </a:lnTo>
                        <a:lnTo>
                          <a:pt x="11" y="5"/>
                        </a:lnTo>
                        <a:lnTo>
                          <a:pt x="7" y="6"/>
                        </a:lnTo>
                        <a:lnTo>
                          <a:pt x="4" y="11"/>
                        </a:lnTo>
                        <a:lnTo>
                          <a:pt x="3" y="14"/>
                        </a:lnTo>
                        <a:lnTo>
                          <a:pt x="1" y="19"/>
                        </a:lnTo>
                        <a:lnTo>
                          <a:pt x="0" y="23"/>
                        </a:lnTo>
                        <a:lnTo>
                          <a:pt x="1" y="28"/>
                        </a:lnTo>
                        <a:lnTo>
                          <a:pt x="3" y="33"/>
                        </a:lnTo>
                        <a:lnTo>
                          <a:pt x="4" y="36"/>
                        </a:lnTo>
                        <a:lnTo>
                          <a:pt x="7" y="40"/>
                        </a:lnTo>
                        <a:lnTo>
                          <a:pt x="11" y="42"/>
                        </a:lnTo>
                        <a:lnTo>
                          <a:pt x="15" y="45"/>
                        </a:lnTo>
                        <a:lnTo>
                          <a:pt x="18" y="46"/>
                        </a:lnTo>
                        <a:lnTo>
                          <a:pt x="23" y="46"/>
                        </a:lnTo>
                        <a:lnTo>
                          <a:pt x="28" y="46"/>
                        </a:lnTo>
                        <a:lnTo>
                          <a:pt x="32" y="45"/>
                        </a:lnTo>
                        <a:lnTo>
                          <a:pt x="37" y="42"/>
                        </a:lnTo>
                        <a:lnTo>
                          <a:pt x="40" y="40"/>
                        </a:lnTo>
                        <a:lnTo>
                          <a:pt x="43" y="36"/>
                        </a:lnTo>
                        <a:lnTo>
                          <a:pt x="45" y="33"/>
                        </a:lnTo>
                        <a:lnTo>
                          <a:pt x="46" y="28"/>
                        </a:lnTo>
                        <a:lnTo>
                          <a:pt x="46" y="23"/>
                        </a:lnTo>
                        <a:close/>
                        <a:moveTo>
                          <a:pt x="43" y="23"/>
                        </a:moveTo>
                        <a:lnTo>
                          <a:pt x="41" y="31"/>
                        </a:lnTo>
                        <a:lnTo>
                          <a:pt x="38" y="37"/>
                        </a:lnTo>
                        <a:lnTo>
                          <a:pt x="31" y="42"/>
                        </a:lnTo>
                        <a:lnTo>
                          <a:pt x="23" y="43"/>
                        </a:lnTo>
                        <a:lnTo>
                          <a:pt x="15" y="42"/>
                        </a:lnTo>
                        <a:lnTo>
                          <a:pt x="9" y="37"/>
                        </a:lnTo>
                        <a:lnTo>
                          <a:pt x="4" y="31"/>
                        </a:lnTo>
                        <a:lnTo>
                          <a:pt x="3" y="23"/>
                        </a:lnTo>
                        <a:lnTo>
                          <a:pt x="4" y="15"/>
                        </a:lnTo>
                        <a:lnTo>
                          <a:pt x="9" y="9"/>
                        </a:lnTo>
                        <a:lnTo>
                          <a:pt x="15" y="5"/>
                        </a:lnTo>
                        <a:lnTo>
                          <a:pt x="23" y="3"/>
                        </a:lnTo>
                        <a:lnTo>
                          <a:pt x="31" y="5"/>
                        </a:lnTo>
                        <a:lnTo>
                          <a:pt x="38" y="9"/>
                        </a:lnTo>
                        <a:lnTo>
                          <a:pt x="41" y="15"/>
                        </a:lnTo>
                        <a:lnTo>
                          <a:pt x="43" y="23"/>
                        </a:lnTo>
                        <a:close/>
                      </a:path>
                    </a:pathLst>
                  </a:custGeom>
                  <a:solidFill>
                    <a:srgbClr val="B1BB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5" name="Freeform 933">
                    <a:extLst>
                      <a:ext uri="{FF2B5EF4-FFF2-40B4-BE49-F238E27FC236}">
                        <a16:creationId xmlns:a16="http://schemas.microsoft.com/office/drawing/2014/main" id="{C6712876-0ECD-574B-8A69-6222C94579F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48" y="1512"/>
                    <a:ext cx="44" cy="43"/>
                  </a:xfrm>
                  <a:custGeom>
                    <a:avLst/>
                    <a:gdLst>
                      <a:gd name="T0" fmla="*/ 44 w 44"/>
                      <a:gd name="T1" fmla="*/ 21 h 43"/>
                      <a:gd name="T2" fmla="*/ 44 w 44"/>
                      <a:gd name="T3" fmla="*/ 17 h 43"/>
                      <a:gd name="T4" fmla="*/ 42 w 44"/>
                      <a:gd name="T5" fmla="*/ 13 h 43"/>
                      <a:gd name="T6" fmla="*/ 40 w 44"/>
                      <a:gd name="T7" fmla="*/ 9 h 43"/>
                      <a:gd name="T8" fmla="*/ 37 w 44"/>
                      <a:gd name="T9" fmla="*/ 6 h 43"/>
                      <a:gd name="T10" fmla="*/ 34 w 44"/>
                      <a:gd name="T11" fmla="*/ 3 h 43"/>
                      <a:gd name="T12" fmla="*/ 31 w 44"/>
                      <a:gd name="T13" fmla="*/ 1 h 43"/>
                      <a:gd name="T14" fmla="*/ 27 w 44"/>
                      <a:gd name="T15" fmla="*/ 0 h 43"/>
                      <a:gd name="T16" fmla="*/ 22 w 44"/>
                      <a:gd name="T17" fmla="*/ 0 h 43"/>
                      <a:gd name="T18" fmla="*/ 19 w 44"/>
                      <a:gd name="T19" fmla="*/ 0 h 43"/>
                      <a:gd name="T20" fmla="*/ 14 w 44"/>
                      <a:gd name="T21" fmla="*/ 1 h 43"/>
                      <a:gd name="T22" fmla="*/ 11 w 44"/>
                      <a:gd name="T23" fmla="*/ 3 h 43"/>
                      <a:gd name="T24" fmla="*/ 6 w 44"/>
                      <a:gd name="T25" fmla="*/ 6 h 43"/>
                      <a:gd name="T26" fmla="*/ 5 w 44"/>
                      <a:gd name="T27" fmla="*/ 9 h 43"/>
                      <a:gd name="T28" fmla="*/ 2 w 44"/>
                      <a:gd name="T29" fmla="*/ 13 h 43"/>
                      <a:gd name="T30" fmla="*/ 2 w 44"/>
                      <a:gd name="T31" fmla="*/ 17 h 43"/>
                      <a:gd name="T32" fmla="*/ 0 w 44"/>
                      <a:gd name="T33" fmla="*/ 21 h 43"/>
                      <a:gd name="T34" fmla="*/ 2 w 44"/>
                      <a:gd name="T35" fmla="*/ 26 h 43"/>
                      <a:gd name="T36" fmla="*/ 2 w 44"/>
                      <a:gd name="T37" fmla="*/ 29 h 43"/>
                      <a:gd name="T38" fmla="*/ 5 w 44"/>
                      <a:gd name="T39" fmla="*/ 34 h 43"/>
                      <a:gd name="T40" fmla="*/ 6 w 44"/>
                      <a:gd name="T41" fmla="*/ 37 h 43"/>
                      <a:gd name="T42" fmla="*/ 11 w 44"/>
                      <a:gd name="T43" fmla="*/ 40 h 43"/>
                      <a:gd name="T44" fmla="*/ 14 w 44"/>
                      <a:gd name="T45" fmla="*/ 41 h 43"/>
                      <a:gd name="T46" fmla="*/ 19 w 44"/>
                      <a:gd name="T47" fmla="*/ 43 h 43"/>
                      <a:gd name="T48" fmla="*/ 22 w 44"/>
                      <a:gd name="T49" fmla="*/ 43 h 43"/>
                      <a:gd name="T50" fmla="*/ 27 w 44"/>
                      <a:gd name="T51" fmla="*/ 43 h 43"/>
                      <a:gd name="T52" fmla="*/ 31 w 44"/>
                      <a:gd name="T53" fmla="*/ 41 h 43"/>
                      <a:gd name="T54" fmla="*/ 34 w 44"/>
                      <a:gd name="T55" fmla="*/ 40 h 43"/>
                      <a:gd name="T56" fmla="*/ 37 w 44"/>
                      <a:gd name="T57" fmla="*/ 37 h 43"/>
                      <a:gd name="T58" fmla="*/ 40 w 44"/>
                      <a:gd name="T59" fmla="*/ 34 h 43"/>
                      <a:gd name="T60" fmla="*/ 42 w 44"/>
                      <a:gd name="T61" fmla="*/ 29 h 43"/>
                      <a:gd name="T62" fmla="*/ 44 w 44"/>
                      <a:gd name="T63" fmla="*/ 26 h 43"/>
                      <a:gd name="T64" fmla="*/ 44 w 44"/>
                      <a:gd name="T65" fmla="*/ 21 h 43"/>
                      <a:gd name="T66" fmla="*/ 40 w 44"/>
                      <a:gd name="T67" fmla="*/ 21 h 43"/>
                      <a:gd name="T68" fmla="*/ 39 w 44"/>
                      <a:gd name="T69" fmla="*/ 29 h 43"/>
                      <a:gd name="T70" fmla="*/ 36 w 44"/>
                      <a:gd name="T71" fmla="*/ 34 h 43"/>
                      <a:gd name="T72" fmla="*/ 30 w 44"/>
                      <a:gd name="T73" fmla="*/ 38 h 43"/>
                      <a:gd name="T74" fmla="*/ 22 w 44"/>
                      <a:gd name="T75" fmla="*/ 40 h 43"/>
                      <a:gd name="T76" fmla="*/ 16 w 44"/>
                      <a:gd name="T77" fmla="*/ 38 h 43"/>
                      <a:gd name="T78" fmla="*/ 10 w 44"/>
                      <a:gd name="T79" fmla="*/ 34 h 43"/>
                      <a:gd name="T80" fmla="*/ 5 w 44"/>
                      <a:gd name="T81" fmla="*/ 29 h 43"/>
                      <a:gd name="T82" fmla="*/ 3 w 44"/>
                      <a:gd name="T83" fmla="*/ 21 h 43"/>
                      <a:gd name="T84" fmla="*/ 5 w 44"/>
                      <a:gd name="T85" fmla="*/ 13 h 43"/>
                      <a:gd name="T86" fmla="*/ 10 w 44"/>
                      <a:gd name="T87" fmla="*/ 7 h 43"/>
                      <a:gd name="T88" fmla="*/ 16 w 44"/>
                      <a:gd name="T89" fmla="*/ 4 h 43"/>
                      <a:gd name="T90" fmla="*/ 22 w 44"/>
                      <a:gd name="T91" fmla="*/ 3 h 43"/>
                      <a:gd name="T92" fmla="*/ 30 w 44"/>
                      <a:gd name="T93" fmla="*/ 4 h 43"/>
                      <a:gd name="T94" fmla="*/ 36 w 44"/>
                      <a:gd name="T95" fmla="*/ 7 h 43"/>
                      <a:gd name="T96" fmla="*/ 39 w 44"/>
                      <a:gd name="T97" fmla="*/ 13 h 43"/>
                      <a:gd name="T98" fmla="*/ 40 w 44"/>
                      <a:gd name="T99" fmla="*/ 21 h 43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4"/>
                      <a:gd name="T151" fmla="*/ 0 h 43"/>
                      <a:gd name="T152" fmla="*/ 44 w 44"/>
                      <a:gd name="T153" fmla="*/ 43 h 43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4" h="43">
                        <a:moveTo>
                          <a:pt x="44" y="21"/>
                        </a:moveTo>
                        <a:lnTo>
                          <a:pt x="44" y="17"/>
                        </a:lnTo>
                        <a:lnTo>
                          <a:pt x="42" y="13"/>
                        </a:lnTo>
                        <a:lnTo>
                          <a:pt x="40" y="9"/>
                        </a:lnTo>
                        <a:lnTo>
                          <a:pt x="37" y="6"/>
                        </a:lnTo>
                        <a:lnTo>
                          <a:pt x="34" y="3"/>
                        </a:lnTo>
                        <a:lnTo>
                          <a:pt x="31" y="1"/>
                        </a:lnTo>
                        <a:lnTo>
                          <a:pt x="27" y="0"/>
                        </a:lnTo>
                        <a:lnTo>
                          <a:pt x="22" y="0"/>
                        </a:lnTo>
                        <a:lnTo>
                          <a:pt x="19" y="0"/>
                        </a:lnTo>
                        <a:lnTo>
                          <a:pt x="14" y="1"/>
                        </a:lnTo>
                        <a:lnTo>
                          <a:pt x="11" y="3"/>
                        </a:lnTo>
                        <a:lnTo>
                          <a:pt x="6" y="6"/>
                        </a:lnTo>
                        <a:lnTo>
                          <a:pt x="5" y="9"/>
                        </a:lnTo>
                        <a:lnTo>
                          <a:pt x="2" y="13"/>
                        </a:lnTo>
                        <a:lnTo>
                          <a:pt x="2" y="17"/>
                        </a:lnTo>
                        <a:lnTo>
                          <a:pt x="0" y="21"/>
                        </a:lnTo>
                        <a:lnTo>
                          <a:pt x="2" y="26"/>
                        </a:lnTo>
                        <a:lnTo>
                          <a:pt x="2" y="29"/>
                        </a:lnTo>
                        <a:lnTo>
                          <a:pt x="5" y="34"/>
                        </a:lnTo>
                        <a:lnTo>
                          <a:pt x="6" y="37"/>
                        </a:lnTo>
                        <a:lnTo>
                          <a:pt x="11" y="40"/>
                        </a:lnTo>
                        <a:lnTo>
                          <a:pt x="14" y="41"/>
                        </a:lnTo>
                        <a:lnTo>
                          <a:pt x="19" y="43"/>
                        </a:lnTo>
                        <a:lnTo>
                          <a:pt x="22" y="43"/>
                        </a:lnTo>
                        <a:lnTo>
                          <a:pt x="27" y="43"/>
                        </a:lnTo>
                        <a:lnTo>
                          <a:pt x="31" y="41"/>
                        </a:lnTo>
                        <a:lnTo>
                          <a:pt x="34" y="40"/>
                        </a:lnTo>
                        <a:lnTo>
                          <a:pt x="37" y="37"/>
                        </a:lnTo>
                        <a:lnTo>
                          <a:pt x="40" y="34"/>
                        </a:lnTo>
                        <a:lnTo>
                          <a:pt x="42" y="29"/>
                        </a:lnTo>
                        <a:lnTo>
                          <a:pt x="44" y="26"/>
                        </a:lnTo>
                        <a:lnTo>
                          <a:pt x="44" y="21"/>
                        </a:lnTo>
                        <a:close/>
                        <a:moveTo>
                          <a:pt x="40" y="21"/>
                        </a:moveTo>
                        <a:lnTo>
                          <a:pt x="39" y="29"/>
                        </a:lnTo>
                        <a:lnTo>
                          <a:pt x="36" y="34"/>
                        </a:lnTo>
                        <a:lnTo>
                          <a:pt x="30" y="38"/>
                        </a:lnTo>
                        <a:lnTo>
                          <a:pt x="22" y="40"/>
                        </a:lnTo>
                        <a:lnTo>
                          <a:pt x="16" y="38"/>
                        </a:lnTo>
                        <a:lnTo>
                          <a:pt x="10" y="34"/>
                        </a:lnTo>
                        <a:lnTo>
                          <a:pt x="5" y="29"/>
                        </a:lnTo>
                        <a:lnTo>
                          <a:pt x="3" y="21"/>
                        </a:lnTo>
                        <a:lnTo>
                          <a:pt x="5" y="13"/>
                        </a:lnTo>
                        <a:lnTo>
                          <a:pt x="10" y="7"/>
                        </a:lnTo>
                        <a:lnTo>
                          <a:pt x="16" y="4"/>
                        </a:lnTo>
                        <a:lnTo>
                          <a:pt x="22" y="3"/>
                        </a:lnTo>
                        <a:lnTo>
                          <a:pt x="30" y="4"/>
                        </a:lnTo>
                        <a:lnTo>
                          <a:pt x="36" y="7"/>
                        </a:lnTo>
                        <a:lnTo>
                          <a:pt x="39" y="13"/>
                        </a:lnTo>
                        <a:lnTo>
                          <a:pt x="40" y="21"/>
                        </a:lnTo>
                        <a:close/>
                      </a:path>
                    </a:pathLst>
                  </a:custGeom>
                  <a:solidFill>
                    <a:srgbClr val="B5B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6" name="Freeform 934">
                    <a:extLst>
                      <a:ext uri="{FF2B5EF4-FFF2-40B4-BE49-F238E27FC236}">
                        <a16:creationId xmlns:a16="http://schemas.microsoft.com/office/drawing/2014/main" id="{0845F3F3-5D56-0B40-980B-33552074F98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50" y="1513"/>
                    <a:ext cx="40" cy="40"/>
                  </a:xfrm>
                  <a:custGeom>
                    <a:avLst/>
                    <a:gdLst>
                      <a:gd name="T0" fmla="*/ 40 w 40"/>
                      <a:gd name="T1" fmla="*/ 20 h 40"/>
                      <a:gd name="T2" fmla="*/ 38 w 40"/>
                      <a:gd name="T3" fmla="*/ 12 h 40"/>
                      <a:gd name="T4" fmla="*/ 35 w 40"/>
                      <a:gd name="T5" fmla="*/ 6 h 40"/>
                      <a:gd name="T6" fmla="*/ 28 w 40"/>
                      <a:gd name="T7" fmla="*/ 2 h 40"/>
                      <a:gd name="T8" fmla="*/ 20 w 40"/>
                      <a:gd name="T9" fmla="*/ 0 h 40"/>
                      <a:gd name="T10" fmla="*/ 12 w 40"/>
                      <a:gd name="T11" fmla="*/ 2 h 40"/>
                      <a:gd name="T12" fmla="*/ 6 w 40"/>
                      <a:gd name="T13" fmla="*/ 6 h 40"/>
                      <a:gd name="T14" fmla="*/ 1 w 40"/>
                      <a:gd name="T15" fmla="*/ 12 h 40"/>
                      <a:gd name="T16" fmla="*/ 0 w 40"/>
                      <a:gd name="T17" fmla="*/ 20 h 40"/>
                      <a:gd name="T18" fmla="*/ 1 w 40"/>
                      <a:gd name="T19" fmla="*/ 28 h 40"/>
                      <a:gd name="T20" fmla="*/ 6 w 40"/>
                      <a:gd name="T21" fmla="*/ 34 h 40"/>
                      <a:gd name="T22" fmla="*/ 12 w 40"/>
                      <a:gd name="T23" fmla="*/ 39 h 40"/>
                      <a:gd name="T24" fmla="*/ 20 w 40"/>
                      <a:gd name="T25" fmla="*/ 40 h 40"/>
                      <a:gd name="T26" fmla="*/ 28 w 40"/>
                      <a:gd name="T27" fmla="*/ 39 h 40"/>
                      <a:gd name="T28" fmla="*/ 35 w 40"/>
                      <a:gd name="T29" fmla="*/ 34 h 40"/>
                      <a:gd name="T30" fmla="*/ 38 w 40"/>
                      <a:gd name="T31" fmla="*/ 28 h 40"/>
                      <a:gd name="T32" fmla="*/ 40 w 40"/>
                      <a:gd name="T33" fmla="*/ 20 h 40"/>
                      <a:gd name="T34" fmla="*/ 37 w 40"/>
                      <a:gd name="T35" fmla="*/ 20 h 40"/>
                      <a:gd name="T36" fmla="*/ 37 w 40"/>
                      <a:gd name="T37" fmla="*/ 26 h 40"/>
                      <a:gd name="T38" fmla="*/ 32 w 40"/>
                      <a:gd name="T39" fmla="*/ 33 h 40"/>
                      <a:gd name="T40" fmla="*/ 28 w 40"/>
                      <a:gd name="T41" fmla="*/ 36 h 40"/>
                      <a:gd name="T42" fmla="*/ 20 w 40"/>
                      <a:gd name="T43" fmla="*/ 37 h 40"/>
                      <a:gd name="T44" fmla="*/ 14 w 40"/>
                      <a:gd name="T45" fmla="*/ 36 h 40"/>
                      <a:gd name="T46" fmla="*/ 9 w 40"/>
                      <a:gd name="T47" fmla="*/ 33 h 40"/>
                      <a:gd name="T48" fmla="*/ 4 w 40"/>
                      <a:gd name="T49" fmla="*/ 26 h 40"/>
                      <a:gd name="T50" fmla="*/ 3 w 40"/>
                      <a:gd name="T51" fmla="*/ 20 h 40"/>
                      <a:gd name="T52" fmla="*/ 4 w 40"/>
                      <a:gd name="T53" fmla="*/ 14 h 40"/>
                      <a:gd name="T54" fmla="*/ 9 w 40"/>
                      <a:gd name="T55" fmla="*/ 8 h 40"/>
                      <a:gd name="T56" fmla="*/ 14 w 40"/>
                      <a:gd name="T57" fmla="*/ 5 h 40"/>
                      <a:gd name="T58" fmla="*/ 20 w 40"/>
                      <a:gd name="T59" fmla="*/ 3 h 40"/>
                      <a:gd name="T60" fmla="*/ 28 w 40"/>
                      <a:gd name="T61" fmla="*/ 5 h 40"/>
                      <a:gd name="T62" fmla="*/ 32 w 40"/>
                      <a:gd name="T63" fmla="*/ 8 h 40"/>
                      <a:gd name="T64" fmla="*/ 37 w 40"/>
                      <a:gd name="T65" fmla="*/ 14 h 40"/>
                      <a:gd name="T66" fmla="*/ 37 w 40"/>
                      <a:gd name="T67" fmla="*/ 20 h 4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0"/>
                      <a:gd name="T103" fmla="*/ 0 h 40"/>
                      <a:gd name="T104" fmla="*/ 40 w 40"/>
                      <a:gd name="T105" fmla="*/ 40 h 4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0" h="40">
                        <a:moveTo>
                          <a:pt x="40" y="20"/>
                        </a:moveTo>
                        <a:lnTo>
                          <a:pt x="38" y="12"/>
                        </a:lnTo>
                        <a:lnTo>
                          <a:pt x="35" y="6"/>
                        </a:lnTo>
                        <a:lnTo>
                          <a:pt x="28" y="2"/>
                        </a:lnTo>
                        <a:lnTo>
                          <a:pt x="20" y="0"/>
                        </a:lnTo>
                        <a:lnTo>
                          <a:pt x="12" y="2"/>
                        </a:lnTo>
                        <a:lnTo>
                          <a:pt x="6" y="6"/>
                        </a:lnTo>
                        <a:lnTo>
                          <a:pt x="1" y="12"/>
                        </a:lnTo>
                        <a:lnTo>
                          <a:pt x="0" y="20"/>
                        </a:lnTo>
                        <a:lnTo>
                          <a:pt x="1" y="28"/>
                        </a:lnTo>
                        <a:lnTo>
                          <a:pt x="6" y="34"/>
                        </a:lnTo>
                        <a:lnTo>
                          <a:pt x="12" y="39"/>
                        </a:lnTo>
                        <a:lnTo>
                          <a:pt x="20" y="40"/>
                        </a:lnTo>
                        <a:lnTo>
                          <a:pt x="28" y="39"/>
                        </a:lnTo>
                        <a:lnTo>
                          <a:pt x="35" y="34"/>
                        </a:lnTo>
                        <a:lnTo>
                          <a:pt x="38" y="28"/>
                        </a:lnTo>
                        <a:lnTo>
                          <a:pt x="40" y="20"/>
                        </a:lnTo>
                        <a:close/>
                        <a:moveTo>
                          <a:pt x="37" y="20"/>
                        </a:moveTo>
                        <a:lnTo>
                          <a:pt x="37" y="26"/>
                        </a:lnTo>
                        <a:lnTo>
                          <a:pt x="32" y="33"/>
                        </a:lnTo>
                        <a:lnTo>
                          <a:pt x="28" y="36"/>
                        </a:lnTo>
                        <a:lnTo>
                          <a:pt x="20" y="37"/>
                        </a:lnTo>
                        <a:lnTo>
                          <a:pt x="14" y="36"/>
                        </a:lnTo>
                        <a:lnTo>
                          <a:pt x="9" y="33"/>
                        </a:lnTo>
                        <a:lnTo>
                          <a:pt x="4" y="26"/>
                        </a:lnTo>
                        <a:lnTo>
                          <a:pt x="3" y="20"/>
                        </a:lnTo>
                        <a:lnTo>
                          <a:pt x="4" y="14"/>
                        </a:lnTo>
                        <a:lnTo>
                          <a:pt x="9" y="8"/>
                        </a:lnTo>
                        <a:lnTo>
                          <a:pt x="14" y="5"/>
                        </a:lnTo>
                        <a:lnTo>
                          <a:pt x="20" y="3"/>
                        </a:lnTo>
                        <a:lnTo>
                          <a:pt x="28" y="5"/>
                        </a:lnTo>
                        <a:lnTo>
                          <a:pt x="32" y="8"/>
                        </a:lnTo>
                        <a:lnTo>
                          <a:pt x="37" y="14"/>
                        </a:lnTo>
                        <a:lnTo>
                          <a:pt x="37" y="20"/>
                        </a:lnTo>
                        <a:close/>
                      </a:path>
                    </a:pathLst>
                  </a:custGeom>
                  <a:solidFill>
                    <a:srgbClr val="B9C2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7" name="Freeform 935">
                    <a:extLst>
                      <a:ext uri="{FF2B5EF4-FFF2-40B4-BE49-F238E27FC236}">
                        <a16:creationId xmlns:a16="http://schemas.microsoft.com/office/drawing/2014/main" id="{A5036074-1D99-034F-A4DC-AF8CBEADC3D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51" y="1515"/>
                    <a:ext cx="37" cy="37"/>
                  </a:xfrm>
                  <a:custGeom>
                    <a:avLst/>
                    <a:gdLst>
                      <a:gd name="T0" fmla="*/ 37 w 37"/>
                      <a:gd name="T1" fmla="*/ 18 h 37"/>
                      <a:gd name="T2" fmla="*/ 36 w 37"/>
                      <a:gd name="T3" fmla="*/ 10 h 37"/>
                      <a:gd name="T4" fmla="*/ 33 w 37"/>
                      <a:gd name="T5" fmla="*/ 4 h 37"/>
                      <a:gd name="T6" fmla="*/ 27 w 37"/>
                      <a:gd name="T7" fmla="*/ 1 h 37"/>
                      <a:gd name="T8" fmla="*/ 19 w 37"/>
                      <a:gd name="T9" fmla="*/ 0 h 37"/>
                      <a:gd name="T10" fmla="*/ 13 w 37"/>
                      <a:gd name="T11" fmla="*/ 1 h 37"/>
                      <a:gd name="T12" fmla="*/ 7 w 37"/>
                      <a:gd name="T13" fmla="*/ 4 h 37"/>
                      <a:gd name="T14" fmla="*/ 2 w 37"/>
                      <a:gd name="T15" fmla="*/ 10 h 37"/>
                      <a:gd name="T16" fmla="*/ 0 w 37"/>
                      <a:gd name="T17" fmla="*/ 18 h 37"/>
                      <a:gd name="T18" fmla="*/ 2 w 37"/>
                      <a:gd name="T19" fmla="*/ 26 h 37"/>
                      <a:gd name="T20" fmla="*/ 7 w 37"/>
                      <a:gd name="T21" fmla="*/ 31 h 37"/>
                      <a:gd name="T22" fmla="*/ 13 w 37"/>
                      <a:gd name="T23" fmla="*/ 35 h 37"/>
                      <a:gd name="T24" fmla="*/ 19 w 37"/>
                      <a:gd name="T25" fmla="*/ 37 h 37"/>
                      <a:gd name="T26" fmla="*/ 27 w 37"/>
                      <a:gd name="T27" fmla="*/ 35 h 37"/>
                      <a:gd name="T28" fmla="*/ 33 w 37"/>
                      <a:gd name="T29" fmla="*/ 31 h 37"/>
                      <a:gd name="T30" fmla="*/ 36 w 37"/>
                      <a:gd name="T31" fmla="*/ 26 h 37"/>
                      <a:gd name="T32" fmla="*/ 37 w 37"/>
                      <a:gd name="T33" fmla="*/ 18 h 37"/>
                      <a:gd name="T34" fmla="*/ 34 w 37"/>
                      <a:gd name="T35" fmla="*/ 18 h 37"/>
                      <a:gd name="T36" fmla="*/ 34 w 37"/>
                      <a:gd name="T37" fmla="*/ 24 h 37"/>
                      <a:gd name="T38" fmla="*/ 30 w 37"/>
                      <a:gd name="T39" fmla="*/ 29 h 37"/>
                      <a:gd name="T40" fmla="*/ 25 w 37"/>
                      <a:gd name="T41" fmla="*/ 32 h 37"/>
                      <a:gd name="T42" fmla="*/ 19 w 37"/>
                      <a:gd name="T43" fmla="*/ 34 h 37"/>
                      <a:gd name="T44" fmla="*/ 13 w 37"/>
                      <a:gd name="T45" fmla="*/ 32 h 37"/>
                      <a:gd name="T46" fmla="*/ 8 w 37"/>
                      <a:gd name="T47" fmla="*/ 29 h 37"/>
                      <a:gd name="T48" fmla="*/ 5 w 37"/>
                      <a:gd name="T49" fmla="*/ 24 h 37"/>
                      <a:gd name="T50" fmla="*/ 3 w 37"/>
                      <a:gd name="T51" fmla="*/ 18 h 37"/>
                      <a:gd name="T52" fmla="*/ 5 w 37"/>
                      <a:gd name="T53" fmla="*/ 12 h 37"/>
                      <a:gd name="T54" fmla="*/ 8 w 37"/>
                      <a:gd name="T55" fmla="*/ 7 h 37"/>
                      <a:gd name="T56" fmla="*/ 13 w 37"/>
                      <a:gd name="T57" fmla="*/ 4 h 37"/>
                      <a:gd name="T58" fmla="*/ 19 w 37"/>
                      <a:gd name="T59" fmla="*/ 3 h 37"/>
                      <a:gd name="T60" fmla="*/ 25 w 37"/>
                      <a:gd name="T61" fmla="*/ 4 h 37"/>
                      <a:gd name="T62" fmla="*/ 30 w 37"/>
                      <a:gd name="T63" fmla="*/ 7 h 37"/>
                      <a:gd name="T64" fmla="*/ 34 w 37"/>
                      <a:gd name="T65" fmla="*/ 12 h 37"/>
                      <a:gd name="T66" fmla="*/ 34 w 37"/>
                      <a:gd name="T67" fmla="*/ 18 h 37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7"/>
                      <a:gd name="T104" fmla="*/ 37 w 37"/>
                      <a:gd name="T105" fmla="*/ 37 h 37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7">
                        <a:moveTo>
                          <a:pt x="37" y="18"/>
                        </a:moveTo>
                        <a:lnTo>
                          <a:pt x="36" y="10"/>
                        </a:lnTo>
                        <a:lnTo>
                          <a:pt x="33" y="4"/>
                        </a:lnTo>
                        <a:lnTo>
                          <a:pt x="27" y="1"/>
                        </a:lnTo>
                        <a:lnTo>
                          <a:pt x="19" y="0"/>
                        </a:lnTo>
                        <a:lnTo>
                          <a:pt x="13" y="1"/>
                        </a:lnTo>
                        <a:lnTo>
                          <a:pt x="7" y="4"/>
                        </a:lnTo>
                        <a:lnTo>
                          <a:pt x="2" y="10"/>
                        </a:lnTo>
                        <a:lnTo>
                          <a:pt x="0" y="18"/>
                        </a:lnTo>
                        <a:lnTo>
                          <a:pt x="2" y="26"/>
                        </a:lnTo>
                        <a:lnTo>
                          <a:pt x="7" y="31"/>
                        </a:lnTo>
                        <a:lnTo>
                          <a:pt x="13" y="35"/>
                        </a:lnTo>
                        <a:lnTo>
                          <a:pt x="19" y="37"/>
                        </a:lnTo>
                        <a:lnTo>
                          <a:pt x="27" y="35"/>
                        </a:lnTo>
                        <a:lnTo>
                          <a:pt x="33" y="31"/>
                        </a:lnTo>
                        <a:lnTo>
                          <a:pt x="36" y="26"/>
                        </a:lnTo>
                        <a:lnTo>
                          <a:pt x="37" y="18"/>
                        </a:lnTo>
                        <a:close/>
                        <a:moveTo>
                          <a:pt x="34" y="18"/>
                        </a:moveTo>
                        <a:lnTo>
                          <a:pt x="34" y="24"/>
                        </a:lnTo>
                        <a:lnTo>
                          <a:pt x="30" y="29"/>
                        </a:lnTo>
                        <a:lnTo>
                          <a:pt x="25" y="32"/>
                        </a:lnTo>
                        <a:lnTo>
                          <a:pt x="19" y="34"/>
                        </a:lnTo>
                        <a:lnTo>
                          <a:pt x="13" y="32"/>
                        </a:lnTo>
                        <a:lnTo>
                          <a:pt x="8" y="29"/>
                        </a:lnTo>
                        <a:lnTo>
                          <a:pt x="5" y="24"/>
                        </a:lnTo>
                        <a:lnTo>
                          <a:pt x="3" y="18"/>
                        </a:lnTo>
                        <a:lnTo>
                          <a:pt x="5" y="12"/>
                        </a:lnTo>
                        <a:lnTo>
                          <a:pt x="8" y="7"/>
                        </a:lnTo>
                        <a:lnTo>
                          <a:pt x="13" y="4"/>
                        </a:lnTo>
                        <a:lnTo>
                          <a:pt x="19" y="3"/>
                        </a:lnTo>
                        <a:lnTo>
                          <a:pt x="25" y="4"/>
                        </a:lnTo>
                        <a:lnTo>
                          <a:pt x="30" y="7"/>
                        </a:lnTo>
                        <a:lnTo>
                          <a:pt x="34" y="12"/>
                        </a:lnTo>
                        <a:lnTo>
                          <a:pt x="34" y="18"/>
                        </a:lnTo>
                        <a:close/>
                      </a:path>
                    </a:pathLst>
                  </a:custGeom>
                  <a:solidFill>
                    <a:srgbClr val="C0C9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8" name="Freeform 936">
                    <a:extLst>
                      <a:ext uri="{FF2B5EF4-FFF2-40B4-BE49-F238E27FC236}">
                        <a16:creationId xmlns:a16="http://schemas.microsoft.com/office/drawing/2014/main" id="{BD199E82-F6BE-224F-A731-BEE111C9972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53" y="1516"/>
                    <a:ext cx="34" cy="34"/>
                  </a:xfrm>
                  <a:custGeom>
                    <a:avLst/>
                    <a:gdLst>
                      <a:gd name="T0" fmla="*/ 34 w 34"/>
                      <a:gd name="T1" fmla="*/ 17 h 34"/>
                      <a:gd name="T2" fmla="*/ 34 w 34"/>
                      <a:gd name="T3" fmla="*/ 11 h 34"/>
                      <a:gd name="T4" fmla="*/ 29 w 34"/>
                      <a:gd name="T5" fmla="*/ 5 h 34"/>
                      <a:gd name="T6" fmla="*/ 25 w 34"/>
                      <a:gd name="T7" fmla="*/ 2 h 34"/>
                      <a:gd name="T8" fmla="*/ 17 w 34"/>
                      <a:gd name="T9" fmla="*/ 0 h 34"/>
                      <a:gd name="T10" fmla="*/ 11 w 34"/>
                      <a:gd name="T11" fmla="*/ 2 h 34"/>
                      <a:gd name="T12" fmla="*/ 6 w 34"/>
                      <a:gd name="T13" fmla="*/ 5 h 34"/>
                      <a:gd name="T14" fmla="*/ 1 w 34"/>
                      <a:gd name="T15" fmla="*/ 11 h 34"/>
                      <a:gd name="T16" fmla="*/ 0 w 34"/>
                      <a:gd name="T17" fmla="*/ 17 h 34"/>
                      <a:gd name="T18" fmla="*/ 1 w 34"/>
                      <a:gd name="T19" fmla="*/ 23 h 34"/>
                      <a:gd name="T20" fmla="*/ 6 w 34"/>
                      <a:gd name="T21" fmla="*/ 30 h 34"/>
                      <a:gd name="T22" fmla="*/ 11 w 34"/>
                      <a:gd name="T23" fmla="*/ 33 h 34"/>
                      <a:gd name="T24" fmla="*/ 17 w 34"/>
                      <a:gd name="T25" fmla="*/ 34 h 34"/>
                      <a:gd name="T26" fmla="*/ 25 w 34"/>
                      <a:gd name="T27" fmla="*/ 33 h 34"/>
                      <a:gd name="T28" fmla="*/ 29 w 34"/>
                      <a:gd name="T29" fmla="*/ 30 h 34"/>
                      <a:gd name="T30" fmla="*/ 34 w 34"/>
                      <a:gd name="T31" fmla="*/ 23 h 34"/>
                      <a:gd name="T32" fmla="*/ 34 w 34"/>
                      <a:gd name="T33" fmla="*/ 17 h 34"/>
                      <a:gd name="T34" fmla="*/ 31 w 34"/>
                      <a:gd name="T35" fmla="*/ 17 h 34"/>
                      <a:gd name="T36" fmla="*/ 31 w 34"/>
                      <a:gd name="T37" fmla="*/ 22 h 34"/>
                      <a:gd name="T38" fmla="*/ 28 w 34"/>
                      <a:gd name="T39" fmla="*/ 27 h 34"/>
                      <a:gd name="T40" fmla="*/ 23 w 34"/>
                      <a:gd name="T41" fmla="*/ 30 h 34"/>
                      <a:gd name="T42" fmla="*/ 17 w 34"/>
                      <a:gd name="T43" fmla="*/ 31 h 34"/>
                      <a:gd name="T44" fmla="*/ 12 w 34"/>
                      <a:gd name="T45" fmla="*/ 30 h 34"/>
                      <a:gd name="T46" fmla="*/ 8 w 34"/>
                      <a:gd name="T47" fmla="*/ 27 h 34"/>
                      <a:gd name="T48" fmla="*/ 5 w 34"/>
                      <a:gd name="T49" fmla="*/ 22 h 34"/>
                      <a:gd name="T50" fmla="*/ 3 w 34"/>
                      <a:gd name="T51" fmla="*/ 17 h 34"/>
                      <a:gd name="T52" fmla="*/ 5 w 34"/>
                      <a:gd name="T53" fmla="*/ 11 h 34"/>
                      <a:gd name="T54" fmla="*/ 8 w 34"/>
                      <a:gd name="T55" fmla="*/ 8 h 34"/>
                      <a:gd name="T56" fmla="*/ 12 w 34"/>
                      <a:gd name="T57" fmla="*/ 5 h 34"/>
                      <a:gd name="T58" fmla="*/ 17 w 34"/>
                      <a:gd name="T59" fmla="*/ 3 h 34"/>
                      <a:gd name="T60" fmla="*/ 23 w 34"/>
                      <a:gd name="T61" fmla="*/ 5 h 34"/>
                      <a:gd name="T62" fmla="*/ 28 w 34"/>
                      <a:gd name="T63" fmla="*/ 8 h 34"/>
                      <a:gd name="T64" fmla="*/ 31 w 34"/>
                      <a:gd name="T65" fmla="*/ 11 h 34"/>
                      <a:gd name="T66" fmla="*/ 31 w 34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4"/>
                      <a:gd name="T103" fmla="*/ 0 h 34"/>
                      <a:gd name="T104" fmla="*/ 34 w 34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4" h="34">
                        <a:moveTo>
                          <a:pt x="34" y="17"/>
                        </a:moveTo>
                        <a:lnTo>
                          <a:pt x="34" y="11"/>
                        </a:lnTo>
                        <a:lnTo>
                          <a:pt x="29" y="5"/>
                        </a:lnTo>
                        <a:lnTo>
                          <a:pt x="25" y="2"/>
                        </a:lnTo>
                        <a:lnTo>
                          <a:pt x="17" y="0"/>
                        </a:lnTo>
                        <a:lnTo>
                          <a:pt x="11" y="2"/>
                        </a:lnTo>
                        <a:lnTo>
                          <a:pt x="6" y="5"/>
                        </a:lnTo>
                        <a:lnTo>
                          <a:pt x="1" y="11"/>
                        </a:lnTo>
                        <a:lnTo>
                          <a:pt x="0" y="17"/>
                        </a:lnTo>
                        <a:lnTo>
                          <a:pt x="1" y="23"/>
                        </a:lnTo>
                        <a:lnTo>
                          <a:pt x="6" y="30"/>
                        </a:lnTo>
                        <a:lnTo>
                          <a:pt x="11" y="33"/>
                        </a:lnTo>
                        <a:lnTo>
                          <a:pt x="17" y="34"/>
                        </a:lnTo>
                        <a:lnTo>
                          <a:pt x="25" y="33"/>
                        </a:lnTo>
                        <a:lnTo>
                          <a:pt x="29" y="30"/>
                        </a:lnTo>
                        <a:lnTo>
                          <a:pt x="34" y="23"/>
                        </a:lnTo>
                        <a:lnTo>
                          <a:pt x="34" y="17"/>
                        </a:lnTo>
                        <a:close/>
                        <a:moveTo>
                          <a:pt x="31" y="17"/>
                        </a:moveTo>
                        <a:lnTo>
                          <a:pt x="31" y="22"/>
                        </a:lnTo>
                        <a:lnTo>
                          <a:pt x="28" y="27"/>
                        </a:lnTo>
                        <a:lnTo>
                          <a:pt x="23" y="30"/>
                        </a:lnTo>
                        <a:lnTo>
                          <a:pt x="17" y="31"/>
                        </a:lnTo>
                        <a:lnTo>
                          <a:pt x="12" y="30"/>
                        </a:lnTo>
                        <a:lnTo>
                          <a:pt x="8" y="27"/>
                        </a:lnTo>
                        <a:lnTo>
                          <a:pt x="5" y="22"/>
                        </a:lnTo>
                        <a:lnTo>
                          <a:pt x="3" y="17"/>
                        </a:lnTo>
                        <a:lnTo>
                          <a:pt x="5" y="11"/>
                        </a:lnTo>
                        <a:lnTo>
                          <a:pt x="8" y="8"/>
                        </a:lnTo>
                        <a:lnTo>
                          <a:pt x="12" y="5"/>
                        </a:lnTo>
                        <a:lnTo>
                          <a:pt x="17" y="3"/>
                        </a:lnTo>
                        <a:lnTo>
                          <a:pt x="23" y="5"/>
                        </a:lnTo>
                        <a:lnTo>
                          <a:pt x="28" y="8"/>
                        </a:lnTo>
                        <a:lnTo>
                          <a:pt x="31" y="11"/>
                        </a:lnTo>
                        <a:lnTo>
                          <a:pt x="31" y="17"/>
                        </a:lnTo>
                        <a:close/>
                      </a:path>
                    </a:pathLst>
                  </a:custGeom>
                  <a:solidFill>
                    <a:srgbClr val="C4CC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9" name="Freeform 937">
                    <a:extLst>
                      <a:ext uri="{FF2B5EF4-FFF2-40B4-BE49-F238E27FC236}">
                        <a16:creationId xmlns:a16="http://schemas.microsoft.com/office/drawing/2014/main" id="{02BA8C0C-2BA9-CA47-BAFE-8A3346211C2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54" y="1518"/>
                    <a:ext cx="31" cy="31"/>
                  </a:xfrm>
                  <a:custGeom>
                    <a:avLst/>
                    <a:gdLst>
                      <a:gd name="T0" fmla="*/ 31 w 31"/>
                      <a:gd name="T1" fmla="*/ 15 h 31"/>
                      <a:gd name="T2" fmla="*/ 31 w 31"/>
                      <a:gd name="T3" fmla="*/ 9 h 31"/>
                      <a:gd name="T4" fmla="*/ 27 w 31"/>
                      <a:gd name="T5" fmla="*/ 4 h 31"/>
                      <a:gd name="T6" fmla="*/ 22 w 31"/>
                      <a:gd name="T7" fmla="*/ 1 h 31"/>
                      <a:gd name="T8" fmla="*/ 16 w 31"/>
                      <a:gd name="T9" fmla="*/ 0 h 31"/>
                      <a:gd name="T10" fmla="*/ 10 w 31"/>
                      <a:gd name="T11" fmla="*/ 1 h 31"/>
                      <a:gd name="T12" fmla="*/ 5 w 31"/>
                      <a:gd name="T13" fmla="*/ 4 h 31"/>
                      <a:gd name="T14" fmla="*/ 2 w 31"/>
                      <a:gd name="T15" fmla="*/ 9 h 31"/>
                      <a:gd name="T16" fmla="*/ 0 w 31"/>
                      <a:gd name="T17" fmla="*/ 15 h 31"/>
                      <a:gd name="T18" fmla="*/ 2 w 31"/>
                      <a:gd name="T19" fmla="*/ 21 h 31"/>
                      <a:gd name="T20" fmla="*/ 5 w 31"/>
                      <a:gd name="T21" fmla="*/ 26 h 31"/>
                      <a:gd name="T22" fmla="*/ 10 w 31"/>
                      <a:gd name="T23" fmla="*/ 29 h 31"/>
                      <a:gd name="T24" fmla="*/ 16 w 31"/>
                      <a:gd name="T25" fmla="*/ 31 h 31"/>
                      <a:gd name="T26" fmla="*/ 22 w 31"/>
                      <a:gd name="T27" fmla="*/ 29 h 31"/>
                      <a:gd name="T28" fmla="*/ 27 w 31"/>
                      <a:gd name="T29" fmla="*/ 26 h 31"/>
                      <a:gd name="T30" fmla="*/ 31 w 31"/>
                      <a:gd name="T31" fmla="*/ 21 h 31"/>
                      <a:gd name="T32" fmla="*/ 31 w 31"/>
                      <a:gd name="T33" fmla="*/ 15 h 31"/>
                      <a:gd name="T34" fmla="*/ 28 w 31"/>
                      <a:gd name="T35" fmla="*/ 15 h 31"/>
                      <a:gd name="T36" fmla="*/ 28 w 31"/>
                      <a:gd name="T37" fmla="*/ 20 h 31"/>
                      <a:gd name="T38" fmla="*/ 25 w 31"/>
                      <a:gd name="T39" fmla="*/ 25 h 31"/>
                      <a:gd name="T40" fmla="*/ 21 w 31"/>
                      <a:gd name="T41" fmla="*/ 26 h 31"/>
                      <a:gd name="T42" fmla="*/ 16 w 31"/>
                      <a:gd name="T43" fmla="*/ 28 h 31"/>
                      <a:gd name="T44" fmla="*/ 11 w 31"/>
                      <a:gd name="T45" fmla="*/ 26 h 31"/>
                      <a:gd name="T46" fmla="*/ 8 w 31"/>
                      <a:gd name="T47" fmla="*/ 25 h 31"/>
                      <a:gd name="T48" fmla="*/ 5 w 31"/>
                      <a:gd name="T49" fmla="*/ 20 h 31"/>
                      <a:gd name="T50" fmla="*/ 4 w 31"/>
                      <a:gd name="T51" fmla="*/ 15 h 31"/>
                      <a:gd name="T52" fmla="*/ 5 w 31"/>
                      <a:gd name="T53" fmla="*/ 11 h 31"/>
                      <a:gd name="T54" fmla="*/ 8 w 31"/>
                      <a:gd name="T55" fmla="*/ 6 h 31"/>
                      <a:gd name="T56" fmla="*/ 11 w 31"/>
                      <a:gd name="T57" fmla="*/ 4 h 31"/>
                      <a:gd name="T58" fmla="*/ 16 w 31"/>
                      <a:gd name="T59" fmla="*/ 3 h 31"/>
                      <a:gd name="T60" fmla="*/ 21 w 31"/>
                      <a:gd name="T61" fmla="*/ 4 h 31"/>
                      <a:gd name="T62" fmla="*/ 25 w 31"/>
                      <a:gd name="T63" fmla="*/ 6 h 31"/>
                      <a:gd name="T64" fmla="*/ 28 w 31"/>
                      <a:gd name="T65" fmla="*/ 11 h 31"/>
                      <a:gd name="T66" fmla="*/ 28 w 31"/>
                      <a:gd name="T67" fmla="*/ 15 h 3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1"/>
                      <a:gd name="T103" fmla="*/ 0 h 31"/>
                      <a:gd name="T104" fmla="*/ 31 w 31"/>
                      <a:gd name="T105" fmla="*/ 31 h 3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1" h="31">
                        <a:moveTo>
                          <a:pt x="31" y="15"/>
                        </a:moveTo>
                        <a:lnTo>
                          <a:pt x="31" y="9"/>
                        </a:lnTo>
                        <a:lnTo>
                          <a:pt x="27" y="4"/>
                        </a:lnTo>
                        <a:lnTo>
                          <a:pt x="22" y="1"/>
                        </a:lnTo>
                        <a:lnTo>
                          <a:pt x="16" y="0"/>
                        </a:lnTo>
                        <a:lnTo>
                          <a:pt x="10" y="1"/>
                        </a:lnTo>
                        <a:lnTo>
                          <a:pt x="5" y="4"/>
                        </a:lnTo>
                        <a:lnTo>
                          <a:pt x="2" y="9"/>
                        </a:lnTo>
                        <a:lnTo>
                          <a:pt x="0" y="15"/>
                        </a:lnTo>
                        <a:lnTo>
                          <a:pt x="2" y="21"/>
                        </a:lnTo>
                        <a:lnTo>
                          <a:pt x="5" y="26"/>
                        </a:lnTo>
                        <a:lnTo>
                          <a:pt x="10" y="29"/>
                        </a:lnTo>
                        <a:lnTo>
                          <a:pt x="16" y="31"/>
                        </a:lnTo>
                        <a:lnTo>
                          <a:pt x="22" y="29"/>
                        </a:lnTo>
                        <a:lnTo>
                          <a:pt x="27" y="26"/>
                        </a:lnTo>
                        <a:lnTo>
                          <a:pt x="31" y="21"/>
                        </a:lnTo>
                        <a:lnTo>
                          <a:pt x="31" y="15"/>
                        </a:lnTo>
                        <a:close/>
                        <a:moveTo>
                          <a:pt x="28" y="15"/>
                        </a:moveTo>
                        <a:lnTo>
                          <a:pt x="28" y="20"/>
                        </a:lnTo>
                        <a:lnTo>
                          <a:pt x="25" y="25"/>
                        </a:lnTo>
                        <a:lnTo>
                          <a:pt x="21" y="26"/>
                        </a:lnTo>
                        <a:lnTo>
                          <a:pt x="16" y="28"/>
                        </a:lnTo>
                        <a:lnTo>
                          <a:pt x="11" y="26"/>
                        </a:lnTo>
                        <a:lnTo>
                          <a:pt x="8" y="25"/>
                        </a:lnTo>
                        <a:lnTo>
                          <a:pt x="5" y="20"/>
                        </a:lnTo>
                        <a:lnTo>
                          <a:pt x="4" y="15"/>
                        </a:lnTo>
                        <a:lnTo>
                          <a:pt x="5" y="11"/>
                        </a:lnTo>
                        <a:lnTo>
                          <a:pt x="8" y="6"/>
                        </a:lnTo>
                        <a:lnTo>
                          <a:pt x="11" y="4"/>
                        </a:lnTo>
                        <a:lnTo>
                          <a:pt x="16" y="3"/>
                        </a:lnTo>
                        <a:lnTo>
                          <a:pt x="21" y="4"/>
                        </a:lnTo>
                        <a:lnTo>
                          <a:pt x="25" y="6"/>
                        </a:lnTo>
                        <a:lnTo>
                          <a:pt x="28" y="11"/>
                        </a:lnTo>
                        <a:lnTo>
                          <a:pt x="28" y="15"/>
                        </a:lnTo>
                        <a:close/>
                      </a:path>
                    </a:pathLst>
                  </a:custGeom>
                  <a:solidFill>
                    <a:srgbClr val="C8D0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0" name="Freeform 938">
                    <a:extLst>
                      <a:ext uri="{FF2B5EF4-FFF2-40B4-BE49-F238E27FC236}">
                        <a16:creationId xmlns:a16="http://schemas.microsoft.com/office/drawing/2014/main" id="{6F87B72A-FFFD-694D-A20A-ECCAF963C41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56" y="1519"/>
                    <a:ext cx="28" cy="28"/>
                  </a:xfrm>
                  <a:custGeom>
                    <a:avLst/>
                    <a:gdLst>
                      <a:gd name="T0" fmla="*/ 28 w 28"/>
                      <a:gd name="T1" fmla="*/ 14 h 28"/>
                      <a:gd name="T2" fmla="*/ 28 w 28"/>
                      <a:gd name="T3" fmla="*/ 8 h 28"/>
                      <a:gd name="T4" fmla="*/ 25 w 28"/>
                      <a:gd name="T5" fmla="*/ 5 h 28"/>
                      <a:gd name="T6" fmla="*/ 20 w 28"/>
                      <a:gd name="T7" fmla="*/ 2 h 28"/>
                      <a:gd name="T8" fmla="*/ 14 w 28"/>
                      <a:gd name="T9" fmla="*/ 0 h 28"/>
                      <a:gd name="T10" fmla="*/ 9 w 28"/>
                      <a:gd name="T11" fmla="*/ 2 h 28"/>
                      <a:gd name="T12" fmla="*/ 5 w 28"/>
                      <a:gd name="T13" fmla="*/ 5 h 28"/>
                      <a:gd name="T14" fmla="*/ 2 w 28"/>
                      <a:gd name="T15" fmla="*/ 8 h 28"/>
                      <a:gd name="T16" fmla="*/ 0 w 28"/>
                      <a:gd name="T17" fmla="*/ 14 h 28"/>
                      <a:gd name="T18" fmla="*/ 2 w 28"/>
                      <a:gd name="T19" fmla="*/ 19 h 28"/>
                      <a:gd name="T20" fmla="*/ 5 w 28"/>
                      <a:gd name="T21" fmla="*/ 24 h 28"/>
                      <a:gd name="T22" fmla="*/ 9 w 28"/>
                      <a:gd name="T23" fmla="*/ 27 h 28"/>
                      <a:gd name="T24" fmla="*/ 14 w 28"/>
                      <a:gd name="T25" fmla="*/ 28 h 28"/>
                      <a:gd name="T26" fmla="*/ 20 w 28"/>
                      <a:gd name="T27" fmla="*/ 27 h 28"/>
                      <a:gd name="T28" fmla="*/ 25 w 28"/>
                      <a:gd name="T29" fmla="*/ 24 h 28"/>
                      <a:gd name="T30" fmla="*/ 28 w 28"/>
                      <a:gd name="T31" fmla="*/ 19 h 28"/>
                      <a:gd name="T32" fmla="*/ 28 w 28"/>
                      <a:gd name="T33" fmla="*/ 14 h 28"/>
                      <a:gd name="T34" fmla="*/ 25 w 28"/>
                      <a:gd name="T35" fmla="*/ 14 h 28"/>
                      <a:gd name="T36" fmla="*/ 25 w 28"/>
                      <a:gd name="T37" fmla="*/ 19 h 28"/>
                      <a:gd name="T38" fmla="*/ 22 w 28"/>
                      <a:gd name="T39" fmla="*/ 22 h 28"/>
                      <a:gd name="T40" fmla="*/ 19 w 28"/>
                      <a:gd name="T41" fmla="*/ 24 h 28"/>
                      <a:gd name="T42" fmla="*/ 14 w 28"/>
                      <a:gd name="T43" fmla="*/ 25 h 28"/>
                      <a:gd name="T44" fmla="*/ 11 w 28"/>
                      <a:gd name="T45" fmla="*/ 24 h 28"/>
                      <a:gd name="T46" fmla="*/ 6 w 28"/>
                      <a:gd name="T47" fmla="*/ 22 h 28"/>
                      <a:gd name="T48" fmla="*/ 5 w 28"/>
                      <a:gd name="T49" fmla="*/ 19 h 28"/>
                      <a:gd name="T50" fmla="*/ 3 w 28"/>
                      <a:gd name="T51" fmla="*/ 14 h 28"/>
                      <a:gd name="T52" fmla="*/ 5 w 28"/>
                      <a:gd name="T53" fmla="*/ 10 h 28"/>
                      <a:gd name="T54" fmla="*/ 6 w 28"/>
                      <a:gd name="T55" fmla="*/ 6 h 28"/>
                      <a:gd name="T56" fmla="*/ 11 w 28"/>
                      <a:gd name="T57" fmla="*/ 5 h 28"/>
                      <a:gd name="T58" fmla="*/ 14 w 28"/>
                      <a:gd name="T59" fmla="*/ 3 h 28"/>
                      <a:gd name="T60" fmla="*/ 19 w 28"/>
                      <a:gd name="T61" fmla="*/ 5 h 28"/>
                      <a:gd name="T62" fmla="*/ 22 w 28"/>
                      <a:gd name="T63" fmla="*/ 6 h 28"/>
                      <a:gd name="T64" fmla="*/ 25 w 28"/>
                      <a:gd name="T65" fmla="*/ 10 h 28"/>
                      <a:gd name="T66" fmla="*/ 25 w 28"/>
                      <a:gd name="T67" fmla="*/ 14 h 2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"/>
                      <a:gd name="T103" fmla="*/ 0 h 28"/>
                      <a:gd name="T104" fmla="*/ 28 w 28"/>
                      <a:gd name="T105" fmla="*/ 28 h 2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" h="28">
                        <a:moveTo>
                          <a:pt x="28" y="14"/>
                        </a:moveTo>
                        <a:lnTo>
                          <a:pt x="28" y="8"/>
                        </a:lnTo>
                        <a:lnTo>
                          <a:pt x="25" y="5"/>
                        </a:lnTo>
                        <a:lnTo>
                          <a:pt x="20" y="2"/>
                        </a:lnTo>
                        <a:lnTo>
                          <a:pt x="14" y="0"/>
                        </a:lnTo>
                        <a:lnTo>
                          <a:pt x="9" y="2"/>
                        </a:lnTo>
                        <a:lnTo>
                          <a:pt x="5" y="5"/>
                        </a:lnTo>
                        <a:lnTo>
                          <a:pt x="2" y="8"/>
                        </a:lnTo>
                        <a:lnTo>
                          <a:pt x="0" y="14"/>
                        </a:lnTo>
                        <a:lnTo>
                          <a:pt x="2" y="19"/>
                        </a:lnTo>
                        <a:lnTo>
                          <a:pt x="5" y="24"/>
                        </a:lnTo>
                        <a:lnTo>
                          <a:pt x="9" y="27"/>
                        </a:lnTo>
                        <a:lnTo>
                          <a:pt x="14" y="28"/>
                        </a:lnTo>
                        <a:lnTo>
                          <a:pt x="20" y="27"/>
                        </a:lnTo>
                        <a:lnTo>
                          <a:pt x="25" y="24"/>
                        </a:lnTo>
                        <a:lnTo>
                          <a:pt x="28" y="19"/>
                        </a:lnTo>
                        <a:lnTo>
                          <a:pt x="28" y="14"/>
                        </a:lnTo>
                        <a:close/>
                        <a:moveTo>
                          <a:pt x="25" y="14"/>
                        </a:moveTo>
                        <a:lnTo>
                          <a:pt x="25" y="19"/>
                        </a:lnTo>
                        <a:lnTo>
                          <a:pt x="22" y="22"/>
                        </a:lnTo>
                        <a:lnTo>
                          <a:pt x="19" y="24"/>
                        </a:lnTo>
                        <a:lnTo>
                          <a:pt x="14" y="25"/>
                        </a:lnTo>
                        <a:lnTo>
                          <a:pt x="11" y="24"/>
                        </a:lnTo>
                        <a:lnTo>
                          <a:pt x="6" y="22"/>
                        </a:lnTo>
                        <a:lnTo>
                          <a:pt x="5" y="19"/>
                        </a:lnTo>
                        <a:lnTo>
                          <a:pt x="3" y="14"/>
                        </a:lnTo>
                        <a:lnTo>
                          <a:pt x="5" y="10"/>
                        </a:lnTo>
                        <a:lnTo>
                          <a:pt x="6" y="6"/>
                        </a:lnTo>
                        <a:lnTo>
                          <a:pt x="11" y="5"/>
                        </a:lnTo>
                        <a:lnTo>
                          <a:pt x="14" y="3"/>
                        </a:lnTo>
                        <a:lnTo>
                          <a:pt x="19" y="5"/>
                        </a:lnTo>
                        <a:lnTo>
                          <a:pt x="22" y="6"/>
                        </a:lnTo>
                        <a:lnTo>
                          <a:pt x="25" y="10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CBD3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1" name="Freeform 939">
                    <a:extLst>
                      <a:ext uri="{FF2B5EF4-FFF2-40B4-BE49-F238E27FC236}">
                        <a16:creationId xmlns:a16="http://schemas.microsoft.com/office/drawing/2014/main" id="{10BB971F-4204-B645-8C27-89910455BC0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58" y="1521"/>
                    <a:ext cx="24" cy="25"/>
                  </a:xfrm>
                  <a:custGeom>
                    <a:avLst/>
                    <a:gdLst>
                      <a:gd name="T0" fmla="*/ 24 w 24"/>
                      <a:gd name="T1" fmla="*/ 12 h 25"/>
                      <a:gd name="T2" fmla="*/ 24 w 24"/>
                      <a:gd name="T3" fmla="*/ 8 h 25"/>
                      <a:gd name="T4" fmla="*/ 21 w 24"/>
                      <a:gd name="T5" fmla="*/ 3 h 25"/>
                      <a:gd name="T6" fmla="*/ 17 w 24"/>
                      <a:gd name="T7" fmla="*/ 1 h 25"/>
                      <a:gd name="T8" fmla="*/ 12 w 24"/>
                      <a:gd name="T9" fmla="*/ 0 h 25"/>
                      <a:gd name="T10" fmla="*/ 7 w 24"/>
                      <a:gd name="T11" fmla="*/ 1 h 25"/>
                      <a:gd name="T12" fmla="*/ 4 w 24"/>
                      <a:gd name="T13" fmla="*/ 3 h 25"/>
                      <a:gd name="T14" fmla="*/ 1 w 24"/>
                      <a:gd name="T15" fmla="*/ 8 h 25"/>
                      <a:gd name="T16" fmla="*/ 0 w 24"/>
                      <a:gd name="T17" fmla="*/ 12 h 25"/>
                      <a:gd name="T18" fmla="*/ 1 w 24"/>
                      <a:gd name="T19" fmla="*/ 17 h 25"/>
                      <a:gd name="T20" fmla="*/ 4 w 24"/>
                      <a:gd name="T21" fmla="*/ 22 h 25"/>
                      <a:gd name="T22" fmla="*/ 7 w 24"/>
                      <a:gd name="T23" fmla="*/ 23 h 25"/>
                      <a:gd name="T24" fmla="*/ 12 w 24"/>
                      <a:gd name="T25" fmla="*/ 25 h 25"/>
                      <a:gd name="T26" fmla="*/ 17 w 24"/>
                      <a:gd name="T27" fmla="*/ 23 h 25"/>
                      <a:gd name="T28" fmla="*/ 21 w 24"/>
                      <a:gd name="T29" fmla="*/ 22 h 25"/>
                      <a:gd name="T30" fmla="*/ 24 w 24"/>
                      <a:gd name="T31" fmla="*/ 17 h 25"/>
                      <a:gd name="T32" fmla="*/ 24 w 24"/>
                      <a:gd name="T33" fmla="*/ 12 h 25"/>
                      <a:gd name="T34" fmla="*/ 21 w 24"/>
                      <a:gd name="T35" fmla="*/ 12 h 25"/>
                      <a:gd name="T36" fmla="*/ 21 w 24"/>
                      <a:gd name="T37" fmla="*/ 15 h 25"/>
                      <a:gd name="T38" fmla="*/ 20 w 24"/>
                      <a:gd name="T39" fmla="*/ 18 h 25"/>
                      <a:gd name="T40" fmla="*/ 17 w 24"/>
                      <a:gd name="T41" fmla="*/ 20 h 25"/>
                      <a:gd name="T42" fmla="*/ 12 w 24"/>
                      <a:gd name="T43" fmla="*/ 22 h 25"/>
                      <a:gd name="T44" fmla="*/ 9 w 24"/>
                      <a:gd name="T45" fmla="*/ 20 h 25"/>
                      <a:gd name="T46" fmla="*/ 6 w 24"/>
                      <a:gd name="T47" fmla="*/ 18 h 25"/>
                      <a:gd name="T48" fmla="*/ 4 w 24"/>
                      <a:gd name="T49" fmla="*/ 15 h 25"/>
                      <a:gd name="T50" fmla="*/ 3 w 24"/>
                      <a:gd name="T51" fmla="*/ 12 h 25"/>
                      <a:gd name="T52" fmla="*/ 4 w 24"/>
                      <a:gd name="T53" fmla="*/ 9 h 25"/>
                      <a:gd name="T54" fmla="*/ 6 w 24"/>
                      <a:gd name="T55" fmla="*/ 6 h 25"/>
                      <a:gd name="T56" fmla="*/ 9 w 24"/>
                      <a:gd name="T57" fmla="*/ 3 h 25"/>
                      <a:gd name="T58" fmla="*/ 12 w 24"/>
                      <a:gd name="T59" fmla="*/ 3 h 25"/>
                      <a:gd name="T60" fmla="*/ 17 w 24"/>
                      <a:gd name="T61" fmla="*/ 3 h 25"/>
                      <a:gd name="T62" fmla="*/ 20 w 24"/>
                      <a:gd name="T63" fmla="*/ 6 h 25"/>
                      <a:gd name="T64" fmla="*/ 21 w 24"/>
                      <a:gd name="T65" fmla="*/ 9 h 25"/>
                      <a:gd name="T66" fmla="*/ 21 w 24"/>
                      <a:gd name="T67" fmla="*/ 12 h 2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4"/>
                      <a:gd name="T103" fmla="*/ 0 h 25"/>
                      <a:gd name="T104" fmla="*/ 24 w 24"/>
                      <a:gd name="T105" fmla="*/ 25 h 2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4" h="25">
                        <a:moveTo>
                          <a:pt x="24" y="12"/>
                        </a:moveTo>
                        <a:lnTo>
                          <a:pt x="24" y="8"/>
                        </a:lnTo>
                        <a:lnTo>
                          <a:pt x="21" y="3"/>
                        </a:lnTo>
                        <a:lnTo>
                          <a:pt x="17" y="1"/>
                        </a:lnTo>
                        <a:lnTo>
                          <a:pt x="12" y="0"/>
                        </a:lnTo>
                        <a:lnTo>
                          <a:pt x="7" y="1"/>
                        </a:lnTo>
                        <a:lnTo>
                          <a:pt x="4" y="3"/>
                        </a:lnTo>
                        <a:lnTo>
                          <a:pt x="1" y="8"/>
                        </a:lnTo>
                        <a:lnTo>
                          <a:pt x="0" y="12"/>
                        </a:lnTo>
                        <a:lnTo>
                          <a:pt x="1" y="17"/>
                        </a:lnTo>
                        <a:lnTo>
                          <a:pt x="4" y="22"/>
                        </a:lnTo>
                        <a:lnTo>
                          <a:pt x="7" y="23"/>
                        </a:lnTo>
                        <a:lnTo>
                          <a:pt x="12" y="25"/>
                        </a:lnTo>
                        <a:lnTo>
                          <a:pt x="17" y="23"/>
                        </a:lnTo>
                        <a:lnTo>
                          <a:pt x="21" y="22"/>
                        </a:lnTo>
                        <a:lnTo>
                          <a:pt x="24" y="17"/>
                        </a:lnTo>
                        <a:lnTo>
                          <a:pt x="24" y="12"/>
                        </a:lnTo>
                        <a:close/>
                        <a:moveTo>
                          <a:pt x="21" y="12"/>
                        </a:moveTo>
                        <a:lnTo>
                          <a:pt x="21" y="15"/>
                        </a:lnTo>
                        <a:lnTo>
                          <a:pt x="20" y="18"/>
                        </a:lnTo>
                        <a:lnTo>
                          <a:pt x="17" y="20"/>
                        </a:lnTo>
                        <a:lnTo>
                          <a:pt x="12" y="22"/>
                        </a:lnTo>
                        <a:lnTo>
                          <a:pt x="9" y="20"/>
                        </a:lnTo>
                        <a:lnTo>
                          <a:pt x="6" y="18"/>
                        </a:lnTo>
                        <a:lnTo>
                          <a:pt x="4" y="15"/>
                        </a:lnTo>
                        <a:lnTo>
                          <a:pt x="3" y="12"/>
                        </a:lnTo>
                        <a:lnTo>
                          <a:pt x="4" y="9"/>
                        </a:lnTo>
                        <a:lnTo>
                          <a:pt x="6" y="6"/>
                        </a:lnTo>
                        <a:lnTo>
                          <a:pt x="9" y="3"/>
                        </a:lnTo>
                        <a:lnTo>
                          <a:pt x="12" y="3"/>
                        </a:lnTo>
                        <a:lnTo>
                          <a:pt x="17" y="3"/>
                        </a:lnTo>
                        <a:lnTo>
                          <a:pt x="20" y="6"/>
                        </a:lnTo>
                        <a:lnTo>
                          <a:pt x="21" y="9"/>
                        </a:lnTo>
                        <a:lnTo>
                          <a:pt x="21" y="12"/>
                        </a:lnTo>
                        <a:close/>
                      </a:path>
                    </a:pathLst>
                  </a:custGeom>
                  <a:solidFill>
                    <a:srgbClr val="D4DA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2" name="Freeform 940">
                    <a:extLst>
                      <a:ext uri="{FF2B5EF4-FFF2-40B4-BE49-F238E27FC236}">
                        <a16:creationId xmlns:a16="http://schemas.microsoft.com/office/drawing/2014/main" id="{451A3861-33A9-5A45-BE76-F6AA1A30AA9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59" y="1522"/>
                    <a:ext cx="22" cy="22"/>
                  </a:xfrm>
                  <a:custGeom>
                    <a:avLst/>
                    <a:gdLst>
                      <a:gd name="T0" fmla="*/ 22 w 22"/>
                      <a:gd name="T1" fmla="*/ 11 h 22"/>
                      <a:gd name="T2" fmla="*/ 22 w 22"/>
                      <a:gd name="T3" fmla="*/ 7 h 22"/>
                      <a:gd name="T4" fmla="*/ 19 w 22"/>
                      <a:gd name="T5" fmla="*/ 3 h 22"/>
                      <a:gd name="T6" fmla="*/ 16 w 22"/>
                      <a:gd name="T7" fmla="*/ 2 h 22"/>
                      <a:gd name="T8" fmla="*/ 11 w 22"/>
                      <a:gd name="T9" fmla="*/ 0 h 22"/>
                      <a:gd name="T10" fmla="*/ 8 w 22"/>
                      <a:gd name="T11" fmla="*/ 2 h 22"/>
                      <a:gd name="T12" fmla="*/ 3 w 22"/>
                      <a:gd name="T13" fmla="*/ 3 h 22"/>
                      <a:gd name="T14" fmla="*/ 2 w 22"/>
                      <a:gd name="T15" fmla="*/ 7 h 22"/>
                      <a:gd name="T16" fmla="*/ 0 w 22"/>
                      <a:gd name="T17" fmla="*/ 11 h 22"/>
                      <a:gd name="T18" fmla="*/ 2 w 22"/>
                      <a:gd name="T19" fmla="*/ 16 h 22"/>
                      <a:gd name="T20" fmla="*/ 3 w 22"/>
                      <a:gd name="T21" fmla="*/ 19 h 22"/>
                      <a:gd name="T22" fmla="*/ 8 w 22"/>
                      <a:gd name="T23" fmla="*/ 21 h 22"/>
                      <a:gd name="T24" fmla="*/ 11 w 22"/>
                      <a:gd name="T25" fmla="*/ 22 h 22"/>
                      <a:gd name="T26" fmla="*/ 16 w 22"/>
                      <a:gd name="T27" fmla="*/ 21 h 22"/>
                      <a:gd name="T28" fmla="*/ 19 w 22"/>
                      <a:gd name="T29" fmla="*/ 19 h 22"/>
                      <a:gd name="T30" fmla="*/ 22 w 22"/>
                      <a:gd name="T31" fmla="*/ 16 h 22"/>
                      <a:gd name="T32" fmla="*/ 22 w 22"/>
                      <a:gd name="T33" fmla="*/ 11 h 22"/>
                      <a:gd name="T34" fmla="*/ 19 w 22"/>
                      <a:gd name="T35" fmla="*/ 11 h 22"/>
                      <a:gd name="T36" fmla="*/ 19 w 22"/>
                      <a:gd name="T37" fmla="*/ 14 h 22"/>
                      <a:gd name="T38" fmla="*/ 17 w 22"/>
                      <a:gd name="T39" fmla="*/ 16 h 22"/>
                      <a:gd name="T40" fmla="*/ 14 w 22"/>
                      <a:gd name="T41" fmla="*/ 19 h 22"/>
                      <a:gd name="T42" fmla="*/ 11 w 22"/>
                      <a:gd name="T43" fmla="*/ 19 h 22"/>
                      <a:gd name="T44" fmla="*/ 8 w 22"/>
                      <a:gd name="T45" fmla="*/ 19 h 22"/>
                      <a:gd name="T46" fmla="*/ 6 w 22"/>
                      <a:gd name="T47" fmla="*/ 16 h 22"/>
                      <a:gd name="T48" fmla="*/ 5 w 22"/>
                      <a:gd name="T49" fmla="*/ 14 h 22"/>
                      <a:gd name="T50" fmla="*/ 3 w 22"/>
                      <a:gd name="T51" fmla="*/ 11 h 22"/>
                      <a:gd name="T52" fmla="*/ 5 w 22"/>
                      <a:gd name="T53" fmla="*/ 8 h 22"/>
                      <a:gd name="T54" fmla="*/ 6 w 22"/>
                      <a:gd name="T55" fmla="*/ 5 h 22"/>
                      <a:gd name="T56" fmla="*/ 8 w 22"/>
                      <a:gd name="T57" fmla="*/ 3 h 22"/>
                      <a:gd name="T58" fmla="*/ 11 w 22"/>
                      <a:gd name="T59" fmla="*/ 3 h 22"/>
                      <a:gd name="T60" fmla="*/ 14 w 22"/>
                      <a:gd name="T61" fmla="*/ 3 h 22"/>
                      <a:gd name="T62" fmla="*/ 17 w 22"/>
                      <a:gd name="T63" fmla="*/ 5 h 22"/>
                      <a:gd name="T64" fmla="*/ 19 w 22"/>
                      <a:gd name="T65" fmla="*/ 8 h 22"/>
                      <a:gd name="T66" fmla="*/ 19 w 22"/>
                      <a:gd name="T67" fmla="*/ 11 h 2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2"/>
                      <a:gd name="T103" fmla="*/ 0 h 22"/>
                      <a:gd name="T104" fmla="*/ 22 w 22"/>
                      <a:gd name="T105" fmla="*/ 22 h 22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2" h="22">
                        <a:moveTo>
                          <a:pt x="22" y="11"/>
                        </a:moveTo>
                        <a:lnTo>
                          <a:pt x="22" y="7"/>
                        </a:lnTo>
                        <a:lnTo>
                          <a:pt x="19" y="3"/>
                        </a:lnTo>
                        <a:lnTo>
                          <a:pt x="16" y="2"/>
                        </a:lnTo>
                        <a:lnTo>
                          <a:pt x="11" y="0"/>
                        </a:lnTo>
                        <a:lnTo>
                          <a:pt x="8" y="2"/>
                        </a:lnTo>
                        <a:lnTo>
                          <a:pt x="3" y="3"/>
                        </a:lnTo>
                        <a:lnTo>
                          <a:pt x="2" y="7"/>
                        </a:lnTo>
                        <a:lnTo>
                          <a:pt x="0" y="11"/>
                        </a:lnTo>
                        <a:lnTo>
                          <a:pt x="2" y="16"/>
                        </a:lnTo>
                        <a:lnTo>
                          <a:pt x="3" y="19"/>
                        </a:lnTo>
                        <a:lnTo>
                          <a:pt x="8" y="21"/>
                        </a:lnTo>
                        <a:lnTo>
                          <a:pt x="11" y="22"/>
                        </a:lnTo>
                        <a:lnTo>
                          <a:pt x="16" y="21"/>
                        </a:lnTo>
                        <a:lnTo>
                          <a:pt x="19" y="19"/>
                        </a:lnTo>
                        <a:lnTo>
                          <a:pt x="22" y="16"/>
                        </a:lnTo>
                        <a:lnTo>
                          <a:pt x="22" y="11"/>
                        </a:lnTo>
                        <a:close/>
                        <a:moveTo>
                          <a:pt x="19" y="11"/>
                        </a:moveTo>
                        <a:lnTo>
                          <a:pt x="19" y="14"/>
                        </a:lnTo>
                        <a:lnTo>
                          <a:pt x="17" y="16"/>
                        </a:lnTo>
                        <a:lnTo>
                          <a:pt x="14" y="19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6" y="16"/>
                        </a:lnTo>
                        <a:lnTo>
                          <a:pt x="5" y="14"/>
                        </a:lnTo>
                        <a:lnTo>
                          <a:pt x="3" y="11"/>
                        </a:lnTo>
                        <a:lnTo>
                          <a:pt x="5" y="8"/>
                        </a:lnTo>
                        <a:lnTo>
                          <a:pt x="6" y="5"/>
                        </a:lnTo>
                        <a:lnTo>
                          <a:pt x="8" y="3"/>
                        </a:lnTo>
                        <a:lnTo>
                          <a:pt x="11" y="3"/>
                        </a:lnTo>
                        <a:lnTo>
                          <a:pt x="14" y="3"/>
                        </a:lnTo>
                        <a:lnTo>
                          <a:pt x="17" y="5"/>
                        </a:lnTo>
                        <a:lnTo>
                          <a:pt x="19" y="8"/>
                        </a:lnTo>
                        <a:lnTo>
                          <a:pt x="19" y="11"/>
                        </a:lnTo>
                        <a:close/>
                      </a:path>
                    </a:pathLst>
                  </a:custGeom>
                  <a:solidFill>
                    <a:srgbClr val="D8DE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3" name="Freeform 941">
                    <a:extLst>
                      <a:ext uri="{FF2B5EF4-FFF2-40B4-BE49-F238E27FC236}">
                        <a16:creationId xmlns:a16="http://schemas.microsoft.com/office/drawing/2014/main" id="{AA59EEC9-FDA4-F948-BD44-75166BB0683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61" y="1524"/>
                    <a:ext cx="18" cy="19"/>
                  </a:xfrm>
                  <a:custGeom>
                    <a:avLst/>
                    <a:gdLst>
                      <a:gd name="T0" fmla="*/ 18 w 18"/>
                      <a:gd name="T1" fmla="*/ 9 h 19"/>
                      <a:gd name="T2" fmla="*/ 18 w 18"/>
                      <a:gd name="T3" fmla="*/ 6 h 19"/>
                      <a:gd name="T4" fmla="*/ 17 w 18"/>
                      <a:gd name="T5" fmla="*/ 3 h 19"/>
                      <a:gd name="T6" fmla="*/ 14 w 18"/>
                      <a:gd name="T7" fmla="*/ 0 h 19"/>
                      <a:gd name="T8" fmla="*/ 9 w 18"/>
                      <a:gd name="T9" fmla="*/ 0 h 19"/>
                      <a:gd name="T10" fmla="*/ 6 w 18"/>
                      <a:gd name="T11" fmla="*/ 0 h 19"/>
                      <a:gd name="T12" fmla="*/ 3 w 18"/>
                      <a:gd name="T13" fmla="*/ 3 h 19"/>
                      <a:gd name="T14" fmla="*/ 1 w 18"/>
                      <a:gd name="T15" fmla="*/ 6 h 19"/>
                      <a:gd name="T16" fmla="*/ 0 w 18"/>
                      <a:gd name="T17" fmla="*/ 9 h 19"/>
                      <a:gd name="T18" fmla="*/ 1 w 18"/>
                      <a:gd name="T19" fmla="*/ 12 h 19"/>
                      <a:gd name="T20" fmla="*/ 3 w 18"/>
                      <a:gd name="T21" fmla="*/ 15 h 19"/>
                      <a:gd name="T22" fmla="*/ 6 w 18"/>
                      <a:gd name="T23" fmla="*/ 17 h 19"/>
                      <a:gd name="T24" fmla="*/ 9 w 18"/>
                      <a:gd name="T25" fmla="*/ 19 h 19"/>
                      <a:gd name="T26" fmla="*/ 14 w 18"/>
                      <a:gd name="T27" fmla="*/ 17 h 19"/>
                      <a:gd name="T28" fmla="*/ 17 w 18"/>
                      <a:gd name="T29" fmla="*/ 15 h 19"/>
                      <a:gd name="T30" fmla="*/ 18 w 18"/>
                      <a:gd name="T31" fmla="*/ 12 h 19"/>
                      <a:gd name="T32" fmla="*/ 18 w 18"/>
                      <a:gd name="T33" fmla="*/ 9 h 19"/>
                      <a:gd name="T34" fmla="*/ 15 w 18"/>
                      <a:gd name="T35" fmla="*/ 9 h 19"/>
                      <a:gd name="T36" fmla="*/ 15 w 18"/>
                      <a:gd name="T37" fmla="*/ 12 h 19"/>
                      <a:gd name="T38" fmla="*/ 14 w 18"/>
                      <a:gd name="T39" fmla="*/ 14 h 19"/>
                      <a:gd name="T40" fmla="*/ 12 w 18"/>
                      <a:gd name="T41" fmla="*/ 15 h 19"/>
                      <a:gd name="T42" fmla="*/ 9 w 18"/>
                      <a:gd name="T43" fmla="*/ 15 h 19"/>
                      <a:gd name="T44" fmla="*/ 7 w 18"/>
                      <a:gd name="T45" fmla="*/ 15 h 19"/>
                      <a:gd name="T46" fmla="*/ 6 w 18"/>
                      <a:gd name="T47" fmla="*/ 14 h 19"/>
                      <a:gd name="T48" fmla="*/ 4 w 18"/>
                      <a:gd name="T49" fmla="*/ 12 h 19"/>
                      <a:gd name="T50" fmla="*/ 3 w 18"/>
                      <a:gd name="T51" fmla="*/ 9 h 19"/>
                      <a:gd name="T52" fmla="*/ 4 w 18"/>
                      <a:gd name="T53" fmla="*/ 6 h 19"/>
                      <a:gd name="T54" fmla="*/ 6 w 18"/>
                      <a:gd name="T55" fmla="*/ 5 h 19"/>
                      <a:gd name="T56" fmla="*/ 7 w 18"/>
                      <a:gd name="T57" fmla="*/ 3 h 19"/>
                      <a:gd name="T58" fmla="*/ 9 w 18"/>
                      <a:gd name="T59" fmla="*/ 3 h 19"/>
                      <a:gd name="T60" fmla="*/ 12 w 18"/>
                      <a:gd name="T61" fmla="*/ 3 h 19"/>
                      <a:gd name="T62" fmla="*/ 14 w 18"/>
                      <a:gd name="T63" fmla="*/ 5 h 19"/>
                      <a:gd name="T64" fmla="*/ 15 w 18"/>
                      <a:gd name="T65" fmla="*/ 6 h 19"/>
                      <a:gd name="T66" fmla="*/ 15 w 18"/>
                      <a:gd name="T67" fmla="*/ 9 h 1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8"/>
                      <a:gd name="T103" fmla="*/ 0 h 19"/>
                      <a:gd name="T104" fmla="*/ 18 w 18"/>
                      <a:gd name="T105" fmla="*/ 19 h 1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8" h="19">
                        <a:moveTo>
                          <a:pt x="18" y="9"/>
                        </a:moveTo>
                        <a:lnTo>
                          <a:pt x="18" y="6"/>
                        </a:lnTo>
                        <a:lnTo>
                          <a:pt x="17" y="3"/>
                        </a:lnTo>
                        <a:lnTo>
                          <a:pt x="14" y="0"/>
                        </a:lnTo>
                        <a:lnTo>
                          <a:pt x="9" y="0"/>
                        </a:lnTo>
                        <a:lnTo>
                          <a:pt x="6" y="0"/>
                        </a:lnTo>
                        <a:lnTo>
                          <a:pt x="3" y="3"/>
                        </a:lnTo>
                        <a:lnTo>
                          <a:pt x="1" y="6"/>
                        </a:lnTo>
                        <a:lnTo>
                          <a:pt x="0" y="9"/>
                        </a:lnTo>
                        <a:lnTo>
                          <a:pt x="1" y="12"/>
                        </a:lnTo>
                        <a:lnTo>
                          <a:pt x="3" y="15"/>
                        </a:lnTo>
                        <a:lnTo>
                          <a:pt x="6" y="17"/>
                        </a:lnTo>
                        <a:lnTo>
                          <a:pt x="9" y="19"/>
                        </a:lnTo>
                        <a:lnTo>
                          <a:pt x="14" y="17"/>
                        </a:lnTo>
                        <a:lnTo>
                          <a:pt x="17" y="15"/>
                        </a:lnTo>
                        <a:lnTo>
                          <a:pt x="18" y="12"/>
                        </a:lnTo>
                        <a:lnTo>
                          <a:pt x="18" y="9"/>
                        </a:lnTo>
                        <a:close/>
                        <a:moveTo>
                          <a:pt x="15" y="9"/>
                        </a:moveTo>
                        <a:lnTo>
                          <a:pt x="15" y="12"/>
                        </a:lnTo>
                        <a:lnTo>
                          <a:pt x="14" y="14"/>
                        </a:lnTo>
                        <a:lnTo>
                          <a:pt x="12" y="15"/>
                        </a:lnTo>
                        <a:lnTo>
                          <a:pt x="9" y="15"/>
                        </a:lnTo>
                        <a:lnTo>
                          <a:pt x="7" y="15"/>
                        </a:lnTo>
                        <a:lnTo>
                          <a:pt x="6" y="14"/>
                        </a:lnTo>
                        <a:lnTo>
                          <a:pt x="4" y="12"/>
                        </a:lnTo>
                        <a:lnTo>
                          <a:pt x="3" y="9"/>
                        </a:lnTo>
                        <a:lnTo>
                          <a:pt x="4" y="6"/>
                        </a:lnTo>
                        <a:lnTo>
                          <a:pt x="6" y="5"/>
                        </a:lnTo>
                        <a:lnTo>
                          <a:pt x="7" y="3"/>
                        </a:lnTo>
                        <a:lnTo>
                          <a:pt x="9" y="3"/>
                        </a:lnTo>
                        <a:lnTo>
                          <a:pt x="12" y="3"/>
                        </a:lnTo>
                        <a:lnTo>
                          <a:pt x="14" y="5"/>
                        </a:lnTo>
                        <a:lnTo>
                          <a:pt x="15" y="6"/>
                        </a:lnTo>
                        <a:lnTo>
                          <a:pt x="15" y="9"/>
                        </a:lnTo>
                        <a:close/>
                      </a:path>
                    </a:pathLst>
                  </a:custGeom>
                  <a:solidFill>
                    <a:srgbClr val="DCE1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" name="Freeform 942">
                    <a:extLst>
                      <a:ext uri="{FF2B5EF4-FFF2-40B4-BE49-F238E27FC236}">
                        <a16:creationId xmlns:a16="http://schemas.microsoft.com/office/drawing/2014/main" id="{AE68B033-2836-5E40-8D82-59BC5B2DB82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62" y="1525"/>
                    <a:ext cx="16" cy="16"/>
                  </a:xfrm>
                  <a:custGeom>
                    <a:avLst/>
                    <a:gdLst>
                      <a:gd name="T0" fmla="*/ 16 w 16"/>
                      <a:gd name="T1" fmla="*/ 8 h 16"/>
                      <a:gd name="T2" fmla="*/ 16 w 16"/>
                      <a:gd name="T3" fmla="*/ 5 h 16"/>
                      <a:gd name="T4" fmla="*/ 14 w 16"/>
                      <a:gd name="T5" fmla="*/ 2 h 16"/>
                      <a:gd name="T6" fmla="*/ 11 w 16"/>
                      <a:gd name="T7" fmla="*/ 0 h 16"/>
                      <a:gd name="T8" fmla="*/ 8 w 16"/>
                      <a:gd name="T9" fmla="*/ 0 h 16"/>
                      <a:gd name="T10" fmla="*/ 5 w 16"/>
                      <a:gd name="T11" fmla="*/ 0 h 16"/>
                      <a:gd name="T12" fmla="*/ 3 w 16"/>
                      <a:gd name="T13" fmla="*/ 2 h 16"/>
                      <a:gd name="T14" fmla="*/ 2 w 16"/>
                      <a:gd name="T15" fmla="*/ 5 h 16"/>
                      <a:gd name="T16" fmla="*/ 0 w 16"/>
                      <a:gd name="T17" fmla="*/ 8 h 16"/>
                      <a:gd name="T18" fmla="*/ 2 w 16"/>
                      <a:gd name="T19" fmla="*/ 11 h 16"/>
                      <a:gd name="T20" fmla="*/ 3 w 16"/>
                      <a:gd name="T21" fmla="*/ 13 h 16"/>
                      <a:gd name="T22" fmla="*/ 5 w 16"/>
                      <a:gd name="T23" fmla="*/ 16 h 16"/>
                      <a:gd name="T24" fmla="*/ 8 w 16"/>
                      <a:gd name="T25" fmla="*/ 16 h 16"/>
                      <a:gd name="T26" fmla="*/ 11 w 16"/>
                      <a:gd name="T27" fmla="*/ 16 h 16"/>
                      <a:gd name="T28" fmla="*/ 14 w 16"/>
                      <a:gd name="T29" fmla="*/ 13 h 16"/>
                      <a:gd name="T30" fmla="*/ 16 w 16"/>
                      <a:gd name="T31" fmla="*/ 11 h 16"/>
                      <a:gd name="T32" fmla="*/ 16 w 16"/>
                      <a:gd name="T33" fmla="*/ 8 h 16"/>
                      <a:gd name="T34" fmla="*/ 13 w 16"/>
                      <a:gd name="T35" fmla="*/ 8 h 16"/>
                      <a:gd name="T36" fmla="*/ 11 w 16"/>
                      <a:gd name="T37" fmla="*/ 11 h 16"/>
                      <a:gd name="T38" fmla="*/ 8 w 16"/>
                      <a:gd name="T39" fmla="*/ 13 h 16"/>
                      <a:gd name="T40" fmla="*/ 5 w 16"/>
                      <a:gd name="T41" fmla="*/ 11 h 16"/>
                      <a:gd name="T42" fmla="*/ 3 w 16"/>
                      <a:gd name="T43" fmla="*/ 8 h 16"/>
                      <a:gd name="T44" fmla="*/ 5 w 16"/>
                      <a:gd name="T45" fmla="*/ 5 h 16"/>
                      <a:gd name="T46" fmla="*/ 8 w 16"/>
                      <a:gd name="T47" fmla="*/ 4 h 16"/>
                      <a:gd name="T48" fmla="*/ 11 w 16"/>
                      <a:gd name="T49" fmla="*/ 5 h 16"/>
                      <a:gd name="T50" fmla="*/ 13 w 16"/>
                      <a:gd name="T51" fmla="*/ 8 h 1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6"/>
                      <a:gd name="T79" fmla="*/ 0 h 16"/>
                      <a:gd name="T80" fmla="*/ 16 w 16"/>
                      <a:gd name="T81" fmla="*/ 16 h 1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6" h="16">
                        <a:moveTo>
                          <a:pt x="16" y="8"/>
                        </a:moveTo>
                        <a:lnTo>
                          <a:pt x="16" y="5"/>
                        </a:lnTo>
                        <a:lnTo>
                          <a:pt x="14" y="2"/>
                        </a:lnTo>
                        <a:lnTo>
                          <a:pt x="11" y="0"/>
                        </a:lnTo>
                        <a:lnTo>
                          <a:pt x="8" y="0"/>
                        </a:lnTo>
                        <a:lnTo>
                          <a:pt x="5" y="0"/>
                        </a:lnTo>
                        <a:lnTo>
                          <a:pt x="3" y="2"/>
                        </a:lnTo>
                        <a:lnTo>
                          <a:pt x="2" y="5"/>
                        </a:lnTo>
                        <a:lnTo>
                          <a:pt x="0" y="8"/>
                        </a:lnTo>
                        <a:lnTo>
                          <a:pt x="2" y="11"/>
                        </a:lnTo>
                        <a:lnTo>
                          <a:pt x="3" y="13"/>
                        </a:lnTo>
                        <a:lnTo>
                          <a:pt x="5" y="16"/>
                        </a:lnTo>
                        <a:lnTo>
                          <a:pt x="8" y="16"/>
                        </a:lnTo>
                        <a:lnTo>
                          <a:pt x="11" y="16"/>
                        </a:lnTo>
                        <a:lnTo>
                          <a:pt x="14" y="13"/>
                        </a:lnTo>
                        <a:lnTo>
                          <a:pt x="16" y="11"/>
                        </a:lnTo>
                        <a:lnTo>
                          <a:pt x="16" y="8"/>
                        </a:lnTo>
                        <a:close/>
                        <a:moveTo>
                          <a:pt x="13" y="8"/>
                        </a:move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5" y="11"/>
                        </a:lnTo>
                        <a:lnTo>
                          <a:pt x="3" y="8"/>
                        </a:lnTo>
                        <a:lnTo>
                          <a:pt x="5" y="5"/>
                        </a:lnTo>
                        <a:lnTo>
                          <a:pt x="8" y="4"/>
                        </a:lnTo>
                        <a:lnTo>
                          <a:pt x="11" y="5"/>
                        </a:lnTo>
                        <a:lnTo>
                          <a:pt x="13" y="8"/>
                        </a:lnTo>
                        <a:close/>
                      </a:path>
                    </a:pathLst>
                  </a:custGeom>
                  <a:solidFill>
                    <a:srgbClr val="E0E4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" name="Freeform 943">
                    <a:extLst>
                      <a:ext uri="{FF2B5EF4-FFF2-40B4-BE49-F238E27FC236}">
                        <a16:creationId xmlns:a16="http://schemas.microsoft.com/office/drawing/2014/main" id="{86CF5315-6B81-9F45-8A8D-D05454122B5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64" y="1527"/>
                    <a:ext cx="12" cy="12"/>
                  </a:xfrm>
                  <a:custGeom>
                    <a:avLst/>
                    <a:gdLst>
                      <a:gd name="T0" fmla="*/ 12 w 12"/>
                      <a:gd name="T1" fmla="*/ 6 h 12"/>
                      <a:gd name="T2" fmla="*/ 12 w 12"/>
                      <a:gd name="T3" fmla="*/ 3 h 12"/>
                      <a:gd name="T4" fmla="*/ 11 w 12"/>
                      <a:gd name="T5" fmla="*/ 2 h 12"/>
                      <a:gd name="T6" fmla="*/ 9 w 12"/>
                      <a:gd name="T7" fmla="*/ 0 h 12"/>
                      <a:gd name="T8" fmla="*/ 6 w 12"/>
                      <a:gd name="T9" fmla="*/ 0 h 12"/>
                      <a:gd name="T10" fmla="*/ 4 w 12"/>
                      <a:gd name="T11" fmla="*/ 0 h 12"/>
                      <a:gd name="T12" fmla="*/ 3 w 12"/>
                      <a:gd name="T13" fmla="*/ 2 h 12"/>
                      <a:gd name="T14" fmla="*/ 1 w 12"/>
                      <a:gd name="T15" fmla="*/ 3 h 12"/>
                      <a:gd name="T16" fmla="*/ 0 w 12"/>
                      <a:gd name="T17" fmla="*/ 6 h 12"/>
                      <a:gd name="T18" fmla="*/ 1 w 12"/>
                      <a:gd name="T19" fmla="*/ 9 h 12"/>
                      <a:gd name="T20" fmla="*/ 3 w 12"/>
                      <a:gd name="T21" fmla="*/ 11 h 12"/>
                      <a:gd name="T22" fmla="*/ 4 w 12"/>
                      <a:gd name="T23" fmla="*/ 12 h 12"/>
                      <a:gd name="T24" fmla="*/ 6 w 12"/>
                      <a:gd name="T25" fmla="*/ 12 h 12"/>
                      <a:gd name="T26" fmla="*/ 9 w 12"/>
                      <a:gd name="T27" fmla="*/ 12 h 12"/>
                      <a:gd name="T28" fmla="*/ 11 w 12"/>
                      <a:gd name="T29" fmla="*/ 11 h 12"/>
                      <a:gd name="T30" fmla="*/ 12 w 12"/>
                      <a:gd name="T31" fmla="*/ 9 h 12"/>
                      <a:gd name="T32" fmla="*/ 12 w 12"/>
                      <a:gd name="T33" fmla="*/ 6 h 12"/>
                      <a:gd name="T34" fmla="*/ 9 w 12"/>
                      <a:gd name="T35" fmla="*/ 6 h 12"/>
                      <a:gd name="T36" fmla="*/ 9 w 12"/>
                      <a:gd name="T37" fmla="*/ 8 h 12"/>
                      <a:gd name="T38" fmla="*/ 6 w 12"/>
                      <a:gd name="T39" fmla="*/ 9 h 12"/>
                      <a:gd name="T40" fmla="*/ 4 w 12"/>
                      <a:gd name="T41" fmla="*/ 8 h 12"/>
                      <a:gd name="T42" fmla="*/ 3 w 12"/>
                      <a:gd name="T43" fmla="*/ 6 h 12"/>
                      <a:gd name="T44" fmla="*/ 4 w 12"/>
                      <a:gd name="T45" fmla="*/ 5 h 12"/>
                      <a:gd name="T46" fmla="*/ 6 w 12"/>
                      <a:gd name="T47" fmla="*/ 3 h 12"/>
                      <a:gd name="T48" fmla="*/ 9 w 12"/>
                      <a:gd name="T49" fmla="*/ 5 h 12"/>
                      <a:gd name="T50" fmla="*/ 9 w 12"/>
                      <a:gd name="T51" fmla="*/ 6 h 12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2"/>
                      <a:gd name="T79" fmla="*/ 0 h 12"/>
                      <a:gd name="T80" fmla="*/ 12 w 12"/>
                      <a:gd name="T81" fmla="*/ 12 h 12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2" h="12">
                        <a:moveTo>
                          <a:pt x="12" y="6"/>
                        </a:moveTo>
                        <a:lnTo>
                          <a:pt x="12" y="3"/>
                        </a:lnTo>
                        <a:lnTo>
                          <a:pt x="11" y="2"/>
                        </a:lnTo>
                        <a:lnTo>
                          <a:pt x="9" y="0"/>
                        </a:ln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3" y="2"/>
                        </a:lnTo>
                        <a:lnTo>
                          <a:pt x="1" y="3"/>
                        </a:lnTo>
                        <a:lnTo>
                          <a:pt x="0" y="6"/>
                        </a:lnTo>
                        <a:lnTo>
                          <a:pt x="1" y="9"/>
                        </a:lnTo>
                        <a:lnTo>
                          <a:pt x="3" y="11"/>
                        </a:lnTo>
                        <a:lnTo>
                          <a:pt x="4" y="12"/>
                        </a:lnTo>
                        <a:lnTo>
                          <a:pt x="6" y="12"/>
                        </a:lnTo>
                        <a:lnTo>
                          <a:pt x="9" y="12"/>
                        </a:lnTo>
                        <a:lnTo>
                          <a:pt x="11" y="11"/>
                        </a:lnTo>
                        <a:lnTo>
                          <a:pt x="12" y="9"/>
                        </a:lnTo>
                        <a:lnTo>
                          <a:pt x="12" y="6"/>
                        </a:lnTo>
                        <a:close/>
                        <a:moveTo>
                          <a:pt x="9" y="6"/>
                        </a:moveTo>
                        <a:lnTo>
                          <a:pt x="9" y="8"/>
                        </a:lnTo>
                        <a:lnTo>
                          <a:pt x="6" y="9"/>
                        </a:lnTo>
                        <a:lnTo>
                          <a:pt x="4" y="8"/>
                        </a:lnTo>
                        <a:lnTo>
                          <a:pt x="3" y="6"/>
                        </a:lnTo>
                        <a:lnTo>
                          <a:pt x="4" y="5"/>
                        </a:lnTo>
                        <a:lnTo>
                          <a:pt x="6" y="3"/>
                        </a:lnTo>
                        <a:lnTo>
                          <a:pt x="9" y="5"/>
                        </a:lnTo>
                        <a:lnTo>
                          <a:pt x="9" y="6"/>
                        </a:lnTo>
                        <a:close/>
                      </a:path>
                    </a:pathLst>
                  </a:custGeom>
                  <a:solidFill>
                    <a:srgbClr val="E9EB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6" name="Freeform 944">
                    <a:extLst>
                      <a:ext uri="{FF2B5EF4-FFF2-40B4-BE49-F238E27FC236}">
                        <a16:creationId xmlns:a16="http://schemas.microsoft.com/office/drawing/2014/main" id="{7EDE346C-A60C-2B45-BD92-4934ED14C5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65" y="1529"/>
                    <a:ext cx="10" cy="9"/>
                  </a:xfrm>
                  <a:custGeom>
                    <a:avLst/>
                    <a:gdLst>
                      <a:gd name="T0" fmla="*/ 10 w 10"/>
                      <a:gd name="T1" fmla="*/ 4 h 9"/>
                      <a:gd name="T2" fmla="*/ 8 w 10"/>
                      <a:gd name="T3" fmla="*/ 1 h 9"/>
                      <a:gd name="T4" fmla="*/ 5 w 10"/>
                      <a:gd name="T5" fmla="*/ 0 h 9"/>
                      <a:gd name="T6" fmla="*/ 2 w 10"/>
                      <a:gd name="T7" fmla="*/ 1 h 9"/>
                      <a:gd name="T8" fmla="*/ 0 w 10"/>
                      <a:gd name="T9" fmla="*/ 4 h 9"/>
                      <a:gd name="T10" fmla="*/ 2 w 10"/>
                      <a:gd name="T11" fmla="*/ 7 h 9"/>
                      <a:gd name="T12" fmla="*/ 5 w 10"/>
                      <a:gd name="T13" fmla="*/ 9 h 9"/>
                      <a:gd name="T14" fmla="*/ 8 w 10"/>
                      <a:gd name="T15" fmla="*/ 7 h 9"/>
                      <a:gd name="T16" fmla="*/ 10 w 10"/>
                      <a:gd name="T17" fmla="*/ 4 h 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0"/>
                      <a:gd name="T28" fmla="*/ 0 h 9"/>
                      <a:gd name="T29" fmla="*/ 10 w 10"/>
                      <a:gd name="T30" fmla="*/ 9 h 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0" h="9">
                        <a:moveTo>
                          <a:pt x="10" y="4"/>
                        </a:moveTo>
                        <a:lnTo>
                          <a:pt x="8" y="1"/>
                        </a:lnTo>
                        <a:lnTo>
                          <a:pt x="5" y="0"/>
                        </a:lnTo>
                        <a:lnTo>
                          <a:pt x="2" y="1"/>
                        </a:lnTo>
                        <a:lnTo>
                          <a:pt x="0" y="4"/>
                        </a:lnTo>
                        <a:lnTo>
                          <a:pt x="2" y="7"/>
                        </a:lnTo>
                        <a:lnTo>
                          <a:pt x="5" y="9"/>
                        </a:lnTo>
                        <a:lnTo>
                          <a:pt x="8" y="7"/>
                        </a:lnTo>
                        <a:lnTo>
                          <a:pt x="10" y="4"/>
                        </a:lnTo>
                        <a:close/>
                      </a:path>
                    </a:pathLst>
                  </a:custGeom>
                  <a:solidFill>
                    <a:srgbClr val="EEE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7" name="Freeform 945">
                    <a:extLst>
                      <a:ext uri="{FF2B5EF4-FFF2-40B4-BE49-F238E27FC236}">
                        <a16:creationId xmlns:a16="http://schemas.microsoft.com/office/drawing/2014/main" id="{9B1995CF-0EA1-8C4D-8E99-153FF329EF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67" y="1530"/>
                    <a:ext cx="6" cy="6"/>
                  </a:xfrm>
                  <a:custGeom>
                    <a:avLst/>
                    <a:gdLst>
                      <a:gd name="T0" fmla="*/ 6 w 6"/>
                      <a:gd name="T1" fmla="*/ 3 h 6"/>
                      <a:gd name="T2" fmla="*/ 6 w 6"/>
                      <a:gd name="T3" fmla="*/ 2 h 6"/>
                      <a:gd name="T4" fmla="*/ 3 w 6"/>
                      <a:gd name="T5" fmla="*/ 0 h 6"/>
                      <a:gd name="T6" fmla="*/ 1 w 6"/>
                      <a:gd name="T7" fmla="*/ 2 h 6"/>
                      <a:gd name="T8" fmla="*/ 0 w 6"/>
                      <a:gd name="T9" fmla="*/ 3 h 6"/>
                      <a:gd name="T10" fmla="*/ 1 w 6"/>
                      <a:gd name="T11" fmla="*/ 5 h 6"/>
                      <a:gd name="T12" fmla="*/ 3 w 6"/>
                      <a:gd name="T13" fmla="*/ 6 h 6"/>
                      <a:gd name="T14" fmla="*/ 6 w 6"/>
                      <a:gd name="T15" fmla="*/ 5 h 6"/>
                      <a:gd name="T16" fmla="*/ 6 w 6"/>
                      <a:gd name="T17" fmla="*/ 3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"/>
                      <a:gd name="T28" fmla="*/ 0 h 6"/>
                      <a:gd name="T29" fmla="*/ 6 w 6"/>
                      <a:gd name="T30" fmla="*/ 6 h 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" h="6">
                        <a:moveTo>
                          <a:pt x="6" y="3"/>
                        </a:moveTo>
                        <a:lnTo>
                          <a:pt x="6" y="2"/>
                        </a:ln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0" y="3"/>
                        </a:lnTo>
                        <a:lnTo>
                          <a:pt x="1" y="5"/>
                        </a:lnTo>
                        <a:lnTo>
                          <a:pt x="3" y="6"/>
                        </a:lnTo>
                        <a:lnTo>
                          <a:pt x="6" y="5"/>
                        </a:lnTo>
                        <a:lnTo>
                          <a:pt x="6" y="3"/>
                        </a:lnTo>
                        <a:close/>
                      </a:path>
                    </a:pathLst>
                  </a:custGeom>
                  <a:solidFill>
                    <a:srgbClr val="F2F3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8" name="Freeform 946">
                    <a:extLst>
                      <a:ext uri="{FF2B5EF4-FFF2-40B4-BE49-F238E27FC236}">
                        <a16:creationId xmlns:a16="http://schemas.microsoft.com/office/drawing/2014/main" id="{5607D53B-1627-5E42-83CE-027442FF6D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68" y="1532"/>
                    <a:ext cx="3" cy="3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3 w 3"/>
                      <a:gd name="T3" fmla="*/ 0 h 3"/>
                      <a:gd name="T4" fmla="*/ 2 w 3"/>
                      <a:gd name="T5" fmla="*/ 0 h 3"/>
                      <a:gd name="T6" fmla="*/ 2 w 3"/>
                      <a:gd name="T7" fmla="*/ 0 h 3"/>
                      <a:gd name="T8" fmla="*/ 0 w 3"/>
                      <a:gd name="T9" fmla="*/ 1 h 3"/>
                      <a:gd name="T10" fmla="*/ 2 w 3"/>
                      <a:gd name="T11" fmla="*/ 3 h 3"/>
                      <a:gd name="T12" fmla="*/ 2 w 3"/>
                      <a:gd name="T13" fmla="*/ 3 h 3"/>
                      <a:gd name="T14" fmla="*/ 3 w 3"/>
                      <a:gd name="T15" fmla="*/ 3 h 3"/>
                      <a:gd name="T16" fmla="*/ 3 w 3"/>
                      <a:gd name="T17" fmla="*/ 1 h 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"/>
                      <a:gd name="T28" fmla="*/ 0 h 3"/>
                      <a:gd name="T29" fmla="*/ 3 w 3"/>
                      <a:gd name="T30" fmla="*/ 3 h 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" h="3">
                        <a:moveTo>
                          <a:pt x="3" y="1"/>
                        </a:move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1"/>
                        </a:lnTo>
                        <a:lnTo>
                          <a:pt x="2" y="3"/>
                        </a:lnTo>
                        <a:lnTo>
                          <a:pt x="3" y="3"/>
                        </a:lnTo>
                        <a:lnTo>
                          <a:pt x="3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9" name="Freeform 947">
                    <a:extLst>
                      <a:ext uri="{FF2B5EF4-FFF2-40B4-BE49-F238E27FC236}">
                        <a16:creationId xmlns:a16="http://schemas.microsoft.com/office/drawing/2014/main" id="{C7713E32-69DE-5346-927E-7D2B2499BE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36" y="1493"/>
                    <a:ext cx="128" cy="122"/>
                  </a:xfrm>
                  <a:custGeom>
                    <a:avLst/>
                    <a:gdLst>
                      <a:gd name="T0" fmla="*/ 65 w 128"/>
                      <a:gd name="T1" fmla="*/ 0 h 122"/>
                      <a:gd name="T2" fmla="*/ 77 w 128"/>
                      <a:gd name="T3" fmla="*/ 0 h 122"/>
                      <a:gd name="T4" fmla="*/ 89 w 128"/>
                      <a:gd name="T5" fmla="*/ 5 h 122"/>
                      <a:gd name="T6" fmla="*/ 100 w 128"/>
                      <a:gd name="T7" fmla="*/ 9 h 122"/>
                      <a:gd name="T8" fmla="*/ 110 w 128"/>
                      <a:gd name="T9" fmla="*/ 17 h 122"/>
                      <a:gd name="T10" fmla="*/ 117 w 128"/>
                      <a:gd name="T11" fmla="*/ 26 h 122"/>
                      <a:gd name="T12" fmla="*/ 123 w 128"/>
                      <a:gd name="T13" fmla="*/ 37 h 122"/>
                      <a:gd name="T14" fmla="*/ 127 w 128"/>
                      <a:gd name="T15" fmla="*/ 48 h 122"/>
                      <a:gd name="T16" fmla="*/ 128 w 128"/>
                      <a:gd name="T17" fmla="*/ 62 h 122"/>
                      <a:gd name="T18" fmla="*/ 127 w 128"/>
                      <a:gd name="T19" fmla="*/ 74 h 122"/>
                      <a:gd name="T20" fmla="*/ 123 w 128"/>
                      <a:gd name="T21" fmla="*/ 85 h 122"/>
                      <a:gd name="T22" fmla="*/ 117 w 128"/>
                      <a:gd name="T23" fmla="*/ 96 h 122"/>
                      <a:gd name="T24" fmla="*/ 110 w 128"/>
                      <a:gd name="T25" fmla="*/ 105 h 122"/>
                      <a:gd name="T26" fmla="*/ 100 w 128"/>
                      <a:gd name="T27" fmla="*/ 113 h 122"/>
                      <a:gd name="T28" fmla="*/ 89 w 128"/>
                      <a:gd name="T29" fmla="*/ 118 h 122"/>
                      <a:gd name="T30" fmla="*/ 77 w 128"/>
                      <a:gd name="T31" fmla="*/ 122 h 122"/>
                      <a:gd name="T32" fmla="*/ 65 w 128"/>
                      <a:gd name="T33" fmla="*/ 122 h 122"/>
                      <a:gd name="T34" fmla="*/ 51 w 128"/>
                      <a:gd name="T35" fmla="*/ 122 h 122"/>
                      <a:gd name="T36" fmla="*/ 39 w 128"/>
                      <a:gd name="T37" fmla="*/ 118 h 122"/>
                      <a:gd name="T38" fmla="*/ 28 w 128"/>
                      <a:gd name="T39" fmla="*/ 113 h 122"/>
                      <a:gd name="T40" fmla="*/ 18 w 128"/>
                      <a:gd name="T41" fmla="*/ 105 h 122"/>
                      <a:gd name="T42" fmla="*/ 11 w 128"/>
                      <a:gd name="T43" fmla="*/ 96 h 122"/>
                      <a:gd name="T44" fmla="*/ 5 w 128"/>
                      <a:gd name="T45" fmla="*/ 85 h 122"/>
                      <a:gd name="T46" fmla="*/ 1 w 128"/>
                      <a:gd name="T47" fmla="*/ 74 h 122"/>
                      <a:gd name="T48" fmla="*/ 0 w 128"/>
                      <a:gd name="T49" fmla="*/ 62 h 122"/>
                      <a:gd name="T50" fmla="*/ 1 w 128"/>
                      <a:gd name="T51" fmla="*/ 48 h 122"/>
                      <a:gd name="T52" fmla="*/ 5 w 128"/>
                      <a:gd name="T53" fmla="*/ 37 h 122"/>
                      <a:gd name="T54" fmla="*/ 11 w 128"/>
                      <a:gd name="T55" fmla="*/ 26 h 122"/>
                      <a:gd name="T56" fmla="*/ 18 w 128"/>
                      <a:gd name="T57" fmla="*/ 17 h 122"/>
                      <a:gd name="T58" fmla="*/ 28 w 128"/>
                      <a:gd name="T59" fmla="*/ 9 h 122"/>
                      <a:gd name="T60" fmla="*/ 39 w 128"/>
                      <a:gd name="T61" fmla="*/ 5 h 122"/>
                      <a:gd name="T62" fmla="*/ 51 w 128"/>
                      <a:gd name="T63" fmla="*/ 0 h 122"/>
                      <a:gd name="T64" fmla="*/ 65 w 128"/>
                      <a:gd name="T65" fmla="*/ 0 h 12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8"/>
                      <a:gd name="T100" fmla="*/ 0 h 122"/>
                      <a:gd name="T101" fmla="*/ 128 w 128"/>
                      <a:gd name="T102" fmla="*/ 122 h 12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8" h="122">
                        <a:moveTo>
                          <a:pt x="65" y="0"/>
                        </a:moveTo>
                        <a:lnTo>
                          <a:pt x="77" y="0"/>
                        </a:lnTo>
                        <a:lnTo>
                          <a:pt x="89" y="5"/>
                        </a:lnTo>
                        <a:lnTo>
                          <a:pt x="100" y="9"/>
                        </a:lnTo>
                        <a:lnTo>
                          <a:pt x="110" y="17"/>
                        </a:lnTo>
                        <a:lnTo>
                          <a:pt x="117" y="26"/>
                        </a:lnTo>
                        <a:lnTo>
                          <a:pt x="123" y="37"/>
                        </a:lnTo>
                        <a:lnTo>
                          <a:pt x="127" y="48"/>
                        </a:lnTo>
                        <a:lnTo>
                          <a:pt x="128" y="62"/>
                        </a:lnTo>
                        <a:lnTo>
                          <a:pt x="127" y="74"/>
                        </a:lnTo>
                        <a:lnTo>
                          <a:pt x="123" y="85"/>
                        </a:lnTo>
                        <a:lnTo>
                          <a:pt x="117" y="96"/>
                        </a:lnTo>
                        <a:lnTo>
                          <a:pt x="110" y="105"/>
                        </a:lnTo>
                        <a:lnTo>
                          <a:pt x="100" y="113"/>
                        </a:lnTo>
                        <a:lnTo>
                          <a:pt x="89" y="118"/>
                        </a:lnTo>
                        <a:lnTo>
                          <a:pt x="77" y="122"/>
                        </a:lnTo>
                        <a:lnTo>
                          <a:pt x="65" y="122"/>
                        </a:lnTo>
                        <a:lnTo>
                          <a:pt x="51" y="122"/>
                        </a:lnTo>
                        <a:lnTo>
                          <a:pt x="39" y="118"/>
                        </a:lnTo>
                        <a:lnTo>
                          <a:pt x="28" y="113"/>
                        </a:lnTo>
                        <a:lnTo>
                          <a:pt x="18" y="105"/>
                        </a:lnTo>
                        <a:lnTo>
                          <a:pt x="11" y="96"/>
                        </a:lnTo>
                        <a:lnTo>
                          <a:pt x="5" y="85"/>
                        </a:lnTo>
                        <a:lnTo>
                          <a:pt x="1" y="74"/>
                        </a:lnTo>
                        <a:lnTo>
                          <a:pt x="0" y="62"/>
                        </a:lnTo>
                        <a:lnTo>
                          <a:pt x="1" y="48"/>
                        </a:lnTo>
                        <a:lnTo>
                          <a:pt x="5" y="37"/>
                        </a:lnTo>
                        <a:lnTo>
                          <a:pt x="11" y="26"/>
                        </a:lnTo>
                        <a:lnTo>
                          <a:pt x="18" y="17"/>
                        </a:lnTo>
                        <a:lnTo>
                          <a:pt x="28" y="9"/>
                        </a:lnTo>
                        <a:lnTo>
                          <a:pt x="39" y="5"/>
                        </a:lnTo>
                        <a:lnTo>
                          <a:pt x="51" y="0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0" name="Freeform 948">
                    <a:extLst>
                      <a:ext uri="{FF2B5EF4-FFF2-40B4-BE49-F238E27FC236}">
                        <a16:creationId xmlns:a16="http://schemas.microsoft.com/office/drawing/2014/main" id="{ED2D592A-09D5-694B-8F7D-582F66E3E9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30" y="1679"/>
                    <a:ext cx="19" cy="29"/>
                  </a:xfrm>
                  <a:custGeom>
                    <a:avLst/>
                    <a:gdLst>
                      <a:gd name="T0" fmla="*/ 19 w 19"/>
                      <a:gd name="T1" fmla="*/ 0 h 29"/>
                      <a:gd name="T2" fmla="*/ 16 w 19"/>
                      <a:gd name="T3" fmla="*/ 9 h 29"/>
                      <a:gd name="T4" fmla="*/ 11 w 19"/>
                      <a:gd name="T5" fmla="*/ 15 h 29"/>
                      <a:gd name="T6" fmla="*/ 6 w 19"/>
                      <a:gd name="T7" fmla="*/ 23 h 29"/>
                      <a:gd name="T8" fmla="*/ 0 w 19"/>
                      <a:gd name="T9" fmla="*/ 29 h 29"/>
                      <a:gd name="T10" fmla="*/ 11 w 19"/>
                      <a:gd name="T11" fmla="*/ 15 h 29"/>
                      <a:gd name="T12" fmla="*/ 19 w 19"/>
                      <a:gd name="T13" fmla="*/ 0 h 2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9"/>
                      <a:gd name="T22" fmla="*/ 0 h 29"/>
                      <a:gd name="T23" fmla="*/ 19 w 19"/>
                      <a:gd name="T24" fmla="*/ 29 h 2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9" h="29">
                        <a:moveTo>
                          <a:pt x="19" y="0"/>
                        </a:moveTo>
                        <a:lnTo>
                          <a:pt x="16" y="9"/>
                        </a:lnTo>
                        <a:lnTo>
                          <a:pt x="11" y="15"/>
                        </a:lnTo>
                        <a:lnTo>
                          <a:pt x="6" y="23"/>
                        </a:lnTo>
                        <a:lnTo>
                          <a:pt x="0" y="29"/>
                        </a:lnTo>
                        <a:lnTo>
                          <a:pt x="11" y="15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2E3C8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1" name="Freeform 949">
                    <a:extLst>
                      <a:ext uri="{FF2B5EF4-FFF2-40B4-BE49-F238E27FC236}">
                        <a16:creationId xmlns:a16="http://schemas.microsoft.com/office/drawing/2014/main" id="{DED1AD20-46E3-4842-84E1-685688662B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1" y="1669"/>
                    <a:ext cx="29" cy="45"/>
                  </a:xfrm>
                  <a:custGeom>
                    <a:avLst/>
                    <a:gdLst>
                      <a:gd name="T0" fmla="*/ 29 w 29"/>
                      <a:gd name="T1" fmla="*/ 0 h 45"/>
                      <a:gd name="T2" fmla="*/ 28 w 29"/>
                      <a:gd name="T3" fmla="*/ 6 h 45"/>
                      <a:gd name="T4" fmla="*/ 26 w 29"/>
                      <a:gd name="T5" fmla="*/ 14 h 45"/>
                      <a:gd name="T6" fmla="*/ 23 w 29"/>
                      <a:gd name="T7" fmla="*/ 20 h 45"/>
                      <a:gd name="T8" fmla="*/ 20 w 29"/>
                      <a:gd name="T9" fmla="*/ 27 h 45"/>
                      <a:gd name="T10" fmla="*/ 11 w 29"/>
                      <a:gd name="T11" fmla="*/ 37 h 45"/>
                      <a:gd name="T12" fmla="*/ 0 w 29"/>
                      <a:gd name="T13" fmla="*/ 45 h 45"/>
                      <a:gd name="T14" fmla="*/ 9 w 29"/>
                      <a:gd name="T15" fmla="*/ 36 h 45"/>
                      <a:gd name="T16" fmla="*/ 18 w 29"/>
                      <a:gd name="T17" fmla="*/ 25 h 45"/>
                      <a:gd name="T18" fmla="*/ 25 w 29"/>
                      <a:gd name="T19" fmla="*/ 13 h 45"/>
                      <a:gd name="T20" fmla="*/ 29 w 29"/>
                      <a:gd name="T21" fmla="*/ 0 h 45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9"/>
                      <a:gd name="T34" fmla="*/ 0 h 45"/>
                      <a:gd name="T35" fmla="*/ 29 w 29"/>
                      <a:gd name="T36" fmla="*/ 45 h 45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9" h="45">
                        <a:moveTo>
                          <a:pt x="29" y="0"/>
                        </a:moveTo>
                        <a:lnTo>
                          <a:pt x="28" y="6"/>
                        </a:lnTo>
                        <a:lnTo>
                          <a:pt x="26" y="14"/>
                        </a:lnTo>
                        <a:lnTo>
                          <a:pt x="23" y="20"/>
                        </a:lnTo>
                        <a:lnTo>
                          <a:pt x="20" y="27"/>
                        </a:lnTo>
                        <a:lnTo>
                          <a:pt x="11" y="37"/>
                        </a:lnTo>
                        <a:lnTo>
                          <a:pt x="0" y="45"/>
                        </a:lnTo>
                        <a:lnTo>
                          <a:pt x="9" y="36"/>
                        </a:lnTo>
                        <a:lnTo>
                          <a:pt x="18" y="25"/>
                        </a:lnTo>
                        <a:lnTo>
                          <a:pt x="25" y="13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solidFill>
                    <a:srgbClr val="2E3C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2" name="Freeform 950">
                    <a:extLst>
                      <a:ext uri="{FF2B5EF4-FFF2-40B4-BE49-F238E27FC236}">
                        <a16:creationId xmlns:a16="http://schemas.microsoft.com/office/drawing/2014/main" id="{FFD80A37-40DF-6A48-B60C-AB9DC5199F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5" y="1662"/>
                    <a:ext cx="35" cy="57"/>
                  </a:xfrm>
                  <a:custGeom>
                    <a:avLst/>
                    <a:gdLst>
                      <a:gd name="T0" fmla="*/ 15 w 35"/>
                      <a:gd name="T1" fmla="*/ 46 h 57"/>
                      <a:gd name="T2" fmla="*/ 26 w 35"/>
                      <a:gd name="T3" fmla="*/ 32 h 57"/>
                      <a:gd name="T4" fmla="*/ 34 w 35"/>
                      <a:gd name="T5" fmla="*/ 17 h 57"/>
                      <a:gd name="T6" fmla="*/ 35 w 35"/>
                      <a:gd name="T7" fmla="*/ 9 h 57"/>
                      <a:gd name="T8" fmla="*/ 35 w 35"/>
                      <a:gd name="T9" fmla="*/ 1 h 57"/>
                      <a:gd name="T10" fmla="*/ 35 w 35"/>
                      <a:gd name="T11" fmla="*/ 0 h 57"/>
                      <a:gd name="T12" fmla="*/ 35 w 35"/>
                      <a:gd name="T13" fmla="*/ 0 h 57"/>
                      <a:gd name="T14" fmla="*/ 34 w 35"/>
                      <a:gd name="T15" fmla="*/ 7 h 57"/>
                      <a:gd name="T16" fmla="*/ 31 w 35"/>
                      <a:gd name="T17" fmla="*/ 17 h 57"/>
                      <a:gd name="T18" fmla="*/ 26 w 35"/>
                      <a:gd name="T19" fmla="*/ 24 h 57"/>
                      <a:gd name="T20" fmla="*/ 23 w 35"/>
                      <a:gd name="T21" fmla="*/ 32 h 57"/>
                      <a:gd name="T22" fmla="*/ 12 w 35"/>
                      <a:gd name="T23" fmla="*/ 44 h 57"/>
                      <a:gd name="T24" fmla="*/ 0 w 35"/>
                      <a:gd name="T25" fmla="*/ 57 h 57"/>
                      <a:gd name="T26" fmla="*/ 7 w 35"/>
                      <a:gd name="T27" fmla="*/ 52 h 57"/>
                      <a:gd name="T28" fmla="*/ 15 w 35"/>
                      <a:gd name="T29" fmla="*/ 46 h 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5"/>
                      <a:gd name="T46" fmla="*/ 0 h 57"/>
                      <a:gd name="T47" fmla="*/ 35 w 35"/>
                      <a:gd name="T48" fmla="*/ 57 h 57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5" h="57">
                        <a:moveTo>
                          <a:pt x="15" y="46"/>
                        </a:moveTo>
                        <a:lnTo>
                          <a:pt x="26" y="32"/>
                        </a:lnTo>
                        <a:lnTo>
                          <a:pt x="34" y="17"/>
                        </a:lnTo>
                        <a:lnTo>
                          <a:pt x="35" y="9"/>
                        </a:lnTo>
                        <a:lnTo>
                          <a:pt x="35" y="1"/>
                        </a:lnTo>
                        <a:lnTo>
                          <a:pt x="35" y="0"/>
                        </a:lnTo>
                        <a:lnTo>
                          <a:pt x="34" y="7"/>
                        </a:lnTo>
                        <a:lnTo>
                          <a:pt x="31" y="17"/>
                        </a:lnTo>
                        <a:lnTo>
                          <a:pt x="26" y="24"/>
                        </a:lnTo>
                        <a:lnTo>
                          <a:pt x="23" y="32"/>
                        </a:lnTo>
                        <a:lnTo>
                          <a:pt x="12" y="44"/>
                        </a:lnTo>
                        <a:lnTo>
                          <a:pt x="0" y="57"/>
                        </a:lnTo>
                        <a:lnTo>
                          <a:pt x="7" y="52"/>
                        </a:lnTo>
                        <a:lnTo>
                          <a:pt x="15" y="46"/>
                        </a:lnTo>
                        <a:close/>
                      </a:path>
                    </a:pathLst>
                  </a:custGeom>
                  <a:solidFill>
                    <a:srgbClr val="2E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3" name="Freeform 951">
                    <a:extLst>
                      <a:ext uri="{FF2B5EF4-FFF2-40B4-BE49-F238E27FC236}">
                        <a16:creationId xmlns:a16="http://schemas.microsoft.com/office/drawing/2014/main" id="{0B2444A1-CAAF-5547-AEED-06AE632F14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9" y="1655"/>
                    <a:ext cx="41" cy="67"/>
                  </a:xfrm>
                  <a:custGeom>
                    <a:avLst/>
                    <a:gdLst>
                      <a:gd name="T0" fmla="*/ 12 w 41"/>
                      <a:gd name="T1" fmla="*/ 59 h 67"/>
                      <a:gd name="T2" fmla="*/ 21 w 41"/>
                      <a:gd name="T3" fmla="*/ 50 h 67"/>
                      <a:gd name="T4" fmla="*/ 30 w 41"/>
                      <a:gd name="T5" fmla="*/ 39 h 67"/>
                      <a:gd name="T6" fmla="*/ 37 w 41"/>
                      <a:gd name="T7" fmla="*/ 27 h 67"/>
                      <a:gd name="T8" fmla="*/ 41 w 41"/>
                      <a:gd name="T9" fmla="*/ 14 h 67"/>
                      <a:gd name="T10" fmla="*/ 41 w 41"/>
                      <a:gd name="T11" fmla="*/ 11 h 67"/>
                      <a:gd name="T12" fmla="*/ 41 w 41"/>
                      <a:gd name="T13" fmla="*/ 8 h 67"/>
                      <a:gd name="T14" fmla="*/ 41 w 41"/>
                      <a:gd name="T15" fmla="*/ 3 h 67"/>
                      <a:gd name="T16" fmla="*/ 41 w 41"/>
                      <a:gd name="T17" fmla="*/ 0 h 67"/>
                      <a:gd name="T18" fmla="*/ 38 w 41"/>
                      <a:gd name="T19" fmla="*/ 10 h 67"/>
                      <a:gd name="T20" fmla="*/ 35 w 41"/>
                      <a:gd name="T21" fmla="*/ 20 h 67"/>
                      <a:gd name="T22" fmla="*/ 32 w 41"/>
                      <a:gd name="T23" fmla="*/ 30 h 67"/>
                      <a:gd name="T24" fmla="*/ 27 w 41"/>
                      <a:gd name="T25" fmla="*/ 37 h 67"/>
                      <a:gd name="T26" fmla="*/ 21 w 41"/>
                      <a:gd name="T27" fmla="*/ 47 h 67"/>
                      <a:gd name="T28" fmla="*/ 15 w 41"/>
                      <a:gd name="T29" fmla="*/ 53 h 67"/>
                      <a:gd name="T30" fmla="*/ 7 w 41"/>
                      <a:gd name="T31" fmla="*/ 61 h 67"/>
                      <a:gd name="T32" fmla="*/ 0 w 41"/>
                      <a:gd name="T33" fmla="*/ 67 h 67"/>
                      <a:gd name="T34" fmla="*/ 6 w 41"/>
                      <a:gd name="T35" fmla="*/ 64 h 67"/>
                      <a:gd name="T36" fmla="*/ 12 w 41"/>
                      <a:gd name="T37" fmla="*/ 59 h 67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1"/>
                      <a:gd name="T58" fmla="*/ 0 h 67"/>
                      <a:gd name="T59" fmla="*/ 41 w 41"/>
                      <a:gd name="T60" fmla="*/ 67 h 67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1" h="67">
                        <a:moveTo>
                          <a:pt x="12" y="59"/>
                        </a:moveTo>
                        <a:lnTo>
                          <a:pt x="21" y="50"/>
                        </a:lnTo>
                        <a:lnTo>
                          <a:pt x="30" y="39"/>
                        </a:lnTo>
                        <a:lnTo>
                          <a:pt x="37" y="27"/>
                        </a:lnTo>
                        <a:lnTo>
                          <a:pt x="41" y="14"/>
                        </a:lnTo>
                        <a:lnTo>
                          <a:pt x="41" y="11"/>
                        </a:lnTo>
                        <a:lnTo>
                          <a:pt x="41" y="8"/>
                        </a:lnTo>
                        <a:lnTo>
                          <a:pt x="41" y="3"/>
                        </a:lnTo>
                        <a:lnTo>
                          <a:pt x="41" y="0"/>
                        </a:lnTo>
                        <a:lnTo>
                          <a:pt x="38" y="10"/>
                        </a:lnTo>
                        <a:lnTo>
                          <a:pt x="35" y="20"/>
                        </a:lnTo>
                        <a:lnTo>
                          <a:pt x="32" y="30"/>
                        </a:lnTo>
                        <a:lnTo>
                          <a:pt x="27" y="37"/>
                        </a:lnTo>
                        <a:lnTo>
                          <a:pt x="21" y="47"/>
                        </a:lnTo>
                        <a:lnTo>
                          <a:pt x="15" y="53"/>
                        </a:lnTo>
                        <a:lnTo>
                          <a:pt x="7" y="61"/>
                        </a:lnTo>
                        <a:lnTo>
                          <a:pt x="0" y="67"/>
                        </a:lnTo>
                        <a:lnTo>
                          <a:pt x="6" y="64"/>
                        </a:lnTo>
                        <a:lnTo>
                          <a:pt x="12" y="59"/>
                        </a:lnTo>
                        <a:close/>
                      </a:path>
                    </a:pathLst>
                  </a:custGeom>
                  <a:solidFill>
                    <a:srgbClr val="303D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4" name="Freeform 952">
                    <a:extLst>
                      <a:ext uri="{FF2B5EF4-FFF2-40B4-BE49-F238E27FC236}">
                        <a16:creationId xmlns:a16="http://schemas.microsoft.com/office/drawing/2014/main" id="{4427EB0C-AD6F-E84C-B147-07749CD1B2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02" y="1649"/>
                    <a:ext cx="48" cy="74"/>
                  </a:xfrm>
                  <a:custGeom>
                    <a:avLst/>
                    <a:gdLst>
                      <a:gd name="T0" fmla="*/ 13 w 48"/>
                      <a:gd name="T1" fmla="*/ 70 h 74"/>
                      <a:gd name="T2" fmla="*/ 25 w 48"/>
                      <a:gd name="T3" fmla="*/ 57 h 74"/>
                      <a:gd name="T4" fmla="*/ 36 w 48"/>
                      <a:gd name="T5" fmla="*/ 45 h 74"/>
                      <a:gd name="T6" fmla="*/ 39 w 48"/>
                      <a:gd name="T7" fmla="*/ 37 h 74"/>
                      <a:gd name="T8" fmla="*/ 44 w 48"/>
                      <a:gd name="T9" fmla="*/ 30 h 74"/>
                      <a:gd name="T10" fmla="*/ 47 w 48"/>
                      <a:gd name="T11" fmla="*/ 20 h 74"/>
                      <a:gd name="T12" fmla="*/ 48 w 48"/>
                      <a:gd name="T13" fmla="*/ 13 h 74"/>
                      <a:gd name="T14" fmla="*/ 48 w 48"/>
                      <a:gd name="T15" fmla="*/ 6 h 74"/>
                      <a:gd name="T16" fmla="*/ 47 w 48"/>
                      <a:gd name="T17" fmla="*/ 0 h 74"/>
                      <a:gd name="T18" fmla="*/ 45 w 48"/>
                      <a:gd name="T19" fmla="*/ 13 h 74"/>
                      <a:gd name="T20" fmla="*/ 42 w 48"/>
                      <a:gd name="T21" fmla="*/ 23 h 74"/>
                      <a:gd name="T22" fmla="*/ 37 w 48"/>
                      <a:gd name="T23" fmla="*/ 34 h 74"/>
                      <a:gd name="T24" fmla="*/ 33 w 48"/>
                      <a:gd name="T25" fmla="*/ 43 h 74"/>
                      <a:gd name="T26" fmla="*/ 25 w 48"/>
                      <a:gd name="T27" fmla="*/ 53 h 74"/>
                      <a:gd name="T28" fmla="*/ 17 w 48"/>
                      <a:gd name="T29" fmla="*/ 61 h 74"/>
                      <a:gd name="T30" fmla="*/ 10 w 48"/>
                      <a:gd name="T31" fmla="*/ 68 h 74"/>
                      <a:gd name="T32" fmla="*/ 0 w 48"/>
                      <a:gd name="T33" fmla="*/ 74 h 74"/>
                      <a:gd name="T34" fmla="*/ 7 w 48"/>
                      <a:gd name="T35" fmla="*/ 73 h 74"/>
                      <a:gd name="T36" fmla="*/ 13 w 48"/>
                      <a:gd name="T37" fmla="*/ 70 h 7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8"/>
                      <a:gd name="T58" fmla="*/ 0 h 74"/>
                      <a:gd name="T59" fmla="*/ 48 w 48"/>
                      <a:gd name="T60" fmla="*/ 74 h 7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8" h="74">
                        <a:moveTo>
                          <a:pt x="13" y="70"/>
                        </a:moveTo>
                        <a:lnTo>
                          <a:pt x="25" y="57"/>
                        </a:lnTo>
                        <a:lnTo>
                          <a:pt x="36" y="45"/>
                        </a:lnTo>
                        <a:lnTo>
                          <a:pt x="39" y="37"/>
                        </a:lnTo>
                        <a:lnTo>
                          <a:pt x="44" y="30"/>
                        </a:lnTo>
                        <a:lnTo>
                          <a:pt x="47" y="20"/>
                        </a:lnTo>
                        <a:lnTo>
                          <a:pt x="48" y="13"/>
                        </a:lnTo>
                        <a:lnTo>
                          <a:pt x="48" y="6"/>
                        </a:lnTo>
                        <a:lnTo>
                          <a:pt x="47" y="0"/>
                        </a:lnTo>
                        <a:lnTo>
                          <a:pt x="45" y="13"/>
                        </a:lnTo>
                        <a:lnTo>
                          <a:pt x="42" y="23"/>
                        </a:lnTo>
                        <a:lnTo>
                          <a:pt x="37" y="34"/>
                        </a:lnTo>
                        <a:lnTo>
                          <a:pt x="33" y="43"/>
                        </a:lnTo>
                        <a:lnTo>
                          <a:pt x="25" y="53"/>
                        </a:lnTo>
                        <a:lnTo>
                          <a:pt x="17" y="61"/>
                        </a:lnTo>
                        <a:lnTo>
                          <a:pt x="10" y="68"/>
                        </a:lnTo>
                        <a:lnTo>
                          <a:pt x="0" y="74"/>
                        </a:lnTo>
                        <a:lnTo>
                          <a:pt x="7" y="73"/>
                        </a:lnTo>
                        <a:lnTo>
                          <a:pt x="13" y="70"/>
                        </a:lnTo>
                        <a:close/>
                      </a:path>
                    </a:pathLst>
                  </a:custGeom>
                  <a:solidFill>
                    <a:srgbClr val="313E8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5" name="Freeform 953">
                    <a:extLst>
                      <a:ext uri="{FF2B5EF4-FFF2-40B4-BE49-F238E27FC236}">
                        <a16:creationId xmlns:a16="http://schemas.microsoft.com/office/drawing/2014/main" id="{AFC505BB-5F65-CD45-A5CE-6275EECCB5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6" y="1645"/>
                    <a:ext cx="54" cy="78"/>
                  </a:xfrm>
                  <a:custGeom>
                    <a:avLst/>
                    <a:gdLst>
                      <a:gd name="T0" fmla="*/ 13 w 54"/>
                      <a:gd name="T1" fmla="*/ 77 h 78"/>
                      <a:gd name="T2" fmla="*/ 20 w 54"/>
                      <a:gd name="T3" fmla="*/ 71 h 78"/>
                      <a:gd name="T4" fmla="*/ 28 w 54"/>
                      <a:gd name="T5" fmla="*/ 63 h 78"/>
                      <a:gd name="T6" fmla="*/ 34 w 54"/>
                      <a:gd name="T7" fmla="*/ 57 h 78"/>
                      <a:gd name="T8" fmla="*/ 40 w 54"/>
                      <a:gd name="T9" fmla="*/ 47 h 78"/>
                      <a:gd name="T10" fmla="*/ 45 w 54"/>
                      <a:gd name="T11" fmla="*/ 40 h 78"/>
                      <a:gd name="T12" fmla="*/ 48 w 54"/>
                      <a:gd name="T13" fmla="*/ 30 h 78"/>
                      <a:gd name="T14" fmla="*/ 51 w 54"/>
                      <a:gd name="T15" fmla="*/ 20 h 78"/>
                      <a:gd name="T16" fmla="*/ 54 w 54"/>
                      <a:gd name="T17" fmla="*/ 10 h 78"/>
                      <a:gd name="T18" fmla="*/ 53 w 54"/>
                      <a:gd name="T19" fmla="*/ 6 h 78"/>
                      <a:gd name="T20" fmla="*/ 51 w 54"/>
                      <a:gd name="T21" fmla="*/ 0 h 78"/>
                      <a:gd name="T22" fmla="*/ 50 w 54"/>
                      <a:gd name="T23" fmla="*/ 13 h 78"/>
                      <a:gd name="T24" fmla="*/ 47 w 54"/>
                      <a:gd name="T25" fmla="*/ 24 h 78"/>
                      <a:gd name="T26" fmla="*/ 43 w 54"/>
                      <a:gd name="T27" fmla="*/ 37 h 78"/>
                      <a:gd name="T28" fmla="*/ 37 w 54"/>
                      <a:gd name="T29" fmla="*/ 47 h 78"/>
                      <a:gd name="T30" fmla="*/ 30 w 54"/>
                      <a:gd name="T31" fmla="*/ 57 h 78"/>
                      <a:gd name="T32" fmla="*/ 20 w 54"/>
                      <a:gd name="T33" fmla="*/ 66 h 78"/>
                      <a:gd name="T34" fmla="*/ 11 w 54"/>
                      <a:gd name="T35" fmla="*/ 72 h 78"/>
                      <a:gd name="T36" fmla="*/ 0 w 54"/>
                      <a:gd name="T37" fmla="*/ 78 h 78"/>
                      <a:gd name="T38" fmla="*/ 6 w 54"/>
                      <a:gd name="T39" fmla="*/ 78 h 78"/>
                      <a:gd name="T40" fmla="*/ 13 w 54"/>
                      <a:gd name="T41" fmla="*/ 77 h 78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54"/>
                      <a:gd name="T64" fmla="*/ 0 h 78"/>
                      <a:gd name="T65" fmla="*/ 54 w 54"/>
                      <a:gd name="T66" fmla="*/ 78 h 78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54" h="78">
                        <a:moveTo>
                          <a:pt x="13" y="77"/>
                        </a:moveTo>
                        <a:lnTo>
                          <a:pt x="20" y="71"/>
                        </a:lnTo>
                        <a:lnTo>
                          <a:pt x="28" y="63"/>
                        </a:lnTo>
                        <a:lnTo>
                          <a:pt x="34" y="57"/>
                        </a:lnTo>
                        <a:lnTo>
                          <a:pt x="40" y="47"/>
                        </a:lnTo>
                        <a:lnTo>
                          <a:pt x="45" y="40"/>
                        </a:lnTo>
                        <a:lnTo>
                          <a:pt x="48" y="30"/>
                        </a:lnTo>
                        <a:lnTo>
                          <a:pt x="51" y="20"/>
                        </a:lnTo>
                        <a:lnTo>
                          <a:pt x="54" y="10"/>
                        </a:lnTo>
                        <a:lnTo>
                          <a:pt x="53" y="6"/>
                        </a:lnTo>
                        <a:lnTo>
                          <a:pt x="51" y="0"/>
                        </a:lnTo>
                        <a:lnTo>
                          <a:pt x="50" y="13"/>
                        </a:lnTo>
                        <a:lnTo>
                          <a:pt x="47" y="24"/>
                        </a:lnTo>
                        <a:lnTo>
                          <a:pt x="43" y="37"/>
                        </a:lnTo>
                        <a:lnTo>
                          <a:pt x="37" y="47"/>
                        </a:lnTo>
                        <a:lnTo>
                          <a:pt x="30" y="57"/>
                        </a:lnTo>
                        <a:lnTo>
                          <a:pt x="20" y="66"/>
                        </a:lnTo>
                        <a:lnTo>
                          <a:pt x="11" y="72"/>
                        </a:lnTo>
                        <a:lnTo>
                          <a:pt x="0" y="78"/>
                        </a:lnTo>
                        <a:lnTo>
                          <a:pt x="6" y="78"/>
                        </a:lnTo>
                        <a:lnTo>
                          <a:pt x="13" y="77"/>
                        </a:lnTo>
                        <a:close/>
                      </a:path>
                    </a:pathLst>
                  </a:custGeom>
                  <a:solidFill>
                    <a:srgbClr val="323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6" name="Freeform 954">
                    <a:extLst>
                      <a:ext uri="{FF2B5EF4-FFF2-40B4-BE49-F238E27FC236}">
                        <a16:creationId xmlns:a16="http://schemas.microsoft.com/office/drawing/2014/main" id="{2C48510A-395B-604E-A4AA-6B81C3F1D5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2" y="1641"/>
                    <a:ext cx="57" cy="84"/>
                  </a:xfrm>
                  <a:custGeom>
                    <a:avLst/>
                    <a:gdLst>
                      <a:gd name="T0" fmla="*/ 10 w 57"/>
                      <a:gd name="T1" fmla="*/ 82 h 84"/>
                      <a:gd name="T2" fmla="*/ 20 w 57"/>
                      <a:gd name="T3" fmla="*/ 76 h 84"/>
                      <a:gd name="T4" fmla="*/ 27 w 57"/>
                      <a:gd name="T5" fmla="*/ 69 h 84"/>
                      <a:gd name="T6" fmla="*/ 35 w 57"/>
                      <a:gd name="T7" fmla="*/ 61 h 84"/>
                      <a:gd name="T8" fmla="*/ 43 w 57"/>
                      <a:gd name="T9" fmla="*/ 51 h 84"/>
                      <a:gd name="T10" fmla="*/ 47 w 57"/>
                      <a:gd name="T11" fmla="*/ 42 h 84"/>
                      <a:gd name="T12" fmla="*/ 52 w 57"/>
                      <a:gd name="T13" fmla="*/ 31 h 84"/>
                      <a:gd name="T14" fmla="*/ 55 w 57"/>
                      <a:gd name="T15" fmla="*/ 21 h 84"/>
                      <a:gd name="T16" fmla="*/ 57 w 57"/>
                      <a:gd name="T17" fmla="*/ 8 h 84"/>
                      <a:gd name="T18" fmla="*/ 55 w 57"/>
                      <a:gd name="T19" fmla="*/ 4 h 84"/>
                      <a:gd name="T20" fmla="*/ 54 w 57"/>
                      <a:gd name="T21" fmla="*/ 0 h 84"/>
                      <a:gd name="T22" fmla="*/ 54 w 57"/>
                      <a:gd name="T23" fmla="*/ 0 h 84"/>
                      <a:gd name="T24" fmla="*/ 54 w 57"/>
                      <a:gd name="T25" fmla="*/ 2 h 84"/>
                      <a:gd name="T26" fmla="*/ 54 w 57"/>
                      <a:gd name="T27" fmla="*/ 14 h 84"/>
                      <a:gd name="T28" fmla="*/ 51 w 57"/>
                      <a:gd name="T29" fmla="*/ 28 h 84"/>
                      <a:gd name="T30" fmla="*/ 46 w 57"/>
                      <a:gd name="T31" fmla="*/ 41 h 84"/>
                      <a:gd name="T32" fmla="*/ 38 w 57"/>
                      <a:gd name="T33" fmla="*/ 51 h 84"/>
                      <a:gd name="T34" fmla="*/ 30 w 57"/>
                      <a:gd name="T35" fmla="*/ 61 h 84"/>
                      <a:gd name="T36" fmla="*/ 21 w 57"/>
                      <a:gd name="T37" fmla="*/ 70 h 84"/>
                      <a:gd name="T38" fmla="*/ 12 w 57"/>
                      <a:gd name="T39" fmla="*/ 78 h 84"/>
                      <a:gd name="T40" fmla="*/ 0 w 57"/>
                      <a:gd name="T41" fmla="*/ 84 h 84"/>
                      <a:gd name="T42" fmla="*/ 4 w 57"/>
                      <a:gd name="T43" fmla="*/ 82 h 84"/>
                      <a:gd name="T44" fmla="*/ 10 w 57"/>
                      <a:gd name="T45" fmla="*/ 82 h 84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57"/>
                      <a:gd name="T70" fmla="*/ 0 h 84"/>
                      <a:gd name="T71" fmla="*/ 57 w 57"/>
                      <a:gd name="T72" fmla="*/ 84 h 84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57" h="84">
                        <a:moveTo>
                          <a:pt x="10" y="82"/>
                        </a:moveTo>
                        <a:lnTo>
                          <a:pt x="20" y="76"/>
                        </a:lnTo>
                        <a:lnTo>
                          <a:pt x="27" y="69"/>
                        </a:lnTo>
                        <a:lnTo>
                          <a:pt x="35" y="61"/>
                        </a:lnTo>
                        <a:lnTo>
                          <a:pt x="43" y="51"/>
                        </a:lnTo>
                        <a:lnTo>
                          <a:pt x="47" y="42"/>
                        </a:lnTo>
                        <a:lnTo>
                          <a:pt x="52" y="31"/>
                        </a:lnTo>
                        <a:lnTo>
                          <a:pt x="55" y="21"/>
                        </a:lnTo>
                        <a:lnTo>
                          <a:pt x="57" y="8"/>
                        </a:lnTo>
                        <a:lnTo>
                          <a:pt x="55" y="4"/>
                        </a:lnTo>
                        <a:lnTo>
                          <a:pt x="54" y="0"/>
                        </a:lnTo>
                        <a:lnTo>
                          <a:pt x="54" y="2"/>
                        </a:lnTo>
                        <a:lnTo>
                          <a:pt x="54" y="14"/>
                        </a:lnTo>
                        <a:lnTo>
                          <a:pt x="51" y="28"/>
                        </a:lnTo>
                        <a:lnTo>
                          <a:pt x="46" y="41"/>
                        </a:lnTo>
                        <a:lnTo>
                          <a:pt x="38" y="51"/>
                        </a:lnTo>
                        <a:lnTo>
                          <a:pt x="30" y="61"/>
                        </a:lnTo>
                        <a:lnTo>
                          <a:pt x="21" y="70"/>
                        </a:lnTo>
                        <a:lnTo>
                          <a:pt x="12" y="78"/>
                        </a:lnTo>
                        <a:lnTo>
                          <a:pt x="0" y="84"/>
                        </a:lnTo>
                        <a:lnTo>
                          <a:pt x="4" y="82"/>
                        </a:lnTo>
                        <a:lnTo>
                          <a:pt x="10" y="82"/>
                        </a:lnTo>
                        <a:close/>
                      </a:path>
                    </a:pathLst>
                  </a:custGeom>
                  <a:solidFill>
                    <a:srgbClr val="333F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7" name="Freeform 955">
                    <a:extLst>
                      <a:ext uri="{FF2B5EF4-FFF2-40B4-BE49-F238E27FC236}">
                        <a16:creationId xmlns:a16="http://schemas.microsoft.com/office/drawing/2014/main" id="{6EEEF8EC-F591-264E-9E74-CBA416C1C2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7" y="1637"/>
                    <a:ext cx="60" cy="88"/>
                  </a:xfrm>
                  <a:custGeom>
                    <a:avLst/>
                    <a:gdLst>
                      <a:gd name="T0" fmla="*/ 9 w 60"/>
                      <a:gd name="T1" fmla="*/ 86 h 88"/>
                      <a:gd name="T2" fmla="*/ 20 w 60"/>
                      <a:gd name="T3" fmla="*/ 80 h 88"/>
                      <a:gd name="T4" fmla="*/ 29 w 60"/>
                      <a:gd name="T5" fmla="*/ 74 h 88"/>
                      <a:gd name="T6" fmla="*/ 39 w 60"/>
                      <a:gd name="T7" fmla="*/ 65 h 88"/>
                      <a:gd name="T8" fmla="*/ 46 w 60"/>
                      <a:gd name="T9" fmla="*/ 55 h 88"/>
                      <a:gd name="T10" fmla="*/ 52 w 60"/>
                      <a:gd name="T11" fmla="*/ 45 h 88"/>
                      <a:gd name="T12" fmla="*/ 56 w 60"/>
                      <a:gd name="T13" fmla="*/ 32 h 88"/>
                      <a:gd name="T14" fmla="*/ 59 w 60"/>
                      <a:gd name="T15" fmla="*/ 21 h 88"/>
                      <a:gd name="T16" fmla="*/ 60 w 60"/>
                      <a:gd name="T17" fmla="*/ 8 h 88"/>
                      <a:gd name="T18" fmla="*/ 59 w 60"/>
                      <a:gd name="T19" fmla="*/ 4 h 88"/>
                      <a:gd name="T20" fmla="*/ 57 w 60"/>
                      <a:gd name="T21" fmla="*/ 0 h 88"/>
                      <a:gd name="T22" fmla="*/ 57 w 60"/>
                      <a:gd name="T23" fmla="*/ 3 h 88"/>
                      <a:gd name="T24" fmla="*/ 57 w 60"/>
                      <a:gd name="T25" fmla="*/ 6 h 88"/>
                      <a:gd name="T26" fmla="*/ 57 w 60"/>
                      <a:gd name="T27" fmla="*/ 20 h 88"/>
                      <a:gd name="T28" fmla="*/ 54 w 60"/>
                      <a:gd name="T29" fmla="*/ 32 h 88"/>
                      <a:gd name="T30" fmla="*/ 48 w 60"/>
                      <a:gd name="T31" fmla="*/ 45 h 88"/>
                      <a:gd name="T32" fmla="*/ 42 w 60"/>
                      <a:gd name="T33" fmla="*/ 55 h 88"/>
                      <a:gd name="T34" fmla="*/ 32 w 60"/>
                      <a:gd name="T35" fmla="*/ 66 h 88"/>
                      <a:gd name="T36" fmla="*/ 23 w 60"/>
                      <a:gd name="T37" fmla="*/ 76 h 88"/>
                      <a:gd name="T38" fmla="*/ 12 w 60"/>
                      <a:gd name="T39" fmla="*/ 82 h 88"/>
                      <a:gd name="T40" fmla="*/ 0 w 60"/>
                      <a:gd name="T41" fmla="*/ 88 h 88"/>
                      <a:gd name="T42" fmla="*/ 5 w 60"/>
                      <a:gd name="T43" fmla="*/ 88 h 88"/>
                      <a:gd name="T44" fmla="*/ 9 w 60"/>
                      <a:gd name="T45" fmla="*/ 86 h 88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0"/>
                      <a:gd name="T70" fmla="*/ 0 h 88"/>
                      <a:gd name="T71" fmla="*/ 60 w 60"/>
                      <a:gd name="T72" fmla="*/ 88 h 88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0" h="88">
                        <a:moveTo>
                          <a:pt x="9" y="86"/>
                        </a:moveTo>
                        <a:lnTo>
                          <a:pt x="20" y="80"/>
                        </a:lnTo>
                        <a:lnTo>
                          <a:pt x="29" y="74"/>
                        </a:lnTo>
                        <a:lnTo>
                          <a:pt x="39" y="65"/>
                        </a:lnTo>
                        <a:lnTo>
                          <a:pt x="46" y="55"/>
                        </a:lnTo>
                        <a:lnTo>
                          <a:pt x="52" y="45"/>
                        </a:lnTo>
                        <a:lnTo>
                          <a:pt x="56" y="32"/>
                        </a:lnTo>
                        <a:lnTo>
                          <a:pt x="59" y="21"/>
                        </a:lnTo>
                        <a:lnTo>
                          <a:pt x="60" y="8"/>
                        </a:lnTo>
                        <a:lnTo>
                          <a:pt x="59" y="4"/>
                        </a:lnTo>
                        <a:lnTo>
                          <a:pt x="57" y="0"/>
                        </a:lnTo>
                        <a:lnTo>
                          <a:pt x="57" y="3"/>
                        </a:lnTo>
                        <a:lnTo>
                          <a:pt x="57" y="6"/>
                        </a:lnTo>
                        <a:lnTo>
                          <a:pt x="57" y="20"/>
                        </a:lnTo>
                        <a:lnTo>
                          <a:pt x="54" y="32"/>
                        </a:lnTo>
                        <a:lnTo>
                          <a:pt x="48" y="45"/>
                        </a:lnTo>
                        <a:lnTo>
                          <a:pt x="42" y="55"/>
                        </a:lnTo>
                        <a:lnTo>
                          <a:pt x="32" y="66"/>
                        </a:lnTo>
                        <a:lnTo>
                          <a:pt x="23" y="76"/>
                        </a:lnTo>
                        <a:lnTo>
                          <a:pt x="12" y="82"/>
                        </a:lnTo>
                        <a:lnTo>
                          <a:pt x="0" y="88"/>
                        </a:lnTo>
                        <a:lnTo>
                          <a:pt x="5" y="88"/>
                        </a:lnTo>
                        <a:lnTo>
                          <a:pt x="9" y="86"/>
                        </a:lnTo>
                        <a:close/>
                      </a:path>
                    </a:pathLst>
                  </a:custGeom>
                  <a:solidFill>
                    <a:srgbClr val="34408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8" name="Freeform 956">
                    <a:extLst>
                      <a:ext uri="{FF2B5EF4-FFF2-40B4-BE49-F238E27FC236}">
                        <a16:creationId xmlns:a16="http://schemas.microsoft.com/office/drawing/2014/main" id="{8A0A5491-F745-AF46-B623-AE5FE62961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82" y="1634"/>
                    <a:ext cx="64" cy="91"/>
                  </a:xfrm>
                  <a:custGeom>
                    <a:avLst/>
                    <a:gdLst>
                      <a:gd name="T0" fmla="*/ 64 w 64"/>
                      <a:gd name="T1" fmla="*/ 9 h 91"/>
                      <a:gd name="T2" fmla="*/ 64 w 64"/>
                      <a:gd name="T3" fmla="*/ 7 h 91"/>
                      <a:gd name="T4" fmla="*/ 64 w 64"/>
                      <a:gd name="T5" fmla="*/ 7 h 91"/>
                      <a:gd name="T6" fmla="*/ 62 w 64"/>
                      <a:gd name="T7" fmla="*/ 3 h 91"/>
                      <a:gd name="T8" fmla="*/ 61 w 64"/>
                      <a:gd name="T9" fmla="*/ 0 h 91"/>
                      <a:gd name="T10" fmla="*/ 61 w 64"/>
                      <a:gd name="T11" fmla="*/ 4 h 91"/>
                      <a:gd name="T12" fmla="*/ 61 w 64"/>
                      <a:gd name="T13" fmla="*/ 9 h 91"/>
                      <a:gd name="T14" fmla="*/ 61 w 64"/>
                      <a:gd name="T15" fmla="*/ 23 h 91"/>
                      <a:gd name="T16" fmla="*/ 56 w 64"/>
                      <a:gd name="T17" fmla="*/ 35 h 91"/>
                      <a:gd name="T18" fmla="*/ 51 w 64"/>
                      <a:gd name="T19" fmla="*/ 49 h 91"/>
                      <a:gd name="T20" fmla="*/ 44 w 64"/>
                      <a:gd name="T21" fmla="*/ 60 h 91"/>
                      <a:gd name="T22" fmla="*/ 34 w 64"/>
                      <a:gd name="T23" fmla="*/ 69 h 91"/>
                      <a:gd name="T24" fmla="*/ 25 w 64"/>
                      <a:gd name="T25" fmla="*/ 79 h 91"/>
                      <a:gd name="T26" fmla="*/ 13 w 64"/>
                      <a:gd name="T27" fmla="*/ 86 h 91"/>
                      <a:gd name="T28" fmla="*/ 0 w 64"/>
                      <a:gd name="T29" fmla="*/ 91 h 91"/>
                      <a:gd name="T30" fmla="*/ 2 w 64"/>
                      <a:gd name="T31" fmla="*/ 91 h 91"/>
                      <a:gd name="T32" fmla="*/ 3 w 64"/>
                      <a:gd name="T33" fmla="*/ 91 h 91"/>
                      <a:gd name="T34" fmla="*/ 6 w 64"/>
                      <a:gd name="T35" fmla="*/ 91 h 91"/>
                      <a:gd name="T36" fmla="*/ 10 w 64"/>
                      <a:gd name="T37" fmla="*/ 91 h 91"/>
                      <a:gd name="T38" fmla="*/ 22 w 64"/>
                      <a:gd name="T39" fmla="*/ 85 h 91"/>
                      <a:gd name="T40" fmla="*/ 31 w 64"/>
                      <a:gd name="T41" fmla="*/ 77 h 91"/>
                      <a:gd name="T42" fmla="*/ 40 w 64"/>
                      <a:gd name="T43" fmla="*/ 68 h 91"/>
                      <a:gd name="T44" fmla="*/ 48 w 64"/>
                      <a:gd name="T45" fmla="*/ 58 h 91"/>
                      <a:gd name="T46" fmla="*/ 56 w 64"/>
                      <a:gd name="T47" fmla="*/ 48 h 91"/>
                      <a:gd name="T48" fmla="*/ 61 w 64"/>
                      <a:gd name="T49" fmla="*/ 35 h 91"/>
                      <a:gd name="T50" fmla="*/ 64 w 64"/>
                      <a:gd name="T51" fmla="*/ 21 h 91"/>
                      <a:gd name="T52" fmla="*/ 64 w 64"/>
                      <a:gd name="T53" fmla="*/ 9 h 91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4"/>
                      <a:gd name="T82" fmla="*/ 0 h 91"/>
                      <a:gd name="T83" fmla="*/ 64 w 64"/>
                      <a:gd name="T84" fmla="*/ 91 h 91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4" h="91">
                        <a:moveTo>
                          <a:pt x="64" y="9"/>
                        </a:moveTo>
                        <a:lnTo>
                          <a:pt x="64" y="7"/>
                        </a:lnTo>
                        <a:lnTo>
                          <a:pt x="62" y="3"/>
                        </a:lnTo>
                        <a:lnTo>
                          <a:pt x="61" y="0"/>
                        </a:lnTo>
                        <a:lnTo>
                          <a:pt x="61" y="4"/>
                        </a:lnTo>
                        <a:lnTo>
                          <a:pt x="61" y="9"/>
                        </a:lnTo>
                        <a:lnTo>
                          <a:pt x="61" y="23"/>
                        </a:lnTo>
                        <a:lnTo>
                          <a:pt x="56" y="35"/>
                        </a:lnTo>
                        <a:lnTo>
                          <a:pt x="51" y="49"/>
                        </a:lnTo>
                        <a:lnTo>
                          <a:pt x="44" y="60"/>
                        </a:lnTo>
                        <a:lnTo>
                          <a:pt x="34" y="69"/>
                        </a:lnTo>
                        <a:lnTo>
                          <a:pt x="25" y="79"/>
                        </a:lnTo>
                        <a:lnTo>
                          <a:pt x="13" y="86"/>
                        </a:lnTo>
                        <a:lnTo>
                          <a:pt x="0" y="91"/>
                        </a:lnTo>
                        <a:lnTo>
                          <a:pt x="2" y="91"/>
                        </a:lnTo>
                        <a:lnTo>
                          <a:pt x="3" y="91"/>
                        </a:lnTo>
                        <a:lnTo>
                          <a:pt x="6" y="91"/>
                        </a:lnTo>
                        <a:lnTo>
                          <a:pt x="10" y="91"/>
                        </a:lnTo>
                        <a:lnTo>
                          <a:pt x="22" y="85"/>
                        </a:lnTo>
                        <a:lnTo>
                          <a:pt x="31" y="77"/>
                        </a:lnTo>
                        <a:lnTo>
                          <a:pt x="40" y="68"/>
                        </a:lnTo>
                        <a:lnTo>
                          <a:pt x="48" y="58"/>
                        </a:lnTo>
                        <a:lnTo>
                          <a:pt x="56" y="48"/>
                        </a:lnTo>
                        <a:lnTo>
                          <a:pt x="61" y="35"/>
                        </a:lnTo>
                        <a:lnTo>
                          <a:pt x="64" y="21"/>
                        </a:lnTo>
                        <a:lnTo>
                          <a:pt x="64" y="9"/>
                        </a:lnTo>
                        <a:close/>
                      </a:path>
                    </a:pathLst>
                  </a:custGeom>
                  <a:solidFill>
                    <a:srgbClr val="34428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69" name="Freeform 957">
                    <a:extLst>
                      <a:ext uri="{FF2B5EF4-FFF2-40B4-BE49-F238E27FC236}">
                        <a16:creationId xmlns:a16="http://schemas.microsoft.com/office/drawing/2014/main" id="{7C559549-4F99-1544-9124-0D3FB21E3F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8" y="1631"/>
                    <a:ext cx="66" cy="94"/>
                  </a:xfrm>
                  <a:custGeom>
                    <a:avLst/>
                    <a:gdLst>
                      <a:gd name="T0" fmla="*/ 66 w 66"/>
                      <a:gd name="T1" fmla="*/ 12 h 94"/>
                      <a:gd name="T2" fmla="*/ 66 w 66"/>
                      <a:gd name="T3" fmla="*/ 9 h 94"/>
                      <a:gd name="T4" fmla="*/ 66 w 66"/>
                      <a:gd name="T5" fmla="*/ 6 h 94"/>
                      <a:gd name="T6" fmla="*/ 65 w 66"/>
                      <a:gd name="T7" fmla="*/ 3 h 94"/>
                      <a:gd name="T8" fmla="*/ 63 w 66"/>
                      <a:gd name="T9" fmla="*/ 0 h 94"/>
                      <a:gd name="T10" fmla="*/ 63 w 66"/>
                      <a:gd name="T11" fmla="*/ 6 h 94"/>
                      <a:gd name="T12" fmla="*/ 63 w 66"/>
                      <a:gd name="T13" fmla="*/ 12 h 94"/>
                      <a:gd name="T14" fmla="*/ 61 w 66"/>
                      <a:gd name="T15" fmla="*/ 26 h 94"/>
                      <a:gd name="T16" fmla="*/ 58 w 66"/>
                      <a:gd name="T17" fmla="*/ 40 h 94"/>
                      <a:gd name="T18" fmla="*/ 54 w 66"/>
                      <a:gd name="T19" fmla="*/ 52 h 94"/>
                      <a:gd name="T20" fmla="*/ 46 w 66"/>
                      <a:gd name="T21" fmla="*/ 63 h 94"/>
                      <a:gd name="T22" fmla="*/ 37 w 66"/>
                      <a:gd name="T23" fmla="*/ 74 h 94"/>
                      <a:gd name="T24" fmla="*/ 26 w 66"/>
                      <a:gd name="T25" fmla="*/ 82 h 94"/>
                      <a:gd name="T26" fmla="*/ 14 w 66"/>
                      <a:gd name="T27" fmla="*/ 89 h 94"/>
                      <a:gd name="T28" fmla="*/ 0 w 66"/>
                      <a:gd name="T29" fmla="*/ 94 h 94"/>
                      <a:gd name="T30" fmla="*/ 4 w 66"/>
                      <a:gd name="T31" fmla="*/ 94 h 94"/>
                      <a:gd name="T32" fmla="*/ 7 w 66"/>
                      <a:gd name="T33" fmla="*/ 94 h 94"/>
                      <a:gd name="T34" fmla="*/ 9 w 66"/>
                      <a:gd name="T35" fmla="*/ 94 h 94"/>
                      <a:gd name="T36" fmla="*/ 9 w 66"/>
                      <a:gd name="T37" fmla="*/ 94 h 94"/>
                      <a:gd name="T38" fmla="*/ 21 w 66"/>
                      <a:gd name="T39" fmla="*/ 88 h 94"/>
                      <a:gd name="T40" fmla="*/ 32 w 66"/>
                      <a:gd name="T41" fmla="*/ 82 h 94"/>
                      <a:gd name="T42" fmla="*/ 41 w 66"/>
                      <a:gd name="T43" fmla="*/ 72 h 94"/>
                      <a:gd name="T44" fmla="*/ 51 w 66"/>
                      <a:gd name="T45" fmla="*/ 61 h 94"/>
                      <a:gd name="T46" fmla="*/ 57 w 66"/>
                      <a:gd name="T47" fmla="*/ 51 h 94"/>
                      <a:gd name="T48" fmla="*/ 63 w 66"/>
                      <a:gd name="T49" fmla="*/ 38 h 94"/>
                      <a:gd name="T50" fmla="*/ 66 w 66"/>
                      <a:gd name="T51" fmla="*/ 26 h 94"/>
                      <a:gd name="T52" fmla="*/ 66 w 66"/>
                      <a:gd name="T53" fmla="*/ 12 h 94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6"/>
                      <a:gd name="T82" fmla="*/ 0 h 94"/>
                      <a:gd name="T83" fmla="*/ 66 w 66"/>
                      <a:gd name="T84" fmla="*/ 94 h 94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6" h="94">
                        <a:moveTo>
                          <a:pt x="66" y="12"/>
                        </a:moveTo>
                        <a:lnTo>
                          <a:pt x="66" y="9"/>
                        </a:lnTo>
                        <a:lnTo>
                          <a:pt x="66" y="6"/>
                        </a:lnTo>
                        <a:lnTo>
                          <a:pt x="65" y="3"/>
                        </a:lnTo>
                        <a:lnTo>
                          <a:pt x="63" y="0"/>
                        </a:lnTo>
                        <a:lnTo>
                          <a:pt x="63" y="6"/>
                        </a:lnTo>
                        <a:lnTo>
                          <a:pt x="63" y="12"/>
                        </a:lnTo>
                        <a:lnTo>
                          <a:pt x="61" y="26"/>
                        </a:lnTo>
                        <a:lnTo>
                          <a:pt x="58" y="40"/>
                        </a:lnTo>
                        <a:lnTo>
                          <a:pt x="54" y="52"/>
                        </a:lnTo>
                        <a:lnTo>
                          <a:pt x="46" y="63"/>
                        </a:lnTo>
                        <a:lnTo>
                          <a:pt x="37" y="74"/>
                        </a:lnTo>
                        <a:lnTo>
                          <a:pt x="26" y="82"/>
                        </a:lnTo>
                        <a:lnTo>
                          <a:pt x="14" y="89"/>
                        </a:lnTo>
                        <a:lnTo>
                          <a:pt x="0" y="94"/>
                        </a:lnTo>
                        <a:lnTo>
                          <a:pt x="4" y="94"/>
                        </a:lnTo>
                        <a:lnTo>
                          <a:pt x="7" y="94"/>
                        </a:lnTo>
                        <a:lnTo>
                          <a:pt x="9" y="94"/>
                        </a:lnTo>
                        <a:lnTo>
                          <a:pt x="21" y="88"/>
                        </a:lnTo>
                        <a:lnTo>
                          <a:pt x="32" y="82"/>
                        </a:lnTo>
                        <a:lnTo>
                          <a:pt x="41" y="72"/>
                        </a:lnTo>
                        <a:lnTo>
                          <a:pt x="51" y="61"/>
                        </a:lnTo>
                        <a:lnTo>
                          <a:pt x="57" y="51"/>
                        </a:lnTo>
                        <a:lnTo>
                          <a:pt x="63" y="38"/>
                        </a:lnTo>
                        <a:lnTo>
                          <a:pt x="66" y="26"/>
                        </a:lnTo>
                        <a:lnTo>
                          <a:pt x="66" y="12"/>
                        </a:lnTo>
                        <a:close/>
                      </a:path>
                    </a:pathLst>
                  </a:custGeom>
                  <a:solidFill>
                    <a:srgbClr val="3443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0" name="Freeform 958">
                    <a:extLst>
                      <a:ext uri="{FF2B5EF4-FFF2-40B4-BE49-F238E27FC236}">
                        <a16:creationId xmlns:a16="http://schemas.microsoft.com/office/drawing/2014/main" id="{DD18E706-D8F8-374C-ABE7-D3E3F87099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5" y="1628"/>
                    <a:ext cx="68" cy="97"/>
                  </a:xfrm>
                  <a:custGeom>
                    <a:avLst/>
                    <a:gdLst>
                      <a:gd name="T0" fmla="*/ 68 w 68"/>
                      <a:gd name="T1" fmla="*/ 15 h 97"/>
                      <a:gd name="T2" fmla="*/ 68 w 68"/>
                      <a:gd name="T3" fmla="*/ 10 h 97"/>
                      <a:gd name="T4" fmla="*/ 68 w 68"/>
                      <a:gd name="T5" fmla="*/ 6 h 97"/>
                      <a:gd name="T6" fmla="*/ 66 w 68"/>
                      <a:gd name="T7" fmla="*/ 3 h 97"/>
                      <a:gd name="T8" fmla="*/ 63 w 68"/>
                      <a:gd name="T9" fmla="*/ 0 h 97"/>
                      <a:gd name="T10" fmla="*/ 64 w 68"/>
                      <a:gd name="T11" fmla="*/ 7 h 97"/>
                      <a:gd name="T12" fmla="*/ 64 w 68"/>
                      <a:gd name="T13" fmla="*/ 15 h 97"/>
                      <a:gd name="T14" fmla="*/ 63 w 68"/>
                      <a:gd name="T15" fmla="*/ 29 h 97"/>
                      <a:gd name="T16" fmla="*/ 60 w 68"/>
                      <a:gd name="T17" fmla="*/ 43 h 97"/>
                      <a:gd name="T18" fmla="*/ 54 w 68"/>
                      <a:gd name="T19" fmla="*/ 55 h 97"/>
                      <a:gd name="T20" fmla="*/ 46 w 68"/>
                      <a:gd name="T21" fmla="*/ 68 h 97"/>
                      <a:gd name="T22" fmla="*/ 37 w 68"/>
                      <a:gd name="T23" fmla="*/ 77 h 97"/>
                      <a:gd name="T24" fmla="*/ 26 w 68"/>
                      <a:gd name="T25" fmla="*/ 85 h 97"/>
                      <a:gd name="T26" fmla="*/ 12 w 68"/>
                      <a:gd name="T27" fmla="*/ 92 h 97"/>
                      <a:gd name="T28" fmla="*/ 0 w 68"/>
                      <a:gd name="T29" fmla="*/ 95 h 97"/>
                      <a:gd name="T30" fmla="*/ 3 w 68"/>
                      <a:gd name="T31" fmla="*/ 97 h 97"/>
                      <a:gd name="T32" fmla="*/ 7 w 68"/>
                      <a:gd name="T33" fmla="*/ 97 h 97"/>
                      <a:gd name="T34" fmla="*/ 20 w 68"/>
                      <a:gd name="T35" fmla="*/ 92 h 97"/>
                      <a:gd name="T36" fmla="*/ 32 w 68"/>
                      <a:gd name="T37" fmla="*/ 85 h 97"/>
                      <a:gd name="T38" fmla="*/ 41 w 68"/>
                      <a:gd name="T39" fmla="*/ 75 h 97"/>
                      <a:gd name="T40" fmla="*/ 51 w 68"/>
                      <a:gd name="T41" fmla="*/ 66 h 97"/>
                      <a:gd name="T42" fmla="*/ 58 w 68"/>
                      <a:gd name="T43" fmla="*/ 55 h 97"/>
                      <a:gd name="T44" fmla="*/ 63 w 68"/>
                      <a:gd name="T45" fmla="*/ 41 h 97"/>
                      <a:gd name="T46" fmla="*/ 68 w 68"/>
                      <a:gd name="T47" fmla="*/ 29 h 97"/>
                      <a:gd name="T48" fmla="*/ 68 w 68"/>
                      <a:gd name="T49" fmla="*/ 15 h 9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68"/>
                      <a:gd name="T76" fmla="*/ 0 h 97"/>
                      <a:gd name="T77" fmla="*/ 68 w 68"/>
                      <a:gd name="T78" fmla="*/ 97 h 9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68" h="97">
                        <a:moveTo>
                          <a:pt x="68" y="15"/>
                        </a:moveTo>
                        <a:lnTo>
                          <a:pt x="68" y="10"/>
                        </a:lnTo>
                        <a:lnTo>
                          <a:pt x="68" y="6"/>
                        </a:lnTo>
                        <a:lnTo>
                          <a:pt x="66" y="3"/>
                        </a:lnTo>
                        <a:lnTo>
                          <a:pt x="63" y="0"/>
                        </a:lnTo>
                        <a:lnTo>
                          <a:pt x="64" y="7"/>
                        </a:lnTo>
                        <a:lnTo>
                          <a:pt x="64" y="15"/>
                        </a:lnTo>
                        <a:lnTo>
                          <a:pt x="63" y="29"/>
                        </a:lnTo>
                        <a:lnTo>
                          <a:pt x="60" y="43"/>
                        </a:lnTo>
                        <a:lnTo>
                          <a:pt x="54" y="55"/>
                        </a:lnTo>
                        <a:lnTo>
                          <a:pt x="46" y="68"/>
                        </a:lnTo>
                        <a:lnTo>
                          <a:pt x="37" y="77"/>
                        </a:lnTo>
                        <a:lnTo>
                          <a:pt x="26" y="85"/>
                        </a:lnTo>
                        <a:lnTo>
                          <a:pt x="12" y="92"/>
                        </a:lnTo>
                        <a:lnTo>
                          <a:pt x="0" y="95"/>
                        </a:lnTo>
                        <a:lnTo>
                          <a:pt x="3" y="97"/>
                        </a:lnTo>
                        <a:lnTo>
                          <a:pt x="7" y="97"/>
                        </a:lnTo>
                        <a:lnTo>
                          <a:pt x="20" y="92"/>
                        </a:lnTo>
                        <a:lnTo>
                          <a:pt x="32" y="85"/>
                        </a:lnTo>
                        <a:lnTo>
                          <a:pt x="41" y="75"/>
                        </a:lnTo>
                        <a:lnTo>
                          <a:pt x="51" y="66"/>
                        </a:lnTo>
                        <a:lnTo>
                          <a:pt x="58" y="55"/>
                        </a:lnTo>
                        <a:lnTo>
                          <a:pt x="63" y="41"/>
                        </a:lnTo>
                        <a:lnTo>
                          <a:pt x="68" y="29"/>
                        </a:lnTo>
                        <a:lnTo>
                          <a:pt x="68" y="15"/>
                        </a:lnTo>
                        <a:close/>
                      </a:path>
                    </a:pathLst>
                  </a:custGeom>
                  <a:solidFill>
                    <a:srgbClr val="34448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1" name="Freeform 959">
                    <a:extLst>
                      <a:ext uri="{FF2B5EF4-FFF2-40B4-BE49-F238E27FC236}">
                        <a16:creationId xmlns:a16="http://schemas.microsoft.com/office/drawing/2014/main" id="{878065BF-346C-D847-987A-A0885D112E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70" y="1624"/>
                    <a:ext cx="71" cy="101"/>
                  </a:xfrm>
                  <a:custGeom>
                    <a:avLst/>
                    <a:gdLst>
                      <a:gd name="T0" fmla="*/ 71 w 71"/>
                      <a:gd name="T1" fmla="*/ 19 h 101"/>
                      <a:gd name="T2" fmla="*/ 71 w 71"/>
                      <a:gd name="T3" fmla="*/ 13 h 101"/>
                      <a:gd name="T4" fmla="*/ 71 w 71"/>
                      <a:gd name="T5" fmla="*/ 7 h 101"/>
                      <a:gd name="T6" fmla="*/ 68 w 71"/>
                      <a:gd name="T7" fmla="*/ 4 h 101"/>
                      <a:gd name="T8" fmla="*/ 66 w 71"/>
                      <a:gd name="T9" fmla="*/ 0 h 101"/>
                      <a:gd name="T10" fmla="*/ 68 w 71"/>
                      <a:gd name="T11" fmla="*/ 10 h 101"/>
                      <a:gd name="T12" fmla="*/ 68 w 71"/>
                      <a:gd name="T13" fmla="*/ 19 h 101"/>
                      <a:gd name="T14" fmla="*/ 66 w 71"/>
                      <a:gd name="T15" fmla="*/ 33 h 101"/>
                      <a:gd name="T16" fmla="*/ 63 w 71"/>
                      <a:gd name="T17" fmla="*/ 47 h 101"/>
                      <a:gd name="T18" fmla="*/ 57 w 71"/>
                      <a:gd name="T19" fmla="*/ 59 h 101"/>
                      <a:gd name="T20" fmla="*/ 49 w 71"/>
                      <a:gd name="T21" fmla="*/ 72 h 101"/>
                      <a:gd name="T22" fmla="*/ 39 w 71"/>
                      <a:gd name="T23" fmla="*/ 81 h 101"/>
                      <a:gd name="T24" fmla="*/ 28 w 71"/>
                      <a:gd name="T25" fmla="*/ 89 h 101"/>
                      <a:gd name="T26" fmla="*/ 14 w 71"/>
                      <a:gd name="T27" fmla="*/ 95 h 101"/>
                      <a:gd name="T28" fmla="*/ 0 w 71"/>
                      <a:gd name="T29" fmla="*/ 99 h 101"/>
                      <a:gd name="T30" fmla="*/ 5 w 71"/>
                      <a:gd name="T31" fmla="*/ 99 h 101"/>
                      <a:gd name="T32" fmla="*/ 8 w 71"/>
                      <a:gd name="T33" fmla="*/ 101 h 101"/>
                      <a:gd name="T34" fmla="*/ 22 w 71"/>
                      <a:gd name="T35" fmla="*/ 96 h 101"/>
                      <a:gd name="T36" fmla="*/ 34 w 71"/>
                      <a:gd name="T37" fmla="*/ 89 h 101"/>
                      <a:gd name="T38" fmla="*/ 45 w 71"/>
                      <a:gd name="T39" fmla="*/ 81 h 101"/>
                      <a:gd name="T40" fmla="*/ 54 w 71"/>
                      <a:gd name="T41" fmla="*/ 70 h 101"/>
                      <a:gd name="T42" fmla="*/ 62 w 71"/>
                      <a:gd name="T43" fmla="*/ 59 h 101"/>
                      <a:gd name="T44" fmla="*/ 66 w 71"/>
                      <a:gd name="T45" fmla="*/ 47 h 101"/>
                      <a:gd name="T46" fmla="*/ 69 w 71"/>
                      <a:gd name="T47" fmla="*/ 33 h 101"/>
                      <a:gd name="T48" fmla="*/ 71 w 71"/>
                      <a:gd name="T49" fmla="*/ 19 h 101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1"/>
                      <a:gd name="T76" fmla="*/ 0 h 101"/>
                      <a:gd name="T77" fmla="*/ 71 w 71"/>
                      <a:gd name="T78" fmla="*/ 101 h 101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1" h="101">
                        <a:moveTo>
                          <a:pt x="71" y="19"/>
                        </a:moveTo>
                        <a:lnTo>
                          <a:pt x="71" y="13"/>
                        </a:lnTo>
                        <a:lnTo>
                          <a:pt x="71" y="7"/>
                        </a:lnTo>
                        <a:lnTo>
                          <a:pt x="68" y="4"/>
                        </a:lnTo>
                        <a:lnTo>
                          <a:pt x="66" y="0"/>
                        </a:lnTo>
                        <a:lnTo>
                          <a:pt x="68" y="10"/>
                        </a:lnTo>
                        <a:lnTo>
                          <a:pt x="68" y="19"/>
                        </a:lnTo>
                        <a:lnTo>
                          <a:pt x="66" y="33"/>
                        </a:lnTo>
                        <a:lnTo>
                          <a:pt x="63" y="47"/>
                        </a:lnTo>
                        <a:lnTo>
                          <a:pt x="57" y="59"/>
                        </a:lnTo>
                        <a:lnTo>
                          <a:pt x="49" y="72"/>
                        </a:lnTo>
                        <a:lnTo>
                          <a:pt x="39" y="81"/>
                        </a:lnTo>
                        <a:lnTo>
                          <a:pt x="28" y="89"/>
                        </a:lnTo>
                        <a:lnTo>
                          <a:pt x="14" y="95"/>
                        </a:lnTo>
                        <a:lnTo>
                          <a:pt x="0" y="99"/>
                        </a:lnTo>
                        <a:lnTo>
                          <a:pt x="5" y="99"/>
                        </a:lnTo>
                        <a:lnTo>
                          <a:pt x="8" y="101"/>
                        </a:lnTo>
                        <a:lnTo>
                          <a:pt x="22" y="96"/>
                        </a:lnTo>
                        <a:lnTo>
                          <a:pt x="34" y="89"/>
                        </a:lnTo>
                        <a:lnTo>
                          <a:pt x="45" y="81"/>
                        </a:lnTo>
                        <a:lnTo>
                          <a:pt x="54" y="70"/>
                        </a:lnTo>
                        <a:lnTo>
                          <a:pt x="62" y="59"/>
                        </a:lnTo>
                        <a:lnTo>
                          <a:pt x="66" y="47"/>
                        </a:lnTo>
                        <a:lnTo>
                          <a:pt x="69" y="33"/>
                        </a:lnTo>
                        <a:lnTo>
                          <a:pt x="71" y="19"/>
                        </a:lnTo>
                        <a:close/>
                      </a:path>
                    </a:pathLst>
                  </a:custGeom>
                  <a:solidFill>
                    <a:srgbClr val="34478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2" name="Freeform 960">
                    <a:extLst>
                      <a:ext uri="{FF2B5EF4-FFF2-40B4-BE49-F238E27FC236}">
                        <a16:creationId xmlns:a16="http://schemas.microsoft.com/office/drawing/2014/main" id="{10FE9F78-CEC4-0143-9EA2-A066F10758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7" y="1623"/>
                    <a:ext cx="72" cy="100"/>
                  </a:xfrm>
                  <a:custGeom>
                    <a:avLst/>
                    <a:gdLst>
                      <a:gd name="T0" fmla="*/ 72 w 72"/>
                      <a:gd name="T1" fmla="*/ 20 h 100"/>
                      <a:gd name="T2" fmla="*/ 72 w 72"/>
                      <a:gd name="T3" fmla="*/ 12 h 100"/>
                      <a:gd name="T4" fmla="*/ 71 w 72"/>
                      <a:gd name="T5" fmla="*/ 5 h 100"/>
                      <a:gd name="T6" fmla="*/ 69 w 72"/>
                      <a:gd name="T7" fmla="*/ 1 h 100"/>
                      <a:gd name="T8" fmla="*/ 68 w 72"/>
                      <a:gd name="T9" fmla="*/ 0 h 100"/>
                      <a:gd name="T10" fmla="*/ 69 w 72"/>
                      <a:gd name="T11" fmla="*/ 9 h 100"/>
                      <a:gd name="T12" fmla="*/ 69 w 72"/>
                      <a:gd name="T13" fmla="*/ 20 h 100"/>
                      <a:gd name="T14" fmla="*/ 68 w 72"/>
                      <a:gd name="T15" fmla="*/ 34 h 100"/>
                      <a:gd name="T16" fmla="*/ 65 w 72"/>
                      <a:gd name="T17" fmla="*/ 48 h 100"/>
                      <a:gd name="T18" fmla="*/ 59 w 72"/>
                      <a:gd name="T19" fmla="*/ 62 h 100"/>
                      <a:gd name="T20" fmla="*/ 49 w 72"/>
                      <a:gd name="T21" fmla="*/ 73 h 100"/>
                      <a:gd name="T22" fmla="*/ 38 w 72"/>
                      <a:gd name="T23" fmla="*/ 82 h 100"/>
                      <a:gd name="T24" fmla="*/ 28 w 72"/>
                      <a:gd name="T25" fmla="*/ 90 h 100"/>
                      <a:gd name="T26" fmla="*/ 14 w 72"/>
                      <a:gd name="T27" fmla="*/ 96 h 100"/>
                      <a:gd name="T28" fmla="*/ 0 w 72"/>
                      <a:gd name="T29" fmla="*/ 99 h 100"/>
                      <a:gd name="T30" fmla="*/ 3 w 72"/>
                      <a:gd name="T31" fmla="*/ 100 h 100"/>
                      <a:gd name="T32" fmla="*/ 8 w 72"/>
                      <a:gd name="T33" fmla="*/ 100 h 100"/>
                      <a:gd name="T34" fmla="*/ 20 w 72"/>
                      <a:gd name="T35" fmla="*/ 97 h 100"/>
                      <a:gd name="T36" fmla="*/ 34 w 72"/>
                      <a:gd name="T37" fmla="*/ 90 h 100"/>
                      <a:gd name="T38" fmla="*/ 45 w 72"/>
                      <a:gd name="T39" fmla="*/ 82 h 100"/>
                      <a:gd name="T40" fmla="*/ 54 w 72"/>
                      <a:gd name="T41" fmla="*/ 73 h 100"/>
                      <a:gd name="T42" fmla="*/ 62 w 72"/>
                      <a:gd name="T43" fmla="*/ 60 h 100"/>
                      <a:gd name="T44" fmla="*/ 68 w 72"/>
                      <a:gd name="T45" fmla="*/ 48 h 100"/>
                      <a:gd name="T46" fmla="*/ 71 w 72"/>
                      <a:gd name="T47" fmla="*/ 34 h 100"/>
                      <a:gd name="T48" fmla="*/ 72 w 72"/>
                      <a:gd name="T49" fmla="*/ 20 h 100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2"/>
                      <a:gd name="T76" fmla="*/ 0 h 100"/>
                      <a:gd name="T77" fmla="*/ 72 w 72"/>
                      <a:gd name="T78" fmla="*/ 100 h 100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2" h="100">
                        <a:moveTo>
                          <a:pt x="72" y="20"/>
                        </a:moveTo>
                        <a:lnTo>
                          <a:pt x="72" y="12"/>
                        </a:lnTo>
                        <a:lnTo>
                          <a:pt x="71" y="5"/>
                        </a:lnTo>
                        <a:lnTo>
                          <a:pt x="69" y="1"/>
                        </a:lnTo>
                        <a:lnTo>
                          <a:pt x="68" y="0"/>
                        </a:lnTo>
                        <a:lnTo>
                          <a:pt x="69" y="9"/>
                        </a:lnTo>
                        <a:lnTo>
                          <a:pt x="69" y="20"/>
                        </a:lnTo>
                        <a:lnTo>
                          <a:pt x="68" y="34"/>
                        </a:lnTo>
                        <a:lnTo>
                          <a:pt x="65" y="48"/>
                        </a:lnTo>
                        <a:lnTo>
                          <a:pt x="59" y="62"/>
                        </a:lnTo>
                        <a:lnTo>
                          <a:pt x="49" y="73"/>
                        </a:lnTo>
                        <a:lnTo>
                          <a:pt x="38" y="82"/>
                        </a:lnTo>
                        <a:lnTo>
                          <a:pt x="28" y="90"/>
                        </a:lnTo>
                        <a:lnTo>
                          <a:pt x="14" y="96"/>
                        </a:lnTo>
                        <a:lnTo>
                          <a:pt x="0" y="99"/>
                        </a:lnTo>
                        <a:lnTo>
                          <a:pt x="3" y="100"/>
                        </a:lnTo>
                        <a:lnTo>
                          <a:pt x="8" y="100"/>
                        </a:lnTo>
                        <a:lnTo>
                          <a:pt x="20" y="97"/>
                        </a:lnTo>
                        <a:lnTo>
                          <a:pt x="34" y="90"/>
                        </a:lnTo>
                        <a:lnTo>
                          <a:pt x="45" y="82"/>
                        </a:lnTo>
                        <a:lnTo>
                          <a:pt x="54" y="73"/>
                        </a:lnTo>
                        <a:lnTo>
                          <a:pt x="62" y="60"/>
                        </a:lnTo>
                        <a:lnTo>
                          <a:pt x="68" y="48"/>
                        </a:lnTo>
                        <a:lnTo>
                          <a:pt x="71" y="34"/>
                        </a:lnTo>
                        <a:lnTo>
                          <a:pt x="72" y="20"/>
                        </a:lnTo>
                        <a:close/>
                      </a:path>
                    </a:pathLst>
                  </a:custGeom>
                  <a:solidFill>
                    <a:srgbClr val="3448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3" name="Freeform 961">
                    <a:extLst>
                      <a:ext uri="{FF2B5EF4-FFF2-40B4-BE49-F238E27FC236}">
                        <a16:creationId xmlns:a16="http://schemas.microsoft.com/office/drawing/2014/main" id="{5F6D62F7-FF7D-3A4F-B6B1-BCE1FC1797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4" y="1620"/>
                    <a:ext cx="74" cy="103"/>
                  </a:xfrm>
                  <a:custGeom>
                    <a:avLst/>
                    <a:gdLst>
                      <a:gd name="T0" fmla="*/ 74 w 74"/>
                      <a:gd name="T1" fmla="*/ 23 h 103"/>
                      <a:gd name="T2" fmla="*/ 74 w 74"/>
                      <a:gd name="T3" fmla="*/ 14 h 103"/>
                      <a:gd name="T4" fmla="*/ 72 w 74"/>
                      <a:gd name="T5" fmla="*/ 4 h 103"/>
                      <a:gd name="T6" fmla="*/ 71 w 74"/>
                      <a:gd name="T7" fmla="*/ 3 h 103"/>
                      <a:gd name="T8" fmla="*/ 68 w 74"/>
                      <a:gd name="T9" fmla="*/ 0 h 103"/>
                      <a:gd name="T10" fmla="*/ 71 w 74"/>
                      <a:gd name="T11" fmla="*/ 11 h 103"/>
                      <a:gd name="T12" fmla="*/ 71 w 74"/>
                      <a:gd name="T13" fmla="*/ 23 h 103"/>
                      <a:gd name="T14" fmla="*/ 69 w 74"/>
                      <a:gd name="T15" fmla="*/ 37 h 103"/>
                      <a:gd name="T16" fmla="*/ 66 w 74"/>
                      <a:gd name="T17" fmla="*/ 51 h 103"/>
                      <a:gd name="T18" fmla="*/ 58 w 74"/>
                      <a:gd name="T19" fmla="*/ 65 h 103"/>
                      <a:gd name="T20" fmla="*/ 51 w 74"/>
                      <a:gd name="T21" fmla="*/ 76 h 103"/>
                      <a:gd name="T22" fmla="*/ 40 w 74"/>
                      <a:gd name="T23" fmla="*/ 85 h 103"/>
                      <a:gd name="T24" fmla="*/ 28 w 74"/>
                      <a:gd name="T25" fmla="*/ 93 h 103"/>
                      <a:gd name="T26" fmla="*/ 14 w 74"/>
                      <a:gd name="T27" fmla="*/ 99 h 103"/>
                      <a:gd name="T28" fmla="*/ 0 w 74"/>
                      <a:gd name="T29" fmla="*/ 100 h 103"/>
                      <a:gd name="T30" fmla="*/ 3 w 74"/>
                      <a:gd name="T31" fmla="*/ 102 h 103"/>
                      <a:gd name="T32" fmla="*/ 6 w 74"/>
                      <a:gd name="T33" fmla="*/ 103 h 103"/>
                      <a:gd name="T34" fmla="*/ 20 w 74"/>
                      <a:gd name="T35" fmla="*/ 99 h 103"/>
                      <a:gd name="T36" fmla="*/ 34 w 74"/>
                      <a:gd name="T37" fmla="*/ 93 h 103"/>
                      <a:gd name="T38" fmla="*/ 45 w 74"/>
                      <a:gd name="T39" fmla="*/ 85 h 103"/>
                      <a:gd name="T40" fmla="*/ 55 w 74"/>
                      <a:gd name="T41" fmla="*/ 76 h 103"/>
                      <a:gd name="T42" fmla="*/ 63 w 74"/>
                      <a:gd name="T43" fmla="*/ 63 h 103"/>
                      <a:gd name="T44" fmla="*/ 69 w 74"/>
                      <a:gd name="T45" fmla="*/ 51 h 103"/>
                      <a:gd name="T46" fmla="*/ 72 w 74"/>
                      <a:gd name="T47" fmla="*/ 37 h 103"/>
                      <a:gd name="T48" fmla="*/ 74 w 74"/>
                      <a:gd name="T49" fmla="*/ 23 h 103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4"/>
                      <a:gd name="T76" fmla="*/ 0 h 103"/>
                      <a:gd name="T77" fmla="*/ 74 w 74"/>
                      <a:gd name="T78" fmla="*/ 103 h 103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4" h="103">
                        <a:moveTo>
                          <a:pt x="74" y="23"/>
                        </a:moveTo>
                        <a:lnTo>
                          <a:pt x="74" y="14"/>
                        </a:lnTo>
                        <a:lnTo>
                          <a:pt x="72" y="4"/>
                        </a:lnTo>
                        <a:lnTo>
                          <a:pt x="71" y="3"/>
                        </a:lnTo>
                        <a:lnTo>
                          <a:pt x="68" y="0"/>
                        </a:lnTo>
                        <a:lnTo>
                          <a:pt x="71" y="11"/>
                        </a:lnTo>
                        <a:lnTo>
                          <a:pt x="71" y="23"/>
                        </a:lnTo>
                        <a:lnTo>
                          <a:pt x="69" y="37"/>
                        </a:lnTo>
                        <a:lnTo>
                          <a:pt x="66" y="51"/>
                        </a:lnTo>
                        <a:lnTo>
                          <a:pt x="58" y="65"/>
                        </a:lnTo>
                        <a:lnTo>
                          <a:pt x="51" y="76"/>
                        </a:lnTo>
                        <a:lnTo>
                          <a:pt x="40" y="85"/>
                        </a:lnTo>
                        <a:lnTo>
                          <a:pt x="28" y="93"/>
                        </a:lnTo>
                        <a:lnTo>
                          <a:pt x="14" y="99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6" y="103"/>
                        </a:lnTo>
                        <a:lnTo>
                          <a:pt x="20" y="99"/>
                        </a:lnTo>
                        <a:lnTo>
                          <a:pt x="34" y="93"/>
                        </a:lnTo>
                        <a:lnTo>
                          <a:pt x="45" y="85"/>
                        </a:lnTo>
                        <a:lnTo>
                          <a:pt x="55" y="76"/>
                        </a:lnTo>
                        <a:lnTo>
                          <a:pt x="63" y="63"/>
                        </a:lnTo>
                        <a:lnTo>
                          <a:pt x="69" y="51"/>
                        </a:lnTo>
                        <a:lnTo>
                          <a:pt x="72" y="37"/>
                        </a:lnTo>
                        <a:lnTo>
                          <a:pt x="74" y="23"/>
                        </a:lnTo>
                        <a:close/>
                      </a:path>
                    </a:pathLst>
                  </a:custGeom>
                  <a:solidFill>
                    <a:srgbClr val="3449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4" name="Freeform 962">
                    <a:extLst>
                      <a:ext uri="{FF2B5EF4-FFF2-40B4-BE49-F238E27FC236}">
                        <a16:creationId xmlns:a16="http://schemas.microsoft.com/office/drawing/2014/main" id="{998DA861-42E4-5E4B-B3D3-983E9B03BE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59" y="1618"/>
                    <a:ext cx="77" cy="104"/>
                  </a:xfrm>
                  <a:custGeom>
                    <a:avLst/>
                    <a:gdLst>
                      <a:gd name="T0" fmla="*/ 77 w 77"/>
                      <a:gd name="T1" fmla="*/ 25 h 104"/>
                      <a:gd name="T2" fmla="*/ 77 w 77"/>
                      <a:gd name="T3" fmla="*/ 14 h 104"/>
                      <a:gd name="T4" fmla="*/ 76 w 77"/>
                      <a:gd name="T5" fmla="*/ 5 h 104"/>
                      <a:gd name="T6" fmla="*/ 73 w 77"/>
                      <a:gd name="T7" fmla="*/ 2 h 104"/>
                      <a:gd name="T8" fmla="*/ 71 w 77"/>
                      <a:gd name="T9" fmla="*/ 0 h 104"/>
                      <a:gd name="T10" fmla="*/ 74 w 77"/>
                      <a:gd name="T11" fmla="*/ 13 h 104"/>
                      <a:gd name="T12" fmla="*/ 74 w 77"/>
                      <a:gd name="T13" fmla="*/ 25 h 104"/>
                      <a:gd name="T14" fmla="*/ 73 w 77"/>
                      <a:gd name="T15" fmla="*/ 39 h 104"/>
                      <a:gd name="T16" fmla="*/ 70 w 77"/>
                      <a:gd name="T17" fmla="*/ 54 h 104"/>
                      <a:gd name="T18" fmla="*/ 62 w 77"/>
                      <a:gd name="T19" fmla="*/ 67 h 104"/>
                      <a:gd name="T20" fmla="*/ 53 w 77"/>
                      <a:gd name="T21" fmla="*/ 78 h 104"/>
                      <a:gd name="T22" fmla="*/ 42 w 77"/>
                      <a:gd name="T23" fmla="*/ 87 h 104"/>
                      <a:gd name="T24" fmla="*/ 29 w 77"/>
                      <a:gd name="T25" fmla="*/ 95 h 104"/>
                      <a:gd name="T26" fmla="*/ 16 w 77"/>
                      <a:gd name="T27" fmla="*/ 99 h 104"/>
                      <a:gd name="T28" fmla="*/ 0 w 77"/>
                      <a:gd name="T29" fmla="*/ 101 h 104"/>
                      <a:gd name="T30" fmla="*/ 5 w 77"/>
                      <a:gd name="T31" fmla="*/ 102 h 104"/>
                      <a:gd name="T32" fmla="*/ 8 w 77"/>
                      <a:gd name="T33" fmla="*/ 104 h 104"/>
                      <a:gd name="T34" fmla="*/ 22 w 77"/>
                      <a:gd name="T35" fmla="*/ 101 h 104"/>
                      <a:gd name="T36" fmla="*/ 36 w 77"/>
                      <a:gd name="T37" fmla="*/ 95 h 104"/>
                      <a:gd name="T38" fmla="*/ 46 w 77"/>
                      <a:gd name="T39" fmla="*/ 87 h 104"/>
                      <a:gd name="T40" fmla="*/ 57 w 77"/>
                      <a:gd name="T41" fmla="*/ 78 h 104"/>
                      <a:gd name="T42" fmla="*/ 67 w 77"/>
                      <a:gd name="T43" fmla="*/ 67 h 104"/>
                      <a:gd name="T44" fmla="*/ 73 w 77"/>
                      <a:gd name="T45" fmla="*/ 53 h 104"/>
                      <a:gd name="T46" fmla="*/ 76 w 77"/>
                      <a:gd name="T47" fmla="*/ 39 h 104"/>
                      <a:gd name="T48" fmla="*/ 77 w 77"/>
                      <a:gd name="T49" fmla="*/ 25 h 104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77"/>
                      <a:gd name="T76" fmla="*/ 0 h 104"/>
                      <a:gd name="T77" fmla="*/ 77 w 77"/>
                      <a:gd name="T78" fmla="*/ 104 h 104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77" h="104">
                        <a:moveTo>
                          <a:pt x="77" y="25"/>
                        </a:moveTo>
                        <a:lnTo>
                          <a:pt x="77" y="14"/>
                        </a:lnTo>
                        <a:lnTo>
                          <a:pt x="76" y="5"/>
                        </a:lnTo>
                        <a:lnTo>
                          <a:pt x="73" y="2"/>
                        </a:lnTo>
                        <a:lnTo>
                          <a:pt x="71" y="0"/>
                        </a:lnTo>
                        <a:lnTo>
                          <a:pt x="74" y="13"/>
                        </a:lnTo>
                        <a:lnTo>
                          <a:pt x="74" y="25"/>
                        </a:lnTo>
                        <a:lnTo>
                          <a:pt x="73" y="39"/>
                        </a:lnTo>
                        <a:lnTo>
                          <a:pt x="70" y="54"/>
                        </a:lnTo>
                        <a:lnTo>
                          <a:pt x="62" y="67"/>
                        </a:lnTo>
                        <a:lnTo>
                          <a:pt x="53" y="78"/>
                        </a:lnTo>
                        <a:lnTo>
                          <a:pt x="42" y="87"/>
                        </a:lnTo>
                        <a:lnTo>
                          <a:pt x="29" y="95"/>
                        </a:lnTo>
                        <a:lnTo>
                          <a:pt x="16" y="99"/>
                        </a:lnTo>
                        <a:lnTo>
                          <a:pt x="0" y="101"/>
                        </a:lnTo>
                        <a:lnTo>
                          <a:pt x="5" y="102"/>
                        </a:lnTo>
                        <a:lnTo>
                          <a:pt x="8" y="104"/>
                        </a:lnTo>
                        <a:lnTo>
                          <a:pt x="22" y="101"/>
                        </a:lnTo>
                        <a:lnTo>
                          <a:pt x="36" y="95"/>
                        </a:lnTo>
                        <a:lnTo>
                          <a:pt x="46" y="87"/>
                        </a:lnTo>
                        <a:lnTo>
                          <a:pt x="57" y="78"/>
                        </a:lnTo>
                        <a:lnTo>
                          <a:pt x="67" y="67"/>
                        </a:lnTo>
                        <a:lnTo>
                          <a:pt x="73" y="53"/>
                        </a:lnTo>
                        <a:lnTo>
                          <a:pt x="76" y="39"/>
                        </a:lnTo>
                        <a:lnTo>
                          <a:pt x="77" y="25"/>
                        </a:lnTo>
                        <a:close/>
                      </a:path>
                    </a:pathLst>
                  </a:custGeom>
                  <a:solidFill>
                    <a:srgbClr val="354A8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5" name="Freeform 963">
                    <a:extLst>
                      <a:ext uri="{FF2B5EF4-FFF2-40B4-BE49-F238E27FC236}">
                        <a16:creationId xmlns:a16="http://schemas.microsoft.com/office/drawing/2014/main" id="{5A4B5496-14E7-AE4B-B011-200334C7CA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56" y="1617"/>
                    <a:ext cx="79" cy="103"/>
                  </a:xfrm>
                  <a:custGeom>
                    <a:avLst/>
                    <a:gdLst>
                      <a:gd name="T0" fmla="*/ 79 w 79"/>
                      <a:gd name="T1" fmla="*/ 26 h 103"/>
                      <a:gd name="T2" fmla="*/ 79 w 79"/>
                      <a:gd name="T3" fmla="*/ 14 h 103"/>
                      <a:gd name="T4" fmla="*/ 76 w 79"/>
                      <a:gd name="T5" fmla="*/ 3 h 103"/>
                      <a:gd name="T6" fmla="*/ 74 w 79"/>
                      <a:gd name="T7" fmla="*/ 1 h 103"/>
                      <a:gd name="T8" fmla="*/ 71 w 79"/>
                      <a:gd name="T9" fmla="*/ 0 h 103"/>
                      <a:gd name="T10" fmla="*/ 76 w 79"/>
                      <a:gd name="T11" fmla="*/ 12 h 103"/>
                      <a:gd name="T12" fmla="*/ 76 w 79"/>
                      <a:gd name="T13" fmla="*/ 26 h 103"/>
                      <a:gd name="T14" fmla="*/ 74 w 79"/>
                      <a:gd name="T15" fmla="*/ 40 h 103"/>
                      <a:gd name="T16" fmla="*/ 70 w 79"/>
                      <a:gd name="T17" fmla="*/ 55 h 103"/>
                      <a:gd name="T18" fmla="*/ 63 w 79"/>
                      <a:gd name="T19" fmla="*/ 68 h 103"/>
                      <a:gd name="T20" fmla="*/ 54 w 79"/>
                      <a:gd name="T21" fmla="*/ 79 h 103"/>
                      <a:gd name="T22" fmla="*/ 43 w 79"/>
                      <a:gd name="T23" fmla="*/ 88 h 103"/>
                      <a:gd name="T24" fmla="*/ 29 w 79"/>
                      <a:gd name="T25" fmla="*/ 96 h 103"/>
                      <a:gd name="T26" fmla="*/ 15 w 79"/>
                      <a:gd name="T27" fmla="*/ 99 h 103"/>
                      <a:gd name="T28" fmla="*/ 0 w 79"/>
                      <a:gd name="T29" fmla="*/ 100 h 103"/>
                      <a:gd name="T30" fmla="*/ 0 w 79"/>
                      <a:gd name="T31" fmla="*/ 100 h 103"/>
                      <a:gd name="T32" fmla="*/ 0 w 79"/>
                      <a:gd name="T33" fmla="*/ 100 h 103"/>
                      <a:gd name="T34" fmla="*/ 3 w 79"/>
                      <a:gd name="T35" fmla="*/ 102 h 103"/>
                      <a:gd name="T36" fmla="*/ 8 w 79"/>
                      <a:gd name="T37" fmla="*/ 103 h 103"/>
                      <a:gd name="T38" fmla="*/ 22 w 79"/>
                      <a:gd name="T39" fmla="*/ 102 h 103"/>
                      <a:gd name="T40" fmla="*/ 36 w 79"/>
                      <a:gd name="T41" fmla="*/ 96 h 103"/>
                      <a:gd name="T42" fmla="*/ 48 w 79"/>
                      <a:gd name="T43" fmla="*/ 88 h 103"/>
                      <a:gd name="T44" fmla="*/ 59 w 79"/>
                      <a:gd name="T45" fmla="*/ 79 h 103"/>
                      <a:gd name="T46" fmla="*/ 66 w 79"/>
                      <a:gd name="T47" fmla="*/ 68 h 103"/>
                      <a:gd name="T48" fmla="*/ 74 w 79"/>
                      <a:gd name="T49" fmla="*/ 54 h 103"/>
                      <a:gd name="T50" fmla="*/ 77 w 79"/>
                      <a:gd name="T51" fmla="*/ 40 h 103"/>
                      <a:gd name="T52" fmla="*/ 79 w 79"/>
                      <a:gd name="T53" fmla="*/ 26 h 103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79"/>
                      <a:gd name="T82" fmla="*/ 0 h 103"/>
                      <a:gd name="T83" fmla="*/ 79 w 79"/>
                      <a:gd name="T84" fmla="*/ 103 h 103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79" h="103">
                        <a:moveTo>
                          <a:pt x="79" y="26"/>
                        </a:moveTo>
                        <a:lnTo>
                          <a:pt x="79" y="14"/>
                        </a:lnTo>
                        <a:lnTo>
                          <a:pt x="76" y="3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6" y="12"/>
                        </a:lnTo>
                        <a:lnTo>
                          <a:pt x="76" y="26"/>
                        </a:lnTo>
                        <a:lnTo>
                          <a:pt x="74" y="40"/>
                        </a:lnTo>
                        <a:lnTo>
                          <a:pt x="70" y="55"/>
                        </a:lnTo>
                        <a:lnTo>
                          <a:pt x="63" y="68"/>
                        </a:lnTo>
                        <a:lnTo>
                          <a:pt x="54" y="79"/>
                        </a:lnTo>
                        <a:lnTo>
                          <a:pt x="43" y="88"/>
                        </a:lnTo>
                        <a:lnTo>
                          <a:pt x="29" y="96"/>
                        </a:lnTo>
                        <a:lnTo>
                          <a:pt x="15" y="99"/>
                        </a:lnTo>
                        <a:lnTo>
                          <a:pt x="0" y="100"/>
                        </a:lnTo>
                        <a:lnTo>
                          <a:pt x="3" y="102"/>
                        </a:lnTo>
                        <a:lnTo>
                          <a:pt x="8" y="103"/>
                        </a:lnTo>
                        <a:lnTo>
                          <a:pt x="22" y="102"/>
                        </a:lnTo>
                        <a:lnTo>
                          <a:pt x="36" y="96"/>
                        </a:lnTo>
                        <a:lnTo>
                          <a:pt x="48" y="88"/>
                        </a:lnTo>
                        <a:lnTo>
                          <a:pt x="59" y="79"/>
                        </a:lnTo>
                        <a:lnTo>
                          <a:pt x="66" y="68"/>
                        </a:lnTo>
                        <a:lnTo>
                          <a:pt x="74" y="54"/>
                        </a:lnTo>
                        <a:lnTo>
                          <a:pt x="77" y="40"/>
                        </a:lnTo>
                        <a:lnTo>
                          <a:pt x="79" y="26"/>
                        </a:lnTo>
                        <a:close/>
                      </a:path>
                    </a:pathLst>
                  </a:custGeom>
                  <a:solidFill>
                    <a:srgbClr val="364B9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6" name="Freeform 964">
                    <a:extLst>
                      <a:ext uri="{FF2B5EF4-FFF2-40B4-BE49-F238E27FC236}">
                        <a16:creationId xmlns:a16="http://schemas.microsoft.com/office/drawing/2014/main" id="{42F8F89C-A4E5-8049-9DAF-0AA34A8482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53" y="1614"/>
                    <a:ext cx="80" cy="105"/>
                  </a:xfrm>
                  <a:custGeom>
                    <a:avLst/>
                    <a:gdLst>
                      <a:gd name="T0" fmla="*/ 80 w 80"/>
                      <a:gd name="T1" fmla="*/ 29 h 105"/>
                      <a:gd name="T2" fmla="*/ 80 w 80"/>
                      <a:gd name="T3" fmla="*/ 17 h 105"/>
                      <a:gd name="T4" fmla="*/ 77 w 80"/>
                      <a:gd name="T5" fmla="*/ 4 h 105"/>
                      <a:gd name="T6" fmla="*/ 74 w 80"/>
                      <a:gd name="T7" fmla="*/ 3 h 105"/>
                      <a:gd name="T8" fmla="*/ 73 w 80"/>
                      <a:gd name="T9" fmla="*/ 0 h 105"/>
                      <a:gd name="T10" fmla="*/ 76 w 80"/>
                      <a:gd name="T11" fmla="*/ 14 h 105"/>
                      <a:gd name="T12" fmla="*/ 77 w 80"/>
                      <a:gd name="T13" fmla="*/ 29 h 105"/>
                      <a:gd name="T14" fmla="*/ 76 w 80"/>
                      <a:gd name="T15" fmla="*/ 43 h 105"/>
                      <a:gd name="T16" fmla="*/ 73 w 80"/>
                      <a:gd name="T17" fmla="*/ 57 h 105"/>
                      <a:gd name="T18" fmla="*/ 65 w 80"/>
                      <a:gd name="T19" fmla="*/ 69 h 105"/>
                      <a:gd name="T20" fmla="*/ 56 w 80"/>
                      <a:gd name="T21" fmla="*/ 80 h 105"/>
                      <a:gd name="T22" fmla="*/ 45 w 80"/>
                      <a:gd name="T23" fmla="*/ 89 h 105"/>
                      <a:gd name="T24" fmla="*/ 32 w 80"/>
                      <a:gd name="T25" fmla="*/ 97 h 105"/>
                      <a:gd name="T26" fmla="*/ 18 w 80"/>
                      <a:gd name="T27" fmla="*/ 102 h 105"/>
                      <a:gd name="T28" fmla="*/ 3 w 80"/>
                      <a:gd name="T29" fmla="*/ 102 h 105"/>
                      <a:gd name="T30" fmla="*/ 1 w 80"/>
                      <a:gd name="T31" fmla="*/ 102 h 105"/>
                      <a:gd name="T32" fmla="*/ 0 w 80"/>
                      <a:gd name="T33" fmla="*/ 102 h 105"/>
                      <a:gd name="T34" fmla="*/ 3 w 80"/>
                      <a:gd name="T35" fmla="*/ 103 h 105"/>
                      <a:gd name="T36" fmla="*/ 6 w 80"/>
                      <a:gd name="T37" fmla="*/ 105 h 105"/>
                      <a:gd name="T38" fmla="*/ 22 w 80"/>
                      <a:gd name="T39" fmla="*/ 103 h 105"/>
                      <a:gd name="T40" fmla="*/ 35 w 80"/>
                      <a:gd name="T41" fmla="*/ 99 h 105"/>
                      <a:gd name="T42" fmla="*/ 48 w 80"/>
                      <a:gd name="T43" fmla="*/ 91 h 105"/>
                      <a:gd name="T44" fmla="*/ 59 w 80"/>
                      <a:gd name="T45" fmla="*/ 82 h 105"/>
                      <a:gd name="T46" fmla="*/ 68 w 80"/>
                      <a:gd name="T47" fmla="*/ 71 h 105"/>
                      <a:gd name="T48" fmla="*/ 76 w 80"/>
                      <a:gd name="T49" fmla="*/ 58 h 105"/>
                      <a:gd name="T50" fmla="*/ 79 w 80"/>
                      <a:gd name="T51" fmla="*/ 43 h 105"/>
                      <a:gd name="T52" fmla="*/ 80 w 80"/>
                      <a:gd name="T53" fmla="*/ 29 h 105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0"/>
                      <a:gd name="T82" fmla="*/ 0 h 105"/>
                      <a:gd name="T83" fmla="*/ 80 w 80"/>
                      <a:gd name="T84" fmla="*/ 105 h 105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0" h="105">
                        <a:moveTo>
                          <a:pt x="80" y="29"/>
                        </a:moveTo>
                        <a:lnTo>
                          <a:pt x="80" y="17"/>
                        </a:lnTo>
                        <a:lnTo>
                          <a:pt x="77" y="4"/>
                        </a:lnTo>
                        <a:lnTo>
                          <a:pt x="74" y="3"/>
                        </a:lnTo>
                        <a:lnTo>
                          <a:pt x="73" y="0"/>
                        </a:lnTo>
                        <a:lnTo>
                          <a:pt x="76" y="14"/>
                        </a:lnTo>
                        <a:lnTo>
                          <a:pt x="77" y="29"/>
                        </a:lnTo>
                        <a:lnTo>
                          <a:pt x="76" y="43"/>
                        </a:lnTo>
                        <a:lnTo>
                          <a:pt x="73" y="57"/>
                        </a:lnTo>
                        <a:lnTo>
                          <a:pt x="65" y="69"/>
                        </a:lnTo>
                        <a:lnTo>
                          <a:pt x="56" y="80"/>
                        </a:lnTo>
                        <a:lnTo>
                          <a:pt x="45" y="89"/>
                        </a:lnTo>
                        <a:lnTo>
                          <a:pt x="32" y="97"/>
                        </a:lnTo>
                        <a:lnTo>
                          <a:pt x="18" y="102"/>
                        </a:lnTo>
                        <a:lnTo>
                          <a:pt x="3" y="102"/>
                        </a:lnTo>
                        <a:lnTo>
                          <a:pt x="1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6" y="105"/>
                        </a:lnTo>
                        <a:lnTo>
                          <a:pt x="22" y="103"/>
                        </a:lnTo>
                        <a:lnTo>
                          <a:pt x="35" y="99"/>
                        </a:lnTo>
                        <a:lnTo>
                          <a:pt x="48" y="91"/>
                        </a:lnTo>
                        <a:lnTo>
                          <a:pt x="59" y="82"/>
                        </a:lnTo>
                        <a:lnTo>
                          <a:pt x="68" y="71"/>
                        </a:lnTo>
                        <a:lnTo>
                          <a:pt x="76" y="58"/>
                        </a:lnTo>
                        <a:lnTo>
                          <a:pt x="79" y="43"/>
                        </a:lnTo>
                        <a:lnTo>
                          <a:pt x="80" y="29"/>
                        </a:lnTo>
                        <a:close/>
                      </a:path>
                    </a:pathLst>
                  </a:custGeom>
                  <a:solidFill>
                    <a:srgbClr val="374C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7" name="Freeform 965">
                    <a:extLst>
                      <a:ext uri="{FF2B5EF4-FFF2-40B4-BE49-F238E27FC236}">
                        <a16:creationId xmlns:a16="http://schemas.microsoft.com/office/drawing/2014/main" id="{C25046E1-DE60-0A42-8B5C-71BC11625D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51" y="1612"/>
                    <a:ext cx="81" cy="105"/>
                  </a:xfrm>
                  <a:custGeom>
                    <a:avLst/>
                    <a:gdLst>
                      <a:gd name="T0" fmla="*/ 81 w 81"/>
                      <a:gd name="T1" fmla="*/ 31 h 105"/>
                      <a:gd name="T2" fmla="*/ 81 w 81"/>
                      <a:gd name="T3" fmla="*/ 17 h 105"/>
                      <a:gd name="T4" fmla="*/ 76 w 81"/>
                      <a:gd name="T5" fmla="*/ 5 h 105"/>
                      <a:gd name="T6" fmla="*/ 75 w 81"/>
                      <a:gd name="T7" fmla="*/ 2 h 105"/>
                      <a:gd name="T8" fmla="*/ 71 w 81"/>
                      <a:gd name="T9" fmla="*/ 0 h 105"/>
                      <a:gd name="T10" fmla="*/ 75 w 81"/>
                      <a:gd name="T11" fmla="*/ 8 h 105"/>
                      <a:gd name="T12" fmla="*/ 76 w 81"/>
                      <a:gd name="T13" fmla="*/ 16 h 105"/>
                      <a:gd name="T14" fmla="*/ 78 w 81"/>
                      <a:gd name="T15" fmla="*/ 22 h 105"/>
                      <a:gd name="T16" fmla="*/ 78 w 81"/>
                      <a:gd name="T17" fmla="*/ 31 h 105"/>
                      <a:gd name="T18" fmla="*/ 76 w 81"/>
                      <a:gd name="T19" fmla="*/ 45 h 105"/>
                      <a:gd name="T20" fmla="*/ 73 w 81"/>
                      <a:gd name="T21" fmla="*/ 59 h 105"/>
                      <a:gd name="T22" fmla="*/ 65 w 81"/>
                      <a:gd name="T23" fmla="*/ 71 h 105"/>
                      <a:gd name="T24" fmla="*/ 58 w 81"/>
                      <a:gd name="T25" fmla="*/ 82 h 105"/>
                      <a:gd name="T26" fmla="*/ 47 w 81"/>
                      <a:gd name="T27" fmla="*/ 90 h 105"/>
                      <a:gd name="T28" fmla="*/ 34 w 81"/>
                      <a:gd name="T29" fmla="*/ 98 h 105"/>
                      <a:gd name="T30" fmla="*/ 20 w 81"/>
                      <a:gd name="T31" fmla="*/ 102 h 105"/>
                      <a:gd name="T32" fmla="*/ 5 w 81"/>
                      <a:gd name="T33" fmla="*/ 102 h 105"/>
                      <a:gd name="T34" fmla="*/ 2 w 81"/>
                      <a:gd name="T35" fmla="*/ 102 h 105"/>
                      <a:gd name="T36" fmla="*/ 0 w 81"/>
                      <a:gd name="T37" fmla="*/ 102 h 105"/>
                      <a:gd name="T38" fmla="*/ 2 w 81"/>
                      <a:gd name="T39" fmla="*/ 104 h 105"/>
                      <a:gd name="T40" fmla="*/ 5 w 81"/>
                      <a:gd name="T41" fmla="*/ 105 h 105"/>
                      <a:gd name="T42" fmla="*/ 5 w 81"/>
                      <a:gd name="T43" fmla="*/ 105 h 105"/>
                      <a:gd name="T44" fmla="*/ 5 w 81"/>
                      <a:gd name="T45" fmla="*/ 105 h 105"/>
                      <a:gd name="T46" fmla="*/ 20 w 81"/>
                      <a:gd name="T47" fmla="*/ 104 h 105"/>
                      <a:gd name="T48" fmla="*/ 34 w 81"/>
                      <a:gd name="T49" fmla="*/ 101 h 105"/>
                      <a:gd name="T50" fmla="*/ 48 w 81"/>
                      <a:gd name="T51" fmla="*/ 93 h 105"/>
                      <a:gd name="T52" fmla="*/ 59 w 81"/>
                      <a:gd name="T53" fmla="*/ 84 h 105"/>
                      <a:gd name="T54" fmla="*/ 68 w 81"/>
                      <a:gd name="T55" fmla="*/ 73 h 105"/>
                      <a:gd name="T56" fmla="*/ 75 w 81"/>
                      <a:gd name="T57" fmla="*/ 60 h 105"/>
                      <a:gd name="T58" fmla="*/ 79 w 81"/>
                      <a:gd name="T59" fmla="*/ 45 h 105"/>
                      <a:gd name="T60" fmla="*/ 81 w 81"/>
                      <a:gd name="T61" fmla="*/ 31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1"/>
                      <a:gd name="T94" fmla="*/ 0 h 105"/>
                      <a:gd name="T95" fmla="*/ 81 w 81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1" h="105">
                        <a:moveTo>
                          <a:pt x="81" y="31"/>
                        </a:moveTo>
                        <a:lnTo>
                          <a:pt x="81" y="17"/>
                        </a:lnTo>
                        <a:lnTo>
                          <a:pt x="76" y="5"/>
                        </a:lnTo>
                        <a:lnTo>
                          <a:pt x="75" y="2"/>
                        </a:lnTo>
                        <a:lnTo>
                          <a:pt x="71" y="0"/>
                        </a:lnTo>
                        <a:lnTo>
                          <a:pt x="75" y="8"/>
                        </a:lnTo>
                        <a:lnTo>
                          <a:pt x="76" y="16"/>
                        </a:lnTo>
                        <a:lnTo>
                          <a:pt x="78" y="22"/>
                        </a:lnTo>
                        <a:lnTo>
                          <a:pt x="78" y="31"/>
                        </a:lnTo>
                        <a:lnTo>
                          <a:pt x="76" y="45"/>
                        </a:lnTo>
                        <a:lnTo>
                          <a:pt x="73" y="59"/>
                        </a:lnTo>
                        <a:lnTo>
                          <a:pt x="65" y="71"/>
                        </a:lnTo>
                        <a:lnTo>
                          <a:pt x="58" y="82"/>
                        </a:lnTo>
                        <a:lnTo>
                          <a:pt x="47" y="90"/>
                        </a:lnTo>
                        <a:lnTo>
                          <a:pt x="34" y="98"/>
                        </a:lnTo>
                        <a:lnTo>
                          <a:pt x="20" y="102"/>
                        </a:lnTo>
                        <a:lnTo>
                          <a:pt x="5" y="102"/>
                        </a:lnTo>
                        <a:lnTo>
                          <a:pt x="2" y="102"/>
                        </a:lnTo>
                        <a:lnTo>
                          <a:pt x="0" y="102"/>
                        </a:lnTo>
                        <a:lnTo>
                          <a:pt x="2" y="104"/>
                        </a:lnTo>
                        <a:lnTo>
                          <a:pt x="5" y="105"/>
                        </a:lnTo>
                        <a:lnTo>
                          <a:pt x="20" y="104"/>
                        </a:lnTo>
                        <a:lnTo>
                          <a:pt x="34" y="101"/>
                        </a:lnTo>
                        <a:lnTo>
                          <a:pt x="48" y="93"/>
                        </a:lnTo>
                        <a:lnTo>
                          <a:pt x="59" y="84"/>
                        </a:lnTo>
                        <a:lnTo>
                          <a:pt x="68" y="73"/>
                        </a:lnTo>
                        <a:lnTo>
                          <a:pt x="75" y="60"/>
                        </a:lnTo>
                        <a:lnTo>
                          <a:pt x="79" y="45"/>
                        </a:lnTo>
                        <a:lnTo>
                          <a:pt x="81" y="31"/>
                        </a:lnTo>
                        <a:close/>
                      </a:path>
                    </a:pathLst>
                  </a:custGeom>
                  <a:solidFill>
                    <a:srgbClr val="384D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8" name="Freeform 966">
                    <a:extLst>
                      <a:ext uri="{FF2B5EF4-FFF2-40B4-BE49-F238E27FC236}">
                        <a16:creationId xmlns:a16="http://schemas.microsoft.com/office/drawing/2014/main" id="{8EB1C5F3-0FE6-A143-AE1A-A7FDA0A9F8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48" y="1611"/>
                    <a:ext cx="82" cy="105"/>
                  </a:xfrm>
                  <a:custGeom>
                    <a:avLst/>
                    <a:gdLst>
                      <a:gd name="T0" fmla="*/ 82 w 82"/>
                      <a:gd name="T1" fmla="*/ 32 h 105"/>
                      <a:gd name="T2" fmla="*/ 81 w 82"/>
                      <a:gd name="T3" fmla="*/ 17 h 105"/>
                      <a:gd name="T4" fmla="*/ 78 w 82"/>
                      <a:gd name="T5" fmla="*/ 3 h 105"/>
                      <a:gd name="T6" fmla="*/ 74 w 82"/>
                      <a:gd name="T7" fmla="*/ 1 h 105"/>
                      <a:gd name="T8" fmla="*/ 73 w 82"/>
                      <a:gd name="T9" fmla="*/ 0 h 105"/>
                      <a:gd name="T10" fmla="*/ 76 w 82"/>
                      <a:gd name="T11" fmla="*/ 7 h 105"/>
                      <a:gd name="T12" fmla="*/ 78 w 82"/>
                      <a:gd name="T13" fmla="*/ 15 h 105"/>
                      <a:gd name="T14" fmla="*/ 79 w 82"/>
                      <a:gd name="T15" fmla="*/ 23 h 105"/>
                      <a:gd name="T16" fmla="*/ 79 w 82"/>
                      <a:gd name="T17" fmla="*/ 32 h 105"/>
                      <a:gd name="T18" fmla="*/ 78 w 82"/>
                      <a:gd name="T19" fmla="*/ 46 h 105"/>
                      <a:gd name="T20" fmla="*/ 74 w 82"/>
                      <a:gd name="T21" fmla="*/ 58 h 105"/>
                      <a:gd name="T22" fmla="*/ 67 w 82"/>
                      <a:gd name="T23" fmla="*/ 71 h 105"/>
                      <a:gd name="T24" fmla="*/ 59 w 82"/>
                      <a:gd name="T25" fmla="*/ 81 h 105"/>
                      <a:gd name="T26" fmla="*/ 48 w 82"/>
                      <a:gd name="T27" fmla="*/ 91 h 105"/>
                      <a:gd name="T28" fmla="*/ 36 w 82"/>
                      <a:gd name="T29" fmla="*/ 97 h 105"/>
                      <a:gd name="T30" fmla="*/ 23 w 82"/>
                      <a:gd name="T31" fmla="*/ 102 h 105"/>
                      <a:gd name="T32" fmla="*/ 8 w 82"/>
                      <a:gd name="T33" fmla="*/ 102 h 105"/>
                      <a:gd name="T34" fmla="*/ 5 w 82"/>
                      <a:gd name="T35" fmla="*/ 102 h 105"/>
                      <a:gd name="T36" fmla="*/ 0 w 82"/>
                      <a:gd name="T37" fmla="*/ 102 h 105"/>
                      <a:gd name="T38" fmla="*/ 3 w 82"/>
                      <a:gd name="T39" fmla="*/ 103 h 105"/>
                      <a:gd name="T40" fmla="*/ 5 w 82"/>
                      <a:gd name="T41" fmla="*/ 105 h 105"/>
                      <a:gd name="T42" fmla="*/ 6 w 82"/>
                      <a:gd name="T43" fmla="*/ 105 h 105"/>
                      <a:gd name="T44" fmla="*/ 8 w 82"/>
                      <a:gd name="T45" fmla="*/ 105 h 105"/>
                      <a:gd name="T46" fmla="*/ 23 w 82"/>
                      <a:gd name="T47" fmla="*/ 105 h 105"/>
                      <a:gd name="T48" fmla="*/ 37 w 82"/>
                      <a:gd name="T49" fmla="*/ 100 h 105"/>
                      <a:gd name="T50" fmla="*/ 50 w 82"/>
                      <a:gd name="T51" fmla="*/ 92 h 105"/>
                      <a:gd name="T52" fmla="*/ 61 w 82"/>
                      <a:gd name="T53" fmla="*/ 83 h 105"/>
                      <a:gd name="T54" fmla="*/ 70 w 82"/>
                      <a:gd name="T55" fmla="*/ 72 h 105"/>
                      <a:gd name="T56" fmla="*/ 78 w 82"/>
                      <a:gd name="T57" fmla="*/ 60 h 105"/>
                      <a:gd name="T58" fmla="*/ 81 w 82"/>
                      <a:gd name="T59" fmla="*/ 46 h 105"/>
                      <a:gd name="T60" fmla="*/ 82 w 82"/>
                      <a:gd name="T61" fmla="*/ 32 h 105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82"/>
                      <a:gd name="T94" fmla="*/ 0 h 105"/>
                      <a:gd name="T95" fmla="*/ 82 w 82"/>
                      <a:gd name="T96" fmla="*/ 105 h 105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82" h="105">
                        <a:moveTo>
                          <a:pt x="82" y="32"/>
                        </a:moveTo>
                        <a:lnTo>
                          <a:pt x="81" y="17"/>
                        </a:lnTo>
                        <a:lnTo>
                          <a:pt x="78" y="3"/>
                        </a:lnTo>
                        <a:lnTo>
                          <a:pt x="74" y="1"/>
                        </a:lnTo>
                        <a:lnTo>
                          <a:pt x="73" y="0"/>
                        </a:lnTo>
                        <a:lnTo>
                          <a:pt x="76" y="7"/>
                        </a:lnTo>
                        <a:lnTo>
                          <a:pt x="78" y="15"/>
                        </a:lnTo>
                        <a:lnTo>
                          <a:pt x="79" y="23"/>
                        </a:lnTo>
                        <a:lnTo>
                          <a:pt x="79" y="32"/>
                        </a:lnTo>
                        <a:lnTo>
                          <a:pt x="78" y="46"/>
                        </a:lnTo>
                        <a:lnTo>
                          <a:pt x="74" y="58"/>
                        </a:lnTo>
                        <a:lnTo>
                          <a:pt x="67" y="71"/>
                        </a:lnTo>
                        <a:lnTo>
                          <a:pt x="59" y="81"/>
                        </a:lnTo>
                        <a:lnTo>
                          <a:pt x="48" y="91"/>
                        </a:lnTo>
                        <a:lnTo>
                          <a:pt x="36" y="97"/>
                        </a:lnTo>
                        <a:lnTo>
                          <a:pt x="23" y="102"/>
                        </a:lnTo>
                        <a:lnTo>
                          <a:pt x="8" y="102"/>
                        </a:lnTo>
                        <a:lnTo>
                          <a:pt x="5" y="102"/>
                        </a:lnTo>
                        <a:lnTo>
                          <a:pt x="0" y="102"/>
                        </a:lnTo>
                        <a:lnTo>
                          <a:pt x="3" y="103"/>
                        </a:lnTo>
                        <a:lnTo>
                          <a:pt x="5" y="105"/>
                        </a:lnTo>
                        <a:lnTo>
                          <a:pt x="6" y="105"/>
                        </a:lnTo>
                        <a:lnTo>
                          <a:pt x="8" y="105"/>
                        </a:lnTo>
                        <a:lnTo>
                          <a:pt x="23" y="105"/>
                        </a:lnTo>
                        <a:lnTo>
                          <a:pt x="37" y="100"/>
                        </a:lnTo>
                        <a:lnTo>
                          <a:pt x="50" y="92"/>
                        </a:lnTo>
                        <a:lnTo>
                          <a:pt x="61" y="83"/>
                        </a:lnTo>
                        <a:lnTo>
                          <a:pt x="70" y="72"/>
                        </a:lnTo>
                        <a:lnTo>
                          <a:pt x="78" y="60"/>
                        </a:lnTo>
                        <a:lnTo>
                          <a:pt x="81" y="46"/>
                        </a:lnTo>
                        <a:lnTo>
                          <a:pt x="82" y="32"/>
                        </a:lnTo>
                        <a:close/>
                      </a:path>
                    </a:pathLst>
                  </a:custGeom>
                  <a:solidFill>
                    <a:srgbClr val="3A4E9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79" name="Freeform 967">
                    <a:extLst>
                      <a:ext uri="{FF2B5EF4-FFF2-40B4-BE49-F238E27FC236}">
                        <a16:creationId xmlns:a16="http://schemas.microsoft.com/office/drawing/2014/main" id="{4134C1AF-0E77-5642-9C51-E8225EFCC2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45" y="1609"/>
                    <a:ext cx="84" cy="105"/>
                  </a:xfrm>
                  <a:custGeom>
                    <a:avLst/>
                    <a:gdLst>
                      <a:gd name="T0" fmla="*/ 84 w 84"/>
                      <a:gd name="T1" fmla="*/ 34 h 105"/>
                      <a:gd name="T2" fmla="*/ 84 w 84"/>
                      <a:gd name="T3" fmla="*/ 25 h 105"/>
                      <a:gd name="T4" fmla="*/ 82 w 84"/>
                      <a:gd name="T5" fmla="*/ 19 h 105"/>
                      <a:gd name="T6" fmla="*/ 81 w 84"/>
                      <a:gd name="T7" fmla="*/ 11 h 105"/>
                      <a:gd name="T8" fmla="*/ 77 w 84"/>
                      <a:gd name="T9" fmla="*/ 3 h 105"/>
                      <a:gd name="T10" fmla="*/ 76 w 84"/>
                      <a:gd name="T11" fmla="*/ 2 h 105"/>
                      <a:gd name="T12" fmla="*/ 73 w 84"/>
                      <a:gd name="T13" fmla="*/ 0 h 105"/>
                      <a:gd name="T14" fmla="*/ 76 w 84"/>
                      <a:gd name="T15" fmla="*/ 8 h 105"/>
                      <a:gd name="T16" fmla="*/ 79 w 84"/>
                      <a:gd name="T17" fmla="*/ 15 h 105"/>
                      <a:gd name="T18" fmla="*/ 81 w 84"/>
                      <a:gd name="T19" fmla="*/ 25 h 105"/>
                      <a:gd name="T20" fmla="*/ 81 w 84"/>
                      <a:gd name="T21" fmla="*/ 34 h 105"/>
                      <a:gd name="T22" fmla="*/ 79 w 84"/>
                      <a:gd name="T23" fmla="*/ 48 h 105"/>
                      <a:gd name="T24" fmla="*/ 76 w 84"/>
                      <a:gd name="T25" fmla="*/ 60 h 105"/>
                      <a:gd name="T26" fmla="*/ 70 w 84"/>
                      <a:gd name="T27" fmla="*/ 73 h 105"/>
                      <a:gd name="T28" fmla="*/ 60 w 84"/>
                      <a:gd name="T29" fmla="*/ 82 h 105"/>
                      <a:gd name="T30" fmla="*/ 50 w 84"/>
                      <a:gd name="T31" fmla="*/ 91 h 105"/>
                      <a:gd name="T32" fmla="*/ 39 w 84"/>
                      <a:gd name="T33" fmla="*/ 97 h 105"/>
                      <a:gd name="T34" fmla="*/ 25 w 84"/>
                      <a:gd name="T35" fmla="*/ 102 h 105"/>
                      <a:gd name="T36" fmla="*/ 11 w 84"/>
                      <a:gd name="T37" fmla="*/ 102 h 105"/>
                      <a:gd name="T38" fmla="*/ 6 w 84"/>
                      <a:gd name="T39" fmla="*/ 102 h 105"/>
                      <a:gd name="T40" fmla="*/ 0 w 84"/>
                      <a:gd name="T41" fmla="*/ 102 h 105"/>
                      <a:gd name="T42" fmla="*/ 3 w 84"/>
                      <a:gd name="T43" fmla="*/ 104 h 105"/>
                      <a:gd name="T44" fmla="*/ 6 w 84"/>
                      <a:gd name="T45" fmla="*/ 105 h 105"/>
                      <a:gd name="T46" fmla="*/ 8 w 84"/>
                      <a:gd name="T47" fmla="*/ 105 h 105"/>
                      <a:gd name="T48" fmla="*/ 11 w 84"/>
                      <a:gd name="T49" fmla="*/ 105 h 105"/>
                      <a:gd name="T50" fmla="*/ 26 w 84"/>
                      <a:gd name="T51" fmla="*/ 105 h 105"/>
                      <a:gd name="T52" fmla="*/ 40 w 84"/>
                      <a:gd name="T53" fmla="*/ 101 h 105"/>
                      <a:gd name="T54" fmla="*/ 53 w 84"/>
                      <a:gd name="T55" fmla="*/ 93 h 105"/>
                      <a:gd name="T56" fmla="*/ 64 w 84"/>
                      <a:gd name="T57" fmla="*/ 85 h 105"/>
                      <a:gd name="T58" fmla="*/ 71 w 84"/>
                      <a:gd name="T59" fmla="*/ 74 h 105"/>
                      <a:gd name="T60" fmla="*/ 79 w 84"/>
                      <a:gd name="T61" fmla="*/ 62 h 105"/>
                      <a:gd name="T62" fmla="*/ 82 w 84"/>
                      <a:gd name="T63" fmla="*/ 48 h 105"/>
                      <a:gd name="T64" fmla="*/ 84 w 84"/>
                      <a:gd name="T65" fmla="*/ 34 h 10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4"/>
                      <a:gd name="T100" fmla="*/ 0 h 105"/>
                      <a:gd name="T101" fmla="*/ 84 w 84"/>
                      <a:gd name="T102" fmla="*/ 105 h 105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4" h="105">
                        <a:moveTo>
                          <a:pt x="84" y="34"/>
                        </a:moveTo>
                        <a:lnTo>
                          <a:pt x="84" y="25"/>
                        </a:lnTo>
                        <a:lnTo>
                          <a:pt x="82" y="19"/>
                        </a:lnTo>
                        <a:lnTo>
                          <a:pt x="81" y="11"/>
                        </a:lnTo>
                        <a:lnTo>
                          <a:pt x="77" y="3"/>
                        </a:lnTo>
                        <a:lnTo>
                          <a:pt x="76" y="2"/>
                        </a:lnTo>
                        <a:lnTo>
                          <a:pt x="73" y="0"/>
                        </a:lnTo>
                        <a:lnTo>
                          <a:pt x="76" y="8"/>
                        </a:lnTo>
                        <a:lnTo>
                          <a:pt x="79" y="15"/>
                        </a:lnTo>
                        <a:lnTo>
                          <a:pt x="81" y="25"/>
                        </a:lnTo>
                        <a:lnTo>
                          <a:pt x="81" y="34"/>
                        </a:lnTo>
                        <a:lnTo>
                          <a:pt x="79" y="48"/>
                        </a:lnTo>
                        <a:lnTo>
                          <a:pt x="76" y="60"/>
                        </a:lnTo>
                        <a:lnTo>
                          <a:pt x="70" y="73"/>
                        </a:lnTo>
                        <a:lnTo>
                          <a:pt x="60" y="82"/>
                        </a:lnTo>
                        <a:lnTo>
                          <a:pt x="50" y="91"/>
                        </a:lnTo>
                        <a:lnTo>
                          <a:pt x="39" y="97"/>
                        </a:lnTo>
                        <a:lnTo>
                          <a:pt x="25" y="102"/>
                        </a:lnTo>
                        <a:lnTo>
                          <a:pt x="11" y="102"/>
                        </a:lnTo>
                        <a:lnTo>
                          <a:pt x="6" y="102"/>
                        </a:lnTo>
                        <a:lnTo>
                          <a:pt x="0" y="102"/>
                        </a:lnTo>
                        <a:lnTo>
                          <a:pt x="3" y="104"/>
                        </a:lnTo>
                        <a:lnTo>
                          <a:pt x="6" y="105"/>
                        </a:lnTo>
                        <a:lnTo>
                          <a:pt x="8" y="105"/>
                        </a:lnTo>
                        <a:lnTo>
                          <a:pt x="11" y="105"/>
                        </a:lnTo>
                        <a:lnTo>
                          <a:pt x="26" y="105"/>
                        </a:lnTo>
                        <a:lnTo>
                          <a:pt x="40" y="101"/>
                        </a:lnTo>
                        <a:lnTo>
                          <a:pt x="53" y="93"/>
                        </a:lnTo>
                        <a:lnTo>
                          <a:pt x="64" y="85"/>
                        </a:lnTo>
                        <a:lnTo>
                          <a:pt x="71" y="74"/>
                        </a:lnTo>
                        <a:lnTo>
                          <a:pt x="79" y="62"/>
                        </a:lnTo>
                        <a:lnTo>
                          <a:pt x="82" y="48"/>
                        </a:lnTo>
                        <a:lnTo>
                          <a:pt x="84" y="34"/>
                        </a:lnTo>
                        <a:close/>
                      </a:path>
                    </a:pathLst>
                  </a:custGeom>
                  <a:solidFill>
                    <a:srgbClr val="3B4F9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0" name="Freeform 968">
                    <a:extLst>
                      <a:ext uri="{FF2B5EF4-FFF2-40B4-BE49-F238E27FC236}">
                        <a16:creationId xmlns:a16="http://schemas.microsoft.com/office/drawing/2014/main" id="{0EFAC823-E7F3-AA4D-A799-983027E679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44" y="1609"/>
                    <a:ext cx="83" cy="104"/>
                  </a:xfrm>
                  <a:custGeom>
                    <a:avLst/>
                    <a:gdLst>
                      <a:gd name="T0" fmla="*/ 83 w 83"/>
                      <a:gd name="T1" fmla="*/ 34 h 104"/>
                      <a:gd name="T2" fmla="*/ 83 w 83"/>
                      <a:gd name="T3" fmla="*/ 25 h 104"/>
                      <a:gd name="T4" fmla="*/ 82 w 83"/>
                      <a:gd name="T5" fmla="*/ 17 h 104"/>
                      <a:gd name="T6" fmla="*/ 80 w 83"/>
                      <a:gd name="T7" fmla="*/ 9 h 104"/>
                      <a:gd name="T8" fmla="*/ 77 w 83"/>
                      <a:gd name="T9" fmla="*/ 2 h 104"/>
                      <a:gd name="T10" fmla="*/ 74 w 83"/>
                      <a:gd name="T11" fmla="*/ 0 h 104"/>
                      <a:gd name="T12" fmla="*/ 71 w 83"/>
                      <a:gd name="T13" fmla="*/ 0 h 104"/>
                      <a:gd name="T14" fmla="*/ 75 w 83"/>
                      <a:gd name="T15" fmla="*/ 8 h 104"/>
                      <a:gd name="T16" fmla="*/ 78 w 83"/>
                      <a:gd name="T17" fmla="*/ 15 h 104"/>
                      <a:gd name="T18" fmla="*/ 80 w 83"/>
                      <a:gd name="T19" fmla="*/ 25 h 104"/>
                      <a:gd name="T20" fmla="*/ 80 w 83"/>
                      <a:gd name="T21" fmla="*/ 34 h 104"/>
                      <a:gd name="T22" fmla="*/ 78 w 83"/>
                      <a:gd name="T23" fmla="*/ 46 h 104"/>
                      <a:gd name="T24" fmla="*/ 75 w 83"/>
                      <a:gd name="T25" fmla="*/ 60 h 104"/>
                      <a:gd name="T26" fmla="*/ 69 w 83"/>
                      <a:gd name="T27" fmla="*/ 71 h 104"/>
                      <a:gd name="T28" fmla="*/ 60 w 83"/>
                      <a:gd name="T29" fmla="*/ 82 h 104"/>
                      <a:gd name="T30" fmla="*/ 51 w 83"/>
                      <a:gd name="T31" fmla="*/ 90 h 104"/>
                      <a:gd name="T32" fmla="*/ 38 w 83"/>
                      <a:gd name="T33" fmla="*/ 96 h 104"/>
                      <a:gd name="T34" fmla="*/ 26 w 83"/>
                      <a:gd name="T35" fmla="*/ 101 h 104"/>
                      <a:gd name="T36" fmla="*/ 12 w 83"/>
                      <a:gd name="T37" fmla="*/ 101 h 104"/>
                      <a:gd name="T38" fmla="*/ 6 w 83"/>
                      <a:gd name="T39" fmla="*/ 101 h 104"/>
                      <a:gd name="T40" fmla="*/ 0 w 83"/>
                      <a:gd name="T41" fmla="*/ 101 h 104"/>
                      <a:gd name="T42" fmla="*/ 1 w 83"/>
                      <a:gd name="T43" fmla="*/ 102 h 104"/>
                      <a:gd name="T44" fmla="*/ 4 w 83"/>
                      <a:gd name="T45" fmla="*/ 104 h 104"/>
                      <a:gd name="T46" fmla="*/ 9 w 83"/>
                      <a:gd name="T47" fmla="*/ 104 h 104"/>
                      <a:gd name="T48" fmla="*/ 12 w 83"/>
                      <a:gd name="T49" fmla="*/ 104 h 104"/>
                      <a:gd name="T50" fmla="*/ 27 w 83"/>
                      <a:gd name="T51" fmla="*/ 104 h 104"/>
                      <a:gd name="T52" fmla="*/ 40 w 83"/>
                      <a:gd name="T53" fmla="*/ 99 h 104"/>
                      <a:gd name="T54" fmla="*/ 52 w 83"/>
                      <a:gd name="T55" fmla="*/ 93 h 104"/>
                      <a:gd name="T56" fmla="*/ 63 w 83"/>
                      <a:gd name="T57" fmla="*/ 83 h 104"/>
                      <a:gd name="T58" fmla="*/ 71 w 83"/>
                      <a:gd name="T59" fmla="*/ 73 h 104"/>
                      <a:gd name="T60" fmla="*/ 78 w 83"/>
                      <a:gd name="T61" fmla="*/ 60 h 104"/>
                      <a:gd name="T62" fmla="*/ 82 w 83"/>
                      <a:gd name="T63" fmla="*/ 48 h 104"/>
                      <a:gd name="T64" fmla="*/ 83 w 83"/>
                      <a:gd name="T65" fmla="*/ 34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3"/>
                      <a:gd name="T100" fmla="*/ 0 h 104"/>
                      <a:gd name="T101" fmla="*/ 83 w 83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3" h="104">
                        <a:moveTo>
                          <a:pt x="83" y="34"/>
                        </a:moveTo>
                        <a:lnTo>
                          <a:pt x="83" y="25"/>
                        </a:lnTo>
                        <a:lnTo>
                          <a:pt x="82" y="17"/>
                        </a:lnTo>
                        <a:lnTo>
                          <a:pt x="80" y="9"/>
                        </a:lnTo>
                        <a:lnTo>
                          <a:pt x="77" y="2"/>
                        </a:lnTo>
                        <a:lnTo>
                          <a:pt x="74" y="0"/>
                        </a:lnTo>
                        <a:lnTo>
                          <a:pt x="71" y="0"/>
                        </a:lnTo>
                        <a:lnTo>
                          <a:pt x="75" y="8"/>
                        </a:lnTo>
                        <a:lnTo>
                          <a:pt x="78" y="15"/>
                        </a:lnTo>
                        <a:lnTo>
                          <a:pt x="80" y="25"/>
                        </a:lnTo>
                        <a:lnTo>
                          <a:pt x="80" y="34"/>
                        </a:lnTo>
                        <a:lnTo>
                          <a:pt x="78" y="46"/>
                        </a:lnTo>
                        <a:lnTo>
                          <a:pt x="75" y="60"/>
                        </a:lnTo>
                        <a:lnTo>
                          <a:pt x="69" y="71"/>
                        </a:lnTo>
                        <a:lnTo>
                          <a:pt x="60" y="82"/>
                        </a:lnTo>
                        <a:lnTo>
                          <a:pt x="51" y="90"/>
                        </a:lnTo>
                        <a:lnTo>
                          <a:pt x="38" y="96"/>
                        </a:lnTo>
                        <a:lnTo>
                          <a:pt x="26" y="101"/>
                        </a:lnTo>
                        <a:lnTo>
                          <a:pt x="12" y="101"/>
                        </a:lnTo>
                        <a:lnTo>
                          <a:pt x="6" y="101"/>
                        </a:lnTo>
                        <a:lnTo>
                          <a:pt x="0" y="101"/>
                        </a:lnTo>
                        <a:lnTo>
                          <a:pt x="1" y="102"/>
                        </a:lnTo>
                        <a:lnTo>
                          <a:pt x="4" y="104"/>
                        </a:lnTo>
                        <a:lnTo>
                          <a:pt x="9" y="104"/>
                        </a:lnTo>
                        <a:lnTo>
                          <a:pt x="12" y="104"/>
                        </a:lnTo>
                        <a:lnTo>
                          <a:pt x="27" y="104"/>
                        </a:lnTo>
                        <a:lnTo>
                          <a:pt x="40" y="99"/>
                        </a:lnTo>
                        <a:lnTo>
                          <a:pt x="52" y="93"/>
                        </a:lnTo>
                        <a:lnTo>
                          <a:pt x="63" y="83"/>
                        </a:lnTo>
                        <a:lnTo>
                          <a:pt x="71" y="73"/>
                        </a:lnTo>
                        <a:lnTo>
                          <a:pt x="78" y="60"/>
                        </a:lnTo>
                        <a:lnTo>
                          <a:pt x="82" y="48"/>
                        </a:lnTo>
                        <a:lnTo>
                          <a:pt x="83" y="34"/>
                        </a:lnTo>
                        <a:close/>
                      </a:path>
                    </a:pathLst>
                  </a:custGeom>
                  <a:solidFill>
                    <a:srgbClr val="3D529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1" name="Freeform 969">
                    <a:extLst>
                      <a:ext uri="{FF2B5EF4-FFF2-40B4-BE49-F238E27FC236}">
                        <a16:creationId xmlns:a16="http://schemas.microsoft.com/office/drawing/2014/main" id="{C3E79540-CC6A-A647-99CB-F4E460969D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41" y="1607"/>
                    <a:ext cx="85" cy="104"/>
                  </a:xfrm>
                  <a:custGeom>
                    <a:avLst/>
                    <a:gdLst>
                      <a:gd name="T0" fmla="*/ 85 w 85"/>
                      <a:gd name="T1" fmla="*/ 36 h 104"/>
                      <a:gd name="T2" fmla="*/ 85 w 85"/>
                      <a:gd name="T3" fmla="*/ 27 h 104"/>
                      <a:gd name="T4" fmla="*/ 83 w 85"/>
                      <a:gd name="T5" fmla="*/ 17 h 104"/>
                      <a:gd name="T6" fmla="*/ 80 w 85"/>
                      <a:gd name="T7" fmla="*/ 10 h 104"/>
                      <a:gd name="T8" fmla="*/ 77 w 85"/>
                      <a:gd name="T9" fmla="*/ 2 h 104"/>
                      <a:gd name="T10" fmla="*/ 74 w 85"/>
                      <a:gd name="T11" fmla="*/ 2 h 104"/>
                      <a:gd name="T12" fmla="*/ 72 w 85"/>
                      <a:gd name="T13" fmla="*/ 0 h 104"/>
                      <a:gd name="T14" fmla="*/ 77 w 85"/>
                      <a:gd name="T15" fmla="*/ 8 h 104"/>
                      <a:gd name="T16" fmla="*/ 80 w 85"/>
                      <a:gd name="T17" fmla="*/ 17 h 104"/>
                      <a:gd name="T18" fmla="*/ 81 w 85"/>
                      <a:gd name="T19" fmla="*/ 25 h 104"/>
                      <a:gd name="T20" fmla="*/ 81 w 85"/>
                      <a:gd name="T21" fmla="*/ 36 h 104"/>
                      <a:gd name="T22" fmla="*/ 80 w 85"/>
                      <a:gd name="T23" fmla="*/ 48 h 104"/>
                      <a:gd name="T24" fmla="*/ 77 w 85"/>
                      <a:gd name="T25" fmla="*/ 61 h 104"/>
                      <a:gd name="T26" fmla="*/ 71 w 85"/>
                      <a:gd name="T27" fmla="*/ 73 h 104"/>
                      <a:gd name="T28" fmla="*/ 63 w 85"/>
                      <a:gd name="T29" fmla="*/ 82 h 104"/>
                      <a:gd name="T30" fmla="*/ 52 w 85"/>
                      <a:gd name="T31" fmla="*/ 90 h 104"/>
                      <a:gd name="T32" fmla="*/ 41 w 85"/>
                      <a:gd name="T33" fmla="*/ 96 h 104"/>
                      <a:gd name="T34" fmla="*/ 29 w 85"/>
                      <a:gd name="T35" fmla="*/ 101 h 104"/>
                      <a:gd name="T36" fmla="*/ 15 w 85"/>
                      <a:gd name="T37" fmla="*/ 101 h 104"/>
                      <a:gd name="T38" fmla="*/ 7 w 85"/>
                      <a:gd name="T39" fmla="*/ 101 h 104"/>
                      <a:gd name="T40" fmla="*/ 0 w 85"/>
                      <a:gd name="T41" fmla="*/ 99 h 104"/>
                      <a:gd name="T42" fmla="*/ 3 w 85"/>
                      <a:gd name="T43" fmla="*/ 103 h 104"/>
                      <a:gd name="T44" fmla="*/ 4 w 85"/>
                      <a:gd name="T45" fmla="*/ 104 h 104"/>
                      <a:gd name="T46" fmla="*/ 10 w 85"/>
                      <a:gd name="T47" fmla="*/ 104 h 104"/>
                      <a:gd name="T48" fmla="*/ 15 w 85"/>
                      <a:gd name="T49" fmla="*/ 104 h 104"/>
                      <a:gd name="T50" fmla="*/ 29 w 85"/>
                      <a:gd name="T51" fmla="*/ 104 h 104"/>
                      <a:gd name="T52" fmla="*/ 43 w 85"/>
                      <a:gd name="T53" fmla="*/ 99 h 104"/>
                      <a:gd name="T54" fmla="*/ 54 w 85"/>
                      <a:gd name="T55" fmla="*/ 93 h 104"/>
                      <a:gd name="T56" fmla="*/ 64 w 85"/>
                      <a:gd name="T57" fmla="*/ 84 h 104"/>
                      <a:gd name="T58" fmla="*/ 74 w 85"/>
                      <a:gd name="T59" fmla="*/ 75 h 104"/>
                      <a:gd name="T60" fmla="*/ 80 w 85"/>
                      <a:gd name="T61" fmla="*/ 62 h 104"/>
                      <a:gd name="T62" fmla="*/ 83 w 85"/>
                      <a:gd name="T63" fmla="*/ 50 h 104"/>
                      <a:gd name="T64" fmla="*/ 85 w 85"/>
                      <a:gd name="T65" fmla="*/ 36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4"/>
                      <a:gd name="T101" fmla="*/ 85 w 85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4">
                        <a:moveTo>
                          <a:pt x="85" y="36"/>
                        </a:moveTo>
                        <a:lnTo>
                          <a:pt x="85" y="27"/>
                        </a:lnTo>
                        <a:lnTo>
                          <a:pt x="83" y="17"/>
                        </a:lnTo>
                        <a:lnTo>
                          <a:pt x="80" y="10"/>
                        </a:lnTo>
                        <a:lnTo>
                          <a:pt x="77" y="2"/>
                        </a:lnTo>
                        <a:lnTo>
                          <a:pt x="74" y="2"/>
                        </a:lnTo>
                        <a:lnTo>
                          <a:pt x="72" y="0"/>
                        </a:lnTo>
                        <a:lnTo>
                          <a:pt x="77" y="8"/>
                        </a:lnTo>
                        <a:lnTo>
                          <a:pt x="80" y="17"/>
                        </a:lnTo>
                        <a:lnTo>
                          <a:pt x="81" y="25"/>
                        </a:lnTo>
                        <a:lnTo>
                          <a:pt x="81" y="36"/>
                        </a:lnTo>
                        <a:lnTo>
                          <a:pt x="80" y="48"/>
                        </a:lnTo>
                        <a:lnTo>
                          <a:pt x="77" y="61"/>
                        </a:lnTo>
                        <a:lnTo>
                          <a:pt x="71" y="73"/>
                        </a:lnTo>
                        <a:lnTo>
                          <a:pt x="63" y="82"/>
                        </a:lnTo>
                        <a:lnTo>
                          <a:pt x="52" y="90"/>
                        </a:lnTo>
                        <a:lnTo>
                          <a:pt x="41" y="96"/>
                        </a:lnTo>
                        <a:lnTo>
                          <a:pt x="29" y="101"/>
                        </a:lnTo>
                        <a:lnTo>
                          <a:pt x="15" y="101"/>
                        </a:lnTo>
                        <a:lnTo>
                          <a:pt x="7" y="101"/>
                        </a:lnTo>
                        <a:lnTo>
                          <a:pt x="0" y="99"/>
                        </a:lnTo>
                        <a:lnTo>
                          <a:pt x="3" y="103"/>
                        </a:lnTo>
                        <a:lnTo>
                          <a:pt x="4" y="104"/>
                        </a:lnTo>
                        <a:lnTo>
                          <a:pt x="10" y="104"/>
                        </a:lnTo>
                        <a:lnTo>
                          <a:pt x="15" y="104"/>
                        </a:lnTo>
                        <a:lnTo>
                          <a:pt x="29" y="104"/>
                        </a:lnTo>
                        <a:lnTo>
                          <a:pt x="43" y="99"/>
                        </a:lnTo>
                        <a:lnTo>
                          <a:pt x="54" y="93"/>
                        </a:lnTo>
                        <a:lnTo>
                          <a:pt x="64" y="84"/>
                        </a:lnTo>
                        <a:lnTo>
                          <a:pt x="74" y="75"/>
                        </a:lnTo>
                        <a:lnTo>
                          <a:pt x="80" y="62"/>
                        </a:lnTo>
                        <a:lnTo>
                          <a:pt x="83" y="50"/>
                        </a:lnTo>
                        <a:lnTo>
                          <a:pt x="85" y="36"/>
                        </a:lnTo>
                        <a:close/>
                      </a:path>
                    </a:pathLst>
                  </a:custGeom>
                  <a:solidFill>
                    <a:srgbClr val="3F53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2" name="Freeform 970">
                    <a:extLst>
                      <a:ext uri="{FF2B5EF4-FFF2-40B4-BE49-F238E27FC236}">
                        <a16:creationId xmlns:a16="http://schemas.microsoft.com/office/drawing/2014/main" id="{201A48ED-5A6D-F642-A9F7-2DB86F7F49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39" y="1606"/>
                    <a:ext cx="85" cy="104"/>
                  </a:xfrm>
                  <a:custGeom>
                    <a:avLst/>
                    <a:gdLst>
                      <a:gd name="T0" fmla="*/ 85 w 85"/>
                      <a:gd name="T1" fmla="*/ 37 h 104"/>
                      <a:gd name="T2" fmla="*/ 85 w 85"/>
                      <a:gd name="T3" fmla="*/ 28 h 104"/>
                      <a:gd name="T4" fmla="*/ 83 w 85"/>
                      <a:gd name="T5" fmla="*/ 18 h 104"/>
                      <a:gd name="T6" fmla="*/ 80 w 85"/>
                      <a:gd name="T7" fmla="*/ 11 h 104"/>
                      <a:gd name="T8" fmla="*/ 76 w 85"/>
                      <a:gd name="T9" fmla="*/ 3 h 104"/>
                      <a:gd name="T10" fmla="*/ 74 w 85"/>
                      <a:gd name="T11" fmla="*/ 1 h 104"/>
                      <a:gd name="T12" fmla="*/ 71 w 85"/>
                      <a:gd name="T13" fmla="*/ 0 h 104"/>
                      <a:gd name="T14" fmla="*/ 76 w 85"/>
                      <a:gd name="T15" fmla="*/ 8 h 104"/>
                      <a:gd name="T16" fmla="*/ 79 w 85"/>
                      <a:gd name="T17" fmla="*/ 17 h 104"/>
                      <a:gd name="T18" fmla="*/ 82 w 85"/>
                      <a:gd name="T19" fmla="*/ 26 h 104"/>
                      <a:gd name="T20" fmla="*/ 82 w 85"/>
                      <a:gd name="T21" fmla="*/ 37 h 104"/>
                      <a:gd name="T22" fmla="*/ 80 w 85"/>
                      <a:gd name="T23" fmla="*/ 49 h 104"/>
                      <a:gd name="T24" fmla="*/ 77 w 85"/>
                      <a:gd name="T25" fmla="*/ 62 h 104"/>
                      <a:gd name="T26" fmla="*/ 71 w 85"/>
                      <a:gd name="T27" fmla="*/ 73 h 104"/>
                      <a:gd name="T28" fmla="*/ 63 w 85"/>
                      <a:gd name="T29" fmla="*/ 82 h 104"/>
                      <a:gd name="T30" fmla="*/ 54 w 85"/>
                      <a:gd name="T31" fmla="*/ 90 h 104"/>
                      <a:gd name="T32" fmla="*/ 43 w 85"/>
                      <a:gd name="T33" fmla="*/ 96 h 104"/>
                      <a:gd name="T34" fmla="*/ 31 w 85"/>
                      <a:gd name="T35" fmla="*/ 100 h 104"/>
                      <a:gd name="T36" fmla="*/ 17 w 85"/>
                      <a:gd name="T37" fmla="*/ 100 h 104"/>
                      <a:gd name="T38" fmla="*/ 8 w 85"/>
                      <a:gd name="T39" fmla="*/ 100 h 104"/>
                      <a:gd name="T40" fmla="*/ 0 w 85"/>
                      <a:gd name="T41" fmla="*/ 99 h 104"/>
                      <a:gd name="T42" fmla="*/ 2 w 85"/>
                      <a:gd name="T43" fmla="*/ 100 h 104"/>
                      <a:gd name="T44" fmla="*/ 5 w 85"/>
                      <a:gd name="T45" fmla="*/ 104 h 104"/>
                      <a:gd name="T46" fmla="*/ 11 w 85"/>
                      <a:gd name="T47" fmla="*/ 104 h 104"/>
                      <a:gd name="T48" fmla="*/ 17 w 85"/>
                      <a:gd name="T49" fmla="*/ 104 h 104"/>
                      <a:gd name="T50" fmla="*/ 31 w 85"/>
                      <a:gd name="T51" fmla="*/ 104 h 104"/>
                      <a:gd name="T52" fmla="*/ 43 w 85"/>
                      <a:gd name="T53" fmla="*/ 99 h 104"/>
                      <a:gd name="T54" fmla="*/ 56 w 85"/>
                      <a:gd name="T55" fmla="*/ 93 h 104"/>
                      <a:gd name="T56" fmla="*/ 65 w 85"/>
                      <a:gd name="T57" fmla="*/ 85 h 104"/>
                      <a:gd name="T58" fmla="*/ 74 w 85"/>
                      <a:gd name="T59" fmla="*/ 74 h 104"/>
                      <a:gd name="T60" fmla="*/ 80 w 85"/>
                      <a:gd name="T61" fmla="*/ 63 h 104"/>
                      <a:gd name="T62" fmla="*/ 83 w 85"/>
                      <a:gd name="T63" fmla="*/ 49 h 104"/>
                      <a:gd name="T64" fmla="*/ 85 w 85"/>
                      <a:gd name="T65" fmla="*/ 37 h 10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5"/>
                      <a:gd name="T100" fmla="*/ 0 h 104"/>
                      <a:gd name="T101" fmla="*/ 85 w 85"/>
                      <a:gd name="T102" fmla="*/ 104 h 10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5" h="104">
                        <a:moveTo>
                          <a:pt x="85" y="37"/>
                        </a:moveTo>
                        <a:lnTo>
                          <a:pt x="85" y="28"/>
                        </a:lnTo>
                        <a:lnTo>
                          <a:pt x="83" y="18"/>
                        </a:lnTo>
                        <a:lnTo>
                          <a:pt x="80" y="11"/>
                        </a:lnTo>
                        <a:lnTo>
                          <a:pt x="76" y="3"/>
                        </a:lnTo>
                        <a:lnTo>
                          <a:pt x="74" y="1"/>
                        </a:lnTo>
                        <a:lnTo>
                          <a:pt x="71" y="0"/>
                        </a:lnTo>
                        <a:lnTo>
                          <a:pt x="76" y="8"/>
                        </a:lnTo>
                        <a:lnTo>
                          <a:pt x="79" y="17"/>
                        </a:lnTo>
                        <a:lnTo>
                          <a:pt x="82" y="26"/>
                        </a:lnTo>
                        <a:lnTo>
                          <a:pt x="82" y="37"/>
                        </a:lnTo>
                        <a:lnTo>
                          <a:pt x="80" y="49"/>
                        </a:lnTo>
                        <a:lnTo>
                          <a:pt x="77" y="62"/>
                        </a:lnTo>
                        <a:lnTo>
                          <a:pt x="71" y="73"/>
                        </a:lnTo>
                        <a:lnTo>
                          <a:pt x="63" y="82"/>
                        </a:lnTo>
                        <a:lnTo>
                          <a:pt x="54" y="90"/>
                        </a:lnTo>
                        <a:lnTo>
                          <a:pt x="43" y="96"/>
                        </a:lnTo>
                        <a:lnTo>
                          <a:pt x="31" y="100"/>
                        </a:lnTo>
                        <a:lnTo>
                          <a:pt x="17" y="100"/>
                        </a:lnTo>
                        <a:lnTo>
                          <a:pt x="8" y="100"/>
                        </a:lnTo>
                        <a:lnTo>
                          <a:pt x="0" y="99"/>
                        </a:lnTo>
                        <a:lnTo>
                          <a:pt x="2" y="100"/>
                        </a:lnTo>
                        <a:lnTo>
                          <a:pt x="5" y="104"/>
                        </a:lnTo>
                        <a:lnTo>
                          <a:pt x="11" y="104"/>
                        </a:lnTo>
                        <a:lnTo>
                          <a:pt x="17" y="104"/>
                        </a:lnTo>
                        <a:lnTo>
                          <a:pt x="31" y="104"/>
                        </a:lnTo>
                        <a:lnTo>
                          <a:pt x="43" y="99"/>
                        </a:lnTo>
                        <a:lnTo>
                          <a:pt x="56" y="93"/>
                        </a:lnTo>
                        <a:lnTo>
                          <a:pt x="65" y="85"/>
                        </a:lnTo>
                        <a:lnTo>
                          <a:pt x="74" y="74"/>
                        </a:lnTo>
                        <a:lnTo>
                          <a:pt x="80" y="63"/>
                        </a:lnTo>
                        <a:lnTo>
                          <a:pt x="83" y="49"/>
                        </a:lnTo>
                        <a:lnTo>
                          <a:pt x="85" y="37"/>
                        </a:lnTo>
                        <a:close/>
                      </a:path>
                    </a:pathLst>
                  </a:custGeom>
                  <a:solidFill>
                    <a:srgbClr val="4055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3" name="Freeform 971">
                    <a:extLst>
                      <a:ext uri="{FF2B5EF4-FFF2-40B4-BE49-F238E27FC236}">
                        <a16:creationId xmlns:a16="http://schemas.microsoft.com/office/drawing/2014/main" id="{ED8ECBDF-C2A0-D246-9FF2-DBCA71206E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36" y="1606"/>
                    <a:ext cx="86" cy="102"/>
                  </a:xfrm>
                  <a:custGeom>
                    <a:avLst/>
                    <a:gdLst>
                      <a:gd name="T0" fmla="*/ 86 w 86"/>
                      <a:gd name="T1" fmla="*/ 37 h 102"/>
                      <a:gd name="T2" fmla="*/ 86 w 86"/>
                      <a:gd name="T3" fmla="*/ 26 h 102"/>
                      <a:gd name="T4" fmla="*/ 85 w 86"/>
                      <a:gd name="T5" fmla="*/ 18 h 102"/>
                      <a:gd name="T6" fmla="*/ 82 w 86"/>
                      <a:gd name="T7" fmla="*/ 9 h 102"/>
                      <a:gd name="T8" fmla="*/ 77 w 86"/>
                      <a:gd name="T9" fmla="*/ 1 h 102"/>
                      <a:gd name="T10" fmla="*/ 74 w 86"/>
                      <a:gd name="T11" fmla="*/ 0 h 102"/>
                      <a:gd name="T12" fmla="*/ 73 w 86"/>
                      <a:gd name="T13" fmla="*/ 0 h 102"/>
                      <a:gd name="T14" fmla="*/ 77 w 86"/>
                      <a:gd name="T15" fmla="*/ 8 h 102"/>
                      <a:gd name="T16" fmla="*/ 80 w 86"/>
                      <a:gd name="T17" fmla="*/ 17 h 102"/>
                      <a:gd name="T18" fmla="*/ 83 w 86"/>
                      <a:gd name="T19" fmla="*/ 26 h 102"/>
                      <a:gd name="T20" fmla="*/ 83 w 86"/>
                      <a:gd name="T21" fmla="*/ 37 h 102"/>
                      <a:gd name="T22" fmla="*/ 82 w 86"/>
                      <a:gd name="T23" fmla="*/ 49 h 102"/>
                      <a:gd name="T24" fmla="*/ 79 w 86"/>
                      <a:gd name="T25" fmla="*/ 60 h 102"/>
                      <a:gd name="T26" fmla="*/ 73 w 86"/>
                      <a:gd name="T27" fmla="*/ 71 h 102"/>
                      <a:gd name="T28" fmla="*/ 65 w 86"/>
                      <a:gd name="T29" fmla="*/ 80 h 102"/>
                      <a:gd name="T30" fmla="*/ 56 w 86"/>
                      <a:gd name="T31" fmla="*/ 88 h 102"/>
                      <a:gd name="T32" fmla="*/ 45 w 86"/>
                      <a:gd name="T33" fmla="*/ 94 h 102"/>
                      <a:gd name="T34" fmla="*/ 34 w 86"/>
                      <a:gd name="T35" fmla="*/ 99 h 102"/>
                      <a:gd name="T36" fmla="*/ 20 w 86"/>
                      <a:gd name="T37" fmla="*/ 99 h 102"/>
                      <a:gd name="T38" fmla="*/ 11 w 86"/>
                      <a:gd name="T39" fmla="*/ 99 h 102"/>
                      <a:gd name="T40" fmla="*/ 0 w 86"/>
                      <a:gd name="T41" fmla="*/ 96 h 102"/>
                      <a:gd name="T42" fmla="*/ 3 w 86"/>
                      <a:gd name="T43" fmla="*/ 99 h 102"/>
                      <a:gd name="T44" fmla="*/ 5 w 86"/>
                      <a:gd name="T45" fmla="*/ 100 h 102"/>
                      <a:gd name="T46" fmla="*/ 12 w 86"/>
                      <a:gd name="T47" fmla="*/ 102 h 102"/>
                      <a:gd name="T48" fmla="*/ 20 w 86"/>
                      <a:gd name="T49" fmla="*/ 102 h 102"/>
                      <a:gd name="T50" fmla="*/ 34 w 86"/>
                      <a:gd name="T51" fmla="*/ 102 h 102"/>
                      <a:gd name="T52" fmla="*/ 46 w 86"/>
                      <a:gd name="T53" fmla="*/ 97 h 102"/>
                      <a:gd name="T54" fmla="*/ 57 w 86"/>
                      <a:gd name="T55" fmla="*/ 91 h 102"/>
                      <a:gd name="T56" fmla="*/ 68 w 86"/>
                      <a:gd name="T57" fmla="*/ 83 h 102"/>
                      <a:gd name="T58" fmla="*/ 76 w 86"/>
                      <a:gd name="T59" fmla="*/ 74 h 102"/>
                      <a:gd name="T60" fmla="*/ 82 w 86"/>
                      <a:gd name="T61" fmla="*/ 62 h 102"/>
                      <a:gd name="T62" fmla="*/ 85 w 86"/>
                      <a:gd name="T63" fmla="*/ 49 h 102"/>
                      <a:gd name="T64" fmla="*/ 86 w 86"/>
                      <a:gd name="T65" fmla="*/ 37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2"/>
                      <a:gd name="T101" fmla="*/ 86 w 86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2">
                        <a:moveTo>
                          <a:pt x="86" y="37"/>
                        </a:moveTo>
                        <a:lnTo>
                          <a:pt x="86" y="26"/>
                        </a:lnTo>
                        <a:lnTo>
                          <a:pt x="85" y="18"/>
                        </a:lnTo>
                        <a:lnTo>
                          <a:pt x="82" y="9"/>
                        </a:lnTo>
                        <a:lnTo>
                          <a:pt x="77" y="1"/>
                        </a:lnTo>
                        <a:lnTo>
                          <a:pt x="74" y="0"/>
                        </a:lnTo>
                        <a:lnTo>
                          <a:pt x="73" y="0"/>
                        </a:lnTo>
                        <a:lnTo>
                          <a:pt x="77" y="8"/>
                        </a:lnTo>
                        <a:lnTo>
                          <a:pt x="80" y="17"/>
                        </a:lnTo>
                        <a:lnTo>
                          <a:pt x="83" y="26"/>
                        </a:lnTo>
                        <a:lnTo>
                          <a:pt x="83" y="37"/>
                        </a:lnTo>
                        <a:lnTo>
                          <a:pt x="82" y="49"/>
                        </a:lnTo>
                        <a:lnTo>
                          <a:pt x="79" y="60"/>
                        </a:lnTo>
                        <a:lnTo>
                          <a:pt x="73" y="71"/>
                        </a:lnTo>
                        <a:lnTo>
                          <a:pt x="65" y="80"/>
                        </a:lnTo>
                        <a:lnTo>
                          <a:pt x="56" y="88"/>
                        </a:lnTo>
                        <a:lnTo>
                          <a:pt x="45" y="94"/>
                        </a:lnTo>
                        <a:lnTo>
                          <a:pt x="34" y="99"/>
                        </a:lnTo>
                        <a:lnTo>
                          <a:pt x="20" y="99"/>
                        </a:lnTo>
                        <a:lnTo>
                          <a:pt x="11" y="99"/>
                        </a:lnTo>
                        <a:lnTo>
                          <a:pt x="0" y="96"/>
                        </a:lnTo>
                        <a:lnTo>
                          <a:pt x="3" y="99"/>
                        </a:lnTo>
                        <a:lnTo>
                          <a:pt x="5" y="100"/>
                        </a:lnTo>
                        <a:lnTo>
                          <a:pt x="12" y="102"/>
                        </a:lnTo>
                        <a:lnTo>
                          <a:pt x="20" y="102"/>
                        </a:lnTo>
                        <a:lnTo>
                          <a:pt x="34" y="102"/>
                        </a:lnTo>
                        <a:lnTo>
                          <a:pt x="46" y="97"/>
                        </a:lnTo>
                        <a:lnTo>
                          <a:pt x="57" y="91"/>
                        </a:lnTo>
                        <a:lnTo>
                          <a:pt x="68" y="83"/>
                        </a:lnTo>
                        <a:lnTo>
                          <a:pt x="76" y="74"/>
                        </a:lnTo>
                        <a:lnTo>
                          <a:pt x="82" y="62"/>
                        </a:lnTo>
                        <a:lnTo>
                          <a:pt x="85" y="49"/>
                        </a:lnTo>
                        <a:lnTo>
                          <a:pt x="86" y="37"/>
                        </a:lnTo>
                        <a:close/>
                      </a:path>
                    </a:pathLst>
                  </a:custGeom>
                  <a:solidFill>
                    <a:srgbClr val="4256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4" name="Freeform 972">
                    <a:extLst>
                      <a:ext uri="{FF2B5EF4-FFF2-40B4-BE49-F238E27FC236}">
                        <a16:creationId xmlns:a16="http://schemas.microsoft.com/office/drawing/2014/main" id="{AFE5A7AB-FD12-6A48-BCE8-43AEC3360F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34" y="1604"/>
                    <a:ext cx="87" cy="102"/>
                  </a:xfrm>
                  <a:custGeom>
                    <a:avLst/>
                    <a:gdLst>
                      <a:gd name="T0" fmla="*/ 87 w 87"/>
                      <a:gd name="T1" fmla="*/ 39 h 102"/>
                      <a:gd name="T2" fmla="*/ 87 w 87"/>
                      <a:gd name="T3" fmla="*/ 28 h 102"/>
                      <a:gd name="T4" fmla="*/ 84 w 87"/>
                      <a:gd name="T5" fmla="*/ 19 h 102"/>
                      <a:gd name="T6" fmla="*/ 81 w 87"/>
                      <a:gd name="T7" fmla="*/ 10 h 102"/>
                      <a:gd name="T8" fmla="*/ 76 w 87"/>
                      <a:gd name="T9" fmla="*/ 2 h 102"/>
                      <a:gd name="T10" fmla="*/ 75 w 87"/>
                      <a:gd name="T11" fmla="*/ 2 h 102"/>
                      <a:gd name="T12" fmla="*/ 71 w 87"/>
                      <a:gd name="T13" fmla="*/ 0 h 102"/>
                      <a:gd name="T14" fmla="*/ 76 w 87"/>
                      <a:gd name="T15" fmla="*/ 8 h 102"/>
                      <a:gd name="T16" fmla="*/ 81 w 87"/>
                      <a:gd name="T17" fmla="*/ 17 h 102"/>
                      <a:gd name="T18" fmla="*/ 84 w 87"/>
                      <a:gd name="T19" fmla="*/ 28 h 102"/>
                      <a:gd name="T20" fmla="*/ 84 w 87"/>
                      <a:gd name="T21" fmla="*/ 39 h 102"/>
                      <a:gd name="T22" fmla="*/ 82 w 87"/>
                      <a:gd name="T23" fmla="*/ 51 h 102"/>
                      <a:gd name="T24" fmla="*/ 79 w 87"/>
                      <a:gd name="T25" fmla="*/ 62 h 102"/>
                      <a:gd name="T26" fmla="*/ 73 w 87"/>
                      <a:gd name="T27" fmla="*/ 73 h 102"/>
                      <a:gd name="T28" fmla="*/ 67 w 87"/>
                      <a:gd name="T29" fmla="*/ 82 h 102"/>
                      <a:gd name="T30" fmla="*/ 58 w 87"/>
                      <a:gd name="T31" fmla="*/ 90 h 102"/>
                      <a:gd name="T32" fmla="*/ 47 w 87"/>
                      <a:gd name="T33" fmla="*/ 95 h 102"/>
                      <a:gd name="T34" fmla="*/ 34 w 87"/>
                      <a:gd name="T35" fmla="*/ 99 h 102"/>
                      <a:gd name="T36" fmla="*/ 22 w 87"/>
                      <a:gd name="T37" fmla="*/ 99 h 102"/>
                      <a:gd name="T38" fmla="*/ 11 w 87"/>
                      <a:gd name="T39" fmla="*/ 99 h 102"/>
                      <a:gd name="T40" fmla="*/ 0 w 87"/>
                      <a:gd name="T41" fmla="*/ 96 h 102"/>
                      <a:gd name="T42" fmla="*/ 2 w 87"/>
                      <a:gd name="T43" fmla="*/ 98 h 102"/>
                      <a:gd name="T44" fmla="*/ 5 w 87"/>
                      <a:gd name="T45" fmla="*/ 101 h 102"/>
                      <a:gd name="T46" fmla="*/ 13 w 87"/>
                      <a:gd name="T47" fmla="*/ 102 h 102"/>
                      <a:gd name="T48" fmla="*/ 22 w 87"/>
                      <a:gd name="T49" fmla="*/ 102 h 102"/>
                      <a:gd name="T50" fmla="*/ 36 w 87"/>
                      <a:gd name="T51" fmla="*/ 102 h 102"/>
                      <a:gd name="T52" fmla="*/ 48 w 87"/>
                      <a:gd name="T53" fmla="*/ 98 h 102"/>
                      <a:gd name="T54" fmla="*/ 59 w 87"/>
                      <a:gd name="T55" fmla="*/ 92 h 102"/>
                      <a:gd name="T56" fmla="*/ 68 w 87"/>
                      <a:gd name="T57" fmla="*/ 84 h 102"/>
                      <a:gd name="T58" fmla="*/ 76 w 87"/>
                      <a:gd name="T59" fmla="*/ 75 h 102"/>
                      <a:gd name="T60" fmla="*/ 82 w 87"/>
                      <a:gd name="T61" fmla="*/ 64 h 102"/>
                      <a:gd name="T62" fmla="*/ 85 w 87"/>
                      <a:gd name="T63" fmla="*/ 51 h 102"/>
                      <a:gd name="T64" fmla="*/ 87 w 87"/>
                      <a:gd name="T65" fmla="*/ 39 h 10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2"/>
                      <a:gd name="T101" fmla="*/ 87 w 87"/>
                      <a:gd name="T102" fmla="*/ 102 h 10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2">
                        <a:moveTo>
                          <a:pt x="87" y="39"/>
                        </a:moveTo>
                        <a:lnTo>
                          <a:pt x="87" y="28"/>
                        </a:lnTo>
                        <a:lnTo>
                          <a:pt x="84" y="19"/>
                        </a:lnTo>
                        <a:lnTo>
                          <a:pt x="81" y="10"/>
                        </a:lnTo>
                        <a:lnTo>
                          <a:pt x="76" y="2"/>
                        </a:lnTo>
                        <a:lnTo>
                          <a:pt x="75" y="2"/>
                        </a:lnTo>
                        <a:lnTo>
                          <a:pt x="71" y="0"/>
                        </a:lnTo>
                        <a:lnTo>
                          <a:pt x="76" y="8"/>
                        </a:lnTo>
                        <a:lnTo>
                          <a:pt x="81" y="17"/>
                        </a:lnTo>
                        <a:lnTo>
                          <a:pt x="84" y="28"/>
                        </a:lnTo>
                        <a:lnTo>
                          <a:pt x="84" y="39"/>
                        </a:lnTo>
                        <a:lnTo>
                          <a:pt x="82" y="51"/>
                        </a:lnTo>
                        <a:lnTo>
                          <a:pt x="79" y="62"/>
                        </a:lnTo>
                        <a:lnTo>
                          <a:pt x="73" y="73"/>
                        </a:lnTo>
                        <a:lnTo>
                          <a:pt x="67" y="82"/>
                        </a:lnTo>
                        <a:lnTo>
                          <a:pt x="58" y="90"/>
                        </a:lnTo>
                        <a:lnTo>
                          <a:pt x="47" y="95"/>
                        </a:lnTo>
                        <a:lnTo>
                          <a:pt x="34" y="99"/>
                        </a:lnTo>
                        <a:lnTo>
                          <a:pt x="22" y="99"/>
                        </a:lnTo>
                        <a:lnTo>
                          <a:pt x="11" y="99"/>
                        </a:lnTo>
                        <a:lnTo>
                          <a:pt x="0" y="96"/>
                        </a:lnTo>
                        <a:lnTo>
                          <a:pt x="2" y="98"/>
                        </a:lnTo>
                        <a:lnTo>
                          <a:pt x="5" y="101"/>
                        </a:lnTo>
                        <a:lnTo>
                          <a:pt x="13" y="102"/>
                        </a:lnTo>
                        <a:lnTo>
                          <a:pt x="22" y="102"/>
                        </a:lnTo>
                        <a:lnTo>
                          <a:pt x="36" y="102"/>
                        </a:lnTo>
                        <a:lnTo>
                          <a:pt x="48" y="98"/>
                        </a:lnTo>
                        <a:lnTo>
                          <a:pt x="59" y="92"/>
                        </a:lnTo>
                        <a:lnTo>
                          <a:pt x="68" y="84"/>
                        </a:lnTo>
                        <a:lnTo>
                          <a:pt x="76" y="75"/>
                        </a:lnTo>
                        <a:lnTo>
                          <a:pt x="82" y="64"/>
                        </a:lnTo>
                        <a:lnTo>
                          <a:pt x="85" y="51"/>
                        </a:lnTo>
                        <a:lnTo>
                          <a:pt x="87" y="39"/>
                        </a:lnTo>
                        <a:close/>
                      </a:path>
                    </a:pathLst>
                  </a:custGeom>
                  <a:solidFill>
                    <a:srgbClr val="465A9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5" name="Freeform 973">
                    <a:extLst>
                      <a:ext uri="{FF2B5EF4-FFF2-40B4-BE49-F238E27FC236}">
                        <a16:creationId xmlns:a16="http://schemas.microsoft.com/office/drawing/2014/main" id="{9AF45D0F-840A-314A-9181-BA8C21E00A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33" y="1604"/>
                    <a:ext cx="86" cy="101"/>
                  </a:xfrm>
                  <a:custGeom>
                    <a:avLst/>
                    <a:gdLst>
                      <a:gd name="T0" fmla="*/ 86 w 86"/>
                      <a:gd name="T1" fmla="*/ 39 h 101"/>
                      <a:gd name="T2" fmla="*/ 86 w 86"/>
                      <a:gd name="T3" fmla="*/ 28 h 101"/>
                      <a:gd name="T4" fmla="*/ 83 w 86"/>
                      <a:gd name="T5" fmla="*/ 19 h 101"/>
                      <a:gd name="T6" fmla="*/ 80 w 86"/>
                      <a:gd name="T7" fmla="*/ 10 h 101"/>
                      <a:gd name="T8" fmla="*/ 76 w 86"/>
                      <a:gd name="T9" fmla="*/ 2 h 101"/>
                      <a:gd name="T10" fmla="*/ 72 w 86"/>
                      <a:gd name="T11" fmla="*/ 0 h 101"/>
                      <a:gd name="T12" fmla="*/ 69 w 86"/>
                      <a:gd name="T13" fmla="*/ 0 h 101"/>
                      <a:gd name="T14" fmla="*/ 76 w 86"/>
                      <a:gd name="T15" fmla="*/ 8 h 101"/>
                      <a:gd name="T16" fmla="*/ 80 w 86"/>
                      <a:gd name="T17" fmla="*/ 17 h 101"/>
                      <a:gd name="T18" fmla="*/ 83 w 86"/>
                      <a:gd name="T19" fmla="*/ 28 h 101"/>
                      <a:gd name="T20" fmla="*/ 83 w 86"/>
                      <a:gd name="T21" fmla="*/ 39 h 101"/>
                      <a:gd name="T22" fmla="*/ 82 w 86"/>
                      <a:gd name="T23" fmla="*/ 50 h 101"/>
                      <a:gd name="T24" fmla="*/ 79 w 86"/>
                      <a:gd name="T25" fmla="*/ 62 h 101"/>
                      <a:gd name="T26" fmla="*/ 74 w 86"/>
                      <a:gd name="T27" fmla="*/ 71 h 101"/>
                      <a:gd name="T28" fmla="*/ 66 w 86"/>
                      <a:gd name="T29" fmla="*/ 81 h 101"/>
                      <a:gd name="T30" fmla="*/ 57 w 86"/>
                      <a:gd name="T31" fmla="*/ 88 h 101"/>
                      <a:gd name="T32" fmla="*/ 46 w 86"/>
                      <a:gd name="T33" fmla="*/ 93 h 101"/>
                      <a:gd name="T34" fmla="*/ 35 w 86"/>
                      <a:gd name="T35" fmla="*/ 98 h 101"/>
                      <a:gd name="T36" fmla="*/ 23 w 86"/>
                      <a:gd name="T37" fmla="*/ 98 h 101"/>
                      <a:gd name="T38" fmla="*/ 11 w 86"/>
                      <a:gd name="T39" fmla="*/ 98 h 101"/>
                      <a:gd name="T40" fmla="*/ 0 w 86"/>
                      <a:gd name="T41" fmla="*/ 93 h 101"/>
                      <a:gd name="T42" fmla="*/ 1 w 86"/>
                      <a:gd name="T43" fmla="*/ 96 h 101"/>
                      <a:gd name="T44" fmla="*/ 3 w 86"/>
                      <a:gd name="T45" fmla="*/ 98 h 101"/>
                      <a:gd name="T46" fmla="*/ 14 w 86"/>
                      <a:gd name="T47" fmla="*/ 101 h 101"/>
                      <a:gd name="T48" fmla="*/ 23 w 86"/>
                      <a:gd name="T49" fmla="*/ 101 h 101"/>
                      <a:gd name="T50" fmla="*/ 37 w 86"/>
                      <a:gd name="T51" fmla="*/ 101 h 101"/>
                      <a:gd name="T52" fmla="*/ 48 w 86"/>
                      <a:gd name="T53" fmla="*/ 96 h 101"/>
                      <a:gd name="T54" fmla="*/ 59 w 86"/>
                      <a:gd name="T55" fmla="*/ 90 h 101"/>
                      <a:gd name="T56" fmla="*/ 68 w 86"/>
                      <a:gd name="T57" fmla="*/ 82 h 101"/>
                      <a:gd name="T58" fmla="*/ 76 w 86"/>
                      <a:gd name="T59" fmla="*/ 73 h 101"/>
                      <a:gd name="T60" fmla="*/ 82 w 86"/>
                      <a:gd name="T61" fmla="*/ 62 h 101"/>
                      <a:gd name="T62" fmla="*/ 85 w 86"/>
                      <a:gd name="T63" fmla="*/ 51 h 101"/>
                      <a:gd name="T64" fmla="*/ 86 w 86"/>
                      <a:gd name="T65" fmla="*/ 39 h 10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"/>
                      <a:gd name="T100" fmla="*/ 0 h 101"/>
                      <a:gd name="T101" fmla="*/ 86 w 86"/>
                      <a:gd name="T102" fmla="*/ 101 h 10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" h="101">
                        <a:moveTo>
                          <a:pt x="86" y="39"/>
                        </a:moveTo>
                        <a:lnTo>
                          <a:pt x="86" y="28"/>
                        </a:lnTo>
                        <a:lnTo>
                          <a:pt x="83" y="19"/>
                        </a:lnTo>
                        <a:lnTo>
                          <a:pt x="80" y="10"/>
                        </a:lnTo>
                        <a:lnTo>
                          <a:pt x="76" y="2"/>
                        </a:lnTo>
                        <a:lnTo>
                          <a:pt x="72" y="0"/>
                        </a:lnTo>
                        <a:lnTo>
                          <a:pt x="69" y="0"/>
                        </a:lnTo>
                        <a:lnTo>
                          <a:pt x="76" y="8"/>
                        </a:lnTo>
                        <a:lnTo>
                          <a:pt x="80" y="17"/>
                        </a:lnTo>
                        <a:lnTo>
                          <a:pt x="83" y="28"/>
                        </a:lnTo>
                        <a:lnTo>
                          <a:pt x="83" y="39"/>
                        </a:lnTo>
                        <a:lnTo>
                          <a:pt x="82" y="50"/>
                        </a:lnTo>
                        <a:lnTo>
                          <a:pt x="79" y="62"/>
                        </a:lnTo>
                        <a:lnTo>
                          <a:pt x="74" y="71"/>
                        </a:lnTo>
                        <a:lnTo>
                          <a:pt x="66" y="81"/>
                        </a:lnTo>
                        <a:lnTo>
                          <a:pt x="57" y="88"/>
                        </a:lnTo>
                        <a:lnTo>
                          <a:pt x="46" y="93"/>
                        </a:lnTo>
                        <a:lnTo>
                          <a:pt x="35" y="98"/>
                        </a:lnTo>
                        <a:lnTo>
                          <a:pt x="23" y="98"/>
                        </a:lnTo>
                        <a:lnTo>
                          <a:pt x="11" y="98"/>
                        </a:lnTo>
                        <a:lnTo>
                          <a:pt x="0" y="93"/>
                        </a:lnTo>
                        <a:lnTo>
                          <a:pt x="1" y="96"/>
                        </a:lnTo>
                        <a:lnTo>
                          <a:pt x="3" y="98"/>
                        </a:lnTo>
                        <a:lnTo>
                          <a:pt x="14" y="101"/>
                        </a:lnTo>
                        <a:lnTo>
                          <a:pt x="23" y="101"/>
                        </a:lnTo>
                        <a:lnTo>
                          <a:pt x="37" y="101"/>
                        </a:lnTo>
                        <a:lnTo>
                          <a:pt x="48" y="96"/>
                        </a:lnTo>
                        <a:lnTo>
                          <a:pt x="59" y="90"/>
                        </a:lnTo>
                        <a:lnTo>
                          <a:pt x="68" y="82"/>
                        </a:lnTo>
                        <a:lnTo>
                          <a:pt x="76" y="73"/>
                        </a:lnTo>
                        <a:lnTo>
                          <a:pt x="82" y="62"/>
                        </a:lnTo>
                        <a:lnTo>
                          <a:pt x="85" y="51"/>
                        </a:lnTo>
                        <a:lnTo>
                          <a:pt x="86" y="39"/>
                        </a:lnTo>
                        <a:close/>
                      </a:path>
                    </a:pathLst>
                  </a:custGeom>
                  <a:solidFill>
                    <a:srgbClr val="485D9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6" name="Freeform 974">
                    <a:extLst>
                      <a:ext uri="{FF2B5EF4-FFF2-40B4-BE49-F238E27FC236}">
                        <a16:creationId xmlns:a16="http://schemas.microsoft.com/office/drawing/2014/main" id="{337789A0-9CDC-574D-85CF-B7561F12B9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31" y="1603"/>
                    <a:ext cx="87" cy="100"/>
                  </a:xfrm>
                  <a:custGeom>
                    <a:avLst/>
                    <a:gdLst>
                      <a:gd name="T0" fmla="*/ 87 w 87"/>
                      <a:gd name="T1" fmla="*/ 40 h 100"/>
                      <a:gd name="T2" fmla="*/ 87 w 87"/>
                      <a:gd name="T3" fmla="*/ 29 h 100"/>
                      <a:gd name="T4" fmla="*/ 84 w 87"/>
                      <a:gd name="T5" fmla="*/ 18 h 100"/>
                      <a:gd name="T6" fmla="*/ 79 w 87"/>
                      <a:gd name="T7" fmla="*/ 9 h 100"/>
                      <a:gd name="T8" fmla="*/ 74 w 87"/>
                      <a:gd name="T9" fmla="*/ 1 h 100"/>
                      <a:gd name="T10" fmla="*/ 71 w 87"/>
                      <a:gd name="T11" fmla="*/ 1 h 100"/>
                      <a:gd name="T12" fmla="*/ 70 w 87"/>
                      <a:gd name="T13" fmla="*/ 0 h 100"/>
                      <a:gd name="T14" fmla="*/ 76 w 87"/>
                      <a:gd name="T15" fmla="*/ 9 h 100"/>
                      <a:gd name="T16" fmla="*/ 81 w 87"/>
                      <a:gd name="T17" fmla="*/ 18 h 100"/>
                      <a:gd name="T18" fmla="*/ 84 w 87"/>
                      <a:gd name="T19" fmla="*/ 28 h 100"/>
                      <a:gd name="T20" fmla="*/ 84 w 87"/>
                      <a:gd name="T21" fmla="*/ 40 h 100"/>
                      <a:gd name="T22" fmla="*/ 84 w 87"/>
                      <a:gd name="T23" fmla="*/ 51 h 100"/>
                      <a:gd name="T24" fmla="*/ 79 w 87"/>
                      <a:gd name="T25" fmla="*/ 62 h 100"/>
                      <a:gd name="T26" fmla="*/ 74 w 87"/>
                      <a:gd name="T27" fmla="*/ 72 h 100"/>
                      <a:gd name="T28" fmla="*/ 67 w 87"/>
                      <a:gd name="T29" fmla="*/ 80 h 100"/>
                      <a:gd name="T30" fmla="*/ 59 w 87"/>
                      <a:gd name="T31" fmla="*/ 88 h 100"/>
                      <a:gd name="T32" fmla="*/ 48 w 87"/>
                      <a:gd name="T33" fmla="*/ 94 h 100"/>
                      <a:gd name="T34" fmla="*/ 37 w 87"/>
                      <a:gd name="T35" fmla="*/ 97 h 100"/>
                      <a:gd name="T36" fmla="*/ 25 w 87"/>
                      <a:gd name="T37" fmla="*/ 97 h 100"/>
                      <a:gd name="T38" fmla="*/ 13 w 87"/>
                      <a:gd name="T39" fmla="*/ 97 h 100"/>
                      <a:gd name="T40" fmla="*/ 0 w 87"/>
                      <a:gd name="T41" fmla="*/ 93 h 100"/>
                      <a:gd name="T42" fmla="*/ 2 w 87"/>
                      <a:gd name="T43" fmla="*/ 94 h 100"/>
                      <a:gd name="T44" fmla="*/ 3 w 87"/>
                      <a:gd name="T45" fmla="*/ 97 h 100"/>
                      <a:gd name="T46" fmla="*/ 14 w 87"/>
                      <a:gd name="T47" fmla="*/ 100 h 100"/>
                      <a:gd name="T48" fmla="*/ 25 w 87"/>
                      <a:gd name="T49" fmla="*/ 100 h 100"/>
                      <a:gd name="T50" fmla="*/ 37 w 87"/>
                      <a:gd name="T51" fmla="*/ 100 h 100"/>
                      <a:gd name="T52" fmla="*/ 50 w 87"/>
                      <a:gd name="T53" fmla="*/ 96 h 100"/>
                      <a:gd name="T54" fmla="*/ 61 w 87"/>
                      <a:gd name="T55" fmla="*/ 91 h 100"/>
                      <a:gd name="T56" fmla="*/ 70 w 87"/>
                      <a:gd name="T57" fmla="*/ 83 h 100"/>
                      <a:gd name="T58" fmla="*/ 76 w 87"/>
                      <a:gd name="T59" fmla="*/ 74 h 100"/>
                      <a:gd name="T60" fmla="*/ 82 w 87"/>
                      <a:gd name="T61" fmla="*/ 63 h 100"/>
                      <a:gd name="T62" fmla="*/ 85 w 87"/>
                      <a:gd name="T63" fmla="*/ 52 h 100"/>
                      <a:gd name="T64" fmla="*/ 87 w 87"/>
                      <a:gd name="T65" fmla="*/ 40 h 10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7"/>
                      <a:gd name="T100" fmla="*/ 0 h 100"/>
                      <a:gd name="T101" fmla="*/ 87 w 87"/>
                      <a:gd name="T102" fmla="*/ 100 h 10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7" h="100">
                        <a:moveTo>
                          <a:pt x="87" y="40"/>
                        </a:moveTo>
                        <a:lnTo>
                          <a:pt x="87" y="29"/>
                        </a:lnTo>
                        <a:lnTo>
                          <a:pt x="84" y="18"/>
                        </a:lnTo>
                        <a:lnTo>
                          <a:pt x="79" y="9"/>
                        </a:lnTo>
                        <a:lnTo>
                          <a:pt x="74" y="1"/>
                        </a:lnTo>
                        <a:lnTo>
                          <a:pt x="71" y="1"/>
                        </a:lnTo>
                        <a:lnTo>
                          <a:pt x="70" y="0"/>
                        </a:lnTo>
                        <a:lnTo>
                          <a:pt x="76" y="9"/>
                        </a:lnTo>
                        <a:lnTo>
                          <a:pt x="81" y="18"/>
                        </a:lnTo>
                        <a:lnTo>
                          <a:pt x="84" y="28"/>
                        </a:lnTo>
                        <a:lnTo>
                          <a:pt x="84" y="40"/>
                        </a:lnTo>
                        <a:lnTo>
                          <a:pt x="84" y="51"/>
                        </a:lnTo>
                        <a:lnTo>
                          <a:pt x="79" y="62"/>
                        </a:lnTo>
                        <a:lnTo>
                          <a:pt x="74" y="72"/>
                        </a:lnTo>
                        <a:lnTo>
                          <a:pt x="67" y="80"/>
                        </a:lnTo>
                        <a:lnTo>
                          <a:pt x="59" y="88"/>
                        </a:lnTo>
                        <a:lnTo>
                          <a:pt x="48" y="94"/>
                        </a:lnTo>
                        <a:lnTo>
                          <a:pt x="37" y="97"/>
                        </a:lnTo>
                        <a:lnTo>
                          <a:pt x="25" y="97"/>
                        </a:lnTo>
                        <a:lnTo>
                          <a:pt x="13" y="97"/>
                        </a:lnTo>
                        <a:lnTo>
                          <a:pt x="0" y="93"/>
                        </a:lnTo>
                        <a:lnTo>
                          <a:pt x="2" y="94"/>
                        </a:lnTo>
                        <a:lnTo>
                          <a:pt x="3" y="97"/>
                        </a:lnTo>
                        <a:lnTo>
                          <a:pt x="14" y="100"/>
                        </a:lnTo>
                        <a:lnTo>
                          <a:pt x="25" y="100"/>
                        </a:lnTo>
                        <a:lnTo>
                          <a:pt x="37" y="100"/>
                        </a:lnTo>
                        <a:lnTo>
                          <a:pt x="50" y="96"/>
                        </a:lnTo>
                        <a:lnTo>
                          <a:pt x="61" y="91"/>
                        </a:lnTo>
                        <a:lnTo>
                          <a:pt x="70" y="83"/>
                        </a:lnTo>
                        <a:lnTo>
                          <a:pt x="76" y="74"/>
                        </a:lnTo>
                        <a:lnTo>
                          <a:pt x="82" y="63"/>
                        </a:lnTo>
                        <a:lnTo>
                          <a:pt x="85" y="52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4A5F9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7" name="Freeform 975">
                    <a:extLst>
                      <a:ext uri="{FF2B5EF4-FFF2-40B4-BE49-F238E27FC236}">
                        <a16:creationId xmlns:a16="http://schemas.microsoft.com/office/drawing/2014/main" id="{A080891A-45E8-9D40-AC0F-79AAB72A03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30" y="1603"/>
                    <a:ext cx="86" cy="99"/>
                  </a:xfrm>
                  <a:custGeom>
                    <a:avLst/>
                    <a:gdLst>
                      <a:gd name="T0" fmla="*/ 86 w 86"/>
                      <a:gd name="T1" fmla="*/ 40 h 99"/>
                      <a:gd name="T2" fmla="*/ 86 w 86"/>
                      <a:gd name="T3" fmla="*/ 29 h 99"/>
                      <a:gd name="T4" fmla="*/ 83 w 86"/>
                      <a:gd name="T5" fmla="*/ 18 h 99"/>
                      <a:gd name="T6" fmla="*/ 79 w 86"/>
                      <a:gd name="T7" fmla="*/ 9 h 99"/>
                      <a:gd name="T8" fmla="*/ 72 w 86"/>
                      <a:gd name="T9" fmla="*/ 1 h 99"/>
                      <a:gd name="T10" fmla="*/ 71 w 86"/>
                      <a:gd name="T11" fmla="*/ 0 h 99"/>
                      <a:gd name="T12" fmla="*/ 68 w 86"/>
                      <a:gd name="T13" fmla="*/ 0 h 99"/>
                      <a:gd name="T14" fmla="*/ 74 w 86"/>
                      <a:gd name="T15" fmla="*/ 8 h 99"/>
                      <a:gd name="T16" fmla="*/ 80 w 86"/>
                      <a:gd name="T17" fmla="*/ 17 h 99"/>
                      <a:gd name="T18" fmla="*/ 83 w 86"/>
                      <a:gd name="T19" fmla="*/ 28 h 99"/>
                      <a:gd name="T20" fmla="*/ 83 w 86"/>
                      <a:gd name="T21" fmla="*/ 40 h 99"/>
                      <a:gd name="T22" fmla="*/ 83 w 86"/>
                      <a:gd name="T23" fmla="*/ 51 h 99"/>
                      <a:gd name="T24" fmla="*/ 79 w 86"/>
                      <a:gd name="T25" fmla="*/ 62 h 99"/>
                      <a:gd name="T26" fmla="*/ 74 w 86"/>
                      <a:gd name="T27" fmla="*/ 71 h 99"/>
                      <a:gd name="T28" fmla="*/ 66 w 86"/>
                      <a:gd name="T29" fmla="*/ 80 h 99"/>
                      <a:gd name="T30" fmla="*/ 58 w 86"/>
                      <a:gd name="T31" fmla="*/ 86 h 99"/>
                      <a:gd name="T32" fmla="*/ 49 w 86"/>
                      <a:gd name="T33" fmla="*/ 93 h 99"/>
                      <a:gd name="T34" fmla="*/ 38 w 86"/>
                      <a:gd name="T35" fmla="*/ 96 h 99"/>
                      <a:gd name="T36" fmla="*/ 26 w 86"/>
                      <a:gd name="T37" fmla="*/ 96 h 99"/>
                      <a:gd name="T38" fmla="*/ 20 w 86"/>
                      <a:gd name="T39" fmla="*/ 96 h 99"/>
                      <a:gd name="T40" fmla="*/ 12 w 86"/>
                      <a:gd name="T41" fmla="*/ 94 h 99"/>
                      <a:gd name="T42" fmla="*/ 6 w 86"/>
                      <a:gd name="T43" fmla="*/ 93 h 99"/>
                      <a:gd name="T44" fmla="*/ 0 w 86"/>
                      <a:gd name="T45" fmla="*/ 89 h 99"/>
                      <a:gd name="T46" fmla="*/ 1 w 86"/>
                      <a:gd name="T47" fmla="*/ 93 h 99"/>
                      <a:gd name="T48" fmla="*/ 3 w 86"/>
                      <a:gd name="T49" fmla="*/ 94 h 99"/>
                      <a:gd name="T50" fmla="*/ 14 w 86"/>
                      <a:gd name="T51" fmla="*/ 99 h 99"/>
                      <a:gd name="T52" fmla="*/ 26 w 86"/>
                      <a:gd name="T53" fmla="*/ 99 h 99"/>
                      <a:gd name="T54" fmla="*/ 38 w 86"/>
                      <a:gd name="T55" fmla="*/ 99 h 99"/>
                      <a:gd name="T56" fmla="*/ 49 w 86"/>
                      <a:gd name="T57" fmla="*/ 94 h 99"/>
                      <a:gd name="T58" fmla="*/ 60 w 86"/>
                      <a:gd name="T59" fmla="*/ 89 h 99"/>
                      <a:gd name="T60" fmla="*/ 69 w 86"/>
                      <a:gd name="T61" fmla="*/ 82 h 99"/>
                      <a:gd name="T62" fmla="*/ 77 w 86"/>
                      <a:gd name="T63" fmla="*/ 72 h 99"/>
                      <a:gd name="T64" fmla="*/ 82 w 86"/>
                      <a:gd name="T65" fmla="*/ 63 h 99"/>
                      <a:gd name="T66" fmla="*/ 85 w 86"/>
                      <a:gd name="T67" fmla="*/ 51 h 99"/>
                      <a:gd name="T68" fmla="*/ 86 w 86"/>
                      <a:gd name="T69" fmla="*/ 40 h 99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6"/>
                      <a:gd name="T106" fmla="*/ 0 h 99"/>
                      <a:gd name="T107" fmla="*/ 86 w 86"/>
                      <a:gd name="T108" fmla="*/ 99 h 99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6" h="99">
                        <a:moveTo>
                          <a:pt x="86" y="40"/>
                        </a:moveTo>
                        <a:lnTo>
                          <a:pt x="86" y="29"/>
                        </a:lnTo>
                        <a:lnTo>
                          <a:pt x="83" y="18"/>
                        </a:lnTo>
                        <a:lnTo>
                          <a:pt x="79" y="9"/>
                        </a:lnTo>
                        <a:lnTo>
                          <a:pt x="72" y="1"/>
                        </a:lnTo>
                        <a:lnTo>
                          <a:pt x="71" y="0"/>
                        </a:lnTo>
                        <a:lnTo>
                          <a:pt x="68" y="0"/>
                        </a:lnTo>
                        <a:lnTo>
                          <a:pt x="74" y="8"/>
                        </a:lnTo>
                        <a:lnTo>
                          <a:pt x="80" y="17"/>
                        </a:lnTo>
                        <a:lnTo>
                          <a:pt x="83" y="28"/>
                        </a:lnTo>
                        <a:lnTo>
                          <a:pt x="83" y="40"/>
                        </a:lnTo>
                        <a:lnTo>
                          <a:pt x="83" y="51"/>
                        </a:lnTo>
                        <a:lnTo>
                          <a:pt x="79" y="62"/>
                        </a:lnTo>
                        <a:lnTo>
                          <a:pt x="74" y="71"/>
                        </a:lnTo>
                        <a:lnTo>
                          <a:pt x="66" y="80"/>
                        </a:lnTo>
                        <a:lnTo>
                          <a:pt x="58" y="86"/>
                        </a:lnTo>
                        <a:lnTo>
                          <a:pt x="49" y="93"/>
                        </a:lnTo>
                        <a:lnTo>
                          <a:pt x="38" y="96"/>
                        </a:lnTo>
                        <a:lnTo>
                          <a:pt x="26" y="96"/>
                        </a:lnTo>
                        <a:lnTo>
                          <a:pt x="20" y="96"/>
                        </a:lnTo>
                        <a:lnTo>
                          <a:pt x="12" y="94"/>
                        </a:lnTo>
                        <a:lnTo>
                          <a:pt x="6" y="93"/>
                        </a:lnTo>
                        <a:lnTo>
                          <a:pt x="0" y="89"/>
                        </a:lnTo>
                        <a:lnTo>
                          <a:pt x="1" y="93"/>
                        </a:lnTo>
                        <a:lnTo>
                          <a:pt x="3" y="94"/>
                        </a:lnTo>
                        <a:lnTo>
                          <a:pt x="14" y="99"/>
                        </a:lnTo>
                        <a:lnTo>
                          <a:pt x="26" y="99"/>
                        </a:lnTo>
                        <a:lnTo>
                          <a:pt x="38" y="99"/>
                        </a:lnTo>
                        <a:lnTo>
                          <a:pt x="49" y="94"/>
                        </a:lnTo>
                        <a:lnTo>
                          <a:pt x="60" y="89"/>
                        </a:lnTo>
                        <a:lnTo>
                          <a:pt x="69" y="82"/>
                        </a:lnTo>
                        <a:lnTo>
                          <a:pt x="77" y="72"/>
                        </a:lnTo>
                        <a:lnTo>
                          <a:pt x="82" y="63"/>
                        </a:lnTo>
                        <a:lnTo>
                          <a:pt x="85" y="51"/>
                        </a:lnTo>
                        <a:lnTo>
                          <a:pt x="86" y="40"/>
                        </a:lnTo>
                        <a:close/>
                      </a:path>
                    </a:pathLst>
                  </a:custGeom>
                  <a:solidFill>
                    <a:srgbClr val="4D61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8" name="Freeform 976">
                    <a:extLst>
                      <a:ext uri="{FF2B5EF4-FFF2-40B4-BE49-F238E27FC236}">
                        <a16:creationId xmlns:a16="http://schemas.microsoft.com/office/drawing/2014/main" id="{AF77A28B-749E-324F-9923-02CF81400F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8" y="1603"/>
                    <a:ext cx="87" cy="97"/>
                  </a:xfrm>
                  <a:custGeom>
                    <a:avLst/>
                    <a:gdLst>
                      <a:gd name="T0" fmla="*/ 87 w 87"/>
                      <a:gd name="T1" fmla="*/ 40 h 97"/>
                      <a:gd name="T2" fmla="*/ 87 w 87"/>
                      <a:gd name="T3" fmla="*/ 28 h 97"/>
                      <a:gd name="T4" fmla="*/ 84 w 87"/>
                      <a:gd name="T5" fmla="*/ 18 h 97"/>
                      <a:gd name="T6" fmla="*/ 79 w 87"/>
                      <a:gd name="T7" fmla="*/ 9 h 97"/>
                      <a:gd name="T8" fmla="*/ 73 w 87"/>
                      <a:gd name="T9" fmla="*/ 0 h 97"/>
                      <a:gd name="T10" fmla="*/ 70 w 87"/>
                      <a:gd name="T11" fmla="*/ 0 h 97"/>
                      <a:gd name="T12" fmla="*/ 67 w 87"/>
                      <a:gd name="T13" fmla="*/ 0 h 97"/>
                      <a:gd name="T14" fmla="*/ 74 w 87"/>
                      <a:gd name="T15" fmla="*/ 8 h 97"/>
                      <a:gd name="T16" fmla="*/ 79 w 87"/>
                      <a:gd name="T17" fmla="*/ 17 h 97"/>
                      <a:gd name="T18" fmla="*/ 84 w 87"/>
                      <a:gd name="T19" fmla="*/ 28 h 97"/>
                      <a:gd name="T20" fmla="*/ 84 w 87"/>
                      <a:gd name="T21" fmla="*/ 40 h 97"/>
                      <a:gd name="T22" fmla="*/ 84 w 87"/>
                      <a:gd name="T23" fmla="*/ 51 h 97"/>
                      <a:gd name="T24" fmla="*/ 79 w 87"/>
                      <a:gd name="T25" fmla="*/ 62 h 97"/>
                      <a:gd name="T26" fmla="*/ 74 w 87"/>
                      <a:gd name="T27" fmla="*/ 71 h 97"/>
                      <a:gd name="T28" fmla="*/ 68 w 87"/>
                      <a:gd name="T29" fmla="*/ 79 h 97"/>
                      <a:gd name="T30" fmla="*/ 59 w 87"/>
                      <a:gd name="T31" fmla="*/ 85 h 97"/>
                      <a:gd name="T32" fmla="*/ 50 w 87"/>
                      <a:gd name="T33" fmla="*/ 91 h 97"/>
                      <a:gd name="T34" fmla="*/ 40 w 87"/>
                      <a:gd name="T35" fmla="*/ 94 h 97"/>
                      <a:gd name="T36" fmla="*/ 28 w 87"/>
                      <a:gd name="T37" fmla="*/ 94 h 97"/>
                      <a:gd name="T38" fmla="*/ 20 w 87"/>
                      <a:gd name="T39" fmla="*/ 94 h 97"/>
                      <a:gd name="T40" fmla="*/ 14 w 87"/>
                      <a:gd name="T41" fmla="*/ 93 h 97"/>
                      <a:gd name="T42" fmla="*/ 6 w 87"/>
                      <a:gd name="T43" fmla="*/ 91 h 97"/>
                      <a:gd name="T44" fmla="*/ 0 w 87"/>
                      <a:gd name="T45" fmla="*/ 88 h 97"/>
                      <a:gd name="T46" fmla="*/ 2 w 87"/>
                      <a:gd name="T47" fmla="*/ 89 h 97"/>
                      <a:gd name="T48" fmla="*/ 3 w 87"/>
                      <a:gd name="T49" fmla="*/ 93 h 97"/>
                      <a:gd name="T50" fmla="*/ 16 w 87"/>
                      <a:gd name="T51" fmla="*/ 97 h 97"/>
                      <a:gd name="T52" fmla="*/ 28 w 87"/>
                      <a:gd name="T53" fmla="*/ 97 h 97"/>
                      <a:gd name="T54" fmla="*/ 40 w 87"/>
                      <a:gd name="T55" fmla="*/ 97 h 97"/>
                      <a:gd name="T56" fmla="*/ 51 w 87"/>
                      <a:gd name="T57" fmla="*/ 94 h 97"/>
                      <a:gd name="T58" fmla="*/ 62 w 87"/>
                      <a:gd name="T59" fmla="*/ 88 h 97"/>
                      <a:gd name="T60" fmla="*/ 70 w 87"/>
                      <a:gd name="T61" fmla="*/ 80 h 97"/>
                      <a:gd name="T62" fmla="*/ 77 w 87"/>
                      <a:gd name="T63" fmla="*/ 72 h 97"/>
                      <a:gd name="T64" fmla="*/ 82 w 87"/>
                      <a:gd name="T65" fmla="*/ 62 h 97"/>
                      <a:gd name="T66" fmla="*/ 87 w 87"/>
                      <a:gd name="T67" fmla="*/ 51 h 97"/>
                      <a:gd name="T68" fmla="*/ 87 w 87"/>
                      <a:gd name="T69" fmla="*/ 40 h 97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87"/>
                      <a:gd name="T106" fmla="*/ 0 h 97"/>
                      <a:gd name="T107" fmla="*/ 87 w 87"/>
                      <a:gd name="T108" fmla="*/ 97 h 97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87" h="97">
                        <a:moveTo>
                          <a:pt x="87" y="40"/>
                        </a:moveTo>
                        <a:lnTo>
                          <a:pt x="87" y="28"/>
                        </a:lnTo>
                        <a:lnTo>
                          <a:pt x="84" y="18"/>
                        </a:lnTo>
                        <a:lnTo>
                          <a:pt x="79" y="9"/>
                        </a:lnTo>
                        <a:lnTo>
                          <a:pt x="73" y="0"/>
                        </a:lnTo>
                        <a:lnTo>
                          <a:pt x="70" y="0"/>
                        </a:lnTo>
                        <a:lnTo>
                          <a:pt x="67" y="0"/>
                        </a:lnTo>
                        <a:lnTo>
                          <a:pt x="74" y="8"/>
                        </a:lnTo>
                        <a:lnTo>
                          <a:pt x="79" y="17"/>
                        </a:lnTo>
                        <a:lnTo>
                          <a:pt x="84" y="28"/>
                        </a:lnTo>
                        <a:lnTo>
                          <a:pt x="84" y="40"/>
                        </a:lnTo>
                        <a:lnTo>
                          <a:pt x="84" y="51"/>
                        </a:lnTo>
                        <a:lnTo>
                          <a:pt x="79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59" y="85"/>
                        </a:lnTo>
                        <a:lnTo>
                          <a:pt x="50" y="91"/>
                        </a:lnTo>
                        <a:lnTo>
                          <a:pt x="40" y="94"/>
                        </a:lnTo>
                        <a:lnTo>
                          <a:pt x="28" y="94"/>
                        </a:lnTo>
                        <a:lnTo>
                          <a:pt x="20" y="94"/>
                        </a:lnTo>
                        <a:lnTo>
                          <a:pt x="14" y="93"/>
                        </a:lnTo>
                        <a:lnTo>
                          <a:pt x="6" y="91"/>
                        </a:lnTo>
                        <a:lnTo>
                          <a:pt x="0" y="88"/>
                        </a:lnTo>
                        <a:lnTo>
                          <a:pt x="2" y="89"/>
                        </a:lnTo>
                        <a:lnTo>
                          <a:pt x="3" y="93"/>
                        </a:lnTo>
                        <a:lnTo>
                          <a:pt x="16" y="97"/>
                        </a:lnTo>
                        <a:lnTo>
                          <a:pt x="28" y="97"/>
                        </a:lnTo>
                        <a:lnTo>
                          <a:pt x="40" y="97"/>
                        </a:lnTo>
                        <a:lnTo>
                          <a:pt x="51" y="94"/>
                        </a:lnTo>
                        <a:lnTo>
                          <a:pt x="62" y="88"/>
                        </a:lnTo>
                        <a:lnTo>
                          <a:pt x="70" y="80"/>
                        </a:lnTo>
                        <a:lnTo>
                          <a:pt x="77" y="72"/>
                        </a:lnTo>
                        <a:lnTo>
                          <a:pt x="82" y="62"/>
                        </a:lnTo>
                        <a:lnTo>
                          <a:pt x="87" y="51"/>
                        </a:lnTo>
                        <a:lnTo>
                          <a:pt x="87" y="40"/>
                        </a:lnTo>
                        <a:close/>
                      </a:path>
                    </a:pathLst>
                  </a:custGeom>
                  <a:solidFill>
                    <a:srgbClr val="5265A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89" name="Freeform 977">
                    <a:extLst>
                      <a:ext uri="{FF2B5EF4-FFF2-40B4-BE49-F238E27FC236}">
                        <a16:creationId xmlns:a16="http://schemas.microsoft.com/office/drawing/2014/main" id="{13609756-40A7-5A41-81C1-6105631016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7" y="1601"/>
                    <a:ext cx="86" cy="98"/>
                  </a:xfrm>
                  <a:custGeom>
                    <a:avLst/>
                    <a:gdLst>
                      <a:gd name="T0" fmla="*/ 86 w 86"/>
                      <a:gd name="T1" fmla="*/ 42 h 98"/>
                      <a:gd name="T2" fmla="*/ 86 w 86"/>
                      <a:gd name="T3" fmla="*/ 30 h 98"/>
                      <a:gd name="T4" fmla="*/ 83 w 86"/>
                      <a:gd name="T5" fmla="*/ 19 h 98"/>
                      <a:gd name="T6" fmla="*/ 77 w 86"/>
                      <a:gd name="T7" fmla="*/ 10 h 98"/>
                      <a:gd name="T8" fmla="*/ 71 w 86"/>
                      <a:gd name="T9" fmla="*/ 2 h 98"/>
                      <a:gd name="T10" fmla="*/ 68 w 86"/>
                      <a:gd name="T11" fmla="*/ 2 h 98"/>
                      <a:gd name="T12" fmla="*/ 66 w 86"/>
                      <a:gd name="T13" fmla="*/ 0 h 98"/>
                      <a:gd name="T14" fmla="*/ 72 w 86"/>
                      <a:gd name="T15" fmla="*/ 10 h 98"/>
                      <a:gd name="T16" fmla="*/ 78 w 86"/>
                      <a:gd name="T17" fmla="*/ 19 h 98"/>
                      <a:gd name="T18" fmla="*/ 82 w 86"/>
                      <a:gd name="T19" fmla="*/ 30 h 98"/>
                      <a:gd name="T20" fmla="*/ 83 w 86"/>
                      <a:gd name="T21" fmla="*/ 42 h 98"/>
                      <a:gd name="T22" fmla="*/ 83 w 86"/>
                      <a:gd name="T23" fmla="*/ 53 h 98"/>
                      <a:gd name="T24" fmla="*/ 80 w 86"/>
                      <a:gd name="T25" fmla="*/ 62 h 98"/>
                      <a:gd name="T26" fmla="*/ 74 w 86"/>
                      <a:gd name="T27" fmla="*/ 71 h 98"/>
                      <a:gd name="T28" fmla="*/ 68 w 86"/>
                      <a:gd name="T29" fmla="*/ 79 h 98"/>
                      <a:gd name="T30" fmla="*/ 60 w 86"/>
                      <a:gd name="T31" fmla="*/ 87 h 98"/>
                      <a:gd name="T32" fmla="*/ 51 w 86"/>
                      <a:gd name="T33" fmla="*/ 91 h 98"/>
                      <a:gd name="T34" fmla="*/ 40 w 86"/>
                      <a:gd name="T35" fmla="*/ 95 h 98"/>
                      <a:gd name="T36" fmla="*/ 29 w 86"/>
                      <a:gd name="T37" fmla="*/ 95 h 98"/>
                      <a:gd name="T38" fmla="*/ 21 w 86"/>
                      <a:gd name="T39" fmla="*/ 95 h 98"/>
                      <a:gd name="T40" fmla="*/ 14 w 86"/>
                      <a:gd name="T41" fmla="*/ 93 h 98"/>
                      <a:gd name="T42" fmla="*/ 7 w 86"/>
                      <a:gd name="T43" fmla="*/ 90 h 98"/>
                      <a:gd name="T44" fmla="*/ 0 w 86"/>
                      <a:gd name="T45" fmla="*/ 87 h 98"/>
                      <a:gd name="T46" fmla="*/ 1 w 86"/>
                      <a:gd name="T47" fmla="*/ 90 h 98"/>
                      <a:gd name="T48" fmla="*/ 3 w 86"/>
                      <a:gd name="T49" fmla="*/ 91 h 98"/>
                      <a:gd name="T50" fmla="*/ 9 w 86"/>
                      <a:gd name="T51" fmla="*/ 95 h 98"/>
                      <a:gd name="T52" fmla="*/ 15 w 86"/>
                      <a:gd name="T53" fmla="*/ 96 h 98"/>
                      <a:gd name="T54" fmla="*/ 23 w 86"/>
                      <a:gd name="T55" fmla="*/ 98 h 98"/>
                      <a:gd name="T56" fmla="*/ 29 w 86"/>
                      <a:gd name="T57" fmla="*/ 98 h 98"/>
                      <a:gd name="T58" fmla="*/ 41 w 86"/>
                      <a:gd name="T59" fmla="*/ 98 h 98"/>
                      <a:gd name="T60" fmla="*/ 52 w 86"/>
                      <a:gd name="T61" fmla="*/ 95 h 98"/>
                      <a:gd name="T62" fmla="*/ 61 w 86"/>
                      <a:gd name="T63" fmla="*/ 88 h 98"/>
                      <a:gd name="T64" fmla="*/ 69 w 86"/>
                      <a:gd name="T65" fmla="*/ 82 h 98"/>
                      <a:gd name="T66" fmla="*/ 77 w 86"/>
                      <a:gd name="T67" fmla="*/ 73 h 98"/>
                      <a:gd name="T68" fmla="*/ 82 w 86"/>
                      <a:gd name="T69" fmla="*/ 64 h 98"/>
                      <a:gd name="T70" fmla="*/ 86 w 86"/>
                      <a:gd name="T71" fmla="*/ 53 h 98"/>
                      <a:gd name="T72" fmla="*/ 86 w 86"/>
                      <a:gd name="T73" fmla="*/ 42 h 98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6"/>
                      <a:gd name="T112" fmla="*/ 0 h 98"/>
                      <a:gd name="T113" fmla="*/ 86 w 86"/>
                      <a:gd name="T114" fmla="*/ 98 h 98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6" h="98">
                        <a:moveTo>
                          <a:pt x="86" y="42"/>
                        </a:moveTo>
                        <a:lnTo>
                          <a:pt x="86" y="30"/>
                        </a:lnTo>
                        <a:lnTo>
                          <a:pt x="83" y="19"/>
                        </a:lnTo>
                        <a:lnTo>
                          <a:pt x="77" y="10"/>
                        </a:lnTo>
                        <a:lnTo>
                          <a:pt x="71" y="2"/>
                        </a:lnTo>
                        <a:lnTo>
                          <a:pt x="68" y="2"/>
                        </a:lnTo>
                        <a:lnTo>
                          <a:pt x="66" y="0"/>
                        </a:lnTo>
                        <a:lnTo>
                          <a:pt x="72" y="10"/>
                        </a:lnTo>
                        <a:lnTo>
                          <a:pt x="78" y="19"/>
                        </a:lnTo>
                        <a:lnTo>
                          <a:pt x="82" y="30"/>
                        </a:lnTo>
                        <a:lnTo>
                          <a:pt x="83" y="42"/>
                        </a:lnTo>
                        <a:lnTo>
                          <a:pt x="83" y="53"/>
                        </a:lnTo>
                        <a:lnTo>
                          <a:pt x="80" y="62"/>
                        </a:lnTo>
                        <a:lnTo>
                          <a:pt x="74" y="71"/>
                        </a:lnTo>
                        <a:lnTo>
                          <a:pt x="68" y="79"/>
                        </a:lnTo>
                        <a:lnTo>
                          <a:pt x="60" y="87"/>
                        </a:lnTo>
                        <a:lnTo>
                          <a:pt x="51" y="91"/>
                        </a:lnTo>
                        <a:lnTo>
                          <a:pt x="40" y="95"/>
                        </a:lnTo>
                        <a:lnTo>
                          <a:pt x="29" y="95"/>
                        </a:lnTo>
                        <a:lnTo>
                          <a:pt x="21" y="95"/>
                        </a:lnTo>
                        <a:lnTo>
                          <a:pt x="14" y="93"/>
                        </a:lnTo>
                        <a:lnTo>
                          <a:pt x="7" y="90"/>
                        </a:lnTo>
                        <a:lnTo>
                          <a:pt x="0" y="87"/>
                        </a:lnTo>
                        <a:lnTo>
                          <a:pt x="1" y="90"/>
                        </a:lnTo>
                        <a:lnTo>
                          <a:pt x="3" y="91"/>
                        </a:lnTo>
                        <a:lnTo>
                          <a:pt x="9" y="95"/>
                        </a:lnTo>
                        <a:lnTo>
                          <a:pt x="15" y="96"/>
                        </a:lnTo>
                        <a:lnTo>
                          <a:pt x="23" y="98"/>
                        </a:lnTo>
                        <a:lnTo>
                          <a:pt x="29" y="98"/>
                        </a:lnTo>
                        <a:lnTo>
                          <a:pt x="41" y="98"/>
                        </a:lnTo>
                        <a:lnTo>
                          <a:pt x="52" y="95"/>
                        </a:lnTo>
                        <a:lnTo>
                          <a:pt x="61" y="88"/>
                        </a:lnTo>
                        <a:lnTo>
                          <a:pt x="69" y="82"/>
                        </a:lnTo>
                        <a:lnTo>
                          <a:pt x="77" y="73"/>
                        </a:lnTo>
                        <a:lnTo>
                          <a:pt x="82" y="64"/>
                        </a:lnTo>
                        <a:lnTo>
                          <a:pt x="86" y="53"/>
                        </a:lnTo>
                        <a:lnTo>
                          <a:pt x="86" y="42"/>
                        </a:lnTo>
                        <a:close/>
                      </a:path>
                    </a:pathLst>
                  </a:custGeom>
                  <a:solidFill>
                    <a:srgbClr val="5567A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0" name="Freeform 978">
                    <a:extLst>
                      <a:ext uri="{FF2B5EF4-FFF2-40B4-BE49-F238E27FC236}">
                        <a16:creationId xmlns:a16="http://schemas.microsoft.com/office/drawing/2014/main" id="{55F08CCA-D8A7-D94D-8C6B-92D43CB8AC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7" y="1601"/>
                    <a:ext cx="85" cy="96"/>
                  </a:xfrm>
                  <a:custGeom>
                    <a:avLst/>
                    <a:gdLst>
                      <a:gd name="T0" fmla="*/ 85 w 85"/>
                      <a:gd name="T1" fmla="*/ 42 h 96"/>
                      <a:gd name="T2" fmla="*/ 85 w 85"/>
                      <a:gd name="T3" fmla="*/ 30 h 96"/>
                      <a:gd name="T4" fmla="*/ 80 w 85"/>
                      <a:gd name="T5" fmla="*/ 19 h 96"/>
                      <a:gd name="T6" fmla="*/ 75 w 85"/>
                      <a:gd name="T7" fmla="*/ 10 h 96"/>
                      <a:gd name="T8" fmla="*/ 68 w 85"/>
                      <a:gd name="T9" fmla="*/ 2 h 96"/>
                      <a:gd name="T10" fmla="*/ 66 w 85"/>
                      <a:gd name="T11" fmla="*/ 0 h 96"/>
                      <a:gd name="T12" fmla="*/ 63 w 85"/>
                      <a:gd name="T13" fmla="*/ 0 h 96"/>
                      <a:gd name="T14" fmla="*/ 71 w 85"/>
                      <a:gd name="T15" fmla="*/ 10 h 96"/>
                      <a:gd name="T16" fmla="*/ 77 w 85"/>
                      <a:gd name="T17" fmla="*/ 19 h 96"/>
                      <a:gd name="T18" fmla="*/ 80 w 85"/>
                      <a:gd name="T19" fmla="*/ 30 h 96"/>
                      <a:gd name="T20" fmla="*/ 82 w 85"/>
                      <a:gd name="T21" fmla="*/ 42 h 96"/>
                      <a:gd name="T22" fmla="*/ 82 w 85"/>
                      <a:gd name="T23" fmla="*/ 51 h 96"/>
                      <a:gd name="T24" fmla="*/ 78 w 85"/>
                      <a:gd name="T25" fmla="*/ 62 h 96"/>
                      <a:gd name="T26" fmla="*/ 72 w 85"/>
                      <a:gd name="T27" fmla="*/ 71 h 96"/>
                      <a:gd name="T28" fmla="*/ 66 w 85"/>
                      <a:gd name="T29" fmla="*/ 79 h 96"/>
                      <a:gd name="T30" fmla="*/ 58 w 85"/>
                      <a:gd name="T31" fmla="*/ 85 h 96"/>
                      <a:gd name="T32" fmla="*/ 51 w 85"/>
                      <a:gd name="T33" fmla="*/ 90 h 96"/>
                      <a:gd name="T34" fmla="*/ 40 w 85"/>
                      <a:gd name="T35" fmla="*/ 93 h 96"/>
                      <a:gd name="T36" fmla="*/ 29 w 85"/>
                      <a:gd name="T37" fmla="*/ 93 h 96"/>
                      <a:gd name="T38" fmla="*/ 21 w 85"/>
                      <a:gd name="T39" fmla="*/ 93 h 96"/>
                      <a:gd name="T40" fmla="*/ 14 w 85"/>
                      <a:gd name="T41" fmla="*/ 91 h 96"/>
                      <a:gd name="T42" fmla="*/ 6 w 85"/>
                      <a:gd name="T43" fmla="*/ 88 h 96"/>
                      <a:gd name="T44" fmla="*/ 0 w 85"/>
                      <a:gd name="T45" fmla="*/ 84 h 96"/>
                      <a:gd name="T46" fmla="*/ 0 w 85"/>
                      <a:gd name="T47" fmla="*/ 87 h 96"/>
                      <a:gd name="T48" fmla="*/ 1 w 85"/>
                      <a:gd name="T49" fmla="*/ 90 h 96"/>
                      <a:gd name="T50" fmla="*/ 7 w 85"/>
                      <a:gd name="T51" fmla="*/ 93 h 96"/>
                      <a:gd name="T52" fmla="*/ 15 w 85"/>
                      <a:gd name="T53" fmla="*/ 95 h 96"/>
                      <a:gd name="T54" fmla="*/ 21 w 85"/>
                      <a:gd name="T55" fmla="*/ 96 h 96"/>
                      <a:gd name="T56" fmla="*/ 29 w 85"/>
                      <a:gd name="T57" fmla="*/ 96 h 96"/>
                      <a:gd name="T58" fmla="*/ 41 w 85"/>
                      <a:gd name="T59" fmla="*/ 96 h 96"/>
                      <a:gd name="T60" fmla="*/ 51 w 85"/>
                      <a:gd name="T61" fmla="*/ 93 h 96"/>
                      <a:gd name="T62" fmla="*/ 60 w 85"/>
                      <a:gd name="T63" fmla="*/ 87 h 96"/>
                      <a:gd name="T64" fmla="*/ 69 w 85"/>
                      <a:gd name="T65" fmla="*/ 81 h 96"/>
                      <a:gd name="T66" fmla="*/ 75 w 85"/>
                      <a:gd name="T67" fmla="*/ 73 h 96"/>
                      <a:gd name="T68" fmla="*/ 80 w 85"/>
                      <a:gd name="T69" fmla="*/ 64 h 96"/>
                      <a:gd name="T70" fmla="*/ 85 w 85"/>
                      <a:gd name="T71" fmla="*/ 53 h 96"/>
                      <a:gd name="T72" fmla="*/ 85 w 85"/>
                      <a:gd name="T73" fmla="*/ 42 h 9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5"/>
                      <a:gd name="T112" fmla="*/ 0 h 96"/>
                      <a:gd name="T113" fmla="*/ 85 w 85"/>
                      <a:gd name="T114" fmla="*/ 96 h 9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5" h="96">
                        <a:moveTo>
                          <a:pt x="85" y="42"/>
                        </a:moveTo>
                        <a:lnTo>
                          <a:pt x="85" y="30"/>
                        </a:lnTo>
                        <a:lnTo>
                          <a:pt x="80" y="19"/>
                        </a:lnTo>
                        <a:lnTo>
                          <a:pt x="75" y="10"/>
                        </a:lnTo>
                        <a:lnTo>
                          <a:pt x="68" y="2"/>
                        </a:lnTo>
                        <a:lnTo>
                          <a:pt x="66" y="0"/>
                        </a:lnTo>
                        <a:lnTo>
                          <a:pt x="63" y="0"/>
                        </a:lnTo>
                        <a:lnTo>
                          <a:pt x="71" y="10"/>
                        </a:lnTo>
                        <a:lnTo>
                          <a:pt x="77" y="19"/>
                        </a:lnTo>
                        <a:lnTo>
                          <a:pt x="80" y="30"/>
                        </a:lnTo>
                        <a:lnTo>
                          <a:pt x="82" y="42"/>
                        </a:lnTo>
                        <a:lnTo>
                          <a:pt x="82" y="51"/>
                        </a:lnTo>
                        <a:lnTo>
                          <a:pt x="78" y="62"/>
                        </a:lnTo>
                        <a:lnTo>
                          <a:pt x="72" y="71"/>
                        </a:lnTo>
                        <a:lnTo>
                          <a:pt x="66" y="79"/>
                        </a:lnTo>
                        <a:lnTo>
                          <a:pt x="58" y="85"/>
                        </a:lnTo>
                        <a:lnTo>
                          <a:pt x="51" y="90"/>
                        </a:lnTo>
                        <a:lnTo>
                          <a:pt x="40" y="93"/>
                        </a:lnTo>
                        <a:lnTo>
                          <a:pt x="29" y="93"/>
                        </a:lnTo>
                        <a:lnTo>
                          <a:pt x="21" y="93"/>
                        </a:lnTo>
                        <a:lnTo>
                          <a:pt x="14" y="91"/>
                        </a:lnTo>
                        <a:lnTo>
                          <a:pt x="6" y="88"/>
                        </a:lnTo>
                        <a:lnTo>
                          <a:pt x="0" y="84"/>
                        </a:lnTo>
                        <a:lnTo>
                          <a:pt x="0" y="87"/>
                        </a:lnTo>
                        <a:lnTo>
                          <a:pt x="1" y="90"/>
                        </a:lnTo>
                        <a:lnTo>
                          <a:pt x="7" y="93"/>
                        </a:lnTo>
                        <a:lnTo>
                          <a:pt x="15" y="95"/>
                        </a:lnTo>
                        <a:lnTo>
                          <a:pt x="21" y="96"/>
                        </a:lnTo>
                        <a:lnTo>
                          <a:pt x="29" y="96"/>
                        </a:lnTo>
                        <a:lnTo>
                          <a:pt x="41" y="96"/>
                        </a:lnTo>
                        <a:lnTo>
                          <a:pt x="51" y="93"/>
                        </a:lnTo>
                        <a:lnTo>
                          <a:pt x="60" y="87"/>
                        </a:lnTo>
                        <a:lnTo>
                          <a:pt x="69" y="81"/>
                        </a:lnTo>
                        <a:lnTo>
                          <a:pt x="75" y="73"/>
                        </a:lnTo>
                        <a:lnTo>
                          <a:pt x="80" y="64"/>
                        </a:lnTo>
                        <a:lnTo>
                          <a:pt x="85" y="53"/>
                        </a:lnTo>
                        <a:lnTo>
                          <a:pt x="85" y="42"/>
                        </a:lnTo>
                        <a:close/>
                      </a:path>
                    </a:pathLst>
                  </a:custGeom>
                  <a:solidFill>
                    <a:srgbClr val="586AA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1" name="Freeform 979">
                    <a:extLst>
                      <a:ext uri="{FF2B5EF4-FFF2-40B4-BE49-F238E27FC236}">
                        <a16:creationId xmlns:a16="http://schemas.microsoft.com/office/drawing/2014/main" id="{F9C25BD2-04DF-0945-A791-56A8600D7C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5" y="1601"/>
                    <a:ext cx="85" cy="95"/>
                  </a:xfrm>
                  <a:custGeom>
                    <a:avLst/>
                    <a:gdLst>
                      <a:gd name="T0" fmla="*/ 85 w 85"/>
                      <a:gd name="T1" fmla="*/ 42 h 95"/>
                      <a:gd name="T2" fmla="*/ 84 w 85"/>
                      <a:gd name="T3" fmla="*/ 30 h 95"/>
                      <a:gd name="T4" fmla="*/ 80 w 85"/>
                      <a:gd name="T5" fmla="*/ 19 h 95"/>
                      <a:gd name="T6" fmla="*/ 74 w 85"/>
                      <a:gd name="T7" fmla="*/ 10 h 95"/>
                      <a:gd name="T8" fmla="*/ 68 w 85"/>
                      <a:gd name="T9" fmla="*/ 0 h 95"/>
                      <a:gd name="T10" fmla="*/ 65 w 85"/>
                      <a:gd name="T11" fmla="*/ 0 h 95"/>
                      <a:gd name="T12" fmla="*/ 62 w 85"/>
                      <a:gd name="T13" fmla="*/ 0 h 95"/>
                      <a:gd name="T14" fmla="*/ 71 w 85"/>
                      <a:gd name="T15" fmla="*/ 8 h 95"/>
                      <a:gd name="T16" fmla="*/ 77 w 85"/>
                      <a:gd name="T17" fmla="*/ 19 h 95"/>
                      <a:gd name="T18" fmla="*/ 80 w 85"/>
                      <a:gd name="T19" fmla="*/ 30 h 95"/>
                      <a:gd name="T20" fmla="*/ 82 w 85"/>
                      <a:gd name="T21" fmla="*/ 42 h 95"/>
                      <a:gd name="T22" fmla="*/ 82 w 85"/>
                      <a:gd name="T23" fmla="*/ 51 h 95"/>
                      <a:gd name="T24" fmla="*/ 79 w 85"/>
                      <a:gd name="T25" fmla="*/ 61 h 95"/>
                      <a:gd name="T26" fmla="*/ 74 w 85"/>
                      <a:gd name="T27" fmla="*/ 70 h 95"/>
                      <a:gd name="T28" fmla="*/ 68 w 85"/>
                      <a:gd name="T29" fmla="*/ 78 h 95"/>
                      <a:gd name="T30" fmla="*/ 60 w 85"/>
                      <a:gd name="T31" fmla="*/ 84 h 95"/>
                      <a:gd name="T32" fmla="*/ 51 w 85"/>
                      <a:gd name="T33" fmla="*/ 88 h 95"/>
                      <a:gd name="T34" fmla="*/ 42 w 85"/>
                      <a:gd name="T35" fmla="*/ 91 h 95"/>
                      <a:gd name="T36" fmla="*/ 31 w 85"/>
                      <a:gd name="T37" fmla="*/ 93 h 95"/>
                      <a:gd name="T38" fmla="*/ 23 w 85"/>
                      <a:gd name="T39" fmla="*/ 91 h 95"/>
                      <a:gd name="T40" fmla="*/ 14 w 85"/>
                      <a:gd name="T41" fmla="*/ 90 h 95"/>
                      <a:gd name="T42" fmla="*/ 6 w 85"/>
                      <a:gd name="T43" fmla="*/ 85 h 95"/>
                      <a:gd name="T44" fmla="*/ 0 w 85"/>
                      <a:gd name="T45" fmla="*/ 81 h 95"/>
                      <a:gd name="T46" fmla="*/ 2 w 85"/>
                      <a:gd name="T47" fmla="*/ 84 h 95"/>
                      <a:gd name="T48" fmla="*/ 2 w 85"/>
                      <a:gd name="T49" fmla="*/ 87 h 95"/>
                      <a:gd name="T50" fmla="*/ 9 w 85"/>
                      <a:gd name="T51" fmla="*/ 90 h 95"/>
                      <a:gd name="T52" fmla="*/ 16 w 85"/>
                      <a:gd name="T53" fmla="*/ 93 h 95"/>
                      <a:gd name="T54" fmla="*/ 23 w 85"/>
                      <a:gd name="T55" fmla="*/ 95 h 95"/>
                      <a:gd name="T56" fmla="*/ 31 w 85"/>
                      <a:gd name="T57" fmla="*/ 95 h 95"/>
                      <a:gd name="T58" fmla="*/ 42 w 85"/>
                      <a:gd name="T59" fmla="*/ 95 h 95"/>
                      <a:gd name="T60" fmla="*/ 53 w 85"/>
                      <a:gd name="T61" fmla="*/ 91 h 95"/>
                      <a:gd name="T62" fmla="*/ 62 w 85"/>
                      <a:gd name="T63" fmla="*/ 87 h 95"/>
                      <a:gd name="T64" fmla="*/ 70 w 85"/>
                      <a:gd name="T65" fmla="*/ 79 h 95"/>
                      <a:gd name="T66" fmla="*/ 76 w 85"/>
                      <a:gd name="T67" fmla="*/ 71 h 95"/>
                      <a:gd name="T68" fmla="*/ 82 w 85"/>
                      <a:gd name="T69" fmla="*/ 62 h 95"/>
                      <a:gd name="T70" fmla="*/ 85 w 85"/>
                      <a:gd name="T71" fmla="*/ 53 h 95"/>
                      <a:gd name="T72" fmla="*/ 85 w 85"/>
                      <a:gd name="T73" fmla="*/ 42 h 95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85"/>
                      <a:gd name="T112" fmla="*/ 0 h 95"/>
                      <a:gd name="T113" fmla="*/ 85 w 85"/>
                      <a:gd name="T114" fmla="*/ 95 h 95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85" h="95">
                        <a:moveTo>
                          <a:pt x="85" y="42"/>
                        </a:moveTo>
                        <a:lnTo>
                          <a:pt x="84" y="30"/>
                        </a:lnTo>
                        <a:lnTo>
                          <a:pt x="80" y="19"/>
                        </a:lnTo>
                        <a:lnTo>
                          <a:pt x="74" y="10"/>
                        </a:lnTo>
                        <a:lnTo>
                          <a:pt x="68" y="0"/>
                        </a:lnTo>
                        <a:lnTo>
                          <a:pt x="65" y="0"/>
                        </a:lnTo>
                        <a:lnTo>
                          <a:pt x="62" y="0"/>
                        </a:lnTo>
                        <a:lnTo>
                          <a:pt x="71" y="8"/>
                        </a:lnTo>
                        <a:lnTo>
                          <a:pt x="77" y="19"/>
                        </a:lnTo>
                        <a:lnTo>
                          <a:pt x="80" y="30"/>
                        </a:lnTo>
                        <a:lnTo>
                          <a:pt x="82" y="42"/>
                        </a:lnTo>
                        <a:lnTo>
                          <a:pt x="82" y="51"/>
                        </a:lnTo>
                        <a:lnTo>
                          <a:pt x="79" y="61"/>
                        </a:lnTo>
                        <a:lnTo>
                          <a:pt x="74" y="70"/>
                        </a:lnTo>
                        <a:lnTo>
                          <a:pt x="68" y="78"/>
                        </a:lnTo>
                        <a:lnTo>
                          <a:pt x="60" y="84"/>
                        </a:lnTo>
                        <a:lnTo>
                          <a:pt x="51" y="88"/>
                        </a:lnTo>
                        <a:lnTo>
                          <a:pt x="42" y="91"/>
                        </a:lnTo>
                        <a:lnTo>
                          <a:pt x="31" y="93"/>
                        </a:lnTo>
                        <a:lnTo>
                          <a:pt x="23" y="91"/>
                        </a:lnTo>
                        <a:lnTo>
                          <a:pt x="14" y="90"/>
                        </a:lnTo>
                        <a:lnTo>
                          <a:pt x="6" y="85"/>
                        </a:lnTo>
                        <a:lnTo>
                          <a:pt x="0" y="81"/>
                        </a:lnTo>
                        <a:lnTo>
                          <a:pt x="2" y="84"/>
                        </a:lnTo>
                        <a:lnTo>
                          <a:pt x="2" y="87"/>
                        </a:lnTo>
                        <a:lnTo>
                          <a:pt x="9" y="90"/>
                        </a:lnTo>
                        <a:lnTo>
                          <a:pt x="16" y="93"/>
                        </a:lnTo>
                        <a:lnTo>
                          <a:pt x="23" y="95"/>
                        </a:lnTo>
                        <a:lnTo>
                          <a:pt x="31" y="95"/>
                        </a:lnTo>
                        <a:lnTo>
                          <a:pt x="42" y="95"/>
                        </a:lnTo>
                        <a:lnTo>
                          <a:pt x="53" y="91"/>
                        </a:lnTo>
                        <a:lnTo>
                          <a:pt x="62" y="87"/>
                        </a:lnTo>
                        <a:lnTo>
                          <a:pt x="70" y="79"/>
                        </a:lnTo>
                        <a:lnTo>
                          <a:pt x="76" y="71"/>
                        </a:lnTo>
                        <a:lnTo>
                          <a:pt x="82" y="62"/>
                        </a:lnTo>
                        <a:lnTo>
                          <a:pt x="85" y="53"/>
                        </a:lnTo>
                        <a:lnTo>
                          <a:pt x="85" y="42"/>
                        </a:lnTo>
                        <a:close/>
                      </a:path>
                    </a:pathLst>
                  </a:custGeom>
                  <a:solidFill>
                    <a:srgbClr val="5A6CA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2" name="Freeform 980">
                    <a:extLst>
                      <a:ext uri="{FF2B5EF4-FFF2-40B4-BE49-F238E27FC236}">
                        <a16:creationId xmlns:a16="http://schemas.microsoft.com/office/drawing/2014/main" id="{24C035D9-9AEE-1A4F-8D07-14447D8B1E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4" y="1601"/>
                    <a:ext cx="85" cy="95"/>
                  </a:xfrm>
                  <a:custGeom>
                    <a:avLst/>
                    <a:gdLst>
                      <a:gd name="T0" fmla="*/ 85 w 85"/>
                      <a:gd name="T1" fmla="*/ 42 h 95"/>
                      <a:gd name="T2" fmla="*/ 83 w 85"/>
                      <a:gd name="T3" fmla="*/ 30 h 95"/>
                      <a:gd name="T4" fmla="*/ 80 w 85"/>
                      <a:gd name="T5" fmla="*/ 19 h 95"/>
                      <a:gd name="T6" fmla="*/ 74 w 85"/>
                      <a:gd name="T7" fmla="*/ 10 h 95"/>
                      <a:gd name="T8" fmla="*/ 66 w 85"/>
                      <a:gd name="T9" fmla="*/ 0 h 95"/>
                      <a:gd name="T10" fmla="*/ 64 w 85"/>
                      <a:gd name="T11" fmla="*/ 0 h 95"/>
                      <a:gd name="T12" fmla="*/ 61 w 85"/>
                      <a:gd name="T13" fmla="*/ 0 h 95"/>
                      <a:gd name="T14" fmla="*/ 61 w 85"/>
                      <a:gd name="T15" fmla="*/ 0 h 95"/>
                      <a:gd name="T16" fmla="*/ 60 w 85"/>
                      <a:gd name="T17" fmla="*/ 0 h 95"/>
                      <a:gd name="T18" fmla="*/ 69 w 85"/>
                      <a:gd name="T19" fmla="*/ 8 h 95"/>
                      <a:gd name="T20" fmla="*/ 77 w 85"/>
                      <a:gd name="T21" fmla="*/ 17 h 95"/>
                      <a:gd name="T22" fmla="*/ 80 w 85"/>
                      <a:gd name="T23" fmla="*/ 30 h 95"/>
                      <a:gd name="T24" fmla="*/ 81 w 85"/>
                      <a:gd name="T25" fmla="*/ 42 h 95"/>
                      <a:gd name="T26" fmla="*/ 81 w 85"/>
                      <a:gd name="T27" fmla="*/ 51 h 95"/>
                      <a:gd name="T28" fmla="*/ 78 w 85"/>
                      <a:gd name="T29" fmla="*/ 61 h 95"/>
                      <a:gd name="T30" fmla="*/ 74 w 85"/>
                      <a:gd name="T31" fmla="*/ 68 h 95"/>
                      <a:gd name="T32" fmla="*/ 68 w 85"/>
                      <a:gd name="T33" fmla="*/ 76 h 95"/>
                      <a:gd name="T34" fmla="*/ 60 w 85"/>
                      <a:gd name="T35" fmla="*/ 82 h 95"/>
                      <a:gd name="T36" fmla="*/ 52 w 85"/>
                      <a:gd name="T37" fmla="*/ 87 h 95"/>
                      <a:gd name="T38" fmla="*/ 43 w 85"/>
                      <a:gd name="T39" fmla="*/ 90 h 95"/>
                      <a:gd name="T40" fmla="*/ 32 w 85"/>
                      <a:gd name="T41" fmla="*/ 91 h 95"/>
                      <a:gd name="T42" fmla="*/ 23 w 85"/>
                      <a:gd name="T43" fmla="*/ 90 h 95"/>
                      <a:gd name="T44" fmla="*/ 15 w 85"/>
                      <a:gd name="T45" fmla="*/ 87 h 95"/>
                      <a:gd name="T46" fmla="*/ 7 w 85"/>
                      <a:gd name="T47" fmla="*/ 84 h 95"/>
                      <a:gd name="T48" fmla="*/ 0 w 85"/>
                      <a:gd name="T49" fmla="*/ 79 h 95"/>
                      <a:gd name="T50" fmla="*/ 1 w 85"/>
                      <a:gd name="T51" fmla="*/ 81 h 95"/>
                      <a:gd name="T52" fmla="*/ 3 w 85"/>
                      <a:gd name="T53" fmla="*/ 84 h 95"/>
                      <a:gd name="T54" fmla="*/ 9 w 85"/>
                      <a:gd name="T55" fmla="*/ 88 h 95"/>
                      <a:gd name="T56" fmla="*/ 17 w 85"/>
                      <a:gd name="T57" fmla="*/ 91 h 95"/>
                      <a:gd name="T58" fmla="*/ 24 w 85"/>
                      <a:gd name="T59" fmla="*/ 93 h 95"/>
                      <a:gd name="T60" fmla="*/ 32 w 85"/>
                      <a:gd name="T61" fmla="*/ 95 h 95"/>
                      <a:gd name="T62" fmla="*/ 43 w 85"/>
                      <a:gd name="T63" fmla="*/ 93 h 95"/>
                      <a:gd name="T64" fmla="*/ 54 w 85"/>
                      <a:gd name="T65" fmla="*/ 90 h 95"/>
                      <a:gd name="T66" fmla="*/ 61 w 85"/>
                      <a:gd name="T67" fmla="*/ 85 h 95"/>
                      <a:gd name="T68" fmla="*/ 69 w 85"/>
                      <a:gd name="T69" fmla="*/ 79 h 95"/>
                      <a:gd name="T70" fmla="*/ 75 w 85"/>
                      <a:gd name="T71" fmla="*/ 71 h 95"/>
                      <a:gd name="T72" fmla="*/ 81 w 85"/>
                      <a:gd name="T73" fmla="*/ 62 h 95"/>
                      <a:gd name="T74" fmla="*/ 85 w 85"/>
                      <a:gd name="T75" fmla="*/ 51 h 95"/>
                      <a:gd name="T76" fmla="*/ 85 w 85"/>
                      <a:gd name="T77" fmla="*/ 42 h 95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85"/>
                      <a:gd name="T118" fmla="*/ 0 h 95"/>
                      <a:gd name="T119" fmla="*/ 85 w 85"/>
                      <a:gd name="T120" fmla="*/ 95 h 95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85" h="95">
                        <a:moveTo>
                          <a:pt x="85" y="42"/>
                        </a:moveTo>
                        <a:lnTo>
                          <a:pt x="83" y="30"/>
                        </a:lnTo>
                        <a:lnTo>
                          <a:pt x="80" y="19"/>
                        </a:lnTo>
                        <a:lnTo>
                          <a:pt x="74" y="10"/>
                        </a:lnTo>
                        <a:lnTo>
                          <a:pt x="66" y="0"/>
                        </a:lnTo>
                        <a:lnTo>
                          <a:pt x="64" y="0"/>
                        </a:lnTo>
                        <a:lnTo>
                          <a:pt x="61" y="0"/>
                        </a:lnTo>
                        <a:lnTo>
                          <a:pt x="60" y="0"/>
                        </a:lnTo>
                        <a:lnTo>
                          <a:pt x="69" y="8"/>
                        </a:lnTo>
                        <a:lnTo>
                          <a:pt x="77" y="17"/>
                        </a:lnTo>
                        <a:lnTo>
                          <a:pt x="80" y="30"/>
                        </a:lnTo>
                        <a:lnTo>
                          <a:pt x="81" y="42"/>
                        </a:lnTo>
                        <a:lnTo>
                          <a:pt x="81" y="51"/>
                        </a:lnTo>
                        <a:lnTo>
                          <a:pt x="78" y="61"/>
                        </a:lnTo>
                        <a:lnTo>
                          <a:pt x="74" y="68"/>
                        </a:lnTo>
                        <a:lnTo>
                          <a:pt x="68" y="76"/>
                        </a:lnTo>
                        <a:lnTo>
                          <a:pt x="60" y="82"/>
                        </a:lnTo>
                        <a:lnTo>
                          <a:pt x="52" y="87"/>
                        </a:lnTo>
                        <a:lnTo>
                          <a:pt x="43" y="90"/>
                        </a:lnTo>
                        <a:lnTo>
                          <a:pt x="32" y="91"/>
                        </a:lnTo>
                        <a:lnTo>
                          <a:pt x="23" y="90"/>
                        </a:lnTo>
                        <a:lnTo>
                          <a:pt x="15" y="87"/>
                        </a:lnTo>
                        <a:lnTo>
                          <a:pt x="7" y="84"/>
                        </a:lnTo>
                        <a:lnTo>
                          <a:pt x="0" y="79"/>
                        </a:lnTo>
                        <a:lnTo>
                          <a:pt x="1" y="81"/>
                        </a:lnTo>
                        <a:lnTo>
                          <a:pt x="3" y="84"/>
                        </a:lnTo>
                        <a:lnTo>
                          <a:pt x="9" y="88"/>
                        </a:lnTo>
                        <a:lnTo>
                          <a:pt x="17" y="91"/>
                        </a:lnTo>
                        <a:lnTo>
                          <a:pt x="24" y="93"/>
                        </a:lnTo>
                        <a:lnTo>
                          <a:pt x="32" y="95"/>
                        </a:lnTo>
                        <a:lnTo>
                          <a:pt x="43" y="93"/>
                        </a:lnTo>
                        <a:lnTo>
                          <a:pt x="54" y="90"/>
                        </a:lnTo>
                        <a:lnTo>
                          <a:pt x="61" y="85"/>
                        </a:lnTo>
                        <a:lnTo>
                          <a:pt x="69" y="79"/>
                        </a:lnTo>
                        <a:lnTo>
                          <a:pt x="75" y="71"/>
                        </a:lnTo>
                        <a:lnTo>
                          <a:pt x="81" y="62"/>
                        </a:lnTo>
                        <a:lnTo>
                          <a:pt x="85" y="51"/>
                        </a:lnTo>
                        <a:lnTo>
                          <a:pt x="85" y="42"/>
                        </a:lnTo>
                        <a:close/>
                      </a:path>
                    </a:pathLst>
                  </a:custGeom>
                  <a:solidFill>
                    <a:srgbClr val="5F70A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3" name="Freeform 981">
                    <a:extLst>
                      <a:ext uri="{FF2B5EF4-FFF2-40B4-BE49-F238E27FC236}">
                        <a16:creationId xmlns:a16="http://schemas.microsoft.com/office/drawing/2014/main" id="{5B2D622B-1C84-5B46-AC6A-CAA5706982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4" y="1601"/>
                    <a:ext cx="83" cy="93"/>
                  </a:xfrm>
                  <a:custGeom>
                    <a:avLst/>
                    <a:gdLst>
                      <a:gd name="T0" fmla="*/ 83 w 83"/>
                      <a:gd name="T1" fmla="*/ 42 h 93"/>
                      <a:gd name="T2" fmla="*/ 81 w 83"/>
                      <a:gd name="T3" fmla="*/ 30 h 93"/>
                      <a:gd name="T4" fmla="*/ 78 w 83"/>
                      <a:gd name="T5" fmla="*/ 19 h 93"/>
                      <a:gd name="T6" fmla="*/ 72 w 83"/>
                      <a:gd name="T7" fmla="*/ 8 h 93"/>
                      <a:gd name="T8" fmla="*/ 63 w 83"/>
                      <a:gd name="T9" fmla="*/ 0 h 93"/>
                      <a:gd name="T10" fmla="*/ 63 w 83"/>
                      <a:gd name="T11" fmla="*/ 0 h 93"/>
                      <a:gd name="T12" fmla="*/ 61 w 83"/>
                      <a:gd name="T13" fmla="*/ 0 h 93"/>
                      <a:gd name="T14" fmla="*/ 60 w 83"/>
                      <a:gd name="T15" fmla="*/ 0 h 93"/>
                      <a:gd name="T16" fmla="*/ 58 w 83"/>
                      <a:gd name="T17" fmla="*/ 0 h 93"/>
                      <a:gd name="T18" fmla="*/ 68 w 83"/>
                      <a:gd name="T19" fmla="*/ 8 h 93"/>
                      <a:gd name="T20" fmla="*/ 74 w 83"/>
                      <a:gd name="T21" fmla="*/ 17 h 93"/>
                      <a:gd name="T22" fmla="*/ 77 w 83"/>
                      <a:gd name="T23" fmla="*/ 23 h 93"/>
                      <a:gd name="T24" fmla="*/ 78 w 83"/>
                      <a:gd name="T25" fmla="*/ 30 h 93"/>
                      <a:gd name="T26" fmla="*/ 80 w 83"/>
                      <a:gd name="T27" fmla="*/ 34 h 93"/>
                      <a:gd name="T28" fmla="*/ 80 w 83"/>
                      <a:gd name="T29" fmla="*/ 42 h 93"/>
                      <a:gd name="T30" fmla="*/ 80 w 83"/>
                      <a:gd name="T31" fmla="*/ 51 h 93"/>
                      <a:gd name="T32" fmla="*/ 77 w 83"/>
                      <a:gd name="T33" fmla="*/ 61 h 93"/>
                      <a:gd name="T34" fmla="*/ 72 w 83"/>
                      <a:gd name="T35" fmla="*/ 68 h 93"/>
                      <a:gd name="T36" fmla="*/ 66 w 83"/>
                      <a:gd name="T37" fmla="*/ 74 h 93"/>
                      <a:gd name="T38" fmla="*/ 60 w 83"/>
                      <a:gd name="T39" fmla="*/ 81 h 93"/>
                      <a:gd name="T40" fmla="*/ 51 w 83"/>
                      <a:gd name="T41" fmla="*/ 85 h 93"/>
                      <a:gd name="T42" fmla="*/ 43 w 83"/>
                      <a:gd name="T43" fmla="*/ 88 h 93"/>
                      <a:gd name="T44" fmla="*/ 32 w 83"/>
                      <a:gd name="T45" fmla="*/ 90 h 93"/>
                      <a:gd name="T46" fmla="*/ 23 w 83"/>
                      <a:gd name="T47" fmla="*/ 88 h 93"/>
                      <a:gd name="T48" fmla="*/ 15 w 83"/>
                      <a:gd name="T49" fmla="*/ 85 h 93"/>
                      <a:gd name="T50" fmla="*/ 6 w 83"/>
                      <a:gd name="T51" fmla="*/ 81 h 93"/>
                      <a:gd name="T52" fmla="*/ 0 w 83"/>
                      <a:gd name="T53" fmla="*/ 76 h 93"/>
                      <a:gd name="T54" fmla="*/ 0 w 83"/>
                      <a:gd name="T55" fmla="*/ 79 h 93"/>
                      <a:gd name="T56" fmla="*/ 1 w 83"/>
                      <a:gd name="T57" fmla="*/ 81 h 93"/>
                      <a:gd name="T58" fmla="*/ 7 w 83"/>
                      <a:gd name="T59" fmla="*/ 85 h 93"/>
                      <a:gd name="T60" fmla="*/ 15 w 83"/>
                      <a:gd name="T61" fmla="*/ 90 h 93"/>
                      <a:gd name="T62" fmla="*/ 24 w 83"/>
                      <a:gd name="T63" fmla="*/ 91 h 93"/>
                      <a:gd name="T64" fmla="*/ 32 w 83"/>
                      <a:gd name="T65" fmla="*/ 93 h 93"/>
                      <a:gd name="T66" fmla="*/ 43 w 83"/>
                      <a:gd name="T67" fmla="*/ 91 h 93"/>
                      <a:gd name="T68" fmla="*/ 52 w 83"/>
                      <a:gd name="T69" fmla="*/ 88 h 93"/>
                      <a:gd name="T70" fmla="*/ 61 w 83"/>
                      <a:gd name="T71" fmla="*/ 84 h 93"/>
                      <a:gd name="T72" fmla="*/ 69 w 83"/>
                      <a:gd name="T73" fmla="*/ 78 h 93"/>
                      <a:gd name="T74" fmla="*/ 75 w 83"/>
                      <a:gd name="T75" fmla="*/ 70 h 93"/>
                      <a:gd name="T76" fmla="*/ 80 w 83"/>
                      <a:gd name="T77" fmla="*/ 61 h 93"/>
                      <a:gd name="T78" fmla="*/ 83 w 83"/>
                      <a:gd name="T79" fmla="*/ 51 h 93"/>
                      <a:gd name="T80" fmla="*/ 83 w 83"/>
                      <a:gd name="T81" fmla="*/ 42 h 93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3"/>
                      <a:gd name="T125" fmla="*/ 83 w 83"/>
                      <a:gd name="T126" fmla="*/ 93 h 93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3">
                        <a:moveTo>
                          <a:pt x="83" y="42"/>
                        </a:moveTo>
                        <a:lnTo>
                          <a:pt x="81" y="30"/>
                        </a:lnTo>
                        <a:lnTo>
                          <a:pt x="78" y="19"/>
                        </a:lnTo>
                        <a:lnTo>
                          <a:pt x="72" y="8"/>
                        </a:lnTo>
                        <a:lnTo>
                          <a:pt x="63" y="0"/>
                        </a:lnTo>
                        <a:lnTo>
                          <a:pt x="61" y="0"/>
                        </a:lnTo>
                        <a:lnTo>
                          <a:pt x="60" y="0"/>
                        </a:lnTo>
                        <a:lnTo>
                          <a:pt x="58" y="0"/>
                        </a:lnTo>
                        <a:lnTo>
                          <a:pt x="68" y="8"/>
                        </a:lnTo>
                        <a:lnTo>
                          <a:pt x="74" y="17"/>
                        </a:lnTo>
                        <a:lnTo>
                          <a:pt x="77" y="23"/>
                        </a:lnTo>
                        <a:lnTo>
                          <a:pt x="78" y="30"/>
                        </a:lnTo>
                        <a:lnTo>
                          <a:pt x="80" y="34"/>
                        </a:lnTo>
                        <a:lnTo>
                          <a:pt x="80" y="42"/>
                        </a:lnTo>
                        <a:lnTo>
                          <a:pt x="80" y="51"/>
                        </a:lnTo>
                        <a:lnTo>
                          <a:pt x="77" y="61"/>
                        </a:lnTo>
                        <a:lnTo>
                          <a:pt x="72" y="68"/>
                        </a:lnTo>
                        <a:lnTo>
                          <a:pt x="66" y="74"/>
                        </a:lnTo>
                        <a:lnTo>
                          <a:pt x="60" y="81"/>
                        </a:lnTo>
                        <a:lnTo>
                          <a:pt x="51" y="85"/>
                        </a:lnTo>
                        <a:lnTo>
                          <a:pt x="43" y="88"/>
                        </a:lnTo>
                        <a:lnTo>
                          <a:pt x="32" y="90"/>
                        </a:lnTo>
                        <a:lnTo>
                          <a:pt x="23" y="88"/>
                        </a:lnTo>
                        <a:lnTo>
                          <a:pt x="15" y="85"/>
                        </a:lnTo>
                        <a:lnTo>
                          <a:pt x="6" y="81"/>
                        </a:lnTo>
                        <a:lnTo>
                          <a:pt x="0" y="76"/>
                        </a:lnTo>
                        <a:lnTo>
                          <a:pt x="0" y="79"/>
                        </a:lnTo>
                        <a:lnTo>
                          <a:pt x="1" y="81"/>
                        </a:lnTo>
                        <a:lnTo>
                          <a:pt x="7" y="85"/>
                        </a:lnTo>
                        <a:lnTo>
                          <a:pt x="15" y="90"/>
                        </a:lnTo>
                        <a:lnTo>
                          <a:pt x="24" y="91"/>
                        </a:lnTo>
                        <a:lnTo>
                          <a:pt x="32" y="93"/>
                        </a:lnTo>
                        <a:lnTo>
                          <a:pt x="43" y="91"/>
                        </a:lnTo>
                        <a:lnTo>
                          <a:pt x="52" y="88"/>
                        </a:lnTo>
                        <a:lnTo>
                          <a:pt x="61" y="84"/>
                        </a:lnTo>
                        <a:lnTo>
                          <a:pt x="69" y="78"/>
                        </a:lnTo>
                        <a:lnTo>
                          <a:pt x="75" y="70"/>
                        </a:lnTo>
                        <a:lnTo>
                          <a:pt x="80" y="61"/>
                        </a:lnTo>
                        <a:lnTo>
                          <a:pt x="83" y="51"/>
                        </a:lnTo>
                        <a:lnTo>
                          <a:pt x="83" y="42"/>
                        </a:lnTo>
                        <a:close/>
                      </a:path>
                    </a:pathLst>
                  </a:custGeom>
                  <a:solidFill>
                    <a:srgbClr val="6272A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4" name="Freeform 982">
                    <a:extLst>
                      <a:ext uri="{FF2B5EF4-FFF2-40B4-BE49-F238E27FC236}">
                        <a16:creationId xmlns:a16="http://schemas.microsoft.com/office/drawing/2014/main" id="{5A4D9DE5-612C-1D43-B259-25DF7C8607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2" y="1601"/>
                    <a:ext cx="83" cy="91"/>
                  </a:xfrm>
                  <a:custGeom>
                    <a:avLst/>
                    <a:gdLst>
                      <a:gd name="T0" fmla="*/ 83 w 83"/>
                      <a:gd name="T1" fmla="*/ 42 h 91"/>
                      <a:gd name="T2" fmla="*/ 82 w 83"/>
                      <a:gd name="T3" fmla="*/ 30 h 91"/>
                      <a:gd name="T4" fmla="*/ 79 w 83"/>
                      <a:gd name="T5" fmla="*/ 17 h 91"/>
                      <a:gd name="T6" fmla="*/ 71 w 83"/>
                      <a:gd name="T7" fmla="*/ 8 h 91"/>
                      <a:gd name="T8" fmla="*/ 62 w 83"/>
                      <a:gd name="T9" fmla="*/ 0 h 91"/>
                      <a:gd name="T10" fmla="*/ 60 w 83"/>
                      <a:gd name="T11" fmla="*/ 0 h 91"/>
                      <a:gd name="T12" fmla="*/ 57 w 83"/>
                      <a:gd name="T13" fmla="*/ 0 h 91"/>
                      <a:gd name="T14" fmla="*/ 62 w 83"/>
                      <a:gd name="T15" fmla="*/ 5 h 91"/>
                      <a:gd name="T16" fmla="*/ 66 w 83"/>
                      <a:gd name="T17" fmla="*/ 8 h 91"/>
                      <a:gd name="T18" fmla="*/ 71 w 83"/>
                      <a:gd name="T19" fmla="*/ 13 h 91"/>
                      <a:gd name="T20" fmla="*/ 74 w 83"/>
                      <a:gd name="T21" fmla="*/ 17 h 91"/>
                      <a:gd name="T22" fmla="*/ 77 w 83"/>
                      <a:gd name="T23" fmla="*/ 23 h 91"/>
                      <a:gd name="T24" fmla="*/ 79 w 83"/>
                      <a:gd name="T25" fmla="*/ 28 h 91"/>
                      <a:gd name="T26" fmla="*/ 80 w 83"/>
                      <a:gd name="T27" fmla="*/ 34 h 91"/>
                      <a:gd name="T28" fmla="*/ 80 w 83"/>
                      <a:gd name="T29" fmla="*/ 42 h 91"/>
                      <a:gd name="T30" fmla="*/ 80 w 83"/>
                      <a:gd name="T31" fmla="*/ 51 h 91"/>
                      <a:gd name="T32" fmla="*/ 77 w 83"/>
                      <a:gd name="T33" fmla="*/ 59 h 91"/>
                      <a:gd name="T34" fmla="*/ 73 w 83"/>
                      <a:gd name="T35" fmla="*/ 67 h 91"/>
                      <a:gd name="T36" fmla="*/ 68 w 83"/>
                      <a:gd name="T37" fmla="*/ 74 h 91"/>
                      <a:gd name="T38" fmla="*/ 60 w 83"/>
                      <a:gd name="T39" fmla="*/ 79 h 91"/>
                      <a:gd name="T40" fmla="*/ 53 w 83"/>
                      <a:gd name="T41" fmla="*/ 84 h 91"/>
                      <a:gd name="T42" fmla="*/ 43 w 83"/>
                      <a:gd name="T43" fmla="*/ 87 h 91"/>
                      <a:gd name="T44" fmla="*/ 34 w 83"/>
                      <a:gd name="T45" fmla="*/ 88 h 91"/>
                      <a:gd name="T46" fmla="*/ 25 w 83"/>
                      <a:gd name="T47" fmla="*/ 87 h 91"/>
                      <a:gd name="T48" fmla="*/ 16 w 83"/>
                      <a:gd name="T49" fmla="*/ 84 h 91"/>
                      <a:gd name="T50" fmla="*/ 8 w 83"/>
                      <a:gd name="T51" fmla="*/ 79 h 91"/>
                      <a:gd name="T52" fmla="*/ 0 w 83"/>
                      <a:gd name="T53" fmla="*/ 73 h 91"/>
                      <a:gd name="T54" fmla="*/ 2 w 83"/>
                      <a:gd name="T55" fmla="*/ 76 h 91"/>
                      <a:gd name="T56" fmla="*/ 2 w 83"/>
                      <a:gd name="T57" fmla="*/ 79 h 91"/>
                      <a:gd name="T58" fmla="*/ 9 w 83"/>
                      <a:gd name="T59" fmla="*/ 84 h 91"/>
                      <a:gd name="T60" fmla="*/ 17 w 83"/>
                      <a:gd name="T61" fmla="*/ 87 h 91"/>
                      <a:gd name="T62" fmla="*/ 25 w 83"/>
                      <a:gd name="T63" fmla="*/ 90 h 91"/>
                      <a:gd name="T64" fmla="*/ 34 w 83"/>
                      <a:gd name="T65" fmla="*/ 91 h 91"/>
                      <a:gd name="T66" fmla="*/ 45 w 83"/>
                      <a:gd name="T67" fmla="*/ 90 h 91"/>
                      <a:gd name="T68" fmla="*/ 54 w 83"/>
                      <a:gd name="T69" fmla="*/ 87 h 91"/>
                      <a:gd name="T70" fmla="*/ 62 w 83"/>
                      <a:gd name="T71" fmla="*/ 82 h 91"/>
                      <a:gd name="T72" fmla="*/ 70 w 83"/>
                      <a:gd name="T73" fmla="*/ 76 h 91"/>
                      <a:gd name="T74" fmla="*/ 76 w 83"/>
                      <a:gd name="T75" fmla="*/ 68 h 91"/>
                      <a:gd name="T76" fmla="*/ 80 w 83"/>
                      <a:gd name="T77" fmla="*/ 61 h 91"/>
                      <a:gd name="T78" fmla="*/ 83 w 83"/>
                      <a:gd name="T79" fmla="*/ 51 h 91"/>
                      <a:gd name="T80" fmla="*/ 83 w 83"/>
                      <a:gd name="T81" fmla="*/ 42 h 91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83"/>
                      <a:gd name="T124" fmla="*/ 0 h 91"/>
                      <a:gd name="T125" fmla="*/ 83 w 83"/>
                      <a:gd name="T126" fmla="*/ 91 h 91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83" h="91">
                        <a:moveTo>
                          <a:pt x="83" y="42"/>
                        </a:moveTo>
                        <a:lnTo>
                          <a:pt x="82" y="30"/>
                        </a:lnTo>
                        <a:lnTo>
                          <a:pt x="79" y="17"/>
                        </a:lnTo>
                        <a:lnTo>
                          <a:pt x="71" y="8"/>
                        </a:lnTo>
                        <a:lnTo>
                          <a:pt x="62" y="0"/>
                        </a:lnTo>
                        <a:lnTo>
                          <a:pt x="60" y="0"/>
                        </a:lnTo>
                        <a:lnTo>
                          <a:pt x="57" y="0"/>
                        </a:lnTo>
                        <a:lnTo>
                          <a:pt x="62" y="5"/>
                        </a:lnTo>
                        <a:lnTo>
                          <a:pt x="66" y="8"/>
                        </a:lnTo>
                        <a:lnTo>
                          <a:pt x="71" y="13"/>
                        </a:lnTo>
                        <a:lnTo>
                          <a:pt x="74" y="17"/>
                        </a:lnTo>
                        <a:lnTo>
                          <a:pt x="77" y="23"/>
                        </a:lnTo>
                        <a:lnTo>
                          <a:pt x="79" y="28"/>
                        </a:lnTo>
                        <a:lnTo>
                          <a:pt x="80" y="34"/>
                        </a:lnTo>
                        <a:lnTo>
                          <a:pt x="80" y="42"/>
                        </a:lnTo>
                        <a:lnTo>
                          <a:pt x="80" y="51"/>
                        </a:lnTo>
                        <a:lnTo>
                          <a:pt x="77" y="59"/>
                        </a:lnTo>
                        <a:lnTo>
                          <a:pt x="73" y="67"/>
                        </a:lnTo>
                        <a:lnTo>
                          <a:pt x="68" y="74"/>
                        </a:lnTo>
                        <a:lnTo>
                          <a:pt x="60" y="79"/>
                        </a:lnTo>
                        <a:lnTo>
                          <a:pt x="53" y="84"/>
                        </a:lnTo>
                        <a:lnTo>
                          <a:pt x="43" y="87"/>
                        </a:lnTo>
                        <a:lnTo>
                          <a:pt x="34" y="88"/>
                        </a:lnTo>
                        <a:lnTo>
                          <a:pt x="25" y="87"/>
                        </a:lnTo>
                        <a:lnTo>
                          <a:pt x="16" y="84"/>
                        </a:lnTo>
                        <a:lnTo>
                          <a:pt x="8" y="79"/>
                        </a:lnTo>
                        <a:lnTo>
                          <a:pt x="0" y="73"/>
                        </a:lnTo>
                        <a:lnTo>
                          <a:pt x="2" y="76"/>
                        </a:lnTo>
                        <a:lnTo>
                          <a:pt x="2" y="79"/>
                        </a:lnTo>
                        <a:lnTo>
                          <a:pt x="9" y="84"/>
                        </a:lnTo>
                        <a:lnTo>
                          <a:pt x="17" y="87"/>
                        </a:lnTo>
                        <a:lnTo>
                          <a:pt x="25" y="90"/>
                        </a:lnTo>
                        <a:lnTo>
                          <a:pt x="34" y="91"/>
                        </a:lnTo>
                        <a:lnTo>
                          <a:pt x="45" y="90"/>
                        </a:lnTo>
                        <a:lnTo>
                          <a:pt x="54" y="87"/>
                        </a:lnTo>
                        <a:lnTo>
                          <a:pt x="62" y="82"/>
                        </a:lnTo>
                        <a:lnTo>
                          <a:pt x="70" y="76"/>
                        </a:lnTo>
                        <a:lnTo>
                          <a:pt x="76" y="68"/>
                        </a:lnTo>
                        <a:lnTo>
                          <a:pt x="80" y="61"/>
                        </a:lnTo>
                        <a:lnTo>
                          <a:pt x="83" y="51"/>
                        </a:lnTo>
                        <a:lnTo>
                          <a:pt x="83" y="42"/>
                        </a:lnTo>
                        <a:close/>
                      </a:path>
                    </a:pathLst>
                  </a:custGeom>
                  <a:solidFill>
                    <a:srgbClr val="6574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5" name="Freeform 983">
                    <a:extLst>
                      <a:ext uri="{FF2B5EF4-FFF2-40B4-BE49-F238E27FC236}">
                        <a16:creationId xmlns:a16="http://schemas.microsoft.com/office/drawing/2014/main" id="{3559E8C2-A5DA-3C47-AFA2-8067802F33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2" y="1601"/>
                    <a:ext cx="82" cy="90"/>
                  </a:xfrm>
                  <a:custGeom>
                    <a:avLst/>
                    <a:gdLst>
                      <a:gd name="T0" fmla="*/ 82 w 82"/>
                      <a:gd name="T1" fmla="*/ 42 h 90"/>
                      <a:gd name="T2" fmla="*/ 82 w 82"/>
                      <a:gd name="T3" fmla="*/ 34 h 90"/>
                      <a:gd name="T4" fmla="*/ 80 w 82"/>
                      <a:gd name="T5" fmla="*/ 30 h 90"/>
                      <a:gd name="T6" fmla="*/ 79 w 82"/>
                      <a:gd name="T7" fmla="*/ 23 h 90"/>
                      <a:gd name="T8" fmla="*/ 76 w 82"/>
                      <a:gd name="T9" fmla="*/ 17 h 90"/>
                      <a:gd name="T10" fmla="*/ 70 w 82"/>
                      <a:gd name="T11" fmla="*/ 8 h 90"/>
                      <a:gd name="T12" fmla="*/ 60 w 82"/>
                      <a:gd name="T13" fmla="*/ 0 h 90"/>
                      <a:gd name="T14" fmla="*/ 57 w 82"/>
                      <a:gd name="T15" fmla="*/ 0 h 90"/>
                      <a:gd name="T16" fmla="*/ 54 w 82"/>
                      <a:gd name="T17" fmla="*/ 2 h 90"/>
                      <a:gd name="T18" fmla="*/ 60 w 82"/>
                      <a:gd name="T19" fmla="*/ 5 h 90"/>
                      <a:gd name="T20" fmla="*/ 65 w 82"/>
                      <a:gd name="T21" fmla="*/ 8 h 90"/>
                      <a:gd name="T22" fmla="*/ 70 w 82"/>
                      <a:gd name="T23" fmla="*/ 13 h 90"/>
                      <a:gd name="T24" fmla="*/ 73 w 82"/>
                      <a:gd name="T25" fmla="*/ 17 h 90"/>
                      <a:gd name="T26" fmla="*/ 76 w 82"/>
                      <a:gd name="T27" fmla="*/ 23 h 90"/>
                      <a:gd name="T28" fmla="*/ 77 w 82"/>
                      <a:gd name="T29" fmla="*/ 28 h 90"/>
                      <a:gd name="T30" fmla="*/ 79 w 82"/>
                      <a:gd name="T31" fmla="*/ 34 h 90"/>
                      <a:gd name="T32" fmla="*/ 79 w 82"/>
                      <a:gd name="T33" fmla="*/ 42 h 90"/>
                      <a:gd name="T34" fmla="*/ 79 w 82"/>
                      <a:gd name="T35" fmla="*/ 50 h 90"/>
                      <a:gd name="T36" fmla="*/ 76 w 82"/>
                      <a:gd name="T37" fmla="*/ 59 h 90"/>
                      <a:gd name="T38" fmla="*/ 71 w 82"/>
                      <a:gd name="T39" fmla="*/ 67 h 90"/>
                      <a:gd name="T40" fmla="*/ 66 w 82"/>
                      <a:gd name="T41" fmla="*/ 73 h 90"/>
                      <a:gd name="T42" fmla="*/ 60 w 82"/>
                      <a:gd name="T43" fmla="*/ 79 h 90"/>
                      <a:gd name="T44" fmla="*/ 53 w 82"/>
                      <a:gd name="T45" fmla="*/ 82 h 90"/>
                      <a:gd name="T46" fmla="*/ 43 w 82"/>
                      <a:gd name="T47" fmla="*/ 85 h 90"/>
                      <a:gd name="T48" fmla="*/ 34 w 82"/>
                      <a:gd name="T49" fmla="*/ 87 h 90"/>
                      <a:gd name="T50" fmla="*/ 25 w 82"/>
                      <a:gd name="T51" fmla="*/ 85 h 90"/>
                      <a:gd name="T52" fmla="*/ 16 w 82"/>
                      <a:gd name="T53" fmla="*/ 82 h 90"/>
                      <a:gd name="T54" fmla="*/ 8 w 82"/>
                      <a:gd name="T55" fmla="*/ 76 h 90"/>
                      <a:gd name="T56" fmla="*/ 0 w 82"/>
                      <a:gd name="T57" fmla="*/ 70 h 90"/>
                      <a:gd name="T58" fmla="*/ 0 w 82"/>
                      <a:gd name="T59" fmla="*/ 73 h 90"/>
                      <a:gd name="T60" fmla="*/ 2 w 82"/>
                      <a:gd name="T61" fmla="*/ 76 h 90"/>
                      <a:gd name="T62" fmla="*/ 8 w 82"/>
                      <a:gd name="T63" fmla="*/ 81 h 90"/>
                      <a:gd name="T64" fmla="*/ 17 w 82"/>
                      <a:gd name="T65" fmla="*/ 85 h 90"/>
                      <a:gd name="T66" fmla="*/ 25 w 82"/>
                      <a:gd name="T67" fmla="*/ 88 h 90"/>
                      <a:gd name="T68" fmla="*/ 34 w 82"/>
                      <a:gd name="T69" fmla="*/ 90 h 90"/>
                      <a:gd name="T70" fmla="*/ 45 w 82"/>
                      <a:gd name="T71" fmla="*/ 88 h 90"/>
                      <a:gd name="T72" fmla="*/ 53 w 82"/>
                      <a:gd name="T73" fmla="*/ 85 h 90"/>
                      <a:gd name="T74" fmla="*/ 62 w 82"/>
                      <a:gd name="T75" fmla="*/ 81 h 90"/>
                      <a:gd name="T76" fmla="*/ 68 w 82"/>
                      <a:gd name="T77" fmla="*/ 74 h 90"/>
                      <a:gd name="T78" fmla="*/ 74 w 82"/>
                      <a:gd name="T79" fmla="*/ 68 h 90"/>
                      <a:gd name="T80" fmla="*/ 79 w 82"/>
                      <a:gd name="T81" fmla="*/ 61 h 90"/>
                      <a:gd name="T82" fmla="*/ 82 w 82"/>
                      <a:gd name="T83" fmla="*/ 51 h 90"/>
                      <a:gd name="T84" fmla="*/ 82 w 82"/>
                      <a:gd name="T85" fmla="*/ 42 h 90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2"/>
                      <a:gd name="T130" fmla="*/ 0 h 90"/>
                      <a:gd name="T131" fmla="*/ 82 w 82"/>
                      <a:gd name="T132" fmla="*/ 90 h 90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2" h="90">
                        <a:moveTo>
                          <a:pt x="82" y="42"/>
                        </a:moveTo>
                        <a:lnTo>
                          <a:pt x="82" y="34"/>
                        </a:lnTo>
                        <a:lnTo>
                          <a:pt x="80" y="30"/>
                        </a:lnTo>
                        <a:lnTo>
                          <a:pt x="79" y="23"/>
                        </a:lnTo>
                        <a:lnTo>
                          <a:pt x="76" y="17"/>
                        </a:lnTo>
                        <a:lnTo>
                          <a:pt x="70" y="8"/>
                        </a:lnTo>
                        <a:lnTo>
                          <a:pt x="60" y="0"/>
                        </a:lnTo>
                        <a:lnTo>
                          <a:pt x="57" y="0"/>
                        </a:lnTo>
                        <a:lnTo>
                          <a:pt x="54" y="2"/>
                        </a:lnTo>
                        <a:lnTo>
                          <a:pt x="60" y="5"/>
                        </a:lnTo>
                        <a:lnTo>
                          <a:pt x="65" y="8"/>
                        </a:lnTo>
                        <a:lnTo>
                          <a:pt x="70" y="13"/>
                        </a:lnTo>
                        <a:lnTo>
                          <a:pt x="73" y="17"/>
                        </a:lnTo>
                        <a:lnTo>
                          <a:pt x="76" y="23"/>
                        </a:lnTo>
                        <a:lnTo>
                          <a:pt x="77" y="28"/>
                        </a:lnTo>
                        <a:lnTo>
                          <a:pt x="79" y="34"/>
                        </a:lnTo>
                        <a:lnTo>
                          <a:pt x="79" y="42"/>
                        </a:lnTo>
                        <a:lnTo>
                          <a:pt x="79" y="50"/>
                        </a:lnTo>
                        <a:lnTo>
                          <a:pt x="76" y="59"/>
                        </a:lnTo>
                        <a:lnTo>
                          <a:pt x="71" y="67"/>
                        </a:lnTo>
                        <a:lnTo>
                          <a:pt x="66" y="73"/>
                        </a:lnTo>
                        <a:lnTo>
                          <a:pt x="60" y="79"/>
                        </a:lnTo>
                        <a:lnTo>
                          <a:pt x="53" y="82"/>
                        </a:lnTo>
                        <a:lnTo>
                          <a:pt x="43" y="85"/>
                        </a:lnTo>
                        <a:lnTo>
                          <a:pt x="34" y="87"/>
                        </a:lnTo>
                        <a:lnTo>
                          <a:pt x="25" y="85"/>
                        </a:lnTo>
                        <a:lnTo>
                          <a:pt x="16" y="82"/>
                        </a:lnTo>
                        <a:lnTo>
                          <a:pt x="8" y="76"/>
                        </a:lnTo>
                        <a:lnTo>
                          <a:pt x="0" y="70"/>
                        </a:lnTo>
                        <a:lnTo>
                          <a:pt x="0" y="73"/>
                        </a:lnTo>
                        <a:lnTo>
                          <a:pt x="2" y="76"/>
                        </a:lnTo>
                        <a:lnTo>
                          <a:pt x="8" y="81"/>
                        </a:lnTo>
                        <a:lnTo>
                          <a:pt x="17" y="85"/>
                        </a:lnTo>
                        <a:lnTo>
                          <a:pt x="25" y="88"/>
                        </a:lnTo>
                        <a:lnTo>
                          <a:pt x="34" y="90"/>
                        </a:lnTo>
                        <a:lnTo>
                          <a:pt x="45" y="88"/>
                        </a:lnTo>
                        <a:lnTo>
                          <a:pt x="53" y="85"/>
                        </a:lnTo>
                        <a:lnTo>
                          <a:pt x="62" y="81"/>
                        </a:lnTo>
                        <a:lnTo>
                          <a:pt x="68" y="74"/>
                        </a:lnTo>
                        <a:lnTo>
                          <a:pt x="74" y="68"/>
                        </a:lnTo>
                        <a:lnTo>
                          <a:pt x="79" y="61"/>
                        </a:lnTo>
                        <a:lnTo>
                          <a:pt x="82" y="51"/>
                        </a:lnTo>
                        <a:lnTo>
                          <a:pt x="82" y="42"/>
                        </a:lnTo>
                        <a:close/>
                      </a:path>
                    </a:pathLst>
                  </a:custGeom>
                  <a:solidFill>
                    <a:srgbClr val="6776B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6" name="Freeform 984">
                    <a:extLst>
                      <a:ext uri="{FF2B5EF4-FFF2-40B4-BE49-F238E27FC236}">
                        <a16:creationId xmlns:a16="http://schemas.microsoft.com/office/drawing/2014/main" id="{14937C06-2281-D442-8B25-652CA983FF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2" y="1601"/>
                    <a:ext cx="80" cy="88"/>
                  </a:xfrm>
                  <a:custGeom>
                    <a:avLst/>
                    <a:gdLst>
                      <a:gd name="T0" fmla="*/ 80 w 80"/>
                      <a:gd name="T1" fmla="*/ 42 h 88"/>
                      <a:gd name="T2" fmla="*/ 80 w 80"/>
                      <a:gd name="T3" fmla="*/ 34 h 88"/>
                      <a:gd name="T4" fmla="*/ 79 w 80"/>
                      <a:gd name="T5" fmla="*/ 28 h 88"/>
                      <a:gd name="T6" fmla="*/ 77 w 80"/>
                      <a:gd name="T7" fmla="*/ 23 h 88"/>
                      <a:gd name="T8" fmla="*/ 74 w 80"/>
                      <a:gd name="T9" fmla="*/ 17 h 88"/>
                      <a:gd name="T10" fmla="*/ 71 w 80"/>
                      <a:gd name="T11" fmla="*/ 13 h 88"/>
                      <a:gd name="T12" fmla="*/ 66 w 80"/>
                      <a:gd name="T13" fmla="*/ 8 h 88"/>
                      <a:gd name="T14" fmla="*/ 62 w 80"/>
                      <a:gd name="T15" fmla="*/ 5 h 88"/>
                      <a:gd name="T16" fmla="*/ 57 w 80"/>
                      <a:gd name="T17" fmla="*/ 0 h 88"/>
                      <a:gd name="T18" fmla="*/ 54 w 80"/>
                      <a:gd name="T19" fmla="*/ 2 h 88"/>
                      <a:gd name="T20" fmla="*/ 53 w 80"/>
                      <a:gd name="T21" fmla="*/ 2 h 88"/>
                      <a:gd name="T22" fmla="*/ 57 w 80"/>
                      <a:gd name="T23" fmla="*/ 5 h 88"/>
                      <a:gd name="T24" fmla="*/ 62 w 80"/>
                      <a:gd name="T25" fmla="*/ 8 h 88"/>
                      <a:gd name="T26" fmla="*/ 66 w 80"/>
                      <a:gd name="T27" fmla="*/ 13 h 88"/>
                      <a:gd name="T28" fmla="*/ 71 w 80"/>
                      <a:gd name="T29" fmla="*/ 17 h 88"/>
                      <a:gd name="T30" fmla="*/ 74 w 80"/>
                      <a:gd name="T31" fmla="*/ 23 h 88"/>
                      <a:gd name="T32" fmla="*/ 76 w 80"/>
                      <a:gd name="T33" fmla="*/ 28 h 88"/>
                      <a:gd name="T34" fmla="*/ 77 w 80"/>
                      <a:gd name="T35" fmla="*/ 34 h 88"/>
                      <a:gd name="T36" fmla="*/ 77 w 80"/>
                      <a:gd name="T37" fmla="*/ 42 h 88"/>
                      <a:gd name="T38" fmla="*/ 77 w 80"/>
                      <a:gd name="T39" fmla="*/ 50 h 88"/>
                      <a:gd name="T40" fmla="*/ 74 w 80"/>
                      <a:gd name="T41" fmla="*/ 57 h 88"/>
                      <a:gd name="T42" fmla="*/ 71 w 80"/>
                      <a:gd name="T43" fmla="*/ 65 h 88"/>
                      <a:gd name="T44" fmla="*/ 65 w 80"/>
                      <a:gd name="T45" fmla="*/ 71 h 88"/>
                      <a:gd name="T46" fmla="*/ 59 w 80"/>
                      <a:gd name="T47" fmla="*/ 78 h 88"/>
                      <a:gd name="T48" fmla="*/ 51 w 80"/>
                      <a:gd name="T49" fmla="*/ 81 h 88"/>
                      <a:gd name="T50" fmla="*/ 43 w 80"/>
                      <a:gd name="T51" fmla="*/ 84 h 88"/>
                      <a:gd name="T52" fmla="*/ 34 w 80"/>
                      <a:gd name="T53" fmla="*/ 85 h 88"/>
                      <a:gd name="T54" fmla="*/ 25 w 80"/>
                      <a:gd name="T55" fmla="*/ 84 h 88"/>
                      <a:gd name="T56" fmla="*/ 16 w 80"/>
                      <a:gd name="T57" fmla="*/ 79 h 88"/>
                      <a:gd name="T58" fmla="*/ 6 w 80"/>
                      <a:gd name="T59" fmla="*/ 74 h 88"/>
                      <a:gd name="T60" fmla="*/ 0 w 80"/>
                      <a:gd name="T61" fmla="*/ 67 h 88"/>
                      <a:gd name="T62" fmla="*/ 0 w 80"/>
                      <a:gd name="T63" fmla="*/ 70 h 88"/>
                      <a:gd name="T64" fmla="*/ 0 w 80"/>
                      <a:gd name="T65" fmla="*/ 73 h 88"/>
                      <a:gd name="T66" fmla="*/ 8 w 80"/>
                      <a:gd name="T67" fmla="*/ 79 h 88"/>
                      <a:gd name="T68" fmla="*/ 16 w 80"/>
                      <a:gd name="T69" fmla="*/ 84 h 88"/>
                      <a:gd name="T70" fmla="*/ 25 w 80"/>
                      <a:gd name="T71" fmla="*/ 87 h 88"/>
                      <a:gd name="T72" fmla="*/ 34 w 80"/>
                      <a:gd name="T73" fmla="*/ 88 h 88"/>
                      <a:gd name="T74" fmla="*/ 43 w 80"/>
                      <a:gd name="T75" fmla="*/ 87 h 88"/>
                      <a:gd name="T76" fmla="*/ 53 w 80"/>
                      <a:gd name="T77" fmla="*/ 84 h 88"/>
                      <a:gd name="T78" fmla="*/ 60 w 80"/>
                      <a:gd name="T79" fmla="*/ 79 h 88"/>
                      <a:gd name="T80" fmla="*/ 68 w 80"/>
                      <a:gd name="T81" fmla="*/ 74 h 88"/>
                      <a:gd name="T82" fmla="*/ 73 w 80"/>
                      <a:gd name="T83" fmla="*/ 67 h 88"/>
                      <a:gd name="T84" fmla="*/ 77 w 80"/>
                      <a:gd name="T85" fmla="*/ 59 h 88"/>
                      <a:gd name="T86" fmla="*/ 80 w 80"/>
                      <a:gd name="T87" fmla="*/ 51 h 88"/>
                      <a:gd name="T88" fmla="*/ 80 w 80"/>
                      <a:gd name="T89" fmla="*/ 42 h 88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80"/>
                      <a:gd name="T136" fmla="*/ 0 h 88"/>
                      <a:gd name="T137" fmla="*/ 80 w 80"/>
                      <a:gd name="T138" fmla="*/ 88 h 88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80" h="88">
                        <a:moveTo>
                          <a:pt x="80" y="42"/>
                        </a:moveTo>
                        <a:lnTo>
                          <a:pt x="80" y="34"/>
                        </a:lnTo>
                        <a:lnTo>
                          <a:pt x="79" y="28"/>
                        </a:lnTo>
                        <a:lnTo>
                          <a:pt x="77" y="23"/>
                        </a:lnTo>
                        <a:lnTo>
                          <a:pt x="74" y="17"/>
                        </a:lnTo>
                        <a:lnTo>
                          <a:pt x="71" y="13"/>
                        </a:lnTo>
                        <a:lnTo>
                          <a:pt x="66" y="8"/>
                        </a:lnTo>
                        <a:lnTo>
                          <a:pt x="62" y="5"/>
                        </a:lnTo>
                        <a:lnTo>
                          <a:pt x="57" y="0"/>
                        </a:lnTo>
                        <a:lnTo>
                          <a:pt x="54" y="2"/>
                        </a:lnTo>
                        <a:lnTo>
                          <a:pt x="53" y="2"/>
                        </a:lnTo>
                        <a:lnTo>
                          <a:pt x="57" y="5"/>
                        </a:lnTo>
                        <a:lnTo>
                          <a:pt x="62" y="8"/>
                        </a:lnTo>
                        <a:lnTo>
                          <a:pt x="66" y="13"/>
                        </a:lnTo>
                        <a:lnTo>
                          <a:pt x="71" y="17"/>
                        </a:lnTo>
                        <a:lnTo>
                          <a:pt x="74" y="23"/>
                        </a:lnTo>
                        <a:lnTo>
                          <a:pt x="76" y="28"/>
                        </a:lnTo>
                        <a:lnTo>
                          <a:pt x="77" y="34"/>
                        </a:lnTo>
                        <a:lnTo>
                          <a:pt x="77" y="42"/>
                        </a:lnTo>
                        <a:lnTo>
                          <a:pt x="77" y="50"/>
                        </a:lnTo>
                        <a:lnTo>
                          <a:pt x="74" y="57"/>
                        </a:lnTo>
                        <a:lnTo>
                          <a:pt x="71" y="65"/>
                        </a:lnTo>
                        <a:lnTo>
                          <a:pt x="65" y="71"/>
                        </a:lnTo>
                        <a:lnTo>
                          <a:pt x="59" y="78"/>
                        </a:lnTo>
                        <a:lnTo>
                          <a:pt x="51" y="81"/>
                        </a:lnTo>
                        <a:lnTo>
                          <a:pt x="43" y="84"/>
                        </a:lnTo>
                        <a:lnTo>
                          <a:pt x="34" y="85"/>
                        </a:lnTo>
                        <a:lnTo>
                          <a:pt x="25" y="84"/>
                        </a:lnTo>
                        <a:lnTo>
                          <a:pt x="16" y="79"/>
                        </a:lnTo>
                        <a:lnTo>
                          <a:pt x="6" y="74"/>
                        </a:lnTo>
                        <a:lnTo>
                          <a:pt x="0" y="67"/>
                        </a:lnTo>
                        <a:lnTo>
                          <a:pt x="0" y="70"/>
                        </a:lnTo>
                        <a:lnTo>
                          <a:pt x="0" y="73"/>
                        </a:lnTo>
                        <a:lnTo>
                          <a:pt x="8" y="79"/>
                        </a:lnTo>
                        <a:lnTo>
                          <a:pt x="16" y="84"/>
                        </a:lnTo>
                        <a:lnTo>
                          <a:pt x="25" y="87"/>
                        </a:lnTo>
                        <a:lnTo>
                          <a:pt x="34" y="88"/>
                        </a:lnTo>
                        <a:lnTo>
                          <a:pt x="43" y="87"/>
                        </a:lnTo>
                        <a:lnTo>
                          <a:pt x="53" y="84"/>
                        </a:lnTo>
                        <a:lnTo>
                          <a:pt x="60" y="79"/>
                        </a:lnTo>
                        <a:lnTo>
                          <a:pt x="68" y="74"/>
                        </a:lnTo>
                        <a:lnTo>
                          <a:pt x="73" y="67"/>
                        </a:lnTo>
                        <a:lnTo>
                          <a:pt x="77" y="59"/>
                        </a:lnTo>
                        <a:lnTo>
                          <a:pt x="80" y="51"/>
                        </a:lnTo>
                        <a:lnTo>
                          <a:pt x="80" y="42"/>
                        </a:lnTo>
                        <a:close/>
                      </a:path>
                    </a:pathLst>
                  </a:custGeom>
                  <a:solidFill>
                    <a:srgbClr val="6A79B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7" name="Freeform 985">
                    <a:extLst>
                      <a:ext uri="{FF2B5EF4-FFF2-40B4-BE49-F238E27FC236}">
                        <a16:creationId xmlns:a16="http://schemas.microsoft.com/office/drawing/2014/main" id="{F68F6E57-46DD-094E-AEF0-80AD7EF4A7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2" y="1603"/>
                    <a:ext cx="79" cy="85"/>
                  </a:xfrm>
                  <a:custGeom>
                    <a:avLst/>
                    <a:gdLst>
                      <a:gd name="T0" fmla="*/ 79 w 79"/>
                      <a:gd name="T1" fmla="*/ 40 h 85"/>
                      <a:gd name="T2" fmla="*/ 79 w 79"/>
                      <a:gd name="T3" fmla="*/ 32 h 85"/>
                      <a:gd name="T4" fmla="*/ 77 w 79"/>
                      <a:gd name="T5" fmla="*/ 26 h 85"/>
                      <a:gd name="T6" fmla="*/ 76 w 79"/>
                      <a:gd name="T7" fmla="*/ 21 h 85"/>
                      <a:gd name="T8" fmla="*/ 73 w 79"/>
                      <a:gd name="T9" fmla="*/ 15 h 85"/>
                      <a:gd name="T10" fmla="*/ 70 w 79"/>
                      <a:gd name="T11" fmla="*/ 11 h 85"/>
                      <a:gd name="T12" fmla="*/ 65 w 79"/>
                      <a:gd name="T13" fmla="*/ 6 h 85"/>
                      <a:gd name="T14" fmla="*/ 60 w 79"/>
                      <a:gd name="T15" fmla="*/ 3 h 85"/>
                      <a:gd name="T16" fmla="*/ 54 w 79"/>
                      <a:gd name="T17" fmla="*/ 0 h 85"/>
                      <a:gd name="T18" fmla="*/ 53 w 79"/>
                      <a:gd name="T19" fmla="*/ 0 h 85"/>
                      <a:gd name="T20" fmla="*/ 49 w 79"/>
                      <a:gd name="T21" fmla="*/ 0 h 85"/>
                      <a:gd name="T22" fmla="*/ 56 w 79"/>
                      <a:gd name="T23" fmla="*/ 3 h 85"/>
                      <a:gd name="T24" fmla="*/ 60 w 79"/>
                      <a:gd name="T25" fmla="*/ 6 h 85"/>
                      <a:gd name="T26" fmla="*/ 65 w 79"/>
                      <a:gd name="T27" fmla="*/ 11 h 85"/>
                      <a:gd name="T28" fmla="*/ 68 w 79"/>
                      <a:gd name="T29" fmla="*/ 15 h 85"/>
                      <a:gd name="T30" fmla="*/ 71 w 79"/>
                      <a:gd name="T31" fmla="*/ 21 h 85"/>
                      <a:gd name="T32" fmla="*/ 74 w 79"/>
                      <a:gd name="T33" fmla="*/ 26 h 85"/>
                      <a:gd name="T34" fmla="*/ 76 w 79"/>
                      <a:gd name="T35" fmla="*/ 32 h 85"/>
                      <a:gd name="T36" fmla="*/ 76 w 79"/>
                      <a:gd name="T37" fmla="*/ 40 h 85"/>
                      <a:gd name="T38" fmla="*/ 76 w 79"/>
                      <a:gd name="T39" fmla="*/ 48 h 85"/>
                      <a:gd name="T40" fmla="*/ 73 w 79"/>
                      <a:gd name="T41" fmla="*/ 55 h 85"/>
                      <a:gd name="T42" fmla="*/ 70 w 79"/>
                      <a:gd name="T43" fmla="*/ 63 h 85"/>
                      <a:gd name="T44" fmla="*/ 63 w 79"/>
                      <a:gd name="T45" fmla="*/ 69 h 85"/>
                      <a:gd name="T46" fmla="*/ 57 w 79"/>
                      <a:gd name="T47" fmla="*/ 74 h 85"/>
                      <a:gd name="T48" fmla="*/ 51 w 79"/>
                      <a:gd name="T49" fmla="*/ 77 h 85"/>
                      <a:gd name="T50" fmla="*/ 43 w 79"/>
                      <a:gd name="T51" fmla="*/ 80 h 85"/>
                      <a:gd name="T52" fmla="*/ 34 w 79"/>
                      <a:gd name="T53" fmla="*/ 82 h 85"/>
                      <a:gd name="T54" fmla="*/ 25 w 79"/>
                      <a:gd name="T55" fmla="*/ 80 h 85"/>
                      <a:gd name="T56" fmla="*/ 14 w 79"/>
                      <a:gd name="T57" fmla="*/ 76 h 85"/>
                      <a:gd name="T58" fmla="*/ 6 w 79"/>
                      <a:gd name="T59" fmla="*/ 69 h 85"/>
                      <a:gd name="T60" fmla="*/ 0 w 79"/>
                      <a:gd name="T61" fmla="*/ 62 h 85"/>
                      <a:gd name="T62" fmla="*/ 0 w 79"/>
                      <a:gd name="T63" fmla="*/ 65 h 85"/>
                      <a:gd name="T64" fmla="*/ 0 w 79"/>
                      <a:gd name="T65" fmla="*/ 68 h 85"/>
                      <a:gd name="T66" fmla="*/ 8 w 79"/>
                      <a:gd name="T67" fmla="*/ 74 h 85"/>
                      <a:gd name="T68" fmla="*/ 16 w 79"/>
                      <a:gd name="T69" fmla="*/ 80 h 85"/>
                      <a:gd name="T70" fmla="*/ 25 w 79"/>
                      <a:gd name="T71" fmla="*/ 83 h 85"/>
                      <a:gd name="T72" fmla="*/ 34 w 79"/>
                      <a:gd name="T73" fmla="*/ 85 h 85"/>
                      <a:gd name="T74" fmla="*/ 43 w 79"/>
                      <a:gd name="T75" fmla="*/ 83 h 85"/>
                      <a:gd name="T76" fmla="*/ 53 w 79"/>
                      <a:gd name="T77" fmla="*/ 80 h 85"/>
                      <a:gd name="T78" fmla="*/ 60 w 79"/>
                      <a:gd name="T79" fmla="*/ 77 h 85"/>
                      <a:gd name="T80" fmla="*/ 66 w 79"/>
                      <a:gd name="T81" fmla="*/ 71 h 85"/>
                      <a:gd name="T82" fmla="*/ 71 w 79"/>
                      <a:gd name="T83" fmla="*/ 65 h 85"/>
                      <a:gd name="T84" fmla="*/ 76 w 79"/>
                      <a:gd name="T85" fmla="*/ 57 h 85"/>
                      <a:gd name="T86" fmla="*/ 79 w 79"/>
                      <a:gd name="T87" fmla="*/ 48 h 85"/>
                      <a:gd name="T88" fmla="*/ 79 w 79"/>
                      <a:gd name="T89" fmla="*/ 40 h 8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79"/>
                      <a:gd name="T136" fmla="*/ 0 h 85"/>
                      <a:gd name="T137" fmla="*/ 79 w 79"/>
                      <a:gd name="T138" fmla="*/ 85 h 8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79" h="85">
                        <a:moveTo>
                          <a:pt x="79" y="40"/>
                        </a:moveTo>
                        <a:lnTo>
                          <a:pt x="79" y="32"/>
                        </a:lnTo>
                        <a:lnTo>
                          <a:pt x="77" y="26"/>
                        </a:lnTo>
                        <a:lnTo>
                          <a:pt x="76" y="21"/>
                        </a:lnTo>
                        <a:lnTo>
                          <a:pt x="73" y="15"/>
                        </a:lnTo>
                        <a:lnTo>
                          <a:pt x="70" y="11"/>
                        </a:lnTo>
                        <a:lnTo>
                          <a:pt x="65" y="6"/>
                        </a:lnTo>
                        <a:lnTo>
                          <a:pt x="60" y="3"/>
                        </a:lnTo>
                        <a:lnTo>
                          <a:pt x="54" y="0"/>
                        </a:lnTo>
                        <a:lnTo>
                          <a:pt x="53" y="0"/>
                        </a:lnTo>
                        <a:lnTo>
                          <a:pt x="49" y="0"/>
                        </a:lnTo>
                        <a:lnTo>
                          <a:pt x="56" y="3"/>
                        </a:lnTo>
                        <a:lnTo>
                          <a:pt x="60" y="6"/>
                        </a:lnTo>
                        <a:lnTo>
                          <a:pt x="65" y="11"/>
                        </a:lnTo>
                        <a:lnTo>
                          <a:pt x="68" y="15"/>
                        </a:lnTo>
                        <a:lnTo>
                          <a:pt x="71" y="21"/>
                        </a:lnTo>
                        <a:lnTo>
                          <a:pt x="74" y="26"/>
                        </a:lnTo>
                        <a:lnTo>
                          <a:pt x="76" y="32"/>
                        </a:lnTo>
                        <a:lnTo>
                          <a:pt x="76" y="40"/>
                        </a:lnTo>
                        <a:lnTo>
                          <a:pt x="76" y="48"/>
                        </a:lnTo>
                        <a:lnTo>
                          <a:pt x="73" y="55"/>
                        </a:lnTo>
                        <a:lnTo>
                          <a:pt x="70" y="63"/>
                        </a:lnTo>
                        <a:lnTo>
                          <a:pt x="63" y="69"/>
                        </a:lnTo>
                        <a:lnTo>
                          <a:pt x="57" y="74"/>
                        </a:lnTo>
                        <a:lnTo>
                          <a:pt x="51" y="77"/>
                        </a:lnTo>
                        <a:lnTo>
                          <a:pt x="43" y="80"/>
                        </a:lnTo>
                        <a:lnTo>
                          <a:pt x="34" y="82"/>
                        </a:lnTo>
                        <a:lnTo>
                          <a:pt x="25" y="80"/>
                        </a:lnTo>
                        <a:lnTo>
                          <a:pt x="14" y="76"/>
                        </a:lnTo>
                        <a:lnTo>
                          <a:pt x="6" y="69"/>
                        </a:lnTo>
                        <a:lnTo>
                          <a:pt x="0" y="62"/>
                        </a:lnTo>
                        <a:lnTo>
                          <a:pt x="0" y="65"/>
                        </a:lnTo>
                        <a:lnTo>
                          <a:pt x="0" y="68"/>
                        </a:lnTo>
                        <a:lnTo>
                          <a:pt x="8" y="74"/>
                        </a:lnTo>
                        <a:lnTo>
                          <a:pt x="16" y="80"/>
                        </a:lnTo>
                        <a:lnTo>
                          <a:pt x="25" y="83"/>
                        </a:lnTo>
                        <a:lnTo>
                          <a:pt x="34" y="85"/>
                        </a:lnTo>
                        <a:lnTo>
                          <a:pt x="43" y="83"/>
                        </a:lnTo>
                        <a:lnTo>
                          <a:pt x="53" y="80"/>
                        </a:lnTo>
                        <a:lnTo>
                          <a:pt x="60" y="77"/>
                        </a:lnTo>
                        <a:lnTo>
                          <a:pt x="66" y="71"/>
                        </a:lnTo>
                        <a:lnTo>
                          <a:pt x="71" y="65"/>
                        </a:lnTo>
                        <a:lnTo>
                          <a:pt x="76" y="57"/>
                        </a:lnTo>
                        <a:lnTo>
                          <a:pt x="79" y="48"/>
                        </a:lnTo>
                        <a:lnTo>
                          <a:pt x="79" y="40"/>
                        </a:lnTo>
                        <a:close/>
                      </a:path>
                    </a:pathLst>
                  </a:custGeom>
                  <a:solidFill>
                    <a:srgbClr val="717FB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8" name="Freeform 986">
                    <a:extLst>
                      <a:ext uri="{FF2B5EF4-FFF2-40B4-BE49-F238E27FC236}">
                        <a16:creationId xmlns:a16="http://schemas.microsoft.com/office/drawing/2014/main" id="{EB2C9B07-533F-4043-B4C2-74E5DB46A3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2" y="1603"/>
                    <a:ext cx="77" cy="83"/>
                  </a:xfrm>
                  <a:custGeom>
                    <a:avLst/>
                    <a:gdLst>
                      <a:gd name="T0" fmla="*/ 77 w 77"/>
                      <a:gd name="T1" fmla="*/ 40 h 83"/>
                      <a:gd name="T2" fmla="*/ 77 w 77"/>
                      <a:gd name="T3" fmla="*/ 32 h 83"/>
                      <a:gd name="T4" fmla="*/ 76 w 77"/>
                      <a:gd name="T5" fmla="*/ 26 h 83"/>
                      <a:gd name="T6" fmla="*/ 74 w 77"/>
                      <a:gd name="T7" fmla="*/ 21 h 83"/>
                      <a:gd name="T8" fmla="*/ 71 w 77"/>
                      <a:gd name="T9" fmla="*/ 15 h 83"/>
                      <a:gd name="T10" fmla="*/ 66 w 77"/>
                      <a:gd name="T11" fmla="*/ 11 h 83"/>
                      <a:gd name="T12" fmla="*/ 62 w 77"/>
                      <a:gd name="T13" fmla="*/ 6 h 83"/>
                      <a:gd name="T14" fmla="*/ 57 w 77"/>
                      <a:gd name="T15" fmla="*/ 3 h 83"/>
                      <a:gd name="T16" fmla="*/ 53 w 77"/>
                      <a:gd name="T17" fmla="*/ 0 h 83"/>
                      <a:gd name="T18" fmla="*/ 49 w 77"/>
                      <a:gd name="T19" fmla="*/ 0 h 83"/>
                      <a:gd name="T20" fmla="*/ 46 w 77"/>
                      <a:gd name="T21" fmla="*/ 1 h 83"/>
                      <a:gd name="T22" fmla="*/ 53 w 77"/>
                      <a:gd name="T23" fmla="*/ 3 h 83"/>
                      <a:gd name="T24" fmla="*/ 57 w 77"/>
                      <a:gd name="T25" fmla="*/ 6 h 83"/>
                      <a:gd name="T26" fmla="*/ 62 w 77"/>
                      <a:gd name="T27" fmla="*/ 11 h 83"/>
                      <a:gd name="T28" fmla="*/ 66 w 77"/>
                      <a:gd name="T29" fmla="*/ 15 h 83"/>
                      <a:gd name="T30" fmla="*/ 70 w 77"/>
                      <a:gd name="T31" fmla="*/ 20 h 83"/>
                      <a:gd name="T32" fmla="*/ 73 w 77"/>
                      <a:gd name="T33" fmla="*/ 26 h 83"/>
                      <a:gd name="T34" fmla="*/ 74 w 77"/>
                      <a:gd name="T35" fmla="*/ 32 h 83"/>
                      <a:gd name="T36" fmla="*/ 74 w 77"/>
                      <a:gd name="T37" fmla="*/ 40 h 83"/>
                      <a:gd name="T38" fmla="*/ 74 w 77"/>
                      <a:gd name="T39" fmla="*/ 48 h 83"/>
                      <a:gd name="T40" fmla="*/ 71 w 77"/>
                      <a:gd name="T41" fmla="*/ 55 h 83"/>
                      <a:gd name="T42" fmla="*/ 68 w 77"/>
                      <a:gd name="T43" fmla="*/ 62 h 83"/>
                      <a:gd name="T44" fmla="*/ 63 w 77"/>
                      <a:gd name="T45" fmla="*/ 68 h 83"/>
                      <a:gd name="T46" fmla="*/ 57 w 77"/>
                      <a:gd name="T47" fmla="*/ 72 h 83"/>
                      <a:gd name="T48" fmla="*/ 49 w 77"/>
                      <a:gd name="T49" fmla="*/ 76 h 83"/>
                      <a:gd name="T50" fmla="*/ 43 w 77"/>
                      <a:gd name="T51" fmla="*/ 79 h 83"/>
                      <a:gd name="T52" fmla="*/ 34 w 77"/>
                      <a:gd name="T53" fmla="*/ 80 h 83"/>
                      <a:gd name="T54" fmla="*/ 23 w 77"/>
                      <a:gd name="T55" fmla="*/ 79 h 83"/>
                      <a:gd name="T56" fmla="*/ 14 w 77"/>
                      <a:gd name="T57" fmla="*/ 74 h 83"/>
                      <a:gd name="T58" fmla="*/ 6 w 77"/>
                      <a:gd name="T59" fmla="*/ 68 h 83"/>
                      <a:gd name="T60" fmla="*/ 0 w 77"/>
                      <a:gd name="T61" fmla="*/ 60 h 83"/>
                      <a:gd name="T62" fmla="*/ 0 w 77"/>
                      <a:gd name="T63" fmla="*/ 60 h 83"/>
                      <a:gd name="T64" fmla="*/ 0 w 77"/>
                      <a:gd name="T65" fmla="*/ 60 h 83"/>
                      <a:gd name="T66" fmla="*/ 0 w 77"/>
                      <a:gd name="T67" fmla="*/ 63 h 83"/>
                      <a:gd name="T68" fmla="*/ 0 w 77"/>
                      <a:gd name="T69" fmla="*/ 65 h 83"/>
                      <a:gd name="T70" fmla="*/ 6 w 77"/>
                      <a:gd name="T71" fmla="*/ 72 h 83"/>
                      <a:gd name="T72" fmla="*/ 16 w 77"/>
                      <a:gd name="T73" fmla="*/ 77 h 83"/>
                      <a:gd name="T74" fmla="*/ 25 w 77"/>
                      <a:gd name="T75" fmla="*/ 82 h 83"/>
                      <a:gd name="T76" fmla="*/ 34 w 77"/>
                      <a:gd name="T77" fmla="*/ 83 h 83"/>
                      <a:gd name="T78" fmla="*/ 43 w 77"/>
                      <a:gd name="T79" fmla="*/ 82 h 83"/>
                      <a:gd name="T80" fmla="*/ 51 w 77"/>
                      <a:gd name="T81" fmla="*/ 79 h 83"/>
                      <a:gd name="T82" fmla="*/ 59 w 77"/>
                      <a:gd name="T83" fmla="*/ 76 h 83"/>
                      <a:gd name="T84" fmla="*/ 65 w 77"/>
                      <a:gd name="T85" fmla="*/ 69 h 83"/>
                      <a:gd name="T86" fmla="*/ 71 w 77"/>
                      <a:gd name="T87" fmla="*/ 63 h 83"/>
                      <a:gd name="T88" fmla="*/ 74 w 77"/>
                      <a:gd name="T89" fmla="*/ 55 h 83"/>
                      <a:gd name="T90" fmla="*/ 77 w 77"/>
                      <a:gd name="T91" fmla="*/ 48 h 83"/>
                      <a:gd name="T92" fmla="*/ 77 w 77"/>
                      <a:gd name="T93" fmla="*/ 40 h 83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7"/>
                      <a:gd name="T142" fmla="*/ 0 h 83"/>
                      <a:gd name="T143" fmla="*/ 77 w 77"/>
                      <a:gd name="T144" fmla="*/ 83 h 83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7" h="83">
                        <a:moveTo>
                          <a:pt x="77" y="40"/>
                        </a:moveTo>
                        <a:lnTo>
                          <a:pt x="77" y="32"/>
                        </a:lnTo>
                        <a:lnTo>
                          <a:pt x="76" y="26"/>
                        </a:lnTo>
                        <a:lnTo>
                          <a:pt x="74" y="21"/>
                        </a:lnTo>
                        <a:lnTo>
                          <a:pt x="71" y="15"/>
                        </a:lnTo>
                        <a:lnTo>
                          <a:pt x="66" y="11"/>
                        </a:lnTo>
                        <a:lnTo>
                          <a:pt x="62" y="6"/>
                        </a:lnTo>
                        <a:lnTo>
                          <a:pt x="57" y="3"/>
                        </a:lnTo>
                        <a:lnTo>
                          <a:pt x="53" y="0"/>
                        </a:lnTo>
                        <a:lnTo>
                          <a:pt x="49" y="0"/>
                        </a:lnTo>
                        <a:lnTo>
                          <a:pt x="46" y="1"/>
                        </a:lnTo>
                        <a:lnTo>
                          <a:pt x="53" y="3"/>
                        </a:lnTo>
                        <a:lnTo>
                          <a:pt x="57" y="6"/>
                        </a:lnTo>
                        <a:lnTo>
                          <a:pt x="62" y="11"/>
                        </a:lnTo>
                        <a:lnTo>
                          <a:pt x="66" y="15"/>
                        </a:lnTo>
                        <a:lnTo>
                          <a:pt x="70" y="20"/>
                        </a:lnTo>
                        <a:lnTo>
                          <a:pt x="73" y="26"/>
                        </a:lnTo>
                        <a:lnTo>
                          <a:pt x="74" y="32"/>
                        </a:lnTo>
                        <a:lnTo>
                          <a:pt x="74" y="40"/>
                        </a:lnTo>
                        <a:lnTo>
                          <a:pt x="74" y="48"/>
                        </a:lnTo>
                        <a:lnTo>
                          <a:pt x="71" y="55"/>
                        </a:lnTo>
                        <a:lnTo>
                          <a:pt x="68" y="62"/>
                        </a:lnTo>
                        <a:lnTo>
                          <a:pt x="63" y="68"/>
                        </a:lnTo>
                        <a:lnTo>
                          <a:pt x="57" y="72"/>
                        </a:lnTo>
                        <a:lnTo>
                          <a:pt x="49" y="76"/>
                        </a:lnTo>
                        <a:lnTo>
                          <a:pt x="43" y="79"/>
                        </a:lnTo>
                        <a:lnTo>
                          <a:pt x="34" y="80"/>
                        </a:lnTo>
                        <a:lnTo>
                          <a:pt x="23" y="79"/>
                        </a:lnTo>
                        <a:lnTo>
                          <a:pt x="14" y="74"/>
                        </a:lnTo>
                        <a:lnTo>
                          <a:pt x="6" y="68"/>
                        </a:lnTo>
                        <a:lnTo>
                          <a:pt x="0" y="60"/>
                        </a:lnTo>
                        <a:lnTo>
                          <a:pt x="0" y="63"/>
                        </a:lnTo>
                        <a:lnTo>
                          <a:pt x="0" y="65"/>
                        </a:lnTo>
                        <a:lnTo>
                          <a:pt x="6" y="72"/>
                        </a:lnTo>
                        <a:lnTo>
                          <a:pt x="16" y="77"/>
                        </a:lnTo>
                        <a:lnTo>
                          <a:pt x="25" y="82"/>
                        </a:lnTo>
                        <a:lnTo>
                          <a:pt x="34" y="83"/>
                        </a:lnTo>
                        <a:lnTo>
                          <a:pt x="43" y="82"/>
                        </a:lnTo>
                        <a:lnTo>
                          <a:pt x="51" y="79"/>
                        </a:lnTo>
                        <a:lnTo>
                          <a:pt x="59" y="76"/>
                        </a:lnTo>
                        <a:lnTo>
                          <a:pt x="65" y="69"/>
                        </a:lnTo>
                        <a:lnTo>
                          <a:pt x="71" y="63"/>
                        </a:lnTo>
                        <a:lnTo>
                          <a:pt x="74" y="55"/>
                        </a:lnTo>
                        <a:lnTo>
                          <a:pt x="77" y="48"/>
                        </a:lnTo>
                        <a:lnTo>
                          <a:pt x="77" y="40"/>
                        </a:lnTo>
                        <a:close/>
                      </a:path>
                    </a:pathLst>
                  </a:custGeom>
                  <a:solidFill>
                    <a:srgbClr val="7582B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99" name="Freeform 987">
                    <a:extLst>
                      <a:ext uri="{FF2B5EF4-FFF2-40B4-BE49-F238E27FC236}">
                        <a16:creationId xmlns:a16="http://schemas.microsoft.com/office/drawing/2014/main" id="{FD1339DB-C770-9940-A46D-0097D33E15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2" y="1603"/>
                    <a:ext cx="76" cy="82"/>
                  </a:xfrm>
                  <a:custGeom>
                    <a:avLst/>
                    <a:gdLst>
                      <a:gd name="T0" fmla="*/ 76 w 76"/>
                      <a:gd name="T1" fmla="*/ 40 h 82"/>
                      <a:gd name="T2" fmla="*/ 76 w 76"/>
                      <a:gd name="T3" fmla="*/ 32 h 82"/>
                      <a:gd name="T4" fmla="*/ 74 w 76"/>
                      <a:gd name="T5" fmla="*/ 26 h 82"/>
                      <a:gd name="T6" fmla="*/ 71 w 76"/>
                      <a:gd name="T7" fmla="*/ 21 h 82"/>
                      <a:gd name="T8" fmla="*/ 68 w 76"/>
                      <a:gd name="T9" fmla="*/ 15 h 82"/>
                      <a:gd name="T10" fmla="*/ 65 w 76"/>
                      <a:gd name="T11" fmla="*/ 11 h 82"/>
                      <a:gd name="T12" fmla="*/ 60 w 76"/>
                      <a:gd name="T13" fmla="*/ 6 h 82"/>
                      <a:gd name="T14" fmla="*/ 56 w 76"/>
                      <a:gd name="T15" fmla="*/ 3 h 82"/>
                      <a:gd name="T16" fmla="*/ 49 w 76"/>
                      <a:gd name="T17" fmla="*/ 0 h 82"/>
                      <a:gd name="T18" fmla="*/ 46 w 76"/>
                      <a:gd name="T19" fmla="*/ 1 h 82"/>
                      <a:gd name="T20" fmla="*/ 43 w 76"/>
                      <a:gd name="T21" fmla="*/ 1 h 82"/>
                      <a:gd name="T22" fmla="*/ 49 w 76"/>
                      <a:gd name="T23" fmla="*/ 4 h 82"/>
                      <a:gd name="T24" fmla="*/ 56 w 76"/>
                      <a:gd name="T25" fmla="*/ 8 h 82"/>
                      <a:gd name="T26" fmla="*/ 60 w 76"/>
                      <a:gd name="T27" fmla="*/ 11 h 82"/>
                      <a:gd name="T28" fmla="*/ 65 w 76"/>
                      <a:gd name="T29" fmla="*/ 15 h 82"/>
                      <a:gd name="T30" fmla="*/ 68 w 76"/>
                      <a:gd name="T31" fmla="*/ 20 h 82"/>
                      <a:gd name="T32" fmla="*/ 71 w 76"/>
                      <a:gd name="T33" fmla="*/ 26 h 82"/>
                      <a:gd name="T34" fmla="*/ 73 w 76"/>
                      <a:gd name="T35" fmla="*/ 32 h 82"/>
                      <a:gd name="T36" fmla="*/ 73 w 76"/>
                      <a:gd name="T37" fmla="*/ 40 h 82"/>
                      <a:gd name="T38" fmla="*/ 73 w 76"/>
                      <a:gd name="T39" fmla="*/ 48 h 82"/>
                      <a:gd name="T40" fmla="*/ 70 w 76"/>
                      <a:gd name="T41" fmla="*/ 54 h 82"/>
                      <a:gd name="T42" fmla="*/ 66 w 76"/>
                      <a:gd name="T43" fmla="*/ 62 h 82"/>
                      <a:gd name="T44" fmla="*/ 62 w 76"/>
                      <a:gd name="T45" fmla="*/ 66 h 82"/>
                      <a:gd name="T46" fmla="*/ 56 w 76"/>
                      <a:gd name="T47" fmla="*/ 71 h 82"/>
                      <a:gd name="T48" fmla="*/ 49 w 76"/>
                      <a:gd name="T49" fmla="*/ 76 h 82"/>
                      <a:gd name="T50" fmla="*/ 42 w 76"/>
                      <a:gd name="T51" fmla="*/ 77 h 82"/>
                      <a:gd name="T52" fmla="*/ 34 w 76"/>
                      <a:gd name="T53" fmla="*/ 79 h 82"/>
                      <a:gd name="T54" fmla="*/ 23 w 76"/>
                      <a:gd name="T55" fmla="*/ 76 h 82"/>
                      <a:gd name="T56" fmla="*/ 14 w 76"/>
                      <a:gd name="T57" fmla="*/ 72 h 82"/>
                      <a:gd name="T58" fmla="*/ 6 w 76"/>
                      <a:gd name="T59" fmla="*/ 65 h 82"/>
                      <a:gd name="T60" fmla="*/ 0 w 76"/>
                      <a:gd name="T61" fmla="*/ 57 h 82"/>
                      <a:gd name="T62" fmla="*/ 0 w 76"/>
                      <a:gd name="T63" fmla="*/ 59 h 82"/>
                      <a:gd name="T64" fmla="*/ 0 w 76"/>
                      <a:gd name="T65" fmla="*/ 60 h 82"/>
                      <a:gd name="T66" fmla="*/ 0 w 76"/>
                      <a:gd name="T67" fmla="*/ 62 h 82"/>
                      <a:gd name="T68" fmla="*/ 0 w 76"/>
                      <a:gd name="T69" fmla="*/ 62 h 82"/>
                      <a:gd name="T70" fmla="*/ 6 w 76"/>
                      <a:gd name="T71" fmla="*/ 69 h 82"/>
                      <a:gd name="T72" fmla="*/ 14 w 76"/>
                      <a:gd name="T73" fmla="*/ 76 h 82"/>
                      <a:gd name="T74" fmla="*/ 25 w 76"/>
                      <a:gd name="T75" fmla="*/ 80 h 82"/>
                      <a:gd name="T76" fmla="*/ 34 w 76"/>
                      <a:gd name="T77" fmla="*/ 82 h 82"/>
                      <a:gd name="T78" fmla="*/ 43 w 76"/>
                      <a:gd name="T79" fmla="*/ 80 h 82"/>
                      <a:gd name="T80" fmla="*/ 51 w 76"/>
                      <a:gd name="T81" fmla="*/ 77 h 82"/>
                      <a:gd name="T82" fmla="*/ 57 w 76"/>
                      <a:gd name="T83" fmla="*/ 74 h 82"/>
                      <a:gd name="T84" fmla="*/ 63 w 76"/>
                      <a:gd name="T85" fmla="*/ 69 h 82"/>
                      <a:gd name="T86" fmla="*/ 70 w 76"/>
                      <a:gd name="T87" fmla="*/ 63 h 82"/>
                      <a:gd name="T88" fmla="*/ 73 w 76"/>
                      <a:gd name="T89" fmla="*/ 55 h 82"/>
                      <a:gd name="T90" fmla="*/ 76 w 76"/>
                      <a:gd name="T91" fmla="*/ 48 h 82"/>
                      <a:gd name="T92" fmla="*/ 76 w 76"/>
                      <a:gd name="T93" fmla="*/ 40 h 8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76"/>
                      <a:gd name="T142" fmla="*/ 0 h 82"/>
                      <a:gd name="T143" fmla="*/ 76 w 76"/>
                      <a:gd name="T144" fmla="*/ 82 h 8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76" h="82">
                        <a:moveTo>
                          <a:pt x="76" y="40"/>
                        </a:moveTo>
                        <a:lnTo>
                          <a:pt x="76" y="32"/>
                        </a:lnTo>
                        <a:lnTo>
                          <a:pt x="74" y="26"/>
                        </a:lnTo>
                        <a:lnTo>
                          <a:pt x="71" y="21"/>
                        </a:lnTo>
                        <a:lnTo>
                          <a:pt x="68" y="15"/>
                        </a:lnTo>
                        <a:lnTo>
                          <a:pt x="65" y="11"/>
                        </a:lnTo>
                        <a:lnTo>
                          <a:pt x="60" y="6"/>
                        </a:lnTo>
                        <a:lnTo>
                          <a:pt x="56" y="3"/>
                        </a:lnTo>
                        <a:lnTo>
                          <a:pt x="49" y="0"/>
                        </a:lnTo>
                        <a:lnTo>
                          <a:pt x="46" y="1"/>
                        </a:lnTo>
                        <a:lnTo>
                          <a:pt x="43" y="1"/>
                        </a:lnTo>
                        <a:lnTo>
                          <a:pt x="49" y="4"/>
                        </a:lnTo>
                        <a:lnTo>
                          <a:pt x="56" y="8"/>
                        </a:lnTo>
                        <a:lnTo>
                          <a:pt x="60" y="11"/>
                        </a:lnTo>
                        <a:lnTo>
                          <a:pt x="65" y="15"/>
                        </a:lnTo>
                        <a:lnTo>
                          <a:pt x="68" y="20"/>
                        </a:lnTo>
                        <a:lnTo>
                          <a:pt x="71" y="26"/>
                        </a:lnTo>
                        <a:lnTo>
                          <a:pt x="73" y="32"/>
                        </a:lnTo>
                        <a:lnTo>
                          <a:pt x="73" y="40"/>
                        </a:lnTo>
                        <a:lnTo>
                          <a:pt x="73" y="48"/>
                        </a:lnTo>
                        <a:lnTo>
                          <a:pt x="70" y="54"/>
                        </a:lnTo>
                        <a:lnTo>
                          <a:pt x="66" y="62"/>
                        </a:lnTo>
                        <a:lnTo>
                          <a:pt x="62" y="66"/>
                        </a:lnTo>
                        <a:lnTo>
                          <a:pt x="56" y="71"/>
                        </a:lnTo>
                        <a:lnTo>
                          <a:pt x="49" y="76"/>
                        </a:lnTo>
                        <a:lnTo>
                          <a:pt x="42" y="77"/>
                        </a:lnTo>
                        <a:lnTo>
                          <a:pt x="34" y="79"/>
                        </a:lnTo>
                        <a:lnTo>
                          <a:pt x="23" y="76"/>
                        </a:lnTo>
                        <a:lnTo>
                          <a:pt x="14" y="72"/>
                        </a:lnTo>
                        <a:lnTo>
                          <a:pt x="6" y="65"/>
                        </a:lnTo>
                        <a:lnTo>
                          <a:pt x="0" y="57"/>
                        </a:lnTo>
                        <a:lnTo>
                          <a:pt x="0" y="59"/>
                        </a:lnTo>
                        <a:lnTo>
                          <a:pt x="0" y="60"/>
                        </a:lnTo>
                        <a:lnTo>
                          <a:pt x="0" y="62"/>
                        </a:lnTo>
                        <a:lnTo>
                          <a:pt x="6" y="69"/>
                        </a:lnTo>
                        <a:lnTo>
                          <a:pt x="14" y="76"/>
                        </a:lnTo>
                        <a:lnTo>
                          <a:pt x="25" y="80"/>
                        </a:lnTo>
                        <a:lnTo>
                          <a:pt x="34" y="82"/>
                        </a:lnTo>
                        <a:lnTo>
                          <a:pt x="43" y="80"/>
                        </a:lnTo>
                        <a:lnTo>
                          <a:pt x="51" y="77"/>
                        </a:lnTo>
                        <a:lnTo>
                          <a:pt x="57" y="74"/>
                        </a:lnTo>
                        <a:lnTo>
                          <a:pt x="63" y="69"/>
                        </a:lnTo>
                        <a:lnTo>
                          <a:pt x="70" y="63"/>
                        </a:lnTo>
                        <a:lnTo>
                          <a:pt x="73" y="55"/>
                        </a:lnTo>
                        <a:lnTo>
                          <a:pt x="76" y="48"/>
                        </a:lnTo>
                        <a:lnTo>
                          <a:pt x="76" y="40"/>
                        </a:lnTo>
                        <a:close/>
                      </a:path>
                    </a:pathLst>
                  </a:custGeom>
                  <a:solidFill>
                    <a:srgbClr val="7986B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0" name="Freeform 988">
                    <a:extLst>
                      <a:ext uri="{FF2B5EF4-FFF2-40B4-BE49-F238E27FC236}">
                        <a16:creationId xmlns:a16="http://schemas.microsoft.com/office/drawing/2014/main" id="{B1654075-93C7-6C4B-AD99-C73431CEF0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2" y="1604"/>
                    <a:ext cx="74" cy="79"/>
                  </a:xfrm>
                  <a:custGeom>
                    <a:avLst/>
                    <a:gdLst>
                      <a:gd name="T0" fmla="*/ 74 w 74"/>
                      <a:gd name="T1" fmla="*/ 39 h 79"/>
                      <a:gd name="T2" fmla="*/ 74 w 74"/>
                      <a:gd name="T3" fmla="*/ 31 h 79"/>
                      <a:gd name="T4" fmla="*/ 73 w 74"/>
                      <a:gd name="T5" fmla="*/ 25 h 79"/>
                      <a:gd name="T6" fmla="*/ 70 w 74"/>
                      <a:gd name="T7" fmla="*/ 19 h 79"/>
                      <a:gd name="T8" fmla="*/ 66 w 74"/>
                      <a:gd name="T9" fmla="*/ 14 h 79"/>
                      <a:gd name="T10" fmla="*/ 62 w 74"/>
                      <a:gd name="T11" fmla="*/ 10 h 79"/>
                      <a:gd name="T12" fmla="*/ 57 w 74"/>
                      <a:gd name="T13" fmla="*/ 5 h 79"/>
                      <a:gd name="T14" fmla="*/ 53 w 74"/>
                      <a:gd name="T15" fmla="*/ 2 h 79"/>
                      <a:gd name="T16" fmla="*/ 46 w 74"/>
                      <a:gd name="T17" fmla="*/ 0 h 79"/>
                      <a:gd name="T18" fmla="*/ 43 w 74"/>
                      <a:gd name="T19" fmla="*/ 0 h 79"/>
                      <a:gd name="T20" fmla="*/ 40 w 74"/>
                      <a:gd name="T21" fmla="*/ 2 h 79"/>
                      <a:gd name="T22" fmla="*/ 48 w 74"/>
                      <a:gd name="T23" fmla="*/ 3 h 79"/>
                      <a:gd name="T24" fmla="*/ 53 w 74"/>
                      <a:gd name="T25" fmla="*/ 7 h 79"/>
                      <a:gd name="T26" fmla="*/ 59 w 74"/>
                      <a:gd name="T27" fmla="*/ 10 h 79"/>
                      <a:gd name="T28" fmla="*/ 63 w 74"/>
                      <a:gd name="T29" fmla="*/ 14 h 79"/>
                      <a:gd name="T30" fmla="*/ 66 w 74"/>
                      <a:gd name="T31" fmla="*/ 19 h 79"/>
                      <a:gd name="T32" fmla="*/ 70 w 74"/>
                      <a:gd name="T33" fmla="*/ 25 h 79"/>
                      <a:gd name="T34" fmla="*/ 71 w 74"/>
                      <a:gd name="T35" fmla="*/ 31 h 79"/>
                      <a:gd name="T36" fmla="*/ 71 w 74"/>
                      <a:gd name="T37" fmla="*/ 39 h 79"/>
                      <a:gd name="T38" fmla="*/ 71 w 74"/>
                      <a:gd name="T39" fmla="*/ 45 h 79"/>
                      <a:gd name="T40" fmla="*/ 68 w 74"/>
                      <a:gd name="T41" fmla="*/ 53 h 79"/>
                      <a:gd name="T42" fmla="*/ 65 w 74"/>
                      <a:gd name="T43" fmla="*/ 59 h 79"/>
                      <a:gd name="T44" fmla="*/ 60 w 74"/>
                      <a:gd name="T45" fmla="*/ 64 h 79"/>
                      <a:gd name="T46" fmla="*/ 56 w 74"/>
                      <a:gd name="T47" fmla="*/ 68 h 79"/>
                      <a:gd name="T48" fmla="*/ 49 w 74"/>
                      <a:gd name="T49" fmla="*/ 73 h 79"/>
                      <a:gd name="T50" fmla="*/ 42 w 74"/>
                      <a:gd name="T51" fmla="*/ 75 h 79"/>
                      <a:gd name="T52" fmla="*/ 34 w 74"/>
                      <a:gd name="T53" fmla="*/ 76 h 79"/>
                      <a:gd name="T54" fmla="*/ 29 w 74"/>
                      <a:gd name="T55" fmla="*/ 75 h 79"/>
                      <a:gd name="T56" fmla="*/ 23 w 74"/>
                      <a:gd name="T57" fmla="*/ 73 h 79"/>
                      <a:gd name="T58" fmla="*/ 19 w 74"/>
                      <a:gd name="T59" fmla="*/ 71 h 79"/>
                      <a:gd name="T60" fmla="*/ 14 w 74"/>
                      <a:gd name="T61" fmla="*/ 68 h 79"/>
                      <a:gd name="T62" fmla="*/ 9 w 74"/>
                      <a:gd name="T63" fmla="*/ 65 h 79"/>
                      <a:gd name="T64" fmla="*/ 6 w 74"/>
                      <a:gd name="T65" fmla="*/ 62 h 79"/>
                      <a:gd name="T66" fmla="*/ 3 w 74"/>
                      <a:gd name="T67" fmla="*/ 58 h 79"/>
                      <a:gd name="T68" fmla="*/ 0 w 74"/>
                      <a:gd name="T69" fmla="*/ 53 h 79"/>
                      <a:gd name="T70" fmla="*/ 0 w 74"/>
                      <a:gd name="T71" fmla="*/ 56 h 79"/>
                      <a:gd name="T72" fmla="*/ 0 w 74"/>
                      <a:gd name="T73" fmla="*/ 59 h 79"/>
                      <a:gd name="T74" fmla="*/ 6 w 74"/>
                      <a:gd name="T75" fmla="*/ 67 h 79"/>
                      <a:gd name="T76" fmla="*/ 14 w 74"/>
                      <a:gd name="T77" fmla="*/ 73 h 79"/>
                      <a:gd name="T78" fmla="*/ 23 w 74"/>
                      <a:gd name="T79" fmla="*/ 78 h 79"/>
                      <a:gd name="T80" fmla="*/ 34 w 74"/>
                      <a:gd name="T81" fmla="*/ 79 h 79"/>
                      <a:gd name="T82" fmla="*/ 43 w 74"/>
                      <a:gd name="T83" fmla="*/ 78 h 79"/>
                      <a:gd name="T84" fmla="*/ 49 w 74"/>
                      <a:gd name="T85" fmla="*/ 75 h 79"/>
                      <a:gd name="T86" fmla="*/ 57 w 74"/>
                      <a:gd name="T87" fmla="*/ 71 h 79"/>
                      <a:gd name="T88" fmla="*/ 63 w 74"/>
                      <a:gd name="T89" fmla="*/ 67 h 79"/>
                      <a:gd name="T90" fmla="*/ 68 w 74"/>
                      <a:gd name="T91" fmla="*/ 61 h 79"/>
                      <a:gd name="T92" fmla="*/ 71 w 74"/>
                      <a:gd name="T93" fmla="*/ 54 h 79"/>
                      <a:gd name="T94" fmla="*/ 74 w 74"/>
                      <a:gd name="T95" fmla="*/ 47 h 79"/>
                      <a:gd name="T96" fmla="*/ 74 w 74"/>
                      <a:gd name="T97" fmla="*/ 39 h 7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4"/>
                      <a:gd name="T148" fmla="*/ 0 h 79"/>
                      <a:gd name="T149" fmla="*/ 74 w 74"/>
                      <a:gd name="T150" fmla="*/ 79 h 79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4" h="79">
                        <a:moveTo>
                          <a:pt x="74" y="39"/>
                        </a:moveTo>
                        <a:lnTo>
                          <a:pt x="74" y="31"/>
                        </a:lnTo>
                        <a:lnTo>
                          <a:pt x="73" y="25"/>
                        </a:lnTo>
                        <a:lnTo>
                          <a:pt x="70" y="19"/>
                        </a:lnTo>
                        <a:lnTo>
                          <a:pt x="66" y="14"/>
                        </a:lnTo>
                        <a:lnTo>
                          <a:pt x="62" y="10"/>
                        </a:lnTo>
                        <a:lnTo>
                          <a:pt x="57" y="5"/>
                        </a:lnTo>
                        <a:lnTo>
                          <a:pt x="53" y="2"/>
                        </a:lnTo>
                        <a:lnTo>
                          <a:pt x="46" y="0"/>
                        </a:lnTo>
                        <a:lnTo>
                          <a:pt x="43" y="0"/>
                        </a:lnTo>
                        <a:lnTo>
                          <a:pt x="40" y="2"/>
                        </a:lnTo>
                        <a:lnTo>
                          <a:pt x="48" y="3"/>
                        </a:lnTo>
                        <a:lnTo>
                          <a:pt x="53" y="7"/>
                        </a:lnTo>
                        <a:lnTo>
                          <a:pt x="59" y="10"/>
                        </a:lnTo>
                        <a:lnTo>
                          <a:pt x="63" y="14"/>
                        </a:lnTo>
                        <a:lnTo>
                          <a:pt x="66" y="19"/>
                        </a:lnTo>
                        <a:lnTo>
                          <a:pt x="70" y="25"/>
                        </a:lnTo>
                        <a:lnTo>
                          <a:pt x="71" y="31"/>
                        </a:lnTo>
                        <a:lnTo>
                          <a:pt x="71" y="39"/>
                        </a:lnTo>
                        <a:lnTo>
                          <a:pt x="71" y="45"/>
                        </a:lnTo>
                        <a:lnTo>
                          <a:pt x="68" y="53"/>
                        </a:lnTo>
                        <a:lnTo>
                          <a:pt x="65" y="59"/>
                        </a:lnTo>
                        <a:lnTo>
                          <a:pt x="60" y="64"/>
                        </a:lnTo>
                        <a:lnTo>
                          <a:pt x="56" y="68"/>
                        </a:lnTo>
                        <a:lnTo>
                          <a:pt x="49" y="73"/>
                        </a:lnTo>
                        <a:lnTo>
                          <a:pt x="42" y="75"/>
                        </a:lnTo>
                        <a:lnTo>
                          <a:pt x="34" y="76"/>
                        </a:lnTo>
                        <a:lnTo>
                          <a:pt x="29" y="75"/>
                        </a:lnTo>
                        <a:lnTo>
                          <a:pt x="23" y="73"/>
                        </a:lnTo>
                        <a:lnTo>
                          <a:pt x="19" y="71"/>
                        </a:lnTo>
                        <a:lnTo>
                          <a:pt x="14" y="68"/>
                        </a:lnTo>
                        <a:lnTo>
                          <a:pt x="9" y="65"/>
                        </a:lnTo>
                        <a:lnTo>
                          <a:pt x="6" y="62"/>
                        </a:lnTo>
                        <a:lnTo>
                          <a:pt x="3" y="58"/>
                        </a:lnTo>
                        <a:lnTo>
                          <a:pt x="0" y="53"/>
                        </a:lnTo>
                        <a:lnTo>
                          <a:pt x="0" y="56"/>
                        </a:lnTo>
                        <a:lnTo>
                          <a:pt x="0" y="59"/>
                        </a:lnTo>
                        <a:lnTo>
                          <a:pt x="6" y="67"/>
                        </a:lnTo>
                        <a:lnTo>
                          <a:pt x="14" y="73"/>
                        </a:lnTo>
                        <a:lnTo>
                          <a:pt x="23" y="78"/>
                        </a:lnTo>
                        <a:lnTo>
                          <a:pt x="34" y="79"/>
                        </a:lnTo>
                        <a:lnTo>
                          <a:pt x="43" y="78"/>
                        </a:lnTo>
                        <a:lnTo>
                          <a:pt x="49" y="75"/>
                        </a:lnTo>
                        <a:lnTo>
                          <a:pt x="57" y="71"/>
                        </a:lnTo>
                        <a:lnTo>
                          <a:pt x="63" y="67"/>
                        </a:lnTo>
                        <a:lnTo>
                          <a:pt x="68" y="61"/>
                        </a:lnTo>
                        <a:lnTo>
                          <a:pt x="71" y="54"/>
                        </a:lnTo>
                        <a:lnTo>
                          <a:pt x="74" y="47"/>
                        </a:lnTo>
                        <a:lnTo>
                          <a:pt x="74" y="39"/>
                        </a:lnTo>
                        <a:close/>
                      </a:path>
                    </a:pathLst>
                  </a:custGeom>
                  <a:solidFill>
                    <a:srgbClr val="7D89B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1" name="Freeform 989">
                    <a:extLst>
                      <a:ext uri="{FF2B5EF4-FFF2-40B4-BE49-F238E27FC236}">
                        <a16:creationId xmlns:a16="http://schemas.microsoft.com/office/drawing/2014/main" id="{FD4099D6-1750-D14C-998C-5C95F0C9CB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2" y="1604"/>
                    <a:ext cx="73" cy="78"/>
                  </a:xfrm>
                  <a:custGeom>
                    <a:avLst/>
                    <a:gdLst>
                      <a:gd name="T0" fmla="*/ 73 w 73"/>
                      <a:gd name="T1" fmla="*/ 39 h 78"/>
                      <a:gd name="T2" fmla="*/ 73 w 73"/>
                      <a:gd name="T3" fmla="*/ 31 h 78"/>
                      <a:gd name="T4" fmla="*/ 71 w 73"/>
                      <a:gd name="T5" fmla="*/ 25 h 78"/>
                      <a:gd name="T6" fmla="*/ 68 w 73"/>
                      <a:gd name="T7" fmla="*/ 19 h 78"/>
                      <a:gd name="T8" fmla="*/ 65 w 73"/>
                      <a:gd name="T9" fmla="*/ 14 h 78"/>
                      <a:gd name="T10" fmla="*/ 60 w 73"/>
                      <a:gd name="T11" fmla="*/ 10 h 78"/>
                      <a:gd name="T12" fmla="*/ 56 w 73"/>
                      <a:gd name="T13" fmla="*/ 7 h 78"/>
                      <a:gd name="T14" fmla="*/ 49 w 73"/>
                      <a:gd name="T15" fmla="*/ 3 h 78"/>
                      <a:gd name="T16" fmla="*/ 43 w 73"/>
                      <a:gd name="T17" fmla="*/ 0 h 78"/>
                      <a:gd name="T18" fmla="*/ 40 w 73"/>
                      <a:gd name="T19" fmla="*/ 2 h 78"/>
                      <a:gd name="T20" fmla="*/ 39 w 73"/>
                      <a:gd name="T21" fmla="*/ 3 h 78"/>
                      <a:gd name="T22" fmla="*/ 45 w 73"/>
                      <a:gd name="T23" fmla="*/ 3 h 78"/>
                      <a:gd name="T24" fmla="*/ 51 w 73"/>
                      <a:gd name="T25" fmla="*/ 7 h 78"/>
                      <a:gd name="T26" fmla="*/ 56 w 73"/>
                      <a:gd name="T27" fmla="*/ 10 h 78"/>
                      <a:gd name="T28" fmla="*/ 60 w 73"/>
                      <a:gd name="T29" fmla="*/ 14 h 78"/>
                      <a:gd name="T30" fmla="*/ 65 w 73"/>
                      <a:gd name="T31" fmla="*/ 19 h 78"/>
                      <a:gd name="T32" fmla="*/ 68 w 73"/>
                      <a:gd name="T33" fmla="*/ 25 h 78"/>
                      <a:gd name="T34" fmla="*/ 70 w 73"/>
                      <a:gd name="T35" fmla="*/ 31 h 78"/>
                      <a:gd name="T36" fmla="*/ 70 w 73"/>
                      <a:gd name="T37" fmla="*/ 39 h 78"/>
                      <a:gd name="T38" fmla="*/ 70 w 73"/>
                      <a:gd name="T39" fmla="*/ 45 h 78"/>
                      <a:gd name="T40" fmla="*/ 66 w 73"/>
                      <a:gd name="T41" fmla="*/ 51 h 78"/>
                      <a:gd name="T42" fmla="*/ 63 w 73"/>
                      <a:gd name="T43" fmla="*/ 58 h 78"/>
                      <a:gd name="T44" fmla="*/ 60 w 73"/>
                      <a:gd name="T45" fmla="*/ 64 h 78"/>
                      <a:gd name="T46" fmla="*/ 54 w 73"/>
                      <a:gd name="T47" fmla="*/ 68 h 78"/>
                      <a:gd name="T48" fmla="*/ 48 w 73"/>
                      <a:gd name="T49" fmla="*/ 71 h 78"/>
                      <a:gd name="T50" fmla="*/ 42 w 73"/>
                      <a:gd name="T51" fmla="*/ 73 h 78"/>
                      <a:gd name="T52" fmla="*/ 34 w 73"/>
                      <a:gd name="T53" fmla="*/ 75 h 78"/>
                      <a:gd name="T54" fmla="*/ 29 w 73"/>
                      <a:gd name="T55" fmla="*/ 73 h 78"/>
                      <a:gd name="T56" fmla="*/ 23 w 73"/>
                      <a:gd name="T57" fmla="*/ 71 h 78"/>
                      <a:gd name="T58" fmla="*/ 19 w 73"/>
                      <a:gd name="T59" fmla="*/ 70 h 78"/>
                      <a:gd name="T60" fmla="*/ 14 w 73"/>
                      <a:gd name="T61" fmla="*/ 67 h 78"/>
                      <a:gd name="T62" fmla="*/ 9 w 73"/>
                      <a:gd name="T63" fmla="*/ 64 h 78"/>
                      <a:gd name="T64" fmla="*/ 6 w 73"/>
                      <a:gd name="T65" fmla="*/ 59 h 78"/>
                      <a:gd name="T66" fmla="*/ 3 w 73"/>
                      <a:gd name="T67" fmla="*/ 54 h 78"/>
                      <a:gd name="T68" fmla="*/ 0 w 73"/>
                      <a:gd name="T69" fmla="*/ 50 h 78"/>
                      <a:gd name="T70" fmla="*/ 0 w 73"/>
                      <a:gd name="T71" fmla="*/ 53 h 78"/>
                      <a:gd name="T72" fmla="*/ 0 w 73"/>
                      <a:gd name="T73" fmla="*/ 56 h 78"/>
                      <a:gd name="T74" fmla="*/ 6 w 73"/>
                      <a:gd name="T75" fmla="*/ 64 h 78"/>
                      <a:gd name="T76" fmla="*/ 14 w 73"/>
                      <a:gd name="T77" fmla="*/ 71 h 78"/>
                      <a:gd name="T78" fmla="*/ 23 w 73"/>
                      <a:gd name="T79" fmla="*/ 75 h 78"/>
                      <a:gd name="T80" fmla="*/ 34 w 73"/>
                      <a:gd name="T81" fmla="*/ 78 h 78"/>
                      <a:gd name="T82" fmla="*/ 42 w 73"/>
                      <a:gd name="T83" fmla="*/ 76 h 78"/>
                      <a:gd name="T84" fmla="*/ 49 w 73"/>
                      <a:gd name="T85" fmla="*/ 75 h 78"/>
                      <a:gd name="T86" fmla="*/ 56 w 73"/>
                      <a:gd name="T87" fmla="*/ 70 h 78"/>
                      <a:gd name="T88" fmla="*/ 62 w 73"/>
                      <a:gd name="T89" fmla="*/ 65 h 78"/>
                      <a:gd name="T90" fmla="*/ 66 w 73"/>
                      <a:gd name="T91" fmla="*/ 61 h 78"/>
                      <a:gd name="T92" fmla="*/ 70 w 73"/>
                      <a:gd name="T93" fmla="*/ 53 h 78"/>
                      <a:gd name="T94" fmla="*/ 73 w 73"/>
                      <a:gd name="T95" fmla="*/ 47 h 78"/>
                      <a:gd name="T96" fmla="*/ 73 w 73"/>
                      <a:gd name="T97" fmla="*/ 39 h 78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3"/>
                      <a:gd name="T148" fmla="*/ 0 h 78"/>
                      <a:gd name="T149" fmla="*/ 73 w 73"/>
                      <a:gd name="T150" fmla="*/ 78 h 78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3" h="78">
                        <a:moveTo>
                          <a:pt x="73" y="39"/>
                        </a:moveTo>
                        <a:lnTo>
                          <a:pt x="73" y="31"/>
                        </a:lnTo>
                        <a:lnTo>
                          <a:pt x="71" y="25"/>
                        </a:lnTo>
                        <a:lnTo>
                          <a:pt x="68" y="19"/>
                        </a:lnTo>
                        <a:lnTo>
                          <a:pt x="65" y="14"/>
                        </a:lnTo>
                        <a:lnTo>
                          <a:pt x="60" y="10"/>
                        </a:lnTo>
                        <a:lnTo>
                          <a:pt x="56" y="7"/>
                        </a:lnTo>
                        <a:lnTo>
                          <a:pt x="49" y="3"/>
                        </a:lnTo>
                        <a:lnTo>
                          <a:pt x="43" y="0"/>
                        </a:lnTo>
                        <a:lnTo>
                          <a:pt x="40" y="2"/>
                        </a:lnTo>
                        <a:lnTo>
                          <a:pt x="39" y="3"/>
                        </a:lnTo>
                        <a:lnTo>
                          <a:pt x="45" y="3"/>
                        </a:lnTo>
                        <a:lnTo>
                          <a:pt x="51" y="7"/>
                        </a:lnTo>
                        <a:lnTo>
                          <a:pt x="56" y="10"/>
                        </a:lnTo>
                        <a:lnTo>
                          <a:pt x="60" y="14"/>
                        </a:lnTo>
                        <a:lnTo>
                          <a:pt x="65" y="19"/>
                        </a:lnTo>
                        <a:lnTo>
                          <a:pt x="68" y="25"/>
                        </a:lnTo>
                        <a:lnTo>
                          <a:pt x="70" y="31"/>
                        </a:lnTo>
                        <a:lnTo>
                          <a:pt x="70" y="39"/>
                        </a:lnTo>
                        <a:lnTo>
                          <a:pt x="70" y="45"/>
                        </a:lnTo>
                        <a:lnTo>
                          <a:pt x="66" y="51"/>
                        </a:lnTo>
                        <a:lnTo>
                          <a:pt x="63" y="58"/>
                        </a:lnTo>
                        <a:lnTo>
                          <a:pt x="60" y="64"/>
                        </a:lnTo>
                        <a:lnTo>
                          <a:pt x="54" y="68"/>
                        </a:lnTo>
                        <a:lnTo>
                          <a:pt x="48" y="71"/>
                        </a:lnTo>
                        <a:lnTo>
                          <a:pt x="42" y="73"/>
                        </a:lnTo>
                        <a:lnTo>
                          <a:pt x="34" y="75"/>
                        </a:lnTo>
                        <a:lnTo>
                          <a:pt x="29" y="73"/>
                        </a:lnTo>
                        <a:lnTo>
                          <a:pt x="23" y="71"/>
                        </a:lnTo>
                        <a:lnTo>
                          <a:pt x="19" y="70"/>
                        </a:lnTo>
                        <a:lnTo>
                          <a:pt x="14" y="67"/>
                        </a:lnTo>
                        <a:lnTo>
                          <a:pt x="9" y="64"/>
                        </a:lnTo>
                        <a:lnTo>
                          <a:pt x="6" y="59"/>
                        </a:lnTo>
                        <a:lnTo>
                          <a:pt x="3" y="54"/>
                        </a:lnTo>
                        <a:lnTo>
                          <a:pt x="0" y="50"/>
                        </a:lnTo>
                        <a:lnTo>
                          <a:pt x="0" y="53"/>
                        </a:lnTo>
                        <a:lnTo>
                          <a:pt x="0" y="56"/>
                        </a:lnTo>
                        <a:lnTo>
                          <a:pt x="6" y="64"/>
                        </a:lnTo>
                        <a:lnTo>
                          <a:pt x="14" y="71"/>
                        </a:lnTo>
                        <a:lnTo>
                          <a:pt x="23" y="75"/>
                        </a:lnTo>
                        <a:lnTo>
                          <a:pt x="34" y="78"/>
                        </a:lnTo>
                        <a:lnTo>
                          <a:pt x="42" y="76"/>
                        </a:lnTo>
                        <a:lnTo>
                          <a:pt x="49" y="75"/>
                        </a:lnTo>
                        <a:lnTo>
                          <a:pt x="56" y="70"/>
                        </a:lnTo>
                        <a:lnTo>
                          <a:pt x="62" y="65"/>
                        </a:lnTo>
                        <a:lnTo>
                          <a:pt x="66" y="61"/>
                        </a:lnTo>
                        <a:lnTo>
                          <a:pt x="70" y="53"/>
                        </a:lnTo>
                        <a:lnTo>
                          <a:pt x="73" y="47"/>
                        </a:lnTo>
                        <a:lnTo>
                          <a:pt x="73" y="39"/>
                        </a:lnTo>
                        <a:close/>
                      </a:path>
                    </a:pathLst>
                  </a:custGeom>
                  <a:solidFill>
                    <a:srgbClr val="8490C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2" name="Freeform 990">
                    <a:extLst>
                      <a:ext uri="{FF2B5EF4-FFF2-40B4-BE49-F238E27FC236}">
                        <a16:creationId xmlns:a16="http://schemas.microsoft.com/office/drawing/2014/main" id="{8C799985-53F8-794C-835B-1C93DC4543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2" y="1606"/>
                    <a:ext cx="71" cy="74"/>
                  </a:xfrm>
                  <a:custGeom>
                    <a:avLst/>
                    <a:gdLst>
                      <a:gd name="T0" fmla="*/ 71 w 71"/>
                      <a:gd name="T1" fmla="*/ 37 h 74"/>
                      <a:gd name="T2" fmla="*/ 71 w 71"/>
                      <a:gd name="T3" fmla="*/ 29 h 74"/>
                      <a:gd name="T4" fmla="*/ 70 w 71"/>
                      <a:gd name="T5" fmla="*/ 23 h 74"/>
                      <a:gd name="T6" fmla="*/ 66 w 71"/>
                      <a:gd name="T7" fmla="*/ 17 h 74"/>
                      <a:gd name="T8" fmla="*/ 63 w 71"/>
                      <a:gd name="T9" fmla="*/ 12 h 74"/>
                      <a:gd name="T10" fmla="*/ 59 w 71"/>
                      <a:gd name="T11" fmla="*/ 8 h 74"/>
                      <a:gd name="T12" fmla="*/ 53 w 71"/>
                      <a:gd name="T13" fmla="*/ 5 h 74"/>
                      <a:gd name="T14" fmla="*/ 48 w 71"/>
                      <a:gd name="T15" fmla="*/ 1 h 74"/>
                      <a:gd name="T16" fmla="*/ 40 w 71"/>
                      <a:gd name="T17" fmla="*/ 0 h 74"/>
                      <a:gd name="T18" fmla="*/ 37 w 71"/>
                      <a:gd name="T19" fmla="*/ 1 h 74"/>
                      <a:gd name="T20" fmla="*/ 36 w 71"/>
                      <a:gd name="T21" fmla="*/ 3 h 74"/>
                      <a:gd name="T22" fmla="*/ 42 w 71"/>
                      <a:gd name="T23" fmla="*/ 3 h 74"/>
                      <a:gd name="T24" fmla="*/ 48 w 71"/>
                      <a:gd name="T25" fmla="*/ 5 h 74"/>
                      <a:gd name="T26" fmla="*/ 54 w 71"/>
                      <a:gd name="T27" fmla="*/ 8 h 74"/>
                      <a:gd name="T28" fmla="*/ 59 w 71"/>
                      <a:gd name="T29" fmla="*/ 12 h 74"/>
                      <a:gd name="T30" fmla="*/ 63 w 71"/>
                      <a:gd name="T31" fmla="*/ 17 h 74"/>
                      <a:gd name="T32" fmla="*/ 66 w 71"/>
                      <a:gd name="T33" fmla="*/ 23 h 74"/>
                      <a:gd name="T34" fmla="*/ 68 w 71"/>
                      <a:gd name="T35" fmla="*/ 29 h 74"/>
                      <a:gd name="T36" fmla="*/ 68 w 71"/>
                      <a:gd name="T37" fmla="*/ 37 h 74"/>
                      <a:gd name="T38" fmla="*/ 68 w 71"/>
                      <a:gd name="T39" fmla="*/ 43 h 74"/>
                      <a:gd name="T40" fmla="*/ 66 w 71"/>
                      <a:gd name="T41" fmla="*/ 49 h 74"/>
                      <a:gd name="T42" fmla="*/ 63 w 71"/>
                      <a:gd name="T43" fmla="*/ 56 h 74"/>
                      <a:gd name="T44" fmla="*/ 59 w 71"/>
                      <a:gd name="T45" fmla="*/ 60 h 74"/>
                      <a:gd name="T46" fmla="*/ 54 w 71"/>
                      <a:gd name="T47" fmla="*/ 65 h 74"/>
                      <a:gd name="T48" fmla="*/ 48 w 71"/>
                      <a:gd name="T49" fmla="*/ 68 h 74"/>
                      <a:gd name="T50" fmla="*/ 42 w 71"/>
                      <a:gd name="T51" fmla="*/ 69 h 74"/>
                      <a:gd name="T52" fmla="*/ 34 w 71"/>
                      <a:gd name="T53" fmla="*/ 71 h 74"/>
                      <a:gd name="T54" fmla="*/ 28 w 71"/>
                      <a:gd name="T55" fmla="*/ 69 h 74"/>
                      <a:gd name="T56" fmla="*/ 23 w 71"/>
                      <a:gd name="T57" fmla="*/ 68 h 74"/>
                      <a:gd name="T58" fmla="*/ 17 w 71"/>
                      <a:gd name="T59" fmla="*/ 66 h 74"/>
                      <a:gd name="T60" fmla="*/ 12 w 71"/>
                      <a:gd name="T61" fmla="*/ 63 h 74"/>
                      <a:gd name="T62" fmla="*/ 9 w 71"/>
                      <a:gd name="T63" fmla="*/ 59 h 74"/>
                      <a:gd name="T64" fmla="*/ 6 w 71"/>
                      <a:gd name="T65" fmla="*/ 54 h 74"/>
                      <a:gd name="T66" fmla="*/ 3 w 71"/>
                      <a:gd name="T67" fmla="*/ 49 h 74"/>
                      <a:gd name="T68" fmla="*/ 2 w 71"/>
                      <a:gd name="T69" fmla="*/ 43 h 74"/>
                      <a:gd name="T70" fmla="*/ 0 w 71"/>
                      <a:gd name="T71" fmla="*/ 46 h 74"/>
                      <a:gd name="T72" fmla="*/ 0 w 71"/>
                      <a:gd name="T73" fmla="*/ 51 h 74"/>
                      <a:gd name="T74" fmla="*/ 3 w 71"/>
                      <a:gd name="T75" fmla="*/ 56 h 74"/>
                      <a:gd name="T76" fmla="*/ 6 w 71"/>
                      <a:gd name="T77" fmla="*/ 60 h 74"/>
                      <a:gd name="T78" fmla="*/ 9 w 71"/>
                      <a:gd name="T79" fmla="*/ 63 h 74"/>
                      <a:gd name="T80" fmla="*/ 14 w 71"/>
                      <a:gd name="T81" fmla="*/ 66 h 74"/>
                      <a:gd name="T82" fmla="*/ 19 w 71"/>
                      <a:gd name="T83" fmla="*/ 69 h 74"/>
                      <a:gd name="T84" fmla="*/ 23 w 71"/>
                      <a:gd name="T85" fmla="*/ 71 h 74"/>
                      <a:gd name="T86" fmla="*/ 29 w 71"/>
                      <a:gd name="T87" fmla="*/ 73 h 74"/>
                      <a:gd name="T88" fmla="*/ 34 w 71"/>
                      <a:gd name="T89" fmla="*/ 74 h 74"/>
                      <a:gd name="T90" fmla="*/ 42 w 71"/>
                      <a:gd name="T91" fmla="*/ 73 h 74"/>
                      <a:gd name="T92" fmla="*/ 49 w 71"/>
                      <a:gd name="T93" fmla="*/ 71 h 74"/>
                      <a:gd name="T94" fmla="*/ 56 w 71"/>
                      <a:gd name="T95" fmla="*/ 66 h 74"/>
                      <a:gd name="T96" fmla="*/ 60 w 71"/>
                      <a:gd name="T97" fmla="*/ 62 h 74"/>
                      <a:gd name="T98" fmla="*/ 65 w 71"/>
                      <a:gd name="T99" fmla="*/ 57 h 74"/>
                      <a:gd name="T100" fmla="*/ 68 w 71"/>
                      <a:gd name="T101" fmla="*/ 51 h 74"/>
                      <a:gd name="T102" fmla="*/ 71 w 71"/>
                      <a:gd name="T103" fmla="*/ 43 h 74"/>
                      <a:gd name="T104" fmla="*/ 71 w 71"/>
                      <a:gd name="T105" fmla="*/ 37 h 74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71"/>
                      <a:gd name="T160" fmla="*/ 0 h 74"/>
                      <a:gd name="T161" fmla="*/ 71 w 71"/>
                      <a:gd name="T162" fmla="*/ 74 h 74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71" h="74">
                        <a:moveTo>
                          <a:pt x="71" y="37"/>
                        </a:moveTo>
                        <a:lnTo>
                          <a:pt x="71" y="29"/>
                        </a:lnTo>
                        <a:lnTo>
                          <a:pt x="70" y="23"/>
                        </a:lnTo>
                        <a:lnTo>
                          <a:pt x="66" y="17"/>
                        </a:lnTo>
                        <a:lnTo>
                          <a:pt x="63" y="12"/>
                        </a:lnTo>
                        <a:lnTo>
                          <a:pt x="59" y="8"/>
                        </a:lnTo>
                        <a:lnTo>
                          <a:pt x="53" y="5"/>
                        </a:lnTo>
                        <a:lnTo>
                          <a:pt x="48" y="1"/>
                        </a:lnTo>
                        <a:lnTo>
                          <a:pt x="40" y="0"/>
                        </a:lnTo>
                        <a:lnTo>
                          <a:pt x="37" y="1"/>
                        </a:lnTo>
                        <a:lnTo>
                          <a:pt x="36" y="3"/>
                        </a:lnTo>
                        <a:lnTo>
                          <a:pt x="42" y="3"/>
                        </a:lnTo>
                        <a:lnTo>
                          <a:pt x="48" y="5"/>
                        </a:lnTo>
                        <a:lnTo>
                          <a:pt x="54" y="8"/>
                        </a:lnTo>
                        <a:lnTo>
                          <a:pt x="59" y="12"/>
                        </a:lnTo>
                        <a:lnTo>
                          <a:pt x="63" y="17"/>
                        </a:lnTo>
                        <a:lnTo>
                          <a:pt x="66" y="23"/>
                        </a:lnTo>
                        <a:lnTo>
                          <a:pt x="68" y="29"/>
                        </a:lnTo>
                        <a:lnTo>
                          <a:pt x="68" y="37"/>
                        </a:lnTo>
                        <a:lnTo>
                          <a:pt x="68" y="43"/>
                        </a:lnTo>
                        <a:lnTo>
                          <a:pt x="66" y="49"/>
                        </a:lnTo>
                        <a:lnTo>
                          <a:pt x="63" y="56"/>
                        </a:lnTo>
                        <a:lnTo>
                          <a:pt x="59" y="60"/>
                        </a:lnTo>
                        <a:lnTo>
                          <a:pt x="54" y="65"/>
                        </a:lnTo>
                        <a:lnTo>
                          <a:pt x="48" y="68"/>
                        </a:lnTo>
                        <a:lnTo>
                          <a:pt x="42" y="69"/>
                        </a:lnTo>
                        <a:lnTo>
                          <a:pt x="34" y="71"/>
                        </a:lnTo>
                        <a:lnTo>
                          <a:pt x="28" y="69"/>
                        </a:lnTo>
                        <a:lnTo>
                          <a:pt x="23" y="68"/>
                        </a:lnTo>
                        <a:lnTo>
                          <a:pt x="17" y="66"/>
                        </a:lnTo>
                        <a:lnTo>
                          <a:pt x="12" y="63"/>
                        </a:lnTo>
                        <a:lnTo>
                          <a:pt x="9" y="59"/>
                        </a:lnTo>
                        <a:lnTo>
                          <a:pt x="6" y="54"/>
                        </a:lnTo>
                        <a:lnTo>
                          <a:pt x="3" y="49"/>
                        </a:lnTo>
                        <a:lnTo>
                          <a:pt x="2" y="43"/>
                        </a:lnTo>
                        <a:lnTo>
                          <a:pt x="0" y="46"/>
                        </a:lnTo>
                        <a:lnTo>
                          <a:pt x="0" y="51"/>
                        </a:lnTo>
                        <a:lnTo>
                          <a:pt x="3" y="56"/>
                        </a:lnTo>
                        <a:lnTo>
                          <a:pt x="6" y="60"/>
                        </a:lnTo>
                        <a:lnTo>
                          <a:pt x="9" y="63"/>
                        </a:lnTo>
                        <a:lnTo>
                          <a:pt x="14" y="66"/>
                        </a:lnTo>
                        <a:lnTo>
                          <a:pt x="19" y="69"/>
                        </a:lnTo>
                        <a:lnTo>
                          <a:pt x="23" y="71"/>
                        </a:lnTo>
                        <a:lnTo>
                          <a:pt x="29" y="73"/>
                        </a:lnTo>
                        <a:lnTo>
                          <a:pt x="34" y="74"/>
                        </a:lnTo>
                        <a:lnTo>
                          <a:pt x="42" y="73"/>
                        </a:lnTo>
                        <a:lnTo>
                          <a:pt x="49" y="71"/>
                        </a:lnTo>
                        <a:lnTo>
                          <a:pt x="56" y="66"/>
                        </a:lnTo>
                        <a:lnTo>
                          <a:pt x="60" y="62"/>
                        </a:lnTo>
                        <a:lnTo>
                          <a:pt x="65" y="57"/>
                        </a:lnTo>
                        <a:lnTo>
                          <a:pt x="68" y="51"/>
                        </a:lnTo>
                        <a:lnTo>
                          <a:pt x="71" y="43"/>
                        </a:lnTo>
                        <a:lnTo>
                          <a:pt x="71" y="37"/>
                        </a:lnTo>
                        <a:close/>
                      </a:path>
                    </a:pathLst>
                  </a:custGeom>
                  <a:solidFill>
                    <a:srgbClr val="8894C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3" name="Freeform 991">
                    <a:extLst>
                      <a:ext uri="{FF2B5EF4-FFF2-40B4-BE49-F238E27FC236}">
                        <a16:creationId xmlns:a16="http://schemas.microsoft.com/office/drawing/2014/main" id="{545D701D-FAE2-E544-AB1D-0B2331E5EA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2" y="1607"/>
                    <a:ext cx="70" cy="72"/>
                  </a:xfrm>
                  <a:custGeom>
                    <a:avLst/>
                    <a:gdLst>
                      <a:gd name="T0" fmla="*/ 70 w 70"/>
                      <a:gd name="T1" fmla="*/ 36 h 72"/>
                      <a:gd name="T2" fmla="*/ 70 w 70"/>
                      <a:gd name="T3" fmla="*/ 28 h 72"/>
                      <a:gd name="T4" fmla="*/ 68 w 70"/>
                      <a:gd name="T5" fmla="*/ 22 h 72"/>
                      <a:gd name="T6" fmla="*/ 65 w 70"/>
                      <a:gd name="T7" fmla="*/ 16 h 72"/>
                      <a:gd name="T8" fmla="*/ 60 w 70"/>
                      <a:gd name="T9" fmla="*/ 11 h 72"/>
                      <a:gd name="T10" fmla="*/ 56 w 70"/>
                      <a:gd name="T11" fmla="*/ 7 h 72"/>
                      <a:gd name="T12" fmla="*/ 51 w 70"/>
                      <a:gd name="T13" fmla="*/ 4 h 72"/>
                      <a:gd name="T14" fmla="*/ 45 w 70"/>
                      <a:gd name="T15" fmla="*/ 0 h 72"/>
                      <a:gd name="T16" fmla="*/ 39 w 70"/>
                      <a:gd name="T17" fmla="*/ 0 h 72"/>
                      <a:gd name="T18" fmla="*/ 36 w 70"/>
                      <a:gd name="T19" fmla="*/ 2 h 72"/>
                      <a:gd name="T20" fmla="*/ 32 w 70"/>
                      <a:gd name="T21" fmla="*/ 4 h 72"/>
                      <a:gd name="T22" fmla="*/ 32 w 70"/>
                      <a:gd name="T23" fmla="*/ 4 h 72"/>
                      <a:gd name="T24" fmla="*/ 34 w 70"/>
                      <a:gd name="T25" fmla="*/ 4 h 72"/>
                      <a:gd name="T26" fmla="*/ 42 w 70"/>
                      <a:gd name="T27" fmla="*/ 4 h 72"/>
                      <a:gd name="T28" fmla="*/ 46 w 70"/>
                      <a:gd name="T29" fmla="*/ 5 h 72"/>
                      <a:gd name="T30" fmla="*/ 53 w 70"/>
                      <a:gd name="T31" fmla="*/ 8 h 72"/>
                      <a:gd name="T32" fmla="*/ 57 w 70"/>
                      <a:gd name="T33" fmla="*/ 13 h 72"/>
                      <a:gd name="T34" fmla="*/ 62 w 70"/>
                      <a:gd name="T35" fmla="*/ 17 h 72"/>
                      <a:gd name="T36" fmla="*/ 65 w 70"/>
                      <a:gd name="T37" fmla="*/ 22 h 72"/>
                      <a:gd name="T38" fmla="*/ 66 w 70"/>
                      <a:gd name="T39" fmla="*/ 28 h 72"/>
                      <a:gd name="T40" fmla="*/ 66 w 70"/>
                      <a:gd name="T41" fmla="*/ 36 h 72"/>
                      <a:gd name="T42" fmla="*/ 66 w 70"/>
                      <a:gd name="T43" fmla="*/ 42 h 72"/>
                      <a:gd name="T44" fmla="*/ 65 w 70"/>
                      <a:gd name="T45" fmla="*/ 48 h 72"/>
                      <a:gd name="T46" fmla="*/ 62 w 70"/>
                      <a:gd name="T47" fmla="*/ 53 h 72"/>
                      <a:gd name="T48" fmla="*/ 57 w 70"/>
                      <a:gd name="T49" fmla="*/ 58 h 72"/>
                      <a:gd name="T50" fmla="*/ 53 w 70"/>
                      <a:gd name="T51" fmla="*/ 62 h 72"/>
                      <a:gd name="T52" fmla="*/ 46 w 70"/>
                      <a:gd name="T53" fmla="*/ 65 h 72"/>
                      <a:gd name="T54" fmla="*/ 42 w 70"/>
                      <a:gd name="T55" fmla="*/ 67 h 72"/>
                      <a:gd name="T56" fmla="*/ 34 w 70"/>
                      <a:gd name="T57" fmla="*/ 68 h 72"/>
                      <a:gd name="T58" fmla="*/ 28 w 70"/>
                      <a:gd name="T59" fmla="*/ 67 h 72"/>
                      <a:gd name="T60" fmla="*/ 23 w 70"/>
                      <a:gd name="T61" fmla="*/ 65 h 72"/>
                      <a:gd name="T62" fmla="*/ 17 w 70"/>
                      <a:gd name="T63" fmla="*/ 62 h 72"/>
                      <a:gd name="T64" fmla="*/ 12 w 70"/>
                      <a:gd name="T65" fmla="*/ 59 h 72"/>
                      <a:gd name="T66" fmla="*/ 9 w 70"/>
                      <a:gd name="T67" fmla="*/ 55 h 72"/>
                      <a:gd name="T68" fmla="*/ 6 w 70"/>
                      <a:gd name="T69" fmla="*/ 50 h 72"/>
                      <a:gd name="T70" fmla="*/ 3 w 70"/>
                      <a:gd name="T71" fmla="*/ 45 h 72"/>
                      <a:gd name="T72" fmla="*/ 2 w 70"/>
                      <a:gd name="T73" fmla="*/ 39 h 72"/>
                      <a:gd name="T74" fmla="*/ 2 w 70"/>
                      <a:gd name="T75" fmla="*/ 42 h 72"/>
                      <a:gd name="T76" fmla="*/ 0 w 70"/>
                      <a:gd name="T77" fmla="*/ 47 h 72"/>
                      <a:gd name="T78" fmla="*/ 3 w 70"/>
                      <a:gd name="T79" fmla="*/ 51 h 72"/>
                      <a:gd name="T80" fmla="*/ 6 w 70"/>
                      <a:gd name="T81" fmla="*/ 56 h 72"/>
                      <a:gd name="T82" fmla="*/ 9 w 70"/>
                      <a:gd name="T83" fmla="*/ 61 h 72"/>
                      <a:gd name="T84" fmla="*/ 14 w 70"/>
                      <a:gd name="T85" fmla="*/ 64 h 72"/>
                      <a:gd name="T86" fmla="*/ 19 w 70"/>
                      <a:gd name="T87" fmla="*/ 67 h 72"/>
                      <a:gd name="T88" fmla="*/ 23 w 70"/>
                      <a:gd name="T89" fmla="*/ 68 h 72"/>
                      <a:gd name="T90" fmla="*/ 29 w 70"/>
                      <a:gd name="T91" fmla="*/ 70 h 72"/>
                      <a:gd name="T92" fmla="*/ 34 w 70"/>
                      <a:gd name="T93" fmla="*/ 72 h 72"/>
                      <a:gd name="T94" fmla="*/ 42 w 70"/>
                      <a:gd name="T95" fmla="*/ 70 h 72"/>
                      <a:gd name="T96" fmla="*/ 48 w 70"/>
                      <a:gd name="T97" fmla="*/ 68 h 72"/>
                      <a:gd name="T98" fmla="*/ 54 w 70"/>
                      <a:gd name="T99" fmla="*/ 65 h 72"/>
                      <a:gd name="T100" fmla="*/ 60 w 70"/>
                      <a:gd name="T101" fmla="*/ 61 h 72"/>
                      <a:gd name="T102" fmla="*/ 63 w 70"/>
                      <a:gd name="T103" fmla="*/ 55 h 72"/>
                      <a:gd name="T104" fmla="*/ 66 w 70"/>
                      <a:gd name="T105" fmla="*/ 48 h 72"/>
                      <a:gd name="T106" fmla="*/ 70 w 70"/>
                      <a:gd name="T107" fmla="*/ 42 h 72"/>
                      <a:gd name="T108" fmla="*/ 70 w 70"/>
                      <a:gd name="T109" fmla="*/ 36 h 72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70"/>
                      <a:gd name="T166" fmla="*/ 0 h 72"/>
                      <a:gd name="T167" fmla="*/ 70 w 70"/>
                      <a:gd name="T168" fmla="*/ 72 h 72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70" h="72">
                        <a:moveTo>
                          <a:pt x="70" y="36"/>
                        </a:moveTo>
                        <a:lnTo>
                          <a:pt x="70" y="28"/>
                        </a:lnTo>
                        <a:lnTo>
                          <a:pt x="68" y="22"/>
                        </a:lnTo>
                        <a:lnTo>
                          <a:pt x="65" y="16"/>
                        </a:lnTo>
                        <a:lnTo>
                          <a:pt x="60" y="11"/>
                        </a:lnTo>
                        <a:lnTo>
                          <a:pt x="56" y="7"/>
                        </a:lnTo>
                        <a:lnTo>
                          <a:pt x="51" y="4"/>
                        </a:lnTo>
                        <a:lnTo>
                          <a:pt x="45" y="0"/>
                        </a:lnTo>
                        <a:lnTo>
                          <a:pt x="39" y="0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34" y="4"/>
                        </a:lnTo>
                        <a:lnTo>
                          <a:pt x="42" y="4"/>
                        </a:lnTo>
                        <a:lnTo>
                          <a:pt x="46" y="5"/>
                        </a:lnTo>
                        <a:lnTo>
                          <a:pt x="53" y="8"/>
                        </a:lnTo>
                        <a:lnTo>
                          <a:pt x="57" y="13"/>
                        </a:lnTo>
                        <a:lnTo>
                          <a:pt x="62" y="17"/>
                        </a:lnTo>
                        <a:lnTo>
                          <a:pt x="65" y="22"/>
                        </a:lnTo>
                        <a:lnTo>
                          <a:pt x="66" y="28"/>
                        </a:lnTo>
                        <a:lnTo>
                          <a:pt x="66" y="36"/>
                        </a:lnTo>
                        <a:lnTo>
                          <a:pt x="66" y="42"/>
                        </a:lnTo>
                        <a:lnTo>
                          <a:pt x="65" y="48"/>
                        </a:lnTo>
                        <a:lnTo>
                          <a:pt x="62" y="53"/>
                        </a:lnTo>
                        <a:lnTo>
                          <a:pt x="57" y="58"/>
                        </a:lnTo>
                        <a:lnTo>
                          <a:pt x="53" y="62"/>
                        </a:lnTo>
                        <a:lnTo>
                          <a:pt x="46" y="65"/>
                        </a:lnTo>
                        <a:lnTo>
                          <a:pt x="42" y="67"/>
                        </a:lnTo>
                        <a:lnTo>
                          <a:pt x="34" y="68"/>
                        </a:lnTo>
                        <a:lnTo>
                          <a:pt x="28" y="67"/>
                        </a:lnTo>
                        <a:lnTo>
                          <a:pt x="23" y="65"/>
                        </a:lnTo>
                        <a:lnTo>
                          <a:pt x="17" y="62"/>
                        </a:lnTo>
                        <a:lnTo>
                          <a:pt x="12" y="59"/>
                        </a:lnTo>
                        <a:lnTo>
                          <a:pt x="9" y="55"/>
                        </a:lnTo>
                        <a:lnTo>
                          <a:pt x="6" y="50"/>
                        </a:lnTo>
                        <a:lnTo>
                          <a:pt x="3" y="45"/>
                        </a:lnTo>
                        <a:lnTo>
                          <a:pt x="2" y="39"/>
                        </a:lnTo>
                        <a:lnTo>
                          <a:pt x="2" y="42"/>
                        </a:lnTo>
                        <a:lnTo>
                          <a:pt x="0" y="47"/>
                        </a:lnTo>
                        <a:lnTo>
                          <a:pt x="3" y="51"/>
                        </a:lnTo>
                        <a:lnTo>
                          <a:pt x="6" y="56"/>
                        </a:lnTo>
                        <a:lnTo>
                          <a:pt x="9" y="61"/>
                        </a:lnTo>
                        <a:lnTo>
                          <a:pt x="14" y="64"/>
                        </a:lnTo>
                        <a:lnTo>
                          <a:pt x="19" y="67"/>
                        </a:lnTo>
                        <a:lnTo>
                          <a:pt x="23" y="68"/>
                        </a:lnTo>
                        <a:lnTo>
                          <a:pt x="29" y="70"/>
                        </a:lnTo>
                        <a:lnTo>
                          <a:pt x="34" y="72"/>
                        </a:lnTo>
                        <a:lnTo>
                          <a:pt x="42" y="70"/>
                        </a:lnTo>
                        <a:lnTo>
                          <a:pt x="48" y="68"/>
                        </a:lnTo>
                        <a:lnTo>
                          <a:pt x="54" y="65"/>
                        </a:lnTo>
                        <a:lnTo>
                          <a:pt x="60" y="61"/>
                        </a:lnTo>
                        <a:lnTo>
                          <a:pt x="63" y="55"/>
                        </a:lnTo>
                        <a:lnTo>
                          <a:pt x="66" y="48"/>
                        </a:lnTo>
                        <a:lnTo>
                          <a:pt x="70" y="42"/>
                        </a:lnTo>
                        <a:lnTo>
                          <a:pt x="70" y="36"/>
                        </a:lnTo>
                        <a:close/>
                      </a:path>
                    </a:pathLst>
                  </a:custGeom>
                  <a:solidFill>
                    <a:srgbClr val="8B97C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4" name="Freeform 992">
                    <a:extLst>
                      <a:ext uri="{FF2B5EF4-FFF2-40B4-BE49-F238E27FC236}">
                        <a16:creationId xmlns:a16="http://schemas.microsoft.com/office/drawing/2014/main" id="{499A8FA2-74F2-8C47-A826-0185A8B208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4" y="1609"/>
                    <a:ext cx="66" cy="68"/>
                  </a:xfrm>
                  <a:custGeom>
                    <a:avLst/>
                    <a:gdLst>
                      <a:gd name="T0" fmla="*/ 66 w 66"/>
                      <a:gd name="T1" fmla="*/ 34 h 68"/>
                      <a:gd name="T2" fmla="*/ 66 w 66"/>
                      <a:gd name="T3" fmla="*/ 26 h 68"/>
                      <a:gd name="T4" fmla="*/ 64 w 66"/>
                      <a:gd name="T5" fmla="*/ 20 h 68"/>
                      <a:gd name="T6" fmla="*/ 61 w 66"/>
                      <a:gd name="T7" fmla="*/ 14 h 68"/>
                      <a:gd name="T8" fmla="*/ 57 w 66"/>
                      <a:gd name="T9" fmla="*/ 9 h 68"/>
                      <a:gd name="T10" fmla="*/ 52 w 66"/>
                      <a:gd name="T11" fmla="*/ 5 h 68"/>
                      <a:gd name="T12" fmla="*/ 46 w 66"/>
                      <a:gd name="T13" fmla="*/ 2 h 68"/>
                      <a:gd name="T14" fmla="*/ 40 w 66"/>
                      <a:gd name="T15" fmla="*/ 0 h 68"/>
                      <a:gd name="T16" fmla="*/ 34 w 66"/>
                      <a:gd name="T17" fmla="*/ 0 h 68"/>
                      <a:gd name="T18" fmla="*/ 29 w 66"/>
                      <a:gd name="T19" fmla="*/ 2 h 68"/>
                      <a:gd name="T20" fmla="*/ 26 w 66"/>
                      <a:gd name="T21" fmla="*/ 3 h 68"/>
                      <a:gd name="T22" fmla="*/ 29 w 66"/>
                      <a:gd name="T23" fmla="*/ 3 h 68"/>
                      <a:gd name="T24" fmla="*/ 32 w 66"/>
                      <a:gd name="T25" fmla="*/ 3 h 68"/>
                      <a:gd name="T26" fmla="*/ 38 w 66"/>
                      <a:gd name="T27" fmla="*/ 3 h 68"/>
                      <a:gd name="T28" fmla="*/ 44 w 66"/>
                      <a:gd name="T29" fmla="*/ 5 h 68"/>
                      <a:gd name="T30" fmla="*/ 49 w 66"/>
                      <a:gd name="T31" fmla="*/ 8 h 68"/>
                      <a:gd name="T32" fmla="*/ 54 w 66"/>
                      <a:gd name="T33" fmla="*/ 11 h 68"/>
                      <a:gd name="T34" fmla="*/ 58 w 66"/>
                      <a:gd name="T35" fmla="*/ 15 h 68"/>
                      <a:gd name="T36" fmla="*/ 61 w 66"/>
                      <a:gd name="T37" fmla="*/ 22 h 68"/>
                      <a:gd name="T38" fmla="*/ 63 w 66"/>
                      <a:gd name="T39" fmla="*/ 28 h 68"/>
                      <a:gd name="T40" fmla="*/ 63 w 66"/>
                      <a:gd name="T41" fmla="*/ 34 h 68"/>
                      <a:gd name="T42" fmla="*/ 63 w 66"/>
                      <a:gd name="T43" fmla="*/ 40 h 68"/>
                      <a:gd name="T44" fmla="*/ 61 w 66"/>
                      <a:gd name="T45" fmla="*/ 45 h 68"/>
                      <a:gd name="T46" fmla="*/ 58 w 66"/>
                      <a:gd name="T47" fmla="*/ 51 h 68"/>
                      <a:gd name="T48" fmla="*/ 54 w 66"/>
                      <a:gd name="T49" fmla="*/ 56 h 68"/>
                      <a:gd name="T50" fmla="*/ 49 w 66"/>
                      <a:gd name="T51" fmla="*/ 59 h 68"/>
                      <a:gd name="T52" fmla="*/ 44 w 66"/>
                      <a:gd name="T53" fmla="*/ 62 h 68"/>
                      <a:gd name="T54" fmla="*/ 38 w 66"/>
                      <a:gd name="T55" fmla="*/ 63 h 68"/>
                      <a:gd name="T56" fmla="*/ 32 w 66"/>
                      <a:gd name="T57" fmla="*/ 65 h 68"/>
                      <a:gd name="T58" fmla="*/ 26 w 66"/>
                      <a:gd name="T59" fmla="*/ 63 h 68"/>
                      <a:gd name="T60" fmla="*/ 21 w 66"/>
                      <a:gd name="T61" fmla="*/ 62 h 68"/>
                      <a:gd name="T62" fmla="*/ 15 w 66"/>
                      <a:gd name="T63" fmla="*/ 59 h 68"/>
                      <a:gd name="T64" fmla="*/ 10 w 66"/>
                      <a:gd name="T65" fmla="*/ 56 h 68"/>
                      <a:gd name="T66" fmla="*/ 7 w 66"/>
                      <a:gd name="T67" fmla="*/ 51 h 68"/>
                      <a:gd name="T68" fmla="*/ 4 w 66"/>
                      <a:gd name="T69" fmla="*/ 45 h 68"/>
                      <a:gd name="T70" fmla="*/ 3 w 66"/>
                      <a:gd name="T71" fmla="*/ 40 h 68"/>
                      <a:gd name="T72" fmla="*/ 1 w 66"/>
                      <a:gd name="T73" fmla="*/ 34 h 68"/>
                      <a:gd name="T74" fmla="*/ 1 w 66"/>
                      <a:gd name="T75" fmla="*/ 34 h 68"/>
                      <a:gd name="T76" fmla="*/ 1 w 66"/>
                      <a:gd name="T77" fmla="*/ 34 h 68"/>
                      <a:gd name="T78" fmla="*/ 1 w 66"/>
                      <a:gd name="T79" fmla="*/ 37 h 68"/>
                      <a:gd name="T80" fmla="*/ 0 w 66"/>
                      <a:gd name="T81" fmla="*/ 40 h 68"/>
                      <a:gd name="T82" fmla="*/ 1 w 66"/>
                      <a:gd name="T83" fmla="*/ 46 h 68"/>
                      <a:gd name="T84" fmla="*/ 4 w 66"/>
                      <a:gd name="T85" fmla="*/ 51 h 68"/>
                      <a:gd name="T86" fmla="*/ 7 w 66"/>
                      <a:gd name="T87" fmla="*/ 56 h 68"/>
                      <a:gd name="T88" fmla="*/ 10 w 66"/>
                      <a:gd name="T89" fmla="*/ 60 h 68"/>
                      <a:gd name="T90" fmla="*/ 15 w 66"/>
                      <a:gd name="T91" fmla="*/ 63 h 68"/>
                      <a:gd name="T92" fmla="*/ 21 w 66"/>
                      <a:gd name="T93" fmla="*/ 65 h 68"/>
                      <a:gd name="T94" fmla="*/ 26 w 66"/>
                      <a:gd name="T95" fmla="*/ 66 h 68"/>
                      <a:gd name="T96" fmla="*/ 32 w 66"/>
                      <a:gd name="T97" fmla="*/ 68 h 68"/>
                      <a:gd name="T98" fmla="*/ 40 w 66"/>
                      <a:gd name="T99" fmla="*/ 66 h 68"/>
                      <a:gd name="T100" fmla="*/ 46 w 66"/>
                      <a:gd name="T101" fmla="*/ 65 h 68"/>
                      <a:gd name="T102" fmla="*/ 52 w 66"/>
                      <a:gd name="T103" fmla="*/ 62 h 68"/>
                      <a:gd name="T104" fmla="*/ 57 w 66"/>
                      <a:gd name="T105" fmla="*/ 57 h 68"/>
                      <a:gd name="T106" fmla="*/ 61 w 66"/>
                      <a:gd name="T107" fmla="*/ 53 h 68"/>
                      <a:gd name="T108" fmla="*/ 64 w 66"/>
                      <a:gd name="T109" fmla="*/ 46 h 68"/>
                      <a:gd name="T110" fmla="*/ 66 w 66"/>
                      <a:gd name="T111" fmla="*/ 40 h 68"/>
                      <a:gd name="T112" fmla="*/ 66 w 66"/>
                      <a:gd name="T113" fmla="*/ 34 h 6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66"/>
                      <a:gd name="T172" fmla="*/ 0 h 68"/>
                      <a:gd name="T173" fmla="*/ 66 w 66"/>
                      <a:gd name="T174" fmla="*/ 68 h 6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66" h="68">
                        <a:moveTo>
                          <a:pt x="66" y="34"/>
                        </a:moveTo>
                        <a:lnTo>
                          <a:pt x="66" y="26"/>
                        </a:lnTo>
                        <a:lnTo>
                          <a:pt x="64" y="20"/>
                        </a:lnTo>
                        <a:lnTo>
                          <a:pt x="61" y="14"/>
                        </a:lnTo>
                        <a:lnTo>
                          <a:pt x="57" y="9"/>
                        </a:lnTo>
                        <a:lnTo>
                          <a:pt x="52" y="5"/>
                        </a:lnTo>
                        <a:lnTo>
                          <a:pt x="46" y="2"/>
                        </a:lnTo>
                        <a:lnTo>
                          <a:pt x="40" y="0"/>
                        </a:lnTo>
                        <a:lnTo>
                          <a:pt x="34" y="0"/>
                        </a:lnTo>
                        <a:lnTo>
                          <a:pt x="29" y="2"/>
                        </a:lnTo>
                        <a:lnTo>
                          <a:pt x="26" y="3"/>
                        </a:lnTo>
                        <a:lnTo>
                          <a:pt x="29" y="3"/>
                        </a:lnTo>
                        <a:lnTo>
                          <a:pt x="32" y="3"/>
                        </a:lnTo>
                        <a:lnTo>
                          <a:pt x="38" y="3"/>
                        </a:lnTo>
                        <a:lnTo>
                          <a:pt x="44" y="5"/>
                        </a:lnTo>
                        <a:lnTo>
                          <a:pt x="49" y="8"/>
                        </a:lnTo>
                        <a:lnTo>
                          <a:pt x="54" y="11"/>
                        </a:lnTo>
                        <a:lnTo>
                          <a:pt x="58" y="15"/>
                        </a:lnTo>
                        <a:lnTo>
                          <a:pt x="61" y="22"/>
                        </a:lnTo>
                        <a:lnTo>
                          <a:pt x="63" y="28"/>
                        </a:lnTo>
                        <a:lnTo>
                          <a:pt x="63" y="34"/>
                        </a:lnTo>
                        <a:lnTo>
                          <a:pt x="63" y="40"/>
                        </a:lnTo>
                        <a:lnTo>
                          <a:pt x="61" y="45"/>
                        </a:lnTo>
                        <a:lnTo>
                          <a:pt x="58" y="51"/>
                        </a:lnTo>
                        <a:lnTo>
                          <a:pt x="54" y="56"/>
                        </a:lnTo>
                        <a:lnTo>
                          <a:pt x="49" y="59"/>
                        </a:lnTo>
                        <a:lnTo>
                          <a:pt x="44" y="62"/>
                        </a:lnTo>
                        <a:lnTo>
                          <a:pt x="38" y="63"/>
                        </a:lnTo>
                        <a:lnTo>
                          <a:pt x="32" y="65"/>
                        </a:lnTo>
                        <a:lnTo>
                          <a:pt x="26" y="63"/>
                        </a:lnTo>
                        <a:lnTo>
                          <a:pt x="21" y="62"/>
                        </a:lnTo>
                        <a:lnTo>
                          <a:pt x="15" y="59"/>
                        </a:lnTo>
                        <a:lnTo>
                          <a:pt x="10" y="56"/>
                        </a:lnTo>
                        <a:lnTo>
                          <a:pt x="7" y="51"/>
                        </a:lnTo>
                        <a:lnTo>
                          <a:pt x="4" y="45"/>
                        </a:lnTo>
                        <a:lnTo>
                          <a:pt x="3" y="40"/>
                        </a:lnTo>
                        <a:lnTo>
                          <a:pt x="1" y="34"/>
                        </a:lnTo>
                        <a:lnTo>
                          <a:pt x="1" y="37"/>
                        </a:lnTo>
                        <a:lnTo>
                          <a:pt x="0" y="40"/>
                        </a:lnTo>
                        <a:lnTo>
                          <a:pt x="1" y="46"/>
                        </a:lnTo>
                        <a:lnTo>
                          <a:pt x="4" y="51"/>
                        </a:lnTo>
                        <a:lnTo>
                          <a:pt x="7" y="56"/>
                        </a:lnTo>
                        <a:lnTo>
                          <a:pt x="10" y="60"/>
                        </a:lnTo>
                        <a:lnTo>
                          <a:pt x="15" y="63"/>
                        </a:lnTo>
                        <a:lnTo>
                          <a:pt x="21" y="65"/>
                        </a:lnTo>
                        <a:lnTo>
                          <a:pt x="26" y="66"/>
                        </a:lnTo>
                        <a:lnTo>
                          <a:pt x="32" y="68"/>
                        </a:lnTo>
                        <a:lnTo>
                          <a:pt x="40" y="66"/>
                        </a:lnTo>
                        <a:lnTo>
                          <a:pt x="46" y="65"/>
                        </a:lnTo>
                        <a:lnTo>
                          <a:pt x="52" y="62"/>
                        </a:lnTo>
                        <a:lnTo>
                          <a:pt x="57" y="57"/>
                        </a:lnTo>
                        <a:lnTo>
                          <a:pt x="61" y="53"/>
                        </a:lnTo>
                        <a:lnTo>
                          <a:pt x="64" y="46"/>
                        </a:lnTo>
                        <a:lnTo>
                          <a:pt x="66" y="40"/>
                        </a:lnTo>
                        <a:lnTo>
                          <a:pt x="66" y="34"/>
                        </a:lnTo>
                        <a:close/>
                      </a:path>
                    </a:pathLst>
                  </a:custGeom>
                  <a:solidFill>
                    <a:srgbClr val="909BC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5" name="Freeform 993">
                    <a:extLst>
                      <a:ext uri="{FF2B5EF4-FFF2-40B4-BE49-F238E27FC236}">
                        <a16:creationId xmlns:a16="http://schemas.microsoft.com/office/drawing/2014/main" id="{0578C2C1-385A-3948-A007-CC66AB766E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4" y="1611"/>
                    <a:ext cx="64" cy="64"/>
                  </a:xfrm>
                  <a:custGeom>
                    <a:avLst/>
                    <a:gdLst>
                      <a:gd name="T0" fmla="*/ 64 w 64"/>
                      <a:gd name="T1" fmla="*/ 32 h 64"/>
                      <a:gd name="T2" fmla="*/ 64 w 64"/>
                      <a:gd name="T3" fmla="*/ 24 h 64"/>
                      <a:gd name="T4" fmla="*/ 63 w 64"/>
                      <a:gd name="T5" fmla="*/ 18 h 64"/>
                      <a:gd name="T6" fmla="*/ 60 w 64"/>
                      <a:gd name="T7" fmla="*/ 13 h 64"/>
                      <a:gd name="T8" fmla="*/ 55 w 64"/>
                      <a:gd name="T9" fmla="*/ 9 h 64"/>
                      <a:gd name="T10" fmla="*/ 51 w 64"/>
                      <a:gd name="T11" fmla="*/ 4 h 64"/>
                      <a:gd name="T12" fmla="*/ 44 w 64"/>
                      <a:gd name="T13" fmla="*/ 1 h 64"/>
                      <a:gd name="T14" fmla="*/ 40 w 64"/>
                      <a:gd name="T15" fmla="*/ 0 h 64"/>
                      <a:gd name="T16" fmla="*/ 32 w 64"/>
                      <a:gd name="T17" fmla="*/ 0 h 64"/>
                      <a:gd name="T18" fmla="*/ 30 w 64"/>
                      <a:gd name="T19" fmla="*/ 0 h 64"/>
                      <a:gd name="T20" fmla="*/ 30 w 64"/>
                      <a:gd name="T21" fmla="*/ 0 h 64"/>
                      <a:gd name="T22" fmla="*/ 26 w 64"/>
                      <a:gd name="T23" fmla="*/ 1 h 64"/>
                      <a:gd name="T24" fmla="*/ 23 w 64"/>
                      <a:gd name="T25" fmla="*/ 4 h 64"/>
                      <a:gd name="T26" fmla="*/ 27 w 64"/>
                      <a:gd name="T27" fmla="*/ 3 h 64"/>
                      <a:gd name="T28" fmla="*/ 32 w 64"/>
                      <a:gd name="T29" fmla="*/ 3 h 64"/>
                      <a:gd name="T30" fmla="*/ 38 w 64"/>
                      <a:gd name="T31" fmla="*/ 3 h 64"/>
                      <a:gd name="T32" fmla="*/ 44 w 64"/>
                      <a:gd name="T33" fmla="*/ 4 h 64"/>
                      <a:gd name="T34" fmla="*/ 49 w 64"/>
                      <a:gd name="T35" fmla="*/ 7 h 64"/>
                      <a:gd name="T36" fmla="*/ 54 w 64"/>
                      <a:gd name="T37" fmla="*/ 10 h 64"/>
                      <a:gd name="T38" fmla="*/ 57 w 64"/>
                      <a:gd name="T39" fmla="*/ 15 h 64"/>
                      <a:gd name="T40" fmla="*/ 60 w 64"/>
                      <a:gd name="T41" fmla="*/ 20 h 64"/>
                      <a:gd name="T42" fmla="*/ 61 w 64"/>
                      <a:gd name="T43" fmla="*/ 26 h 64"/>
                      <a:gd name="T44" fmla="*/ 61 w 64"/>
                      <a:gd name="T45" fmla="*/ 32 h 64"/>
                      <a:gd name="T46" fmla="*/ 61 w 64"/>
                      <a:gd name="T47" fmla="*/ 37 h 64"/>
                      <a:gd name="T48" fmla="*/ 60 w 64"/>
                      <a:gd name="T49" fmla="*/ 43 h 64"/>
                      <a:gd name="T50" fmla="*/ 57 w 64"/>
                      <a:gd name="T51" fmla="*/ 47 h 64"/>
                      <a:gd name="T52" fmla="*/ 54 w 64"/>
                      <a:gd name="T53" fmla="*/ 52 h 64"/>
                      <a:gd name="T54" fmla="*/ 49 w 64"/>
                      <a:gd name="T55" fmla="*/ 55 h 64"/>
                      <a:gd name="T56" fmla="*/ 44 w 64"/>
                      <a:gd name="T57" fmla="*/ 58 h 64"/>
                      <a:gd name="T58" fmla="*/ 38 w 64"/>
                      <a:gd name="T59" fmla="*/ 60 h 64"/>
                      <a:gd name="T60" fmla="*/ 32 w 64"/>
                      <a:gd name="T61" fmla="*/ 61 h 64"/>
                      <a:gd name="T62" fmla="*/ 26 w 64"/>
                      <a:gd name="T63" fmla="*/ 60 h 64"/>
                      <a:gd name="T64" fmla="*/ 21 w 64"/>
                      <a:gd name="T65" fmla="*/ 58 h 64"/>
                      <a:gd name="T66" fmla="*/ 17 w 64"/>
                      <a:gd name="T67" fmla="*/ 55 h 64"/>
                      <a:gd name="T68" fmla="*/ 12 w 64"/>
                      <a:gd name="T69" fmla="*/ 52 h 64"/>
                      <a:gd name="T70" fmla="*/ 9 w 64"/>
                      <a:gd name="T71" fmla="*/ 47 h 64"/>
                      <a:gd name="T72" fmla="*/ 6 w 64"/>
                      <a:gd name="T73" fmla="*/ 43 h 64"/>
                      <a:gd name="T74" fmla="*/ 4 w 64"/>
                      <a:gd name="T75" fmla="*/ 37 h 64"/>
                      <a:gd name="T76" fmla="*/ 3 w 64"/>
                      <a:gd name="T77" fmla="*/ 32 h 64"/>
                      <a:gd name="T78" fmla="*/ 3 w 64"/>
                      <a:gd name="T79" fmla="*/ 29 h 64"/>
                      <a:gd name="T80" fmla="*/ 4 w 64"/>
                      <a:gd name="T81" fmla="*/ 27 h 64"/>
                      <a:gd name="T82" fmla="*/ 1 w 64"/>
                      <a:gd name="T83" fmla="*/ 30 h 64"/>
                      <a:gd name="T84" fmla="*/ 0 w 64"/>
                      <a:gd name="T85" fmla="*/ 35 h 64"/>
                      <a:gd name="T86" fmla="*/ 1 w 64"/>
                      <a:gd name="T87" fmla="*/ 41 h 64"/>
                      <a:gd name="T88" fmla="*/ 4 w 64"/>
                      <a:gd name="T89" fmla="*/ 46 h 64"/>
                      <a:gd name="T90" fmla="*/ 7 w 64"/>
                      <a:gd name="T91" fmla="*/ 51 h 64"/>
                      <a:gd name="T92" fmla="*/ 10 w 64"/>
                      <a:gd name="T93" fmla="*/ 55 h 64"/>
                      <a:gd name="T94" fmla="*/ 15 w 64"/>
                      <a:gd name="T95" fmla="*/ 58 h 64"/>
                      <a:gd name="T96" fmla="*/ 21 w 64"/>
                      <a:gd name="T97" fmla="*/ 61 h 64"/>
                      <a:gd name="T98" fmla="*/ 26 w 64"/>
                      <a:gd name="T99" fmla="*/ 63 h 64"/>
                      <a:gd name="T100" fmla="*/ 32 w 64"/>
                      <a:gd name="T101" fmla="*/ 64 h 64"/>
                      <a:gd name="T102" fmla="*/ 40 w 64"/>
                      <a:gd name="T103" fmla="*/ 63 h 64"/>
                      <a:gd name="T104" fmla="*/ 44 w 64"/>
                      <a:gd name="T105" fmla="*/ 61 h 64"/>
                      <a:gd name="T106" fmla="*/ 51 w 64"/>
                      <a:gd name="T107" fmla="*/ 58 h 64"/>
                      <a:gd name="T108" fmla="*/ 55 w 64"/>
                      <a:gd name="T109" fmla="*/ 54 h 64"/>
                      <a:gd name="T110" fmla="*/ 60 w 64"/>
                      <a:gd name="T111" fmla="*/ 49 h 64"/>
                      <a:gd name="T112" fmla="*/ 63 w 64"/>
                      <a:gd name="T113" fmla="*/ 44 h 64"/>
                      <a:gd name="T114" fmla="*/ 64 w 64"/>
                      <a:gd name="T115" fmla="*/ 38 h 64"/>
                      <a:gd name="T116" fmla="*/ 64 w 64"/>
                      <a:gd name="T117" fmla="*/ 32 h 64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64"/>
                      <a:gd name="T178" fmla="*/ 0 h 64"/>
                      <a:gd name="T179" fmla="*/ 64 w 64"/>
                      <a:gd name="T180" fmla="*/ 64 h 64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64" h="64">
                        <a:moveTo>
                          <a:pt x="64" y="32"/>
                        </a:moveTo>
                        <a:lnTo>
                          <a:pt x="64" y="24"/>
                        </a:lnTo>
                        <a:lnTo>
                          <a:pt x="63" y="18"/>
                        </a:lnTo>
                        <a:lnTo>
                          <a:pt x="60" y="13"/>
                        </a:lnTo>
                        <a:lnTo>
                          <a:pt x="55" y="9"/>
                        </a:lnTo>
                        <a:lnTo>
                          <a:pt x="51" y="4"/>
                        </a:lnTo>
                        <a:lnTo>
                          <a:pt x="44" y="1"/>
                        </a:lnTo>
                        <a:lnTo>
                          <a:pt x="40" y="0"/>
                        </a:lnTo>
                        <a:lnTo>
                          <a:pt x="32" y="0"/>
                        </a:lnTo>
                        <a:lnTo>
                          <a:pt x="30" y="0"/>
                        </a:lnTo>
                        <a:lnTo>
                          <a:pt x="26" y="1"/>
                        </a:lnTo>
                        <a:lnTo>
                          <a:pt x="23" y="4"/>
                        </a:lnTo>
                        <a:lnTo>
                          <a:pt x="27" y="3"/>
                        </a:lnTo>
                        <a:lnTo>
                          <a:pt x="32" y="3"/>
                        </a:lnTo>
                        <a:lnTo>
                          <a:pt x="38" y="3"/>
                        </a:lnTo>
                        <a:lnTo>
                          <a:pt x="44" y="4"/>
                        </a:lnTo>
                        <a:lnTo>
                          <a:pt x="49" y="7"/>
                        </a:lnTo>
                        <a:lnTo>
                          <a:pt x="54" y="10"/>
                        </a:lnTo>
                        <a:lnTo>
                          <a:pt x="57" y="15"/>
                        </a:lnTo>
                        <a:lnTo>
                          <a:pt x="60" y="20"/>
                        </a:lnTo>
                        <a:lnTo>
                          <a:pt x="61" y="26"/>
                        </a:lnTo>
                        <a:lnTo>
                          <a:pt x="61" y="32"/>
                        </a:lnTo>
                        <a:lnTo>
                          <a:pt x="61" y="37"/>
                        </a:lnTo>
                        <a:lnTo>
                          <a:pt x="60" y="43"/>
                        </a:lnTo>
                        <a:lnTo>
                          <a:pt x="57" y="47"/>
                        </a:lnTo>
                        <a:lnTo>
                          <a:pt x="54" y="52"/>
                        </a:lnTo>
                        <a:lnTo>
                          <a:pt x="49" y="55"/>
                        </a:lnTo>
                        <a:lnTo>
                          <a:pt x="44" y="58"/>
                        </a:lnTo>
                        <a:lnTo>
                          <a:pt x="38" y="60"/>
                        </a:lnTo>
                        <a:lnTo>
                          <a:pt x="32" y="61"/>
                        </a:lnTo>
                        <a:lnTo>
                          <a:pt x="26" y="60"/>
                        </a:lnTo>
                        <a:lnTo>
                          <a:pt x="21" y="58"/>
                        </a:lnTo>
                        <a:lnTo>
                          <a:pt x="17" y="55"/>
                        </a:lnTo>
                        <a:lnTo>
                          <a:pt x="12" y="52"/>
                        </a:lnTo>
                        <a:lnTo>
                          <a:pt x="9" y="47"/>
                        </a:lnTo>
                        <a:lnTo>
                          <a:pt x="6" y="43"/>
                        </a:lnTo>
                        <a:lnTo>
                          <a:pt x="4" y="37"/>
                        </a:lnTo>
                        <a:lnTo>
                          <a:pt x="3" y="32"/>
                        </a:lnTo>
                        <a:lnTo>
                          <a:pt x="3" y="29"/>
                        </a:lnTo>
                        <a:lnTo>
                          <a:pt x="4" y="27"/>
                        </a:lnTo>
                        <a:lnTo>
                          <a:pt x="1" y="30"/>
                        </a:lnTo>
                        <a:lnTo>
                          <a:pt x="0" y="35"/>
                        </a:lnTo>
                        <a:lnTo>
                          <a:pt x="1" y="41"/>
                        </a:lnTo>
                        <a:lnTo>
                          <a:pt x="4" y="46"/>
                        </a:lnTo>
                        <a:lnTo>
                          <a:pt x="7" y="51"/>
                        </a:lnTo>
                        <a:lnTo>
                          <a:pt x="10" y="55"/>
                        </a:lnTo>
                        <a:lnTo>
                          <a:pt x="15" y="58"/>
                        </a:lnTo>
                        <a:lnTo>
                          <a:pt x="21" y="61"/>
                        </a:lnTo>
                        <a:lnTo>
                          <a:pt x="26" y="63"/>
                        </a:lnTo>
                        <a:lnTo>
                          <a:pt x="32" y="64"/>
                        </a:lnTo>
                        <a:lnTo>
                          <a:pt x="40" y="63"/>
                        </a:lnTo>
                        <a:lnTo>
                          <a:pt x="44" y="61"/>
                        </a:lnTo>
                        <a:lnTo>
                          <a:pt x="51" y="58"/>
                        </a:lnTo>
                        <a:lnTo>
                          <a:pt x="55" y="54"/>
                        </a:lnTo>
                        <a:lnTo>
                          <a:pt x="60" y="49"/>
                        </a:lnTo>
                        <a:lnTo>
                          <a:pt x="63" y="44"/>
                        </a:lnTo>
                        <a:lnTo>
                          <a:pt x="64" y="38"/>
                        </a:lnTo>
                        <a:lnTo>
                          <a:pt x="64" y="32"/>
                        </a:lnTo>
                        <a:close/>
                      </a:path>
                    </a:pathLst>
                  </a:custGeom>
                  <a:solidFill>
                    <a:srgbClr val="98A2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6" name="Freeform 994">
                    <a:extLst>
                      <a:ext uri="{FF2B5EF4-FFF2-40B4-BE49-F238E27FC236}">
                        <a16:creationId xmlns:a16="http://schemas.microsoft.com/office/drawing/2014/main" id="{AC7E1C60-AF70-D24B-9B25-0A198EC967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5" y="1612"/>
                    <a:ext cx="62" cy="62"/>
                  </a:xfrm>
                  <a:custGeom>
                    <a:avLst/>
                    <a:gdLst>
                      <a:gd name="T0" fmla="*/ 62 w 62"/>
                      <a:gd name="T1" fmla="*/ 31 h 62"/>
                      <a:gd name="T2" fmla="*/ 62 w 62"/>
                      <a:gd name="T3" fmla="*/ 25 h 62"/>
                      <a:gd name="T4" fmla="*/ 60 w 62"/>
                      <a:gd name="T5" fmla="*/ 19 h 62"/>
                      <a:gd name="T6" fmla="*/ 57 w 62"/>
                      <a:gd name="T7" fmla="*/ 12 h 62"/>
                      <a:gd name="T8" fmla="*/ 53 w 62"/>
                      <a:gd name="T9" fmla="*/ 8 h 62"/>
                      <a:gd name="T10" fmla="*/ 48 w 62"/>
                      <a:gd name="T11" fmla="*/ 5 h 62"/>
                      <a:gd name="T12" fmla="*/ 43 w 62"/>
                      <a:gd name="T13" fmla="*/ 2 h 62"/>
                      <a:gd name="T14" fmla="*/ 37 w 62"/>
                      <a:gd name="T15" fmla="*/ 0 h 62"/>
                      <a:gd name="T16" fmla="*/ 31 w 62"/>
                      <a:gd name="T17" fmla="*/ 0 h 62"/>
                      <a:gd name="T18" fmla="*/ 28 w 62"/>
                      <a:gd name="T19" fmla="*/ 0 h 62"/>
                      <a:gd name="T20" fmla="*/ 25 w 62"/>
                      <a:gd name="T21" fmla="*/ 0 h 62"/>
                      <a:gd name="T22" fmla="*/ 20 w 62"/>
                      <a:gd name="T23" fmla="*/ 3 h 62"/>
                      <a:gd name="T24" fmla="*/ 17 w 62"/>
                      <a:gd name="T25" fmla="*/ 6 h 62"/>
                      <a:gd name="T26" fmla="*/ 23 w 62"/>
                      <a:gd name="T27" fmla="*/ 3 h 62"/>
                      <a:gd name="T28" fmla="*/ 31 w 62"/>
                      <a:gd name="T29" fmla="*/ 3 h 62"/>
                      <a:gd name="T30" fmla="*/ 37 w 62"/>
                      <a:gd name="T31" fmla="*/ 3 h 62"/>
                      <a:gd name="T32" fmla="*/ 42 w 62"/>
                      <a:gd name="T33" fmla="*/ 5 h 62"/>
                      <a:gd name="T34" fmla="*/ 46 w 62"/>
                      <a:gd name="T35" fmla="*/ 8 h 62"/>
                      <a:gd name="T36" fmla="*/ 51 w 62"/>
                      <a:gd name="T37" fmla="*/ 11 h 62"/>
                      <a:gd name="T38" fmla="*/ 54 w 62"/>
                      <a:gd name="T39" fmla="*/ 14 h 62"/>
                      <a:gd name="T40" fmla="*/ 57 w 62"/>
                      <a:gd name="T41" fmla="*/ 20 h 62"/>
                      <a:gd name="T42" fmla="*/ 59 w 62"/>
                      <a:gd name="T43" fmla="*/ 25 h 62"/>
                      <a:gd name="T44" fmla="*/ 59 w 62"/>
                      <a:gd name="T45" fmla="*/ 31 h 62"/>
                      <a:gd name="T46" fmla="*/ 59 w 62"/>
                      <a:gd name="T47" fmla="*/ 36 h 62"/>
                      <a:gd name="T48" fmla="*/ 57 w 62"/>
                      <a:gd name="T49" fmla="*/ 42 h 62"/>
                      <a:gd name="T50" fmla="*/ 54 w 62"/>
                      <a:gd name="T51" fmla="*/ 46 h 62"/>
                      <a:gd name="T52" fmla="*/ 51 w 62"/>
                      <a:gd name="T53" fmla="*/ 50 h 62"/>
                      <a:gd name="T54" fmla="*/ 46 w 62"/>
                      <a:gd name="T55" fmla="*/ 53 h 62"/>
                      <a:gd name="T56" fmla="*/ 42 w 62"/>
                      <a:gd name="T57" fmla="*/ 56 h 62"/>
                      <a:gd name="T58" fmla="*/ 37 w 62"/>
                      <a:gd name="T59" fmla="*/ 57 h 62"/>
                      <a:gd name="T60" fmla="*/ 31 w 62"/>
                      <a:gd name="T61" fmla="*/ 59 h 62"/>
                      <a:gd name="T62" fmla="*/ 26 w 62"/>
                      <a:gd name="T63" fmla="*/ 57 h 62"/>
                      <a:gd name="T64" fmla="*/ 20 w 62"/>
                      <a:gd name="T65" fmla="*/ 56 h 62"/>
                      <a:gd name="T66" fmla="*/ 16 w 62"/>
                      <a:gd name="T67" fmla="*/ 53 h 62"/>
                      <a:gd name="T68" fmla="*/ 13 w 62"/>
                      <a:gd name="T69" fmla="*/ 50 h 62"/>
                      <a:gd name="T70" fmla="*/ 8 w 62"/>
                      <a:gd name="T71" fmla="*/ 46 h 62"/>
                      <a:gd name="T72" fmla="*/ 6 w 62"/>
                      <a:gd name="T73" fmla="*/ 42 h 62"/>
                      <a:gd name="T74" fmla="*/ 5 w 62"/>
                      <a:gd name="T75" fmla="*/ 36 h 62"/>
                      <a:gd name="T76" fmla="*/ 3 w 62"/>
                      <a:gd name="T77" fmla="*/ 31 h 62"/>
                      <a:gd name="T78" fmla="*/ 5 w 62"/>
                      <a:gd name="T79" fmla="*/ 25 h 62"/>
                      <a:gd name="T80" fmla="*/ 6 w 62"/>
                      <a:gd name="T81" fmla="*/ 20 h 62"/>
                      <a:gd name="T82" fmla="*/ 3 w 62"/>
                      <a:gd name="T83" fmla="*/ 25 h 62"/>
                      <a:gd name="T84" fmla="*/ 0 w 62"/>
                      <a:gd name="T85" fmla="*/ 31 h 62"/>
                      <a:gd name="T86" fmla="*/ 0 w 62"/>
                      <a:gd name="T87" fmla="*/ 31 h 62"/>
                      <a:gd name="T88" fmla="*/ 0 w 62"/>
                      <a:gd name="T89" fmla="*/ 31 h 62"/>
                      <a:gd name="T90" fmla="*/ 2 w 62"/>
                      <a:gd name="T91" fmla="*/ 37 h 62"/>
                      <a:gd name="T92" fmla="*/ 3 w 62"/>
                      <a:gd name="T93" fmla="*/ 42 h 62"/>
                      <a:gd name="T94" fmla="*/ 6 w 62"/>
                      <a:gd name="T95" fmla="*/ 48 h 62"/>
                      <a:gd name="T96" fmla="*/ 9 w 62"/>
                      <a:gd name="T97" fmla="*/ 53 h 62"/>
                      <a:gd name="T98" fmla="*/ 14 w 62"/>
                      <a:gd name="T99" fmla="*/ 56 h 62"/>
                      <a:gd name="T100" fmla="*/ 20 w 62"/>
                      <a:gd name="T101" fmla="*/ 59 h 62"/>
                      <a:gd name="T102" fmla="*/ 25 w 62"/>
                      <a:gd name="T103" fmla="*/ 60 h 62"/>
                      <a:gd name="T104" fmla="*/ 31 w 62"/>
                      <a:gd name="T105" fmla="*/ 62 h 62"/>
                      <a:gd name="T106" fmla="*/ 37 w 62"/>
                      <a:gd name="T107" fmla="*/ 60 h 62"/>
                      <a:gd name="T108" fmla="*/ 43 w 62"/>
                      <a:gd name="T109" fmla="*/ 59 h 62"/>
                      <a:gd name="T110" fmla="*/ 48 w 62"/>
                      <a:gd name="T111" fmla="*/ 56 h 62"/>
                      <a:gd name="T112" fmla="*/ 53 w 62"/>
                      <a:gd name="T113" fmla="*/ 53 h 62"/>
                      <a:gd name="T114" fmla="*/ 57 w 62"/>
                      <a:gd name="T115" fmla="*/ 48 h 62"/>
                      <a:gd name="T116" fmla="*/ 60 w 62"/>
                      <a:gd name="T117" fmla="*/ 42 h 62"/>
                      <a:gd name="T118" fmla="*/ 62 w 62"/>
                      <a:gd name="T119" fmla="*/ 37 h 62"/>
                      <a:gd name="T120" fmla="*/ 62 w 62"/>
                      <a:gd name="T121" fmla="*/ 31 h 6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2"/>
                      <a:gd name="T184" fmla="*/ 0 h 62"/>
                      <a:gd name="T185" fmla="*/ 62 w 62"/>
                      <a:gd name="T186" fmla="*/ 62 h 6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2" h="62">
                        <a:moveTo>
                          <a:pt x="62" y="31"/>
                        </a:moveTo>
                        <a:lnTo>
                          <a:pt x="62" y="25"/>
                        </a:lnTo>
                        <a:lnTo>
                          <a:pt x="60" y="19"/>
                        </a:lnTo>
                        <a:lnTo>
                          <a:pt x="57" y="12"/>
                        </a:lnTo>
                        <a:lnTo>
                          <a:pt x="53" y="8"/>
                        </a:lnTo>
                        <a:lnTo>
                          <a:pt x="48" y="5"/>
                        </a:lnTo>
                        <a:lnTo>
                          <a:pt x="43" y="2"/>
                        </a:lnTo>
                        <a:lnTo>
                          <a:pt x="37" y="0"/>
                        </a:lnTo>
                        <a:lnTo>
                          <a:pt x="31" y="0"/>
                        </a:lnTo>
                        <a:lnTo>
                          <a:pt x="28" y="0"/>
                        </a:lnTo>
                        <a:lnTo>
                          <a:pt x="25" y="0"/>
                        </a:lnTo>
                        <a:lnTo>
                          <a:pt x="20" y="3"/>
                        </a:lnTo>
                        <a:lnTo>
                          <a:pt x="17" y="6"/>
                        </a:lnTo>
                        <a:lnTo>
                          <a:pt x="23" y="3"/>
                        </a:lnTo>
                        <a:lnTo>
                          <a:pt x="31" y="3"/>
                        </a:lnTo>
                        <a:lnTo>
                          <a:pt x="37" y="3"/>
                        </a:lnTo>
                        <a:lnTo>
                          <a:pt x="42" y="5"/>
                        </a:lnTo>
                        <a:lnTo>
                          <a:pt x="46" y="8"/>
                        </a:lnTo>
                        <a:lnTo>
                          <a:pt x="51" y="11"/>
                        </a:lnTo>
                        <a:lnTo>
                          <a:pt x="54" y="14"/>
                        </a:lnTo>
                        <a:lnTo>
                          <a:pt x="57" y="20"/>
                        </a:lnTo>
                        <a:lnTo>
                          <a:pt x="59" y="25"/>
                        </a:lnTo>
                        <a:lnTo>
                          <a:pt x="59" y="31"/>
                        </a:lnTo>
                        <a:lnTo>
                          <a:pt x="59" y="36"/>
                        </a:lnTo>
                        <a:lnTo>
                          <a:pt x="57" y="42"/>
                        </a:lnTo>
                        <a:lnTo>
                          <a:pt x="54" y="46"/>
                        </a:lnTo>
                        <a:lnTo>
                          <a:pt x="51" y="50"/>
                        </a:lnTo>
                        <a:lnTo>
                          <a:pt x="46" y="53"/>
                        </a:lnTo>
                        <a:lnTo>
                          <a:pt x="42" y="56"/>
                        </a:lnTo>
                        <a:lnTo>
                          <a:pt x="37" y="57"/>
                        </a:lnTo>
                        <a:lnTo>
                          <a:pt x="31" y="59"/>
                        </a:lnTo>
                        <a:lnTo>
                          <a:pt x="26" y="57"/>
                        </a:lnTo>
                        <a:lnTo>
                          <a:pt x="20" y="56"/>
                        </a:lnTo>
                        <a:lnTo>
                          <a:pt x="16" y="53"/>
                        </a:lnTo>
                        <a:lnTo>
                          <a:pt x="13" y="50"/>
                        </a:lnTo>
                        <a:lnTo>
                          <a:pt x="8" y="46"/>
                        </a:lnTo>
                        <a:lnTo>
                          <a:pt x="6" y="42"/>
                        </a:lnTo>
                        <a:lnTo>
                          <a:pt x="5" y="36"/>
                        </a:lnTo>
                        <a:lnTo>
                          <a:pt x="3" y="31"/>
                        </a:lnTo>
                        <a:lnTo>
                          <a:pt x="5" y="25"/>
                        </a:lnTo>
                        <a:lnTo>
                          <a:pt x="6" y="20"/>
                        </a:lnTo>
                        <a:lnTo>
                          <a:pt x="3" y="25"/>
                        </a:lnTo>
                        <a:lnTo>
                          <a:pt x="0" y="31"/>
                        </a:lnTo>
                        <a:lnTo>
                          <a:pt x="2" y="37"/>
                        </a:lnTo>
                        <a:lnTo>
                          <a:pt x="3" y="42"/>
                        </a:lnTo>
                        <a:lnTo>
                          <a:pt x="6" y="48"/>
                        </a:lnTo>
                        <a:lnTo>
                          <a:pt x="9" y="53"/>
                        </a:lnTo>
                        <a:lnTo>
                          <a:pt x="14" y="56"/>
                        </a:lnTo>
                        <a:lnTo>
                          <a:pt x="20" y="59"/>
                        </a:lnTo>
                        <a:lnTo>
                          <a:pt x="25" y="60"/>
                        </a:lnTo>
                        <a:lnTo>
                          <a:pt x="31" y="62"/>
                        </a:lnTo>
                        <a:lnTo>
                          <a:pt x="37" y="60"/>
                        </a:lnTo>
                        <a:lnTo>
                          <a:pt x="43" y="59"/>
                        </a:lnTo>
                        <a:lnTo>
                          <a:pt x="48" y="56"/>
                        </a:lnTo>
                        <a:lnTo>
                          <a:pt x="53" y="53"/>
                        </a:lnTo>
                        <a:lnTo>
                          <a:pt x="57" y="48"/>
                        </a:lnTo>
                        <a:lnTo>
                          <a:pt x="60" y="42"/>
                        </a:lnTo>
                        <a:lnTo>
                          <a:pt x="62" y="37"/>
                        </a:lnTo>
                        <a:lnTo>
                          <a:pt x="62" y="31"/>
                        </a:lnTo>
                        <a:close/>
                      </a:path>
                    </a:pathLst>
                  </a:custGeom>
                  <a:solidFill>
                    <a:srgbClr val="9BA6D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7" name="Freeform 995">
                    <a:extLst>
                      <a:ext uri="{FF2B5EF4-FFF2-40B4-BE49-F238E27FC236}">
                        <a16:creationId xmlns:a16="http://schemas.microsoft.com/office/drawing/2014/main" id="{F069F928-6CE3-BC43-AAB0-06F3AD9C92E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27" y="1614"/>
                    <a:ext cx="58" cy="58"/>
                  </a:xfrm>
                  <a:custGeom>
                    <a:avLst/>
                    <a:gdLst>
                      <a:gd name="T0" fmla="*/ 58 w 58"/>
                      <a:gd name="T1" fmla="*/ 23 h 58"/>
                      <a:gd name="T2" fmla="*/ 54 w 58"/>
                      <a:gd name="T3" fmla="*/ 12 h 58"/>
                      <a:gd name="T4" fmla="*/ 46 w 58"/>
                      <a:gd name="T5" fmla="*/ 4 h 58"/>
                      <a:gd name="T6" fmla="*/ 35 w 58"/>
                      <a:gd name="T7" fmla="*/ 0 h 58"/>
                      <a:gd name="T8" fmla="*/ 24 w 58"/>
                      <a:gd name="T9" fmla="*/ 0 h 58"/>
                      <a:gd name="T10" fmla="*/ 14 w 58"/>
                      <a:gd name="T11" fmla="*/ 6 h 58"/>
                      <a:gd name="T12" fmla="*/ 4 w 58"/>
                      <a:gd name="T13" fmla="*/ 17 h 58"/>
                      <a:gd name="T14" fmla="*/ 0 w 58"/>
                      <a:gd name="T15" fmla="*/ 26 h 58"/>
                      <a:gd name="T16" fmla="*/ 1 w 58"/>
                      <a:gd name="T17" fmla="*/ 34 h 58"/>
                      <a:gd name="T18" fmla="*/ 6 w 58"/>
                      <a:gd name="T19" fmla="*/ 44 h 58"/>
                      <a:gd name="T20" fmla="*/ 14 w 58"/>
                      <a:gd name="T21" fmla="*/ 52 h 58"/>
                      <a:gd name="T22" fmla="*/ 23 w 58"/>
                      <a:gd name="T23" fmla="*/ 57 h 58"/>
                      <a:gd name="T24" fmla="*/ 35 w 58"/>
                      <a:gd name="T25" fmla="*/ 57 h 58"/>
                      <a:gd name="T26" fmla="*/ 46 w 58"/>
                      <a:gd name="T27" fmla="*/ 52 h 58"/>
                      <a:gd name="T28" fmla="*/ 54 w 58"/>
                      <a:gd name="T29" fmla="*/ 44 h 58"/>
                      <a:gd name="T30" fmla="*/ 58 w 58"/>
                      <a:gd name="T31" fmla="*/ 34 h 58"/>
                      <a:gd name="T32" fmla="*/ 55 w 58"/>
                      <a:gd name="T33" fmla="*/ 29 h 58"/>
                      <a:gd name="T34" fmla="*/ 54 w 58"/>
                      <a:gd name="T35" fmla="*/ 38 h 58"/>
                      <a:gd name="T36" fmla="*/ 48 w 58"/>
                      <a:gd name="T37" fmla="*/ 48 h 58"/>
                      <a:gd name="T38" fmla="*/ 40 w 58"/>
                      <a:gd name="T39" fmla="*/ 52 h 58"/>
                      <a:gd name="T40" fmla="*/ 29 w 58"/>
                      <a:gd name="T41" fmla="*/ 55 h 58"/>
                      <a:gd name="T42" fmla="*/ 20 w 58"/>
                      <a:gd name="T43" fmla="*/ 52 h 58"/>
                      <a:gd name="T44" fmla="*/ 11 w 58"/>
                      <a:gd name="T45" fmla="*/ 48 h 58"/>
                      <a:gd name="T46" fmla="*/ 6 w 58"/>
                      <a:gd name="T47" fmla="*/ 38 h 58"/>
                      <a:gd name="T48" fmla="*/ 3 w 58"/>
                      <a:gd name="T49" fmla="*/ 29 h 58"/>
                      <a:gd name="T50" fmla="*/ 6 w 58"/>
                      <a:gd name="T51" fmla="*/ 18 h 58"/>
                      <a:gd name="T52" fmla="*/ 11 w 58"/>
                      <a:gd name="T53" fmla="*/ 10 h 58"/>
                      <a:gd name="T54" fmla="*/ 20 w 58"/>
                      <a:gd name="T55" fmla="*/ 4 h 58"/>
                      <a:gd name="T56" fmla="*/ 29 w 58"/>
                      <a:gd name="T57" fmla="*/ 3 h 58"/>
                      <a:gd name="T58" fmla="*/ 40 w 58"/>
                      <a:gd name="T59" fmla="*/ 4 h 58"/>
                      <a:gd name="T60" fmla="*/ 48 w 58"/>
                      <a:gd name="T61" fmla="*/ 10 h 58"/>
                      <a:gd name="T62" fmla="*/ 54 w 58"/>
                      <a:gd name="T63" fmla="*/ 18 h 58"/>
                      <a:gd name="T64" fmla="*/ 55 w 58"/>
                      <a:gd name="T65" fmla="*/ 29 h 5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8"/>
                      <a:gd name="T100" fmla="*/ 0 h 58"/>
                      <a:gd name="T101" fmla="*/ 58 w 58"/>
                      <a:gd name="T102" fmla="*/ 58 h 5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8" h="58">
                        <a:moveTo>
                          <a:pt x="58" y="29"/>
                        </a:moveTo>
                        <a:lnTo>
                          <a:pt x="58" y="23"/>
                        </a:lnTo>
                        <a:lnTo>
                          <a:pt x="57" y="17"/>
                        </a:lnTo>
                        <a:lnTo>
                          <a:pt x="54" y="12"/>
                        </a:lnTo>
                        <a:lnTo>
                          <a:pt x="51" y="7"/>
                        </a:lnTo>
                        <a:lnTo>
                          <a:pt x="46" y="4"/>
                        </a:lnTo>
                        <a:lnTo>
                          <a:pt x="41" y="1"/>
                        </a:lnTo>
                        <a:lnTo>
                          <a:pt x="35" y="0"/>
                        </a:lnTo>
                        <a:lnTo>
                          <a:pt x="29" y="0"/>
                        </a:lnTo>
                        <a:lnTo>
                          <a:pt x="24" y="0"/>
                        </a:lnTo>
                        <a:lnTo>
                          <a:pt x="20" y="1"/>
                        </a:lnTo>
                        <a:lnTo>
                          <a:pt x="14" y="6"/>
                        </a:lnTo>
                        <a:lnTo>
                          <a:pt x="9" y="10"/>
                        </a:lnTo>
                        <a:lnTo>
                          <a:pt x="4" y="17"/>
                        </a:lnTo>
                        <a:lnTo>
                          <a:pt x="1" y="24"/>
                        </a:lnTo>
                        <a:lnTo>
                          <a:pt x="0" y="26"/>
                        </a:lnTo>
                        <a:lnTo>
                          <a:pt x="0" y="29"/>
                        </a:lnTo>
                        <a:lnTo>
                          <a:pt x="1" y="34"/>
                        </a:lnTo>
                        <a:lnTo>
                          <a:pt x="3" y="40"/>
                        </a:lnTo>
                        <a:lnTo>
                          <a:pt x="6" y="44"/>
                        </a:lnTo>
                        <a:lnTo>
                          <a:pt x="9" y="49"/>
                        </a:lnTo>
                        <a:lnTo>
                          <a:pt x="14" y="52"/>
                        </a:lnTo>
                        <a:lnTo>
                          <a:pt x="18" y="55"/>
                        </a:lnTo>
                        <a:lnTo>
                          <a:pt x="23" y="57"/>
                        </a:lnTo>
                        <a:lnTo>
                          <a:pt x="29" y="58"/>
                        </a:lnTo>
                        <a:lnTo>
                          <a:pt x="35" y="57"/>
                        </a:lnTo>
                        <a:lnTo>
                          <a:pt x="41" y="55"/>
                        </a:lnTo>
                        <a:lnTo>
                          <a:pt x="46" y="52"/>
                        </a:lnTo>
                        <a:lnTo>
                          <a:pt x="51" y="49"/>
                        </a:lnTo>
                        <a:lnTo>
                          <a:pt x="54" y="44"/>
                        </a:lnTo>
                        <a:lnTo>
                          <a:pt x="57" y="40"/>
                        </a:lnTo>
                        <a:lnTo>
                          <a:pt x="58" y="34"/>
                        </a:lnTo>
                        <a:lnTo>
                          <a:pt x="58" y="29"/>
                        </a:lnTo>
                        <a:close/>
                        <a:moveTo>
                          <a:pt x="55" y="29"/>
                        </a:moveTo>
                        <a:lnTo>
                          <a:pt x="55" y="34"/>
                        </a:lnTo>
                        <a:lnTo>
                          <a:pt x="54" y="38"/>
                        </a:lnTo>
                        <a:lnTo>
                          <a:pt x="51" y="43"/>
                        </a:lnTo>
                        <a:lnTo>
                          <a:pt x="48" y="48"/>
                        </a:lnTo>
                        <a:lnTo>
                          <a:pt x="44" y="51"/>
                        </a:lnTo>
                        <a:lnTo>
                          <a:pt x="40" y="52"/>
                        </a:lnTo>
                        <a:lnTo>
                          <a:pt x="35" y="54"/>
                        </a:lnTo>
                        <a:lnTo>
                          <a:pt x="29" y="55"/>
                        </a:lnTo>
                        <a:lnTo>
                          <a:pt x="24" y="54"/>
                        </a:lnTo>
                        <a:lnTo>
                          <a:pt x="20" y="52"/>
                        </a:lnTo>
                        <a:lnTo>
                          <a:pt x="15" y="51"/>
                        </a:lnTo>
                        <a:lnTo>
                          <a:pt x="11" y="48"/>
                        </a:lnTo>
                        <a:lnTo>
                          <a:pt x="7" y="43"/>
                        </a:lnTo>
                        <a:lnTo>
                          <a:pt x="6" y="38"/>
                        </a:lnTo>
                        <a:lnTo>
                          <a:pt x="4" y="34"/>
                        </a:lnTo>
                        <a:lnTo>
                          <a:pt x="3" y="29"/>
                        </a:lnTo>
                        <a:lnTo>
                          <a:pt x="4" y="23"/>
                        </a:lnTo>
                        <a:lnTo>
                          <a:pt x="6" y="18"/>
                        </a:lnTo>
                        <a:lnTo>
                          <a:pt x="7" y="14"/>
                        </a:lnTo>
                        <a:lnTo>
                          <a:pt x="11" y="10"/>
                        </a:lnTo>
                        <a:lnTo>
                          <a:pt x="15" y="6"/>
                        </a:lnTo>
                        <a:lnTo>
                          <a:pt x="20" y="4"/>
                        </a:lnTo>
                        <a:lnTo>
                          <a:pt x="24" y="3"/>
                        </a:lnTo>
                        <a:lnTo>
                          <a:pt x="29" y="3"/>
                        </a:lnTo>
                        <a:lnTo>
                          <a:pt x="35" y="3"/>
                        </a:lnTo>
                        <a:lnTo>
                          <a:pt x="40" y="4"/>
                        </a:lnTo>
                        <a:lnTo>
                          <a:pt x="44" y="6"/>
                        </a:lnTo>
                        <a:lnTo>
                          <a:pt x="48" y="10"/>
                        </a:lnTo>
                        <a:lnTo>
                          <a:pt x="51" y="14"/>
                        </a:lnTo>
                        <a:lnTo>
                          <a:pt x="54" y="18"/>
                        </a:lnTo>
                        <a:lnTo>
                          <a:pt x="55" y="23"/>
                        </a:lnTo>
                        <a:lnTo>
                          <a:pt x="55" y="29"/>
                        </a:lnTo>
                        <a:close/>
                      </a:path>
                    </a:pathLst>
                  </a:custGeom>
                  <a:solidFill>
                    <a:srgbClr val="9EAA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8" name="Freeform 996">
                    <a:extLst>
                      <a:ext uri="{FF2B5EF4-FFF2-40B4-BE49-F238E27FC236}">
                        <a16:creationId xmlns:a16="http://schemas.microsoft.com/office/drawing/2014/main" id="{1D5446C3-2232-4A42-94BF-5A7F1D800F4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28" y="1615"/>
                    <a:ext cx="56" cy="56"/>
                  </a:xfrm>
                  <a:custGeom>
                    <a:avLst/>
                    <a:gdLst>
                      <a:gd name="T0" fmla="*/ 56 w 56"/>
                      <a:gd name="T1" fmla="*/ 22 h 56"/>
                      <a:gd name="T2" fmla="*/ 51 w 56"/>
                      <a:gd name="T3" fmla="*/ 11 h 56"/>
                      <a:gd name="T4" fmla="*/ 43 w 56"/>
                      <a:gd name="T5" fmla="*/ 5 h 56"/>
                      <a:gd name="T6" fmla="*/ 34 w 56"/>
                      <a:gd name="T7" fmla="*/ 0 h 56"/>
                      <a:gd name="T8" fmla="*/ 20 w 56"/>
                      <a:gd name="T9" fmla="*/ 0 h 56"/>
                      <a:gd name="T10" fmla="*/ 8 w 56"/>
                      <a:gd name="T11" fmla="*/ 9 h 56"/>
                      <a:gd name="T12" fmla="*/ 2 w 56"/>
                      <a:gd name="T13" fmla="*/ 22 h 56"/>
                      <a:gd name="T14" fmla="*/ 2 w 56"/>
                      <a:gd name="T15" fmla="*/ 33 h 56"/>
                      <a:gd name="T16" fmla="*/ 5 w 56"/>
                      <a:gd name="T17" fmla="*/ 43 h 56"/>
                      <a:gd name="T18" fmla="*/ 13 w 56"/>
                      <a:gd name="T19" fmla="*/ 50 h 56"/>
                      <a:gd name="T20" fmla="*/ 23 w 56"/>
                      <a:gd name="T21" fmla="*/ 54 h 56"/>
                      <a:gd name="T22" fmla="*/ 34 w 56"/>
                      <a:gd name="T23" fmla="*/ 54 h 56"/>
                      <a:gd name="T24" fmla="*/ 43 w 56"/>
                      <a:gd name="T25" fmla="*/ 50 h 56"/>
                      <a:gd name="T26" fmla="*/ 51 w 56"/>
                      <a:gd name="T27" fmla="*/ 43 h 56"/>
                      <a:gd name="T28" fmla="*/ 56 w 56"/>
                      <a:gd name="T29" fmla="*/ 33 h 56"/>
                      <a:gd name="T30" fmla="*/ 53 w 56"/>
                      <a:gd name="T31" fmla="*/ 28 h 56"/>
                      <a:gd name="T32" fmla="*/ 51 w 56"/>
                      <a:gd name="T33" fmla="*/ 37 h 56"/>
                      <a:gd name="T34" fmla="*/ 47 w 56"/>
                      <a:gd name="T35" fmla="*/ 45 h 56"/>
                      <a:gd name="T36" fmla="*/ 39 w 56"/>
                      <a:gd name="T37" fmla="*/ 50 h 56"/>
                      <a:gd name="T38" fmla="*/ 28 w 56"/>
                      <a:gd name="T39" fmla="*/ 53 h 56"/>
                      <a:gd name="T40" fmla="*/ 19 w 56"/>
                      <a:gd name="T41" fmla="*/ 50 h 56"/>
                      <a:gd name="T42" fmla="*/ 11 w 56"/>
                      <a:gd name="T43" fmla="*/ 45 h 56"/>
                      <a:gd name="T44" fmla="*/ 6 w 56"/>
                      <a:gd name="T45" fmla="*/ 37 h 56"/>
                      <a:gd name="T46" fmla="*/ 3 w 56"/>
                      <a:gd name="T47" fmla="*/ 28 h 56"/>
                      <a:gd name="T48" fmla="*/ 6 w 56"/>
                      <a:gd name="T49" fmla="*/ 17 h 56"/>
                      <a:gd name="T50" fmla="*/ 11 w 56"/>
                      <a:gd name="T51" fmla="*/ 9 h 56"/>
                      <a:gd name="T52" fmla="*/ 19 w 56"/>
                      <a:gd name="T53" fmla="*/ 5 h 56"/>
                      <a:gd name="T54" fmla="*/ 28 w 56"/>
                      <a:gd name="T55" fmla="*/ 3 h 56"/>
                      <a:gd name="T56" fmla="*/ 39 w 56"/>
                      <a:gd name="T57" fmla="*/ 5 h 56"/>
                      <a:gd name="T58" fmla="*/ 47 w 56"/>
                      <a:gd name="T59" fmla="*/ 9 h 56"/>
                      <a:gd name="T60" fmla="*/ 51 w 56"/>
                      <a:gd name="T61" fmla="*/ 17 h 56"/>
                      <a:gd name="T62" fmla="*/ 53 w 56"/>
                      <a:gd name="T63" fmla="*/ 28 h 5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56"/>
                      <a:gd name="T97" fmla="*/ 0 h 56"/>
                      <a:gd name="T98" fmla="*/ 56 w 56"/>
                      <a:gd name="T99" fmla="*/ 56 h 5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56" h="56">
                        <a:moveTo>
                          <a:pt x="56" y="28"/>
                        </a:moveTo>
                        <a:lnTo>
                          <a:pt x="56" y="22"/>
                        </a:lnTo>
                        <a:lnTo>
                          <a:pt x="54" y="17"/>
                        </a:lnTo>
                        <a:lnTo>
                          <a:pt x="51" y="11"/>
                        </a:lnTo>
                        <a:lnTo>
                          <a:pt x="48" y="8"/>
                        </a:lnTo>
                        <a:lnTo>
                          <a:pt x="43" y="5"/>
                        </a:lnTo>
                        <a:lnTo>
                          <a:pt x="39" y="2"/>
                        </a:lnTo>
                        <a:lnTo>
                          <a:pt x="34" y="0"/>
                        </a:lnTo>
                        <a:lnTo>
                          <a:pt x="28" y="0"/>
                        </a:lnTo>
                        <a:lnTo>
                          <a:pt x="20" y="0"/>
                        </a:lnTo>
                        <a:lnTo>
                          <a:pt x="14" y="3"/>
                        </a:lnTo>
                        <a:lnTo>
                          <a:pt x="8" y="9"/>
                        </a:lnTo>
                        <a:lnTo>
                          <a:pt x="3" y="17"/>
                        </a:lnTo>
                        <a:lnTo>
                          <a:pt x="2" y="22"/>
                        </a:lnTo>
                        <a:lnTo>
                          <a:pt x="0" y="28"/>
                        </a:lnTo>
                        <a:lnTo>
                          <a:pt x="2" y="33"/>
                        </a:lnTo>
                        <a:lnTo>
                          <a:pt x="3" y="39"/>
                        </a:lnTo>
                        <a:lnTo>
                          <a:pt x="5" y="43"/>
                        </a:lnTo>
                        <a:lnTo>
                          <a:pt x="10" y="47"/>
                        </a:lnTo>
                        <a:lnTo>
                          <a:pt x="13" y="50"/>
                        </a:lnTo>
                        <a:lnTo>
                          <a:pt x="17" y="53"/>
                        </a:lnTo>
                        <a:lnTo>
                          <a:pt x="23" y="54"/>
                        </a:lnTo>
                        <a:lnTo>
                          <a:pt x="28" y="56"/>
                        </a:lnTo>
                        <a:lnTo>
                          <a:pt x="34" y="54"/>
                        </a:lnTo>
                        <a:lnTo>
                          <a:pt x="39" y="53"/>
                        </a:lnTo>
                        <a:lnTo>
                          <a:pt x="43" y="50"/>
                        </a:lnTo>
                        <a:lnTo>
                          <a:pt x="48" y="47"/>
                        </a:lnTo>
                        <a:lnTo>
                          <a:pt x="51" y="43"/>
                        </a:lnTo>
                        <a:lnTo>
                          <a:pt x="54" y="39"/>
                        </a:lnTo>
                        <a:lnTo>
                          <a:pt x="56" y="33"/>
                        </a:lnTo>
                        <a:lnTo>
                          <a:pt x="56" y="28"/>
                        </a:lnTo>
                        <a:close/>
                        <a:moveTo>
                          <a:pt x="53" y="28"/>
                        </a:moveTo>
                        <a:lnTo>
                          <a:pt x="53" y="33"/>
                        </a:lnTo>
                        <a:lnTo>
                          <a:pt x="51" y="37"/>
                        </a:lnTo>
                        <a:lnTo>
                          <a:pt x="50" y="40"/>
                        </a:lnTo>
                        <a:lnTo>
                          <a:pt x="47" y="45"/>
                        </a:lnTo>
                        <a:lnTo>
                          <a:pt x="42" y="48"/>
                        </a:lnTo>
                        <a:lnTo>
                          <a:pt x="39" y="50"/>
                        </a:lnTo>
                        <a:lnTo>
                          <a:pt x="34" y="51"/>
                        </a:lnTo>
                        <a:lnTo>
                          <a:pt x="28" y="53"/>
                        </a:lnTo>
                        <a:lnTo>
                          <a:pt x="23" y="51"/>
                        </a:lnTo>
                        <a:lnTo>
                          <a:pt x="19" y="50"/>
                        </a:lnTo>
                        <a:lnTo>
                          <a:pt x="14" y="48"/>
                        </a:lnTo>
                        <a:lnTo>
                          <a:pt x="11" y="45"/>
                        </a:lnTo>
                        <a:lnTo>
                          <a:pt x="8" y="40"/>
                        </a:lnTo>
                        <a:lnTo>
                          <a:pt x="6" y="37"/>
                        </a:lnTo>
                        <a:lnTo>
                          <a:pt x="5" y="33"/>
                        </a:lnTo>
                        <a:lnTo>
                          <a:pt x="3" y="28"/>
                        </a:lnTo>
                        <a:lnTo>
                          <a:pt x="5" y="22"/>
                        </a:lnTo>
                        <a:lnTo>
                          <a:pt x="6" y="17"/>
                        </a:lnTo>
                        <a:lnTo>
                          <a:pt x="8" y="14"/>
                        </a:lnTo>
                        <a:lnTo>
                          <a:pt x="11" y="9"/>
                        </a:lnTo>
                        <a:lnTo>
                          <a:pt x="14" y="6"/>
                        </a:lnTo>
                        <a:lnTo>
                          <a:pt x="19" y="5"/>
                        </a:lnTo>
                        <a:lnTo>
                          <a:pt x="23" y="3"/>
                        </a:lnTo>
                        <a:lnTo>
                          <a:pt x="28" y="3"/>
                        </a:lnTo>
                        <a:lnTo>
                          <a:pt x="34" y="3"/>
                        </a:lnTo>
                        <a:lnTo>
                          <a:pt x="39" y="5"/>
                        </a:lnTo>
                        <a:lnTo>
                          <a:pt x="42" y="6"/>
                        </a:lnTo>
                        <a:lnTo>
                          <a:pt x="47" y="9"/>
                        </a:lnTo>
                        <a:lnTo>
                          <a:pt x="50" y="14"/>
                        </a:lnTo>
                        <a:lnTo>
                          <a:pt x="51" y="17"/>
                        </a:lnTo>
                        <a:lnTo>
                          <a:pt x="53" y="22"/>
                        </a:lnTo>
                        <a:lnTo>
                          <a:pt x="53" y="28"/>
                        </a:lnTo>
                        <a:close/>
                      </a:path>
                    </a:pathLst>
                  </a:custGeom>
                  <a:solidFill>
                    <a:srgbClr val="A2AD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09" name="Freeform 997">
                    <a:extLst>
                      <a:ext uri="{FF2B5EF4-FFF2-40B4-BE49-F238E27FC236}">
                        <a16:creationId xmlns:a16="http://schemas.microsoft.com/office/drawing/2014/main" id="{6BF77054-A560-2B42-9B7C-A59E3DDCC46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30" y="1617"/>
                    <a:ext cx="52" cy="52"/>
                  </a:xfrm>
                  <a:custGeom>
                    <a:avLst/>
                    <a:gdLst>
                      <a:gd name="T0" fmla="*/ 52 w 52"/>
                      <a:gd name="T1" fmla="*/ 20 h 52"/>
                      <a:gd name="T2" fmla="*/ 48 w 52"/>
                      <a:gd name="T3" fmla="*/ 11 h 52"/>
                      <a:gd name="T4" fmla="*/ 41 w 52"/>
                      <a:gd name="T5" fmla="*/ 3 h 52"/>
                      <a:gd name="T6" fmla="*/ 32 w 52"/>
                      <a:gd name="T7" fmla="*/ 0 h 52"/>
                      <a:gd name="T8" fmla="*/ 21 w 52"/>
                      <a:gd name="T9" fmla="*/ 0 h 52"/>
                      <a:gd name="T10" fmla="*/ 12 w 52"/>
                      <a:gd name="T11" fmla="*/ 3 h 52"/>
                      <a:gd name="T12" fmla="*/ 4 w 52"/>
                      <a:gd name="T13" fmla="*/ 11 h 52"/>
                      <a:gd name="T14" fmla="*/ 1 w 52"/>
                      <a:gd name="T15" fmla="*/ 20 h 52"/>
                      <a:gd name="T16" fmla="*/ 1 w 52"/>
                      <a:gd name="T17" fmla="*/ 31 h 52"/>
                      <a:gd name="T18" fmla="*/ 4 w 52"/>
                      <a:gd name="T19" fmla="*/ 40 h 52"/>
                      <a:gd name="T20" fmla="*/ 12 w 52"/>
                      <a:gd name="T21" fmla="*/ 48 h 52"/>
                      <a:gd name="T22" fmla="*/ 21 w 52"/>
                      <a:gd name="T23" fmla="*/ 51 h 52"/>
                      <a:gd name="T24" fmla="*/ 32 w 52"/>
                      <a:gd name="T25" fmla="*/ 51 h 52"/>
                      <a:gd name="T26" fmla="*/ 41 w 52"/>
                      <a:gd name="T27" fmla="*/ 48 h 52"/>
                      <a:gd name="T28" fmla="*/ 48 w 52"/>
                      <a:gd name="T29" fmla="*/ 40 h 52"/>
                      <a:gd name="T30" fmla="*/ 52 w 52"/>
                      <a:gd name="T31" fmla="*/ 31 h 52"/>
                      <a:gd name="T32" fmla="*/ 49 w 52"/>
                      <a:gd name="T33" fmla="*/ 26 h 52"/>
                      <a:gd name="T34" fmla="*/ 48 w 52"/>
                      <a:gd name="T35" fmla="*/ 34 h 52"/>
                      <a:gd name="T36" fmla="*/ 43 w 52"/>
                      <a:gd name="T37" fmla="*/ 41 h 52"/>
                      <a:gd name="T38" fmla="*/ 35 w 52"/>
                      <a:gd name="T39" fmla="*/ 46 h 52"/>
                      <a:gd name="T40" fmla="*/ 26 w 52"/>
                      <a:gd name="T41" fmla="*/ 49 h 52"/>
                      <a:gd name="T42" fmla="*/ 17 w 52"/>
                      <a:gd name="T43" fmla="*/ 46 h 52"/>
                      <a:gd name="T44" fmla="*/ 11 w 52"/>
                      <a:gd name="T45" fmla="*/ 41 h 52"/>
                      <a:gd name="T46" fmla="*/ 6 w 52"/>
                      <a:gd name="T47" fmla="*/ 34 h 52"/>
                      <a:gd name="T48" fmla="*/ 3 w 52"/>
                      <a:gd name="T49" fmla="*/ 26 h 52"/>
                      <a:gd name="T50" fmla="*/ 6 w 52"/>
                      <a:gd name="T51" fmla="*/ 17 h 52"/>
                      <a:gd name="T52" fmla="*/ 11 w 52"/>
                      <a:gd name="T53" fmla="*/ 9 h 52"/>
                      <a:gd name="T54" fmla="*/ 17 w 52"/>
                      <a:gd name="T55" fmla="*/ 4 h 52"/>
                      <a:gd name="T56" fmla="*/ 26 w 52"/>
                      <a:gd name="T57" fmla="*/ 3 h 52"/>
                      <a:gd name="T58" fmla="*/ 35 w 52"/>
                      <a:gd name="T59" fmla="*/ 4 h 52"/>
                      <a:gd name="T60" fmla="*/ 43 w 52"/>
                      <a:gd name="T61" fmla="*/ 9 h 52"/>
                      <a:gd name="T62" fmla="*/ 48 w 52"/>
                      <a:gd name="T63" fmla="*/ 17 h 52"/>
                      <a:gd name="T64" fmla="*/ 49 w 52"/>
                      <a:gd name="T65" fmla="*/ 26 h 5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2"/>
                      <a:gd name="T100" fmla="*/ 0 h 52"/>
                      <a:gd name="T101" fmla="*/ 52 w 52"/>
                      <a:gd name="T102" fmla="*/ 52 h 5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2" h="52">
                        <a:moveTo>
                          <a:pt x="52" y="26"/>
                        </a:moveTo>
                        <a:lnTo>
                          <a:pt x="52" y="20"/>
                        </a:lnTo>
                        <a:lnTo>
                          <a:pt x="51" y="15"/>
                        </a:lnTo>
                        <a:lnTo>
                          <a:pt x="48" y="11"/>
                        </a:lnTo>
                        <a:lnTo>
                          <a:pt x="45" y="7"/>
                        </a:lnTo>
                        <a:lnTo>
                          <a:pt x="41" y="3"/>
                        </a:lnTo>
                        <a:lnTo>
                          <a:pt x="37" y="1"/>
                        </a:lnTo>
                        <a:lnTo>
                          <a:pt x="32" y="0"/>
                        </a:lnTo>
                        <a:lnTo>
                          <a:pt x="26" y="0"/>
                        </a:lnTo>
                        <a:lnTo>
                          <a:pt x="21" y="0"/>
                        </a:lnTo>
                        <a:lnTo>
                          <a:pt x="17" y="1"/>
                        </a:lnTo>
                        <a:lnTo>
                          <a:pt x="12" y="3"/>
                        </a:lnTo>
                        <a:lnTo>
                          <a:pt x="8" y="7"/>
                        </a:lnTo>
                        <a:lnTo>
                          <a:pt x="4" y="11"/>
                        </a:lnTo>
                        <a:lnTo>
                          <a:pt x="3" y="15"/>
                        </a:lnTo>
                        <a:lnTo>
                          <a:pt x="1" y="20"/>
                        </a:lnTo>
                        <a:lnTo>
                          <a:pt x="0" y="26"/>
                        </a:lnTo>
                        <a:lnTo>
                          <a:pt x="1" y="31"/>
                        </a:lnTo>
                        <a:lnTo>
                          <a:pt x="3" y="35"/>
                        </a:lnTo>
                        <a:lnTo>
                          <a:pt x="4" y="40"/>
                        </a:lnTo>
                        <a:lnTo>
                          <a:pt x="8" y="45"/>
                        </a:lnTo>
                        <a:lnTo>
                          <a:pt x="12" y="48"/>
                        </a:lnTo>
                        <a:lnTo>
                          <a:pt x="17" y="49"/>
                        </a:lnTo>
                        <a:lnTo>
                          <a:pt x="21" y="51"/>
                        </a:lnTo>
                        <a:lnTo>
                          <a:pt x="26" y="52"/>
                        </a:lnTo>
                        <a:lnTo>
                          <a:pt x="32" y="51"/>
                        </a:lnTo>
                        <a:lnTo>
                          <a:pt x="37" y="49"/>
                        </a:lnTo>
                        <a:lnTo>
                          <a:pt x="41" y="48"/>
                        </a:lnTo>
                        <a:lnTo>
                          <a:pt x="45" y="45"/>
                        </a:lnTo>
                        <a:lnTo>
                          <a:pt x="48" y="40"/>
                        </a:lnTo>
                        <a:lnTo>
                          <a:pt x="51" y="35"/>
                        </a:lnTo>
                        <a:lnTo>
                          <a:pt x="52" y="31"/>
                        </a:lnTo>
                        <a:lnTo>
                          <a:pt x="52" y="26"/>
                        </a:lnTo>
                        <a:close/>
                        <a:moveTo>
                          <a:pt x="49" y="26"/>
                        </a:moveTo>
                        <a:lnTo>
                          <a:pt x="49" y="31"/>
                        </a:lnTo>
                        <a:lnTo>
                          <a:pt x="48" y="34"/>
                        </a:lnTo>
                        <a:lnTo>
                          <a:pt x="46" y="38"/>
                        </a:lnTo>
                        <a:lnTo>
                          <a:pt x="43" y="41"/>
                        </a:lnTo>
                        <a:lnTo>
                          <a:pt x="40" y="45"/>
                        </a:lnTo>
                        <a:lnTo>
                          <a:pt x="35" y="46"/>
                        </a:lnTo>
                        <a:lnTo>
                          <a:pt x="31" y="48"/>
                        </a:lnTo>
                        <a:lnTo>
                          <a:pt x="26" y="49"/>
                        </a:lnTo>
                        <a:lnTo>
                          <a:pt x="21" y="48"/>
                        </a:lnTo>
                        <a:lnTo>
                          <a:pt x="17" y="46"/>
                        </a:lnTo>
                        <a:lnTo>
                          <a:pt x="14" y="45"/>
                        </a:lnTo>
                        <a:lnTo>
                          <a:pt x="11" y="41"/>
                        </a:lnTo>
                        <a:lnTo>
                          <a:pt x="8" y="38"/>
                        </a:lnTo>
                        <a:lnTo>
                          <a:pt x="6" y="34"/>
                        </a:lnTo>
                        <a:lnTo>
                          <a:pt x="4" y="31"/>
                        </a:lnTo>
                        <a:lnTo>
                          <a:pt x="3" y="26"/>
                        </a:lnTo>
                        <a:lnTo>
                          <a:pt x="4" y="21"/>
                        </a:lnTo>
                        <a:lnTo>
                          <a:pt x="6" y="17"/>
                        </a:lnTo>
                        <a:lnTo>
                          <a:pt x="8" y="12"/>
                        </a:lnTo>
                        <a:lnTo>
                          <a:pt x="11" y="9"/>
                        </a:lnTo>
                        <a:lnTo>
                          <a:pt x="14" y="6"/>
                        </a:lnTo>
                        <a:lnTo>
                          <a:pt x="17" y="4"/>
                        </a:lnTo>
                        <a:lnTo>
                          <a:pt x="21" y="3"/>
                        </a:lnTo>
                        <a:lnTo>
                          <a:pt x="26" y="3"/>
                        </a:lnTo>
                        <a:lnTo>
                          <a:pt x="31" y="3"/>
                        </a:lnTo>
                        <a:lnTo>
                          <a:pt x="35" y="4"/>
                        </a:lnTo>
                        <a:lnTo>
                          <a:pt x="40" y="6"/>
                        </a:lnTo>
                        <a:lnTo>
                          <a:pt x="43" y="9"/>
                        </a:lnTo>
                        <a:lnTo>
                          <a:pt x="46" y="12"/>
                        </a:lnTo>
                        <a:lnTo>
                          <a:pt x="48" y="17"/>
                        </a:lnTo>
                        <a:lnTo>
                          <a:pt x="49" y="21"/>
                        </a:lnTo>
                        <a:lnTo>
                          <a:pt x="49" y="26"/>
                        </a:lnTo>
                        <a:close/>
                      </a:path>
                    </a:pathLst>
                  </a:custGeom>
                  <a:solidFill>
                    <a:srgbClr val="AAB4D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0" name="Freeform 998">
                    <a:extLst>
                      <a:ext uri="{FF2B5EF4-FFF2-40B4-BE49-F238E27FC236}">
                        <a16:creationId xmlns:a16="http://schemas.microsoft.com/office/drawing/2014/main" id="{D40605D9-88BC-0C4D-8F8A-9176168397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31" y="1618"/>
                    <a:ext cx="50" cy="50"/>
                  </a:xfrm>
                  <a:custGeom>
                    <a:avLst/>
                    <a:gdLst>
                      <a:gd name="T0" fmla="*/ 50 w 50"/>
                      <a:gd name="T1" fmla="*/ 19 h 50"/>
                      <a:gd name="T2" fmla="*/ 47 w 50"/>
                      <a:gd name="T3" fmla="*/ 11 h 50"/>
                      <a:gd name="T4" fmla="*/ 39 w 50"/>
                      <a:gd name="T5" fmla="*/ 3 h 50"/>
                      <a:gd name="T6" fmla="*/ 31 w 50"/>
                      <a:gd name="T7" fmla="*/ 0 h 50"/>
                      <a:gd name="T8" fmla="*/ 20 w 50"/>
                      <a:gd name="T9" fmla="*/ 0 h 50"/>
                      <a:gd name="T10" fmla="*/ 11 w 50"/>
                      <a:gd name="T11" fmla="*/ 3 h 50"/>
                      <a:gd name="T12" fmla="*/ 5 w 50"/>
                      <a:gd name="T13" fmla="*/ 11 h 50"/>
                      <a:gd name="T14" fmla="*/ 2 w 50"/>
                      <a:gd name="T15" fmla="*/ 19 h 50"/>
                      <a:gd name="T16" fmla="*/ 2 w 50"/>
                      <a:gd name="T17" fmla="*/ 30 h 50"/>
                      <a:gd name="T18" fmla="*/ 5 w 50"/>
                      <a:gd name="T19" fmla="*/ 37 h 50"/>
                      <a:gd name="T20" fmla="*/ 11 w 50"/>
                      <a:gd name="T21" fmla="*/ 45 h 50"/>
                      <a:gd name="T22" fmla="*/ 20 w 50"/>
                      <a:gd name="T23" fmla="*/ 48 h 50"/>
                      <a:gd name="T24" fmla="*/ 31 w 50"/>
                      <a:gd name="T25" fmla="*/ 48 h 50"/>
                      <a:gd name="T26" fmla="*/ 39 w 50"/>
                      <a:gd name="T27" fmla="*/ 45 h 50"/>
                      <a:gd name="T28" fmla="*/ 47 w 50"/>
                      <a:gd name="T29" fmla="*/ 37 h 50"/>
                      <a:gd name="T30" fmla="*/ 50 w 50"/>
                      <a:gd name="T31" fmla="*/ 30 h 50"/>
                      <a:gd name="T32" fmla="*/ 47 w 50"/>
                      <a:gd name="T33" fmla="*/ 25 h 50"/>
                      <a:gd name="T34" fmla="*/ 45 w 50"/>
                      <a:gd name="T35" fmla="*/ 33 h 50"/>
                      <a:gd name="T36" fmla="*/ 40 w 50"/>
                      <a:gd name="T37" fmla="*/ 39 h 50"/>
                      <a:gd name="T38" fmla="*/ 34 w 50"/>
                      <a:gd name="T39" fmla="*/ 44 h 50"/>
                      <a:gd name="T40" fmla="*/ 25 w 50"/>
                      <a:gd name="T41" fmla="*/ 47 h 50"/>
                      <a:gd name="T42" fmla="*/ 17 w 50"/>
                      <a:gd name="T43" fmla="*/ 44 h 50"/>
                      <a:gd name="T44" fmla="*/ 10 w 50"/>
                      <a:gd name="T45" fmla="*/ 39 h 50"/>
                      <a:gd name="T46" fmla="*/ 5 w 50"/>
                      <a:gd name="T47" fmla="*/ 33 h 50"/>
                      <a:gd name="T48" fmla="*/ 3 w 50"/>
                      <a:gd name="T49" fmla="*/ 25 h 50"/>
                      <a:gd name="T50" fmla="*/ 5 w 50"/>
                      <a:gd name="T51" fmla="*/ 16 h 50"/>
                      <a:gd name="T52" fmla="*/ 10 w 50"/>
                      <a:gd name="T53" fmla="*/ 10 h 50"/>
                      <a:gd name="T54" fmla="*/ 17 w 50"/>
                      <a:gd name="T55" fmla="*/ 5 h 50"/>
                      <a:gd name="T56" fmla="*/ 25 w 50"/>
                      <a:gd name="T57" fmla="*/ 3 h 50"/>
                      <a:gd name="T58" fmla="*/ 34 w 50"/>
                      <a:gd name="T59" fmla="*/ 5 h 50"/>
                      <a:gd name="T60" fmla="*/ 40 w 50"/>
                      <a:gd name="T61" fmla="*/ 10 h 50"/>
                      <a:gd name="T62" fmla="*/ 45 w 50"/>
                      <a:gd name="T63" fmla="*/ 16 h 50"/>
                      <a:gd name="T64" fmla="*/ 47 w 50"/>
                      <a:gd name="T65" fmla="*/ 25 h 50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50"/>
                      <a:gd name="T100" fmla="*/ 0 h 50"/>
                      <a:gd name="T101" fmla="*/ 50 w 50"/>
                      <a:gd name="T102" fmla="*/ 50 h 50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50" h="50">
                        <a:moveTo>
                          <a:pt x="50" y="25"/>
                        </a:moveTo>
                        <a:lnTo>
                          <a:pt x="50" y="19"/>
                        </a:lnTo>
                        <a:lnTo>
                          <a:pt x="48" y="14"/>
                        </a:lnTo>
                        <a:lnTo>
                          <a:pt x="47" y="11"/>
                        </a:lnTo>
                        <a:lnTo>
                          <a:pt x="44" y="6"/>
                        </a:lnTo>
                        <a:lnTo>
                          <a:pt x="39" y="3"/>
                        </a:lnTo>
                        <a:lnTo>
                          <a:pt x="36" y="2"/>
                        </a:lnTo>
                        <a:lnTo>
                          <a:pt x="31" y="0"/>
                        </a:lnTo>
                        <a:lnTo>
                          <a:pt x="25" y="0"/>
                        </a:lnTo>
                        <a:lnTo>
                          <a:pt x="20" y="0"/>
                        </a:lnTo>
                        <a:lnTo>
                          <a:pt x="16" y="2"/>
                        </a:lnTo>
                        <a:lnTo>
                          <a:pt x="11" y="3"/>
                        </a:lnTo>
                        <a:lnTo>
                          <a:pt x="8" y="6"/>
                        </a:lnTo>
                        <a:lnTo>
                          <a:pt x="5" y="11"/>
                        </a:lnTo>
                        <a:lnTo>
                          <a:pt x="3" y="14"/>
                        </a:lnTo>
                        <a:lnTo>
                          <a:pt x="2" y="19"/>
                        </a:lnTo>
                        <a:lnTo>
                          <a:pt x="0" y="25"/>
                        </a:lnTo>
                        <a:lnTo>
                          <a:pt x="2" y="30"/>
                        </a:lnTo>
                        <a:lnTo>
                          <a:pt x="3" y="34"/>
                        </a:lnTo>
                        <a:lnTo>
                          <a:pt x="5" y="37"/>
                        </a:lnTo>
                        <a:lnTo>
                          <a:pt x="8" y="42"/>
                        </a:lnTo>
                        <a:lnTo>
                          <a:pt x="11" y="45"/>
                        </a:lnTo>
                        <a:lnTo>
                          <a:pt x="16" y="47"/>
                        </a:lnTo>
                        <a:lnTo>
                          <a:pt x="20" y="48"/>
                        </a:lnTo>
                        <a:lnTo>
                          <a:pt x="25" y="50"/>
                        </a:lnTo>
                        <a:lnTo>
                          <a:pt x="31" y="48"/>
                        </a:lnTo>
                        <a:lnTo>
                          <a:pt x="36" y="47"/>
                        </a:lnTo>
                        <a:lnTo>
                          <a:pt x="39" y="45"/>
                        </a:lnTo>
                        <a:lnTo>
                          <a:pt x="44" y="42"/>
                        </a:lnTo>
                        <a:lnTo>
                          <a:pt x="47" y="37"/>
                        </a:lnTo>
                        <a:lnTo>
                          <a:pt x="48" y="34"/>
                        </a:lnTo>
                        <a:lnTo>
                          <a:pt x="50" y="30"/>
                        </a:lnTo>
                        <a:lnTo>
                          <a:pt x="50" y="25"/>
                        </a:lnTo>
                        <a:close/>
                        <a:moveTo>
                          <a:pt x="47" y="25"/>
                        </a:moveTo>
                        <a:lnTo>
                          <a:pt x="47" y="28"/>
                        </a:lnTo>
                        <a:lnTo>
                          <a:pt x="45" y="33"/>
                        </a:lnTo>
                        <a:lnTo>
                          <a:pt x="44" y="36"/>
                        </a:lnTo>
                        <a:lnTo>
                          <a:pt x="40" y="39"/>
                        </a:lnTo>
                        <a:lnTo>
                          <a:pt x="37" y="42"/>
                        </a:lnTo>
                        <a:lnTo>
                          <a:pt x="34" y="44"/>
                        </a:lnTo>
                        <a:lnTo>
                          <a:pt x="30" y="45"/>
                        </a:lnTo>
                        <a:lnTo>
                          <a:pt x="25" y="47"/>
                        </a:lnTo>
                        <a:lnTo>
                          <a:pt x="22" y="45"/>
                        </a:lnTo>
                        <a:lnTo>
                          <a:pt x="17" y="44"/>
                        </a:lnTo>
                        <a:lnTo>
                          <a:pt x="14" y="42"/>
                        </a:lnTo>
                        <a:lnTo>
                          <a:pt x="10" y="39"/>
                        </a:lnTo>
                        <a:lnTo>
                          <a:pt x="8" y="36"/>
                        </a:lnTo>
                        <a:lnTo>
                          <a:pt x="5" y="33"/>
                        </a:lnTo>
                        <a:lnTo>
                          <a:pt x="5" y="28"/>
                        </a:lnTo>
                        <a:lnTo>
                          <a:pt x="3" y="25"/>
                        </a:lnTo>
                        <a:lnTo>
                          <a:pt x="5" y="20"/>
                        </a:lnTo>
                        <a:lnTo>
                          <a:pt x="5" y="16"/>
                        </a:lnTo>
                        <a:lnTo>
                          <a:pt x="8" y="13"/>
                        </a:lnTo>
                        <a:lnTo>
                          <a:pt x="10" y="10"/>
                        </a:lnTo>
                        <a:lnTo>
                          <a:pt x="14" y="6"/>
                        </a:lnTo>
                        <a:lnTo>
                          <a:pt x="17" y="5"/>
                        </a:lnTo>
                        <a:lnTo>
                          <a:pt x="22" y="3"/>
                        </a:lnTo>
                        <a:lnTo>
                          <a:pt x="25" y="3"/>
                        </a:lnTo>
                        <a:lnTo>
                          <a:pt x="30" y="3"/>
                        </a:lnTo>
                        <a:lnTo>
                          <a:pt x="34" y="5"/>
                        </a:lnTo>
                        <a:lnTo>
                          <a:pt x="37" y="6"/>
                        </a:lnTo>
                        <a:lnTo>
                          <a:pt x="40" y="10"/>
                        </a:lnTo>
                        <a:lnTo>
                          <a:pt x="44" y="13"/>
                        </a:lnTo>
                        <a:lnTo>
                          <a:pt x="45" y="16"/>
                        </a:lnTo>
                        <a:lnTo>
                          <a:pt x="47" y="20"/>
                        </a:lnTo>
                        <a:lnTo>
                          <a:pt x="47" y="25"/>
                        </a:lnTo>
                        <a:close/>
                      </a:path>
                    </a:pathLst>
                  </a:custGeom>
                  <a:solidFill>
                    <a:srgbClr val="ADB8D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1" name="Freeform 999">
                    <a:extLst>
                      <a:ext uri="{FF2B5EF4-FFF2-40B4-BE49-F238E27FC236}">
                        <a16:creationId xmlns:a16="http://schemas.microsoft.com/office/drawing/2014/main" id="{1D5FB34E-5962-AE41-94B4-CD4D8C80AE5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33" y="1620"/>
                    <a:ext cx="46" cy="46"/>
                  </a:xfrm>
                  <a:custGeom>
                    <a:avLst/>
                    <a:gdLst>
                      <a:gd name="T0" fmla="*/ 46 w 46"/>
                      <a:gd name="T1" fmla="*/ 23 h 46"/>
                      <a:gd name="T2" fmla="*/ 46 w 46"/>
                      <a:gd name="T3" fmla="*/ 18 h 46"/>
                      <a:gd name="T4" fmla="*/ 45 w 46"/>
                      <a:gd name="T5" fmla="*/ 14 h 46"/>
                      <a:gd name="T6" fmla="*/ 43 w 46"/>
                      <a:gd name="T7" fmla="*/ 9 h 46"/>
                      <a:gd name="T8" fmla="*/ 40 w 46"/>
                      <a:gd name="T9" fmla="*/ 6 h 46"/>
                      <a:gd name="T10" fmla="*/ 37 w 46"/>
                      <a:gd name="T11" fmla="*/ 3 h 46"/>
                      <a:gd name="T12" fmla="*/ 32 w 46"/>
                      <a:gd name="T13" fmla="*/ 1 h 46"/>
                      <a:gd name="T14" fmla="*/ 28 w 46"/>
                      <a:gd name="T15" fmla="*/ 0 h 46"/>
                      <a:gd name="T16" fmla="*/ 23 w 46"/>
                      <a:gd name="T17" fmla="*/ 0 h 46"/>
                      <a:gd name="T18" fmla="*/ 18 w 46"/>
                      <a:gd name="T19" fmla="*/ 0 h 46"/>
                      <a:gd name="T20" fmla="*/ 14 w 46"/>
                      <a:gd name="T21" fmla="*/ 1 h 46"/>
                      <a:gd name="T22" fmla="*/ 11 w 46"/>
                      <a:gd name="T23" fmla="*/ 3 h 46"/>
                      <a:gd name="T24" fmla="*/ 8 w 46"/>
                      <a:gd name="T25" fmla="*/ 6 h 46"/>
                      <a:gd name="T26" fmla="*/ 5 w 46"/>
                      <a:gd name="T27" fmla="*/ 9 h 46"/>
                      <a:gd name="T28" fmla="*/ 3 w 46"/>
                      <a:gd name="T29" fmla="*/ 14 h 46"/>
                      <a:gd name="T30" fmla="*/ 1 w 46"/>
                      <a:gd name="T31" fmla="*/ 18 h 46"/>
                      <a:gd name="T32" fmla="*/ 0 w 46"/>
                      <a:gd name="T33" fmla="*/ 23 h 46"/>
                      <a:gd name="T34" fmla="*/ 1 w 46"/>
                      <a:gd name="T35" fmla="*/ 28 h 46"/>
                      <a:gd name="T36" fmla="*/ 3 w 46"/>
                      <a:gd name="T37" fmla="*/ 31 h 46"/>
                      <a:gd name="T38" fmla="*/ 5 w 46"/>
                      <a:gd name="T39" fmla="*/ 35 h 46"/>
                      <a:gd name="T40" fmla="*/ 8 w 46"/>
                      <a:gd name="T41" fmla="*/ 38 h 46"/>
                      <a:gd name="T42" fmla="*/ 11 w 46"/>
                      <a:gd name="T43" fmla="*/ 42 h 46"/>
                      <a:gd name="T44" fmla="*/ 14 w 46"/>
                      <a:gd name="T45" fmla="*/ 43 h 46"/>
                      <a:gd name="T46" fmla="*/ 18 w 46"/>
                      <a:gd name="T47" fmla="*/ 45 h 46"/>
                      <a:gd name="T48" fmla="*/ 23 w 46"/>
                      <a:gd name="T49" fmla="*/ 46 h 46"/>
                      <a:gd name="T50" fmla="*/ 28 w 46"/>
                      <a:gd name="T51" fmla="*/ 45 h 46"/>
                      <a:gd name="T52" fmla="*/ 32 w 46"/>
                      <a:gd name="T53" fmla="*/ 43 h 46"/>
                      <a:gd name="T54" fmla="*/ 37 w 46"/>
                      <a:gd name="T55" fmla="*/ 42 h 46"/>
                      <a:gd name="T56" fmla="*/ 40 w 46"/>
                      <a:gd name="T57" fmla="*/ 38 h 46"/>
                      <a:gd name="T58" fmla="*/ 43 w 46"/>
                      <a:gd name="T59" fmla="*/ 35 h 46"/>
                      <a:gd name="T60" fmla="*/ 45 w 46"/>
                      <a:gd name="T61" fmla="*/ 31 h 46"/>
                      <a:gd name="T62" fmla="*/ 46 w 46"/>
                      <a:gd name="T63" fmla="*/ 28 h 46"/>
                      <a:gd name="T64" fmla="*/ 46 w 46"/>
                      <a:gd name="T65" fmla="*/ 23 h 46"/>
                      <a:gd name="T66" fmla="*/ 43 w 46"/>
                      <a:gd name="T67" fmla="*/ 23 h 46"/>
                      <a:gd name="T68" fmla="*/ 42 w 46"/>
                      <a:gd name="T69" fmla="*/ 31 h 46"/>
                      <a:gd name="T70" fmla="*/ 38 w 46"/>
                      <a:gd name="T71" fmla="*/ 37 h 46"/>
                      <a:gd name="T72" fmla="*/ 31 w 46"/>
                      <a:gd name="T73" fmla="*/ 42 h 46"/>
                      <a:gd name="T74" fmla="*/ 23 w 46"/>
                      <a:gd name="T75" fmla="*/ 43 h 46"/>
                      <a:gd name="T76" fmla="*/ 15 w 46"/>
                      <a:gd name="T77" fmla="*/ 42 h 46"/>
                      <a:gd name="T78" fmla="*/ 9 w 46"/>
                      <a:gd name="T79" fmla="*/ 37 h 46"/>
                      <a:gd name="T80" fmla="*/ 5 w 46"/>
                      <a:gd name="T81" fmla="*/ 31 h 46"/>
                      <a:gd name="T82" fmla="*/ 3 w 46"/>
                      <a:gd name="T83" fmla="*/ 23 h 46"/>
                      <a:gd name="T84" fmla="*/ 5 w 46"/>
                      <a:gd name="T85" fmla="*/ 14 h 46"/>
                      <a:gd name="T86" fmla="*/ 9 w 46"/>
                      <a:gd name="T87" fmla="*/ 8 h 46"/>
                      <a:gd name="T88" fmla="*/ 15 w 46"/>
                      <a:gd name="T89" fmla="*/ 4 h 46"/>
                      <a:gd name="T90" fmla="*/ 23 w 46"/>
                      <a:gd name="T91" fmla="*/ 3 h 46"/>
                      <a:gd name="T92" fmla="*/ 31 w 46"/>
                      <a:gd name="T93" fmla="*/ 4 h 46"/>
                      <a:gd name="T94" fmla="*/ 38 w 46"/>
                      <a:gd name="T95" fmla="*/ 8 h 46"/>
                      <a:gd name="T96" fmla="*/ 42 w 46"/>
                      <a:gd name="T97" fmla="*/ 14 h 46"/>
                      <a:gd name="T98" fmla="*/ 43 w 46"/>
                      <a:gd name="T99" fmla="*/ 23 h 4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6"/>
                      <a:gd name="T151" fmla="*/ 0 h 46"/>
                      <a:gd name="T152" fmla="*/ 46 w 46"/>
                      <a:gd name="T153" fmla="*/ 46 h 4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6" h="46">
                        <a:moveTo>
                          <a:pt x="46" y="23"/>
                        </a:moveTo>
                        <a:lnTo>
                          <a:pt x="46" y="18"/>
                        </a:lnTo>
                        <a:lnTo>
                          <a:pt x="45" y="14"/>
                        </a:lnTo>
                        <a:lnTo>
                          <a:pt x="43" y="9"/>
                        </a:lnTo>
                        <a:lnTo>
                          <a:pt x="40" y="6"/>
                        </a:lnTo>
                        <a:lnTo>
                          <a:pt x="37" y="3"/>
                        </a:lnTo>
                        <a:lnTo>
                          <a:pt x="32" y="1"/>
                        </a:lnTo>
                        <a:lnTo>
                          <a:pt x="28" y="0"/>
                        </a:lnTo>
                        <a:lnTo>
                          <a:pt x="23" y="0"/>
                        </a:lnTo>
                        <a:lnTo>
                          <a:pt x="18" y="0"/>
                        </a:lnTo>
                        <a:lnTo>
                          <a:pt x="14" y="1"/>
                        </a:lnTo>
                        <a:lnTo>
                          <a:pt x="11" y="3"/>
                        </a:lnTo>
                        <a:lnTo>
                          <a:pt x="8" y="6"/>
                        </a:lnTo>
                        <a:lnTo>
                          <a:pt x="5" y="9"/>
                        </a:lnTo>
                        <a:lnTo>
                          <a:pt x="3" y="14"/>
                        </a:lnTo>
                        <a:lnTo>
                          <a:pt x="1" y="18"/>
                        </a:lnTo>
                        <a:lnTo>
                          <a:pt x="0" y="23"/>
                        </a:lnTo>
                        <a:lnTo>
                          <a:pt x="1" y="28"/>
                        </a:lnTo>
                        <a:lnTo>
                          <a:pt x="3" y="31"/>
                        </a:lnTo>
                        <a:lnTo>
                          <a:pt x="5" y="35"/>
                        </a:lnTo>
                        <a:lnTo>
                          <a:pt x="8" y="38"/>
                        </a:lnTo>
                        <a:lnTo>
                          <a:pt x="11" y="42"/>
                        </a:lnTo>
                        <a:lnTo>
                          <a:pt x="14" y="43"/>
                        </a:lnTo>
                        <a:lnTo>
                          <a:pt x="18" y="45"/>
                        </a:lnTo>
                        <a:lnTo>
                          <a:pt x="23" y="46"/>
                        </a:lnTo>
                        <a:lnTo>
                          <a:pt x="28" y="45"/>
                        </a:lnTo>
                        <a:lnTo>
                          <a:pt x="32" y="43"/>
                        </a:lnTo>
                        <a:lnTo>
                          <a:pt x="37" y="42"/>
                        </a:lnTo>
                        <a:lnTo>
                          <a:pt x="40" y="38"/>
                        </a:lnTo>
                        <a:lnTo>
                          <a:pt x="43" y="35"/>
                        </a:lnTo>
                        <a:lnTo>
                          <a:pt x="45" y="31"/>
                        </a:lnTo>
                        <a:lnTo>
                          <a:pt x="46" y="28"/>
                        </a:lnTo>
                        <a:lnTo>
                          <a:pt x="46" y="23"/>
                        </a:lnTo>
                        <a:close/>
                        <a:moveTo>
                          <a:pt x="43" y="23"/>
                        </a:moveTo>
                        <a:lnTo>
                          <a:pt x="42" y="31"/>
                        </a:lnTo>
                        <a:lnTo>
                          <a:pt x="38" y="37"/>
                        </a:lnTo>
                        <a:lnTo>
                          <a:pt x="31" y="42"/>
                        </a:lnTo>
                        <a:lnTo>
                          <a:pt x="23" y="43"/>
                        </a:lnTo>
                        <a:lnTo>
                          <a:pt x="15" y="42"/>
                        </a:lnTo>
                        <a:lnTo>
                          <a:pt x="9" y="37"/>
                        </a:lnTo>
                        <a:lnTo>
                          <a:pt x="5" y="31"/>
                        </a:lnTo>
                        <a:lnTo>
                          <a:pt x="3" y="23"/>
                        </a:lnTo>
                        <a:lnTo>
                          <a:pt x="5" y="14"/>
                        </a:lnTo>
                        <a:lnTo>
                          <a:pt x="9" y="8"/>
                        </a:lnTo>
                        <a:lnTo>
                          <a:pt x="15" y="4"/>
                        </a:lnTo>
                        <a:lnTo>
                          <a:pt x="23" y="3"/>
                        </a:lnTo>
                        <a:lnTo>
                          <a:pt x="31" y="4"/>
                        </a:lnTo>
                        <a:lnTo>
                          <a:pt x="38" y="8"/>
                        </a:lnTo>
                        <a:lnTo>
                          <a:pt x="42" y="14"/>
                        </a:lnTo>
                        <a:lnTo>
                          <a:pt x="43" y="23"/>
                        </a:lnTo>
                        <a:close/>
                      </a:path>
                    </a:pathLst>
                  </a:custGeom>
                  <a:solidFill>
                    <a:srgbClr val="B1BBD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2" name="Freeform 1000">
                    <a:extLst>
                      <a:ext uri="{FF2B5EF4-FFF2-40B4-BE49-F238E27FC236}">
                        <a16:creationId xmlns:a16="http://schemas.microsoft.com/office/drawing/2014/main" id="{2A64F84C-8C85-FB4A-BEC7-C4645E63086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34" y="1621"/>
                    <a:ext cx="44" cy="44"/>
                  </a:xfrm>
                  <a:custGeom>
                    <a:avLst/>
                    <a:gdLst>
                      <a:gd name="T0" fmla="*/ 44 w 44"/>
                      <a:gd name="T1" fmla="*/ 22 h 44"/>
                      <a:gd name="T2" fmla="*/ 44 w 44"/>
                      <a:gd name="T3" fmla="*/ 17 h 44"/>
                      <a:gd name="T4" fmla="*/ 42 w 44"/>
                      <a:gd name="T5" fmla="*/ 13 h 44"/>
                      <a:gd name="T6" fmla="*/ 41 w 44"/>
                      <a:gd name="T7" fmla="*/ 10 h 44"/>
                      <a:gd name="T8" fmla="*/ 37 w 44"/>
                      <a:gd name="T9" fmla="*/ 7 h 44"/>
                      <a:gd name="T10" fmla="*/ 34 w 44"/>
                      <a:gd name="T11" fmla="*/ 3 h 44"/>
                      <a:gd name="T12" fmla="*/ 31 w 44"/>
                      <a:gd name="T13" fmla="*/ 2 h 44"/>
                      <a:gd name="T14" fmla="*/ 27 w 44"/>
                      <a:gd name="T15" fmla="*/ 0 h 44"/>
                      <a:gd name="T16" fmla="*/ 22 w 44"/>
                      <a:gd name="T17" fmla="*/ 0 h 44"/>
                      <a:gd name="T18" fmla="*/ 19 w 44"/>
                      <a:gd name="T19" fmla="*/ 0 h 44"/>
                      <a:gd name="T20" fmla="*/ 14 w 44"/>
                      <a:gd name="T21" fmla="*/ 2 h 44"/>
                      <a:gd name="T22" fmla="*/ 11 w 44"/>
                      <a:gd name="T23" fmla="*/ 3 h 44"/>
                      <a:gd name="T24" fmla="*/ 7 w 44"/>
                      <a:gd name="T25" fmla="*/ 7 h 44"/>
                      <a:gd name="T26" fmla="*/ 5 w 44"/>
                      <a:gd name="T27" fmla="*/ 10 h 44"/>
                      <a:gd name="T28" fmla="*/ 2 w 44"/>
                      <a:gd name="T29" fmla="*/ 13 h 44"/>
                      <a:gd name="T30" fmla="*/ 2 w 44"/>
                      <a:gd name="T31" fmla="*/ 17 h 44"/>
                      <a:gd name="T32" fmla="*/ 0 w 44"/>
                      <a:gd name="T33" fmla="*/ 22 h 44"/>
                      <a:gd name="T34" fmla="*/ 2 w 44"/>
                      <a:gd name="T35" fmla="*/ 25 h 44"/>
                      <a:gd name="T36" fmla="*/ 2 w 44"/>
                      <a:gd name="T37" fmla="*/ 30 h 44"/>
                      <a:gd name="T38" fmla="*/ 5 w 44"/>
                      <a:gd name="T39" fmla="*/ 33 h 44"/>
                      <a:gd name="T40" fmla="*/ 7 w 44"/>
                      <a:gd name="T41" fmla="*/ 36 h 44"/>
                      <a:gd name="T42" fmla="*/ 11 w 44"/>
                      <a:gd name="T43" fmla="*/ 39 h 44"/>
                      <a:gd name="T44" fmla="*/ 14 w 44"/>
                      <a:gd name="T45" fmla="*/ 41 h 44"/>
                      <a:gd name="T46" fmla="*/ 19 w 44"/>
                      <a:gd name="T47" fmla="*/ 42 h 44"/>
                      <a:gd name="T48" fmla="*/ 22 w 44"/>
                      <a:gd name="T49" fmla="*/ 44 h 44"/>
                      <a:gd name="T50" fmla="*/ 27 w 44"/>
                      <a:gd name="T51" fmla="*/ 42 h 44"/>
                      <a:gd name="T52" fmla="*/ 31 w 44"/>
                      <a:gd name="T53" fmla="*/ 41 h 44"/>
                      <a:gd name="T54" fmla="*/ 34 w 44"/>
                      <a:gd name="T55" fmla="*/ 39 h 44"/>
                      <a:gd name="T56" fmla="*/ 37 w 44"/>
                      <a:gd name="T57" fmla="*/ 36 h 44"/>
                      <a:gd name="T58" fmla="*/ 41 w 44"/>
                      <a:gd name="T59" fmla="*/ 33 h 44"/>
                      <a:gd name="T60" fmla="*/ 42 w 44"/>
                      <a:gd name="T61" fmla="*/ 30 h 44"/>
                      <a:gd name="T62" fmla="*/ 44 w 44"/>
                      <a:gd name="T63" fmla="*/ 25 h 44"/>
                      <a:gd name="T64" fmla="*/ 44 w 44"/>
                      <a:gd name="T65" fmla="*/ 22 h 44"/>
                      <a:gd name="T66" fmla="*/ 41 w 44"/>
                      <a:gd name="T67" fmla="*/ 22 h 44"/>
                      <a:gd name="T68" fmla="*/ 39 w 44"/>
                      <a:gd name="T69" fmla="*/ 28 h 44"/>
                      <a:gd name="T70" fmla="*/ 36 w 44"/>
                      <a:gd name="T71" fmla="*/ 34 h 44"/>
                      <a:gd name="T72" fmla="*/ 30 w 44"/>
                      <a:gd name="T73" fmla="*/ 39 h 44"/>
                      <a:gd name="T74" fmla="*/ 22 w 44"/>
                      <a:gd name="T75" fmla="*/ 41 h 44"/>
                      <a:gd name="T76" fmla="*/ 16 w 44"/>
                      <a:gd name="T77" fmla="*/ 39 h 44"/>
                      <a:gd name="T78" fmla="*/ 10 w 44"/>
                      <a:gd name="T79" fmla="*/ 34 h 44"/>
                      <a:gd name="T80" fmla="*/ 5 w 44"/>
                      <a:gd name="T81" fmla="*/ 28 h 44"/>
                      <a:gd name="T82" fmla="*/ 4 w 44"/>
                      <a:gd name="T83" fmla="*/ 22 h 44"/>
                      <a:gd name="T84" fmla="*/ 5 w 44"/>
                      <a:gd name="T85" fmla="*/ 14 h 44"/>
                      <a:gd name="T86" fmla="*/ 10 w 44"/>
                      <a:gd name="T87" fmla="*/ 8 h 44"/>
                      <a:gd name="T88" fmla="*/ 16 w 44"/>
                      <a:gd name="T89" fmla="*/ 3 h 44"/>
                      <a:gd name="T90" fmla="*/ 22 w 44"/>
                      <a:gd name="T91" fmla="*/ 3 h 44"/>
                      <a:gd name="T92" fmla="*/ 30 w 44"/>
                      <a:gd name="T93" fmla="*/ 3 h 44"/>
                      <a:gd name="T94" fmla="*/ 36 w 44"/>
                      <a:gd name="T95" fmla="*/ 8 h 44"/>
                      <a:gd name="T96" fmla="*/ 39 w 44"/>
                      <a:gd name="T97" fmla="*/ 14 h 44"/>
                      <a:gd name="T98" fmla="*/ 41 w 44"/>
                      <a:gd name="T99" fmla="*/ 22 h 44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44"/>
                      <a:gd name="T151" fmla="*/ 0 h 44"/>
                      <a:gd name="T152" fmla="*/ 44 w 44"/>
                      <a:gd name="T153" fmla="*/ 44 h 44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44" h="44">
                        <a:moveTo>
                          <a:pt x="44" y="22"/>
                        </a:moveTo>
                        <a:lnTo>
                          <a:pt x="44" y="17"/>
                        </a:lnTo>
                        <a:lnTo>
                          <a:pt x="42" y="13"/>
                        </a:lnTo>
                        <a:lnTo>
                          <a:pt x="41" y="10"/>
                        </a:lnTo>
                        <a:lnTo>
                          <a:pt x="37" y="7"/>
                        </a:lnTo>
                        <a:lnTo>
                          <a:pt x="34" y="3"/>
                        </a:lnTo>
                        <a:lnTo>
                          <a:pt x="31" y="2"/>
                        </a:lnTo>
                        <a:lnTo>
                          <a:pt x="27" y="0"/>
                        </a:lnTo>
                        <a:lnTo>
                          <a:pt x="22" y="0"/>
                        </a:lnTo>
                        <a:lnTo>
                          <a:pt x="19" y="0"/>
                        </a:lnTo>
                        <a:lnTo>
                          <a:pt x="14" y="2"/>
                        </a:lnTo>
                        <a:lnTo>
                          <a:pt x="11" y="3"/>
                        </a:lnTo>
                        <a:lnTo>
                          <a:pt x="7" y="7"/>
                        </a:lnTo>
                        <a:lnTo>
                          <a:pt x="5" y="10"/>
                        </a:lnTo>
                        <a:lnTo>
                          <a:pt x="2" y="13"/>
                        </a:lnTo>
                        <a:lnTo>
                          <a:pt x="2" y="17"/>
                        </a:lnTo>
                        <a:lnTo>
                          <a:pt x="0" y="22"/>
                        </a:lnTo>
                        <a:lnTo>
                          <a:pt x="2" y="25"/>
                        </a:lnTo>
                        <a:lnTo>
                          <a:pt x="2" y="30"/>
                        </a:lnTo>
                        <a:lnTo>
                          <a:pt x="5" y="33"/>
                        </a:lnTo>
                        <a:lnTo>
                          <a:pt x="7" y="36"/>
                        </a:lnTo>
                        <a:lnTo>
                          <a:pt x="11" y="39"/>
                        </a:lnTo>
                        <a:lnTo>
                          <a:pt x="14" y="41"/>
                        </a:lnTo>
                        <a:lnTo>
                          <a:pt x="19" y="42"/>
                        </a:lnTo>
                        <a:lnTo>
                          <a:pt x="22" y="44"/>
                        </a:lnTo>
                        <a:lnTo>
                          <a:pt x="27" y="42"/>
                        </a:lnTo>
                        <a:lnTo>
                          <a:pt x="31" y="41"/>
                        </a:lnTo>
                        <a:lnTo>
                          <a:pt x="34" y="39"/>
                        </a:lnTo>
                        <a:lnTo>
                          <a:pt x="37" y="36"/>
                        </a:lnTo>
                        <a:lnTo>
                          <a:pt x="41" y="33"/>
                        </a:lnTo>
                        <a:lnTo>
                          <a:pt x="42" y="30"/>
                        </a:lnTo>
                        <a:lnTo>
                          <a:pt x="44" y="25"/>
                        </a:lnTo>
                        <a:lnTo>
                          <a:pt x="44" y="22"/>
                        </a:lnTo>
                        <a:close/>
                        <a:moveTo>
                          <a:pt x="41" y="22"/>
                        </a:moveTo>
                        <a:lnTo>
                          <a:pt x="39" y="28"/>
                        </a:lnTo>
                        <a:lnTo>
                          <a:pt x="36" y="34"/>
                        </a:lnTo>
                        <a:lnTo>
                          <a:pt x="30" y="39"/>
                        </a:lnTo>
                        <a:lnTo>
                          <a:pt x="22" y="41"/>
                        </a:lnTo>
                        <a:lnTo>
                          <a:pt x="16" y="39"/>
                        </a:lnTo>
                        <a:lnTo>
                          <a:pt x="10" y="34"/>
                        </a:lnTo>
                        <a:lnTo>
                          <a:pt x="5" y="28"/>
                        </a:lnTo>
                        <a:lnTo>
                          <a:pt x="4" y="22"/>
                        </a:lnTo>
                        <a:lnTo>
                          <a:pt x="5" y="14"/>
                        </a:lnTo>
                        <a:lnTo>
                          <a:pt x="10" y="8"/>
                        </a:lnTo>
                        <a:lnTo>
                          <a:pt x="16" y="3"/>
                        </a:lnTo>
                        <a:lnTo>
                          <a:pt x="22" y="3"/>
                        </a:lnTo>
                        <a:lnTo>
                          <a:pt x="30" y="3"/>
                        </a:lnTo>
                        <a:lnTo>
                          <a:pt x="36" y="8"/>
                        </a:lnTo>
                        <a:lnTo>
                          <a:pt x="39" y="14"/>
                        </a:lnTo>
                        <a:lnTo>
                          <a:pt x="41" y="22"/>
                        </a:lnTo>
                        <a:close/>
                      </a:path>
                    </a:pathLst>
                  </a:custGeom>
                  <a:solidFill>
                    <a:srgbClr val="B5BFD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3" name="Freeform 1001">
                    <a:extLst>
                      <a:ext uri="{FF2B5EF4-FFF2-40B4-BE49-F238E27FC236}">
                        <a16:creationId xmlns:a16="http://schemas.microsoft.com/office/drawing/2014/main" id="{0D43C268-2FAC-CC4E-A0EE-5B85A23714A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36" y="1623"/>
                    <a:ext cx="40" cy="40"/>
                  </a:xfrm>
                  <a:custGeom>
                    <a:avLst/>
                    <a:gdLst>
                      <a:gd name="T0" fmla="*/ 40 w 40"/>
                      <a:gd name="T1" fmla="*/ 20 h 40"/>
                      <a:gd name="T2" fmla="*/ 39 w 40"/>
                      <a:gd name="T3" fmla="*/ 11 h 40"/>
                      <a:gd name="T4" fmla="*/ 35 w 40"/>
                      <a:gd name="T5" fmla="*/ 5 h 40"/>
                      <a:gd name="T6" fmla="*/ 28 w 40"/>
                      <a:gd name="T7" fmla="*/ 1 h 40"/>
                      <a:gd name="T8" fmla="*/ 20 w 40"/>
                      <a:gd name="T9" fmla="*/ 0 h 40"/>
                      <a:gd name="T10" fmla="*/ 12 w 40"/>
                      <a:gd name="T11" fmla="*/ 1 h 40"/>
                      <a:gd name="T12" fmla="*/ 6 w 40"/>
                      <a:gd name="T13" fmla="*/ 5 h 40"/>
                      <a:gd name="T14" fmla="*/ 2 w 40"/>
                      <a:gd name="T15" fmla="*/ 11 h 40"/>
                      <a:gd name="T16" fmla="*/ 0 w 40"/>
                      <a:gd name="T17" fmla="*/ 20 h 40"/>
                      <a:gd name="T18" fmla="*/ 2 w 40"/>
                      <a:gd name="T19" fmla="*/ 28 h 40"/>
                      <a:gd name="T20" fmla="*/ 6 w 40"/>
                      <a:gd name="T21" fmla="*/ 34 h 40"/>
                      <a:gd name="T22" fmla="*/ 12 w 40"/>
                      <a:gd name="T23" fmla="*/ 39 h 40"/>
                      <a:gd name="T24" fmla="*/ 20 w 40"/>
                      <a:gd name="T25" fmla="*/ 40 h 40"/>
                      <a:gd name="T26" fmla="*/ 28 w 40"/>
                      <a:gd name="T27" fmla="*/ 39 h 40"/>
                      <a:gd name="T28" fmla="*/ 35 w 40"/>
                      <a:gd name="T29" fmla="*/ 34 h 40"/>
                      <a:gd name="T30" fmla="*/ 39 w 40"/>
                      <a:gd name="T31" fmla="*/ 28 h 40"/>
                      <a:gd name="T32" fmla="*/ 40 w 40"/>
                      <a:gd name="T33" fmla="*/ 20 h 40"/>
                      <a:gd name="T34" fmla="*/ 37 w 40"/>
                      <a:gd name="T35" fmla="*/ 20 h 40"/>
                      <a:gd name="T36" fmla="*/ 35 w 40"/>
                      <a:gd name="T37" fmla="*/ 26 h 40"/>
                      <a:gd name="T38" fmla="*/ 32 w 40"/>
                      <a:gd name="T39" fmla="*/ 31 h 40"/>
                      <a:gd name="T40" fmla="*/ 28 w 40"/>
                      <a:gd name="T41" fmla="*/ 35 h 40"/>
                      <a:gd name="T42" fmla="*/ 20 w 40"/>
                      <a:gd name="T43" fmla="*/ 37 h 40"/>
                      <a:gd name="T44" fmla="*/ 14 w 40"/>
                      <a:gd name="T45" fmla="*/ 35 h 40"/>
                      <a:gd name="T46" fmla="*/ 9 w 40"/>
                      <a:gd name="T47" fmla="*/ 31 h 40"/>
                      <a:gd name="T48" fmla="*/ 5 w 40"/>
                      <a:gd name="T49" fmla="*/ 26 h 40"/>
                      <a:gd name="T50" fmla="*/ 3 w 40"/>
                      <a:gd name="T51" fmla="*/ 20 h 40"/>
                      <a:gd name="T52" fmla="*/ 5 w 40"/>
                      <a:gd name="T53" fmla="*/ 12 h 40"/>
                      <a:gd name="T54" fmla="*/ 9 w 40"/>
                      <a:gd name="T55" fmla="*/ 8 h 40"/>
                      <a:gd name="T56" fmla="*/ 14 w 40"/>
                      <a:gd name="T57" fmla="*/ 3 h 40"/>
                      <a:gd name="T58" fmla="*/ 20 w 40"/>
                      <a:gd name="T59" fmla="*/ 3 h 40"/>
                      <a:gd name="T60" fmla="*/ 28 w 40"/>
                      <a:gd name="T61" fmla="*/ 3 h 40"/>
                      <a:gd name="T62" fmla="*/ 32 w 40"/>
                      <a:gd name="T63" fmla="*/ 8 h 40"/>
                      <a:gd name="T64" fmla="*/ 35 w 40"/>
                      <a:gd name="T65" fmla="*/ 12 h 40"/>
                      <a:gd name="T66" fmla="*/ 37 w 40"/>
                      <a:gd name="T67" fmla="*/ 20 h 4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0"/>
                      <a:gd name="T103" fmla="*/ 0 h 40"/>
                      <a:gd name="T104" fmla="*/ 40 w 40"/>
                      <a:gd name="T105" fmla="*/ 40 h 4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0" h="40">
                        <a:moveTo>
                          <a:pt x="40" y="20"/>
                        </a:moveTo>
                        <a:lnTo>
                          <a:pt x="39" y="11"/>
                        </a:lnTo>
                        <a:lnTo>
                          <a:pt x="35" y="5"/>
                        </a:lnTo>
                        <a:lnTo>
                          <a:pt x="28" y="1"/>
                        </a:lnTo>
                        <a:lnTo>
                          <a:pt x="20" y="0"/>
                        </a:lnTo>
                        <a:lnTo>
                          <a:pt x="12" y="1"/>
                        </a:lnTo>
                        <a:lnTo>
                          <a:pt x="6" y="5"/>
                        </a:lnTo>
                        <a:lnTo>
                          <a:pt x="2" y="11"/>
                        </a:lnTo>
                        <a:lnTo>
                          <a:pt x="0" y="20"/>
                        </a:lnTo>
                        <a:lnTo>
                          <a:pt x="2" y="28"/>
                        </a:lnTo>
                        <a:lnTo>
                          <a:pt x="6" y="34"/>
                        </a:lnTo>
                        <a:lnTo>
                          <a:pt x="12" y="39"/>
                        </a:lnTo>
                        <a:lnTo>
                          <a:pt x="20" y="40"/>
                        </a:lnTo>
                        <a:lnTo>
                          <a:pt x="28" y="39"/>
                        </a:lnTo>
                        <a:lnTo>
                          <a:pt x="35" y="34"/>
                        </a:lnTo>
                        <a:lnTo>
                          <a:pt x="39" y="28"/>
                        </a:lnTo>
                        <a:lnTo>
                          <a:pt x="40" y="20"/>
                        </a:lnTo>
                        <a:close/>
                        <a:moveTo>
                          <a:pt x="37" y="20"/>
                        </a:moveTo>
                        <a:lnTo>
                          <a:pt x="35" y="26"/>
                        </a:lnTo>
                        <a:lnTo>
                          <a:pt x="32" y="31"/>
                        </a:lnTo>
                        <a:lnTo>
                          <a:pt x="28" y="35"/>
                        </a:lnTo>
                        <a:lnTo>
                          <a:pt x="20" y="37"/>
                        </a:lnTo>
                        <a:lnTo>
                          <a:pt x="14" y="35"/>
                        </a:lnTo>
                        <a:lnTo>
                          <a:pt x="9" y="31"/>
                        </a:lnTo>
                        <a:lnTo>
                          <a:pt x="5" y="26"/>
                        </a:lnTo>
                        <a:lnTo>
                          <a:pt x="3" y="20"/>
                        </a:lnTo>
                        <a:lnTo>
                          <a:pt x="5" y="12"/>
                        </a:lnTo>
                        <a:lnTo>
                          <a:pt x="9" y="8"/>
                        </a:lnTo>
                        <a:lnTo>
                          <a:pt x="14" y="3"/>
                        </a:lnTo>
                        <a:lnTo>
                          <a:pt x="20" y="3"/>
                        </a:lnTo>
                        <a:lnTo>
                          <a:pt x="28" y="3"/>
                        </a:lnTo>
                        <a:lnTo>
                          <a:pt x="32" y="8"/>
                        </a:lnTo>
                        <a:lnTo>
                          <a:pt x="35" y="12"/>
                        </a:lnTo>
                        <a:lnTo>
                          <a:pt x="37" y="20"/>
                        </a:lnTo>
                        <a:close/>
                      </a:path>
                    </a:pathLst>
                  </a:custGeom>
                  <a:solidFill>
                    <a:srgbClr val="B9C2E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4" name="Freeform 1002">
                    <a:extLst>
                      <a:ext uri="{FF2B5EF4-FFF2-40B4-BE49-F238E27FC236}">
                        <a16:creationId xmlns:a16="http://schemas.microsoft.com/office/drawing/2014/main" id="{0A051D7C-919A-1142-B452-924C5A2ED9C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38" y="1624"/>
                    <a:ext cx="37" cy="38"/>
                  </a:xfrm>
                  <a:custGeom>
                    <a:avLst/>
                    <a:gdLst>
                      <a:gd name="T0" fmla="*/ 37 w 37"/>
                      <a:gd name="T1" fmla="*/ 19 h 38"/>
                      <a:gd name="T2" fmla="*/ 35 w 37"/>
                      <a:gd name="T3" fmla="*/ 11 h 38"/>
                      <a:gd name="T4" fmla="*/ 32 w 37"/>
                      <a:gd name="T5" fmla="*/ 5 h 38"/>
                      <a:gd name="T6" fmla="*/ 26 w 37"/>
                      <a:gd name="T7" fmla="*/ 0 h 38"/>
                      <a:gd name="T8" fmla="*/ 18 w 37"/>
                      <a:gd name="T9" fmla="*/ 0 h 38"/>
                      <a:gd name="T10" fmla="*/ 12 w 37"/>
                      <a:gd name="T11" fmla="*/ 0 h 38"/>
                      <a:gd name="T12" fmla="*/ 6 w 37"/>
                      <a:gd name="T13" fmla="*/ 5 h 38"/>
                      <a:gd name="T14" fmla="*/ 1 w 37"/>
                      <a:gd name="T15" fmla="*/ 11 h 38"/>
                      <a:gd name="T16" fmla="*/ 0 w 37"/>
                      <a:gd name="T17" fmla="*/ 19 h 38"/>
                      <a:gd name="T18" fmla="*/ 1 w 37"/>
                      <a:gd name="T19" fmla="*/ 25 h 38"/>
                      <a:gd name="T20" fmla="*/ 6 w 37"/>
                      <a:gd name="T21" fmla="*/ 31 h 38"/>
                      <a:gd name="T22" fmla="*/ 12 w 37"/>
                      <a:gd name="T23" fmla="*/ 36 h 38"/>
                      <a:gd name="T24" fmla="*/ 18 w 37"/>
                      <a:gd name="T25" fmla="*/ 38 h 38"/>
                      <a:gd name="T26" fmla="*/ 26 w 37"/>
                      <a:gd name="T27" fmla="*/ 36 h 38"/>
                      <a:gd name="T28" fmla="*/ 32 w 37"/>
                      <a:gd name="T29" fmla="*/ 31 h 38"/>
                      <a:gd name="T30" fmla="*/ 35 w 37"/>
                      <a:gd name="T31" fmla="*/ 25 h 38"/>
                      <a:gd name="T32" fmla="*/ 37 w 37"/>
                      <a:gd name="T33" fmla="*/ 19 h 38"/>
                      <a:gd name="T34" fmla="*/ 33 w 37"/>
                      <a:gd name="T35" fmla="*/ 19 h 38"/>
                      <a:gd name="T36" fmla="*/ 33 w 37"/>
                      <a:gd name="T37" fmla="*/ 24 h 38"/>
                      <a:gd name="T38" fmla="*/ 29 w 37"/>
                      <a:gd name="T39" fmla="*/ 30 h 38"/>
                      <a:gd name="T40" fmla="*/ 24 w 37"/>
                      <a:gd name="T41" fmla="*/ 33 h 38"/>
                      <a:gd name="T42" fmla="*/ 18 w 37"/>
                      <a:gd name="T43" fmla="*/ 34 h 38"/>
                      <a:gd name="T44" fmla="*/ 12 w 37"/>
                      <a:gd name="T45" fmla="*/ 33 h 38"/>
                      <a:gd name="T46" fmla="*/ 7 w 37"/>
                      <a:gd name="T47" fmla="*/ 30 h 38"/>
                      <a:gd name="T48" fmla="*/ 4 w 37"/>
                      <a:gd name="T49" fmla="*/ 24 h 38"/>
                      <a:gd name="T50" fmla="*/ 3 w 37"/>
                      <a:gd name="T51" fmla="*/ 19 h 38"/>
                      <a:gd name="T52" fmla="*/ 4 w 37"/>
                      <a:gd name="T53" fmla="*/ 13 h 38"/>
                      <a:gd name="T54" fmla="*/ 7 w 37"/>
                      <a:gd name="T55" fmla="*/ 7 h 38"/>
                      <a:gd name="T56" fmla="*/ 12 w 37"/>
                      <a:gd name="T57" fmla="*/ 4 h 38"/>
                      <a:gd name="T58" fmla="*/ 18 w 37"/>
                      <a:gd name="T59" fmla="*/ 4 h 38"/>
                      <a:gd name="T60" fmla="*/ 24 w 37"/>
                      <a:gd name="T61" fmla="*/ 4 h 38"/>
                      <a:gd name="T62" fmla="*/ 29 w 37"/>
                      <a:gd name="T63" fmla="*/ 7 h 38"/>
                      <a:gd name="T64" fmla="*/ 33 w 37"/>
                      <a:gd name="T65" fmla="*/ 13 h 38"/>
                      <a:gd name="T66" fmla="*/ 33 w 37"/>
                      <a:gd name="T67" fmla="*/ 19 h 3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"/>
                      <a:gd name="T103" fmla="*/ 0 h 38"/>
                      <a:gd name="T104" fmla="*/ 37 w 37"/>
                      <a:gd name="T105" fmla="*/ 38 h 3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" h="38">
                        <a:moveTo>
                          <a:pt x="37" y="19"/>
                        </a:moveTo>
                        <a:lnTo>
                          <a:pt x="35" y="11"/>
                        </a:lnTo>
                        <a:lnTo>
                          <a:pt x="32" y="5"/>
                        </a:lnTo>
                        <a:lnTo>
                          <a:pt x="26" y="0"/>
                        </a:lnTo>
                        <a:lnTo>
                          <a:pt x="18" y="0"/>
                        </a:lnTo>
                        <a:lnTo>
                          <a:pt x="12" y="0"/>
                        </a:lnTo>
                        <a:lnTo>
                          <a:pt x="6" y="5"/>
                        </a:lnTo>
                        <a:lnTo>
                          <a:pt x="1" y="11"/>
                        </a:lnTo>
                        <a:lnTo>
                          <a:pt x="0" y="19"/>
                        </a:lnTo>
                        <a:lnTo>
                          <a:pt x="1" y="25"/>
                        </a:lnTo>
                        <a:lnTo>
                          <a:pt x="6" y="31"/>
                        </a:lnTo>
                        <a:lnTo>
                          <a:pt x="12" y="36"/>
                        </a:lnTo>
                        <a:lnTo>
                          <a:pt x="18" y="38"/>
                        </a:lnTo>
                        <a:lnTo>
                          <a:pt x="26" y="36"/>
                        </a:lnTo>
                        <a:lnTo>
                          <a:pt x="32" y="31"/>
                        </a:lnTo>
                        <a:lnTo>
                          <a:pt x="35" y="25"/>
                        </a:lnTo>
                        <a:lnTo>
                          <a:pt x="37" y="19"/>
                        </a:lnTo>
                        <a:close/>
                        <a:moveTo>
                          <a:pt x="33" y="19"/>
                        </a:moveTo>
                        <a:lnTo>
                          <a:pt x="33" y="24"/>
                        </a:lnTo>
                        <a:lnTo>
                          <a:pt x="29" y="30"/>
                        </a:lnTo>
                        <a:lnTo>
                          <a:pt x="24" y="33"/>
                        </a:lnTo>
                        <a:lnTo>
                          <a:pt x="18" y="34"/>
                        </a:lnTo>
                        <a:lnTo>
                          <a:pt x="12" y="33"/>
                        </a:lnTo>
                        <a:lnTo>
                          <a:pt x="7" y="30"/>
                        </a:lnTo>
                        <a:lnTo>
                          <a:pt x="4" y="24"/>
                        </a:lnTo>
                        <a:lnTo>
                          <a:pt x="3" y="19"/>
                        </a:lnTo>
                        <a:lnTo>
                          <a:pt x="4" y="13"/>
                        </a:lnTo>
                        <a:lnTo>
                          <a:pt x="7" y="7"/>
                        </a:lnTo>
                        <a:lnTo>
                          <a:pt x="12" y="4"/>
                        </a:lnTo>
                        <a:lnTo>
                          <a:pt x="18" y="4"/>
                        </a:lnTo>
                        <a:lnTo>
                          <a:pt x="24" y="4"/>
                        </a:lnTo>
                        <a:lnTo>
                          <a:pt x="29" y="7"/>
                        </a:lnTo>
                        <a:lnTo>
                          <a:pt x="33" y="13"/>
                        </a:lnTo>
                        <a:lnTo>
                          <a:pt x="33" y="19"/>
                        </a:lnTo>
                        <a:close/>
                      </a:path>
                    </a:pathLst>
                  </a:custGeom>
                  <a:solidFill>
                    <a:srgbClr val="C0C9E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5" name="Freeform 1003">
                    <a:extLst>
                      <a:ext uri="{FF2B5EF4-FFF2-40B4-BE49-F238E27FC236}">
                        <a16:creationId xmlns:a16="http://schemas.microsoft.com/office/drawing/2014/main" id="{1B220386-0E52-3C4C-84DF-1B247D2E8A8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39" y="1626"/>
                    <a:ext cx="34" cy="34"/>
                  </a:xfrm>
                  <a:custGeom>
                    <a:avLst/>
                    <a:gdLst>
                      <a:gd name="T0" fmla="*/ 34 w 34"/>
                      <a:gd name="T1" fmla="*/ 17 h 34"/>
                      <a:gd name="T2" fmla="*/ 32 w 34"/>
                      <a:gd name="T3" fmla="*/ 9 h 34"/>
                      <a:gd name="T4" fmla="*/ 29 w 34"/>
                      <a:gd name="T5" fmla="*/ 5 h 34"/>
                      <a:gd name="T6" fmla="*/ 25 w 34"/>
                      <a:gd name="T7" fmla="*/ 0 h 34"/>
                      <a:gd name="T8" fmla="*/ 17 w 34"/>
                      <a:gd name="T9" fmla="*/ 0 h 34"/>
                      <a:gd name="T10" fmla="*/ 11 w 34"/>
                      <a:gd name="T11" fmla="*/ 0 h 34"/>
                      <a:gd name="T12" fmla="*/ 6 w 34"/>
                      <a:gd name="T13" fmla="*/ 5 h 34"/>
                      <a:gd name="T14" fmla="*/ 2 w 34"/>
                      <a:gd name="T15" fmla="*/ 9 h 34"/>
                      <a:gd name="T16" fmla="*/ 0 w 34"/>
                      <a:gd name="T17" fmla="*/ 17 h 34"/>
                      <a:gd name="T18" fmla="*/ 2 w 34"/>
                      <a:gd name="T19" fmla="*/ 23 h 34"/>
                      <a:gd name="T20" fmla="*/ 6 w 34"/>
                      <a:gd name="T21" fmla="*/ 28 h 34"/>
                      <a:gd name="T22" fmla="*/ 11 w 34"/>
                      <a:gd name="T23" fmla="*/ 32 h 34"/>
                      <a:gd name="T24" fmla="*/ 17 w 34"/>
                      <a:gd name="T25" fmla="*/ 34 h 34"/>
                      <a:gd name="T26" fmla="*/ 25 w 34"/>
                      <a:gd name="T27" fmla="*/ 32 h 34"/>
                      <a:gd name="T28" fmla="*/ 29 w 34"/>
                      <a:gd name="T29" fmla="*/ 28 h 34"/>
                      <a:gd name="T30" fmla="*/ 32 w 34"/>
                      <a:gd name="T31" fmla="*/ 23 h 34"/>
                      <a:gd name="T32" fmla="*/ 34 w 34"/>
                      <a:gd name="T33" fmla="*/ 17 h 34"/>
                      <a:gd name="T34" fmla="*/ 31 w 34"/>
                      <a:gd name="T35" fmla="*/ 17 h 34"/>
                      <a:gd name="T36" fmla="*/ 31 w 34"/>
                      <a:gd name="T37" fmla="*/ 22 h 34"/>
                      <a:gd name="T38" fmla="*/ 28 w 34"/>
                      <a:gd name="T39" fmla="*/ 26 h 34"/>
                      <a:gd name="T40" fmla="*/ 23 w 34"/>
                      <a:gd name="T41" fmla="*/ 29 h 34"/>
                      <a:gd name="T42" fmla="*/ 17 w 34"/>
                      <a:gd name="T43" fmla="*/ 31 h 34"/>
                      <a:gd name="T44" fmla="*/ 12 w 34"/>
                      <a:gd name="T45" fmla="*/ 29 h 34"/>
                      <a:gd name="T46" fmla="*/ 8 w 34"/>
                      <a:gd name="T47" fmla="*/ 26 h 34"/>
                      <a:gd name="T48" fmla="*/ 5 w 34"/>
                      <a:gd name="T49" fmla="*/ 22 h 34"/>
                      <a:gd name="T50" fmla="*/ 3 w 34"/>
                      <a:gd name="T51" fmla="*/ 17 h 34"/>
                      <a:gd name="T52" fmla="*/ 5 w 34"/>
                      <a:gd name="T53" fmla="*/ 11 h 34"/>
                      <a:gd name="T54" fmla="*/ 8 w 34"/>
                      <a:gd name="T55" fmla="*/ 6 h 34"/>
                      <a:gd name="T56" fmla="*/ 12 w 34"/>
                      <a:gd name="T57" fmla="*/ 3 h 34"/>
                      <a:gd name="T58" fmla="*/ 17 w 34"/>
                      <a:gd name="T59" fmla="*/ 3 h 34"/>
                      <a:gd name="T60" fmla="*/ 23 w 34"/>
                      <a:gd name="T61" fmla="*/ 3 h 34"/>
                      <a:gd name="T62" fmla="*/ 28 w 34"/>
                      <a:gd name="T63" fmla="*/ 6 h 34"/>
                      <a:gd name="T64" fmla="*/ 31 w 34"/>
                      <a:gd name="T65" fmla="*/ 11 h 34"/>
                      <a:gd name="T66" fmla="*/ 31 w 34"/>
                      <a:gd name="T67" fmla="*/ 17 h 3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4"/>
                      <a:gd name="T103" fmla="*/ 0 h 34"/>
                      <a:gd name="T104" fmla="*/ 34 w 34"/>
                      <a:gd name="T105" fmla="*/ 34 h 3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4" h="34">
                        <a:moveTo>
                          <a:pt x="34" y="17"/>
                        </a:moveTo>
                        <a:lnTo>
                          <a:pt x="32" y="9"/>
                        </a:lnTo>
                        <a:lnTo>
                          <a:pt x="29" y="5"/>
                        </a:lnTo>
                        <a:lnTo>
                          <a:pt x="25" y="0"/>
                        </a:lnTo>
                        <a:lnTo>
                          <a:pt x="17" y="0"/>
                        </a:lnTo>
                        <a:lnTo>
                          <a:pt x="11" y="0"/>
                        </a:lnTo>
                        <a:lnTo>
                          <a:pt x="6" y="5"/>
                        </a:lnTo>
                        <a:lnTo>
                          <a:pt x="2" y="9"/>
                        </a:lnTo>
                        <a:lnTo>
                          <a:pt x="0" y="17"/>
                        </a:lnTo>
                        <a:lnTo>
                          <a:pt x="2" y="23"/>
                        </a:lnTo>
                        <a:lnTo>
                          <a:pt x="6" y="28"/>
                        </a:lnTo>
                        <a:lnTo>
                          <a:pt x="11" y="32"/>
                        </a:lnTo>
                        <a:lnTo>
                          <a:pt x="17" y="34"/>
                        </a:lnTo>
                        <a:lnTo>
                          <a:pt x="25" y="32"/>
                        </a:lnTo>
                        <a:lnTo>
                          <a:pt x="29" y="28"/>
                        </a:lnTo>
                        <a:lnTo>
                          <a:pt x="32" y="23"/>
                        </a:lnTo>
                        <a:lnTo>
                          <a:pt x="34" y="17"/>
                        </a:lnTo>
                        <a:close/>
                        <a:moveTo>
                          <a:pt x="31" y="17"/>
                        </a:moveTo>
                        <a:lnTo>
                          <a:pt x="31" y="22"/>
                        </a:lnTo>
                        <a:lnTo>
                          <a:pt x="28" y="26"/>
                        </a:lnTo>
                        <a:lnTo>
                          <a:pt x="23" y="29"/>
                        </a:lnTo>
                        <a:lnTo>
                          <a:pt x="17" y="31"/>
                        </a:lnTo>
                        <a:lnTo>
                          <a:pt x="12" y="29"/>
                        </a:lnTo>
                        <a:lnTo>
                          <a:pt x="8" y="26"/>
                        </a:lnTo>
                        <a:lnTo>
                          <a:pt x="5" y="22"/>
                        </a:lnTo>
                        <a:lnTo>
                          <a:pt x="3" y="17"/>
                        </a:lnTo>
                        <a:lnTo>
                          <a:pt x="5" y="11"/>
                        </a:lnTo>
                        <a:lnTo>
                          <a:pt x="8" y="6"/>
                        </a:lnTo>
                        <a:lnTo>
                          <a:pt x="12" y="3"/>
                        </a:lnTo>
                        <a:lnTo>
                          <a:pt x="17" y="3"/>
                        </a:lnTo>
                        <a:lnTo>
                          <a:pt x="23" y="3"/>
                        </a:lnTo>
                        <a:lnTo>
                          <a:pt x="28" y="6"/>
                        </a:lnTo>
                        <a:lnTo>
                          <a:pt x="31" y="11"/>
                        </a:lnTo>
                        <a:lnTo>
                          <a:pt x="31" y="17"/>
                        </a:lnTo>
                        <a:close/>
                      </a:path>
                    </a:pathLst>
                  </a:custGeom>
                  <a:solidFill>
                    <a:srgbClr val="C4CCE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6" name="Freeform 1004">
                    <a:extLst>
                      <a:ext uri="{FF2B5EF4-FFF2-40B4-BE49-F238E27FC236}">
                        <a16:creationId xmlns:a16="http://schemas.microsoft.com/office/drawing/2014/main" id="{82A50852-504A-E845-A749-22E16124545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41" y="1628"/>
                    <a:ext cx="30" cy="30"/>
                  </a:xfrm>
                  <a:custGeom>
                    <a:avLst/>
                    <a:gdLst>
                      <a:gd name="T0" fmla="*/ 30 w 30"/>
                      <a:gd name="T1" fmla="*/ 15 h 30"/>
                      <a:gd name="T2" fmla="*/ 30 w 30"/>
                      <a:gd name="T3" fmla="*/ 9 h 30"/>
                      <a:gd name="T4" fmla="*/ 26 w 30"/>
                      <a:gd name="T5" fmla="*/ 3 h 30"/>
                      <a:gd name="T6" fmla="*/ 21 w 30"/>
                      <a:gd name="T7" fmla="*/ 0 h 30"/>
                      <a:gd name="T8" fmla="*/ 15 w 30"/>
                      <a:gd name="T9" fmla="*/ 0 h 30"/>
                      <a:gd name="T10" fmla="*/ 9 w 30"/>
                      <a:gd name="T11" fmla="*/ 0 h 30"/>
                      <a:gd name="T12" fmla="*/ 4 w 30"/>
                      <a:gd name="T13" fmla="*/ 3 h 30"/>
                      <a:gd name="T14" fmla="*/ 1 w 30"/>
                      <a:gd name="T15" fmla="*/ 9 h 30"/>
                      <a:gd name="T16" fmla="*/ 0 w 30"/>
                      <a:gd name="T17" fmla="*/ 15 h 30"/>
                      <a:gd name="T18" fmla="*/ 1 w 30"/>
                      <a:gd name="T19" fmla="*/ 20 h 30"/>
                      <a:gd name="T20" fmla="*/ 4 w 30"/>
                      <a:gd name="T21" fmla="*/ 26 h 30"/>
                      <a:gd name="T22" fmla="*/ 9 w 30"/>
                      <a:gd name="T23" fmla="*/ 29 h 30"/>
                      <a:gd name="T24" fmla="*/ 15 w 30"/>
                      <a:gd name="T25" fmla="*/ 30 h 30"/>
                      <a:gd name="T26" fmla="*/ 21 w 30"/>
                      <a:gd name="T27" fmla="*/ 29 h 30"/>
                      <a:gd name="T28" fmla="*/ 26 w 30"/>
                      <a:gd name="T29" fmla="*/ 26 h 30"/>
                      <a:gd name="T30" fmla="*/ 30 w 30"/>
                      <a:gd name="T31" fmla="*/ 20 h 30"/>
                      <a:gd name="T32" fmla="*/ 30 w 30"/>
                      <a:gd name="T33" fmla="*/ 15 h 30"/>
                      <a:gd name="T34" fmla="*/ 27 w 30"/>
                      <a:gd name="T35" fmla="*/ 15 h 30"/>
                      <a:gd name="T36" fmla="*/ 27 w 30"/>
                      <a:gd name="T37" fmla="*/ 20 h 30"/>
                      <a:gd name="T38" fmla="*/ 24 w 30"/>
                      <a:gd name="T39" fmla="*/ 23 h 30"/>
                      <a:gd name="T40" fmla="*/ 20 w 30"/>
                      <a:gd name="T41" fmla="*/ 26 h 30"/>
                      <a:gd name="T42" fmla="*/ 15 w 30"/>
                      <a:gd name="T43" fmla="*/ 27 h 30"/>
                      <a:gd name="T44" fmla="*/ 10 w 30"/>
                      <a:gd name="T45" fmla="*/ 26 h 30"/>
                      <a:gd name="T46" fmla="*/ 7 w 30"/>
                      <a:gd name="T47" fmla="*/ 23 h 30"/>
                      <a:gd name="T48" fmla="*/ 4 w 30"/>
                      <a:gd name="T49" fmla="*/ 20 h 30"/>
                      <a:gd name="T50" fmla="*/ 3 w 30"/>
                      <a:gd name="T51" fmla="*/ 15 h 30"/>
                      <a:gd name="T52" fmla="*/ 4 w 30"/>
                      <a:gd name="T53" fmla="*/ 9 h 30"/>
                      <a:gd name="T54" fmla="*/ 7 w 30"/>
                      <a:gd name="T55" fmla="*/ 6 h 30"/>
                      <a:gd name="T56" fmla="*/ 10 w 30"/>
                      <a:gd name="T57" fmla="*/ 3 h 30"/>
                      <a:gd name="T58" fmla="*/ 15 w 30"/>
                      <a:gd name="T59" fmla="*/ 3 h 30"/>
                      <a:gd name="T60" fmla="*/ 20 w 30"/>
                      <a:gd name="T61" fmla="*/ 3 h 30"/>
                      <a:gd name="T62" fmla="*/ 24 w 30"/>
                      <a:gd name="T63" fmla="*/ 6 h 30"/>
                      <a:gd name="T64" fmla="*/ 27 w 30"/>
                      <a:gd name="T65" fmla="*/ 9 h 30"/>
                      <a:gd name="T66" fmla="*/ 27 w 30"/>
                      <a:gd name="T67" fmla="*/ 15 h 3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0"/>
                      <a:gd name="T103" fmla="*/ 0 h 30"/>
                      <a:gd name="T104" fmla="*/ 30 w 30"/>
                      <a:gd name="T105" fmla="*/ 30 h 3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0" h="30">
                        <a:moveTo>
                          <a:pt x="30" y="15"/>
                        </a:moveTo>
                        <a:lnTo>
                          <a:pt x="30" y="9"/>
                        </a:lnTo>
                        <a:lnTo>
                          <a:pt x="26" y="3"/>
                        </a:lnTo>
                        <a:lnTo>
                          <a:pt x="21" y="0"/>
                        </a:lnTo>
                        <a:lnTo>
                          <a:pt x="15" y="0"/>
                        </a:lnTo>
                        <a:lnTo>
                          <a:pt x="9" y="0"/>
                        </a:lnTo>
                        <a:lnTo>
                          <a:pt x="4" y="3"/>
                        </a:lnTo>
                        <a:lnTo>
                          <a:pt x="1" y="9"/>
                        </a:lnTo>
                        <a:lnTo>
                          <a:pt x="0" y="15"/>
                        </a:lnTo>
                        <a:lnTo>
                          <a:pt x="1" y="20"/>
                        </a:lnTo>
                        <a:lnTo>
                          <a:pt x="4" y="26"/>
                        </a:lnTo>
                        <a:lnTo>
                          <a:pt x="9" y="29"/>
                        </a:lnTo>
                        <a:lnTo>
                          <a:pt x="15" y="30"/>
                        </a:lnTo>
                        <a:lnTo>
                          <a:pt x="21" y="29"/>
                        </a:lnTo>
                        <a:lnTo>
                          <a:pt x="26" y="26"/>
                        </a:lnTo>
                        <a:lnTo>
                          <a:pt x="30" y="20"/>
                        </a:lnTo>
                        <a:lnTo>
                          <a:pt x="30" y="15"/>
                        </a:lnTo>
                        <a:close/>
                        <a:moveTo>
                          <a:pt x="27" y="15"/>
                        </a:moveTo>
                        <a:lnTo>
                          <a:pt x="27" y="20"/>
                        </a:lnTo>
                        <a:lnTo>
                          <a:pt x="24" y="23"/>
                        </a:lnTo>
                        <a:lnTo>
                          <a:pt x="20" y="26"/>
                        </a:lnTo>
                        <a:lnTo>
                          <a:pt x="15" y="27"/>
                        </a:lnTo>
                        <a:lnTo>
                          <a:pt x="10" y="26"/>
                        </a:lnTo>
                        <a:lnTo>
                          <a:pt x="7" y="23"/>
                        </a:lnTo>
                        <a:lnTo>
                          <a:pt x="4" y="20"/>
                        </a:lnTo>
                        <a:lnTo>
                          <a:pt x="3" y="15"/>
                        </a:lnTo>
                        <a:lnTo>
                          <a:pt x="4" y="9"/>
                        </a:lnTo>
                        <a:lnTo>
                          <a:pt x="7" y="6"/>
                        </a:lnTo>
                        <a:lnTo>
                          <a:pt x="10" y="3"/>
                        </a:lnTo>
                        <a:lnTo>
                          <a:pt x="15" y="3"/>
                        </a:lnTo>
                        <a:lnTo>
                          <a:pt x="20" y="3"/>
                        </a:lnTo>
                        <a:lnTo>
                          <a:pt x="24" y="6"/>
                        </a:lnTo>
                        <a:lnTo>
                          <a:pt x="27" y="9"/>
                        </a:lnTo>
                        <a:lnTo>
                          <a:pt x="27" y="15"/>
                        </a:lnTo>
                        <a:close/>
                      </a:path>
                    </a:pathLst>
                  </a:custGeom>
                  <a:solidFill>
                    <a:srgbClr val="C8D0E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7" name="Freeform 1005">
                    <a:extLst>
                      <a:ext uri="{FF2B5EF4-FFF2-40B4-BE49-F238E27FC236}">
                        <a16:creationId xmlns:a16="http://schemas.microsoft.com/office/drawing/2014/main" id="{5984AEBE-0F25-C446-AE01-0748D18F624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42" y="1629"/>
                    <a:ext cx="28" cy="28"/>
                  </a:xfrm>
                  <a:custGeom>
                    <a:avLst/>
                    <a:gdLst>
                      <a:gd name="T0" fmla="*/ 28 w 28"/>
                      <a:gd name="T1" fmla="*/ 14 h 28"/>
                      <a:gd name="T2" fmla="*/ 28 w 28"/>
                      <a:gd name="T3" fmla="*/ 8 h 28"/>
                      <a:gd name="T4" fmla="*/ 25 w 28"/>
                      <a:gd name="T5" fmla="*/ 3 h 28"/>
                      <a:gd name="T6" fmla="*/ 20 w 28"/>
                      <a:gd name="T7" fmla="*/ 0 h 28"/>
                      <a:gd name="T8" fmla="*/ 14 w 28"/>
                      <a:gd name="T9" fmla="*/ 0 h 28"/>
                      <a:gd name="T10" fmla="*/ 9 w 28"/>
                      <a:gd name="T11" fmla="*/ 0 h 28"/>
                      <a:gd name="T12" fmla="*/ 5 w 28"/>
                      <a:gd name="T13" fmla="*/ 3 h 28"/>
                      <a:gd name="T14" fmla="*/ 2 w 28"/>
                      <a:gd name="T15" fmla="*/ 8 h 28"/>
                      <a:gd name="T16" fmla="*/ 0 w 28"/>
                      <a:gd name="T17" fmla="*/ 14 h 28"/>
                      <a:gd name="T18" fmla="*/ 2 w 28"/>
                      <a:gd name="T19" fmla="*/ 19 h 28"/>
                      <a:gd name="T20" fmla="*/ 5 w 28"/>
                      <a:gd name="T21" fmla="*/ 23 h 28"/>
                      <a:gd name="T22" fmla="*/ 9 w 28"/>
                      <a:gd name="T23" fmla="*/ 26 h 28"/>
                      <a:gd name="T24" fmla="*/ 14 w 28"/>
                      <a:gd name="T25" fmla="*/ 28 h 28"/>
                      <a:gd name="T26" fmla="*/ 20 w 28"/>
                      <a:gd name="T27" fmla="*/ 26 h 28"/>
                      <a:gd name="T28" fmla="*/ 25 w 28"/>
                      <a:gd name="T29" fmla="*/ 23 h 28"/>
                      <a:gd name="T30" fmla="*/ 28 w 28"/>
                      <a:gd name="T31" fmla="*/ 19 h 28"/>
                      <a:gd name="T32" fmla="*/ 28 w 28"/>
                      <a:gd name="T33" fmla="*/ 14 h 28"/>
                      <a:gd name="T34" fmla="*/ 25 w 28"/>
                      <a:gd name="T35" fmla="*/ 14 h 28"/>
                      <a:gd name="T36" fmla="*/ 25 w 28"/>
                      <a:gd name="T37" fmla="*/ 17 h 28"/>
                      <a:gd name="T38" fmla="*/ 22 w 28"/>
                      <a:gd name="T39" fmla="*/ 20 h 28"/>
                      <a:gd name="T40" fmla="*/ 19 w 28"/>
                      <a:gd name="T41" fmla="*/ 23 h 28"/>
                      <a:gd name="T42" fmla="*/ 14 w 28"/>
                      <a:gd name="T43" fmla="*/ 25 h 28"/>
                      <a:gd name="T44" fmla="*/ 11 w 28"/>
                      <a:gd name="T45" fmla="*/ 23 h 28"/>
                      <a:gd name="T46" fmla="*/ 6 w 28"/>
                      <a:gd name="T47" fmla="*/ 20 h 28"/>
                      <a:gd name="T48" fmla="*/ 5 w 28"/>
                      <a:gd name="T49" fmla="*/ 17 h 28"/>
                      <a:gd name="T50" fmla="*/ 3 w 28"/>
                      <a:gd name="T51" fmla="*/ 14 h 28"/>
                      <a:gd name="T52" fmla="*/ 5 w 28"/>
                      <a:gd name="T53" fmla="*/ 9 h 28"/>
                      <a:gd name="T54" fmla="*/ 6 w 28"/>
                      <a:gd name="T55" fmla="*/ 6 h 28"/>
                      <a:gd name="T56" fmla="*/ 11 w 28"/>
                      <a:gd name="T57" fmla="*/ 3 h 28"/>
                      <a:gd name="T58" fmla="*/ 14 w 28"/>
                      <a:gd name="T59" fmla="*/ 3 h 28"/>
                      <a:gd name="T60" fmla="*/ 19 w 28"/>
                      <a:gd name="T61" fmla="*/ 3 h 28"/>
                      <a:gd name="T62" fmla="*/ 22 w 28"/>
                      <a:gd name="T63" fmla="*/ 6 h 28"/>
                      <a:gd name="T64" fmla="*/ 25 w 28"/>
                      <a:gd name="T65" fmla="*/ 9 h 28"/>
                      <a:gd name="T66" fmla="*/ 25 w 28"/>
                      <a:gd name="T67" fmla="*/ 14 h 2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"/>
                      <a:gd name="T103" fmla="*/ 0 h 28"/>
                      <a:gd name="T104" fmla="*/ 28 w 28"/>
                      <a:gd name="T105" fmla="*/ 28 h 2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" h="28">
                        <a:moveTo>
                          <a:pt x="28" y="14"/>
                        </a:moveTo>
                        <a:lnTo>
                          <a:pt x="28" y="8"/>
                        </a:lnTo>
                        <a:lnTo>
                          <a:pt x="25" y="3"/>
                        </a:lnTo>
                        <a:lnTo>
                          <a:pt x="20" y="0"/>
                        </a:lnTo>
                        <a:lnTo>
                          <a:pt x="14" y="0"/>
                        </a:lnTo>
                        <a:lnTo>
                          <a:pt x="9" y="0"/>
                        </a:lnTo>
                        <a:lnTo>
                          <a:pt x="5" y="3"/>
                        </a:lnTo>
                        <a:lnTo>
                          <a:pt x="2" y="8"/>
                        </a:lnTo>
                        <a:lnTo>
                          <a:pt x="0" y="14"/>
                        </a:lnTo>
                        <a:lnTo>
                          <a:pt x="2" y="19"/>
                        </a:lnTo>
                        <a:lnTo>
                          <a:pt x="5" y="23"/>
                        </a:lnTo>
                        <a:lnTo>
                          <a:pt x="9" y="26"/>
                        </a:lnTo>
                        <a:lnTo>
                          <a:pt x="14" y="28"/>
                        </a:lnTo>
                        <a:lnTo>
                          <a:pt x="20" y="26"/>
                        </a:lnTo>
                        <a:lnTo>
                          <a:pt x="25" y="23"/>
                        </a:lnTo>
                        <a:lnTo>
                          <a:pt x="28" y="19"/>
                        </a:lnTo>
                        <a:lnTo>
                          <a:pt x="28" y="14"/>
                        </a:lnTo>
                        <a:close/>
                        <a:moveTo>
                          <a:pt x="25" y="14"/>
                        </a:moveTo>
                        <a:lnTo>
                          <a:pt x="25" y="17"/>
                        </a:lnTo>
                        <a:lnTo>
                          <a:pt x="22" y="20"/>
                        </a:lnTo>
                        <a:lnTo>
                          <a:pt x="19" y="23"/>
                        </a:lnTo>
                        <a:lnTo>
                          <a:pt x="14" y="25"/>
                        </a:lnTo>
                        <a:lnTo>
                          <a:pt x="11" y="23"/>
                        </a:lnTo>
                        <a:lnTo>
                          <a:pt x="6" y="20"/>
                        </a:lnTo>
                        <a:lnTo>
                          <a:pt x="5" y="17"/>
                        </a:lnTo>
                        <a:lnTo>
                          <a:pt x="3" y="14"/>
                        </a:lnTo>
                        <a:lnTo>
                          <a:pt x="5" y="9"/>
                        </a:lnTo>
                        <a:lnTo>
                          <a:pt x="6" y="6"/>
                        </a:lnTo>
                        <a:lnTo>
                          <a:pt x="11" y="3"/>
                        </a:lnTo>
                        <a:lnTo>
                          <a:pt x="14" y="3"/>
                        </a:lnTo>
                        <a:lnTo>
                          <a:pt x="19" y="3"/>
                        </a:lnTo>
                        <a:lnTo>
                          <a:pt x="22" y="6"/>
                        </a:lnTo>
                        <a:lnTo>
                          <a:pt x="25" y="9"/>
                        </a:lnTo>
                        <a:lnTo>
                          <a:pt x="25" y="14"/>
                        </a:lnTo>
                        <a:close/>
                      </a:path>
                    </a:pathLst>
                  </a:custGeom>
                  <a:solidFill>
                    <a:srgbClr val="CBD3E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8" name="Freeform 1006">
                    <a:extLst>
                      <a:ext uri="{FF2B5EF4-FFF2-40B4-BE49-F238E27FC236}">
                        <a16:creationId xmlns:a16="http://schemas.microsoft.com/office/drawing/2014/main" id="{F8B5CD1C-6398-6B49-95B4-64BC8A76791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44" y="1631"/>
                    <a:ext cx="24" cy="24"/>
                  </a:xfrm>
                  <a:custGeom>
                    <a:avLst/>
                    <a:gdLst>
                      <a:gd name="T0" fmla="*/ 24 w 24"/>
                      <a:gd name="T1" fmla="*/ 12 h 24"/>
                      <a:gd name="T2" fmla="*/ 24 w 24"/>
                      <a:gd name="T3" fmla="*/ 6 h 24"/>
                      <a:gd name="T4" fmla="*/ 21 w 24"/>
                      <a:gd name="T5" fmla="*/ 3 h 24"/>
                      <a:gd name="T6" fmla="*/ 17 w 24"/>
                      <a:gd name="T7" fmla="*/ 0 h 24"/>
                      <a:gd name="T8" fmla="*/ 12 w 24"/>
                      <a:gd name="T9" fmla="*/ 0 h 24"/>
                      <a:gd name="T10" fmla="*/ 7 w 24"/>
                      <a:gd name="T11" fmla="*/ 0 h 24"/>
                      <a:gd name="T12" fmla="*/ 4 w 24"/>
                      <a:gd name="T13" fmla="*/ 3 h 24"/>
                      <a:gd name="T14" fmla="*/ 1 w 24"/>
                      <a:gd name="T15" fmla="*/ 6 h 24"/>
                      <a:gd name="T16" fmla="*/ 0 w 24"/>
                      <a:gd name="T17" fmla="*/ 12 h 24"/>
                      <a:gd name="T18" fmla="*/ 1 w 24"/>
                      <a:gd name="T19" fmla="*/ 17 h 24"/>
                      <a:gd name="T20" fmla="*/ 4 w 24"/>
                      <a:gd name="T21" fmla="*/ 20 h 24"/>
                      <a:gd name="T22" fmla="*/ 7 w 24"/>
                      <a:gd name="T23" fmla="*/ 23 h 24"/>
                      <a:gd name="T24" fmla="*/ 12 w 24"/>
                      <a:gd name="T25" fmla="*/ 24 h 24"/>
                      <a:gd name="T26" fmla="*/ 17 w 24"/>
                      <a:gd name="T27" fmla="*/ 23 h 24"/>
                      <a:gd name="T28" fmla="*/ 21 w 24"/>
                      <a:gd name="T29" fmla="*/ 20 h 24"/>
                      <a:gd name="T30" fmla="*/ 24 w 24"/>
                      <a:gd name="T31" fmla="*/ 17 h 24"/>
                      <a:gd name="T32" fmla="*/ 24 w 24"/>
                      <a:gd name="T33" fmla="*/ 12 h 24"/>
                      <a:gd name="T34" fmla="*/ 21 w 24"/>
                      <a:gd name="T35" fmla="*/ 12 h 24"/>
                      <a:gd name="T36" fmla="*/ 21 w 24"/>
                      <a:gd name="T37" fmla="*/ 15 h 24"/>
                      <a:gd name="T38" fmla="*/ 20 w 24"/>
                      <a:gd name="T39" fmla="*/ 18 h 24"/>
                      <a:gd name="T40" fmla="*/ 17 w 24"/>
                      <a:gd name="T41" fmla="*/ 20 h 24"/>
                      <a:gd name="T42" fmla="*/ 12 w 24"/>
                      <a:gd name="T43" fmla="*/ 21 h 24"/>
                      <a:gd name="T44" fmla="*/ 9 w 24"/>
                      <a:gd name="T45" fmla="*/ 20 h 24"/>
                      <a:gd name="T46" fmla="*/ 6 w 24"/>
                      <a:gd name="T47" fmla="*/ 18 h 24"/>
                      <a:gd name="T48" fmla="*/ 4 w 24"/>
                      <a:gd name="T49" fmla="*/ 15 h 24"/>
                      <a:gd name="T50" fmla="*/ 3 w 24"/>
                      <a:gd name="T51" fmla="*/ 12 h 24"/>
                      <a:gd name="T52" fmla="*/ 4 w 24"/>
                      <a:gd name="T53" fmla="*/ 7 h 24"/>
                      <a:gd name="T54" fmla="*/ 6 w 24"/>
                      <a:gd name="T55" fmla="*/ 4 h 24"/>
                      <a:gd name="T56" fmla="*/ 9 w 24"/>
                      <a:gd name="T57" fmla="*/ 3 h 24"/>
                      <a:gd name="T58" fmla="*/ 12 w 24"/>
                      <a:gd name="T59" fmla="*/ 3 h 24"/>
                      <a:gd name="T60" fmla="*/ 17 w 24"/>
                      <a:gd name="T61" fmla="*/ 3 h 24"/>
                      <a:gd name="T62" fmla="*/ 20 w 24"/>
                      <a:gd name="T63" fmla="*/ 4 h 24"/>
                      <a:gd name="T64" fmla="*/ 21 w 24"/>
                      <a:gd name="T65" fmla="*/ 7 h 24"/>
                      <a:gd name="T66" fmla="*/ 21 w 24"/>
                      <a:gd name="T67" fmla="*/ 12 h 24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4"/>
                      <a:gd name="T103" fmla="*/ 0 h 24"/>
                      <a:gd name="T104" fmla="*/ 24 w 24"/>
                      <a:gd name="T105" fmla="*/ 24 h 24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4" h="24">
                        <a:moveTo>
                          <a:pt x="24" y="12"/>
                        </a:moveTo>
                        <a:lnTo>
                          <a:pt x="24" y="6"/>
                        </a:lnTo>
                        <a:lnTo>
                          <a:pt x="21" y="3"/>
                        </a:lnTo>
                        <a:lnTo>
                          <a:pt x="17" y="0"/>
                        </a:lnTo>
                        <a:lnTo>
                          <a:pt x="12" y="0"/>
                        </a:lnTo>
                        <a:lnTo>
                          <a:pt x="7" y="0"/>
                        </a:lnTo>
                        <a:lnTo>
                          <a:pt x="4" y="3"/>
                        </a:lnTo>
                        <a:lnTo>
                          <a:pt x="1" y="6"/>
                        </a:lnTo>
                        <a:lnTo>
                          <a:pt x="0" y="12"/>
                        </a:lnTo>
                        <a:lnTo>
                          <a:pt x="1" y="17"/>
                        </a:lnTo>
                        <a:lnTo>
                          <a:pt x="4" y="20"/>
                        </a:lnTo>
                        <a:lnTo>
                          <a:pt x="7" y="23"/>
                        </a:lnTo>
                        <a:lnTo>
                          <a:pt x="12" y="24"/>
                        </a:lnTo>
                        <a:lnTo>
                          <a:pt x="17" y="23"/>
                        </a:lnTo>
                        <a:lnTo>
                          <a:pt x="21" y="20"/>
                        </a:lnTo>
                        <a:lnTo>
                          <a:pt x="24" y="17"/>
                        </a:lnTo>
                        <a:lnTo>
                          <a:pt x="24" y="12"/>
                        </a:lnTo>
                        <a:close/>
                        <a:moveTo>
                          <a:pt x="21" y="12"/>
                        </a:moveTo>
                        <a:lnTo>
                          <a:pt x="21" y="15"/>
                        </a:lnTo>
                        <a:lnTo>
                          <a:pt x="20" y="18"/>
                        </a:lnTo>
                        <a:lnTo>
                          <a:pt x="17" y="20"/>
                        </a:lnTo>
                        <a:lnTo>
                          <a:pt x="12" y="21"/>
                        </a:lnTo>
                        <a:lnTo>
                          <a:pt x="9" y="20"/>
                        </a:lnTo>
                        <a:lnTo>
                          <a:pt x="6" y="18"/>
                        </a:lnTo>
                        <a:lnTo>
                          <a:pt x="4" y="15"/>
                        </a:lnTo>
                        <a:lnTo>
                          <a:pt x="3" y="12"/>
                        </a:lnTo>
                        <a:lnTo>
                          <a:pt x="4" y="7"/>
                        </a:lnTo>
                        <a:lnTo>
                          <a:pt x="6" y="4"/>
                        </a:lnTo>
                        <a:lnTo>
                          <a:pt x="9" y="3"/>
                        </a:lnTo>
                        <a:lnTo>
                          <a:pt x="12" y="3"/>
                        </a:lnTo>
                        <a:lnTo>
                          <a:pt x="17" y="3"/>
                        </a:lnTo>
                        <a:lnTo>
                          <a:pt x="20" y="4"/>
                        </a:lnTo>
                        <a:lnTo>
                          <a:pt x="21" y="7"/>
                        </a:lnTo>
                        <a:lnTo>
                          <a:pt x="21" y="12"/>
                        </a:lnTo>
                        <a:close/>
                      </a:path>
                    </a:pathLst>
                  </a:custGeom>
                  <a:solidFill>
                    <a:srgbClr val="D4DAE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19" name="Freeform 1007">
                    <a:extLst>
                      <a:ext uri="{FF2B5EF4-FFF2-40B4-BE49-F238E27FC236}">
                        <a16:creationId xmlns:a16="http://schemas.microsoft.com/office/drawing/2014/main" id="{0342CA03-9941-3D4A-B841-2631FECC747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45" y="1632"/>
                    <a:ext cx="22" cy="22"/>
                  </a:xfrm>
                  <a:custGeom>
                    <a:avLst/>
                    <a:gdLst>
                      <a:gd name="T0" fmla="*/ 22 w 22"/>
                      <a:gd name="T1" fmla="*/ 11 h 22"/>
                      <a:gd name="T2" fmla="*/ 22 w 22"/>
                      <a:gd name="T3" fmla="*/ 6 h 22"/>
                      <a:gd name="T4" fmla="*/ 19 w 22"/>
                      <a:gd name="T5" fmla="*/ 3 h 22"/>
                      <a:gd name="T6" fmla="*/ 16 w 22"/>
                      <a:gd name="T7" fmla="*/ 0 h 22"/>
                      <a:gd name="T8" fmla="*/ 11 w 22"/>
                      <a:gd name="T9" fmla="*/ 0 h 22"/>
                      <a:gd name="T10" fmla="*/ 8 w 22"/>
                      <a:gd name="T11" fmla="*/ 0 h 22"/>
                      <a:gd name="T12" fmla="*/ 3 w 22"/>
                      <a:gd name="T13" fmla="*/ 3 h 22"/>
                      <a:gd name="T14" fmla="*/ 2 w 22"/>
                      <a:gd name="T15" fmla="*/ 6 h 22"/>
                      <a:gd name="T16" fmla="*/ 0 w 22"/>
                      <a:gd name="T17" fmla="*/ 11 h 22"/>
                      <a:gd name="T18" fmla="*/ 2 w 22"/>
                      <a:gd name="T19" fmla="*/ 14 h 22"/>
                      <a:gd name="T20" fmla="*/ 3 w 22"/>
                      <a:gd name="T21" fmla="*/ 17 h 22"/>
                      <a:gd name="T22" fmla="*/ 8 w 22"/>
                      <a:gd name="T23" fmla="*/ 20 h 22"/>
                      <a:gd name="T24" fmla="*/ 11 w 22"/>
                      <a:gd name="T25" fmla="*/ 22 h 22"/>
                      <a:gd name="T26" fmla="*/ 16 w 22"/>
                      <a:gd name="T27" fmla="*/ 20 h 22"/>
                      <a:gd name="T28" fmla="*/ 19 w 22"/>
                      <a:gd name="T29" fmla="*/ 17 h 22"/>
                      <a:gd name="T30" fmla="*/ 22 w 22"/>
                      <a:gd name="T31" fmla="*/ 14 h 22"/>
                      <a:gd name="T32" fmla="*/ 22 w 22"/>
                      <a:gd name="T33" fmla="*/ 11 h 22"/>
                      <a:gd name="T34" fmla="*/ 19 w 22"/>
                      <a:gd name="T35" fmla="*/ 11 h 22"/>
                      <a:gd name="T36" fmla="*/ 19 w 22"/>
                      <a:gd name="T37" fmla="*/ 13 h 22"/>
                      <a:gd name="T38" fmla="*/ 17 w 22"/>
                      <a:gd name="T39" fmla="*/ 16 h 22"/>
                      <a:gd name="T40" fmla="*/ 14 w 22"/>
                      <a:gd name="T41" fmla="*/ 17 h 22"/>
                      <a:gd name="T42" fmla="*/ 11 w 22"/>
                      <a:gd name="T43" fmla="*/ 19 h 22"/>
                      <a:gd name="T44" fmla="*/ 8 w 22"/>
                      <a:gd name="T45" fmla="*/ 17 h 22"/>
                      <a:gd name="T46" fmla="*/ 6 w 22"/>
                      <a:gd name="T47" fmla="*/ 16 h 22"/>
                      <a:gd name="T48" fmla="*/ 5 w 22"/>
                      <a:gd name="T49" fmla="*/ 13 h 22"/>
                      <a:gd name="T50" fmla="*/ 3 w 22"/>
                      <a:gd name="T51" fmla="*/ 11 h 22"/>
                      <a:gd name="T52" fmla="*/ 5 w 22"/>
                      <a:gd name="T53" fmla="*/ 8 h 22"/>
                      <a:gd name="T54" fmla="*/ 6 w 22"/>
                      <a:gd name="T55" fmla="*/ 5 h 22"/>
                      <a:gd name="T56" fmla="*/ 8 w 22"/>
                      <a:gd name="T57" fmla="*/ 3 h 22"/>
                      <a:gd name="T58" fmla="*/ 11 w 22"/>
                      <a:gd name="T59" fmla="*/ 3 h 22"/>
                      <a:gd name="T60" fmla="*/ 14 w 22"/>
                      <a:gd name="T61" fmla="*/ 3 h 22"/>
                      <a:gd name="T62" fmla="*/ 17 w 22"/>
                      <a:gd name="T63" fmla="*/ 5 h 22"/>
                      <a:gd name="T64" fmla="*/ 19 w 22"/>
                      <a:gd name="T65" fmla="*/ 8 h 22"/>
                      <a:gd name="T66" fmla="*/ 19 w 22"/>
                      <a:gd name="T67" fmla="*/ 11 h 2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2"/>
                      <a:gd name="T103" fmla="*/ 0 h 22"/>
                      <a:gd name="T104" fmla="*/ 22 w 22"/>
                      <a:gd name="T105" fmla="*/ 22 h 22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2" h="22">
                        <a:moveTo>
                          <a:pt x="22" y="11"/>
                        </a:moveTo>
                        <a:lnTo>
                          <a:pt x="22" y="6"/>
                        </a:lnTo>
                        <a:lnTo>
                          <a:pt x="19" y="3"/>
                        </a:lnTo>
                        <a:lnTo>
                          <a:pt x="16" y="0"/>
                        </a:lnTo>
                        <a:lnTo>
                          <a:pt x="11" y="0"/>
                        </a:lnTo>
                        <a:lnTo>
                          <a:pt x="8" y="0"/>
                        </a:lnTo>
                        <a:lnTo>
                          <a:pt x="3" y="3"/>
                        </a:lnTo>
                        <a:lnTo>
                          <a:pt x="2" y="6"/>
                        </a:lnTo>
                        <a:lnTo>
                          <a:pt x="0" y="11"/>
                        </a:lnTo>
                        <a:lnTo>
                          <a:pt x="2" y="14"/>
                        </a:lnTo>
                        <a:lnTo>
                          <a:pt x="3" y="17"/>
                        </a:lnTo>
                        <a:lnTo>
                          <a:pt x="8" y="20"/>
                        </a:lnTo>
                        <a:lnTo>
                          <a:pt x="11" y="22"/>
                        </a:lnTo>
                        <a:lnTo>
                          <a:pt x="16" y="20"/>
                        </a:lnTo>
                        <a:lnTo>
                          <a:pt x="19" y="17"/>
                        </a:lnTo>
                        <a:lnTo>
                          <a:pt x="22" y="14"/>
                        </a:lnTo>
                        <a:lnTo>
                          <a:pt x="22" y="11"/>
                        </a:lnTo>
                        <a:close/>
                        <a:moveTo>
                          <a:pt x="19" y="11"/>
                        </a:moveTo>
                        <a:lnTo>
                          <a:pt x="19" y="13"/>
                        </a:lnTo>
                        <a:lnTo>
                          <a:pt x="17" y="16"/>
                        </a:lnTo>
                        <a:lnTo>
                          <a:pt x="14" y="17"/>
                        </a:lnTo>
                        <a:lnTo>
                          <a:pt x="11" y="19"/>
                        </a:lnTo>
                        <a:lnTo>
                          <a:pt x="8" y="17"/>
                        </a:lnTo>
                        <a:lnTo>
                          <a:pt x="6" y="16"/>
                        </a:lnTo>
                        <a:lnTo>
                          <a:pt x="5" y="13"/>
                        </a:lnTo>
                        <a:lnTo>
                          <a:pt x="3" y="11"/>
                        </a:lnTo>
                        <a:lnTo>
                          <a:pt x="5" y="8"/>
                        </a:lnTo>
                        <a:lnTo>
                          <a:pt x="6" y="5"/>
                        </a:lnTo>
                        <a:lnTo>
                          <a:pt x="8" y="3"/>
                        </a:lnTo>
                        <a:lnTo>
                          <a:pt x="11" y="3"/>
                        </a:lnTo>
                        <a:lnTo>
                          <a:pt x="14" y="3"/>
                        </a:lnTo>
                        <a:lnTo>
                          <a:pt x="17" y="5"/>
                        </a:lnTo>
                        <a:lnTo>
                          <a:pt x="19" y="8"/>
                        </a:lnTo>
                        <a:lnTo>
                          <a:pt x="19" y="11"/>
                        </a:lnTo>
                        <a:close/>
                      </a:path>
                    </a:pathLst>
                  </a:custGeom>
                  <a:solidFill>
                    <a:srgbClr val="D8DEE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0" name="Freeform 1008">
                    <a:extLst>
                      <a:ext uri="{FF2B5EF4-FFF2-40B4-BE49-F238E27FC236}">
                        <a16:creationId xmlns:a16="http://schemas.microsoft.com/office/drawing/2014/main" id="{E1F1819E-61CC-F34A-84E5-DC668B4DB79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47" y="1634"/>
                    <a:ext cx="18" cy="18"/>
                  </a:xfrm>
                  <a:custGeom>
                    <a:avLst/>
                    <a:gdLst>
                      <a:gd name="T0" fmla="*/ 18 w 18"/>
                      <a:gd name="T1" fmla="*/ 9 h 18"/>
                      <a:gd name="T2" fmla="*/ 18 w 18"/>
                      <a:gd name="T3" fmla="*/ 4 h 18"/>
                      <a:gd name="T4" fmla="*/ 17 w 18"/>
                      <a:gd name="T5" fmla="*/ 1 h 18"/>
                      <a:gd name="T6" fmla="*/ 14 w 18"/>
                      <a:gd name="T7" fmla="*/ 0 h 18"/>
                      <a:gd name="T8" fmla="*/ 9 w 18"/>
                      <a:gd name="T9" fmla="*/ 0 h 18"/>
                      <a:gd name="T10" fmla="*/ 6 w 18"/>
                      <a:gd name="T11" fmla="*/ 0 h 18"/>
                      <a:gd name="T12" fmla="*/ 3 w 18"/>
                      <a:gd name="T13" fmla="*/ 1 h 18"/>
                      <a:gd name="T14" fmla="*/ 1 w 18"/>
                      <a:gd name="T15" fmla="*/ 4 h 18"/>
                      <a:gd name="T16" fmla="*/ 0 w 18"/>
                      <a:gd name="T17" fmla="*/ 9 h 18"/>
                      <a:gd name="T18" fmla="*/ 1 w 18"/>
                      <a:gd name="T19" fmla="*/ 12 h 18"/>
                      <a:gd name="T20" fmla="*/ 3 w 18"/>
                      <a:gd name="T21" fmla="*/ 15 h 18"/>
                      <a:gd name="T22" fmla="*/ 6 w 18"/>
                      <a:gd name="T23" fmla="*/ 17 h 18"/>
                      <a:gd name="T24" fmla="*/ 9 w 18"/>
                      <a:gd name="T25" fmla="*/ 18 h 18"/>
                      <a:gd name="T26" fmla="*/ 14 w 18"/>
                      <a:gd name="T27" fmla="*/ 17 h 18"/>
                      <a:gd name="T28" fmla="*/ 17 w 18"/>
                      <a:gd name="T29" fmla="*/ 15 h 18"/>
                      <a:gd name="T30" fmla="*/ 18 w 18"/>
                      <a:gd name="T31" fmla="*/ 12 h 18"/>
                      <a:gd name="T32" fmla="*/ 18 w 18"/>
                      <a:gd name="T33" fmla="*/ 9 h 18"/>
                      <a:gd name="T34" fmla="*/ 15 w 18"/>
                      <a:gd name="T35" fmla="*/ 9 h 18"/>
                      <a:gd name="T36" fmla="*/ 15 w 18"/>
                      <a:gd name="T37" fmla="*/ 11 h 18"/>
                      <a:gd name="T38" fmla="*/ 14 w 18"/>
                      <a:gd name="T39" fmla="*/ 12 h 18"/>
                      <a:gd name="T40" fmla="*/ 12 w 18"/>
                      <a:gd name="T41" fmla="*/ 14 h 18"/>
                      <a:gd name="T42" fmla="*/ 9 w 18"/>
                      <a:gd name="T43" fmla="*/ 15 h 18"/>
                      <a:gd name="T44" fmla="*/ 7 w 18"/>
                      <a:gd name="T45" fmla="*/ 14 h 18"/>
                      <a:gd name="T46" fmla="*/ 4 w 18"/>
                      <a:gd name="T47" fmla="*/ 12 h 18"/>
                      <a:gd name="T48" fmla="*/ 4 w 18"/>
                      <a:gd name="T49" fmla="*/ 11 h 18"/>
                      <a:gd name="T50" fmla="*/ 3 w 18"/>
                      <a:gd name="T51" fmla="*/ 9 h 18"/>
                      <a:gd name="T52" fmla="*/ 4 w 18"/>
                      <a:gd name="T53" fmla="*/ 6 h 18"/>
                      <a:gd name="T54" fmla="*/ 4 w 18"/>
                      <a:gd name="T55" fmla="*/ 4 h 18"/>
                      <a:gd name="T56" fmla="*/ 7 w 18"/>
                      <a:gd name="T57" fmla="*/ 3 h 18"/>
                      <a:gd name="T58" fmla="*/ 9 w 18"/>
                      <a:gd name="T59" fmla="*/ 3 h 18"/>
                      <a:gd name="T60" fmla="*/ 12 w 18"/>
                      <a:gd name="T61" fmla="*/ 3 h 18"/>
                      <a:gd name="T62" fmla="*/ 14 w 18"/>
                      <a:gd name="T63" fmla="*/ 4 h 18"/>
                      <a:gd name="T64" fmla="*/ 15 w 18"/>
                      <a:gd name="T65" fmla="*/ 6 h 18"/>
                      <a:gd name="T66" fmla="*/ 15 w 18"/>
                      <a:gd name="T67" fmla="*/ 9 h 1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8"/>
                      <a:gd name="T103" fmla="*/ 0 h 18"/>
                      <a:gd name="T104" fmla="*/ 18 w 18"/>
                      <a:gd name="T105" fmla="*/ 18 h 1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8" h="18">
                        <a:moveTo>
                          <a:pt x="18" y="9"/>
                        </a:moveTo>
                        <a:lnTo>
                          <a:pt x="18" y="4"/>
                        </a:lnTo>
                        <a:lnTo>
                          <a:pt x="17" y="1"/>
                        </a:lnTo>
                        <a:lnTo>
                          <a:pt x="14" y="0"/>
                        </a:lnTo>
                        <a:lnTo>
                          <a:pt x="9" y="0"/>
                        </a:lnTo>
                        <a:lnTo>
                          <a:pt x="6" y="0"/>
                        </a:lnTo>
                        <a:lnTo>
                          <a:pt x="3" y="1"/>
                        </a:lnTo>
                        <a:lnTo>
                          <a:pt x="1" y="4"/>
                        </a:lnTo>
                        <a:lnTo>
                          <a:pt x="0" y="9"/>
                        </a:lnTo>
                        <a:lnTo>
                          <a:pt x="1" y="12"/>
                        </a:lnTo>
                        <a:lnTo>
                          <a:pt x="3" y="15"/>
                        </a:lnTo>
                        <a:lnTo>
                          <a:pt x="6" y="17"/>
                        </a:lnTo>
                        <a:lnTo>
                          <a:pt x="9" y="18"/>
                        </a:lnTo>
                        <a:lnTo>
                          <a:pt x="14" y="17"/>
                        </a:lnTo>
                        <a:lnTo>
                          <a:pt x="17" y="15"/>
                        </a:lnTo>
                        <a:lnTo>
                          <a:pt x="18" y="12"/>
                        </a:lnTo>
                        <a:lnTo>
                          <a:pt x="18" y="9"/>
                        </a:lnTo>
                        <a:close/>
                        <a:moveTo>
                          <a:pt x="15" y="9"/>
                        </a:moveTo>
                        <a:lnTo>
                          <a:pt x="15" y="11"/>
                        </a:lnTo>
                        <a:lnTo>
                          <a:pt x="14" y="12"/>
                        </a:lnTo>
                        <a:lnTo>
                          <a:pt x="12" y="14"/>
                        </a:lnTo>
                        <a:lnTo>
                          <a:pt x="9" y="15"/>
                        </a:lnTo>
                        <a:lnTo>
                          <a:pt x="7" y="14"/>
                        </a:lnTo>
                        <a:lnTo>
                          <a:pt x="4" y="12"/>
                        </a:lnTo>
                        <a:lnTo>
                          <a:pt x="4" y="11"/>
                        </a:lnTo>
                        <a:lnTo>
                          <a:pt x="3" y="9"/>
                        </a:lnTo>
                        <a:lnTo>
                          <a:pt x="4" y="6"/>
                        </a:lnTo>
                        <a:lnTo>
                          <a:pt x="4" y="4"/>
                        </a:lnTo>
                        <a:lnTo>
                          <a:pt x="7" y="3"/>
                        </a:lnTo>
                        <a:lnTo>
                          <a:pt x="9" y="3"/>
                        </a:lnTo>
                        <a:lnTo>
                          <a:pt x="12" y="3"/>
                        </a:lnTo>
                        <a:lnTo>
                          <a:pt x="14" y="4"/>
                        </a:lnTo>
                        <a:lnTo>
                          <a:pt x="15" y="6"/>
                        </a:lnTo>
                        <a:lnTo>
                          <a:pt x="15" y="9"/>
                        </a:lnTo>
                        <a:close/>
                      </a:path>
                    </a:pathLst>
                  </a:custGeom>
                  <a:solidFill>
                    <a:srgbClr val="DCE1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1" name="Freeform 1009">
                    <a:extLst>
                      <a:ext uri="{FF2B5EF4-FFF2-40B4-BE49-F238E27FC236}">
                        <a16:creationId xmlns:a16="http://schemas.microsoft.com/office/drawing/2014/main" id="{EAFB9AD0-3955-B14D-97ED-D6DC5F788DE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48" y="1635"/>
                    <a:ext cx="16" cy="16"/>
                  </a:xfrm>
                  <a:custGeom>
                    <a:avLst/>
                    <a:gdLst>
                      <a:gd name="T0" fmla="*/ 16 w 16"/>
                      <a:gd name="T1" fmla="*/ 8 h 16"/>
                      <a:gd name="T2" fmla="*/ 16 w 16"/>
                      <a:gd name="T3" fmla="*/ 5 h 16"/>
                      <a:gd name="T4" fmla="*/ 14 w 16"/>
                      <a:gd name="T5" fmla="*/ 2 h 16"/>
                      <a:gd name="T6" fmla="*/ 11 w 16"/>
                      <a:gd name="T7" fmla="*/ 0 h 16"/>
                      <a:gd name="T8" fmla="*/ 8 w 16"/>
                      <a:gd name="T9" fmla="*/ 0 h 16"/>
                      <a:gd name="T10" fmla="*/ 5 w 16"/>
                      <a:gd name="T11" fmla="*/ 0 h 16"/>
                      <a:gd name="T12" fmla="*/ 3 w 16"/>
                      <a:gd name="T13" fmla="*/ 2 h 16"/>
                      <a:gd name="T14" fmla="*/ 2 w 16"/>
                      <a:gd name="T15" fmla="*/ 5 h 16"/>
                      <a:gd name="T16" fmla="*/ 0 w 16"/>
                      <a:gd name="T17" fmla="*/ 8 h 16"/>
                      <a:gd name="T18" fmla="*/ 2 w 16"/>
                      <a:gd name="T19" fmla="*/ 10 h 16"/>
                      <a:gd name="T20" fmla="*/ 3 w 16"/>
                      <a:gd name="T21" fmla="*/ 13 h 16"/>
                      <a:gd name="T22" fmla="*/ 5 w 16"/>
                      <a:gd name="T23" fmla="*/ 14 h 16"/>
                      <a:gd name="T24" fmla="*/ 8 w 16"/>
                      <a:gd name="T25" fmla="*/ 16 h 16"/>
                      <a:gd name="T26" fmla="*/ 11 w 16"/>
                      <a:gd name="T27" fmla="*/ 14 h 16"/>
                      <a:gd name="T28" fmla="*/ 14 w 16"/>
                      <a:gd name="T29" fmla="*/ 13 h 16"/>
                      <a:gd name="T30" fmla="*/ 16 w 16"/>
                      <a:gd name="T31" fmla="*/ 10 h 16"/>
                      <a:gd name="T32" fmla="*/ 16 w 16"/>
                      <a:gd name="T33" fmla="*/ 8 h 16"/>
                      <a:gd name="T34" fmla="*/ 13 w 16"/>
                      <a:gd name="T35" fmla="*/ 8 h 16"/>
                      <a:gd name="T36" fmla="*/ 11 w 16"/>
                      <a:gd name="T37" fmla="*/ 11 h 16"/>
                      <a:gd name="T38" fmla="*/ 8 w 16"/>
                      <a:gd name="T39" fmla="*/ 13 h 16"/>
                      <a:gd name="T40" fmla="*/ 5 w 16"/>
                      <a:gd name="T41" fmla="*/ 11 h 16"/>
                      <a:gd name="T42" fmla="*/ 3 w 16"/>
                      <a:gd name="T43" fmla="*/ 8 h 16"/>
                      <a:gd name="T44" fmla="*/ 5 w 16"/>
                      <a:gd name="T45" fmla="*/ 3 h 16"/>
                      <a:gd name="T46" fmla="*/ 8 w 16"/>
                      <a:gd name="T47" fmla="*/ 3 h 16"/>
                      <a:gd name="T48" fmla="*/ 11 w 16"/>
                      <a:gd name="T49" fmla="*/ 3 h 16"/>
                      <a:gd name="T50" fmla="*/ 13 w 16"/>
                      <a:gd name="T51" fmla="*/ 8 h 1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6"/>
                      <a:gd name="T79" fmla="*/ 0 h 16"/>
                      <a:gd name="T80" fmla="*/ 16 w 16"/>
                      <a:gd name="T81" fmla="*/ 16 h 1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6" h="16">
                        <a:moveTo>
                          <a:pt x="16" y="8"/>
                        </a:moveTo>
                        <a:lnTo>
                          <a:pt x="16" y="5"/>
                        </a:lnTo>
                        <a:lnTo>
                          <a:pt x="14" y="2"/>
                        </a:lnTo>
                        <a:lnTo>
                          <a:pt x="11" y="0"/>
                        </a:lnTo>
                        <a:lnTo>
                          <a:pt x="8" y="0"/>
                        </a:lnTo>
                        <a:lnTo>
                          <a:pt x="5" y="0"/>
                        </a:lnTo>
                        <a:lnTo>
                          <a:pt x="3" y="2"/>
                        </a:lnTo>
                        <a:lnTo>
                          <a:pt x="2" y="5"/>
                        </a:lnTo>
                        <a:lnTo>
                          <a:pt x="0" y="8"/>
                        </a:lnTo>
                        <a:lnTo>
                          <a:pt x="2" y="10"/>
                        </a:lnTo>
                        <a:lnTo>
                          <a:pt x="3" y="13"/>
                        </a:lnTo>
                        <a:lnTo>
                          <a:pt x="5" y="14"/>
                        </a:lnTo>
                        <a:lnTo>
                          <a:pt x="8" y="16"/>
                        </a:lnTo>
                        <a:lnTo>
                          <a:pt x="11" y="14"/>
                        </a:lnTo>
                        <a:lnTo>
                          <a:pt x="14" y="13"/>
                        </a:lnTo>
                        <a:lnTo>
                          <a:pt x="16" y="10"/>
                        </a:lnTo>
                        <a:lnTo>
                          <a:pt x="16" y="8"/>
                        </a:lnTo>
                        <a:close/>
                        <a:moveTo>
                          <a:pt x="13" y="8"/>
                        </a:moveTo>
                        <a:lnTo>
                          <a:pt x="11" y="11"/>
                        </a:lnTo>
                        <a:lnTo>
                          <a:pt x="8" y="13"/>
                        </a:lnTo>
                        <a:lnTo>
                          <a:pt x="5" y="11"/>
                        </a:lnTo>
                        <a:lnTo>
                          <a:pt x="3" y="8"/>
                        </a:lnTo>
                        <a:lnTo>
                          <a:pt x="5" y="3"/>
                        </a:lnTo>
                        <a:lnTo>
                          <a:pt x="8" y="3"/>
                        </a:lnTo>
                        <a:lnTo>
                          <a:pt x="11" y="3"/>
                        </a:lnTo>
                        <a:lnTo>
                          <a:pt x="13" y="8"/>
                        </a:lnTo>
                        <a:close/>
                      </a:path>
                    </a:pathLst>
                  </a:custGeom>
                  <a:solidFill>
                    <a:srgbClr val="E0E4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2" name="Freeform 1010">
                    <a:extLst>
                      <a:ext uri="{FF2B5EF4-FFF2-40B4-BE49-F238E27FC236}">
                        <a16:creationId xmlns:a16="http://schemas.microsoft.com/office/drawing/2014/main" id="{8455FC91-AFC9-AE42-B796-8ED2CB2466C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550" y="1637"/>
                    <a:ext cx="12" cy="12"/>
                  </a:xfrm>
                  <a:custGeom>
                    <a:avLst/>
                    <a:gdLst>
                      <a:gd name="T0" fmla="*/ 12 w 12"/>
                      <a:gd name="T1" fmla="*/ 6 h 12"/>
                      <a:gd name="T2" fmla="*/ 12 w 12"/>
                      <a:gd name="T3" fmla="*/ 3 h 12"/>
                      <a:gd name="T4" fmla="*/ 11 w 12"/>
                      <a:gd name="T5" fmla="*/ 1 h 12"/>
                      <a:gd name="T6" fmla="*/ 9 w 12"/>
                      <a:gd name="T7" fmla="*/ 0 h 12"/>
                      <a:gd name="T8" fmla="*/ 6 w 12"/>
                      <a:gd name="T9" fmla="*/ 0 h 12"/>
                      <a:gd name="T10" fmla="*/ 4 w 12"/>
                      <a:gd name="T11" fmla="*/ 0 h 12"/>
                      <a:gd name="T12" fmla="*/ 1 w 12"/>
                      <a:gd name="T13" fmla="*/ 1 h 12"/>
                      <a:gd name="T14" fmla="*/ 1 w 12"/>
                      <a:gd name="T15" fmla="*/ 3 h 12"/>
                      <a:gd name="T16" fmla="*/ 0 w 12"/>
                      <a:gd name="T17" fmla="*/ 6 h 12"/>
                      <a:gd name="T18" fmla="*/ 1 w 12"/>
                      <a:gd name="T19" fmla="*/ 8 h 12"/>
                      <a:gd name="T20" fmla="*/ 1 w 12"/>
                      <a:gd name="T21" fmla="*/ 9 h 12"/>
                      <a:gd name="T22" fmla="*/ 4 w 12"/>
                      <a:gd name="T23" fmla="*/ 11 h 12"/>
                      <a:gd name="T24" fmla="*/ 6 w 12"/>
                      <a:gd name="T25" fmla="*/ 12 h 12"/>
                      <a:gd name="T26" fmla="*/ 9 w 12"/>
                      <a:gd name="T27" fmla="*/ 11 h 12"/>
                      <a:gd name="T28" fmla="*/ 11 w 12"/>
                      <a:gd name="T29" fmla="*/ 9 h 12"/>
                      <a:gd name="T30" fmla="*/ 12 w 12"/>
                      <a:gd name="T31" fmla="*/ 8 h 12"/>
                      <a:gd name="T32" fmla="*/ 12 w 12"/>
                      <a:gd name="T33" fmla="*/ 6 h 12"/>
                      <a:gd name="T34" fmla="*/ 9 w 12"/>
                      <a:gd name="T35" fmla="*/ 6 h 12"/>
                      <a:gd name="T36" fmla="*/ 9 w 12"/>
                      <a:gd name="T37" fmla="*/ 8 h 12"/>
                      <a:gd name="T38" fmla="*/ 6 w 12"/>
                      <a:gd name="T39" fmla="*/ 9 h 12"/>
                      <a:gd name="T40" fmla="*/ 4 w 12"/>
                      <a:gd name="T41" fmla="*/ 8 h 12"/>
                      <a:gd name="T42" fmla="*/ 3 w 12"/>
                      <a:gd name="T43" fmla="*/ 6 h 12"/>
                      <a:gd name="T44" fmla="*/ 4 w 12"/>
                      <a:gd name="T45" fmla="*/ 3 h 12"/>
                      <a:gd name="T46" fmla="*/ 6 w 12"/>
                      <a:gd name="T47" fmla="*/ 3 h 12"/>
                      <a:gd name="T48" fmla="*/ 9 w 12"/>
                      <a:gd name="T49" fmla="*/ 3 h 12"/>
                      <a:gd name="T50" fmla="*/ 9 w 12"/>
                      <a:gd name="T51" fmla="*/ 6 h 12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2"/>
                      <a:gd name="T79" fmla="*/ 0 h 12"/>
                      <a:gd name="T80" fmla="*/ 12 w 12"/>
                      <a:gd name="T81" fmla="*/ 12 h 12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2" h="12">
                        <a:moveTo>
                          <a:pt x="12" y="6"/>
                        </a:moveTo>
                        <a:lnTo>
                          <a:pt x="12" y="3"/>
                        </a:lnTo>
                        <a:lnTo>
                          <a:pt x="11" y="1"/>
                        </a:lnTo>
                        <a:lnTo>
                          <a:pt x="9" y="0"/>
                        </a:ln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1" y="1"/>
                        </a:lnTo>
                        <a:lnTo>
                          <a:pt x="1" y="3"/>
                        </a:lnTo>
                        <a:lnTo>
                          <a:pt x="0" y="6"/>
                        </a:lnTo>
                        <a:lnTo>
                          <a:pt x="1" y="8"/>
                        </a:lnTo>
                        <a:lnTo>
                          <a:pt x="1" y="9"/>
                        </a:lnTo>
                        <a:lnTo>
                          <a:pt x="4" y="11"/>
                        </a:lnTo>
                        <a:lnTo>
                          <a:pt x="6" y="12"/>
                        </a:lnTo>
                        <a:lnTo>
                          <a:pt x="9" y="11"/>
                        </a:lnTo>
                        <a:lnTo>
                          <a:pt x="11" y="9"/>
                        </a:lnTo>
                        <a:lnTo>
                          <a:pt x="12" y="8"/>
                        </a:lnTo>
                        <a:lnTo>
                          <a:pt x="12" y="6"/>
                        </a:lnTo>
                        <a:close/>
                        <a:moveTo>
                          <a:pt x="9" y="6"/>
                        </a:moveTo>
                        <a:lnTo>
                          <a:pt x="9" y="8"/>
                        </a:lnTo>
                        <a:lnTo>
                          <a:pt x="6" y="9"/>
                        </a:lnTo>
                        <a:lnTo>
                          <a:pt x="4" y="8"/>
                        </a:lnTo>
                        <a:lnTo>
                          <a:pt x="3" y="6"/>
                        </a:lnTo>
                        <a:lnTo>
                          <a:pt x="4" y="3"/>
                        </a:lnTo>
                        <a:lnTo>
                          <a:pt x="6" y="3"/>
                        </a:lnTo>
                        <a:lnTo>
                          <a:pt x="9" y="3"/>
                        </a:lnTo>
                        <a:lnTo>
                          <a:pt x="9" y="6"/>
                        </a:lnTo>
                        <a:close/>
                      </a:path>
                    </a:pathLst>
                  </a:custGeom>
                  <a:solidFill>
                    <a:srgbClr val="E9EB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3" name="Freeform 1011">
                    <a:extLst>
                      <a:ext uri="{FF2B5EF4-FFF2-40B4-BE49-F238E27FC236}">
                        <a16:creationId xmlns:a16="http://schemas.microsoft.com/office/drawing/2014/main" id="{F9AAE166-7829-7D4B-8678-D50E125105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51" y="1638"/>
                    <a:ext cx="10" cy="10"/>
                  </a:xfrm>
                  <a:custGeom>
                    <a:avLst/>
                    <a:gdLst>
                      <a:gd name="T0" fmla="*/ 10 w 10"/>
                      <a:gd name="T1" fmla="*/ 5 h 10"/>
                      <a:gd name="T2" fmla="*/ 8 w 10"/>
                      <a:gd name="T3" fmla="*/ 0 h 10"/>
                      <a:gd name="T4" fmla="*/ 5 w 10"/>
                      <a:gd name="T5" fmla="*/ 0 h 10"/>
                      <a:gd name="T6" fmla="*/ 2 w 10"/>
                      <a:gd name="T7" fmla="*/ 0 h 10"/>
                      <a:gd name="T8" fmla="*/ 0 w 10"/>
                      <a:gd name="T9" fmla="*/ 5 h 10"/>
                      <a:gd name="T10" fmla="*/ 2 w 10"/>
                      <a:gd name="T11" fmla="*/ 8 h 10"/>
                      <a:gd name="T12" fmla="*/ 5 w 10"/>
                      <a:gd name="T13" fmla="*/ 10 h 10"/>
                      <a:gd name="T14" fmla="*/ 8 w 10"/>
                      <a:gd name="T15" fmla="*/ 8 h 10"/>
                      <a:gd name="T16" fmla="*/ 10 w 10"/>
                      <a:gd name="T17" fmla="*/ 5 h 1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0"/>
                      <a:gd name="T28" fmla="*/ 0 h 10"/>
                      <a:gd name="T29" fmla="*/ 10 w 10"/>
                      <a:gd name="T30" fmla="*/ 10 h 1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0" h="10">
                        <a:moveTo>
                          <a:pt x="10" y="5"/>
                        </a:moveTo>
                        <a:lnTo>
                          <a:pt x="8" y="0"/>
                        </a:lnTo>
                        <a:lnTo>
                          <a:pt x="5" y="0"/>
                        </a:lnTo>
                        <a:lnTo>
                          <a:pt x="2" y="0"/>
                        </a:lnTo>
                        <a:lnTo>
                          <a:pt x="0" y="5"/>
                        </a:lnTo>
                        <a:lnTo>
                          <a:pt x="2" y="8"/>
                        </a:lnTo>
                        <a:lnTo>
                          <a:pt x="5" y="10"/>
                        </a:lnTo>
                        <a:lnTo>
                          <a:pt x="8" y="8"/>
                        </a:lnTo>
                        <a:lnTo>
                          <a:pt x="10" y="5"/>
                        </a:lnTo>
                        <a:close/>
                      </a:path>
                    </a:pathLst>
                  </a:custGeom>
                  <a:solidFill>
                    <a:srgbClr val="EEEFF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4" name="Freeform 1012">
                    <a:extLst>
                      <a:ext uri="{FF2B5EF4-FFF2-40B4-BE49-F238E27FC236}">
                        <a16:creationId xmlns:a16="http://schemas.microsoft.com/office/drawing/2014/main" id="{B860A43D-6567-AF4E-87D5-232DE8CAB5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53" y="1640"/>
                    <a:ext cx="6" cy="6"/>
                  </a:xfrm>
                  <a:custGeom>
                    <a:avLst/>
                    <a:gdLst>
                      <a:gd name="T0" fmla="*/ 6 w 6"/>
                      <a:gd name="T1" fmla="*/ 3 h 6"/>
                      <a:gd name="T2" fmla="*/ 6 w 6"/>
                      <a:gd name="T3" fmla="*/ 0 h 6"/>
                      <a:gd name="T4" fmla="*/ 3 w 6"/>
                      <a:gd name="T5" fmla="*/ 0 h 6"/>
                      <a:gd name="T6" fmla="*/ 1 w 6"/>
                      <a:gd name="T7" fmla="*/ 0 h 6"/>
                      <a:gd name="T8" fmla="*/ 0 w 6"/>
                      <a:gd name="T9" fmla="*/ 3 h 6"/>
                      <a:gd name="T10" fmla="*/ 1 w 6"/>
                      <a:gd name="T11" fmla="*/ 5 h 6"/>
                      <a:gd name="T12" fmla="*/ 3 w 6"/>
                      <a:gd name="T13" fmla="*/ 6 h 6"/>
                      <a:gd name="T14" fmla="*/ 6 w 6"/>
                      <a:gd name="T15" fmla="*/ 5 h 6"/>
                      <a:gd name="T16" fmla="*/ 6 w 6"/>
                      <a:gd name="T17" fmla="*/ 3 h 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"/>
                      <a:gd name="T28" fmla="*/ 0 h 6"/>
                      <a:gd name="T29" fmla="*/ 6 w 6"/>
                      <a:gd name="T30" fmla="*/ 6 h 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" h="6">
                        <a:moveTo>
                          <a:pt x="6" y="3"/>
                        </a:moveTo>
                        <a:lnTo>
                          <a:pt x="6" y="0"/>
                        </a:lnTo>
                        <a:lnTo>
                          <a:pt x="3" y="0"/>
                        </a:lnTo>
                        <a:lnTo>
                          <a:pt x="1" y="0"/>
                        </a:lnTo>
                        <a:lnTo>
                          <a:pt x="0" y="3"/>
                        </a:lnTo>
                        <a:lnTo>
                          <a:pt x="1" y="5"/>
                        </a:lnTo>
                        <a:lnTo>
                          <a:pt x="3" y="6"/>
                        </a:lnTo>
                        <a:lnTo>
                          <a:pt x="6" y="5"/>
                        </a:lnTo>
                        <a:lnTo>
                          <a:pt x="6" y="3"/>
                        </a:lnTo>
                        <a:close/>
                      </a:path>
                    </a:pathLst>
                  </a:custGeom>
                  <a:solidFill>
                    <a:srgbClr val="F2F3F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5" name="Freeform 1013">
                    <a:extLst>
                      <a:ext uri="{FF2B5EF4-FFF2-40B4-BE49-F238E27FC236}">
                        <a16:creationId xmlns:a16="http://schemas.microsoft.com/office/drawing/2014/main" id="{177D77CB-B97C-894B-8267-B8F4A447C8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54" y="1641"/>
                    <a:ext cx="4" cy="4"/>
                  </a:xfrm>
                  <a:custGeom>
                    <a:avLst/>
                    <a:gdLst>
                      <a:gd name="T0" fmla="*/ 4 w 4"/>
                      <a:gd name="T1" fmla="*/ 2 h 4"/>
                      <a:gd name="T2" fmla="*/ 4 w 4"/>
                      <a:gd name="T3" fmla="*/ 0 h 4"/>
                      <a:gd name="T4" fmla="*/ 2 w 4"/>
                      <a:gd name="T5" fmla="*/ 0 h 4"/>
                      <a:gd name="T6" fmla="*/ 2 w 4"/>
                      <a:gd name="T7" fmla="*/ 0 h 4"/>
                      <a:gd name="T8" fmla="*/ 0 w 4"/>
                      <a:gd name="T9" fmla="*/ 2 h 4"/>
                      <a:gd name="T10" fmla="*/ 2 w 4"/>
                      <a:gd name="T11" fmla="*/ 2 h 4"/>
                      <a:gd name="T12" fmla="*/ 2 w 4"/>
                      <a:gd name="T13" fmla="*/ 4 h 4"/>
                      <a:gd name="T14" fmla="*/ 4 w 4"/>
                      <a:gd name="T15" fmla="*/ 2 h 4"/>
                      <a:gd name="T16" fmla="*/ 4 w 4"/>
                      <a:gd name="T17" fmla="*/ 2 h 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"/>
                      <a:gd name="T28" fmla="*/ 0 h 4"/>
                      <a:gd name="T29" fmla="*/ 4 w 4"/>
                      <a:gd name="T30" fmla="*/ 4 h 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" h="4">
                        <a:moveTo>
                          <a:pt x="4" y="2"/>
                        </a:moveTo>
                        <a:lnTo>
                          <a:pt x="4" y="0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2" y="4"/>
                        </a:lnTo>
                        <a:lnTo>
                          <a:pt x="4" y="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6" name="Freeform 1014">
                    <a:extLst>
                      <a:ext uri="{FF2B5EF4-FFF2-40B4-BE49-F238E27FC236}">
                        <a16:creationId xmlns:a16="http://schemas.microsoft.com/office/drawing/2014/main" id="{8A54170A-EC40-A444-8ACA-1525B83DF1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2" y="1601"/>
                    <a:ext cx="128" cy="124"/>
                  </a:xfrm>
                  <a:custGeom>
                    <a:avLst/>
                    <a:gdLst>
                      <a:gd name="T0" fmla="*/ 63 w 128"/>
                      <a:gd name="T1" fmla="*/ 0 h 124"/>
                      <a:gd name="T2" fmla="*/ 77 w 128"/>
                      <a:gd name="T3" fmla="*/ 2 h 124"/>
                      <a:gd name="T4" fmla="*/ 90 w 128"/>
                      <a:gd name="T5" fmla="*/ 5 h 124"/>
                      <a:gd name="T6" fmla="*/ 100 w 128"/>
                      <a:gd name="T7" fmla="*/ 11 h 124"/>
                      <a:gd name="T8" fmla="*/ 110 w 128"/>
                      <a:gd name="T9" fmla="*/ 19 h 124"/>
                      <a:gd name="T10" fmla="*/ 117 w 128"/>
                      <a:gd name="T11" fmla="*/ 28 h 124"/>
                      <a:gd name="T12" fmla="*/ 124 w 128"/>
                      <a:gd name="T13" fmla="*/ 39 h 124"/>
                      <a:gd name="T14" fmla="*/ 127 w 128"/>
                      <a:gd name="T15" fmla="*/ 50 h 124"/>
                      <a:gd name="T16" fmla="*/ 128 w 128"/>
                      <a:gd name="T17" fmla="*/ 62 h 124"/>
                      <a:gd name="T18" fmla="*/ 127 w 128"/>
                      <a:gd name="T19" fmla="*/ 74 h 124"/>
                      <a:gd name="T20" fmla="*/ 124 w 128"/>
                      <a:gd name="T21" fmla="*/ 87 h 124"/>
                      <a:gd name="T22" fmla="*/ 117 w 128"/>
                      <a:gd name="T23" fmla="*/ 96 h 124"/>
                      <a:gd name="T24" fmla="*/ 110 w 128"/>
                      <a:gd name="T25" fmla="*/ 105 h 124"/>
                      <a:gd name="T26" fmla="*/ 100 w 128"/>
                      <a:gd name="T27" fmla="*/ 113 h 124"/>
                      <a:gd name="T28" fmla="*/ 90 w 128"/>
                      <a:gd name="T29" fmla="*/ 119 h 124"/>
                      <a:gd name="T30" fmla="*/ 77 w 128"/>
                      <a:gd name="T31" fmla="*/ 122 h 124"/>
                      <a:gd name="T32" fmla="*/ 63 w 128"/>
                      <a:gd name="T33" fmla="*/ 124 h 124"/>
                      <a:gd name="T34" fmla="*/ 51 w 128"/>
                      <a:gd name="T35" fmla="*/ 122 h 124"/>
                      <a:gd name="T36" fmla="*/ 39 w 128"/>
                      <a:gd name="T37" fmla="*/ 119 h 124"/>
                      <a:gd name="T38" fmla="*/ 28 w 128"/>
                      <a:gd name="T39" fmla="*/ 113 h 124"/>
                      <a:gd name="T40" fmla="*/ 19 w 128"/>
                      <a:gd name="T41" fmla="*/ 105 h 124"/>
                      <a:gd name="T42" fmla="*/ 11 w 128"/>
                      <a:gd name="T43" fmla="*/ 96 h 124"/>
                      <a:gd name="T44" fmla="*/ 5 w 128"/>
                      <a:gd name="T45" fmla="*/ 87 h 124"/>
                      <a:gd name="T46" fmla="*/ 2 w 128"/>
                      <a:gd name="T47" fmla="*/ 74 h 124"/>
                      <a:gd name="T48" fmla="*/ 0 w 128"/>
                      <a:gd name="T49" fmla="*/ 62 h 124"/>
                      <a:gd name="T50" fmla="*/ 2 w 128"/>
                      <a:gd name="T51" fmla="*/ 50 h 124"/>
                      <a:gd name="T52" fmla="*/ 5 w 128"/>
                      <a:gd name="T53" fmla="*/ 39 h 124"/>
                      <a:gd name="T54" fmla="*/ 11 w 128"/>
                      <a:gd name="T55" fmla="*/ 28 h 124"/>
                      <a:gd name="T56" fmla="*/ 19 w 128"/>
                      <a:gd name="T57" fmla="*/ 19 h 124"/>
                      <a:gd name="T58" fmla="*/ 28 w 128"/>
                      <a:gd name="T59" fmla="*/ 11 h 124"/>
                      <a:gd name="T60" fmla="*/ 39 w 128"/>
                      <a:gd name="T61" fmla="*/ 5 h 124"/>
                      <a:gd name="T62" fmla="*/ 51 w 128"/>
                      <a:gd name="T63" fmla="*/ 2 h 124"/>
                      <a:gd name="T64" fmla="*/ 63 w 128"/>
                      <a:gd name="T65" fmla="*/ 0 h 12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28"/>
                      <a:gd name="T100" fmla="*/ 0 h 124"/>
                      <a:gd name="T101" fmla="*/ 128 w 128"/>
                      <a:gd name="T102" fmla="*/ 124 h 12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28" h="124">
                        <a:moveTo>
                          <a:pt x="63" y="0"/>
                        </a:moveTo>
                        <a:lnTo>
                          <a:pt x="77" y="2"/>
                        </a:lnTo>
                        <a:lnTo>
                          <a:pt x="90" y="5"/>
                        </a:lnTo>
                        <a:lnTo>
                          <a:pt x="100" y="11"/>
                        </a:lnTo>
                        <a:lnTo>
                          <a:pt x="110" y="19"/>
                        </a:lnTo>
                        <a:lnTo>
                          <a:pt x="117" y="28"/>
                        </a:lnTo>
                        <a:lnTo>
                          <a:pt x="124" y="39"/>
                        </a:lnTo>
                        <a:lnTo>
                          <a:pt x="127" y="50"/>
                        </a:lnTo>
                        <a:lnTo>
                          <a:pt x="128" y="62"/>
                        </a:lnTo>
                        <a:lnTo>
                          <a:pt x="127" y="74"/>
                        </a:lnTo>
                        <a:lnTo>
                          <a:pt x="124" y="87"/>
                        </a:lnTo>
                        <a:lnTo>
                          <a:pt x="117" y="96"/>
                        </a:lnTo>
                        <a:lnTo>
                          <a:pt x="110" y="105"/>
                        </a:lnTo>
                        <a:lnTo>
                          <a:pt x="100" y="113"/>
                        </a:lnTo>
                        <a:lnTo>
                          <a:pt x="90" y="119"/>
                        </a:lnTo>
                        <a:lnTo>
                          <a:pt x="77" y="122"/>
                        </a:lnTo>
                        <a:lnTo>
                          <a:pt x="63" y="124"/>
                        </a:lnTo>
                        <a:lnTo>
                          <a:pt x="51" y="122"/>
                        </a:lnTo>
                        <a:lnTo>
                          <a:pt x="39" y="119"/>
                        </a:lnTo>
                        <a:lnTo>
                          <a:pt x="28" y="113"/>
                        </a:lnTo>
                        <a:lnTo>
                          <a:pt x="19" y="105"/>
                        </a:lnTo>
                        <a:lnTo>
                          <a:pt x="11" y="96"/>
                        </a:lnTo>
                        <a:lnTo>
                          <a:pt x="5" y="87"/>
                        </a:lnTo>
                        <a:lnTo>
                          <a:pt x="2" y="74"/>
                        </a:lnTo>
                        <a:lnTo>
                          <a:pt x="0" y="62"/>
                        </a:lnTo>
                        <a:lnTo>
                          <a:pt x="2" y="50"/>
                        </a:lnTo>
                        <a:lnTo>
                          <a:pt x="5" y="39"/>
                        </a:lnTo>
                        <a:lnTo>
                          <a:pt x="11" y="28"/>
                        </a:lnTo>
                        <a:lnTo>
                          <a:pt x="19" y="19"/>
                        </a:lnTo>
                        <a:lnTo>
                          <a:pt x="28" y="11"/>
                        </a:lnTo>
                        <a:lnTo>
                          <a:pt x="39" y="5"/>
                        </a:lnTo>
                        <a:lnTo>
                          <a:pt x="51" y="2"/>
                        </a:lnTo>
                        <a:lnTo>
                          <a:pt x="63" y="0"/>
                        </a:lnTo>
                      </a:path>
                    </a:pathLst>
                  </a:custGeom>
                  <a:noFill/>
                  <a:ln w="3175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1" name="Text Box 1015">
                  <a:extLst>
                    <a:ext uri="{FF2B5EF4-FFF2-40B4-BE49-F238E27FC236}">
                      <a16:creationId xmlns:a16="http://schemas.microsoft.com/office/drawing/2014/main" id="{F4A6EB11-5849-F541-AE42-33E8F21251E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918243">
                  <a:off x="5136" y="2016"/>
                  <a:ext cx="384" cy="2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buFont typeface="Wingdings" charset="0"/>
                    <a:buNone/>
                  </a:pPr>
                  <a:r>
                    <a:rPr lang="es-ES" b="1">
                      <a:latin typeface="Comic Sans MS" charset="0"/>
                      <a:sym typeface="Symbol" charset="0"/>
                    </a:rPr>
                    <a:t></a:t>
                  </a:r>
                  <a:r>
                    <a:rPr lang="es-ES" b="1">
                      <a:solidFill>
                        <a:srgbClr val="FF0000"/>
                      </a:solidFill>
                      <a:latin typeface="Comic Sans MS" charset="0"/>
                      <a:sym typeface="Symbol" charset="0"/>
                    </a:rPr>
                    <a:t>p</a:t>
                  </a:r>
                  <a:endParaRPr lang="es-ES" b="1">
                    <a:solidFill>
                      <a:srgbClr val="FF0000"/>
                    </a:solidFill>
                    <a:latin typeface="Comic Sans MS" charset="0"/>
                  </a:endParaRPr>
                </a:p>
              </p:txBody>
            </p:sp>
            <p:sp>
              <p:nvSpPr>
                <p:cNvPr id="82" name="Oval 1016">
                  <a:extLst>
                    <a:ext uri="{FF2B5EF4-FFF2-40B4-BE49-F238E27FC236}">
                      <a16:creationId xmlns:a16="http://schemas.microsoft.com/office/drawing/2014/main" id="{92C33F67-910E-4841-B3FC-ED541C8F2F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26691">
                  <a:off x="4656" y="2008"/>
                  <a:ext cx="912" cy="20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 anchor="ctr">
                  <a:spAutoFit/>
                </a:bodyPr>
                <a:lstStyle/>
                <a:p>
                  <a:endParaRPr lang="es-ES_tradnl">
                    <a:latin typeface="Calibri" charset="0"/>
                  </a:endParaRPr>
                </a:p>
              </p:txBody>
            </p:sp>
            <p:sp>
              <p:nvSpPr>
                <p:cNvPr id="83" name="Line 1017">
                  <a:extLst>
                    <a:ext uri="{FF2B5EF4-FFF2-40B4-BE49-F238E27FC236}">
                      <a16:creationId xmlns:a16="http://schemas.microsoft.com/office/drawing/2014/main" id="{376D22CE-35E6-D249-B5B7-C627F99538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00" y="2208"/>
                  <a:ext cx="24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Text Box 1018">
                  <a:extLst>
                    <a:ext uri="{FF2B5EF4-FFF2-40B4-BE49-F238E27FC236}">
                      <a16:creationId xmlns:a16="http://schemas.microsoft.com/office/drawing/2014/main" id="{F84145E4-3B17-C74A-BD27-E01AAD91EC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40" y="2256"/>
                  <a:ext cx="192" cy="2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buFont typeface="Wingdings" charset="0"/>
                    <a:buNone/>
                  </a:pPr>
                  <a:r>
                    <a:rPr lang="es-ES">
                      <a:solidFill>
                        <a:srgbClr val="FF0000"/>
                      </a:solidFill>
                      <a:latin typeface="Comic Sans MS" charset="0"/>
                    </a:rPr>
                    <a:t>d</a:t>
                  </a:r>
                </a:p>
              </p:txBody>
            </p:sp>
            <p:sp>
              <p:nvSpPr>
                <p:cNvPr id="85" name="Line 1019">
                  <a:extLst>
                    <a:ext uri="{FF2B5EF4-FFF2-40B4-BE49-F238E27FC236}">
                      <a16:creationId xmlns:a16="http://schemas.microsoft.com/office/drawing/2014/main" id="{3204E4FB-3A9B-B847-9EE7-053DAEEAF2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88" y="1536"/>
                  <a:ext cx="336" cy="19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Text Box 1020">
                  <a:extLst>
                    <a:ext uri="{FF2B5EF4-FFF2-40B4-BE49-F238E27FC236}">
                      <a16:creationId xmlns:a16="http://schemas.microsoft.com/office/drawing/2014/main" id="{912C575F-3037-D94E-8DD4-9371AC9FB7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72" y="1440"/>
                  <a:ext cx="288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ct val="100000"/>
                    </a:spcBef>
                    <a:buFont typeface="Wingdings" charset="0"/>
                    <a:buNone/>
                  </a:pPr>
                  <a:r>
                    <a:rPr lang="sv-SE" sz="1800" b="1" baseline="30000">
                      <a:solidFill>
                        <a:srgbClr val="CC00FF"/>
                      </a:solidFill>
                      <a:latin typeface="Bookman Old Style" charset="0"/>
                    </a:rPr>
                    <a:t>9</a:t>
                  </a:r>
                  <a:r>
                    <a:rPr lang="sv-SE" sz="1800" b="1">
                      <a:solidFill>
                        <a:srgbClr val="CC00FF"/>
                      </a:solidFill>
                      <a:latin typeface="Bookman Old Style" charset="0"/>
                    </a:rPr>
                    <a:t>Li</a:t>
                  </a:r>
                  <a:endParaRPr lang="es-ES" sz="1800" b="1">
                    <a:solidFill>
                      <a:srgbClr val="CC00FF"/>
                    </a:solidFill>
                    <a:latin typeface="Bookman Old Style" charset="0"/>
                  </a:endParaRPr>
                </a:p>
              </p:txBody>
            </p:sp>
          </p:grpSp>
          <p:grpSp>
            <p:nvGrpSpPr>
              <p:cNvPr id="64" name="Group 1021">
                <a:extLst>
                  <a:ext uri="{FF2B5EF4-FFF2-40B4-BE49-F238E27FC236}">
                    <a16:creationId xmlns:a16="http://schemas.microsoft.com/office/drawing/2014/main" id="{DA316B82-DA34-9646-A56A-F0AA7F584E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6" y="2784"/>
                <a:ext cx="1604" cy="1050"/>
                <a:chOff x="3868" y="2832"/>
                <a:chExt cx="1604" cy="1050"/>
              </a:xfrm>
            </p:grpSpPr>
            <p:sp>
              <p:nvSpPr>
                <p:cNvPr id="69" name="Rectangle 1022" descr="Papel seda azul">
                  <a:extLst>
                    <a:ext uri="{FF2B5EF4-FFF2-40B4-BE49-F238E27FC236}">
                      <a16:creationId xmlns:a16="http://schemas.microsoft.com/office/drawing/2014/main" id="{9FBD4AF9-9EC6-1A45-98D4-406CE7E60D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8" y="2832"/>
                  <a:ext cx="1296" cy="1050"/>
                </a:xfrm>
                <a:prstGeom prst="rect">
                  <a:avLst/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50000"/>
                    </a:lnSpc>
                    <a:buFont typeface="Wingdings" charset="0"/>
                    <a:buNone/>
                  </a:pPr>
                  <a:endParaRPr lang="es-ES" sz="2400">
                    <a:latin typeface="Comic Sans MS" charset="0"/>
                  </a:endParaRPr>
                </a:p>
              </p:txBody>
            </p:sp>
            <p:sp>
              <p:nvSpPr>
                <p:cNvPr id="70" name="Line 1023">
                  <a:extLst>
                    <a:ext uri="{FF2B5EF4-FFF2-40B4-BE49-F238E27FC236}">
                      <a16:creationId xmlns:a16="http://schemas.microsoft.com/office/drawing/2014/main" id="{CBC6B251-6102-A04A-8D88-0D003B21B8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62" y="3523"/>
                  <a:ext cx="819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1024">
                  <a:extLst>
                    <a:ext uri="{FF2B5EF4-FFF2-40B4-BE49-F238E27FC236}">
                      <a16:creationId xmlns:a16="http://schemas.microsoft.com/office/drawing/2014/main" id="{48BE44AB-F9AE-0447-AECE-EE75AF907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62" y="3103"/>
                  <a:ext cx="81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Text Box 1025">
                  <a:extLst>
                    <a:ext uri="{FF2B5EF4-FFF2-40B4-BE49-F238E27FC236}">
                      <a16:creationId xmlns:a16="http://schemas.microsoft.com/office/drawing/2014/main" id="{3E543649-9DA3-CB4A-9FA2-96B82007BF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24" y="3504"/>
                  <a:ext cx="604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2000" b="1" baseline="30000">
                      <a:solidFill>
                        <a:srgbClr val="CC00FF"/>
                      </a:solidFill>
                      <a:latin typeface="Bookman Old Style" charset="0"/>
                    </a:rPr>
                    <a:t>11</a:t>
                  </a:r>
                  <a:r>
                    <a:rPr lang="sv-SE" sz="2000" b="1">
                      <a:solidFill>
                        <a:srgbClr val="CC00FF"/>
                      </a:solidFill>
                      <a:latin typeface="Bookman Old Style" charset="0"/>
                    </a:rPr>
                    <a:t>Be</a:t>
                  </a:r>
                  <a:endParaRPr lang="en-US" sz="2000" b="1">
                    <a:solidFill>
                      <a:srgbClr val="CC00FF"/>
                    </a:solidFill>
                    <a:latin typeface="Bookman Old Style" charset="0"/>
                  </a:endParaRPr>
                </a:p>
              </p:txBody>
            </p:sp>
            <p:sp>
              <p:nvSpPr>
                <p:cNvPr id="73" name="Text Box 1026">
                  <a:extLst>
                    <a:ext uri="{FF2B5EF4-FFF2-40B4-BE49-F238E27FC236}">
                      <a16:creationId xmlns:a16="http://schemas.microsoft.com/office/drawing/2014/main" id="{FB4810AD-0D43-2943-83AF-168DE5D4106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81" y="3421"/>
                  <a:ext cx="591" cy="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800" b="1">
                      <a:latin typeface="Bookman Old Style" charset="0"/>
                    </a:rPr>
                    <a:t>½</a:t>
                  </a:r>
                  <a:r>
                    <a:rPr lang="sv-SE" sz="1800" b="1" baseline="30000">
                      <a:latin typeface="Bookman Old Style" charset="0"/>
                    </a:rPr>
                    <a:t>+</a:t>
                  </a:r>
                  <a:endParaRPr lang="en-US" sz="1800" b="1" baseline="30000">
                    <a:latin typeface="Bookman Old Style" charset="0"/>
                  </a:endParaRPr>
                </a:p>
              </p:txBody>
            </p:sp>
            <p:sp>
              <p:nvSpPr>
                <p:cNvPr id="74" name="Text Box 1027">
                  <a:extLst>
                    <a:ext uri="{FF2B5EF4-FFF2-40B4-BE49-F238E27FC236}">
                      <a16:creationId xmlns:a16="http://schemas.microsoft.com/office/drawing/2014/main" id="{C711729E-D3F7-EB49-9887-9FD252E5ED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26" y="3187"/>
                  <a:ext cx="18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>
                      <a:latin typeface="Symbol" charset="0"/>
                    </a:rPr>
                    <a:t>g</a:t>
                  </a:r>
                  <a:endParaRPr lang="en-US">
                    <a:latin typeface="Symbol" charset="0"/>
                  </a:endParaRPr>
                </a:p>
              </p:txBody>
            </p:sp>
            <p:sp>
              <p:nvSpPr>
                <p:cNvPr id="75" name="Text Box 1028">
                  <a:extLst>
                    <a:ext uri="{FF2B5EF4-FFF2-40B4-BE49-F238E27FC236}">
                      <a16:creationId xmlns:a16="http://schemas.microsoft.com/office/drawing/2014/main" id="{213D86D7-C62B-634B-9E98-2FD5290753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98" y="2935"/>
                  <a:ext cx="592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sv-SE" sz="1600" b="1">
                      <a:latin typeface="Bookman Old Style" charset="0"/>
                    </a:rPr>
                    <a:t>0.320</a:t>
                  </a:r>
                  <a:endParaRPr lang="en-US" sz="1600" b="1">
                    <a:latin typeface="Bookman Old Style" charset="0"/>
                  </a:endParaRPr>
                </a:p>
              </p:txBody>
            </p:sp>
          </p:grpSp>
          <p:sp>
            <p:nvSpPr>
              <p:cNvPr id="65" name="Text Box 1029">
                <a:extLst>
                  <a:ext uri="{FF2B5EF4-FFF2-40B4-BE49-F238E27FC236}">
                    <a16:creationId xmlns:a16="http://schemas.microsoft.com/office/drawing/2014/main" id="{EDE131AE-24A7-7E4C-BD46-00CE9A6918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4" y="2932"/>
                <a:ext cx="129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100000"/>
                  </a:spcBef>
                  <a:buFont typeface="Wingdings" charset="0"/>
                  <a:buNone/>
                </a:pPr>
                <a:endParaRPr lang="es-ES" sz="2000">
                  <a:solidFill>
                    <a:schemeClr val="folHlink"/>
                  </a:solidFill>
                  <a:latin typeface="Comic Sans MS" charset="0"/>
                </a:endParaRPr>
              </a:p>
            </p:txBody>
          </p:sp>
          <p:sp>
            <p:nvSpPr>
              <p:cNvPr id="67" name="Line 1031">
                <a:extLst>
                  <a:ext uri="{FF2B5EF4-FFF2-40B4-BE49-F238E27FC236}">
                    <a16:creationId xmlns:a16="http://schemas.microsoft.com/office/drawing/2014/main" id="{A9F8E37B-FCBF-3F4B-9264-A90B775FE8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24" y="2784"/>
                <a:ext cx="144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" name="Line 1032">
                <a:extLst>
                  <a:ext uri="{FF2B5EF4-FFF2-40B4-BE49-F238E27FC236}">
                    <a16:creationId xmlns:a16="http://schemas.microsoft.com/office/drawing/2014/main" id="{38F27E8F-1E58-5249-975A-0B819AC3E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3552"/>
                <a:ext cx="139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61" name="Text Box 1033">
              <a:extLst>
                <a:ext uri="{FF2B5EF4-FFF2-40B4-BE49-F238E27FC236}">
                  <a16:creationId xmlns:a16="http://schemas.microsoft.com/office/drawing/2014/main" id="{8A244A6B-171E-7F4D-9E5D-B1262FA132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7" y="2935"/>
              <a:ext cx="5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800" b="1">
                  <a:latin typeface="Bookman Old Style" charset="0"/>
                </a:rPr>
                <a:t>½</a:t>
              </a:r>
              <a:r>
                <a:rPr lang="sv-SE" sz="1800" b="1" baseline="30000">
                  <a:latin typeface="Bookman Old Style" charset="0"/>
                </a:rPr>
                <a:t>-</a:t>
              </a:r>
              <a:endParaRPr lang="en-US" sz="1800" b="1" baseline="30000">
                <a:latin typeface="Bookman Old Style" charset="0"/>
              </a:endParaRPr>
            </a:p>
          </p:txBody>
        </p:sp>
        <p:sp>
          <p:nvSpPr>
            <p:cNvPr id="62" name="Line 1034">
              <a:extLst>
                <a:ext uri="{FF2B5EF4-FFF2-40B4-BE49-F238E27FC236}">
                  <a16:creationId xmlns:a16="http://schemas.microsoft.com/office/drawing/2014/main" id="{35A0FB5C-B05C-AD4D-BB18-039458FD91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3034"/>
              <a:ext cx="0" cy="4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3" name="Rectangle 14">
            <a:extLst>
              <a:ext uri="{FF2B5EF4-FFF2-40B4-BE49-F238E27FC236}">
                <a16:creationId xmlns:a16="http://schemas.microsoft.com/office/drawing/2014/main" id="{5A189DF6-D0CE-7144-ACE6-A3C7E854C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123" y="764505"/>
            <a:ext cx="576262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v-SE" sz="2400" baseline="30000">
                <a:solidFill>
                  <a:schemeClr val="bg1"/>
                </a:solidFill>
                <a:latin typeface="Bookman Old Style" charset="0"/>
              </a:rPr>
              <a:t>6</a:t>
            </a:r>
            <a:r>
              <a:rPr lang="sv-SE" sz="2400">
                <a:solidFill>
                  <a:schemeClr val="bg1"/>
                </a:solidFill>
                <a:latin typeface="Bookman Old Style" charset="0"/>
              </a:rPr>
              <a:t>Li</a:t>
            </a:r>
            <a:endParaRPr lang="en-US" sz="2400">
              <a:solidFill>
                <a:schemeClr val="bg1"/>
              </a:solidFill>
              <a:latin typeface="Bookman Old Style" charset="0"/>
            </a:endParaRPr>
          </a:p>
        </p:txBody>
      </p:sp>
      <p:sp>
        <p:nvSpPr>
          <p:cNvPr id="1034" name="Rectangle 17">
            <a:extLst>
              <a:ext uri="{FF2B5EF4-FFF2-40B4-BE49-F238E27FC236}">
                <a16:creationId xmlns:a16="http://schemas.microsoft.com/office/drawing/2014/main" id="{0CC401BD-F755-804F-AAD7-F609A87AA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385" y="764505"/>
            <a:ext cx="576263" cy="5762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v-SE" sz="2400" baseline="30000">
                <a:solidFill>
                  <a:schemeClr val="bg1"/>
                </a:solidFill>
                <a:latin typeface="Bookman Old Style" charset="0"/>
              </a:rPr>
              <a:t>7</a:t>
            </a:r>
            <a:r>
              <a:rPr lang="sv-SE" sz="2400">
                <a:solidFill>
                  <a:schemeClr val="bg1"/>
                </a:solidFill>
                <a:latin typeface="Bookman Old Style" charset="0"/>
              </a:rPr>
              <a:t>Li</a:t>
            </a:r>
            <a:endParaRPr lang="en-US" sz="2400">
              <a:solidFill>
                <a:schemeClr val="bg1"/>
              </a:solidFill>
              <a:latin typeface="Bookman Old Style" charset="0"/>
            </a:endParaRPr>
          </a:p>
        </p:txBody>
      </p:sp>
      <p:sp>
        <p:nvSpPr>
          <p:cNvPr id="1035" name="Rectangle 18">
            <a:extLst>
              <a:ext uri="{FF2B5EF4-FFF2-40B4-BE49-F238E27FC236}">
                <a16:creationId xmlns:a16="http://schemas.microsoft.com/office/drawing/2014/main" id="{2554ED7B-BA53-D84B-BA62-FA5DAADF3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9648" y="764505"/>
            <a:ext cx="576262" cy="576263"/>
          </a:xfrm>
          <a:prstGeom prst="rect">
            <a:avLst/>
          </a:prstGeom>
          <a:solidFill>
            <a:srgbClr val="0099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v-SE" sz="2400" baseline="30000">
                <a:latin typeface="Bookman Old Style" charset="0"/>
              </a:rPr>
              <a:t>8</a:t>
            </a:r>
            <a:r>
              <a:rPr lang="sv-SE" sz="2400">
                <a:latin typeface="Bookman Old Style" charset="0"/>
              </a:rPr>
              <a:t>Li</a:t>
            </a:r>
            <a:endParaRPr lang="en-US" sz="2400">
              <a:latin typeface="Bookman Old Style" charset="0"/>
            </a:endParaRPr>
          </a:p>
        </p:txBody>
      </p:sp>
      <p:sp>
        <p:nvSpPr>
          <p:cNvPr id="1036" name="Rectangle 19">
            <a:extLst>
              <a:ext uri="{FF2B5EF4-FFF2-40B4-BE49-F238E27FC236}">
                <a16:creationId xmlns:a16="http://schemas.microsoft.com/office/drawing/2014/main" id="{444305DE-70CF-7148-AD52-0D8E6E59B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910" y="764505"/>
            <a:ext cx="576263" cy="576263"/>
          </a:xfrm>
          <a:prstGeom prst="rect">
            <a:avLst/>
          </a:prstGeom>
          <a:solidFill>
            <a:srgbClr val="0099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v-SE" sz="2400" baseline="30000">
                <a:latin typeface="Bookman Old Style" charset="0"/>
              </a:rPr>
              <a:t>9</a:t>
            </a:r>
            <a:r>
              <a:rPr lang="sv-SE" sz="2400">
                <a:latin typeface="Bookman Old Style" charset="0"/>
              </a:rPr>
              <a:t>Li</a:t>
            </a:r>
            <a:endParaRPr lang="en-US" sz="2400">
              <a:latin typeface="Bookman Old Style" charset="0"/>
            </a:endParaRPr>
          </a:p>
        </p:txBody>
      </p:sp>
      <p:sp>
        <p:nvSpPr>
          <p:cNvPr id="1037" name="Rectangle 20">
            <a:extLst>
              <a:ext uri="{FF2B5EF4-FFF2-40B4-BE49-F238E27FC236}">
                <a16:creationId xmlns:a16="http://schemas.microsoft.com/office/drawing/2014/main" id="{DF81A6DB-0A32-6049-9B2C-F00730496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2173" y="764505"/>
            <a:ext cx="576262" cy="5762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v-SE" sz="2400" baseline="30000" dirty="0">
                <a:latin typeface="Bookman Old Style" charset="0"/>
              </a:rPr>
              <a:t>10</a:t>
            </a:r>
            <a:r>
              <a:rPr lang="sv-SE" sz="2400" dirty="0">
                <a:latin typeface="Bookman Old Style" charset="0"/>
              </a:rPr>
              <a:t>Li</a:t>
            </a:r>
            <a:endParaRPr lang="en-US" sz="2400" dirty="0">
              <a:latin typeface="Bookman Old Style" charset="0"/>
            </a:endParaRPr>
          </a:p>
        </p:txBody>
      </p:sp>
      <p:sp>
        <p:nvSpPr>
          <p:cNvPr id="1038" name="Rectangle 21">
            <a:extLst>
              <a:ext uri="{FF2B5EF4-FFF2-40B4-BE49-F238E27FC236}">
                <a16:creationId xmlns:a16="http://schemas.microsoft.com/office/drawing/2014/main" id="{1D638ADF-260D-D24E-AEDF-BF6F378BF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435" y="764505"/>
            <a:ext cx="576263" cy="576263"/>
          </a:xfrm>
          <a:prstGeom prst="rect">
            <a:avLst/>
          </a:prstGeom>
          <a:solidFill>
            <a:srgbClr val="0099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v-SE" sz="2400" baseline="30000">
                <a:latin typeface="Bookman Old Style" charset="0"/>
              </a:rPr>
              <a:t>11</a:t>
            </a:r>
            <a:r>
              <a:rPr lang="sv-SE" sz="2400">
                <a:latin typeface="Bookman Old Style" charset="0"/>
              </a:rPr>
              <a:t>Li</a:t>
            </a:r>
            <a:endParaRPr lang="en-US" sz="2400">
              <a:latin typeface="Bookman Old Style" charset="0"/>
            </a:endParaRPr>
          </a:p>
        </p:txBody>
      </p:sp>
      <p:grpSp>
        <p:nvGrpSpPr>
          <p:cNvPr id="1040" name="Group 21">
            <a:extLst>
              <a:ext uri="{FF2B5EF4-FFF2-40B4-BE49-F238E27FC236}">
                <a16:creationId xmlns:a16="http://schemas.microsoft.com/office/drawing/2014/main" id="{D55A0D75-F44D-784F-AA3A-FD17C5A7F449}"/>
              </a:ext>
            </a:extLst>
          </p:cNvPr>
          <p:cNvGrpSpPr>
            <a:grpSpLocks/>
          </p:cNvGrpSpPr>
          <p:nvPr/>
        </p:nvGrpSpPr>
        <p:grpSpPr bwMode="auto">
          <a:xfrm>
            <a:off x="6357007" y="4201007"/>
            <a:ext cx="2665413" cy="503237"/>
            <a:chOff x="2109" y="845"/>
            <a:chExt cx="1905" cy="317"/>
          </a:xfrm>
        </p:grpSpPr>
        <p:sp>
          <p:nvSpPr>
            <p:cNvPr id="1041" name="Text Box 22">
              <a:extLst>
                <a:ext uri="{FF2B5EF4-FFF2-40B4-BE49-F238E27FC236}">
                  <a16:creationId xmlns:a16="http://schemas.microsoft.com/office/drawing/2014/main" id="{9BF08427-02FE-C74C-AB84-1F507EDD9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4" y="890"/>
              <a:ext cx="181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sv-SE" sz="1600" b="1">
                  <a:latin typeface="Comic Sans MS" charset="0"/>
                </a:rPr>
                <a:t>Q</a:t>
              </a:r>
              <a:r>
                <a:rPr lang="sv-SE" sz="1600" b="1" baseline="-25000">
                  <a:latin typeface="Comic Sans MS" charset="0"/>
                  <a:sym typeface="Symbol" charset="2"/>
                </a:rPr>
                <a:t></a:t>
              </a:r>
              <a:r>
                <a:rPr lang="sv-SE" sz="1600" b="1" baseline="-25000">
                  <a:latin typeface="Comic Sans MS" charset="0"/>
                </a:rPr>
                <a:t>d</a:t>
              </a:r>
              <a:r>
                <a:rPr lang="sv-SE" sz="1600" b="1">
                  <a:latin typeface="Comic Sans MS" charset="0"/>
                </a:rPr>
                <a:t> = 3.007 – S</a:t>
              </a:r>
              <a:r>
                <a:rPr lang="sv-SE" sz="1600" b="1" baseline="-25000">
                  <a:latin typeface="Comic Sans MS" charset="0"/>
                </a:rPr>
                <a:t>2n</a:t>
              </a:r>
              <a:r>
                <a:rPr lang="sv-SE" sz="1600" b="1">
                  <a:latin typeface="Comic Sans MS" charset="0"/>
                </a:rPr>
                <a:t> MeV</a:t>
              </a:r>
              <a:endParaRPr lang="en-US" sz="1600">
                <a:latin typeface="Comic Sans MS" charset="0"/>
              </a:endParaRPr>
            </a:p>
          </p:txBody>
        </p:sp>
        <p:sp>
          <p:nvSpPr>
            <p:cNvPr id="1042" name="Rectangle 23">
              <a:extLst>
                <a:ext uri="{FF2B5EF4-FFF2-40B4-BE49-F238E27FC236}">
                  <a16:creationId xmlns:a16="http://schemas.microsoft.com/office/drawing/2014/main" id="{9B0E87DA-5931-D344-B362-762B90A67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9" y="845"/>
              <a:ext cx="1905" cy="317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99346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869160"/>
            <a:ext cx="3333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032" name="Rectangle 3"/>
          <p:cNvSpPr>
            <a:spLocks noChangeArrowheads="1"/>
          </p:cNvSpPr>
          <p:nvPr/>
        </p:nvSpPr>
        <p:spPr bwMode="auto">
          <a:xfrm>
            <a:off x="1115616" y="1124744"/>
            <a:ext cx="2438400" cy="1905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033" name="Line 4"/>
          <p:cNvSpPr>
            <a:spLocks noChangeShapeType="1"/>
          </p:cNvSpPr>
          <p:nvPr/>
        </p:nvSpPr>
        <p:spPr bwMode="auto">
          <a:xfrm>
            <a:off x="1649016" y="2432844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034" name="Line 5"/>
          <p:cNvSpPr>
            <a:spLocks noChangeShapeType="1"/>
          </p:cNvSpPr>
          <p:nvPr/>
        </p:nvSpPr>
        <p:spPr bwMode="auto">
          <a:xfrm>
            <a:off x="1649016" y="1670844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035" name="Text Box 6"/>
          <p:cNvSpPr txBox="1">
            <a:spLocks noChangeArrowheads="1"/>
          </p:cNvSpPr>
          <p:nvPr/>
        </p:nvSpPr>
        <p:spPr bwMode="auto">
          <a:xfrm>
            <a:off x="1953816" y="2432844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000" baseline="30000">
                <a:solidFill>
                  <a:srgbClr val="CC00FF"/>
                </a:solidFill>
                <a:latin typeface="Bookman Old Style" pitchFamily="18" charset="0"/>
              </a:rPr>
              <a:t>11</a:t>
            </a:r>
            <a:r>
              <a:rPr lang="sv-SE" sz="2000">
                <a:solidFill>
                  <a:srgbClr val="CC00FF"/>
                </a:solidFill>
                <a:latin typeface="Bookman Old Style" pitchFamily="18" charset="0"/>
              </a:rPr>
              <a:t>Be</a:t>
            </a:r>
            <a:endParaRPr lang="en-US" sz="2000">
              <a:solidFill>
                <a:srgbClr val="CC00FF"/>
              </a:solidFill>
              <a:latin typeface="Bookman Old Style" pitchFamily="18" charset="0"/>
            </a:endParaRPr>
          </a:p>
        </p:txBody>
      </p:sp>
      <p:sp>
        <p:nvSpPr>
          <p:cNvPr id="1036" name="Line 7"/>
          <p:cNvSpPr>
            <a:spLocks noChangeShapeType="1"/>
          </p:cNvSpPr>
          <p:nvPr/>
        </p:nvSpPr>
        <p:spPr bwMode="auto">
          <a:xfrm>
            <a:off x="2258616" y="1670844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37" name="Text Box 8"/>
          <p:cNvSpPr txBox="1">
            <a:spLocks noChangeArrowheads="1"/>
          </p:cNvSpPr>
          <p:nvPr/>
        </p:nvSpPr>
        <p:spPr bwMode="auto">
          <a:xfrm>
            <a:off x="2258616" y="1823244"/>
            <a:ext cx="304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>
                <a:latin typeface="Symbol" pitchFamily="18" charset="2"/>
              </a:rPr>
              <a:t>g</a:t>
            </a:r>
            <a:endParaRPr lang="en-US">
              <a:latin typeface="Symbol" pitchFamily="18" charset="2"/>
            </a:endParaRPr>
          </a:p>
        </p:txBody>
      </p:sp>
      <p:sp>
        <p:nvSpPr>
          <p:cNvPr id="1038" name="Line 9"/>
          <p:cNvSpPr>
            <a:spLocks noChangeShapeType="1"/>
          </p:cNvSpPr>
          <p:nvPr/>
        </p:nvSpPr>
        <p:spPr bwMode="auto">
          <a:xfrm>
            <a:off x="1268016" y="1289844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39" name="Text Box 10"/>
          <p:cNvSpPr txBox="1">
            <a:spLocks noChangeArrowheads="1"/>
          </p:cNvSpPr>
          <p:nvPr/>
        </p:nvSpPr>
        <p:spPr bwMode="auto">
          <a:xfrm>
            <a:off x="1572816" y="1304131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>
                <a:latin typeface="Bookman Old Style" pitchFamily="18" charset="0"/>
              </a:rPr>
              <a:t>320 keV</a:t>
            </a:r>
            <a:endParaRPr lang="en-US">
              <a:latin typeface="Bookman Old Style" pitchFamily="18" charset="0"/>
            </a:endParaRPr>
          </a:p>
        </p:txBody>
      </p:sp>
      <p:sp>
        <p:nvSpPr>
          <p:cNvPr id="1040" name="Text Box 11"/>
          <p:cNvSpPr txBox="1">
            <a:spLocks noChangeArrowheads="1"/>
          </p:cNvSpPr>
          <p:nvPr/>
        </p:nvSpPr>
        <p:spPr bwMode="auto">
          <a:xfrm>
            <a:off x="780653" y="3464719"/>
            <a:ext cx="354806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dirty="0">
                <a:latin typeface="Calibri" pitchFamily="34" charset="0"/>
              </a:rPr>
              <a:t>M.J.G. Borge et al., PRC55 (97) R8</a:t>
            </a:r>
          </a:p>
          <a:p>
            <a:pPr>
              <a:spcBef>
                <a:spcPct val="50000"/>
              </a:spcBef>
            </a:pPr>
            <a:r>
              <a:rPr lang="sv-SE" dirty="0">
                <a:latin typeface="Calibri" pitchFamily="34" charset="0"/>
              </a:rPr>
              <a:t>N. Aoi et al., NPA616 (97) 181c</a:t>
            </a:r>
          </a:p>
          <a:p>
            <a:pPr>
              <a:spcBef>
                <a:spcPct val="50000"/>
              </a:spcBef>
            </a:pPr>
            <a:r>
              <a:rPr lang="sv-SE" dirty="0">
                <a:latin typeface="Calibri" pitchFamily="34" charset="0"/>
              </a:rPr>
              <a:t>D. Morrisey et al., NPA627 (97) 222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41" name="Rectangle 12"/>
          <p:cNvSpPr>
            <a:spLocks noChangeArrowheads="1"/>
          </p:cNvSpPr>
          <p:nvPr/>
        </p:nvSpPr>
        <p:spPr bwMode="auto">
          <a:xfrm>
            <a:off x="4620816" y="3728244"/>
            <a:ext cx="3352800" cy="1143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v-SE" sz="1600">
                <a:latin typeface="Calibri" pitchFamily="34" charset="0"/>
              </a:rPr>
              <a:t>Q = 20.62 MeV, T </a:t>
            </a:r>
            <a:r>
              <a:rPr lang="sv-SE" sz="1600" baseline="-25000">
                <a:latin typeface="Calibri" pitchFamily="34" charset="0"/>
              </a:rPr>
              <a:t>1/2</a:t>
            </a:r>
            <a:r>
              <a:rPr lang="sv-SE" sz="1600">
                <a:latin typeface="Calibri" pitchFamily="34" charset="0"/>
              </a:rPr>
              <a:t>= 8.2 ms</a:t>
            </a:r>
          </a:p>
          <a:p>
            <a:pPr algn="ctr"/>
            <a:r>
              <a:rPr lang="sv-SE" sz="1600">
                <a:latin typeface="Calibri" pitchFamily="34" charset="0"/>
              </a:rPr>
              <a:t>b(320) = 6.3(6) %</a:t>
            </a:r>
          </a:p>
          <a:p>
            <a:pPr algn="ctr"/>
            <a:r>
              <a:rPr lang="sv-SE" sz="1600">
                <a:latin typeface="Calibri" pitchFamily="34" charset="0"/>
              </a:rPr>
              <a:t>log </a:t>
            </a:r>
            <a:r>
              <a:rPr lang="sv-SE" sz="1600" i="1">
                <a:latin typeface="Calibri" pitchFamily="34" charset="0"/>
              </a:rPr>
              <a:t>ft</a:t>
            </a:r>
            <a:r>
              <a:rPr lang="sv-SE" sz="1600">
                <a:latin typeface="Calibri" pitchFamily="34" charset="0"/>
              </a:rPr>
              <a:t> = 5.73</a:t>
            </a:r>
            <a:endParaRPr lang="en-US" sz="1600">
              <a:latin typeface="Calibri" pitchFamily="34" charset="0"/>
            </a:endParaRPr>
          </a:p>
        </p:txBody>
      </p:sp>
      <p:pic>
        <p:nvPicPr>
          <p:cNvPr id="1042" name="Picture 14" descr="GammaLi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5016" y="985044"/>
            <a:ext cx="43434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3" name="Line 15"/>
          <p:cNvSpPr>
            <a:spLocks noChangeShapeType="1"/>
          </p:cNvSpPr>
          <p:nvPr/>
        </p:nvSpPr>
        <p:spPr bwMode="auto">
          <a:xfrm>
            <a:off x="4557316" y="769144"/>
            <a:ext cx="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44" name="Text Box 16"/>
          <p:cNvSpPr txBox="1">
            <a:spLocks noChangeArrowheads="1"/>
          </p:cNvSpPr>
          <p:nvPr/>
        </p:nvSpPr>
        <p:spPr bwMode="auto">
          <a:xfrm>
            <a:off x="3053953" y="1488281"/>
            <a:ext cx="576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>
                <a:latin typeface="Tahoma" pitchFamily="34" charset="0"/>
              </a:rPr>
              <a:t>½</a:t>
            </a:r>
            <a:r>
              <a:rPr lang="sv-SE" baseline="30000">
                <a:latin typeface="Tahoma" pitchFamily="34" charset="0"/>
              </a:rPr>
              <a:t>-</a:t>
            </a:r>
            <a:endParaRPr lang="en-US" baseline="30000">
              <a:latin typeface="Tahoma" pitchFamily="34" charset="0"/>
            </a:endParaRPr>
          </a:p>
        </p:txBody>
      </p:sp>
      <p:sp>
        <p:nvSpPr>
          <p:cNvPr id="1045" name="Text Box 17"/>
          <p:cNvSpPr txBox="1">
            <a:spLocks noChangeArrowheads="1"/>
          </p:cNvSpPr>
          <p:nvPr/>
        </p:nvSpPr>
        <p:spPr bwMode="auto">
          <a:xfrm>
            <a:off x="3053953" y="2280444"/>
            <a:ext cx="719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>
                <a:latin typeface="Tahoma" pitchFamily="34" charset="0"/>
              </a:rPr>
              <a:t>½</a:t>
            </a:r>
            <a:r>
              <a:rPr lang="sv-SE" baseline="30000">
                <a:latin typeface="Tahoma" pitchFamily="34" charset="0"/>
              </a:rPr>
              <a:t>+</a:t>
            </a:r>
            <a:endParaRPr lang="en-US" baseline="30000">
              <a:latin typeface="Tahoma" pitchFamily="34" charset="0"/>
            </a:endParaRPr>
          </a:p>
        </p:txBody>
      </p:sp>
      <p:grpSp>
        <p:nvGrpSpPr>
          <p:cNvPr id="1046" name="Agrupar 22"/>
          <p:cNvGrpSpPr>
            <a:grpSpLocks/>
          </p:cNvGrpSpPr>
          <p:nvPr/>
        </p:nvGrpSpPr>
        <p:grpSpPr bwMode="auto">
          <a:xfrm>
            <a:off x="4065191" y="4944269"/>
            <a:ext cx="5292725" cy="1223962"/>
            <a:chOff x="3467102" y="5300663"/>
            <a:chExt cx="5292723" cy="1223962"/>
          </a:xfrm>
        </p:grpSpPr>
        <p:sp>
          <p:nvSpPr>
            <p:cNvPr id="1047" name="Rectangle 13"/>
            <p:cNvSpPr>
              <a:spLocks noChangeArrowheads="1"/>
            </p:cNvSpPr>
            <p:nvPr/>
          </p:nvSpPr>
          <p:spPr bwMode="auto">
            <a:xfrm>
              <a:off x="3467102" y="5456238"/>
              <a:ext cx="2590799" cy="7620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dirty="0">
                  <a:solidFill>
                    <a:srgbClr val="0000FF"/>
                  </a:solidFill>
                  <a:latin typeface="+mn-lt"/>
                  <a:ea typeface="+mn-ea"/>
                </a:rPr>
                <a:t>(1s</a:t>
              </a:r>
              <a:r>
                <a:rPr lang="sv-SE" baseline="-25000" dirty="0">
                  <a:solidFill>
                    <a:srgbClr val="0000FF"/>
                  </a:solidFill>
                  <a:latin typeface="+mn-lt"/>
                  <a:ea typeface="+mn-ea"/>
                </a:rPr>
                <a:t>1/2</a:t>
              </a:r>
              <a:r>
                <a:rPr lang="sv-SE" dirty="0">
                  <a:solidFill>
                    <a:srgbClr val="0000FF"/>
                  </a:solidFill>
                  <a:latin typeface="+mn-lt"/>
                  <a:ea typeface="+mn-ea"/>
                </a:rPr>
                <a:t>)</a:t>
              </a:r>
              <a:r>
                <a:rPr lang="sv-SE" baseline="30000" dirty="0">
                  <a:solidFill>
                    <a:srgbClr val="0000FF"/>
                  </a:solidFill>
                  <a:latin typeface="+mn-lt"/>
                  <a:ea typeface="+mn-ea"/>
                </a:rPr>
                <a:t>2</a:t>
              </a:r>
              <a:r>
                <a:rPr lang="sv-SE" dirty="0">
                  <a:solidFill>
                    <a:srgbClr val="0000FF"/>
                  </a:solidFill>
                  <a:latin typeface="+mn-lt"/>
                  <a:ea typeface="+mn-ea"/>
                </a:rPr>
                <a:t>/(0p</a:t>
              </a:r>
              <a:r>
                <a:rPr lang="sv-SE" baseline="-25000" dirty="0">
                  <a:solidFill>
                    <a:srgbClr val="0000FF"/>
                  </a:solidFill>
                  <a:latin typeface="+mn-lt"/>
                  <a:ea typeface="+mn-ea"/>
                </a:rPr>
                <a:t>1/2</a:t>
              </a:r>
              <a:r>
                <a:rPr lang="sv-SE" dirty="0">
                  <a:solidFill>
                    <a:srgbClr val="0000FF"/>
                  </a:solidFill>
                  <a:latin typeface="+mn-lt"/>
                  <a:ea typeface="+mn-ea"/>
                </a:rPr>
                <a:t>)</a:t>
              </a:r>
              <a:r>
                <a:rPr lang="sv-SE" baseline="30000" dirty="0">
                  <a:solidFill>
                    <a:srgbClr val="0000FF"/>
                  </a:solidFill>
                  <a:latin typeface="+mn-lt"/>
                  <a:ea typeface="+mn-ea"/>
                </a:rPr>
                <a:t>2 </a:t>
              </a:r>
              <a:r>
                <a:rPr lang="sv-SE" dirty="0">
                  <a:solidFill>
                    <a:srgbClr val="0000FF"/>
                  </a:solidFill>
                  <a:latin typeface="+mn-lt"/>
                  <a:ea typeface="Times New Roman" charset="0"/>
                  <a:cs typeface="Times New Roman" charset="0"/>
                </a:rPr>
                <a:t>~1</a:t>
              </a:r>
              <a:endParaRPr lang="en-US" dirty="0">
                <a:solidFill>
                  <a:srgbClr val="0000FF"/>
                </a:solidFill>
                <a:latin typeface="+mn-lt"/>
                <a:ea typeface="+mn-ea"/>
              </a:endParaRPr>
            </a:p>
          </p:txBody>
        </p:sp>
        <p:sp>
          <p:nvSpPr>
            <p:cNvPr id="1048" name="AutoShape 19"/>
            <p:cNvSpPr>
              <a:spLocks noChangeArrowheads="1"/>
            </p:cNvSpPr>
            <p:nvPr/>
          </p:nvSpPr>
          <p:spPr bwMode="auto">
            <a:xfrm rot="2616392">
              <a:off x="6034088" y="5300663"/>
              <a:ext cx="731837" cy="1223962"/>
            </a:xfrm>
            <a:prstGeom prst="curvedLeftArrow">
              <a:avLst>
                <a:gd name="adj1" fmla="val 30871"/>
                <a:gd name="adj2" fmla="val 61749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alibri" pitchFamily="34" charset="0"/>
              </a:endParaRPr>
            </a:p>
          </p:txBody>
        </p:sp>
        <p:sp>
          <p:nvSpPr>
            <p:cNvPr id="1049" name="Text Box 20"/>
            <p:cNvSpPr txBox="1">
              <a:spLocks noChangeArrowheads="1"/>
            </p:cNvSpPr>
            <p:nvPr/>
          </p:nvSpPr>
          <p:spPr bwMode="auto">
            <a:xfrm>
              <a:off x="6964363" y="5516563"/>
              <a:ext cx="1795462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>
                  <a:latin typeface="Calibri" pitchFamily="34" charset="0"/>
                </a:rPr>
                <a:t>Shell Model (UAM)</a:t>
              </a:r>
            </a:p>
          </p:txBody>
        </p:sp>
      </p:grpSp>
      <p:sp>
        <p:nvSpPr>
          <p:cNvPr id="1051" name="Oval 1"/>
          <p:cNvSpPr>
            <a:spLocks noChangeArrowheads="1"/>
          </p:cNvSpPr>
          <p:nvPr/>
        </p:nvSpPr>
        <p:spPr bwMode="auto">
          <a:xfrm>
            <a:off x="2987824" y="4725144"/>
            <a:ext cx="792088" cy="72008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52" name="TextBox 2"/>
          <p:cNvSpPr txBox="1">
            <a:spLocks noChangeArrowheads="1"/>
          </p:cNvSpPr>
          <p:nvPr/>
        </p:nvSpPr>
        <p:spPr bwMode="auto">
          <a:xfrm>
            <a:off x="3779912" y="4941168"/>
            <a:ext cx="792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N = 8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755576" y="119675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beta</a:t>
            </a:r>
            <a:endParaRPr lang="es-ES" dirty="0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57E9A52D-21BE-E149-9522-1A887EB74DCC}"/>
              </a:ext>
            </a:extLst>
          </p:cNvPr>
          <p:cNvSpPr txBox="1">
            <a:spLocks/>
          </p:cNvSpPr>
          <p:nvPr/>
        </p:nvSpPr>
        <p:spPr>
          <a:xfrm>
            <a:off x="2563416" y="57858"/>
            <a:ext cx="5675748" cy="562074"/>
          </a:xfrm>
          <a:prstGeom prst="rect">
            <a:avLst/>
          </a:prstGeom>
        </p:spPr>
        <p:txBody>
          <a:bodyPr bIns="9144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1E03BD"/>
                </a:solidFill>
              </a:rPr>
              <a:t>Beta </a:t>
            </a:r>
            <a:r>
              <a:rPr lang="es-ES" dirty="0" err="1">
                <a:solidFill>
                  <a:srgbClr val="1E03BD"/>
                </a:solidFill>
              </a:rPr>
              <a:t>decay</a:t>
            </a:r>
            <a:r>
              <a:rPr lang="es-ES" dirty="0">
                <a:solidFill>
                  <a:srgbClr val="1E03BD"/>
                </a:solidFill>
              </a:rPr>
              <a:t> of </a:t>
            </a:r>
            <a:r>
              <a:rPr lang="es-ES" baseline="30000" dirty="0">
                <a:solidFill>
                  <a:srgbClr val="1E03BD"/>
                </a:solidFill>
              </a:rPr>
              <a:t>11</a:t>
            </a:r>
            <a:r>
              <a:rPr lang="es-ES" dirty="0">
                <a:solidFill>
                  <a:srgbClr val="1E03BD"/>
                </a:solidFill>
              </a:rPr>
              <a:t>Li(II)</a:t>
            </a:r>
            <a:endParaRPr lang="en-GB" dirty="0">
              <a:solidFill>
                <a:srgbClr val="1E03BD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26AE131-3DEA-AB37-6353-CF73BF28813D}"/>
              </a:ext>
            </a:extLst>
          </p:cNvPr>
          <p:cNvSpPr txBox="1"/>
          <p:nvPr/>
        </p:nvSpPr>
        <p:spPr>
          <a:xfrm>
            <a:off x="509736" y="836041"/>
            <a:ext cx="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baseline="30000" dirty="0"/>
              <a:t>11</a:t>
            </a:r>
            <a:r>
              <a:rPr lang="en-GB" sz="2000" b="1" dirty="0"/>
              <a:t>Li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BFACCA-F127-9D0C-E891-B7CBE31252AB}"/>
              </a:ext>
            </a:extLst>
          </p:cNvPr>
          <p:cNvSpPr txBox="1"/>
          <p:nvPr/>
        </p:nvSpPr>
        <p:spPr>
          <a:xfrm>
            <a:off x="68957" y="4859856"/>
            <a:ext cx="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baseline="30000" dirty="0"/>
              <a:t>11</a:t>
            </a:r>
            <a:r>
              <a:rPr lang="en-GB" sz="2000" b="1" dirty="0"/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14455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5 Imagen" descr="csi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4017" y="189230"/>
            <a:ext cx="1513606" cy="377626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55725" y="5114854"/>
            <a:ext cx="7596187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S" sz="2000" b="1" noProof="1"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 sz="2000" b="1" dirty="0">
                <a:latin typeface="Times New Roman" pitchFamily="18" charset="0"/>
              </a:rPr>
              <a:t> Momentum Distribution of neutron Halo</a:t>
            </a:r>
          </a:p>
          <a:p>
            <a:r>
              <a:rPr lang="en-US" sz="2000" b="1" noProof="1"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 sz="2000" b="1" dirty="0">
                <a:latin typeface="Times New Roman" pitchFamily="18" charset="0"/>
              </a:rPr>
              <a:t> Composition of the wave function (s, p or d components)?</a:t>
            </a:r>
          </a:p>
          <a:p>
            <a:r>
              <a:rPr lang="en-US" sz="2000" b="1" noProof="1"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 sz="2000" b="1" dirty="0">
                <a:latin typeface="Times New Roman" pitchFamily="18" charset="0"/>
              </a:rPr>
              <a:t> Spatial distribution of  neutrons in the halo</a:t>
            </a:r>
          </a:p>
        </p:txBody>
      </p:sp>
      <p:pic>
        <p:nvPicPr>
          <p:cNvPr id="12" name="Picture 2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090" y="980133"/>
            <a:ext cx="4725988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36912"/>
            <a:ext cx="4862512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land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938435"/>
            <a:ext cx="40386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29"/>
          <p:cNvSpPr txBox="1">
            <a:spLocks noChangeArrowheads="1"/>
          </p:cNvSpPr>
          <p:nvPr/>
        </p:nvSpPr>
        <p:spPr bwMode="auto">
          <a:xfrm>
            <a:off x="2843213" y="981075"/>
            <a:ext cx="2376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Coulomb Excitation</a:t>
            </a:r>
          </a:p>
        </p:txBody>
      </p: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2987675" y="2700338"/>
            <a:ext cx="2447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Break-up Reaction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78696" y="4508618"/>
            <a:ext cx="457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Experiments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88FA102-AFBF-924B-AEF1-9B88375E19B2}"/>
              </a:ext>
            </a:extLst>
          </p:cNvPr>
          <p:cNvSpPr txBox="1">
            <a:spLocks/>
          </p:cNvSpPr>
          <p:nvPr/>
        </p:nvSpPr>
        <p:spPr>
          <a:xfrm>
            <a:off x="179512" y="179840"/>
            <a:ext cx="7772400" cy="562074"/>
          </a:xfrm>
          <a:prstGeom prst="rect">
            <a:avLst/>
          </a:prstGeom>
        </p:spPr>
        <p:txBody>
          <a:bodyPr bIns="91440" anchor="b" anchorCtr="0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1E03BD"/>
                </a:solidFill>
              </a:rPr>
              <a:t>Halo </a:t>
            </a:r>
            <a:r>
              <a:rPr lang="es-ES" dirty="0" err="1">
                <a:solidFill>
                  <a:srgbClr val="1E03BD"/>
                </a:solidFill>
              </a:rPr>
              <a:t>wavefunction</a:t>
            </a:r>
            <a:r>
              <a:rPr lang="es-ES" dirty="0">
                <a:solidFill>
                  <a:srgbClr val="1E03BD"/>
                </a:solidFill>
              </a:rPr>
              <a:t> of </a:t>
            </a:r>
            <a:r>
              <a:rPr lang="es-ES" baseline="30000" dirty="0">
                <a:solidFill>
                  <a:srgbClr val="1E03BD"/>
                </a:solidFill>
              </a:rPr>
              <a:t>11</a:t>
            </a:r>
            <a:r>
              <a:rPr lang="es-ES" dirty="0">
                <a:solidFill>
                  <a:srgbClr val="1E03BD"/>
                </a:solidFill>
              </a:rPr>
              <a:t>Li /Full </a:t>
            </a:r>
            <a:r>
              <a:rPr lang="es-ES" dirty="0" err="1">
                <a:solidFill>
                  <a:srgbClr val="1E03BD"/>
                </a:solidFill>
              </a:rPr>
              <a:t>kinematic</a:t>
            </a:r>
            <a:r>
              <a:rPr lang="es-ES" dirty="0">
                <a:solidFill>
                  <a:srgbClr val="1E03BD"/>
                </a:solidFill>
              </a:rPr>
              <a:t> </a:t>
            </a:r>
            <a:r>
              <a:rPr lang="es-ES" dirty="0" err="1">
                <a:solidFill>
                  <a:srgbClr val="1E03BD"/>
                </a:solidFill>
              </a:rPr>
              <a:t>Studies</a:t>
            </a:r>
            <a:endParaRPr lang="en-GB" dirty="0">
              <a:solidFill>
                <a:srgbClr val="1E03BD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3AB584A-56E7-4446-A0B9-F2B40E85C17F}"/>
              </a:ext>
            </a:extLst>
          </p:cNvPr>
          <p:cNvSpPr txBox="1"/>
          <p:nvPr/>
        </p:nvSpPr>
        <p:spPr>
          <a:xfrm>
            <a:off x="7424017" y="3068638"/>
            <a:ext cx="1546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Set-up @GSI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02437EA-68E9-93A6-5393-4AD0E1178F17}"/>
              </a:ext>
            </a:extLst>
          </p:cNvPr>
          <p:cNvSpPr txBox="1"/>
          <p:nvPr/>
        </p:nvSpPr>
        <p:spPr>
          <a:xfrm>
            <a:off x="1691680" y="392437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Talk by D. Cortina tomorrow</a:t>
            </a:r>
          </a:p>
        </p:txBody>
      </p:sp>
    </p:spTree>
    <p:extLst>
      <p:ext uri="{BB962C8B-B14F-4D97-AF65-F5344CB8AC3E}">
        <p14:creationId xmlns:p14="http://schemas.microsoft.com/office/powerpoint/2010/main" val="1477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789040"/>
            <a:ext cx="2914650" cy="27908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 prstMaterial="translucentPowder"/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5 Imagen" descr="csi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4017" y="189230"/>
            <a:ext cx="1513606" cy="377626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188" y="1052513"/>
            <a:ext cx="6713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2400" b="1" baseline="30000">
                <a:solidFill>
                  <a:srgbClr val="6600CC"/>
                </a:solidFill>
                <a:latin typeface="Bookman Old Style" pitchFamily="18" charset="0"/>
              </a:rPr>
              <a:t>11</a:t>
            </a:r>
            <a:r>
              <a:rPr lang="sv-SE" sz="2400" b="1">
                <a:solidFill>
                  <a:srgbClr val="6600CC"/>
                </a:solidFill>
                <a:latin typeface="Bookman Old Style" pitchFamily="18" charset="0"/>
              </a:rPr>
              <a:t>Li </a:t>
            </a:r>
            <a:r>
              <a:rPr lang="sv-SE" sz="2400" b="1">
                <a:latin typeface="Bookman Old Style" pitchFamily="18" charset="0"/>
              </a:rPr>
              <a:t>(264 MeV/u) + C      </a:t>
            </a:r>
            <a:r>
              <a:rPr lang="sv-SE" sz="2400" b="1" baseline="30000">
                <a:solidFill>
                  <a:srgbClr val="FF0000"/>
                </a:solidFill>
                <a:latin typeface="Bookman Old Style" pitchFamily="18" charset="0"/>
              </a:rPr>
              <a:t>9</a:t>
            </a:r>
            <a:r>
              <a:rPr lang="sv-SE" sz="2400" b="1">
                <a:solidFill>
                  <a:srgbClr val="FF0000"/>
                </a:solidFill>
                <a:latin typeface="Bookman Old Style" pitchFamily="18" charset="0"/>
              </a:rPr>
              <a:t>Li + n </a:t>
            </a:r>
            <a:r>
              <a:rPr lang="sv-SE" sz="2400" b="1">
                <a:solidFill>
                  <a:srgbClr val="0033CC"/>
                </a:solidFill>
                <a:latin typeface="Bookman Old Style" pitchFamily="18" charset="0"/>
              </a:rPr>
              <a:t> @ GSI</a:t>
            </a:r>
            <a:endParaRPr lang="en-US" sz="2400" b="1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10" name="Oval 6" descr="Dark horizontal"/>
          <p:cNvSpPr>
            <a:spLocks noChangeArrowheads="1"/>
          </p:cNvSpPr>
          <p:nvPr/>
        </p:nvSpPr>
        <p:spPr bwMode="auto">
          <a:xfrm rot="2970428">
            <a:off x="1560513" y="2320925"/>
            <a:ext cx="1676400" cy="685800"/>
          </a:xfrm>
          <a:prstGeom prst="ellipse">
            <a:avLst/>
          </a:prstGeom>
          <a:pattFill prst="dkHorz">
            <a:fgClr>
              <a:srgbClr val="FFCC00"/>
            </a:fgClr>
            <a:bgClr>
              <a:srgbClr val="FFFF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latin typeface="Calibri" pitchFamily="34" charset="0"/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1941513" y="2168525"/>
            <a:ext cx="457200" cy="4572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>
              <a:latin typeface="Calibri" pitchFamily="34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551113" y="2854325"/>
            <a:ext cx="304800" cy="304800"/>
          </a:xfrm>
          <a:prstGeom prst="ellipse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latin typeface="+mn-lt"/>
              <a:ea typeface="+mn-ea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1636713" y="2778125"/>
            <a:ext cx="7620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1636713" y="2854325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1636713" y="3159125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874713" y="3311525"/>
            <a:ext cx="762000" cy="5334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2398713" y="1939925"/>
            <a:ext cx="75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b="1" baseline="30000" dirty="0">
                <a:solidFill>
                  <a:schemeClr val="accent4">
                    <a:lumMod val="75000"/>
                  </a:schemeClr>
                </a:solidFill>
                <a:latin typeface="Bookman Old Style" charset="0"/>
                <a:ea typeface="+mn-ea"/>
              </a:rPr>
              <a:t>10</a:t>
            </a:r>
            <a:r>
              <a:rPr lang="sv-SE" sz="2400" b="1" dirty="0">
                <a:solidFill>
                  <a:schemeClr val="accent4">
                    <a:lumMod val="75000"/>
                  </a:schemeClr>
                </a:solidFill>
                <a:latin typeface="Bookman Old Style" charset="0"/>
                <a:ea typeface="+mn-ea"/>
              </a:rPr>
              <a:t>Li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Bookman Old Style" charset="0"/>
              <a:ea typeface="+mn-ea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103313" y="2701925"/>
            <a:ext cx="6334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400" b="1" baseline="30000">
                <a:solidFill>
                  <a:srgbClr val="FF0000"/>
                </a:solidFill>
                <a:latin typeface="Bookman Old Style" pitchFamily="18" charset="0"/>
              </a:rPr>
              <a:t>9</a:t>
            </a:r>
            <a:r>
              <a:rPr lang="sv-SE" sz="2400" b="1">
                <a:solidFill>
                  <a:srgbClr val="FF0000"/>
                </a:solidFill>
                <a:latin typeface="Bookman Old Style" pitchFamily="18" charset="0"/>
              </a:rPr>
              <a:t>Li</a:t>
            </a:r>
            <a:endParaRPr lang="en-US" sz="2400" b="1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2017713" y="3082925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2400" b="1">
                <a:solidFill>
                  <a:schemeClr val="accent2"/>
                </a:solidFill>
                <a:latin typeface="Bookman Old Style" pitchFamily="18" charset="0"/>
              </a:rPr>
              <a:t>n</a:t>
            </a:r>
            <a:r>
              <a:rPr lang="sv-SE" sz="2400" b="1" baseline="-25000">
                <a:solidFill>
                  <a:schemeClr val="accent2"/>
                </a:solidFill>
                <a:latin typeface="Bookman Old Style" pitchFamily="18" charset="0"/>
              </a:rPr>
              <a:t>2</a:t>
            </a:r>
            <a:endParaRPr lang="en-US" sz="2400" b="1" baseline="-25000">
              <a:solidFill>
                <a:schemeClr val="accent2"/>
              </a:solidFill>
              <a:latin typeface="Bookman Old Style" pitchFamily="18" charset="0"/>
            </a:endParaRP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569913" y="3692525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2400" b="1">
                <a:solidFill>
                  <a:schemeClr val="accent2"/>
                </a:solidFill>
                <a:latin typeface="Bookman Old Style" pitchFamily="18" charset="0"/>
              </a:rPr>
              <a:t>n</a:t>
            </a:r>
            <a:r>
              <a:rPr lang="sv-SE" sz="2400" b="1" baseline="-25000">
                <a:solidFill>
                  <a:schemeClr val="accent2"/>
                </a:solidFill>
                <a:latin typeface="Bookman Old Style" pitchFamily="18" charset="0"/>
              </a:rPr>
              <a:t>1</a:t>
            </a:r>
            <a:endParaRPr lang="en-US" sz="2400" b="1" baseline="-25000">
              <a:solidFill>
                <a:schemeClr val="accent2"/>
              </a:solidFill>
              <a:latin typeface="Bookman Old Style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7588" y="2159000"/>
            <a:ext cx="3705225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6"/>
          <p:cNvSpPr>
            <a:spLocks noChangeShapeType="1"/>
          </p:cNvSpPr>
          <p:nvPr/>
        </p:nvSpPr>
        <p:spPr bwMode="auto">
          <a:xfrm flipH="1">
            <a:off x="7218363" y="2493963"/>
            <a:ext cx="504825" cy="64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H="1">
            <a:off x="7721600" y="3140075"/>
            <a:ext cx="576263" cy="936625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flipV="1">
            <a:off x="7073900" y="4365625"/>
            <a:ext cx="0" cy="6477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650163" y="2060575"/>
            <a:ext cx="287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1">
                <a:solidFill>
                  <a:srgbClr val="0066FF"/>
                </a:solidFill>
                <a:latin typeface="Bookman Old Style" pitchFamily="18" charset="0"/>
              </a:rPr>
              <a:t>s</a:t>
            </a:r>
            <a:endParaRPr lang="en-US" sz="2400" b="1">
              <a:solidFill>
                <a:srgbClr val="0066FF"/>
              </a:solidFill>
              <a:latin typeface="Bookman Old Style" pitchFamily="18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8081963" y="2611438"/>
            <a:ext cx="287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1">
                <a:solidFill>
                  <a:srgbClr val="009900"/>
                </a:solidFill>
                <a:latin typeface="Bookman Old Style" pitchFamily="18" charset="0"/>
              </a:rPr>
              <a:t>p</a:t>
            </a:r>
            <a:endParaRPr lang="en-US" sz="2400" b="1">
              <a:solidFill>
                <a:srgbClr val="009900"/>
              </a:solidFill>
              <a:latin typeface="Bookman Old Style" pitchFamily="18" charset="0"/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858000" y="4987925"/>
            <a:ext cx="287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2400" b="1">
                <a:solidFill>
                  <a:srgbClr val="FF9900"/>
                </a:solidFill>
                <a:latin typeface="Bookman Old Style" pitchFamily="18" charset="0"/>
              </a:rPr>
              <a:t>d</a:t>
            </a:r>
            <a:endParaRPr lang="en-US" sz="2400" b="1">
              <a:solidFill>
                <a:srgbClr val="FF9900"/>
              </a:solidFill>
              <a:latin typeface="Bookman Old Style" pitchFamily="18" charset="0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1179513" y="3915569"/>
            <a:ext cx="2376488" cy="1230312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dirty="0">
                <a:latin typeface="Bookman Old Style" pitchFamily="18" charset="0"/>
              </a:rPr>
              <a:t>l=0	0.409(22)</a:t>
            </a:r>
          </a:p>
          <a:p>
            <a:pPr>
              <a:spcBef>
                <a:spcPct val="50000"/>
              </a:spcBef>
            </a:pPr>
            <a:r>
              <a:rPr lang="sv-SE" dirty="0">
                <a:latin typeface="Bookman Old Style" pitchFamily="18" charset="0"/>
              </a:rPr>
              <a:t>l=1	0.420(34)</a:t>
            </a:r>
          </a:p>
          <a:p>
            <a:pPr>
              <a:spcBef>
                <a:spcPct val="50000"/>
              </a:spcBef>
            </a:pPr>
            <a:r>
              <a:rPr lang="sv-SE" dirty="0">
                <a:latin typeface="Bookman Old Style" pitchFamily="18" charset="0"/>
              </a:rPr>
              <a:t>l=2	0.171(49)</a:t>
            </a:r>
            <a:endParaRPr lang="en-US" dirty="0">
              <a:latin typeface="Bookman Old Style" pitchFamily="18" charset="0"/>
            </a:endParaRPr>
          </a:p>
        </p:txBody>
      </p:sp>
      <p:graphicFrame>
        <p:nvGraphicFramePr>
          <p:cNvPr id="29" name="Object 71"/>
          <p:cNvGraphicFramePr>
            <a:graphicFrameLocks noChangeAspect="1"/>
          </p:cNvGraphicFramePr>
          <p:nvPr/>
        </p:nvGraphicFramePr>
        <p:xfrm>
          <a:off x="5580063" y="1541463"/>
          <a:ext cx="2808287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2587" imgH="241415" progId="Equation.3">
                  <p:embed/>
                </p:oleObj>
              </mc:Choice>
              <mc:Fallback>
                <p:oleObj name="Equation" r:id="rId5" imgW="1142587" imgH="241415" progId="Equation.3">
                  <p:embed/>
                  <p:pic>
                    <p:nvPicPr>
                      <p:cNvPr id="29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541463"/>
                        <a:ext cx="2808287" cy="59213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894651" y="5184452"/>
            <a:ext cx="4464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200" dirty="0">
                <a:latin typeface="Times New Roman" pitchFamily="18" charset="0"/>
              </a:rPr>
              <a:t>Simon, et al., </a:t>
            </a:r>
            <a:r>
              <a:rPr lang="sv-SE" sz="1200" dirty="0" err="1">
                <a:latin typeface="Times New Roman" pitchFamily="18" charset="0"/>
              </a:rPr>
              <a:t>Nucl</a:t>
            </a:r>
            <a:r>
              <a:rPr lang="sv-SE" sz="1200" dirty="0">
                <a:latin typeface="Times New Roman" pitchFamily="18" charset="0"/>
              </a:rPr>
              <a:t>. </a:t>
            </a:r>
            <a:r>
              <a:rPr lang="sv-SE" sz="1200" dirty="0" err="1">
                <a:latin typeface="Times New Roman" pitchFamily="18" charset="0"/>
              </a:rPr>
              <a:t>Phys</a:t>
            </a:r>
            <a:r>
              <a:rPr lang="sv-SE" sz="1200" dirty="0">
                <a:latin typeface="Times New Roman" pitchFamily="18" charset="0"/>
              </a:rPr>
              <a:t>. A 791 (2007) 267</a:t>
            </a:r>
            <a:endParaRPr lang="en-US" sz="1200" dirty="0">
              <a:latin typeface="Times New Roman" pitchFamily="18" charset="0"/>
            </a:endParaRPr>
          </a:p>
        </p:txBody>
      </p:sp>
      <p:cxnSp>
        <p:nvCxnSpPr>
          <p:cNvPr id="31" name="Straight Arrow Connector 28"/>
          <p:cNvCxnSpPr>
            <a:cxnSpLocks noChangeShapeType="1"/>
          </p:cNvCxnSpPr>
          <p:nvPr/>
        </p:nvCxnSpPr>
        <p:spPr bwMode="auto">
          <a:xfrm>
            <a:off x="4067175" y="1268413"/>
            <a:ext cx="43338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" name="TextBox 29"/>
          <p:cNvSpPr txBox="1">
            <a:spLocks noChangeArrowheads="1"/>
          </p:cNvSpPr>
          <p:nvPr/>
        </p:nvSpPr>
        <p:spPr bwMode="auto">
          <a:xfrm>
            <a:off x="874713" y="5412513"/>
            <a:ext cx="4248150" cy="708025"/>
          </a:xfrm>
          <a:prstGeom prst="rect">
            <a:avLst/>
          </a:prstGeom>
          <a:solidFill>
            <a:srgbClr val="FFFF66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Model Independent experimental confirmation, of the Beta Decay result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AB2AA781-F63F-6841-B169-A090D84D28BC}"/>
              </a:ext>
            </a:extLst>
          </p:cNvPr>
          <p:cNvSpPr txBox="1">
            <a:spLocks/>
          </p:cNvSpPr>
          <p:nvPr/>
        </p:nvSpPr>
        <p:spPr>
          <a:xfrm>
            <a:off x="179512" y="179840"/>
            <a:ext cx="7772400" cy="562074"/>
          </a:xfrm>
          <a:prstGeom prst="rect">
            <a:avLst/>
          </a:prstGeom>
        </p:spPr>
        <p:txBody>
          <a:bodyPr bIns="91440" anchor="b" anchorCtr="0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1E03BD"/>
                </a:solidFill>
              </a:rPr>
              <a:t>Halo </a:t>
            </a:r>
            <a:r>
              <a:rPr lang="es-ES" dirty="0" err="1">
                <a:solidFill>
                  <a:srgbClr val="1E03BD"/>
                </a:solidFill>
              </a:rPr>
              <a:t>wavefunction</a:t>
            </a:r>
            <a:r>
              <a:rPr lang="es-ES" dirty="0">
                <a:solidFill>
                  <a:srgbClr val="1E03BD"/>
                </a:solidFill>
              </a:rPr>
              <a:t> of </a:t>
            </a:r>
            <a:r>
              <a:rPr lang="es-ES" baseline="30000" dirty="0">
                <a:solidFill>
                  <a:srgbClr val="1E03BD"/>
                </a:solidFill>
              </a:rPr>
              <a:t>11</a:t>
            </a:r>
            <a:r>
              <a:rPr lang="es-ES" dirty="0">
                <a:solidFill>
                  <a:srgbClr val="1E03BD"/>
                </a:solidFill>
              </a:rPr>
              <a:t>Li</a:t>
            </a:r>
            <a:endParaRPr lang="en-GB" dirty="0">
              <a:solidFill>
                <a:srgbClr val="1E0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12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1FF1F-ED56-2545-BA50-142393A4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82" y="115632"/>
            <a:ext cx="3359870" cy="1143000"/>
          </a:xfrm>
        </p:spPr>
        <p:txBody>
          <a:bodyPr>
            <a:normAutofit fontScale="90000"/>
          </a:bodyPr>
          <a:lstStyle/>
          <a:p>
            <a:r>
              <a:rPr lang="es-ES" altLang="es-ES" dirty="0">
                <a:solidFill>
                  <a:srgbClr val="1E03BD"/>
                </a:solidFill>
              </a:rPr>
              <a:t>Halo </a:t>
            </a:r>
            <a:r>
              <a:rPr lang="es-ES" altLang="es-ES" dirty="0" err="1">
                <a:solidFill>
                  <a:srgbClr val="1E03BD"/>
                </a:solidFill>
              </a:rPr>
              <a:t>nuclei</a:t>
            </a:r>
            <a:br>
              <a:rPr lang="es-ES" altLang="es-ES" dirty="0">
                <a:solidFill>
                  <a:srgbClr val="1E03BD"/>
                </a:solidFill>
              </a:rPr>
            </a:br>
            <a:r>
              <a:rPr lang="es-ES" altLang="es-ES" dirty="0">
                <a:solidFill>
                  <a:srgbClr val="1E03BD"/>
                </a:solidFill>
              </a:rPr>
              <a:t>&amp; </a:t>
            </a:r>
            <a:r>
              <a:rPr lang="es-ES" altLang="es-ES" dirty="0" err="1">
                <a:solidFill>
                  <a:srgbClr val="1E03BD"/>
                </a:solidFill>
              </a:rPr>
              <a:t>reactions</a:t>
            </a:r>
            <a:endParaRPr lang="en-GB" dirty="0">
              <a:solidFill>
                <a:srgbClr val="1E03BD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2E4A841-57E5-B84F-A7B6-73E510683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3FBF284B-6A68-0945-A5A8-A5EC81230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BF4D7CE-8E59-F24B-B5D7-00C8AB125D05}" type="slidenum">
              <a:rPr lang="es-ES" altLang="es-E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s-ES" altLang="es-ES" sz="1200">
              <a:solidFill>
                <a:srgbClr val="898989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FE4715-5E7B-014A-993F-8EAFC057E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488" y="1824038"/>
            <a:ext cx="576262" cy="576262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400" baseline="30000">
                <a:solidFill>
                  <a:srgbClr val="FFFFFF"/>
                </a:solidFill>
                <a:latin typeface="Bookman Old Style" panose="02050604050505020204" pitchFamily="18" charset="0"/>
              </a:rPr>
              <a:t>1</a:t>
            </a:r>
            <a:r>
              <a:rPr lang="sv-SE" altLang="es-ES" sz="2400">
                <a:solidFill>
                  <a:srgbClr val="FFFFFF"/>
                </a:solidFill>
                <a:latin typeface="Bookman Old Style" panose="02050604050505020204" pitchFamily="18" charset="0"/>
              </a:rPr>
              <a:t>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525ABE-A3C7-BF4C-ABAC-4CEBF3A7F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2400300"/>
            <a:ext cx="576263" cy="576263"/>
          </a:xfrm>
          <a:prstGeom prst="rect">
            <a:avLst/>
          </a:prstGeom>
          <a:solidFill>
            <a:srgbClr val="0099FF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400">
                <a:latin typeface="Bookman Old Style" panose="02050604050505020204" pitchFamily="18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616DDC-898E-5A44-9D5B-333E8498C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1824038"/>
            <a:ext cx="576263" cy="576262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400" baseline="30000">
                <a:solidFill>
                  <a:srgbClr val="FFFFFF"/>
                </a:solidFill>
                <a:latin typeface="Bookman Old Style" panose="02050604050505020204" pitchFamily="18" charset="0"/>
              </a:rPr>
              <a:t>2</a:t>
            </a:r>
            <a:r>
              <a:rPr lang="sv-SE" altLang="es-ES" sz="2400">
                <a:solidFill>
                  <a:srgbClr val="FFFFFF"/>
                </a:solidFill>
                <a:latin typeface="Bookman Old Style" panose="02050604050505020204" pitchFamily="18" charset="0"/>
              </a:rPr>
              <a:t>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D673B9-8816-D247-8538-C84CEA996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1247775"/>
            <a:ext cx="576263" cy="576263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400" baseline="30000">
                <a:solidFill>
                  <a:srgbClr val="FFFFFF"/>
                </a:solidFill>
                <a:latin typeface="Bookman Old Style" panose="02050604050505020204" pitchFamily="18" charset="0"/>
              </a:rPr>
              <a:t>3</a:t>
            </a:r>
            <a:r>
              <a:rPr lang="sv-SE" altLang="es-ES" sz="2400">
                <a:solidFill>
                  <a:srgbClr val="FFFFFF"/>
                </a:solidFill>
                <a:latin typeface="Bookman Old Style" panose="02050604050505020204" pitchFamily="18" charset="0"/>
              </a:rPr>
              <a:t>He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4EF3B6-B9CA-564A-84FD-3D912E49E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0013" y="1247775"/>
            <a:ext cx="576262" cy="576263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400" baseline="30000">
                <a:solidFill>
                  <a:srgbClr val="FFFFFF"/>
                </a:solidFill>
                <a:latin typeface="Bookman Old Style" panose="02050604050505020204" pitchFamily="18" charset="0"/>
              </a:rPr>
              <a:t>4</a:t>
            </a:r>
            <a:r>
              <a:rPr lang="sv-SE" altLang="es-ES" sz="2400">
                <a:solidFill>
                  <a:srgbClr val="FFFFFF"/>
                </a:solidFill>
                <a:latin typeface="Bookman Old Style" panose="02050604050505020204" pitchFamily="18" charset="0"/>
              </a:rPr>
              <a:t>He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4E8091-434B-D74E-9464-2CE9BD9D1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671513"/>
            <a:ext cx="576262" cy="576262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400" baseline="30000">
                <a:solidFill>
                  <a:srgbClr val="FFFFFF"/>
                </a:solidFill>
                <a:latin typeface="Bookman Old Style" panose="02050604050505020204" pitchFamily="18" charset="0"/>
              </a:rPr>
              <a:t>6</a:t>
            </a:r>
            <a:r>
              <a:rPr lang="sv-SE" altLang="es-ES" sz="2400">
                <a:solidFill>
                  <a:srgbClr val="FFFFFF"/>
                </a:solidFill>
                <a:latin typeface="Bookman Old Style" panose="02050604050505020204" pitchFamily="18" charset="0"/>
              </a:rPr>
              <a:t>Li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6B8933-C040-FE43-BED2-1E8715959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671513"/>
            <a:ext cx="576263" cy="576262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400" baseline="30000">
                <a:solidFill>
                  <a:srgbClr val="FFFFFF"/>
                </a:solidFill>
                <a:latin typeface="Bookman Old Style" panose="02050604050505020204" pitchFamily="18" charset="0"/>
              </a:rPr>
              <a:t>7</a:t>
            </a:r>
            <a:r>
              <a:rPr lang="sv-SE" altLang="es-ES" sz="2400">
                <a:solidFill>
                  <a:srgbClr val="FFFFFF"/>
                </a:solidFill>
                <a:latin typeface="Bookman Old Style" panose="02050604050505020204" pitchFamily="18" charset="0"/>
              </a:rPr>
              <a:t>Li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2145FE-AC9E-FB49-B3F2-7F798A35A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7213" y="671513"/>
            <a:ext cx="576262" cy="576262"/>
          </a:xfrm>
          <a:prstGeom prst="rect">
            <a:avLst/>
          </a:prstGeom>
          <a:solidFill>
            <a:srgbClr val="0099FF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400" baseline="30000">
                <a:latin typeface="Bookman Old Style" panose="02050604050505020204" pitchFamily="18" charset="0"/>
              </a:rPr>
              <a:t>8</a:t>
            </a:r>
            <a:r>
              <a:rPr lang="sv-SE" altLang="es-ES" sz="2400">
                <a:latin typeface="Bookman Old Style" panose="02050604050505020204" pitchFamily="18" charset="0"/>
              </a:rPr>
              <a:t>Li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A414A9-CC47-1147-B040-E5E7A61B9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475" y="671513"/>
            <a:ext cx="576263" cy="576262"/>
          </a:xfrm>
          <a:prstGeom prst="rect">
            <a:avLst/>
          </a:prstGeom>
          <a:solidFill>
            <a:srgbClr val="0099FF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400" baseline="30000">
                <a:latin typeface="Bookman Old Style" panose="02050604050505020204" pitchFamily="18" charset="0"/>
              </a:rPr>
              <a:t>9</a:t>
            </a:r>
            <a:r>
              <a:rPr lang="sv-SE" altLang="es-ES" sz="2400">
                <a:latin typeface="Bookman Old Style" panose="02050604050505020204" pitchFamily="18" charset="0"/>
              </a:rPr>
              <a:t>Li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AFB1A4-F551-8D49-B33A-21BA21D31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738" y="671513"/>
            <a:ext cx="576262" cy="576262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400" baseline="30000">
                <a:latin typeface="Bookman Old Style" panose="02050604050505020204" pitchFamily="18" charset="0"/>
              </a:rPr>
              <a:t>10</a:t>
            </a:r>
            <a:r>
              <a:rPr lang="sv-SE" altLang="es-ES" sz="2400">
                <a:latin typeface="Bookman Old Style" panose="02050604050505020204" pitchFamily="18" charset="0"/>
              </a:rPr>
              <a:t>Li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37FD49-7A35-3A4D-A08E-31082BB8A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0" y="671513"/>
            <a:ext cx="576263" cy="576262"/>
          </a:xfrm>
          <a:prstGeom prst="rect">
            <a:avLst/>
          </a:prstGeom>
          <a:solidFill>
            <a:srgbClr val="FF420E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400" baseline="30000">
                <a:latin typeface="Bookman Old Style" panose="02050604050505020204" pitchFamily="18" charset="0"/>
              </a:rPr>
              <a:t>11</a:t>
            </a:r>
            <a:r>
              <a:rPr lang="sv-SE" altLang="es-ES" sz="2400">
                <a:latin typeface="Bookman Old Style" panose="02050604050505020204" pitchFamily="18" charset="0"/>
              </a:rPr>
              <a:t>Li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48B9720B-D8B6-7245-9D73-FF163BD66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2925" y="95250"/>
            <a:ext cx="576263" cy="576263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200" baseline="30000">
                <a:solidFill>
                  <a:srgbClr val="FFFFFF"/>
                </a:solidFill>
                <a:latin typeface="Bookman Old Style" panose="02050604050505020204" pitchFamily="18" charset="0"/>
              </a:rPr>
              <a:t>9</a:t>
            </a:r>
            <a:r>
              <a:rPr lang="sv-SE" altLang="es-ES" sz="2200">
                <a:solidFill>
                  <a:srgbClr val="FFFFFF"/>
                </a:solidFill>
                <a:latin typeface="Bookman Old Style" panose="02050604050505020204" pitchFamily="18" charset="0"/>
              </a:rPr>
              <a:t>Be</a:t>
            </a: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A9307E61-5FBB-C946-A69C-544616383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95250"/>
            <a:ext cx="576262" cy="576263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200" baseline="30000">
                <a:solidFill>
                  <a:srgbClr val="FFFFFF"/>
                </a:solidFill>
                <a:latin typeface="Bookman Old Style" panose="02050604050505020204" pitchFamily="18" charset="0"/>
              </a:rPr>
              <a:t>10</a:t>
            </a:r>
            <a:r>
              <a:rPr lang="sv-SE" altLang="es-ES" sz="2200">
                <a:solidFill>
                  <a:srgbClr val="FFFFFF"/>
                </a:solidFill>
                <a:latin typeface="Bookman Old Style" panose="02050604050505020204" pitchFamily="18" charset="0"/>
              </a:rPr>
              <a:t>Be</a:t>
            </a: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113353C7-356F-0540-9E88-7CEFE3E3C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5450" y="95250"/>
            <a:ext cx="576263" cy="576263"/>
          </a:xfrm>
          <a:prstGeom prst="rect">
            <a:avLst/>
          </a:prstGeom>
          <a:solidFill>
            <a:srgbClr val="FF420E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200" baseline="30000">
                <a:latin typeface="Bookman Old Style" panose="02050604050505020204" pitchFamily="18" charset="0"/>
              </a:rPr>
              <a:t>11</a:t>
            </a:r>
            <a:r>
              <a:rPr lang="sv-SE" altLang="es-ES" sz="2200">
                <a:latin typeface="Bookman Old Style" panose="02050604050505020204" pitchFamily="18" charset="0"/>
              </a:rPr>
              <a:t>Be</a:t>
            </a: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151CF763-7CF5-3140-AB3C-8B9FA7FA2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1713" y="95250"/>
            <a:ext cx="576262" cy="576263"/>
          </a:xfrm>
          <a:prstGeom prst="rect">
            <a:avLst/>
          </a:prstGeom>
          <a:solidFill>
            <a:srgbClr val="0099FF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200" baseline="30000">
                <a:latin typeface="Bookman Old Style" panose="02050604050505020204" pitchFamily="18" charset="0"/>
              </a:rPr>
              <a:t>12</a:t>
            </a:r>
            <a:r>
              <a:rPr lang="sv-SE" altLang="es-ES" sz="2200">
                <a:latin typeface="Bookman Old Style" panose="02050604050505020204" pitchFamily="18" charset="0"/>
              </a:rPr>
              <a:t>Be</a:t>
            </a: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0BB61979-E1C8-994F-A00B-ED6F8D014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50" y="1247775"/>
            <a:ext cx="576263" cy="576263"/>
          </a:xfrm>
          <a:prstGeom prst="rect">
            <a:avLst/>
          </a:prstGeom>
          <a:solidFill>
            <a:srgbClr val="FF420E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400" baseline="30000">
                <a:latin typeface="Bookman Old Style" panose="02050604050505020204" pitchFamily="18" charset="0"/>
              </a:rPr>
              <a:t>6</a:t>
            </a:r>
            <a:r>
              <a:rPr lang="sv-SE" altLang="es-ES" sz="2400">
                <a:latin typeface="Bookman Old Style" panose="02050604050505020204" pitchFamily="18" charset="0"/>
              </a:rPr>
              <a:t>He</a:t>
            </a: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44773316-6E82-2A4C-B22E-864B6EC8A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475" y="1247775"/>
            <a:ext cx="576263" cy="576263"/>
          </a:xfrm>
          <a:prstGeom prst="rect">
            <a:avLst/>
          </a:prstGeom>
          <a:solidFill>
            <a:srgbClr val="AECF00"/>
          </a:solidFill>
          <a:ln w="9360" cap="sq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altLang="es-ES" sz="2400" baseline="30000">
                <a:latin typeface="Bookman Old Style" panose="02050604050505020204" pitchFamily="18" charset="0"/>
              </a:rPr>
              <a:t>8</a:t>
            </a:r>
            <a:r>
              <a:rPr lang="sv-SE" altLang="es-ES" sz="2400">
                <a:latin typeface="Bookman Old Style" panose="02050604050505020204" pitchFamily="18" charset="0"/>
              </a:rPr>
              <a:t>He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41D4E773-487A-6046-A4E3-DDE33160C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561" y="4665989"/>
            <a:ext cx="5162550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Clr>
                <a:srgbClr val="000000"/>
              </a:buClr>
              <a:buSzPct val="100000"/>
              <a:buFont typeface="Wingdings" charset="2"/>
              <a:buNone/>
              <a:defRPr/>
            </a:pPr>
            <a:r>
              <a:rPr lang="en-US" u="sng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Reaction properties at near-barrier energies:</a:t>
            </a:r>
          </a:p>
          <a:p>
            <a:pPr eaLnBrk="1" hangingPunct="1">
              <a:lnSpc>
                <a:spcPct val="115000"/>
              </a:lnSpc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charset="2"/>
              </a:rPr>
              <a:t>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Strong absorption in elastic channel</a:t>
            </a:r>
          </a:p>
          <a:p>
            <a:pPr eaLnBrk="1" hangingPunct="1">
              <a:lnSpc>
                <a:spcPct val="115000"/>
              </a:lnSpc>
              <a:buClr>
                <a:srgbClr val="000000"/>
              </a:buClr>
              <a:buSzPct val="100000"/>
              <a:buFont typeface="Wingdings" charset="2"/>
              <a:buChar char="à"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Large cross section for fragmentation</a:t>
            </a:r>
          </a:p>
          <a:p>
            <a:pPr eaLnBrk="1" hangingPunct="1">
              <a:lnSpc>
                <a:spcPct val="115000"/>
              </a:lnSpc>
              <a:buClr>
                <a:srgbClr val="000000"/>
              </a:buClr>
              <a:buSzPct val="100000"/>
              <a:buFont typeface="Wingdings" charset="2"/>
              <a:buChar char="à"/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They are easily polarizable</a:t>
            </a:r>
            <a:r>
              <a:rPr lang="en-US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  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Wingdings" charset="2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ED01B93A-89F5-F540-9E8F-C6CB2E4B4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892300"/>
            <a:ext cx="4909120" cy="2616200"/>
          </a:xfrm>
          <a:prstGeom prst="rect">
            <a:avLst/>
          </a:prstGeom>
          <a:noFill/>
          <a:ln w="9525">
            <a:solidFill>
              <a:srgbClr val="1E03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es-ES" sz="1800" u="sng" dirty="0">
                <a:solidFill>
                  <a:srgbClr val="000090"/>
                </a:solidFill>
                <a:sym typeface="Wingdings" pitchFamily="2" charset="2"/>
              </a:rPr>
              <a:t>Halo Nuclei: Common “Structural” properties</a:t>
            </a:r>
            <a:r>
              <a:rPr lang="en-US" altLang="es-ES" sz="1800" dirty="0">
                <a:solidFill>
                  <a:srgbClr val="000090"/>
                </a:solidFill>
                <a:sym typeface="Wingdings" pitchFamily="2" charset="2"/>
              </a:rPr>
              <a:t> </a:t>
            </a:r>
          </a:p>
          <a:p>
            <a:pPr marL="285750" indent="-285750" defTabSz="914400" eaLnBrk="1" hangingPunct="1">
              <a:spcBef>
                <a:spcPct val="20000"/>
              </a:spcBef>
              <a:buClr>
                <a:srgbClr val="1E03BD"/>
              </a:buClr>
              <a:buSzPct val="75000"/>
              <a:buFont typeface="Wingdings" pitchFamily="2" charset="2"/>
              <a:buChar char="q"/>
            </a:pPr>
            <a:r>
              <a:rPr lang="en-US" altLang="es-ES" sz="1800" dirty="0">
                <a:solidFill>
                  <a:schemeClr val="tx1"/>
                </a:solidFill>
              </a:rPr>
              <a:t>Rather inert core plus one or two barely unbound extra (1-2) neutrons or protons</a:t>
            </a:r>
          </a:p>
          <a:p>
            <a:pPr marL="285750" indent="-285750" defTabSz="914400" eaLnBrk="1" hangingPunct="1">
              <a:spcBef>
                <a:spcPct val="20000"/>
              </a:spcBef>
              <a:buClr>
                <a:srgbClr val="1E03BD"/>
              </a:buClr>
              <a:buSzPct val="75000"/>
              <a:buFont typeface="Wingdings" pitchFamily="2" charset="2"/>
              <a:buChar char="q"/>
            </a:pPr>
            <a:r>
              <a:rPr lang="en-US" altLang="es-ES" sz="1800" dirty="0">
                <a:solidFill>
                  <a:schemeClr val="tx1"/>
                </a:solidFill>
              </a:rPr>
              <a:t>Extended nucleon distribution, </a:t>
            </a:r>
          </a:p>
          <a:p>
            <a:pPr marL="0" indent="0" defTabSz="914400" eaLnBrk="1" hangingPunct="1">
              <a:spcBef>
                <a:spcPct val="20000"/>
              </a:spcBef>
              <a:buClr>
                <a:srgbClr val="1E03BD"/>
              </a:buClr>
              <a:buSzPct val="75000"/>
            </a:pPr>
            <a:r>
              <a:rPr lang="en-US" altLang="es-ES" sz="1800" dirty="0">
                <a:solidFill>
                  <a:schemeClr val="tx1"/>
                </a:solidFill>
              </a:rPr>
              <a:t>      large “radius”</a:t>
            </a:r>
            <a:r>
              <a:rPr lang="en-US" altLang="ja-JP" sz="18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altLang="es-ES" sz="1800" dirty="0">
                <a:solidFill>
                  <a:schemeClr val="tx1"/>
                </a:solidFill>
                <a:sym typeface="Wingdings" pitchFamily="2" charset="2"/>
              </a:rPr>
              <a:t>“</a:t>
            </a:r>
            <a:r>
              <a:rPr lang="en-US" altLang="ja-JP" sz="1800" dirty="0">
                <a:solidFill>
                  <a:schemeClr val="tx1"/>
                </a:solidFill>
                <a:sym typeface="Wingdings" pitchFamily="2" charset="2"/>
              </a:rPr>
              <a:t>halo</a:t>
            </a:r>
            <a:r>
              <a:rPr lang="en-US" altLang="es-ES" sz="1800" dirty="0">
                <a:solidFill>
                  <a:schemeClr val="tx1"/>
                </a:solidFill>
                <a:sym typeface="Wingdings" pitchFamily="2" charset="2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</a:rPr>
              <a:t> </a:t>
            </a:r>
          </a:p>
          <a:p>
            <a:pPr marL="285750" indent="-285750" defTabSz="914400" eaLnBrk="1" hangingPunct="1">
              <a:spcBef>
                <a:spcPct val="20000"/>
              </a:spcBef>
              <a:buClr>
                <a:srgbClr val="1E03BD"/>
              </a:buClr>
              <a:buSzPct val="75000"/>
              <a:buFont typeface="Wingdings" pitchFamily="2" charset="2"/>
              <a:buChar char="q"/>
            </a:pPr>
            <a:r>
              <a:rPr lang="en-US" altLang="es-ES" sz="1800" dirty="0">
                <a:solidFill>
                  <a:schemeClr val="tx1"/>
                </a:solidFill>
                <a:sym typeface="Wingdings" pitchFamily="2" charset="2"/>
              </a:rPr>
              <a:t>Very few excited states –if any.</a:t>
            </a:r>
          </a:p>
          <a:p>
            <a:pPr marL="285750" indent="-285750" defTabSz="914400" eaLnBrk="1" hangingPunct="1">
              <a:spcBef>
                <a:spcPct val="20000"/>
              </a:spcBef>
              <a:buClr>
                <a:srgbClr val="1E03BD"/>
              </a:buClr>
              <a:buSzPct val="75000"/>
              <a:buFont typeface="Wingdings" pitchFamily="2" charset="2"/>
              <a:buChar char="q"/>
            </a:pPr>
            <a:r>
              <a:rPr lang="en-US" altLang="es-ES" sz="1800" dirty="0">
                <a:solidFill>
                  <a:schemeClr val="tx1"/>
                </a:solidFill>
              </a:rPr>
              <a:t>Unique exotic structure: </a:t>
            </a:r>
            <a:r>
              <a:rPr lang="en-US" altLang="es-ES" sz="1800" dirty="0">
                <a:solidFill>
                  <a:schemeClr val="tx1"/>
                </a:solidFill>
                <a:sym typeface="Wingdings" pitchFamily="2" charset="2"/>
              </a:rPr>
              <a:t>Insight into slow degrees of freedom</a:t>
            </a:r>
          </a:p>
          <a:p>
            <a:pPr defTabSz="914400" eaLnBrk="1" hangingPunct="1"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es-ES" sz="1800" dirty="0">
              <a:solidFill>
                <a:schemeClr val="tx1"/>
              </a:solidFill>
              <a:sym typeface="Wingdings" pitchFamily="2" charset="2"/>
            </a:endParaRPr>
          </a:p>
          <a:p>
            <a:pPr defTabSz="9144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endParaRPr lang="en-GB" altLang="es-ES" sz="1800" dirty="0">
              <a:solidFill>
                <a:schemeClr val="tx1"/>
              </a:solidFill>
              <a:sym typeface="Wingdings" pitchFamily="2" charset="2"/>
            </a:endParaRPr>
          </a:p>
        </p:txBody>
      </p:sp>
      <p:grpSp>
        <p:nvGrpSpPr>
          <p:cNvPr id="27" name="Agrupar 3">
            <a:extLst>
              <a:ext uri="{FF2B5EF4-FFF2-40B4-BE49-F238E27FC236}">
                <a16:creationId xmlns:a16="http://schemas.microsoft.com/office/drawing/2014/main" id="{9A8B452C-7805-FD4D-A836-4EBDE76D2EA0}"/>
              </a:ext>
            </a:extLst>
          </p:cNvPr>
          <p:cNvGrpSpPr>
            <a:grpSpLocks/>
          </p:cNvGrpSpPr>
          <p:nvPr/>
        </p:nvGrpSpPr>
        <p:grpSpPr bwMode="auto">
          <a:xfrm>
            <a:off x="27889" y="3509503"/>
            <a:ext cx="3157347" cy="2918556"/>
            <a:chOff x="395288" y="4005263"/>
            <a:chExt cx="3157537" cy="2919292"/>
          </a:xfrm>
        </p:grpSpPr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1A500393-B26C-964B-BC88-1D5AC4C48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4005263"/>
              <a:ext cx="3157537" cy="2611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003E2714-7879-6A40-99D8-CADD3BA09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137" y="6616700"/>
              <a:ext cx="2995587" cy="307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fr-FR" altLang="es-ES" sz="1400" dirty="0" err="1"/>
                <a:t>P</a:t>
              </a:r>
              <a:r>
                <a:rPr lang="fr-FR" altLang="es-ES" sz="1400" dirty="0" err="1">
                  <a:solidFill>
                    <a:schemeClr val="tx1"/>
                  </a:solidFill>
                </a:rPr>
                <a:t>Descouvemont</a:t>
              </a:r>
              <a:r>
                <a:rPr lang="fr-FR" altLang="es-ES" sz="1400" dirty="0">
                  <a:solidFill>
                    <a:schemeClr val="tx1"/>
                  </a:solidFill>
                </a:rPr>
                <a:t>.  NPA 615 (1997) 261</a:t>
              </a:r>
              <a:endParaRPr lang="en-US" altLang="es-E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CuadroTexto 4">
            <a:extLst>
              <a:ext uri="{FF2B5EF4-FFF2-40B4-BE49-F238E27FC236}">
                <a16:creationId xmlns:a16="http://schemas.microsoft.com/office/drawing/2014/main" id="{35816828-4EEF-814D-AA3C-7DB858BA6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6051384"/>
            <a:ext cx="6011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b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Interplay</a:t>
            </a:r>
            <a:r>
              <a:rPr lang="es-ES" altLang="es-ES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b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es-ES" altLang="es-ES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Nuclear </a:t>
            </a:r>
            <a:r>
              <a:rPr lang="es-ES" altLang="es-ES" b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es-ES" altLang="es-ES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altLang="es-ES" b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Reaction</a:t>
            </a:r>
            <a:r>
              <a:rPr lang="es-ES" altLang="es-ES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ES" b="1" dirty="0" err="1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Mechanism</a:t>
            </a:r>
            <a:endParaRPr lang="es-ES" alt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1">
            <a:extLst>
              <a:ext uri="{FF2B5EF4-FFF2-40B4-BE49-F238E27FC236}">
                <a16:creationId xmlns:a16="http://schemas.microsoft.com/office/drawing/2014/main" id="{D325A7CB-D97E-C74B-8935-3B2712058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78" y="3072500"/>
            <a:ext cx="1526106" cy="14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C94A815-1136-A840-8754-05A5A2C72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2" y="1626054"/>
            <a:ext cx="1641508" cy="157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910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7451A-CEE0-634A-B0D7-16290474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60" y="-273099"/>
            <a:ext cx="7772400" cy="11430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1E03BD"/>
                </a:solidFill>
                <a:ea typeface="Arial" charset="0"/>
                <a:cs typeface="Arial" charset="0"/>
              </a:rPr>
              <a:t>Low energy reactions of Halo nuclei</a:t>
            </a:r>
            <a:endParaRPr lang="en-GB" sz="3200" dirty="0">
              <a:solidFill>
                <a:srgbClr val="1E03BD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A0E43F3-DAD4-6D4D-A599-0913430FB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2380E4D-D515-2449-B955-72FDEAE65561}"/>
              </a:ext>
            </a:extLst>
          </p:cNvPr>
          <p:cNvSpPr/>
          <p:nvPr/>
        </p:nvSpPr>
        <p:spPr>
          <a:xfrm>
            <a:off x="146304" y="4226917"/>
            <a:ext cx="65532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Elastic Cross Sections and reaction fragments </a:t>
            </a:r>
            <a:r>
              <a:rPr lang="es-ES_tradnl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</a:t>
            </a:r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</a:p>
          <a:p>
            <a:endParaRPr lang="es-ES_tradnl" sz="8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	</a:t>
            </a:r>
            <a:r>
              <a:rPr lang="es-ES_tradnl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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Large yields at Coulomb barrier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	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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Useful to get first information with low intensity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RIBs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1E44DB-39E2-0B46-9E9C-C8B06D449B1E}"/>
              </a:ext>
            </a:extLst>
          </p:cNvPr>
          <p:cNvSpPr txBox="1"/>
          <p:nvPr/>
        </p:nvSpPr>
        <p:spPr>
          <a:xfrm>
            <a:off x="8915400" y="5890528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7" name="Agrupar 23">
            <a:extLst>
              <a:ext uri="{FF2B5EF4-FFF2-40B4-BE49-F238E27FC236}">
                <a16:creationId xmlns:a16="http://schemas.microsoft.com/office/drawing/2014/main" id="{AB55FA0A-0A88-C74F-AF61-93A9B2509430}"/>
              </a:ext>
            </a:extLst>
          </p:cNvPr>
          <p:cNvGrpSpPr/>
          <p:nvPr/>
        </p:nvGrpSpPr>
        <p:grpSpPr>
          <a:xfrm>
            <a:off x="234151" y="796431"/>
            <a:ext cx="8833649" cy="4170372"/>
            <a:chOff x="234151" y="510836"/>
            <a:chExt cx="8833649" cy="4170372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F3878EC-CA35-9F41-B564-FAFA122D0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9810" y="1035050"/>
              <a:ext cx="3597990" cy="3079750"/>
            </a:xfrm>
            <a:prstGeom prst="rect">
              <a:avLst/>
            </a:prstGeom>
          </p:spPr>
        </p:pic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AA1C007B-AF08-2E44-874E-1BDABCF43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151" y="510836"/>
              <a:ext cx="5638800" cy="4170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GB" dirty="0">
                  <a:solidFill>
                    <a:srgbClr val="0000F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Studies at Coulomb barrier energies are </a:t>
              </a:r>
              <a:r>
                <a:rPr lang="en-GB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interesting</a:t>
              </a:r>
              <a:r>
                <a:rPr lang="en-GB" dirty="0">
                  <a:solidFill>
                    <a:srgbClr val="0000FF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 to learn about the influence of the halo on the dynamics of the reaction  </a:t>
              </a:r>
            </a:p>
            <a:p>
              <a:pPr eaLnBrk="1" hangingPunct="1">
                <a:defRPr/>
              </a:pPr>
              <a:endParaRPr lang="en-GB" sz="500" dirty="0">
                <a:solidFill>
                  <a:srgbClr val="01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  <a:p>
              <a:pPr eaLnBrk="1" hangingPunct="1">
                <a:defRPr/>
              </a:pPr>
              <a:r>
                <a:rPr lang="en-GB" dirty="0">
                  <a:solidFill>
                    <a:srgbClr val="01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GB" dirty="0">
                  <a:solidFill>
                    <a:srgbClr val="010000"/>
                  </a:solidFill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Important correlation between relative motion </a:t>
              </a:r>
              <a:r>
                <a:rPr lang="en-GB" dirty="0">
                  <a:solidFill>
                    <a:srgbClr val="01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internal  degrees of  freedom.</a:t>
              </a:r>
            </a:p>
            <a:p>
              <a:pPr eaLnBrk="1" hangingPunct="1">
                <a:defRPr/>
              </a:pPr>
              <a:endParaRPr lang="en-GB" sz="500" dirty="0">
                <a:solidFill>
                  <a:srgbClr val="01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/>
              </a:pPr>
              <a:r>
                <a:rPr lang="en-GB" dirty="0">
                  <a:solidFill>
                    <a:srgbClr val="01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es-ES_tradnl" dirty="0">
                  <a:latin typeface="Calibri" panose="020F0502020204030204" pitchFamily="34" charset="0"/>
                  <a:cs typeface="Calibri" panose="020F0502020204030204" pitchFamily="34" charset="0"/>
                </a:rPr>
                <a:t>Low </a:t>
              </a:r>
              <a:r>
                <a:rPr lang="es-ES_tradnl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energy</a:t>
              </a:r>
              <a:r>
                <a:rPr lang="es-ES_tradnl" dirty="0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 </a:t>
              </a:r>
              <a:r>
                <a:rPr lang="es-ES_tradnl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Collision</a:t>
              </a:r>
              <a:r>
                <a:rPr lang="es-ES_tradnl" dirty="0">
                  <a:latin typeface="Calibri" panose="020F0502020204030204" pitchFamily="34" charset="0"/>
                  <a:cs typeface="Calibri" panose="020F0502020204030204" pitchFamily="34" charset="0"/>
                </a:rPr>
                <a:t> time </a:t>
              </a:r>
              <a:r>
                <a:rPr lang="es-ES_tradnl" dirty="0" err="1">
                  <a:latin typeface="Calibri" panose="020F0502020204030204" pitchFamily="34" charset="0"/>
                  <a:cs typeface="Calibri" panose="020F0502020204030204" pitchFamily="34" charset="0"/>
                </a:rPr>
                <a:t>large</a:t>
              </a:r>
              <a:r>
                <a:rPr lang="es-ES_tradnl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_tradnl" dirty="0" err="1">
                  <a:latin typeface="Calibri" panose="020F0502020204030204" pitchFamily="34" charset="0"/>
                  <a:cs typeface="Calibri" panose="020F0502020204030204" pitchFamily="34" charset="0"/>
                </a:rPr>
                <a:t>enough</a:t>
              </a:r>
              <a:r>
                <a:rPr lang="es-ES_tradnl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_tradnl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for</a:t>
              </a:r>
              <a:r>
                <a:rPr lang="es-ES_tradnl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_tradnl" dirty="0" err="1">
                  <a:latin typeface="Calibri" panose="020F0502020204030204" pitchFamily="34" charset="0"/>
                  <a:cs typeface="Calibri" panose="020F0502020204030204" pitchFamily="34" charset="0"/>
                </a:rPr>
                <a:t>dynamic</a:t>
              </a:r>
              <a:r>
                <a:rPr lang="es-ES_tradnl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_tradnl" dirty="0" err="1">
                  <a:latin typeface="Calibri" panose="020F0502020204030204" pitchFamily="34" charset="0"/>
                  <a:cs typeface="Calibri" panose="020F0502020204030204" pitchFamily="34" charset="0"/>
                </a:rPr>
                <a:t>effects</a:t>
              </a:r>
              <a:r>
                <a:rPr lang="es-ES_tradnl" dirty="0">
                  <a:latin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es-ES_tradnl" dirty="0" err="1">
                  <a:latin typeface="Calibri" panose="020F0502020204030204" pitchFamily="34" charset="0"/>
                  <a:cs typeface="Calibri" panose="020F0502020204030204" pitchFamily="34" charset="0"/>
                </a:rPr>
                <a:t>play</a:t>
              </a:r>
              <a:r>
                <a:rPr lang="es-ES_tradnl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s-ES_tradnl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significant</a:t>
              </a:r>
              <a:r>
                <a:rPr lang="es-ES_tradnl" dirty="0">
                  <a:latin typeface="Calibri" panose="020F0502020204030204" pitchFamily="34" charset="0"/>
                  <a:cs typeface="Calibri" panose="020F0502020204030204" pitchFamily="34" charset="0"/>
                </a:rPr>
                <a:t> role. </a:t>
              </a:r>
              <a:endParaRPr lang="en-GB" dirty="0">
                <a:solidFill>
                  <a:srgbClr val="01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/>
              </a:pPr>
              <a:r>
                <a:rPr lang="es-ES" altLang="es-ES" dirty="0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       </a:t>
              </a:r>
              <a:r>
                <a:rPr lang="es-ES" altLang="es-ES" dirty="0">
                  <a:solidFill>
                    <a:srgbClr val="1E03B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At</a:t>
              </a:r>
              <a:r>
                <a:rPr lang="en-US" altLang="es-ES" dirty="0">
                  <a:solidFill>
                    <a:srgbClr val="1E03B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the collision time  </a:t>
              </a:r>
              <a:r>
                <a:rPr lang="en-US" altLang="es-ES" dirty="0" err="1">
                  <a:solidFill>
                    <a:srgbClr val="1E03B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τ</a:t>
              </a:r>
              <a:r>
                <a:rPr lang="en-US" altLang="es-ES" dirty="0">
                  <a:solidFill>
                    <a:srgbClr val="1E03B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= R/v ≈ 10</a:t>
              </a:r>
              <a:r>
                <a:rPr lang="en-US" altLang="es-ES" baseline="30000" dirty="0">
                  <a:solidFill>
                    <a:srgbClr val="1E03B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-21</a:t>
              </a:r>
              <a:r>
                <a:rPr lang="en-US" altLang="es-ES" dirty="0">
                  <a:solidFill>
                    <a:srgbClr val="1E03B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s (B=0.5 MeV)</a:t>
              </a:r>
            </a:p>
            <a:p>
              <a:pPr>
                <a:defRPr/>
              </a:pPr>
              <a:r>
                <a:rPr lang="en-US" altLang="es-ES" sz="1800" dirty="0">
                  <a:solidFill>
                    <a:srgbClr val="FF0000"/>
                  </a:solidFill>
                  <a:sym typeface="Wingdings" pitchFamily="2" charset="2"/>
                </a:rPr>
                <a:t>		For B = 8 MeV t = 10</a:t>
              </a:r>
              <a:r>
                <a:rPr lang="en-US" altLang="es-ES" sz="1800" baseline="30000" dirty="0">
                  <a:solidFill>
                    <a:srgbClr val="FF0000"/>
                  </a:solidFill>
                  <a:sym typeface="Wingdings" pitchFamily="2" charset="2"/>
                </a:rPr>
                <a:t>-23</a:t>
              </a:r>
              <a:r>
                <a:rPr lang="en-US" altLang="es-ES" sz="1800" dirty="0">
                  <a:solidFill>
                    <a:srgbClr val="FF0000"/>
                  </a:solidFill>
                  <a:sym typeface="Wingdings" pitchFamily="2" charset="2"/>
                </a:rPr>
                <a:t>s</a:t>
              </a:r>
              <a:endParaRPr lang="en-GB" sz="800" dirty="0">
                <a:solidFill>
                  <a:srgbClr val="01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buFontTx/>
                <a:buChar char="-"/>
                <a:defRPr/>
              </a:pP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  <a:sym typeface="Wingdings" charset="0"/>
                </a:rPr>
                <a:t> Weak binding </a:t>
              </a:r>
              <a:r>
                <a:rPr lang="es-ES_tradnl" dirty="0"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&amp; 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  <a:sym typeface="Wingdings" charset="0"/>
                </a:rPr>
                <a:t>extended neutron distribution </a:t>
              </a:r>
              <a:r>
                <a: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 </a:t>
              </a:r>
              <a:r>
                <a:rPr lang="en-GB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large </a:t>
              </a:r>
              <a:r>
                <a:rPr lang="en-GB" b="1" dirty="0">
                  <a:solidFill>
                    <a:srgbClr val="01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/>
                </a:rPr>
                <a:t>couplings effects between elastic channel and </a:t>
              </a:r>
              <a:r>
                <a:rPr lang="en-GB" b="1" dirty="0">
                  <a:solidFill>
                    <a:srgbClr val="01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inelastic, transfer, breakup and fusion channels.</a:t>
              </a:r>
              <a:endParaRPr lang="en-GB" b="1" dirty="0">
                <a:solidFill>
                  <a:srgbClr val="01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endParaRPr>
            </a:p>
            <a:p>
              <a:pPr eaLnBrk="1" hangingPunct="1">
                <a:buFont typeface="Wingdings" charset="2"/>
                <a:buChar char="à"/>
                <a:defRPr/>
              </a:pPr>
              <a:endParaRPr lang="en-GB" dirty="0">
                <a:solidFill>
                  <a:srgbClr val="01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endParaRPr>
            </a:p>
            <a:p>
              <a:pPr eaLnBrk="1" hangingPunct="1">
                <a:buFont typeface="Wingdings" charset="2"/>
                <a:buChar char="à"/>
                <a:defRPr/>
              </a:pPr>
              <a:endParaRPr lang="en-GB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A35DE133-02A1-C147-BBA3-031A8F267433}"/>
                </a:ext>
              </a:extLst>
            </p:cNvPr>
            <p:cNvSpPr txBox="1"/>
            <p:nvPr/>
          </p:nvSpPr>
          <p:spPr>
            <a:xfrm>
              <a:off x="6477000" y="804446"/>
              <a:ext cx="17294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Coulomb Barrier</a:t>
              </a:r>
            </a:p>
          </p:txBody>
        </p:sp>
        <p:sp>
          <p:nvSpPr>
            <p:cNvPr id="11" name="Flecha izquierda 10">
              <a:extLst>
                <a:ext uri="{FF2B5EF4-FFF2-40B4-BE49-F238E27FC236}">
                  <a16:creationId xmlns:a16="http://schemas.microsoft.com/office/drawing/2014/main" id="{09170C99-3764-E644-B416-1F4D4074EAF1}"/>
                </a:ext>
              </a:extLst>
            </p:cNvPr>
            <p:cNvSpPr/>
            <p:nvPr/>
          </p:nvSpPr>
          <p:spPr bwMode="auto">
            <a:xfrm rot="19672814">
              <a:off x="7071019" y="1181445"/>
              <a:ext cx="685800" cy="256032"/>
            </a:xfrm>
            <a:prstGeom prst="leftArrow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-106" charset="0"/>
                <a:ea typeface="Arial" pitchFamily="-106" charset="0"/>
                <a:cs typeface="Arial" pitchFamily="-106" charset="0"/>
              </a:endParaRPr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6EB9BDD2-EF7B-9841-BF0A-1330861F5502}"/>
                </a:ext>
              </a:extLst>
            </p:cNvPr>
            <p:cNvCxnSpPr/>
            <p:nvPr/>
          </p:nvCxnSpPr>
          <p:spPr bwMode="auto">
            <a:xfrm rot="5400000" flipH="1" flipV="1">
              <a:off x="6591300" y="2095500"/>
              <a:ext cx="990600" cy="1588"/>
            </a:xfrm>
            <a:prstGeom prst="line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1D9D7745-38C2-E24A-9246-C386E868D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40" y="3776173"/>
            <a:ext cx="2281432" cy="78541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9233B1C-DE60-0C4A-BA50-65EDA5866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20" y="4836252"/>
            <a:ext cx="2694923" cy="54237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A15451C-84F4-2D44-9732-11B87BC1410E}"/>
              </a:ext>
            </a:extLst>
          </p:cNvPr>
          <p:cNvSpPr txBox="1"/>
          <p:nvPr/>
        </p:nvSpPr>
        <p:spPr>
          <a:xfrm>
            <a:off x="6477000" y="4501057"/>
            <a:ext cx="320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</a:t>
            </a:r>
            <a:r>
              <a:rPr lang="es-ES" baseline="30000" dirty="0"/>
              <a:t>2</a:t>
            </a:r>
            <a:r>
              <a:rPr lang="es-ES" dirty="0"/>
              <a:t>/4</a:t>
            </a:r>
            <a:r>
              <a:rPr lang="es-ES" dirty="0">
                <a:latin typeface="Symbol" pitchFamily="2" charset="2"/>
              </a:rPr>
              <a:t>pe</a:t>
            </a:r>
            <a:r>
              <a:rPr lang="es-ES" baseline="-25000" dirty="0"/>
              <a:t>0</a:t>
            </a:r>
            <a:r>
              <a:rPr lang="es-ES" dirty="0"/>
              <a:t> = 1.44 </a:t>
            </a:r>
            <a:r>
              <a:rPr lang="es-ES" dirty="0" err="1"/>
              <a:t>MeV.fm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AEE34CE-B0FE-3143-8FD8-A0E1E3B18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50" y="5475112"/>
            <a:ext cx="3332009" cy="715421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305BFBA-4702-5D48-8B6D-CC7E1CE2A2CC}"/>
              </a:ext>
            </a:extLst>
          </p:cNvPr>
          <p:cNvSpPr/>
          <p:nvPr/>
        </p:nvSpPr>
        <p:spPr>
          <a:xfrm>
            <a:off x="146304" y="5250722"/>
            <a:ext cx="8544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of theoretical description well developed using stable nuclei:</a:t>
            </a:r>
          </a:p>
          <a:p>
            <a:r>
              <a:rPr lang="en-GB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- Optical Model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Coupled Channels Calculations (CC)</a:t>
            </a: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	- Continuum Discretized Coupled Channels Calculations  (CDCC).....</a:t>
            </a:r>
          </a:p>
        </p:txBody>
      </p:sp>
    </p:spTree>
    <p:extLst>
      <p:ext uri="{BB962C8B-B14F-4D97-AF65-F5344CB8AC3E}">
        <p14:creationId xmlns:p14="http://schemas.microsoft.com/office/powerpoint/2010/main" val="24109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221D6A7-0148-F942-8FDE-470254C5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2EEA33-C04A-004C-B8F2-C804183EDDB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8">
            <a:extLst>
              <a:ext uri="{FF2B5EF4-FFF2-40B4-BE49-F238E27FC236}">
                <a16:creationId xmlns:a16="http://schemas.microsoft.com/office/drawing/2014/main" id="{9636C495-0914-D948-B48F-84E98DE97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" y="765175"/>
            <a:ext cx="9251951" cy="54451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0C0E2D-8716-4B49-88DC-DD8EC91E7F41}"/>
              </a:ext>
            </a:extLst>
          </p:cNvPr>
          <p:cNvSpPr txBox="1"/>
          <p:nvPr/>
        </p:nvSpPr>
        <p:spPr>
          <a:xfrm>
            <a:off x="1547664" y="662970"/>
            <a:ext cx="5976663" cy="1569660"/>
          </a:xfrm>
          <a:prstGeom prst="rect">
            <a:avLst/>
          </a:prstGeom>
          <a:solidFill>
            <a:srgbClr val="E1F3CD"/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IEM-CSIC +U. Huelva + U. Sevilla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launched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 15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elastic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scatering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of halo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nuclei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energies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near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2400" dirty="0">
                <a:latin typeface="Calibri" panose="020F0502020204030204" pitchFamily="34" charset="0"/>
                <a:cs typeface="Calibri" panose="020F0502020204030204" pitchFamily="34" charset="0"/>
              </a:rPr>
              <a:t> Coulomb </a:t>
            </a:r>
            <a:r>
              <a:rPr lang="es-E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barrier</a:t>
            </a:r>
            <a:endParaRPr lang="es-E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08ADD1A-8F95-B347-A884-FDDEBC1DBFBB}"/>
              </a:ext>
            </a:extLst>
          </p:cNvPr>
          <p:cNvSpPr txBox="1"/>
          <p:nvPr/>
        </p:nvSpPr>
        <p:spPr>
          <a:xfrm>
            <a:off x="6712138" y="6092825"/>
            <a:ext cx="245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Courtesy</a:t>
            </a:r>
            <a:r>
              <a:rPr lang="es-ES" dirty="0"/>
              <a:t> of M. Cubero</a:t>
            </a:r>
          </a:p>
        </p:txBody>
      </p:sp>
    </p:spTree>
    <p:extLst>
      <p:ext uri="{BB962C8B-B14F-4D97-AF65-F5344CB8AC3E}">
        <p14:creationId xmlns:p14="http://schemas.microsoft.com/office/powerpoint/2010/main" val="1593749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24000" y="762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err="1">
                <a:solidFill>
                  <a:srgbClr val="1E03BD"/>
                </a:solidFill>
                <a:cs typeface="Comic Sans MS"/>
              </a:rPr>
              <a:t>Why</a:t>
            </a:r>
            <a:r>
              <a:rPr lang="es-ES_tradnl" sz="3600" dirty="0">
                <a:solidFill>
                  <a:srgbClr val="1E03BD"/>
                </a:solidFill>
                <a:cs typeface="Comic Sans MS"/>
              </a:rPr>
              <a:t> </a:t>
            </a:r>
            <a:r>
              <a:rPr lang="es-ES_tradnl" sz="3600" dirty="0" err="1">
                <a:solidFill>
                  <a:srgbClr val="1E03BD"/>
                </a:solidFill>
                <a:cs typeface="Comic Sans MS"/>
              </a:rPr>
              <a:t>Study</a:t>
            </a:r>
            <a:r>
              <a:rPr lang="es-ES_tradnl" sz="3600" dirty="0">
                <a:solidFill>
                  <a:srgbClr val="1E03BD"/>
                </a:solidFill>
                <a:cs typeface="Comic Sans MS"/>
              </a:rPr>
              <a:t> </a:t>
            </a:r>
            <a:r>
              <a:rPr lang="es-ES_tradnl" sz="3600" dirty="0" err="1">
                <a:solidFill>
                  <a:srgbClr val="1E03BD"/>
                </a:solidFill>
                <a:cs typeface="Comic Sans MS"/>
              </a:rPr>
              <a:t>Exotic</a:t>
            </a:r>
            <a:r>
              <a:rPr lang="es-ES_tradnl" sz="3600" dirty="0">
                <a:solidFill>
                  <a:srgbClr val="1E03BD"/>
                </a:solidFill>
                <a:cs typeface="Comic Sans MS"/>
              </a:rPr>
              <a:t> </a:t>
            </a:r>
            <a:r>
              <a:rPr lang="es-ES_tradnl" sz="3600" dirty="0" err="1">
                <a:solidFill>
                  <a:srgbClr val="1E03BD"/>
                </a:solidFill>
                <a:cs typeface="Comic Sans MS"/>
              </a:rPr>
              <a:t>Nuclei</a:t>
            </a:r>
            <a:r>
              <a:rPr lang="es-ES_tradnl" sz="3600" dirty="0">
                <a:solidFill>
                  <a:srgbClr val="1E03BD"/>
                </a:solidFill>
                <a:cs typeface="Comic Sans MS"/>
              </a:rPr>
              <a:t>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04800" y="914400"/>
            <a:ext cx="281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Explore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different</a:t>
            </a:r>
            <a:r>
              <a:rPr lang="es-ES_tradnl" dirty="0"/>
              <a:t> </a:t>
            </a:r>
            <a:r>
              <a:rPr lang="es-ES_tradnl" dirty="0" err="1"/>
              <a:t>degrees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freedom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system</a:t>
            </a:r>
            <a:r>
              <a:rPr lang="es-ES_tradnl" dirty="0"/>
              <a:t> in</a:t>
            </a:r>
          </a:p>
          <a:p>
            <a:r>
              <a:rPr lang="es-ES_tradnl" dirty="0"/>
              <a:t> </a:t>
            </a:r>
            <a:r>
              <a:rPr lang="es-ES_tradnl" dirty="0" err="1"/>
              <a:t>isospin</a:t>
            </a:r>
            <a:r>
              <a:rPr lang="es-ES_tradnl" dirty="0"/>
              <a:t>, T, </a:t>
            </a:r>
          </a:p>
          <a:p>
            <a:r>
              <a:rPr lang="es-ES_tradnl" dirty="0"/>
              <a:t>in </a:t>
            </a:r>
            <a:r>
              <a:rPr lang="es-ES_tradnl" dirty="0" err="1"/>
              <a:t>excitation</a:t>
            </a:r>
            <a:r>
              <a:rPr lang="es-ES_tradnl" dirty="0"/>
              <a:t> </a:t>
            </a:r>
            <a:r>
              <a:rPr lang="es-ES_tradnl" dirty="0" err="1"/>
              <a:t>energy</a:t>
            </a:r>
            <a:r>
              <a:rPr lang="es-ES_tradnl" dirty="0"/>
              <a:t>, </a:t>
            </a:r>
            <a:r>
              <a:rPr lang="fr-FR" b="1" dirty="0">
                <a:solidFill>
                  <a:srgbClr val="FF0000"/>
                </a:solidFill>
              </a:rPr>
              <a:t>E</a:t>
            </a:r>
            <a:r>
              <a:rPr lang="fr-FR" b="1" baseline="-25000" dirty="0">
                <a:solidFill>
                  <a:srgbClr val="FF0000"/>
                </a:solidFill>
              </a:rPr>
              <a:t>x</a:t>
            </a:r>
            <a:r>
              <a:rPr lang="fr-FR" b="1" dirty="0"/>
              <a:t>, </a:t>
            </a:r>
            <a:endParaRPr lang="es-ES_tradnl" dirty="0"/>
          </a:p>
          <a:p>
            <a:r>
              <a:rPr lang="es-ES_tradnl" dirty="0"/>
              <a:t> </a:t>
            </a:r>
            <a:r>
              <a:rPr lang="es-ES_tradnl" dirty="0" err="1"/>
              <a:t>spin</a:t>
            </a:r>
            <a:r>
              <a:rPr lang="fr-FR" b="1" dirty="0"/>
              <a:t>, </a:t>
            </a:r>
            <a:r>
              <a:rPr lang="fr-FR" b="1" dirty="0">
                <a:solidFill>
                  <a:srgbClr val="FF0000"/>
                </a:solidFill>
              </a:rPr>
              <a:t>J,</a:t>
            </a:r>
            <a:endParaRPr lang="es-ES_tradnl" dirty="0"/>
          </a:p>
          <a:p>
            <a:r>
              <a:rPr lang="es-ES_tradnl" dirty="0" err="1"/>
              <a:t>level</a:t>
            </a:r>
            <a:r>
              <a:rPr lang="es-ES_tradnl" dirty="0"/>
              <a:t> </a:t>
            </a:r>
            <a:r>
              <a:rPr lang="es-ES_tradnl" dirty="0" err="1"/>
              <a:t>density</a:t>
            </a:r>
            <a:r>
              <a:rPr lang="fr-FR" b="1" dirty="0"/>
              <a:t>, </a:t>
            </a:r>
            <a:r>
              <a:rPr lang="fr-FR" b="1" dirty="0">
                <a:solidFill>
                  <a:srgbClr val="FF0000"/>
                </a:solidFill>
                <a:latin typeface="Symbol" charset="2"/>
              </a:rPr>
              <a:t>r</a:t>
            </a:r>
            <a:endParaRPr lang="es-ES_tradnl" dirty="0"/>
          </a:p>
        </p:txBody>
      </p:sp>
      <p:sp>
        <p:nvSpPr>
          <p:cNvPr id="4" name="AutoShape 24"/>
          <p:cNvSpPr>
            <a:spLocks/>
          </p:cNvSpPr>
          <p:nvPr/>
        </p:nvSpPr>
        <p:spPr bwMode="auto">
          <a:xfrm>
            <a:off x="3289300" y="1171941"/>
            <a:ext cx="215900" cy="1799859"/>
          </a:xfrm>
          <a:prstGeom prst="leftBrace">
            <a:avLst>
              <a:gd name="adj1" fmla="val 55576"/>
              <a:gd name="adj2" fmla="val 50000"/>
            </a:avLst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3429000" y="3352801"/>
            <a:ext cx="5410200" cy="281939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6" name="Picture 29" descr="shells-ev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1961" y="3429000"/>
            <a:ext cx="5024040" cy="2630488"/>
          </a:xfrm>
          <a:prstGeom prst="rect">
            <a:avLst/>
          </a:prstGeom>
          <a:noFill/>
        </p:spPr>
      </p:pic>
      <p:sp>
        <p:nvSpPr>
          <p:cNvPr id="7" name="CuadroTexto 6"/>
          <p:cNvSpPr txBox="1"/>
          <p:nvPr/>
        </p:nvSpPr>
        <p:spPr>
          <a:xfrm>
            <a:off x="3657600" y="12192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3581400" y="1066800"/>
            <a:ext cx="449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Stringent</a:t>
            </a:r>
            <a:r>
              <a:rPr lang="es-ES_tradnl" dirty="0"/>
              <a:t> test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Theoretical</a:t>
            </a:r>
            <a:r>
              <a:rPr lang="es-ES_tradnl" dirty="0"/>
              <a:t> </a:t>
            </a:r>
            <a:r>
              <a:rPr lang="es-ES_tradnl" dirty="0" err="1"/>
              <a:t>Models</a:t>
            </a:r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3581400" y="1447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Observation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new</a:t>
            </a:r>
            <a:r>
              <a:rPr lang="es-ES_tradnl" dirty="0"/>
              <a:t> </a:t>
            </a:r>
            <a:r>
              <a:rPr lang="es-ES_tradnl" dirty="0" err="1"/>
              <a:t>decay</a:t>
            </a:r>
            <a:r>
              <a:rPr lang="es-ES_tradnl" dirty="0"/>
              <a:t> </a:t>
            </a:r>
            <a:r>
              <a:rPr lang="es-ES_tradnl" dirty="0" err="1"/>
              <a:t>modes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3581400" y="2209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Halo </a:t>
            </a:r>
            <a:r>
              <a:rPr lang="es-ES_tradnl" dirty="0" err="1"/>
              <a:t>structure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581400" y="2590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Evolution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shell</a:t>
            </a:r>
            <a:r>
              <a:rPr lang="es-ES_tradnl" dirty="0"/>
              <a:t> </a:t>
            </a:r>
            <a:r>
              <a:rPr lang="es-ES_tradnl" dirty="0" err="1"/>
              <a:t>structure</a:t>
            </a:r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581400" y="182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Measurement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astrophysical</a:t>
            </a:r>
            <a:r>
              <a:rPr lang="es-ES_tradnl" dirty="0"/>
              <a:t> </a:t>
            </a:r>
            <a:r>
              <a:rPr lang="es-ES_tradnl" dirty="0" err="1"/>
              <a:t>interest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2505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0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D7EC69-02DA-4B4F-BB68-7AFFB61E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DE3-4F07-4796-8A3F-5D8218CB27C4}" type="slidenum">
              <a:rPr lang="es-ES" smtClean="0"/>
              <a:pPr/>
              <a:t>30</a:t>
            </a:fld>
            <a:endParaRPr lang="es-ES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8932C43-8A3B-CE4D-A578-D86F7E94BDDF}"/>
              </a:ext>
            </a:extLst>
          </p:cNvPr>
          <p:cNvSpPr txBox="1"/>
          <p:nvPr/>
        </p:nvSpPr>
        <p:spPr>
          <a:xfrm>
            <a:off x="12801600" y="6096000"/>
            <a:ext cx="835325" cy="815608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lang="en-US" sz="5000" b="1" dirty="0"/>
              <a:t>(b)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A36CAEC9-5734-BF48-AA09-95DF73FEC53E}"/>
              </a:ext>
            </a:extLst>
          </p:cNvPr>
          <p:cNvSpPr txBox="1"/>
          <p:nvPr/>
        </p:nvSpPr>
        <p:spPr>
          <a:xfrm>
            <a:off x="3962400" y="12877800"/>
            <a:ext cx="760786" cy="815608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lang="en-US" sz="5000" b="1" dirty="0"/>
              <a:t>(c)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BFB36E87-1B79-964E-B8FC-91668E25BF5C}"/>
              </a:ext>
            </a:extLst>
          </p:cNvPr>
          <p:cNvSpPr txBox="1"/>
          <p:nvPr/>
        </p:nvSpPr>
        <p:spPr>
          <a:xfrm>
            <a:off x="12877800" y="12938492"/>
            <a:ext cx="835325" cy="815608"/>
          </a:xfrm>
          <a:prstGeom prst="rect">
            <a:avLst/>
          </a:prstGeom>
          <a:noFill/>
        </p:spPr>
        <p:txBody>
          <a:bodyPr wrap="none" lIns="45720" tIns="22860" rIns="45720" bIns="22860" rtlCol="0">
            <a:spAutoFit/>
          </a:bodyPr>
          <a:lstStyle/>
          <a:p>
            <a:r>
              <a:rPr lang="en-US" sz="5000" b="1" dirty="0"/>
              <a:t>(d)</a:t>
            </a:r>
          </a:p>
        </p:txBody>
      </p:sp>
      <p:pic>
        <p:nvPicPr>
          <p:cNvPr id="10" name="Picture 17" descr="Z:\home\mcubero\Desktop\ARIS_figB\Slide1.PNG">
            <a:extLst>
              <a:ext uri="{FF2B5EF4-FFF2-40B4-BE49-F238E27FC236}">
                <a16:creationId xmlns:a16="http://schemas.microsoft.com/office/drawing/2014/main" id="{1D509FDE-679E-1345-9C38-217B9EA5D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547" y="3239743"/>
            <a:ext cx="4549824" cy="3412368"/>
          </a:xfrm>
          <a:prstGeom prst="rect">
            <a:avLst/>
          </a:prstGeom>
          <a:noFill/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D69A82F8-771D-D44D-B4BA-4B9B8E0F8950}"/>
              </a:ext>
            </a:extLst>
          </p:cNvPr>
          <p:cNvSpPr txBox="1">
            <a:spLocks/>
          </p:cNvSpPr>
          <p:nvPr/>
        </p:nvSpPr>
        <p:spPr>
          <a:xfrm>
            <a:off x="1763688" y="19176"/>
            <a:ext cx="6624736" cy="562074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aseline="30000" dirty="0">
                <a:solidFill>
                  <a:srgbClr val="1E03BD"/>
                </a:solidFill>
              </a:rPr>
              <a:t>6</a:t>
            </a:r>
            <a:r>
              <a:rPr lang="en-GB" sz="2800" dirty="0">
                <a:solidFill>
                  <a:srgbClr val="1E03BD"/>
                </a:solidFill>
              </a:rPr>
              <a:t>He + </a:t>
            </a:r>
            <a:r>
              <a:rPr lang="en-GB" sz="2800" baseline="30000" dirty="0">
                <a:solidFill>
                  <a:srgbClr val="1E03BD"/>
                </a:solidFill>
              </a:rPr>
              <a:t>208</a:t>
            </a:r>
            <a:r>
              <a:rPr lang="en-GB" sz="2800" dirty="0">
                <a:solidFill>
                  <a:srgbClr val="1E03BD"/>
                </a:solidFill>
              </a:rPr>
              <a:t>Pb studies @ Louvain La </a:t>
            </a:r>
            <a:r>
              <a:rPr lang="en-GB" sz="2800" dirty="0" err="1">
                <a:solidFill>
                  <a:srgbClr val="1E03BD"/>
                </a:solidFill>
              </a:rPr>
              <a:t>Neuve</a:t>
            </a:r>
            <a:endParaRPr lang="en-GB" sz="2800" dirty="0">
              <a:solidFill>
                <a:srgbClr val="1E03BD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77AFCDF-0CD2-8740-8DFB-7E0B5F970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78" y="730038"/>
            <a:ext cx="2391370" cy="182316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C265D05-C3CA-9948-9378-38473C33BB67}"/>
              </a:ext>
            </a:extLst>
          </p:cNvPr>
          <p:cNvSpPr/>
          <p:nvPr/>
        </p:nvSpPr>
        <p:spPr>
          <a:xfrm>
            <a:off x="151776" y="2553202"/>
            <a:ext cx="3448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GB" sz="14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Tanihata</a:t>
            </a:r>
            <a:r>
              <a:rPr lang="en-GB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 al. Phys. </a:t>
            </a:r>
            <a:r>
              <a:rPr lang="en-GB" sz="14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Lett</a:t>
            </a:r>
            <a:r>
              <a:rPr lang="en-GB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B289:261, 1992.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4763BD4-EA9B-6340-A780-E26C29D2D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552928"/>
            <a:ext cx="4833934" cy="1621510"/>
          </a:xfrm>
          <a:prstGeom prst="rect">
            <a:avLst/>
          </a:prstGeom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7EA457-A319-3640-9768-A70FE29E387E}"/>
              </a:ext>
            </a:extLst>
          </p:cNvPr>
          <p:cNvSpPr txBox="1"/>
          <p:nvPr/>
        </p:nvSpPr>
        <p:spPr>
          <a:xfrm>
            <a:off x="3441576" y="2268509"/>
            <a:ext cx="572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s-E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He) = 974.8(20)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/ S</a:t>
            </a:r>
            <a:r>
              <a:rPr lang="es-E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1n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He) = 1710.0(2)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5" name="Picture 19" descr="Z:\home\mcubero\Desktop\ARIS_figB\Slide2.PNG">
            <a:extLst>
              <a:ext uri="{FF2B5EF4-FFF2-40B4-BE49-F238E27FC236}">
                <a16:creationId xmlns:a16="http://schemas.microsoft.com/office/drawing/2014/main" id="{4278DA9C-5D16-784B-BE00-9F2080FED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0375" y="3452163"/>
            <a:ext cx="4287116" cy="3215337"/>
          </a:xfrm>
          <a:prstGeom prst="rect">
            <a:avLst/>
          </a:prstGeom>
          <a:noFill/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BBB1599C-B515-EB44-A01C-C1E3C19262CA}"/>
              </a:ext>
            </a:extLst>
          </p:cNvPr>
          <p:cNvSpPr/>
          <p:nvPr/>
        </p:nvSpPr>
        <p:spPr>
          <a:xfrm>
            <a:off x="4932040" y="6210300"/>
            <a:ext cx="1092325" cy="441811"/>
          </a:xfrm>
          <a:prstGeom prst="roundRect">
            <a:avLst/>
          </a:prstGeom>
          <a:solidFill>
            <a:srgbClr val="D2E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A2E730-75A5-064C-B2C9-DEAB65116608}"/>
              </a:ext>
            </a:extLst>
          </p:cNvPr>
          <p:cNvSpPr txBox="1"/>
          <p:nvPr/>
        </p:nvSpPr>
        <p:spPr>
          <a:xfrm>
            <a:off x="4944245" y="6269623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CD-DINEX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1DC3B5-97C2-2741-82E4-556A9D7E7C59}"/>
              </a:ext>
            </a:extLst>
          </p:cNvPr>
          <p:cNvSpPr txBox="1"/>
          <p:nvPr/>
        </p:nvSpPr>
        <p:spPr>
          <a:xfrm>
            <a:off x="4283968" y="266861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aseline="30000" dirty="0">
                <a:solidFill>
                  <a:srgbClr val="FF0000"/>
                </a:solidFill>
              </a:rPr>
              <a:t>6</a:t>
            </a:r>
            <a:r>
              <a:rPr lang="es-ES" sz="2400" dirty="0">
                <a:solidFill>
                  <a:srgbClr val="FF0000"/>
                </a:solidFill>
              </a:rPr>
              <a:t>He </a:t>
            </a:r>
            <a:r>
              <a:rPr lang="es-ES" sz="2400" dirty="0" err="1">
                <a:solidFill>
                  <a:srgbClr val="FF0000"/>
                </a:solidFill>
              </a:rPr>
              <a:t>production</a:t>
            </a:r>
            <a:r>
              <a:rPr lang="es-ES" sz="2400" dirty="0">
                <a:solidFill>
                  <a:srgbClr val="FF0000"/>
                </a:solidFill>
              </a:rPr>
              <a:t>  </a:t>
            </a:r>
            <a:r>
              <a:rPr lang="es-ES" sz="2400" dirty="0" err="1">
                <a:solidFill>
                  <a:srgbClr val="FF0000"/>
                </a:solidFill>
              </a:rPr>
              <a:t>around</a:t>
            </a:r>
            <a:r>
              <a:rPr lang="es-ES" sz="2400" dirty="0">
                <a:solidFill>
                  <a:srgbClr val="FF0000"/>
                </a:solidFill>
              </a:rPr>
              <a:t> 10</a:t>
            </a:r>
            <a:r>
              <a:rPr lang="es-ES" sz="2400" baseline="30000" dirty="0">
                <a:solidFill>
                  <a:srgbClr val="FF0000"/>
                </a:solidFill>
              </a:rPr>
              <a:t>6</a:t>
            </a:r>
            <a:r>
              <a:rPr lang="es-ES" sz="2400" dirty="0">
                <a:solidFill>
                  <a:srgbClr val="FF0000"/>
                </a:solidFill>
              </a:rPr>
              <a:t> /s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7DB47DE-6295-1535-F9A8-C9A07A2DD6D5}"/>
              </a:ext>
            </a:extLst>
          </p:cNvPr>
          <p:cNvSpPr txBox="1"/>
          <p:nvPr/>
        </p:nvSpPr>
        <p:spPr>
          <a:xfrm>
            <a:off x="8092884" y="922855"/>
            <a:ext cx="934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Most bound</a:t>
            </a:r>
          </a:p>
          <a:p>
            <a:r>
              <a:rPr lang="en-GB" dirty="0"/>
              <a:t>2n-halo</a:t>
            </a:r>
          </a:p>
          <a:p>
            <a:r>
              <a:rPr lang="en-GB" dirty="0"/>
              <a:t>skin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489CE363-5E96-F0F8-F624-951BD0C84639}"/>
              </a:ext>
            </a:extLst>
          </p:cNvPr>
          <p:cNvGrpSpPr/>
          <p:nvPr/>
        </p:nvGrpSpPr>
        <p:grpSpPr>
          <a:xfrm>
            <a:off x="64543" y="2998195"/>
            <a:ext cx="4435449" cy="3609983"/>
            <a:chOff x="64543" y="2998195"/>
            <a:chExt cx="4435449" cy="3609983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C30FC1C2-75FE-2EB9-C3A7-109E32E4E57F}"/>
                </a:ext>
              </a:extLst>
            </p:cNvPr>
            <p:cNvGrpSpPr/>
            <p:nvPr/>
          </p:nvGrpSpPr>
          <p:grpSpPr>
            <a:xfrm>
              <a:off x="64543" y="2998195"/>
              <a:ext cx="4435449" cy="3609983"/>
              <a:chOff x="64543" y="2998195"/>
              <a:chExt cx="4435449" cy="3609983"/>
            </a:xfrm>
          </p:grpSpPr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1D2678F9-5E46-F6BC-334D-EC9D290E6C1E}"/>
                  </a:ext>
                </a:extLst>
              </p:cNvPr>
              <p:cNvGrpSpPr/>
              <p:nvPr/>
            </p:nvGrpSpPr>
            <p:grpSpPr>
              <a:xfrm>
                <a:off x="64543" y="3102527"/>
                <a:ext cx="4435449" cy="3505651"/>
                <a:chOff x="64543" y="3102527"/>
                <a:chExt cx="4435449" cy="3505651"/>
              </a:xfrm>
            </p:grpSpPr>
            <p:pic>
              <p:nvPicPr>
                <p:cNvPr id="17" name="Imagen 16">
                  <a:extLst>
                    <a:ext uri="{FF2B5EF4-FFF2-40B4-BE49-F238E27FC236}">
                      <a16:creationId xmlns:a16="http://schemas.microsoft.com/office/drawing/2014/main" id="{0FBC1C41-253F-BB34-05FA-E718733E93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543" y="3102527"/>
                  <a:ext cx="4435449" cy="3505651"/>
                </a:xfrm>
                <a:prstGeom prst="rect">
                  <a:avLst/>
                </a:prstGeom>
              </p:spPr>
            </p:pic>
            <p:sp>
              <p:nvSpPr>
                <p:cNvPr id="18" name="CuadroTexto 17">
                  <a:extLst>
                    <a:ext uri="{FF2B5EF4-FFF2-40B4-BE49-F238E27FC236}">
                      <a16:creationId xmlns:a16="http://schemas.microsoft.com/office/drawing/2014/main" id="{2F0CA34D-B1D4-BFDC-A308-51C14FC3298B}"/>
                    </a:ext>
                  </a:extLst>
                </p:cNvPr>
                <p:cNvSpPr txBox="1"/>
                <p:nvPr/>
              </p:nvSpPr>
              <p:spPr>
                <a:xfrm>
                  <a:off x="685919" y="5495308"/>
                  <a:ext cx="111859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aseline="30000" dirty="0"/>
                    <a:t>6</a:t>
                  </a:r>
                  <a:r>
                    <a:rPr lang="en-GB" dirty="0"/>
                    <a:t>He+</a:t>
                  </a:r>
                  <a:r>
                    <a:rPr lang="en-GB" baseline="30000" dirty="0"/>
                    <a:t>208</a:t>
                  </a:r>
                  <a:r>
                    <a:rPr lang="en-GB" dirty="0"/>
                    <a:t>Pb</a:t>
                  </a:r>
                </a:p>
              </p:txBody>
            </p:sp>
          </p:grp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D7D5620C-1FB4-2E0B-46C8-5536025D63C9}"/>
                  </a:ext>
                </a:extLst>
              </p:cNvPr>
              <p:cNvSpPr txBox="1"/>
              <p:nvPr/>
            </p:nvSpPr>
            <p:spPr>
              <a:xfrm>
                <a:off x="80500" y="2998195"/>
                <a:ext cx="362740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200" dirty="0">
                    <a:solidFill>
                      <a:srgbClr val="FF40FF"/>
                    </a:solidFill>
                    <a:effectLst/>
                    <a:latin typeface="Helvetica" pitchFamily="2" charset="0"/>
                  </a:rPr>
                  <a:t>A.M. Sánchez-Benítez, et al. NPA 803, 30 (2008)</a:t>
                </a:r>
              </a:p>
            </p:txBody>
          </p:sp>
        </p:grp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F31C9A21-2417-C344-4425-D81158858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495" y="3379586"/>
              <a:ext cx="1574800" cy="1041400"/>
            </a:xfrm>
            <a:prstGeom prst="rect">
              <a:avLst/>
            </a:prstGeom>
          </p:spPr>
        </p:pic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4F01DA59-233F-DC27-7ECA-C6DE1D36FB83}"/>
              </a:ext>
            </a:extLst>
          </p:cNvPr>
          <p:cNvGrpSpPr/>
          <p:nvPr/>
        </p:nvGrpSpPr>
        <p:grpSpPr>
          <a:xfrm>
            <a:off x="4283968" y="3130284"/>
            <a:ext cx="4832437" cy="3537470"/>
            <a:chOff x="4283968" y="3130284"/>
            <a:chExt cx="4832437" cy="3537470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25B62205-AC31-56BB-73FF-34FF9A468F2E}"/>
                </a:ext>
              </a:extLst>
            </p:cNvPr>
            <p:cNvGrpSpPr/>
            <p:nvPr/>
          </p:nvGrpSpPr>
          <p:grpSpPr>
            <a:xfrm>
              <a:off x="4283968" y="3130284"/>
              <a:ext cx="4832437" cy="3537470"/>
              <a:chOff x="4283968" y="3130284"/>
              <a:chExt cx="4832437" cy="3537470"/>
            </a:xfrm>
          </p:grpSpPr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E5671AD9-304C-FD28-8557-B997E87C4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3968" y="3130284"/>
                <a:ext cx="4832437" cy="3537470"/>
              </a:xfrm>
              <a:prstGeom prst="rect">
                <a:avLst/>
              </a:prstGeom>
            </p:spPr>
          </p:pic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2E273827-1F8B-9EAC-78A3-E69BCD64E185}"/>
                  </a:ext>
                </a:extLst>
              </p:cNvPr>
              <p:cNvSpPr txBox="1"/>
              <p:nvPr/>
            </p:nvSpPr>
            <p:spPr>
              <a:xfrm>
                <a:off x="4898640" y="3196233"/>
                <a:ext cx="2965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200" dirty="0">
                    <a:solidFill>
                      <a:srgbClr val="FF40FF"/>
                    </a:solidFill>
                    <a:effectLst/>
                    <a:latin typeface="Helvetica" pitchFamily="2" charset="0"/>
                  </a:rPr>
                  <a:t>L. Acosta et al., PRC 84(2011) 044604</a:t>
                </a:r>
                <a:r>
                  <a:rPr lang="es-ES" dirty="0">
                    <a:solidFill>
                      <a:srgbClr val="FF40FF"/>
                    </a:solidFill>
                    <a:effectLst/>
                    <a:latin typeface="Helvetica" pitchFamily="2" charset="0"/>
                  </a:rPr>
                  <a:t>.</a:t>
                </a:r>
              </a:p>
            </p:txBody>
          </p:sp>
        </p:grp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FD0FA244-EEEC-C9E9-AC5D-C055042C7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3527619"/>
              <a:ext cx="1757281" cy="1054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87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AF571-A909-B9F7-D22C-04F33691C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78" y="-23428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1E03BD"/>
                </a:solidFill>
              </a:rPr>
              <a:t>Scattering of halo Nuclei @ Coulomb Barrier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C4B31EA-E188-4709-6052-1E89BDAB2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01260"/>
            <a:ext cx="7990310" cy="5755184"/>
          </a:xfrm>
        </p:spPr>
      </p:pic>
    </p:spTree>
    <p:extLst>
      <p:ext uri="{BB962C8B-B14F-4D97-AF65-F5344CB8AC3E}">
        <p14:creationId xmlns:p14="http://schemas.microsoft.com/office/powerpoint/2010/main" val="617599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5 Imagen" descr="cs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4017" y="189230"/>
            <a:ext cx="1513606" cy="377626"/>
          </a:xfrm>
          <a:prstGeom prst="rect">
            <a:avLst/>
          </a:prstGeom>
        </p:spPr>
      </p:pic>
      <p:pic>
        <p:nvPicPr>
          <p:cNvPr id="7" name="6 Imagen" descr="logo_grup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72400" y="5576664"/>
            <a:ext cx="831805" cy="877555"/>
          </a:xfrm>
          <a:prstGeom prst="rect">
            <a:avLst/>
          </a:prstGeom>
        </p:spPr>
      </p:pic>
      <p:pic>
        <p:nvPicPr>
          <p:cNvPr id="10" name="Picture 16" descr="CRC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934" y="654883"/>
            <a:ext cx="376484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n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484" y="3085964"/>
            <a:ext cx="4191001" cy="3101180"/>
          </a:xfrm>
          <a:prstGeom prst="rect">
            <a:avLst/>
          </a:prstGeom>
        </p:spPr>
      </p:pic>
      <p:sp>
        <p:nvSpPr>
          <p:cNvPr id="13" name="CuadroTexto 17"/>
          <p:cNvSpPr txBox="1"/>
          <p:nvPr/>
        </p:nvSpPr>
        <p:spPr>
          <a:xfrm>
            <a:off x="4114800" y="6324600"/>
            <a:ext cx="34290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Acosta et al., PRC84 (2011)044604</a:t>
            </a:r>
          </a:p>
        </p:txBody>
      </p:sp>
      <p:sp>
        <p:nvSpPr>
          <p:cNvPr id="14" name="AutoShape 61"/>
          <p:cNvSpPr>
            <a:spLocks noChangeArrowheads="1"/>
          </p:cNvSpPr>
          <p:nvPr/>
        </p:nvSpPr>
        <p:spPr bwMode="auto">
          <a:xfrm>
            <a:off x="0" y="5949280"/>
            <a:ext cx="4038600" cy="51077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0000"/>
                </a:solidFill>
                <a:ea typeface="Arial" pitchFamily="37" charset="0"/>
                <a:cs typeface="Arial" pitchFamily="37" charset="0"/>
              </a:rPr>
              <a:t>CDCC calculations:</a:t>
            </a:r>
            <a:r>
              <a:rPr lang="es-ES_tradnl" sz="1200" dirty="0">
                <a:solidFill>
                  <a:srgbClr val="0000FF"/>
                </a:solidFill>
              </a:rPr>
              <a:t>K. </a:t>
            </a:r>
            <a:r>
              <a:rPr lang="es-ES_tradnl" sz="1200" dirty="0" err="1">
                <a:solidFill>
                  <a:srgbClr val="0000FF"/>
                </a:solidFill>
              </a:rPr>
              <a:t>Rusek</a:t>
            </a:r>
            <a:r>
              <a:rPr lang="es-ES_tradnl" sz="1200" dirty="0">
                <a:solidFill>
                  <a:srgbClr val="0000FF"/>
                </a:solidFill>
              </a:rPr>
              <a:t> et al., PRC 72, 037603 (2005).</a:t>
            </a:r>
            <a:r>
              <a:rPr lang="en-US" sz="1200" dirty="0">
                <a:solidFill>
                  <a:srgbClr val="0000FF"/>
                </a:solidFill>
                <a:ea typeface="Arial" pitchFamily="37" charset="0"/>
                <a:cs typeface="Arial" pitchFamily="37" charset="0"/>
              </a:rPr>
              <a:t>             </a:t>
            </a:r>
            <a:r>
              <a:rPr lang="en-US" sz="1200" dirty="0">
                <a:ea typeface="Arial" pitchFamily="37" charset="0"/>
                <a:cs typeface="Arial" pitchFamily="37" charset="0"/>
              </a:rPr>
              <a:t>        </a:t>
            </a:r>
            <a:r>
              <a:rPr lang="en-US" sz="1200" dirty="0">
                <a:solidFill>
                  <a:srgbClr val="FFCF01"/>
                </a:solidFill>
                <a:ea typeface="Arial" pitchFamily="37" charset="0"/>
                <a:cs typeface="Arial" pitchFamily="37" charset="0"/>
              </a:rPr>
              <a:t>F</a:t>
            </a:r>
            <a:r>
              <a:rPr lang="en-US" sz="1200" dirty="0">
                <a:ea typeface="Arial" pitchFamily="37" charset="0"/>
                <a:cs typeface="Arial" pitchFamily="37" charset="0"/>
              </a:rPr>
              <a:t>    Full CDCC      </a:t>
            </a:r>
            <a:r>
              <a:rPr lang="en-US" sz="1200" b="1" dirty="0">
                <a:solidFill>
                  <a:srgbClr val="FF00FF"/>
                </a:solidFill>
                <a:ea typeface="Arial" pitchFamily="37" charset="0"/>
                <a:cs typeface="Arial" pitchFamily="37" charset="0"/>
              </a:rPr>
              <a:t>       </a:t>
            </a:r>
            <a:r>
              <a:rPr lang="en-US" sz="1200" dirty="0">
                <a:ea typeface="Arial" pitchFamily="37" charset="0"/>
                <a:cs typeface="Arial" pitchFamily="37" charset="0"/>
              </a:rPr>
              <a:t>No continuum 	Dipole coupling</a:t>
            </a:r>
            <a:endParaRPr lang="en-US" sz="1200" b="1" dirty="0">
              <a:solidFill>
                <a:srgbClr val="009900"/>
              </a:solidFill>
              <a:ea typeface="Arial" pitchFamily="37" charset="0"/>
              <a:cs typeface="Arial" pitchFamily="37" charset="0"/>
            </a:endParaRPr>
          </a:p>
        </p:txBody>
      </p:sp>
      <p:cxnSp>
        <p:nvCxnSpPr>
          <p:cNvPr id="15" name="Conector recto 20"/>
          <p:cNvCxnSpPr/>
          <p:nvPr/>
        </p:nvCxnSpPr>
        <p:spPr bwMode="auto">
          <a:xfrm>
            <a:off x="1905000" y="5943600"/>
            <a:ext cx="914400" cy="914400"/>
          </a:xfrm>
          <a:prstGeom prst="lin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ector recto 22"/>
          <p:cNvCxnSpPr/>
          <p:nvPr/>
        </p:nvCxnSpPr>
        <p:spPr bwMode="auto">
          <a:xfrm>
            <a:off x="4191000" y="4876800"/>
            <a:ext cx="533400" cy="1588"/>
          </a:xfrm>
          <a:prstGeom prst="lin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ector recto 24"/>
          <p:cNvCxnSpPr>
            <a:cxnSpLocks/>
          </p:cNvCxnSpPr>
          <p:nvPr/>
        </p:nvCxnSpPr>
        <p:spPr bwMode="auto">
          <a:xfrm>
            <a:off x="35496" y="6309320"/>
            <a:ext cx="216000" cy="0"/>
          </a:xfrm>
          <a:prstGeom prst="line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ector recto 25"/>
          <p:cNvCxnSpPr/>
          <p:nvPr/>
        </p:nvCxnSpPr>
        <p:spPr bwMode="auto">
          <a:xfrm>
            <a:off x="1115640" y="6309320"/>
            <a:ext cx="216000" cy="0"/>
          </a:xfrm>
          <a:prstGeom prst="line">
            <a:avLst/>
          </a:prstGeom>
          <a:solidFill>
            <a:schemeClr val="bg1"/>
          </a:solidFill>
          <a:ln w="57150" cap="flat" cmpd="sng" algn="ctr">
            <a:solidFill>
              <a:srgbClr val="1E03B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ector recto 26"/>
          <p:cNvCxnSpPr/>
          <p:nvPr/>
        </p:nvCxnSpPr>
        <p:spPr bwMode="auto">
          <a:xfrm>
            <a:off x="2411760" y="6309320"/>
            <a:ext cx="216000" cy="0"/>
          </a:xfrm>
          <a:prstGeom prst="line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AutoShape 54"/>
          <p:cNvSpPr>
            <a:spLocks noChangeArrowheads="1"/>
          </p:cNvSpPr>
          <p:nvPr/>
        </p:nvSpPr>
        <p:spPr bwMode="auto">
          <a:xfrm>
            <a:off x="-57657" y="5487710"/>
            <a:ext cx="4038600" cy="1021556"/>
          </a:xfrm>
          <a:prstGeom prst="roundRect">
            <a:avLst>
              <a:gd name="adj" fmla="val 16667"/>
            </a:avLst>
          </a:prstGeom>
          <a:solidFill>
            <a:srgbClr val="F3EE9D"/>
          </a:solidFill>
          <a:ln w="9525">
            <a:solidFill>
              <a:srgbClr val="738450"/>
            </a:solidFill>
            <a:round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latin typeface="Calibri" panose="020F0502020204030204" pitchFamily="34" charset="0"/>
                <a:ea typeface="Arial" pitchFamily="37" charset="0"/>
                <a:cs typeface="Calibri" panose="020F0502020204030204" pitchFamily="34" charset="0"/>
              </a:rPr>
              <a:t>Scattering process dominated by:</a:t>
            </a:r>
          </a:p>
          <a:p>
            <a:pPr>
              <a:defRPr/>
            </a:pPr>
            <a:r>
              <a:rPr lang="en-US" dirty="0">
                <a:latin typeface="Calibri" panose="020F0502020204030204" pitchFamily="34" charset="0"/>
                <a:ea typeface="Arial" pitchFamily="37" charset="0"/>
                <a:cs typeface="Calibri" panose="020F0502020204030204" pitchFamily="34" charset="0"/>
              </a:rPr>
              <a:t>- Dipole couplings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Arial" pitchFamily="37" charset="0"/>
                <a:cs typeface="Calibri" panose="020F0502020204030204" pitchFamily="34" charset="0"/>
              </a:rPr>
              <a:t>(coulomb + nuclear)</a:t>
            </a:r>
            <a:endParaRPr lang="en-US" dirty="0">
              <a:latin typeface="Calibri" panose="020F0502020204030204" pitchFamily="34" charset="0"/>
              <a:ea typeface="Arial" pitchFamily="37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dirty="0">
                <a:latin typeface="Calibri" panose="020F0502020204030204" pitchFamily="34" charset="0"/>
                <a:ea typeface="Arial" pitchFamily="37" charset="0"/>
                <a:cs typeface="Calibri" panose="020F0502020204030204" pitchFamily="34" charset="0"/>
                <a:sym typeface="Wingdings" pitchFamily="37" charset="2"/>
              </a:rPr>
              <a:t>- Coupling to continuum 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  <a:ea typeface="Arial" pitchFamily="37" charset="0"/>
              <a:cs typeface="Calibri" panose="020F0502020204030204" pitchFamily="34" charset="0"/>
              <a:sym typeface="Wingdings" pitchFamily="37" charset="2"/>
            </a:endParaRPr>
          </a:p>
        </p:txBody>
      </p:sp>
      <p:sp>
        <p:nvSpPr>
          <p:cNvPr id="21" name="CuadroTexto 30"/>
          <p:cNvSpPr txBox="1"/>
          <p:nvPr/>
        </p:nvSpPr>
        <p:spPr>
          <a:xfrm>
            <a:off x="2476128" y="2858603"/>
            <a:ext cx="215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Elastic</a:t>
            </a:r>
            <a:r>
              <a:rPr lang="es-ES_tradnl" dirty="0"/>
              <a:t> data</a:t>
            </a:r>
          </a:p>
        </p:txBody>
      </p:sp>
      <p:pic>
        <p:nvPicPr>
          <p:cNvPr id="22" name="Imagen 29"/>
          <p:cNvPicPr>
            <a:picLocks noChangeAspect="1"/>
          </p:cNvPicPr>
          <p:nvPr/>
        </p:nvPicPr>
        <p:blipFill>
          <a:blip r:embed="rId6" cstate="print"/>
          <a:srcRect t="10672" r="11521" b="9585"/>
          <a:stretch>
            <a:fillRect/>
          </a:stretch>
        </p:blipFill>
        <p:spPr>
          <a:xfrm>
            <a:off x="5189052" y="3043800"/>
            <a:ext cx="3954948" cy="2518800"/>
          </a:xfrm>
          <a:prstGeom prst="rect">
            <a:avLst/>
          </a:prstGeom>
        </p:spPr>
      </p:pic>
      <p:sp>
        <p:nvSpPr>
          <p:cNvPr id="23" name="CuadroTexto 34"/>
          <p:cNvSpPr txBox="1"/>
          <p:nvPr/>
        </p:nvSpPr>
        <p:spPr>
          <a:xfrm>
            <a:off x="6553200" y="2816423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Breakup</a:t>
            </a:r>
            <a:r>
              <a:rPr lang="es-ES_tradnl" dirty="0"/>
              <a:t> data</a:t>
            </a:r>
          </a:p>
        </p:txBody>
      </p:sp>
      <p:pic>
        <p:nvPicPr>
          <p:cNvPr id="24" name="Imagen 31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861497"/>
            <a:ext cx="2602588" cy="1742935"/>
          </a:xfrm>
          <a:prstGeom prst="rect">
            <a:avLst/>
          </a:prstGeom>
        </p:spPr>
      </p:pic>
      <p:sp>
        <p:nvSpPr>
          <p:cNvPr id="25" name="CuadroTexto 28"/>
          <p:cNvSpPr txBox="1"/>
          <p:nvPr/>
        </p:nvSpPr>
        <p:spPr>
          <a:xfrm>
            <a:off x="7010400" y="55626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θ</a:t>
            </a:r>
            <a:r>
              <a:rPr lang="es-ES_tradnl" baseline="-25000" dirty="0" err="1"/>
              <a:t>LAB</a:t>
            </a:r>
            <a:r>
              <a:rPr lang="es-ES_tradnl" baseline="-25000" dirty="0"/>
              <a:t> </a:t>
            </a:r>
            <a:r>
              <a:rPr lang="es-ES_tradnl" dirty="0"/>
              <a:t> (</a:t>
            </a:r>
            <a:r>
              <a:rPr lang="es-ES_tradnl" dirty="0" err="1"/>
              <a:t>deg</a:t>
            </a:r>
            <a:r>
              <a:rPr lang="es-ES_tradnl" dirty="0"/>
              <a:t>)</a:t>
            </a:r>
          </a:p>
        </p:txBody>
      </p:sp>
      <p:sp>
        <p:nvSpPr>
          <p:cNvPr id="26" name="AutoShape 54"/>
          <p:cNvSpPr>
            <a:spLocks noChangeArrowheads="1"/>
          </p:cNvSpPr>
          <p:nvPr/>
        </p:nvSpPr>
        <p:spPr bwMode="auto">
          <a:xfrm>
            <a:off x="5183114" y="4726543"/>
            <a:ext cx="3954948" cy="1940957"/>
          </a:xfrm>
          <a:prstGeom prst="roundRect">
            <a:avLst>
              <a:gd name="adj" fmla="val 16667"/>
            </a:avLst>
          </a:prstGeom>
          <a:solidFill>
            <a:srgbClr val="F3EE9D"/>
          </a:solidFill>
          <a:ln w="9525">
            <a:solidFill>
              <a:srgbClr val="738450"/>
            </a:solidFill>
            <a:round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Breakup dominates at forward angles. </a:t>
            </a:r>
          </a:p>
          <a:p>
            <a:pPr>
              <a:buFont typeface="Wingdings" charset="2"/>
              <a:buChar char="ü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Transfer reactions =&gt; 2n transfer to neutron-unbound final states make the biggest contribution to the </a:t>
            </a:r>
            <a:r>
              <a:rPr lang="en-GB" dirty="0" err="1">
                <a:latin typeface="Calibri" panose="020F0502020204030204" pitchFamily="34" charset="0"/>
                <a:ea typeface="Lucida Grande"/>
                <a:cs typeface="Calibri" panose="020F0502020204030204" pitchFamily="34" charset="0"/>
              </a:rPr>
              <a:t>α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-particle production cross section</a:t>
            </a:r>
            <a:r>
              <a:rPr lang="en-GB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D70FE1BE-E1F3-4A4E-9496-CE691B83B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73" y="29694"/>
            <a:ext cx="7772400" cy="67344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1E03BD"/>
                </a:solidFill>
              </a:rPr>
              <a:t>The case of </a:t>
            </a:r>
            <a:r>
              <a:rPr lang="en-GB" baseline="30000" dirty="0">
                <a:solidFill>
                  <a:srgbClr val="1E03BD"/>
                </a:solidFill>
              </a:rPr>
              <a:t>6</a:t>
            </a:r>
            <a:r>
              <a:rPr lang="en-GB" dirty="0">
                <a:solidFill>
                  <a:srgbClr val="1E03BD"/>
                </a:solidFill>
              </a:rPr>
              <a:t>He + </a:t>
            </a:r>
            <a:r>
              <a:rPr lang="en-GB" baseline="30000" dirty="0">
                <a:solidFill>
                  <a:srgbClr val="1E03BD"/>
                </a:solidFill>
              </a:rPr>
              <a:t>208</a:t>
            </a:r>
            <a:r>
              <a:rPr lang="en-GB" dirty="0">
                <a:solidFill>
                  <a:srgbClr val="1E03BD"/>
                </a:solidFill>
              </a:rPr>
              <a:t>Pb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386CB0B-D5C1-FE4E-BFD5-12CAE18725E2}"/>
              </a:ext>
            </a:extLst>
          </p:cNvPr>
          <p:cNvSpPr txBox="1"/>
          <p:nvPr/>
        </p:nvSpPr>
        <p:spPr>
          <a:xfrm>
            <a:off x="1475656" y="3124200"/>
            <a:ext cx="13437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1E03BD"/>
                </a:solidFill>
              </a:rPr>
              <a:t>First</a:t>
            </a:r>
            <a:r>
              <a:rPr lang="es-ES" dirty="0">
                <a:solidFill>
                  <a:srgbClr val="1E03BD"/>
                </a:solidFill>
              </a:rPr>
              <a:t> </a:t>
            </a:r>
            <a:r>
              <a:rPr lang="es-ES" dirty="0" err="1">
                <a:solidFill>
                  <a:srgbClr val="1E03BD"/>
                </a:solidFill>
              </a:rPr>
              <a:t>Setup</a:t>
            </a:r>
            <a:endParaRPr lang="es-ES" dirty="0">
              <a:solidFill>
                <a:srgbClr val="1E03BD"/>
              </a:solidFill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B271070A-4A22-504F-9483-3EDBD268A2F1}"/>
              </a:ext>
            </a:extLst>
          </p:cNvPr>
          <p:cNvCxnSpPr/>
          <p:nvPr/>
        </p:nvCxnSpPr>
        <p:spPr>
          <a:xfrm flipH="1">
            <a:off x="1547664" y="3356992"/>
            <a:ext cx="357336" cy="455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9F5266D1-7215-6C49-9212-C6B5AA9445BF}"/>
              </a:ext>
            </a:extLst>
          </p:cNvPr>
          <p:cNvCxnSpPr/>
          <p:nvPr/>
        </p:nvCxnSpPr>
        <p:spPr>
          <a:xfrm>
            <a:off x="2008115" y="3356992"/>
            <a:ext cx="1267741" cy="2130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2AFAA37-F525-AC42-A65D-9218C46D436A}"/>
              </a:ext>
            </a:extLst>
          </p:cNvPr>
          <p:cNvSpPr txBox="1"/>
          <p:nvPr/>
        </p:nvSpPr>
        <p:spPr>
          <a:xfrm>
            <a:off x="3203847" y="4509120"/>
            <a:ext cx="1280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0000"/>
                </a:solidFill>
              </a:rPr>
              <a:t>Second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Setup</a:t>
            </a:r>
            <a:endParaRPr lang="es-ES" dirty="0">
              <a:solidFill>
                <a:srgbClr val="FF0000"/>
              </a:solidFill>
            </a:endParaRP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14790661-8239-0E4F-8701-72689712997C}"/>
              </a:ext>
            </a:extLst>
          </p:cNvPr>
          <p:cNvCxnSpPr/>
          <p:nvPr/>
        </p:nvCxnSpPr>
        <p:spPr>
          <a:xfrm flipH="1" flipV="1">
            <a:off x="2411760" y="4581128"/>
            <a:ext cx="864096" cy="1454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010B9199-66F6-7A44-A6BC-A7C8C7086FB2}"/>
              </a:ext>
            </a:extLst>
          </p:cNvPr>
          <p:cNvCxnSpPr/>
          <p:nvPr/>
        </p:nvCxnSpPr>
        <p:spPr>
          <a:xfrm flipH="1" flipV="1">
            <a:off x="1303028" y="3812977"/>
            <a:ext cx="1972828" cy="913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E66D39CA-CCB7-534B-8A9A-56602AA7EF24}"/>
              </a:ext>
            </a:extLst>
          </p:cNvPr>
          <p:cNvCxnSpPr>
            <a:cxnSpLocks/>
          </p:cNvCxnSpPr>
          <p:nvPr/>
        </p:nvCxnSpPr>
        <p:spPr>
          <a:xfrm flipH="1">
            <a:off x="3275856" y="4726543"/>
            <a:ext cx="42577" cy="7611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>
            <a:extLst>
              <a:ext uri="{FF2B5EF4-FFF2-40B4-BE49-F238E27FC236}">
                <a16:creationId xmlns:a16="http://schemas.microsoft.com/office/drawing/2014/main" id="{5D2FAF52-2195-CFDC-7A40-8135053D1F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/>
          <a:stretch/>
        </p:blipFill>
        <p:spPr>
          <a:xfrm>
            <a:off x="2516666" y="3371303"/>
            <a:ext cx="1341914" cy="9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EBD32E-5470-E94D-840C-71CB5AB73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22" y="37257"/>
            <a:ext cx="7772400" cy="562074"/>
          </a:xfrm>
        </p:spPr>
        <p:txBody>
          <a:bodyPr>
            <a:normAutofit fontScale="90000"/>
          </a:bodyPr>
          <a:lstStyle/>
          <a:p>
            <a:r>
              <a:rPr lang="es-ES_tradnl" altLang="es-ES" dirty="0" err="1">
                <a:solidFill>
                  <a:srgbClr val="1E03BD"/>
                </a:solidFill>
              </a:rPr>
              <a:t>Why</a:t>
            </a:r>
            <a:r>
              <a:rPr lang="es-ES_tradnl" altLang="es-ES" baseline="30000" dirty="0">
                <a:solidFill>
                  <a:srgbClr val="1E03BD"/>
                </a:solidFill>
              </a:rPr>
              <a:t> 11</a:t>
            </a:r>
            <a:r>
              <a:rPr lang="es-ES_tradnl" altLang="es-ES" dirty="0">
                <a:solidFill>
                  <a:srgbClr val="1E03BD"/>
                </a:solidFill>
              </a:rPr>
              <a:t>Li &amp; </a:t>
            </a:r>
            <a:r>
              <a:rPr lang="es-ES_tradnl" altLang="es-ES" baseline="30000" dirty="0">
                <a:solidFill>
                  <a:srgbClr val="1E03BD"/>
                </a:solidFill>
              </a:rPr>
              <a:t>11</a:t>
            </a:r>
            <a:r>
              <a:rPr lang="es-ES_tradnl" altLang="es-ES" dirty="0">
                <a:solidFill>
                  <a:srgbClr val="1E03BD"/>
                </a:solidFill>
              </a:rPr>
              <a:t>Be are </a:t>
            </a:r>
            <a:r>
              <a:rPr lang="es-ES_tradnl" altLang="es-ES" dirty="0" err="1">
                <a:solidFill>
                  <a:srgbClr val="1E03BD"/>
                </a:solidFill>
              </a:rPr>
              <a:t>interesting</a:t>
            </a:r>
            <a:r>
              <a:rPr lang="es-ES_tradnl" altLang="es-ES" dirty="0">
                <a:solidFill>
                  <a:srgbClr val="1E03BD"/>
                </a:solidFill>
              </a:rPr>
              <a:t>?</a:t>
            </a:r>
            <a:endParaRPr lang="en-GB" dirty="0">
              <a:solidFill>
                <a:srgbClr val="1E03BD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614C4BD-FAB1-8D44-A1BF-87594030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95D9D1C-5FA4-3442-AD5C-9B4E741DB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63" y="1169987"/>
            <a:ext cx="4608513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defTabSz="914400">
              <a:lnSpc>
                <a:spcPct val="110000"/>
              </a:lnSpc>
              <a:spcBef>
                <a:spcPct val="20000"/>
              </a:spcBef>
              <a:buClr>
                <a:srgbClr val="1E03BD"/>
              </a:buClr>
              <a:buSzPct val="75000"/>
              <a:buFont typeface="Wingdings" pitchFamily="2" charset="2"/>
              <a:buChar char="q"/>
              <a:defRPr/>
            </a:pPr>
            <a:r>
              <a:rPr lang="en-US" kern="0" baseline="300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11</a:t>
            </a: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Li &amp; </a:t>
            </a:r>
            <a:r>
              <a:rPr lang="en-US" kern="0" baseline="300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11</a:t>
            </a: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Be are the archetype of halo nuclei. </a:t>
            </a:r>
          </a:p>
          <a:p>
            <a:pPr marL="342900" indent="-342900" defTabSz="9144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Times New Roman" charset="0"/>
              <a:buNone/>
              <a:defRPr/>
            </a:pP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	S</a:t>
            </a:r>
            <a:r>
              <a:rPr lang="en-US" kern="0" baseline="-250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2n</a:t>
            </a: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(</a:t>
            </a:r>
            <a:r>
              <a:rPr lang="en-US" kern="0" baseline="300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11</a:t>
            </a: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Li)= 369.15(65) </a:t>
            </a:r>
            <a:r>
              <a:rPr lang="en-US" kern="0" dirty="0" err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keV</a:t>
            </a: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,</a:t>
            </a:r>
          </a:p>
          <a:p>
            <a:pPr marL="342900" indent="-342900" defTabSz="9144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Times New Roman" charset="0"/>
              <a:buNone/>
              <a:defRPr/>
            </a:pPr>
            <a:r>
              <a:rPr lang="en-US" kern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	</a:t>
            </a: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(</a:t>
            </a:r>
            <a:r>
              <a:rPr lang="en-US" baseline="3000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11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Be)= 501.6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keV</a:t>
            </a:r>
            <a:endParaRPr lang="en-US" kern="0" dirty="0">
              <a:solidFill>
                <a:schemeClr val="tx1"/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342900" indent="-342900" defTabSz="9144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p"/>
              <a:defRPr/>
            </a:pPr>
            <a:endParaRPr lang="en-US" sz="1600" kern="0" dirty="0">
              <a:solidFill>
                <a:schemeClr val="tx1"/>
              </a:solidFill>
              <a:latin typeface="Comic Sans MS"/>
              <a:ea typeface="ＭＳ Ｐゴシック" charset="-128"/>
              <a:cs typeface="Comic Sans MS"/>
            </a:endParaRPr>
          </a:p>
          <a:p>
            <a:pPr marL="285750" indent="-285750" defTabSz="914400">
              <a:lnSpc>
                <a:spcPct val="110000"/>
              </a:lnSpc>
              <a:spcBef>
                <a:spcPct val="20000"/>
              </a:spcBef>
              <a:buClr>
                <a:srgbClr val="1E03BD"/>
              </a:buClr>
              <a:buSzPct val="75000"/>
              <a:buFont typeface="Wingdings" pitchFamily="2" charset="2"/>
              <a:buChar char="q"/>
              <a:defRPr/>
            </a:pPr>
            <a:r>
              <a:rPr lang="en-US" sz="1600" kern="0" dirty="0">
                <a:solidFill>
                  <a:schemeClr val="tx1"/>
                </a:solidFill>
                <a:latin typeface="Comic Sans MS"/>
                <a:ea typeface="ＭＳ Ｐゴシック" charset="-128"/>
                <a:cs typeface="Comic Sans MS"/>
              </a:rPr>
              <a:t> Huge E1 strength at low break-up energy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Times New Roman" charset="0"/>
              <a:buNone/>
              <a:defRPr/>
            </a:pPr>
            <a:r>
              <a:rPr lang="en-US" sz="1600" kern="0" dirty="0">
                <a:solidFill>
                  <a:schemeClr val="tx1"/>
                </a:solidFill>
                <a:latin typeface="Comic Sans MS"/>
                <a:ea typeface="ＭＳ Ｐゴシック" charset="-128"/>
                <a:cs typeface="Comic Sans MS"/>
              </a:rPr>
              <a:t>	</a:t>
            </a:r>
            <a:r>
              <a:rPr lang="en-US" sz="1600" kern="0" dirty="0">
                <a:solidFill>
                  <a:schemeClr val="tx1"/>
                </a:solidFill>
                <a:latin typeface="Comic Sans MS"/>
                <a:ea typeface="ＭＳ Ｐゴシック" charset="-128"/>
                <a:cs typeface="Comic Sans MS"/>
                <a:sym typeface="Wingdings"/>
              </a:rPr>
              <a:t> </a:t>
            </a:r>
            <a:r>
              <a:rPr lang="en-US" sz="1600" kern="0" dirty="0">
                <a:solidFill>
                  <a:srgbClr val="000090"/>
                </a:solidFill>
                <a:latin typeface="Comic Sans MS"/>
                <a:ea typeface="ＭＳ Ｐゴシック" charset="-128"/>
                <a:cs typeface="Comic Sans MS"/>
              </a:rPr>
              <a:t>Dipole polarizability</a:t>
            </a:r>
            <a:r>
              <a:rPr lang="en-US" sz="1600" kern="0" dirty="0">
                <a:solidFill>
                  <a:schemeClr val="tx1"/>
                </a:solidFill>
                <a:latin typeface="Comic Sans MS"/>
                <a:ea typeface="ＭＳ Ｐゴシック" charset="-128"/>
                <a:cs typeface="Comic Sans MS"/>
              </a:rPr>
              <a:t>: 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1E03BD"/>
              </a:buClr>
              <a:buSzPct val="75000"/>
              <a:buFont typeface="Wingdings" pitchFamily="2" charset="2"/>
              <a:buChar char="q"/>
              <a:defRPr/>
            </a:pP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The elastic cross sections around the Coulomb barrier are sensitive to the B(E1) values close to the break-up threshold</a:t>
            </a:r>
            <a:r>
              <a:rPr lang="en-US" kern="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. A measurement of elastic scattering can confirm the presence of the</a:t>
            </a:r>
            <a:r>
              <a:rPr lang="en-US" kern="0" dirty="0">
                <a:solidFill>
                  <a:schemeClr val="tx1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</a:t>
            </a:r>
            <a:r>
              <a:rPr lang="en-US" kern="0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large dipole polarizability.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rgbClr val="1E03BD"/>
              </a:buClr>
              <a:buSzPct val="75000"/>
              <a:buFont typeface="Wingdings" pitchFamily="2" charset="2"/>
              <a:buChar char="q"/>
              <a:defRPr/>
            </a:pPr>
            <a:r>
              <a:rPr lang="en-US" kern="0" dirty="0">
                <a:solidFill>
                  <a:schemeClr val="tx1"/>
                </a:solidFill>
                <a:latin typeface="Calibri" charset="0"/>
                <a:ea typeface="ＭＳ Ｐゴシック" charset="-128"/>
                <a:cs typeface="Comic Sans MS"/>
              </a:rPr>
              <a:t>Elastic Scattering &amp; break-up effects should be described by means of </a:t>
            </a:r>
            <a:r>
              <a:rPr lang="en-US" kern="0" dirty="0">
                <a:solidFill>
                  <a:srgbClr val="FF0000"/>
                </a:solidFill>
                <a:latin typeface="Calibri" charset="0"/>
                <a:ea typeface="ＭＳ Ｐゴシック" charset="-128"/>
                <a:cs typeface="Comic Sans MS"/>
              </a:rPr>
              <a:t>scattering calculations that consider explicitly the coupling to the continuum</a:t>
            </a:r>
            <a:endParaRPr lang="en-US" kern="0" dirty="0">
              <a:solidFill>
                <a:srgbClr val="FF0000"/>
              </a:solidFill>
              <a:ea typeface="ＭＳ Ｐゴシック" charset="-128"/>
              <a:cs typeface="Comic Sans MS"/>
            </a:endParaRPr>
          </a:p>
          <a:p>
            <a:pPr marL="342900" indent="12700" defTabSz="9144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None/>
              <a:defRPr/>
            </a:pPr>
            <a:endParaRPr lang="en-US" sz="1600" kern="0" dirty="0">
              <a:solidFill>
                <a:srgbClr val="000090"/>
              </a:solidFill>
              <a:latin typeface="Comic Sans MS"/>
              <a:ea typeface="ＭＳ Ｐゴシック" charset="-128"/>
              <a:cs typeface="Comic Sans MS"/>
            </a:endParaRPr>
          </a:p>
          <a:p>
            <a:pPr marL="342900" indent="12700" defTabSz="9144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None/>
              <a:defRPr/>
            </a:pPr>
            <a:endParaRPr lang="en-US" sz="1600" kern="0" dirty="0">
              <a:solidFill>
                <a:srgbClr val="000090"/>
              </a:solidFill>
              <a:latin typeface="Comic Sans MS"/>
              <a:ea typeface="ＭＳ Ｐゴシック" charset="-128"/>
              <a:cs typeface="Comic Sans MS"/>
            </a:endParaRPr>
          </a:p>
          <a:p>
            <a:pPr marL="342900" indent="-342900" defTabSz="9144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Times New Roman" charset="0"/>
              <a:buNone/>
              <a:defRPr/>
            </a:pPr>
            <a:endParaRPr lang="en-US" sz="1600" kern="0" dirty="0">
              <a:solidFill>
                <a:schemeClr val="tx1"/>
              </a:solidFill>
              <a:latin typeface="Comic Sans MS"/>
              <a:ea typeface="ＭＳ Ｐゴシック" charset="-128"/>
              <a:cs typeface="Comic Sans MS"/>
            </a:endParaRPr>
          </a:p>
          <a:p>
            <a:pPr marL="342900" defTabSz="914400">
              <a:spcBef>
                <a:spcPct val="20000"/>
              </a:spcBef>
              <a:buClr>
                <a:schemeClr val="bg2"/>
              </a:buClr>
              <a:buSzPct val="75000"/>
              <a:buFont typeface="Times New Roman" charset="0"/>
              <a:buNone/>
              <a:defRPr/>
            </a:pPr>
            <a:r>
              <a:rPr lang="en-US" sz="1600" kern="0" dirty="0">
                <a:solidFill>
                  <a:schemeClr val="tx1"/>
                </a:solidFill>
                <a:latin typeface="Comic Sans MS"/>
                <a:ea typeface="ＭＳ Ｐゴシック" charset="-128"/>
                <a:cs typeface="Comic Sans MS"/>
              </a:rPr>
              <a:t>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3FF77C0-AC54-8943-8404-303C0B5174A5}"/>
              </a:ext>
            </a:extLst>
          </p:cNvPr>
          <p:cNvGrpSpPr>
            <a:grpSpLocks/>
          </p:cNvGrpSpPr>
          <p:nvPr/>
        </p:nvGrpSpPr>
        <p:grpSpPr bwMode="auto">
          <a:xfrm>
            <a:off x="5276056" y="817563"/>
            <a:ext cx="3665537" cy="3295650"/>
            <a:chOff x="5220072" y="908720"/>
            <a:chExt cx="3666200" cy="3295650"/>
          </a:xfrm>
        </p:grpSpPr>
        <p:pic>
          <p:nvPicPr>
            <p:cNvPr id="8" name="Picture 4" descr="be1_naka_2">
              <a:extLst>
                <a:ext uri="{FF2B5EF4-FFF2-40B4-BE49-F238E27FC236}">
                  <a16:creationId xmlns:a16="http://schemas.microsoft.com/office/drawing/2014/main" id="{87DB4A6F-B51E-E844-841D-E5AC0FB58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59" r="4955"/>
            <a:stretch>
              <a:fillRect/>
            </a:stretch>
          </p:blipFill>
          <p:spPr bwMode="auto">
            <a:xfrm>
              <a:off x="5220072" y="908720"/>
              <a:ext cx="3598862" cy="329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5">
              <a:extLst>
                <a:ext uri="{FF2B5EF4-FFF2-40B4-BE49-F238E27FC236}">
                  <a16:creationId xmlns:a16="http://schemas.microsoft.com/office/drawing/2014/main" id="{6D2487B4-1C3C-E348-B860-3C4D691A7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1916832"/>
              <a:ext cx="1361944" cy="1306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">
            <a:extLst>
              <a:ext uri="{FF2B5EF4-FFF2-40B4-BE49-F238E27FC236}">
                <a16:creationId xmlns:a16="http://schemas.microsoft.com/office/drawing/2014/main" id="{E0B85EDD-8DEF-1D45-8D43-190C0238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3667919"/>
            <a:ext cx="4064000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7F9A7D2-D3C3-1A48-B525-C3C35FB59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5" y="4797425"/>
            <a:ext cx="1176338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CuadroTexto 10">
            <a:extLst>
              <a:ext uri="{FF2B5EF4-FFF2-40B4-BE49-F238E27FC236}">
                <a16:creationId xmlns:a16="http://schemas.microsoft.com/office/drawing/2014/main" id="{970DF473-1F99-1446-8672-DC6F2D750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5589588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s-ES" baseline="30000">
                <a:solidFill>
                  <a:srgbClr val="000090"/>
                </a:solidFill>
              </a:rPr>
              <a:t>11</a:t>
            </a:r>
            <a:r>
              <a:rPr lang="es-ES" altLang="es-ES">
                <a:solidFill>
                  <a:srgbClr val="000090"/>
                </a:solidFill>
              </a:rPr>
              <a:t>Be</a:t>
            </a:r>
          </a:p>
        </p:txBody>
      </p:sp>
    </p:spTree>
    <p:extLst>
      <p:ext uri="{BB962C8B-B14F-4D97-AF65-F5344CB8AC3E}">
        <p14:creationId xmlns:p14="http://schemas.microsoft.com/office/powerpoint/2010/main" val="3294046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0E1746E-0EEB-C44E-9105-B72D868F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36DBA190-9E72-864D-803C-D0EE7576D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88913"/>
            <a:ext cx="4321175" cy="267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5A1D7001-D95B-774B-830A-F2A2F63A3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3669" y="51829"/>
            <a:ext cx="3478212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s-ES" sz="4000" baseline="30000" dirty="0">
                <a:solidFill>
                  <a:srgbClr val="1E03BD"/>
                </a:solidFill>
              </a:rPr>
              <a:t>11</a:t>
            </a:r>
            <a:r>
              <a:rPr lang="es-ES" sz="4000" dirty="0">
                <a:solidFill>
                  <a:srgbClr val="1E03BD"/>
                </a:solidFill>
              </a:rPr>
              <a:t>Li @ TRIUMF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E8F315D-9ADF-4E46-B539-7355E2752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AD35D05-D085-5244-9594-75051E4B4403}" type="slidenum">
              <a:rPr lang="es-ES" altLang="es-ES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34</a:t>
            </a:fld>
            <a:endParaRPr lang="es-ES" altLang="es-ES" sz="1200">
              <a:solidFill>
                <a:srgbClr val="898989"/>
              </a:solidFill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91F6DC5B-6124-EF45-A4CF-3A81B7F54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876300"/>
            <a:ext cx="4087812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1pPr>
            <a:lvl2pPr marL="446088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15000"/>
              </a:lnSpc>
              <a:buClrTx/>
              <a:buFontTx/>
              <a:buNone/>
              <a:defRPr/>
            </a:pPr>
            <a:r>
              <a:rPr lang="en-US" u="sng" dirty="0">
                <a:solidFill>
                  <a:srgbClr val="000090"/>
                </a:solidFill>
                <a:latin typeface="Arial" charset="0"/>
                <a:cs typeface="Arial" charset="0"/>
              </a:rPr>
              <a:t>TRIUMF @ ISACII hall</a:t>
            </a:r>
          </a:p>
          <a:p>
            <a:pPr>
              <a:lnSpc>
                <a:spcPct val="115000"/>
              </a:lnSpc>
              <a:buFont typeface="Arial" charset="0"/>
              <a:buChar char="-"/>
              <a:defRPr/>
            </a:pPr>
            <a:r>
              <a:rPr lang="en-US" sz="1600" dirty="0">
                <a:latin typeface="Arial" charset="0"/>
                <a:cs typeface="Arial" charset="0"/>
              </a:rPr>
              <a:t> Cyclotron.</a:t>
            </a:r>
          </a:p>
          <a:p>
            <a:pPr>
              <a:lnSpc>
                <a:spcPct val="115000"/>
              </a:lnSpc>
              <a:buFont typeface="Arial" charset="0"/>
              <a:buChar char="-"/>
              <a:defRPr/>
            </a:pPr>
            <a:r>
              <a:rPr lang="en-US" sz="1600" dirty="0">
                <a:latin typeface="Arial" charset="0"/>
                <a:cs typeface="Arial" charset="0"/>
              </a:rPr>
              <a:t> Continuous beam accelerator.</a:t>
            </a:r>
          </a:p>
          <a:p>
            <a:pPr>
              <a:lnSpc>
                <a:spcPct val="115000"/>
              </a:lnSpc>
              <a:buFont typeface="Arial" charset="0"/>
              <a:buChar char="-"/>
              <a:defRPr/>
            </a:pPr>
            <a:r>
              <a:rPr lang="en-US" sz="1600" dirty="0">
                <a:latin typeface="Arial" charset="0"/>
                <a:cs typeface="Arial" charset="0"/>
              </a:rPr>
              <a:t> ISOL method.</a:t>
            </a:r>
          </a:p>
          <a:p>
            <a:pPr lvl="1" indent="0">
              <a:lnSpc>
                <a:spcPct val="115000"/>
              </a:lnSpc>
              <a:buFont typeface="Times New Roman" charset="0"/>
              <a:buNone/>
              <a:defRPr/>
            </a:pPr>
            <a:endParaRPr lang="en-US" sz="1600" dirty="0">
              <a:latin typeface="Arial" charset="0"/>
              <a:cs typeface="Arial" charset="0"/>
            </a:endParaRPr>
          </a:p>
        </p:txBody>
      </p:sp>
      <p:pic>
        <p:nvPicPr>
          <p:cNvPr id="10" name="Imagen 12" descr="detectors2B.png">
            <a:extLst>
              <a:ext uri="{FF2B5EF4-FFF2-40B4-BE49-F238E27FC236}">
                <a16:creationId xmlns:a16="http://schemas.microsoft.com/office/drawing/2014/main" id="{0F7C7647-588D-E84B-946F-EFC1A9B93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97200"/>
            <a:ext cx="2974975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3ECFCF4-8760-6B4F-8723-0DCFC764C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443" y="3007400"/>
            <a:ext cx="3640539" cy="369332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es-ES_tradnl" baseline="30000" dirty="0">
                <a:solidFill>
                  <a:schemeClr val="dk1"/>
                </a:solidFill>
                <a:latin typeface="+mn-lt"/>
                <a:ea typeface="+mn-ea"/>
              </a:rPr>
              <a:t>11</a:t>
            </a:r>
            <a:r>
              <a:rPr lang="es-ES_tradnl" dirty="0">
                <a:solidFill>
                  <a:schemeClr val="dk1"/>
                </a:solidFill>
                <a:latin typeface="+mn-lt"/>
                <a:ea typeface="+mn-ea"/>
              </a:rPr>
              <a:t>Li </a:t>
            </a:r>
            <a:r>
              <a:rPr lang="es-ES_tradnl" dirty="0" err="1">
                <a:solidFill>
                  <a:schemeClr val="dk1"/>
                </a:solidFill>
                <a:latin typeface="+mn-lt"/>
                <a:ea typeface="+mn-ea"/>
              </a:rPr>
              <a:t>beam</a:t>
            </a:r>
            <a:r>
              <a:rPr lang="es-ES_tradnl" dirty="0">
                <a:solidFill>
                  <a:schemeClr val="dk1"/>
                </a:solidFill>
                <a:latin typeface="+mn-lt"/>
                <a:ea typeface="+mn-ea"/>
              </a:rPr>
              <a:t> up </a:t>
            </a:r>
            <a:r>
              <a:rPr lang="es-ES_tradnl" dirty="0" err="1">
                <a:solidFill>
                  <a:schemeClr val="dk1"/>
                </a:solidFill>
                <a:latin typeface="+mn-lt"/>
                <a:ea typeface="+mn-ea"/>
              </a:rPr>
              <a:t>to</a:t>
            </a:r>
            <a:r>
              <a:rPr lang="es-ES_tradnl" dirty="0">
                <a:solidFill>
                  <a:schemeClr val="dk1"/>
                </a:solidFill>
                <a:latin typeface="+mn-lt"/>
                <a:ea typeface="+mn-ea"/>
              </a:rPr>
              <a:t> 6000 </a:t>
            </a:r>
            <a:r>
              <a:rPr lang="es-ES_tradnl" dirty="0" err="1">
                <a:solidFill>
                  <a:schemeClr val="dk1"/>
                </a:solidFill>
                <a:latin typeface="+mn-lt"/>
                <a:ea typeface="+mn-ea"/>
              </a:rPr>
              <a:t>pps</a:t>
            </a:r>
            <a:r>
              <a:rPr lang="es-ES_tradnl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es-ES_tradnl" dirty="0" err="1">
                <a:solidFill>
                  <a:schemeClr val="dk1"/>
                </a:solidFill>
                <a:latin typeface="+mn-lt"/>
                <a:ea typeface="+mn-ea"/>
              </a:rPr>
              <a:t>on</a:t>
            </a:r>
            <a:r>
              <a:rPr lang="es-ES_tradnl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es-ES_tradnl" dirty="0" err="1">
                <a:solidFill>
                  <a:schemeClr val="dk1"/>
                </a:solidFill>
                <a:latin typeface="+mn-lt"/>
                <a:ea typeface="+mn-ea"/>
              </a:rPr>
              <a:t>target</a:t>
            </a:r>
            <a:endParaRPr lang="es-ES_tradnl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01D39429-ED3A-BC4D-96DE-C5591C984653}"/>
              </a:ext>
            </a:extLst>
          </p:cNvPr>
          <p:cNvGraphicFramePr>
            <a:graphicFrameLocks noGrp="1"/>
          </p:cNvGraphicFramePr>
          <p:nvPr/>
        </p:nvGraphicFramePr>
        <p:xfrm>
          <a:off x="2771775" y="3644900"/>
          <a:ext cx="3744914" cy="234645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837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5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5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056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/>
                        <a:t>Beam</a:t>
                      </a:r>
                      <a:endParaRPr lang="es-ES_tradnl" sz="1400" dirty="0"/>
                    </a:p>
                  </a:txBody>
                  <a:tcPr marL="91452" marR="91452" marT="45684" marB="45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/>
                        <a:t>Energy</a:t>
                      </a:r>
                      <a:r>
                        <a:rPr lang="es-ES_tradnl" sz="1400" baseline="0" dirty="0"/>
                        <a:t> (MeV/u)</a:t>
                      </a:r>
                      <a:endParaRPr lang="es-ES_tradnl" sz="1400" dirty="0"/>
                    </a:p>
                  </a:txBody>
                  <a:tcPr marL="91452" marR="91452" marT="45684" marB="45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err="1"/>
                        <a:t>Target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Pb</a:t>
                      </a:r>
                      <a:endParaRPr lang="es-ES_tradnl" sz="1400" dirty="0"/>
                    </a:p>
                    <a:p>
                      <a:pPr algn="ctr"/>
                      <a:r>
                        <a:rPr lang="es-ES_tradnl" sz="1400" dirty="0"/>
                        <a:t>(</a:t>
                      </a:r>
                      <a:r>
                        <a:rPr lang="es-ES_tradnl" sz="1400" dirty="0" err="1"/>
                        <a:t>mg</a:t>
                      </a:r>
                      <a:r>
                        <a:rPr lang="es-ES_tradnl" sz="1400" dirty="0"/>
                        <a:t>/cm2)</a:t>
                      </a:r>
                    </a:p>
                  </a:txBody>
                  <a:tcPr marL="91452" marR="91452" marT="45684" marB="45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Time (</a:t>
                      </a:r>
                      <a:r>
                        <a:rPr lang="es-ES_tradnl" sz="1400" dirty="0" err="1"/>
                        <a:t>h</a:t>
                      </a:r>
                      <a:r>
                        <a:rPr lang="es-ES_tradnl" sz="1400" dirty="0"/>
                        <a:t>)</a:t>
                      </a:r>
                    </a:p>
                  </a:txBody>
                  <a:tcPr marL="91452" marR="91452" marT="45684" marB="456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pPr algn="ctr"/>
                      <a:r>
                        <a:rPr lang="es-ES_tradnl" sz="1400" baseline="300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s-ES_tradnl" sz="1400" dirty="0">
                          <a:solidFill>
                            <a:srgbClr val="FF0000"/>
                          </a:solidFill>
                        </a:rPr>
                        <a:t>Li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2.67 (24.0)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1.45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11.75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pPr algn="ctr"/>
                      <a:endParaRPr lang="es-ES_tradnl" sz="1400" dirty="0"/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3.27 (29.4)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1.45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7.63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pPr algn="ctr"/>
                      <a:endParaRPr lang="es-ES_tradnl" sz="1400" dirty="0"/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3.27 (29.4)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1.9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9.95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pPr algn="ctr"/>
                      <a:endParaRPr lang="es-ES_tradnl" sz="1400"/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3.67 (33.0)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1.9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31.05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pPr algn="ctr"/>
                      <a:r>
                        <a:rPr lang="es-ES_tradnl" sz="1400" baseline="30000" dirty="0">
                          <a:solidFill>
                            <a:srgbClr val="000090"/>
                          </a:solidFill>
                        </a:rPr>
                        <a:t>11</a:t>
                      </a:r>
                      <a:r>
                        <a:rPr lang="es-ES_tradnl" sz="1400" dirty="0">
                          <a:solidFill>
                            <a:srgbClr val="000090"/>
                          </a:solidFill>
                        </a:rPr>
                        <a:t>Li</a:t>
                      </a: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2.2 (24.2)</a:t>
                      </a:r>
                      <a:endParaRPr lang="es-ES_tradnl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1.45</a:t>
                      </a:r>
                      <a:endParaRPr lang="es-ES_tradnl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82.2</a:t>
                      </a:r>
                      <a:endParaRPr lang="es-ES_tradnl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12">
                <a:tc>
                  <a:txBody>
                    <a:bodyPr/>
                    <a:lstStyle/>
                    <a:p>
                      <a:pPr algn="ctr"/>
                      <a:endParaRPr lang="es-ES_tradnl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2.7 (29.7)</a:t>
                      </a:r>
                      <a:endParaRPr lang="es-ES_tradnl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/>
                        <a:t>1.45</a:t>
                      </a:r>
                      <a:endParaRPr lang="es-ES_tradnl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/>
                        <a:t>118.12</a:t>
                      </a:r>
                      <a:endParaRPr lang="es-ES_tradnl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52" marR="91452" marT="45684" marB="45684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Imagen 14" descr="11Li2.2MeV_u_Breakup_elastic_Bienal.png">
            <a:extLst>
              <a:ext uri="{FF2B5EF4-FFF2-40B4-BE49-F238E27FC236}">
                <a16:creationId xmlns:a16="http://schemas.microsoft.com/office/drawing/2014/main" id="{5C24F55A-AF23-4547-8C40-B03B701D8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2382838"/>
            <a:ext cx="2466975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6" descr="9Li2.67MeV_u_elastic_25035.png">
            <a:extLst>
              <a:ext uri="{FF2B5EF4-FFF2-40B4-BE49-F238E27FC236}">
                <a16:creationId xmlns:a16="http://schemas.microsoft.com/office/drawing/2014/main" id="{5012B92E-A786-7346-AA09-3BCA950C3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651375"/>
            <a:ext cx="243840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7">
            <a:extLst>
              <a:ext uri="{FF2B5EF4-FFF2-40B4-BE49-F238E27FC236}">
                <a16:creationId xmlns:a16="http://schemas.microsoft.com/office/drawing/2014/main" id="{655D696D-C171-FA4F-922E-59209AEA3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4868863"/>
            <a:ext cx="14589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altLang="es-ES" sz="1400" baseline="30000">
                <a:solidFill>
                  <a:srgbClr val="FF0000"/>
                </a:solidFill>
              </a:rPr>
              <a:t>9</a:t>
            </a:r>
            <a:r>
              <a:rPr lang="es-ES_tradnl" altLang="es-ES" sz="1400">
                <a:solidFill>
                  <a:srgbClr val="FF0000"/>
                </a:solidFill>
              </a:rPr>
              <a:t>Li</a:t>
            </a:r>
            <a:r>
              <a:rPr lang="es-ES_tradnl" altLang="es-ES" sz="1400">
                <a:solidFill>
                  <a:srgbClr val="000090"/>
                </a:solidFill>
              </a:rPr>
              <a:t> @ 23.09 MeV </a:t>
            </a:r>
            <a:r>
              <a:rPr lang="es-ES_tradnl" altLang="es-ES" sz="1400"/>
              <a:t>(</a:t>
            </a:r>
            <a:r>
              <a:rPr lang="es-ES_tradnl" altLang="es-ES"/>
              <a:t>CM)</a:t>
            </a:r>
          </a:p>
        </p:txBody>
      </p:sp>
      <p:sp>
        <p:nvSpPr>
          <p:cNvPr id="16" name="CuadroTexto 18">
            <a:extLst>
              <a:ext uri="{FF2B5EF4-FFF2-40B4-BE49-F238E27FC236}">
                <a16:creationId xmlns:a16="http://schemas.microsoft.com/office/drawing/2014/main" id="{5ECBBCBA-908D-3842-9302-E05C590CD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400" y="2492375"/>
            <a:ext cx="1649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altLang="es-ES" sz="1400" baseline="30000">
                <a:solidFill>
                  <a:srgbClr val="000090"/>
                </a:solidFill>
              </a:rPr>
              <a:t>11</a:t>
            </a:r>
            <a:r>
              <a:rPr lang="es-ES_tradnl" altLang="es-ES" sz="1400">
                <a:solidFill>
                  <a:srgbClr val="000090"/>
                </a:solidFill>
              </a:rPr>
              <a:t>Li @ 23.07 MeV </a:t>
            </a:r>
            <a:r>
              <a:rPr lang="es-ES_tradnl" altLang="es-ES"/>
              <a:t>)</a:t>
            </a:r>
          </a:p>
        </p:txBody>
      </p:sp>
      <p:sp>
        <p:nvSpPr>
          <p:cNvPr id="17" name="CuadroTexto 2">
            <a:extLst>
              <a:ext uri="{FF2B5EF4-FFF2-40B4-BE49-F238E27FC236}">
                <a16:creationId xmlns:a16="http://schemas.microsoft.com/office/drawing/2014/main" id="{E490D5C8-05A5-5649-9C81-BB554AFC2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2876035"/>
            <a:ext cx="1008062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s-ES" dirty="0">
                <a:solidFill>
                  <a:srgbClr val="FF0000"/>
                </a:solidFill>
              </a:rPr>
              <a:t>10</a:t>
            </a:r>
            <a:r>
              <a:rPr lang="es-ES" altLang="es-ES" baseline="30000" dirty="0">
                <a:solidFill>
                  <a:srgbClr val="FF0000"/>
                </a:solidFill>
              </a:rPr>
              <a:t>º</a:t>
            </a:r>
            <a:r>
              <a:rPr lang="es-ES" altLang="es-ES" dirty="0">
                <a:solidFill>
                  <a:srgbClr val="FF0000"/>
                </a:solidFill>
              </a:rPr>
              <a:t> - 40</a:t>
            </a:r>
            <a:r>
              <a:rPr lang="es-ES" altLang="es-ES" baseline="30000" dirty="0">
                <a:solidFill>
                  <a:srgbClr val="FF0000"/>
                </a:solidFill>
              </a:rPr>
              <a:t>o </a:t>
            </a:r>
          </a:p>
        </p:txBody>
      </p:sp>
      <p:sp>
        <p:nvSpPr>
          <p:cNvPr id="18" name="CuadroTexto 16">
            <a:extLst>
              <a:ext uri="{FF2B5EF4-FFF2-40B4-BE49-F238E27FC236}">
                <a16:creationId xmlns:a16="http://schemas.microsoft.com/office/drawing/2014/main" id="{902B4D2F-F357-3349-BCCC-59D02AF73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2987675"/>
            <a:ext cx="9715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s-ES">
                <a:solidFill>
                  <a:srgbClr val="000090"/>
                </a:solidFill>
              </a:rPr>
              <a:t>30</a:t>
            </a:r>
            <a:r>
              <a:rPr lang="es-ES" altLang="es-ES" baseline="30000">
                <a:solidFill>
                  <a:srgbClr val="000090"/>
                </a:solidFill>
              </a:rPr>
              <a:t>º</a:t>
            </a:r>
            <a:r>
              <a:rPr lang="es-ES" altLang="es-ES">
                <a:solidFill>
                  <a:srgbClr val="000090"/>
                </a:solidFill>
              </a:rPr>
              <a:t> - 60</a:t>
            </a:r>
            <a:r>
              <a:rPr lang="es-ES" altLang="es-ES" baseline="30000">
                <a:solidFill>
                  <a:srgbClr val="000090"/>
                </a:solidFill>
              </a:rPr>
              <a:t>o </a:t>
            </a:r>
          </a:p>
        </p:txBody>
      </p:sp>
      <p:sp>
        <p:nvSpPr>
          <p:cNvPr id="19" name="CuadroTexto 17">
            <a:extLst>
              <a:ext uri="{FF2B5EF4-FFF2-40B4-BE49-F238E27FC236}">
                <a16:creationId xmlns:a16="http://schemas.microsoft.com/office/drawing/2014/main" id="{FE7E8315-BD41-3541-B8F2-771C8277E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04" y="2995613"/>
            <a:ext cx="9715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s-ES" dirty="0">
                <a:solidFill>
                  <a:srgbClr val="000090"/>
                </a:solidFill>
              </a:rPr>
              <a:t>30</a:t>
            </a:r>
            <a:r>
              <a:rPr lang="es-ES" altLang="es-ES" baseline="30000" dirty="0">
                <a:solidFill>
                  <a:srgbClr val="000090"/>
                </a:solidFill>
              </a:rPr>
              <a:t>º</a:t>
            </a:r>
            <a:r>
              <a:rPr lang="es-ES" altLang="es-ES" dirty="0">
                <a:solidFill>
                  <a:srgbClr val="000090"/>
                </a:solidFill>
              </a:rPr>
              <a:t> - 60</a:t>
            </a:r>
            <a:r>
              <a:rPr lang="es-ES" altLang="es-ES" baseline="30000" dirty="0">
                <a:solidFill>
                  <a:srgbClr val="000090"/>
                </a:solidFill>
              </a:rPr>
              <a:t>o </a:t>
            </a:r>
          </a:p>
        </p:txBody>
      </p:sp>
      <p:sp>
        <p:nvSpPr>
          <p:cNvPr id="20" name="CuadroTexto 18">
            <a:extLst>
              <a:ext uri="{FF2B5EF4-FFF2-40B4-BE49-F238E27FC236}">
                <a16:creationId xmlns:a16="http://schemas.microsoft.com/office/drawing/2014/main" id="{03667926-7DBB-9D46-8536-AF52CEE6F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787900"/>
            <a:ext cx="10795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s-ES">
                <a:solidFill>
                  <a:srgbClr val="000090"/>
                </a:solidFill>
              </a:rPr>
              <a:t>50</a:t>
            </a:r>
            <a:r>
              <a:rPr lang="es-ES" altLang="es-ES" baseline="30000">
                <a:solidFill>
                  <a:srgbClr val="000090"/>
                </a:solidFill>
              </a:rPr>
              <a:t>º</a:t>
            </a:r>
            <a:r>
              <a:rPr lang="es-ES" altLang="es-ES">
                <a:solidFill>
                  <a:srgbClr val="000090"/>
                </a:solidFill>
              </a:rPr>
              <a:t> - 100</a:t>
            </a:r>
            <a:r>
              <a:rPr lang="es-ES" altLang="es-ES" baseline="30000">
                <a:solidFill>
                  <a:srgbClr val="000090"/>
                </a:solidFill>
              </a:rPr>
              <a:t>o </a:t>
            </a:r>
          </a:p>
        </p:txBody>
      </p:sp>
      <p:sp>
        <p:nvSpPr>
          <p:cNvPr id="21" name="CuadroTexto 19">
            <a:extLst>
              <a:ext uri="{FF2B5EF4-FFF2-40B4-BE49-F238E27FC236}">
                <a16:creationId xmlns:a16="http://schemas.microsoft.com/office/drawing/2014/main" id="{764F95B6-DD6B-B04F-9B0F-079030386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084763"/>
            <a:ext cx="10795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s-ES">
                <a:solidFill>
                  <a:srgbClr val="000090"/>
                </a:solidFill>
              </a:rPr>
              <a:t>90</a:t>
            </a:r>
            <a:r>
              <a:rPr lang="es-ES" altLang="es-ES" baseline="30000">
                <a:solidFill>
                  <a:srgbClr val="000090"/>
                </a:solidFill>
              </a:rPr>
              <a:t>º</a:t>
            </a:r>
            <a:r>
              <a:rPr lang="es-ES" altLang="es-ES">
                <a:solidFill>
                  <a:srgbClr val="000090"/>
                </a:solidFill>
              </a:rPr>
              <a:t> - 140</a:t>
            </a:r>
            <a:r>
              <a:rPr lang="es-ES" altLang="es-ES" baseline="30000">
                <a:solidFill>
                  <a:srgbClr val="000090"/>
                </a:solidFill>
              </a:rPr>
              <a:t>o </a:t>
            </a:r>
          </a:p>
        </p:txBody>
      </p:sp>
    </p:spTree>
    <p:extLst>
      <p:ext uri="{BB962C8B-B14F-4D97-AF65-F5344CB8AC3E}">
        <p14:creationId xmlns:p14="http://schemas.microsoft.com/office/powerpoint/2010/main" val="1723149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F5BE023-DD4B-7B41-B00F-2E71321D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grpSp>
        <p:nvGrpSpPr>
          <p:cNvPr id="5" name="Agrupar 29">
            <a:extLst>
              <a:ext uri="{FF2B5EF4-FFF2-40B4-BE49-F238E27FC236}">
                <a16:creationId xmlns:a16="http://schemas.microsoft.com/office/drawing/2014/main" id="{D8BDBEF6-D6C2-0441-9481-6A73A5230262}"/>
              </a:ext>
            </a:extLst>
          </p:cNvPr>
          <p:cNvGrpSpPr>
            <a:grpSpLocks/>
          </p:cNvGrpSpPr>
          <p:nvPr/>
        </p:nvGrpSpPr>
        <p:grpSpPr bwMode="auto">
          <a:xfrm>
            <a:off x="7240488" y="321518"/>
            <a:ext cx="1547813" cy="1476375"/>
            <a:chOff x="4038600" y="685800"/>
            <a:chExt cx="2589078" cy="2463800"/>
          </a:xfrm>
        </p:grpSpPr>
        <p:pic>
          <p:nvPicPr>
            <p:cNvPr id="6" name="Imagen 30" descr="11Li-2.2_tel2_55e1-ringmap.png">
              <a:extLst>
                <a:ext uri="{FF2B5EF4-FFF2-40B4-BE49-F238E27FC236}">
                  <a16:creationId xmlns:a16="http://schemas.microsoft.com/office/drawing/2014/main" id="{E9B1BEC6-6017-A240-B35C-9BC27799A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685800"/>
              <a:ext cx="2589078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uadroTexto 31">
              <a:extLst>
                <a:ext uri="{FF2B5EF4-FFF2-40B4-BE49-F238E27FC236}">
                  <a16:creationId xmlns:a16="http://schemas.microsoft.com/office/drawing/2014/main" id="{D06D9CA0-6552-AC40-90C6-53BAD2DF8A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3999" y="1752600"/>
              <a:ext cx="743749" cy="513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/>
                <a:t>T 2</a:t>
              </a:r>
            </a:p>
          </p:txBody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5BF35D3E-543E-6C4B-8113-BBCB86ED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3" y="19011"/>
            <a:ext cx="7145708" cy="792162"/>
          </a:xfrm>
        </p:spPr>
        <p:txBody>
          <a:bodyPr>
            <a:noAutofit/>
          </a:bodyPr>
          <a:lstStyle/>
          <a:p>
            <a:pPr>
              <a:buFont typeface="Times New Roman" charset="0"/>
              <a:buNone/>
              <a:defRPr/>
            </a:pPr>
            <a:r>
              <a:rPr lang="es-ES_tradnl" sz="3600" dirty="0" err="1">
                <a:solidFill>
                  <a:srgbClr val="1E03BD"/>
                </a:solidFill>
              </a:rPr>
              <a:t>Raw</a:t>
            </a:r>
            <a:r>
              <a:rPr lang="es-ES_tradnl" sz="3600" dirty="0">
                <a:solidFill>
                  <a:srgbClr val="1E03BD"/>
                </a:solidFill>
              </a:rPr>
              <a:t> Data: </a:t>
            </a:r>
            <a:r>
              <a:rPr lang="es-ES_tradnl" sz="3600" baseline="30000" dirty="0">
                <a:solidFill>
                  <a:srgbClr val="1E03BD"/>
                </a:solidFill>
              </a:rPr>
              <a:t>11</a:t>
            </a:r>
            <a:r>
              <a:rPr lang="es-ES_tradnl" sz="3600" dirty="0">
                <a:solidFill>
                  <a:srgbClr val="1E03BD"/>
                </a:solidFill>
              </a:rPr>
              <a:t>Li </a:t>
            </a:r>
            <a:r>
              <a:rPr lang="es-ES_tradnl" sz="3600" dirty="0" err="1">
                <a:solidFill>
                  <a:srgbClr val="1E03BD"/>
                </a:solidFill>
              </a:rPr>
              <a:t>on</a:t>
            </a:r>
            <a:r>
              <a:rPr lang="es-ES_tradnl" sz="3600" dirty="0">
                <a:solidFill>
                  <a:srgbClr val="1E03BD"/>
                </a:solidFill>
              </a:rPr>
              <a:t> </a:t>
            </a:r>
            <a:r>
              <a:rPr lang="es-ES_tradnl" sz="3600" baseline="30000" dirty="0">
                <a:solidFill>
                  <a:srgbClr val="1E03BD"/>
                </a:solidFill>
              </a:rPr>
              <a:t>208</a:t>
            </a:r>
            <a:r>
              <a:rPr lang="es-ES_tradnl" sz="3600" dirty="0">
                <a:solidFill>
                  <a:srgbClr val="1E03BD"/>
                </a:solidFill>
              </a:rPr>
              <a:t>Pb @ 24.2 </a:t>
            </a:r>
            <a:r>
              <a:rPr lang="es-ES_tradnl" sz="3600" dirty="0" err="1">
                <a:solidFill>
                  <a:srgbClr val="1E03BD"/>
                </a:solidFill>
              </a:rPr>
              <a:t>MeV</a:t>
            </a:r>
            <a:endParaRPr lang="es-ES_tradnl" sz="3600" dirty="0">
              <a:solidFill>
                <a:srgbClr val="1E03BD"/>
              </a:solidFill>
            </a:endParaRPr>
          </a:p>
        </p:txBody>
      </p:sp>
      <p:grpSp>
        <p:nvGrpSpPr>
          <p:cNvPr id="9" name="Agrupar 12">
            <a:extLst>
              <a:ext uri="{FF2B5EF4-FFF2-40B4-BE49-F238E27FC236}">
                <a16:creationId xmlns:a16="http://schemas.microsoft.com/office/drawing/2014/main" id="{F6CC043B-4515-604D-B43F-2F89E8F45784}"/>
              </a:ext>
            </a:extLst>
          </p:cNvPr>
          <p:cNvGrpSpPr>
            <a:grpSpLocks/>
          </p:cNvGrpSpPr>
          <p:nvPr/>
        </p:nvGrpSpPr>
        <p:grpSpPr bwMode="auto">
          <a:xfrm>
            <a:off x="7164288" y="321518"/>
            <a:ext cx="1547813" cy="1473200"/>
            <a:chOff x="2286000" y="1066800"/>
            <a:chExt cx="1548108" cy="1473200"/>
          </a:xfrm>
        </p:grpSpPr>
        <p:pic>
          <p:nvPicPr>
            <p:cNvPr id="10" name="Imagen 13" descr="11Li-2.2_tel1_16e1-ringmap.png">
              <a:extLst>
                <a:ext uri="{FF2B5EF4-FFF2-40B4-BE49-F238E27FC236}">
                  <a16:creationId xmlns:a16="http://schemas.microsoft.com/office/drawing/2014/main" id="{24A82188-D40C-2649-892F-88906F81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1066800"/>
              <a:ext cx="1548108" cy="147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uadroTexto 14">
              <a:extLst>
                <a:ext uri="{FF2B5EF4-FFF2-40B4-BE49-F238E27FC236}">
                  <a16:creationId xmlns:a16="http://schemas.microsoft.com/office/drawing/2014/main" id="{B53751A7-6FA5-DD48-BF81-EF475D750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1752600"/>
              <a:ext cx="533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/>
                <a:t>T 1</a:t>
              </a:r>
            </a:p>
          </p:txBody>
        </p:sp>
      </p:grpSp>
      <p:pic>
        <p:nvPicPr>
          <p:cNvPr id="12" name="Imagen 17">
            <a:extLst>
              <a:ext uri="{FF2B5EF4-FFF2-40B4-BE49-F238E27FC236}">
                <a16:creationId xmlns:a16="http://schemas.microsoft.com/office/drawing/2014/main" id="{6BB38E93-B277-134F-A662-250564B86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15" y="1845518"/>
            <a:ext cx="44958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8">
            <a:extLst>
              <a:ext uri="{FF2B5EF4-FFF2-40B4-BE49-F238E27FC236}">
                <a16:creationId xmlns:a16="http://schemas.microsoft.com/office/drawing/2014/main" id="{015F7765-54FF-474B-935F-3DEE8DCB2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115" y="6341318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altLang="es-ES" sz="2000">
                <a:solidFill>
                  <a:schemeClr val="tx1"/>
                </a:solidFill>
                <a:latin typeface="Lucida Grande" panose="020B0600040502020204" pitchFamily="34" charset="0"/>
              </a:rPr>
              <a:t>ΔΕ</a:t>
            </a:r>
            <a:r>
              <a:rPr lang="es-ES_tradnl" altLang="es-ES" sz="2000">
                <a:solidFill>
                  <a:schemeClr val="tx1"/>
                </a:solidFill>
              </a:rPr>
              <a:t> + </a:t>
            </a:r>
            <a:r>
              <a:rPr lang="es-ES_tradnl" altLang="es-ES" sz="2000">
                <a:solidFill>
                  <a:schemeClr val="tx1"/>
                </a:solidFill>
                <a:latin typeface="Lucida Grande" panose="020B0600040502020204" pitchFamily="34" charset="0"/>
              </a:rPr>
              <a:t>Ε</a:t>
            </a:r>
            <a:r>
              <a:rPr lang="es-ES_tradnl" altLang="es-ES" sz="2000">
                <a:solidFill>
                  <a:schemeClr val="tx1"/>
                </a:solidFill>
              </a:rPr>
              <a:t> (keV</a:t>
            </a:r>
            <a:r>
              <a:rPr lang="es-ES_tradnl" altLang="es-ES" sz="20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4" name="CuadroTexto 19">
            <a:extLst>
              <a:ext uri="{FF2B5EF4-FFF2-40B4-BE49-F238E27FC236}">
                <a16:creationId xmlns:a16="http://schemas.microsoft.com/office/drawing/2014/main" id="{D175937B-64C6-7D41-8F1F-4A55F504977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590478" y="3736231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_tradnl" altLang="es-ES" sz="2000">
                <a:solidFill>
                  <a:srgbClr val="000000"/>
                </a:solidFill>
                <a:latin typeface="Lucida Grande" panose="020B0600040502020204" pitchFamily="34" charset="0"/>
              </a:rPr>
              <a:t>ΔΕ</a:t>
            </a:r>
            <a:r>
              <a:rPr lang="es-ES_tradnl" altLang="es-ES" sz="2000">
                <a:solidFill>
                  <a:srgbClr val="000000"/>
                </a:solidFill>
              </a:rPr>
              <a:t>  (keV)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F9FAE2E-506D-A846-801A-F0DD02B6F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15" y="1769318"/>
            <a:ext cx="45212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Agrupar 21">
            <a:extLst>
              <a:ext uri="{FF2B5EF4-FFF2-40B4-BE49-F238E27FC236}">
                <a16:creationId xmlns:a16="http://schemas.microsoft.com/office/drawing/2014/main" id="{01B49159-C68F-1B4F-979A-03DD1D6E5D03}"/>
              </a:ext>
            </a:extLst>
          </p:cNvPr>
          <p:cNvGrpSpPr>
            <a:grpSpLocks/>
          </p:cNvGrpSpPr>
          <p:nvPr/>
        </p:nvGrpSpPr>
        <p:grpSpPr bwMode="auto">
          <a:xfrm>
            <a:off x="7216676" y="369143"/>
            <a:ext cx="1547812" cy="1476375"/>
            <a:chOff x="7239000" y="762000"/>
            <a:chExt cx="1708258" cy="1625600"/>
          </a:xfrm>
        </p:grpSpPr>
        <p:pic>
          <p:nvPicPr>
            <p:cNvPr id="17" name="Imagen 22" descr="11Li-2.2_tel1_38e1-ringmap.png">
              <a:extLst>
                <a:ext uri="{FF2B5EF4-FFF2-40B4-BE49-F238E27FC236}">
                  <a16:creationId xmlns:a16="http://schemas.microsoft.com/office/drawing/2014/main" id="{C2BFF4EF-ADB5-8443-A0B4-D114734C7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762000"/>
              <a:ext cx="1708258" cy="162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CuadroTexto 23">
              <a:extLst>
                <a:ext uri="{FF2B5EF4-FFF2-40B4-BE49-F238E27FC236}">
                  <a16:creationId xmlns:a16="http://schemas.microsoft.com/office/drawing/2014/main" id="{F56E4FFB-27FC-B14F-91FA-193555305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0" y="1752600"/>
              <a:ext cx="533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/>
                <a:t>T 1</a:t>
              </a:r>
            </a:p>
          </p:txBody>
        </p:sp>
      </p:grpSp>
      <p:grpSp>
        <p:nvGrpSpPr>
          <p:cNvPr id="19" name="Agrupar 25">
            <a:extLst>
              <a:ext uri="{FF2B5EF4-FFF2-40B4-BE49-F238E27FC236}">
                <a16:creationId xmlns:a16="http://schemas.microsoft.com/office/drawing/2014/main" id="{F4FC06F0-2EB3-E14B-8DD2-94FC062F42D3}"/>
              </a:ext>
            </a:extLst>
          </p:cNvPr>
          <p:cNvGrpSpPr>
            <a:grpSpLocks/>
          </p:cNvGrpSpPr>
          <p:nvPr/>
        </p:nvGrpSpPr>
        <p:grpSpPr bwMode="auto">
          <a:xfrm>
            <a:off x="7164288" y="370731"/>
            <a:ext cx="1549400" cy="1474787"/>
            <a:chOff x="7289800" y="4114800"/>
            <a:chExt cx="1549400" cy="1474429"/>
          </a:xfrm>
        </p:grpSpPr>
        <p:pic>
          <p:nvPicPr>
            <p:cNvPr id="20" name="Imagen 26" descr="11Li-2.2_tel2_38e1-ringmap.png">
              <a:extLst>
                <a:ext uri="{FF2B5EF4-FFF2-40B4-BE49-F238E27FC236}">
                  <a16:creationId xmlns:a16="http://schemas.microsoft.com/office/drawing/2014/main" id="{0838E911-A637-ED48-B728-9424DBDF0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800" y="4114800"/>
              <a:ext cx="1549400" cy="1474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uadroTexto 27">
              <a:extLst>
                <a:ext uri="{FF2B5EF4-FFF2-40B4-BE49-F238E27FC236}">
                  <a16:creationId xmlns:a16="http://schemas.microsoft.com/office/drawing/2014/main" id="{79C5E3E2-E385-F64F-8A0C-77592E668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533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/>
                <a:t>T 2</a:t>
              </a:r>
            </a:p>
          </p:txBody>
        </p:sp>
      </p:grpSp>
      <p:pic>
        <p:nvPicPr>
          <p:cNvPr id="22" name="Imagen 33">
            <a:extLst>
              <a:ext uri="{FF2B5EF4-FFF2-40B4-BE49-F238E27FC236}">
                <a16:creationId xmlns:a16="http://schemas.microsoft.com/office/drawing/2014/main" id="{D148B122-8EF2-034E-8D72-E8E201420D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5" y="1845518"/>
            <a:ext cx="3811588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A58D272-D64E-E44E-8DCC-8FA4F5A4B3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15" y="1769318"/>
            <a:ext cx="4500563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DA7BC8A-A235-2F47-90DB-574DD5C6ACFC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15" y="1845518"/>
            <a:ext cx="449421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Agrupar 38">
            <a:extLst>
              <a:ext uri="{FF2B5EF4-FFF2-40B4-BE49-F238E27FC236}">
                <a16:creationId xmlns:a16="http://schemas.microsoft.com/office/drawing/2014/main" id="{8D6F7BBB-28B2-A846-BEEC-39C19A207F46}"/>
              </a:ext>
            </a:extLst>
          </p:cNvPr>
          <p:cNvGrpSpPr>
            <a:grpSpLocks/>
          </p:cNvGrpSpPr>
          <p:nvPr/>
        </p:nvGrpSpPr>
        <p:grpSpPr bwMode="auto">
          <a:xfrm>
            <a:off x="7216676" y="321518"/>
            <a:ext cx="1547812" cy="1476375"/>
            <a:chOff x="6096000" y="1143000"/>
            <a:chExt cx="2589078" cy="2463800"/>
          </a:xfrm>
        </p:grpSpPr>
        <p:pic>
          <p:nvPicPr>
            <p:cNvPr id="26" name="Imagen 36" descr="11Li-2.2_tel2_55e1-ringmap.png">
              <a:extLst>
                <a:ext uri="{FF2B5EF4-FFF2-40B4-BE49-F238E27FC236}">
                  <a16:creationId xmlns:a16="http://schemas.microsoft.com/office/drawing/2014/main" id="{433DB97D-F1FA-8C45-B93F-4A13F0D11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143000"/>
              <a:ext cx="2589078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CuadroTexto 37">
              <a:extLst>
                <a:ext uri="{FF2B5EF4-FFF2-40B4-BE49-F238E27FC236}">
                  <a16:creationId xmlns:a16="http://schemas.microsoft.com/office/drawing/2014/main" id="{29D85FEE-EEC7-A942-ADF8-92389D6AF7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7599" y="2133600"/>
              <a:ext cx="794997" cy="513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/>
                <a:t>T 2</a:t>
              </a:r>
            </a:p>
          </p:txBody>
        </p:sp>
      </p:grpSp>
      <p:grpSp>
        <p:nvGrpSpPr>
          <p:cNvPr id="28" name="Agrupar 42">
            <a:extLst>
              <a:ext uri="{FF2B5EF4-FFF2-40B4-BE49-F238E27FC236}">
                <a16:creationId xmlns:a16="http://schemas.microsoft.com/office/drawing/2014/main" id="{32FFC2DE-ED60-A644-A226-0287DA538949}"/>
              </a:ext>
            </a:extLst>
          </p:cNvPr>
          <p:cNvGrpSpPr>
            <a:grpSpLocks/>
          </p:cNvGrpSpPr>
          <p:nvPr/>
        </p:nvGrpSpPr>
        <p:grpSpPr bwMode="auto">
          <a:xfrm>
            <a:off x="4652515" y="1845518"/>
            <a:ext cx="4500563" cy="4608513"/>
            <a:chOff x="914400" y="2119284"/>
            <a:chExt cx="4500000" cy="4391566"/>
          </a:xfrm>
        </p:grpSpPr>
        <p:pic>
          <p:nvPicPr>
            <p:cNvPr id="29" name="Imagen 43" descr="11Li-2.2_tel3_55e1.png">
              <a:extLst>
                <a:ext uri="{FF2B5EF4-FFF2-40B4-BE49-F238E27FC236}">
                  <a16:creationId xmlns:a16="http://schemas.microsoft.com/office/drawing/2014/main" id="{3CFB501C-8EB7-814C-8403-DB1E55025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119284"/>
              <a:ext cx="4500000" cy="439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ángulo 44">
              <a:extLst>
                <a:ext uri="{FF2B5EF4-FFF2-40B4-BE49-F238E27FC236}">
                  <a16:creationId xmlns:a16="http://schemas.microsoft.com/office/drawing/2014/main" id="{37047DF6-3E44-D644-AC2F-63ADA6E1C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7800" y="2119284"/>
              <a:ext cx="3795464" cy="3519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_tradnl" altLang="es-ES" baseline="30000">
                  <a:solidFill>
                    <a:srgbClr val="000090"/>
                  </a:solidFill>
                </a:rPr>
                <a:t>11</a:t>
              </a:r>
              <a:r>
                <a:rPr lang="es-ES_tradnl" altLang="es-ES">
                  <a:solidFill>
                    <a:srgbClr val="000090"/>
                  </a:solidFill>
                </a:rPr>
                <a:t>Li on </a:t>
              </a:r>
              <a:r>
                <a:rPr lang="es-ES_tradnl" altLang="es-ES" baseline="30000">
                  <a:solidFill>
                    <a:srgbClr val="000090"/>
                  </a:solidFill>
                </a:rPr>
                <a:t>208</a:t>
              </a:r>
              <a:r>
                <a:rPr lang="es-ES_tradnl" altLang="es-ES">
                  <a:solidFill>
                    <a:srgbClr val="000090"/>
                  </a:solidFill>
                </a:rPr>
                <a:t>Pb @ 24.2 MeV </a:t>
              </a:r>
              <a:r>
                <a:rPr lang="es-ES_tradnl" altLang="es-ES">
                  <a:solidFill>
                    <a:srgbClr val="000090"/>
                  </a:solidFill>
                  <a:latin typeface="Lucida Grande" panose="020B0600040502020204" pitchFamily="34" charset="0"/>
                </a:rPr>
                <a:t>θ</a:t>
              </a:r>
              <a:r>
                <a:rPr lang="es-ES_tradnl" altLang="es-ES">
                  <a:solidFill>
                    <a:srgbClr val="000090"/>
                  </a:solidFill>
                </a:rPr>
                <a:t> = 55(1)º </a:t>
              </a:r>
            </a:p>
          </p:txBody>
        </p:sp>
      </p:grpSp>
      <p:grpSp>
        <p:nvGrpSpPr>
          <p:cNvPr id="31" name="Agrupar 47">
            <a:extLst>
              <a:ext uri="{FF2B5EF4-FFF2-40B4-BE49-F238E27FC236}">
                <a16:creationId xmlns:a16="http://schemas.microsoft.com/office/drawing/2014/main" id="{63FA3CB9-A4C8-8A4A-A945-CD93EE70DA08}"/>
              </a:ext>
            </a:extLst>
          </p:cNvPr>
          <p:cNvGrpSpPr>
            <a:grpSpLocks/>
          </p:cNvGrpSpPr>
          <p:nvPr/>
        </p:nvGrpSpPr>
        <p:grpSpPr bwMode="auto">
          <a:xfrm>
            <a:off x="7216676" y="321518"/>
            <a:ext cx="1547812" cy="1476375"/>
            <a:chOff x="6154549" y="3733800"/>
            <a:chExt cx="2989451" cy="2844800"/>
          </a:xfrm>
        </p:grpSpPr>
        <p:pic>
          <p:nvPicPr>
            <p:cNvPr id="32" name="Imagen 45" descr="11Li-2.2_tel3_55e1-ringmap.png">
              <a:extLst>
                <a:ext uri="{FF2B5EF4-FFF2-40B4-BE49-F238E27FC236}">
                  <a16:creationId xmlns:a16="http://schemas.microsoft.com/office/drawing/2014/main" id="{9971E378-5175-6648-B508-3BC17975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549" y="3733800"/>
              <a:ext cx="2989451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CuadroTexto 46">
              <a:extLst>
                <a:ext uri="{FF2B5EF4-FFF2-40B4-BE49-F238E27FC236}">
                  <a16:creationId xmlns:a16="http://schemas.microsoft.com/office/drawing/2014/main" id="{59DA0239-7050-F54E-A6AF-0DD6B9352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4908726"/>
              <a:ext cx="1151719" cy="59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/>
                <a:t>T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6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C49C9E-E4DA-2349-833B-8601D36C7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647" y="30956"/>
            <a:ext cx="7772400" cy="511175"/>
          </a:xfrm>
        </p:spPr>
        <p:txBody>
          <a:bodyPr>
            <a:normAutofit fontScale="90000"/>
          </a:bodyPr>
          <a:lstStyle/>
          <a:p>
            <a:r>
              <a:rPr lang="es-ES_tradnl" sz="3600" dirty="0" err="1">
                <a:solidFill>
                  <a:srgbClr val="1E03BD"/>
                </a:solidFill>
                <a:cs typeface="Comic Sans MS"/>
              </a:rPr>
              <a:t>Theoretical</a:t>
            </a:r>
            <a:r>
              <a:rPr lang="es-ES_tradnl" sz="3600" dirty="0">
                <a:solidFill>
                  <a:srgbClr val="1E03BD"/>
                </a:solidFill>
                <a:cs typeface="Comic Sans MS"/>
              </a:rPr>
              <a:t> </a:t>
            </a:r>
            <a:r>
              <a:rPr lang="es-ES_tradnl" sz="3600" dirty="0" err="1">
                <a:solidFill>
                  <a:srgbClr val="1E03BD"/>
                </a:solidFill>
                <a:cs typeface="Comic Sans MS"/>
              </a:rPr>
              <a:t>Interpretation</a:t>
            </a:r>
            <a:endParaRPr lang="en-GB" dirty="0">
              <a:solidFill>
                <a:srgbClr val="1E03BD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1366F4F-AC1B-314A-8D80-891C8BFA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CB7095-9D62-5741-9953-7B0488EBE96B}"/>
              </a:ext>
            </a:extLst>
          </p:cNvPr>
          <p:cNvSpPr txBox="1"/>
          <p:nvPr/>
        </p:nvSpPr>
        <p:spPr>
          <a:xfrm>
            <a:off x="609600" y="1052513"/>
            <a:ext cx="29718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Which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is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the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mechanism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responsible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of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the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baseline="30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11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Li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scattering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?</a:t>
            </a:r>
          </a:p>
          <a:p>
            <a:pPr>
              <a:buFont typeface="Times New Roman" charset="0"/>
              <a:buNone/>
              <a:defRPr/>
            </a:pPr>
            <a:endParaRPr lang="es-ES_tradnl" sz="2000" dirty="0">
              <a:solidFill>
                <a:srgbClr val="000090"/>
              </a:solidFill>
              <a:latin typeface="+mn-lt"/>
              <a:ea typeface="ＭＳ Ｐゴシック" charset="0"/>
              <a:cs typeface="Comic Sans MS"/>
            </a:endParaRPr>
          </a:p>
          <a:p>
            <a:pPr>
              <a:buFont typeface="Times New Roman" charset="0"/>
              <a:buNone/>
              <a:defRPr/>
            </a:pP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What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can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we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learn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of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the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baseline="30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11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Li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structure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?</a:t>
            </a:r>
          </a:p>
        </p:txBody>
      </p:sp>
      <p:sp>
        <p:nvSpPr>
          <p:cNvPr id="7" name="Flecha derecha 5">
            <a:extLst>
              <a:ext uri="{FF2B5EF4-FFF2-40B4-BE49-F238E27FC236}">
                <a16:creationId xmlns:a16="http://schemas.microsoft.com/office/drawing/2014/main" id="{587AE4AE-EDB7-6747-90E6-81A2434BD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1844675"/>
            <a:ext cx="1143000" cy="657225"/>
          </a:xfrm>
          <a:prstGeom prst="rightArrow">
            <a:avLst>
              <a:gd name="adj1" fmla="val 46667"/>
              <a:gd name="adj2" fmla="val 49911"/>
            </a:avLst>
          </a:prstGeom>
          <a:solidFill>
            <a:srgbClr val="37FF32"/>
          </a:solidFill>
          <a:ln w="9525">
            <a:solidFill>
              <a:srgbClr val="00E4A8"/>
            </a:solidFill>
            <a:round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s-ES_tradnl" altLang="es-ES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80EE565-A55D-2A4A-A416-73F31F910357}"/>
              </a:ext>
            </a:extLst>
          </p:cNvPr>
          <p:cNvSpPr txBox="1"/>
          <p:nvPr/>
        </p:nvSpPr>
        <p:spPr>
          <a:xfrm>
            <a:off x="5148263" y="1628775"/>
            <a:ext cx="28956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Times New Roman" charset="0"/>
              <a:buNone/>
              <a:defRPr/>
            </a:pP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Comparison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of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the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experimental data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with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theoretical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calculations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8993A8A-2422-F74A-983E-FF0B7E8F4284}"/>
              </a:ext>
            </a:extLst>
          </p:cNvPr>
          <p:cNvSpPr txBox="1"/>
          <p:nvPr/>
        </p:nvSpPr>
        <p:spPr>
          <a:xfrm>
            <a:off x="539750" y="3068638"/>
            <a:ext cx="8553450" cy="3406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Times New Roman" charset="0"/>
              <a:buNone/>
              <a:defRPr/>
            </a:pP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Semiclassical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Calculations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: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120000"/>
              </a:lnSpc>
              <a:buFont typeface="Times New Roman" charset="0"/>
              <a:buNone/>
              <a:defRPr/>
            </a:pP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		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Include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Coulomb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coupling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at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first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order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</a:t>
            </a:r>
          </a:p>
          <a:p>
            <a:pPr>
              <a:lnSpc>
                <a:spcPct val="120000"/>
              </a:lnSpc>
              <a:buFont typeface="Times New Roman" charset="0"/>
              <a:buNone/>
              <a:defRPr/>
            </a:pP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Continuum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Discretised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Coupled</a:t>
            </a:r>
            <a:r>
              <a:rPr lang="es-ES_tradnl" sz="2000" dirty="0">
                <a:solidFill>
                  <a:srgbClr val="000090"/>
                </a:solidFill>
                <a:latin typeface="+mn-lt"/>
                <a:ea typeface="ＭＳ Ｐゴシック" charset="0"/>
                <a:cs typeface="Comic Sans MS"/>
              </a:rPr>
              <a:t> Channel (CDCC): </a:t>
            </a:r>
          </a:p>
          <a:p>
            <a:pPr>
              <a:lnSpc>
                <a:spcPct val="120000"/>
              </a:lnSpc>
              <a:buFont typeface="Times New Roman" charset="0"/>
              <a:buNone/>
              <a:defRPr/>
            </a:pP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		V[n-n-</a:t>
            </a:r>
            <a:r>
              <a:rPr lang="es-ES_tradnl" sz="2000" baseline="30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9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Li] + V[n1-</a:t>
            </a:r>
            <a:r>
              <a:rPr lang="es-ES_tradnl" sz="2000" baseline="30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208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Pb] + </a:t>
            </a:r>
            <a:r>
              <a:rPr lang="es-ES_tradnl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omic Sans MS"/>
              </a:rPr>
              <a:t>V[n2-</a:t>
            </a:r>
            <a:r>
              <a:rPr lang="es-ES_tradnl" sz="2000" baseline="30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omic Sans MS"/>
              </a:rPr>
              <a:t>208</a:t>
            </a:r>
            <a:r>
              <a:rPr lang="es-ES_tradnl" sz="20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Comic Sans MS"/>
              </a:rPr>
              <a:t>Pb] 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+  V[</a:t>
            </a:r>
            <a:r>
              <a:rPr lang="es-ES_tradnl" sz="2000" baseline="30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9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Li + </a:t>
            </a:r>
            <a:r>
              <a:rPr lang="es-ES_tradnl" sz="2000" baseline="30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208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Pb]</a:t>
            </a:r>
          </a:p>
          <a:p>
            <a:pPr>
              <a:lnSpc>
                <a:spcPct val="120000"/>
              </a:lnSpc>
              <a:buFont typeface="Times New Roman" charset="0"/>
              <a:buNone/>
              <a:defRPr/>
            </a:pPr>
            <a:endParaRPr lang="es-ES_tradnl" sz="2000" dirty="0">
              <a:solidFill>
                <a:srgbClr val="000000"/>
              </a:solidFill>
              <a:latin typeface="+mn-lt"/>
              <a:ea typeface="ＭＳ Ｐゴシック" charset="0"/>
              <a:cs typeface="Comic Sans MS"/>
            </a:endParaRPr>
          </a:p>
          <a:p>
            <a:pPr>
              <a:lnSpc>
                <a:spcPct val="120000"/>
              </a:lnSpc>
              <a:buFont typeface="Times New Roman" charset="0"/>
              <a:buNone/>
              <a:defRPr/>
            </a:pP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		Reproduce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the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direct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breakup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of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the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projectile</a:t>
            </a:r>
            <a:endParaRPr lang="es-ES_tradnl" sz="2000" dirty="0">
              <a:solidFill>
                <a:srgbClr val="000000"/>
              </a:solidFill>
              <a:latin typeface="+mn-lt"/>
              <a:ea typeface="ＭＳ Ｐゴシック" charset="0"/>
              <a:cs typeface="Comic Sans MS"/>
            </a:endParaRPr>
          </a:p>
          <a:p>
            <a:pPr>
              <a:lnSpc>
                <a:spcPct val="120000"/>
              </a:lnSpc>
              <a:buFont typeface="Times New Roman" charset="0"/>
              <a:buNone/>
              <a:defRPr/>
            </a:pP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		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Includes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Coulomb and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multipole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nuclear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couplings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lnSpc>
                <a:spcPct val="120000"/>
              </a:lnSpc>
              <a:buFont typeface="Times New Roman" charset="0"/>
              <a:buNone/>
              <a:defRPr/>
            </a:pP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ＭＳ Ｐゴシック" charset="0"/>
              </a:rPr>
              <a:t>	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Continuum up to 5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MeV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taken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into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account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considering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the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binning</a:t>
            </a:r>
            <a:r>
              <a:rPr lang="es-ES_tradnl" sz="2000" dirty="0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 			</a:t>
            </a:r>
            <a:r>
              <a:rPr lang="es-ES_tradnl" sz="2000" dirty="0" err="1">
                <a:solidFill>
                  <a:srgbClr val="000000"/>
                </a:solidFill>
                <a:latin typeface="+mn-lt"/>
                <a:ea typeface="ＭＳ Ｐゴシック" charset="0"/>
                <a:cs typeface="Comic Sans MS"/>
              </a:rPr>
              <a:t>procedure</a:t>
            </a:r>
            <a:endParaRPr lang="es-ES_tradnl" sz="2000" dirty="0">
              <a:solidFill>
                <a:srgbClr val="000000"/>
              </a:solidFill>
              <a:latin typeface="+mn-lt"/>
              <a:ea typeface="ＭＳ Ｐゴシック" charset="0"/>
              <a:cs typeface="Comic Sans MS"/>
            </a:endParaRP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EE1B04AA-11F2-9942-A819-7C560912B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471" y="4528505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s-ES" dirty="0" err="1">
                <a:solidFill>
                  <a:srgbClr val="FF0000"/>
                </a:solidFill>
              </a:rPr>
              <a:t>From</a:t>
            </a:r>
            <a:r>
              <a:rPr lang="es-ES" altLang="es-ES" dirty="0">
                <a:solidFill>
                  <a:srgbClr val="FF0000"/>
                </a:solidFill>
              </a:rPr>
              <a:t> </a:t>
            </a:r>
            <a:r>
              <a:rPr lang="es-ES" altLang="es-ES" baseline="30000" dirty="0">
                <a:solidFill>
                  <a:srgbClr val="FF0000"/>
                </a:solidFill>
              </a:rPr>
              <a:t>9</a:t>
            </a:r>
            <a:r>
              <a:rPr lang="es-ES" altLang="es-ES" dirty="0">
                <a:solidFill>
                  <a:srgbClr val="FF0000"/>
                </a:solidFill>
              </a:rPr>
              <a:t>Li data</a:t>
            </a:r>
          </a:p>
        </p:txBody>
      </p:sp>
      <p:sp>
        <p:nvSpPr>
          <p:cNvPr id="11" name="CuadroTexto 9">
            <a:extLst>
              <a:ext uri="{FF2B5EF4-FFF2-40B4-BE49-F238E27FC236}">
                <a16:creationId xmlns:a16="http://schemas.microsoft.com/office/drawing/2014/main" id="{2EFC5EB9-9857-C146-BD2B-913264228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8688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s-ES" altLang="es-ES"/>
          </a:p>
        </p:txBody>
      </p:sp>
      <p:sp>
        <p:nvSpPr>
          <p:cNvPr id="12" name="CuadroTexto 10">
            <a:extLst>
              <a:ext uri="{FF2B5EF4-FFF2-40B4-BE49-F238E27FC236}">
                <a16:creationId xmlns:a16="http://schemas.microsoft.com/office/drawing/2014/main" id="{C4700F5D-96D2-7340-A752-8E48317DF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19" y="4528505"/>
            <a:ext cx="2233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s-ES" dirty="0" err="1">
                <a:solidFill>
                  <a:srgbClr val="FF0000"/>
                </a:solidFill>
              </a:rPr>
              <a:t>Structure</a:t>
            </a:r>
            <a:r>
              <a:rPr lang="es-ES" altLang="es-ES" dirty="0">
                <a:solidFill>
                  <a:srgbClr val="FF0000"/>
                </a:solidFill>
              </a:rPr>
              <a:t> of </a:t>
            </a:r>
            <a:r>
              <a:rPr lang="es-ES" altLang="es-ES" baseline="30000" dirty="0">
                <a:solidFill>
                  <a:srgbClr val="FF0000"/>
                </a:solidFill>
              </a:rPr>
              <a:t>11</a:t>
            </a:r>
            <a:r>
              <a:rPr lang="es-ES" altLang="es-ES" dirty="0">
                <a:solidFill>
                  <a:srgbClr val="FF0000"/>
                </a:solidFill>
              </a:rPr>
              <a:t>Li</a:t>
            </a:r>
          </a:p>
        </p:txBody>
      </p:sp>
      <p:sp>
        <p:nvSpPr>
          <p:cNvPr id="13" name="CuadroTexto 2">
            <a:extLst>
              <a:ext uri="{FF2B5EF4-FFF2-40B4-BE49-F238E27FC236}">
                <a16:creationId xmlns:a16="http://schemas.microsoft.com/office/drawing/2014/main" id="{72B1F516-9E43-7242-B150-055479A6C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560" y="4507706"/>
            <a:ext cx="2592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s-ES" dirty="0" err="1">
                <a:solidFill>
                  <a:srgbClr val="FF0000"/>
                </a:solidFill>
              </a:rPr>
              <a:t>Koning</a:t>
            </a:r>
            <a:r>
              <a:rPr lang="es-ES" altLang="es-ES" dirty="0">
                <a:solidFill>
                  <a:srgbClr val="FF0000"/>
                </a:solidFill>
              </a:rPr>
              <a:t> &amp; </a:t>
            </a:r>
            <a:r>
              <a:rPr lang="es-ES" altLang="es-ES" dirty="0" err="1">
                <a:solidFill>
                  <a:srgbClr val="FF0000"/>
                </a:solidFill>
              </a:rPr>
              <a:t>Delaroche</a:t>
            </a:r>
            <a:endParaRPr lang="es-ES" altLang="es-ES" dirty="0">
              <a:solidFill>
                <a:srgbClr val="FF0000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9786404F-2CDF-A448-903D-A84C21C94827}"/>
              </a:ext>
            </a:extLst>
          </p:cNvPr>
          <p:cNvSpPr/>
          <p:nvPr/>
        </p:nvSpPr>
        <p:spPr>
          <a:xfrm>
            <a:off x="6193184" y="3820120"/>
            <a:ext cx="2123728" cy="1233686"/>
          </a:xfrm>
          <a:prstGeom prst="ellipse">
            <a:avLst/>
          </a:prstGeom>
          <a:noFill/>
          <a:ln w="57150">
            <a:solidFill>
              <a:srgbClr val="1E0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7502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92B6E-99F1-2A4D-8796-91687D01F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562074"/>
          </a:xfrm>
        </p:spPr>
        <p:txBody>
          <a:bodyPr>
            <a:normAutofit/>
          </a:bodyPr>
          <a:lstStyle/>
          <a:p>
            <a:r>
              <a:rPr lang="es-ES_tradnl" sz="2800" dirty="0" err="1">
                <a:solidFill>
                  <a:srgbClr val="1E03BD"/>
                </a:solidFill>
              </a:rPr>
              <a:t>Elastic</a:t>
            </a:r>
            <a:r>
              <a:rPr lang="es-ES_tradnl" sz="2800" dirty="0">
                <a:solidFill>
                  <a:srgbClr val="1E03BD"/>
                </a:solidFill>
              </a:rPr>
              <a:t> </a:t>
            </a:r>
            <a:r>
              <a:rPr lang="es-ES_tradnl" sz="2800" dirty="0" err="1">
                <a:solidFill>
                  <a:srgbClr val="1E03BD"/>
                </a:solidFill>
              </a:rPr>
              <a:t>Scattering</a:t>
            </a:r>
            <a:r>
              <a:rPr lang="es-ES_tradnl" sz="2800" dirty="0">
                <a:solidFill>
                  <a:srgbClr val="1E03BD"/>
                </a:solidFill>
              </a:rPr>
              <a:t> of </a:t>
            </a:r>
            <a:r>
              <a:rPr lang="es-ES_tradnl" sz="2800" baseline="30000" dirty="0">
                <a:solidFill>
                  <a:srgbClr val="1E03BD"/>
                </a:solidFill>
              </a:rPr>
              <a:t>9</a:t>
            </a:r>
            <a:r>
              <a:rPr lang="es-ES_tradnl" sz="2800" dirty="0">
                <a:solidFill>
                  <a:srgbClr val="1E03BD"/>
                </a:solidFill>
              </a:rPr>
              <a:t>Li </a:t>
            </a:r>
            <a:r>
              <a:rPr lang="es-ES_tradnl" sz="2800" dirty="0" err="1">
                <a:solidFill>
                  <a:srgbClr val="1E03BD"/>
                </a:solidFill>
              </a:rPr>
              <a:t>used</a:t>
            </a:r>
            <a:r>
              <a:rPr lang="es-ES_tradnl" sz="2800" dirty="0">
                <a:solidFill>
                  <a:srgbClr val="1E03BD"/>
                </a:solidFill>
              </a:rPr>
              <a:t> to tune </a:t>
            </a:r>
            <a:r>
              <a:rPr lang="es-ES_tradnl" sz="2800" dirty="0" err="1">
                <a:solidFill>
                  <a:srgbClr val="1E03BD"/>
                </a:solidFill>
              </a:rPr>
              <a:t>the</a:t>
            </a:r>
            <a:r>
              <a:rPr lang="es-ES_tradnl" sz="2800" dirty="0">
                <a:solidFill>
                  <a:srgbClr val="1E03BD"/>
                </a:solidFill>
              </a:rPr>
              <a:t> </a:t>
            </a:r>
            <a:r>
              <a:rPr lang="es-ES_tradnl" sz="2800" dirty="0" err="1">
                <a:solidFill>
                  <a:srgbClr val="1E03BD"/>
                </a:solidFill>
              </a:rPr>
              <a:t>potential</a:t>
            </a:r>
            <a:endParaRPr lang="en-GB" sz="2800" dirty="0">
              <a:solidFill>
                <a:srgbClr val="1E03BD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BF907FD-D749-8046-949E-A62D02CF8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 descr="table.png">
            <a:extLst>
              <a:ext uri="{FF2B5EF4-FFF2-40B4-BE49-F238E27FC236}">
                <a16:creationId xmlns:a16="http://schemas.microsoft.com/office/drawing/2014/main" id="{A0A79977-3DE3-D541-8BCB-8B2B2BBAF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4078288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3260D49-E496-ED4E-89C0-C8E19631F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196975"/>
            <a:ext cx="4038600" cy="4937125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Font typeface="Wingdings" charset="2"/>
              <a:buChar char="ü"/>
              <a:defRPr/>
            </a:pPr>
            <a:r>
              <a:rPr lang="es-ES_tradnl" dirty="0">
                <a:solidFill>
                  <a:schemeClr val="dk1"/>
                </a:solidFill>
                <a:latin typeface="+mn-lt"/>
                <a:ea typeface="+mn-ea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Elastic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scattering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of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baseline="300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9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Li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on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baseline="300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208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Pb @ 2.67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MeV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/u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follows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Rutherford.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charset="2"/>
              <a:buChar char="ü"/>
              <a:defRPr/>
            </a:pP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The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real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part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of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the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potential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is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from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double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folding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Sao Paolo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Potential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(SPP)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and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the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imaginary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part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from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a  Wood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Saxon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charset="2"/>
              <a:buChar char="ü"/>
              <a:defRPr/>
            </a:pP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It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is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possible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to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describe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the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data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with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fixed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geometry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,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r</a:t>
            </a:r>
            <a:r>
              <a:rPr lang="es-ES_tradnl" sz="1600" baseline="-250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i</a:t>
            </a:r>
            <a:r>
              <a:rPr lang="es-ES_tradnl" sz="1600" baseline="-250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= 1.35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fm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,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a</a:t>
            </a:r>
            <a:r>
              <a:rPr lang="es-ES_tradnl" sz="1600" baseline="-250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i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= 0.51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fm</a:t>
            </a:r>
            <a:endParaRPr lang="es-ES_tradnl" sz="1600" dirty="0">
              <a:solidFill>
                <a:schemeClr val="dk1"/>
              </a:solidFill>
              <a:latin typeface="Comic Sans MS"/>
              <a:ea typeface="+mn-ea"/>
              <a:cs typeface="Comic Sans MS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charset="2"/>
              <a:buChar char="ü"/>
              <a:defRPr/>
            </a:pP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The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fact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that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N &lt; 1 =&gt;                           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Attractive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polatization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effect</a:t>
            </a:r>
            <a:endParaRPr lang="es-ES_tradnl" sz="1600" dirty="0">
              <a:solidFill>
                <a:schemeClr val="dk1"/>
              </a:solidFill>
              <a:latin typeface="Comic Sans MS"/>
              <a:ea typeface="+mn-ea"/>
              <a:cs typeface="Comic Sans MS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charset="2"/>
              <a:buChar char="ü"/>
              <a:defRPr/>
            </a:pP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The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contribution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of 1st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excited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state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in </a:t>
            </a:r>
            <a:r>
              <a:rPr lang="es-ES_tradnl" sz="1600" baseline="300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9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Li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included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in CC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calculation</a:t>
            </a:r>
            <a:endParaRPr lang="es-ES_tradnl" sz="1600" dirty="0">
              <a:solidFill>
                <a:schemeClr val="dk1"/>
              </a:solidFill>
              <a:latin typeface="Comic Sans MS"/>
              <a:ea typeface="+mn-ea"/>
              <a:cs typeface="Comic Sans MS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Font typeface="Wingdings" charset="2"/>
              <a:buChar char="ü"/>
              <a:defRPr/>
            </a:pP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The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OM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and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CC reproduce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similarly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well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lang="es-ES_tradnl" sz="1600" dirty="0" err="1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the</a:t>
            </a:r>
            <a:r>
              <a:rPr lang="es-ES_tradnl" sz="1600" dirty="0">
                <a:solidFill>
                  <a:schemeClr val="dk1"/>
                </a:solidFill>
                <a:latin typeface="Comic Sans MS"/>
                <a:ea typeface="+mn-ea"/>
                <a:cs typeface="Comic Sans MS"/>
              </a:rPr>
              <a:t> data. </a:t>
            </a:r>
          </a:p>
        </p:txBody>
      </p:sp>
      <p:grpSp>
        <p:nvGrpSpPr>
          <p:cNvPr id="7" name="Agrupar 17">
            <a:extLst>
              <a:ext uri="{FF2B5EF4-FFF2-40B4-BE49-F238E27FC236}">
                <a16:creationId xmlns:a16="http://schemas.microsoft.com/office/drawing/2014/main" id="{25D3B67D-8937-104B-AAD8-8AEBA58A6974}"/>
              </a:ext>
            </a:extLst>
          </p:cNvPr>
          <p:cNvGrpSpPr>
            <a:grpSpLocks/>
          </p:cNvGrpSpPr>
          <p:nvPr/>
        </p:nvGrpSpPr>
        <p:grpSpPr bwMode="auto">
          <a:xfrm>
            <a:off x="46038" y="1125538"/>
            <a:ext cx="4373562" cy="3265487"/>
            <a:chOff x="46167" y="1295400"/>
            <a:chExt cx="4373433" cy="3264932"/>
          </a:xfrm>
        </p:grpSpPr>
        <p:pic>
          <p:nvPicPr>
            <p:cNvPr id="8" name="Imagen 9" descr="Slide6.JPG">
              <a:extLst>
                <a:ext uri="{FF2B5EF4-FFF2-40B4-BE49-F238E27FC236}">
                  <a16:creationId xmlns:a16="http://schemas.microsoft.com/office/drawing/2014/main" id="{C57A492D-1F60-F840-BBF7-3D0CBB9E6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0" y="1295400"/>
              <a:ext cx="4165600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01D5434-5230-F640-9D9B-5E2A3B555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" y="2057400"/>
              <a:ext cx="685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 sz="2800" b="1" baseline="30000">
                  <a:solidFill>
                    <a:srgbClr val="FF0000"/>
                  </a:solidFill>
                  <a:latin typeface="Comic Sans MS" panose="030F0902030302020204" pitchFamily="66" charset="0"/>
                </a:rPr>
                <a:t>9</a:t>
              </a:r>
              <a:r>
                <a:rPr lang="es-ES_tradnl" altLang="es-ES" sz="2800" b="1">
                  <a:solidFill>
                    <a:srgbClr val="FF0000"/>
                  </a:solidFill>
                  <a:latin typeface="Comic Sans MS" panose="030F0902030302020204" pitchFamily="66" charset="0"/>
                </a:rPr>
                <a:t>Li</a:t>
              </a:r>
            </a:p>
          </p:txBody>
        </p:sp>
        <p:sp>
          <p:nvSpPr>
            <p:cNvPr id="10" name="CuadroTexto 13">
              <a:extLst>
                <a:ext uri="{FF2B5EF4-FFF2-40B4-BE49-F238E27FC236}">
                  <a16:creationId xmlns:a16="http://schemas.microsoft.com/office/drawing/2014/main" id="{E3F02C28-9ECE-154F-B0F0-7FA5C08E1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2800" y="1524000"/>
              <a:ext cx="1066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 sz="1400">
                  <a:solidFill>
                    <a:srgbClr val="FF0000"/>
                  </a:solidFill>
                </a:rPr>
                <a:t>28.3 MeV (CM)</a:t>
              </a:r>
            </a:p>
          </p:txBody>
        </p:sp>
        <p:sp>
          <p:nvSpPr>
            <p:cNvPr id="11" name="CuadroTexto 14">
              <a:extLst>
                <a:ext uri="{FF2B5EF4-FFF2-40B4-BE49-F238E27FC236}">
                  <a16:creationId xmlns:a16="http://schemas.microsoft.com/office/drawing/2014/main" id="{25209BB4-779F-1E49-A106-165BB30B59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2800" y="2971800"/>
              <a:ext cx="1066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 sz="1400">
                  <a:solidFill>
                    <a:srgbClr val="FF0000"/>
                  </a:solidFill>
                </a:rPr>
                <a:t>31.7 MeV (CM)</a:t>
              </a:r>
            </a:p>
          </p:txBody>
        </p:sp>
        <p:sp>
          <p:nvSpPr>
            <p:cNvPr id="12" name="CuadroTexto 15">
              <a:extLst>
                <a:ext uri="{FF2B5EF4-FFF2-40B4-BE49-F238E27FC236}">
                  <a16:creationId xmlns:a16="http://schemas.microsoft.com/office/drawing/2014/main" id="{B0C46DA7-7355-0640-A208-3CA742A1C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341567" y="2824334"/>
              <a:ext cx="11448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>
                  <a:solidFill>
                    <a:srgbClr val="000000"/>
                  </a:solidFill>
                </a:rPr>
                <a:t>σ</a:t>
              </a:r>
              <a:r>
                <a:rPr lang="es-ES_tradnl" altLang="es-ES" baseline="-25000">
                  <a:solidFill>
                    <a:srgbClr val="000000"/>
                  </a:solidFill>
                </a:rPr>
                <a:t>el</a:t>
              </a:r>
              <a:r>
                <a:rPr lang="es-ES_tradnl" altLang="es-ES">
                  <a:solidFill>
                    <a:srgbClr val="000000"/>
                  </a:solidFill>
                </a:rPr>
                <a:t> / σ</a:t>
              </a:r>
              <a:r>
                <a:rPr lang="es-ES_tradnl" altLang="es-ES" baseline="-25000">
                  <a:solidFill>
                    <a:srgbClr val="000000"/>
                  </a:solidFill>
                </a:rPr>
                <a:t>R</a:t>
              </a:r>
              <a:r>
                <a:rPr lang="es-ES_tradnl" altLang="es-ES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3" name="CuadroTexto 16">
              <a:extLst>
                <a:ext uri="{FF2B5EF4-FFF2-40B4-BE49-F238E27FC236}">
                  <a16:creationId xmlns:a16="http://schemas.microsoft.com/office/drawing/2014/main" id="{D1638070-1677-D74C-9DEA-7FEC011785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3200" y="4191000"/>
              <a:ext cx="1248600" cy="3693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_tradnl" altLang="es-ES">
                  <a:solidFill>
                    <a:schemeClr val="tx1"/>
                  </a:solidFill>
                </a:rPr>
                <a:t>θ</a:t>
              </a:r>
              <a:r>
                <a:rPr lang="es-ES_tradnl" altLang="es-ES" baseline="-25000">
                  <a:solidFill>
                    <a:schemeClr val="tx1"/>
                  </a:solidFill>
                </a:rPr>
                <a:t>cm</a:t>
              </a:r>
              <a:r>
                <a:rPr lang="es-ES_tradnl" altLang="es-ES">
                  <a:solidFill>
                    <a:schemeClr val="tx1"/>
                  </a:solidFill>
                </a:rPr>
                <a:t> (deg)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54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CCA774-C24B-9642-AF1E-13774E272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32" y="-104922"/>
            <a:ext cx="8958154" cy="706090"/>
          </a:xfrm>
        </p:spPr>
        <p:txBody>
          <a:bodyPr>
            <a:noAutofit/>
          </a:bodyPr>
          <a:lstStyle/>
          <a:p>
            <a:r>
              <a:rPr lang="es-ES_tradnl" sz="2800" dirty="0" err="1">
                <a:solidFill>
                  <a:srgbClr val="1E03BD"/>
                </a:solidFill>
                <a:cs typeface="Comic Sans MS"/>
              </a:rPr>
              <a:t>Elastic</a:t>
            </a:r>
            <a:r>
              <a:rPr lang="es-ES_tradnl" sz="2800" dirty="0">
                <a:solidFill>
                  <a:srgbClr val="1E03BD"/>
                </a:solidFill>
                <a:cs typeface="Comic Sans MS"/>
              </a:rPr>
              <a:t> </a:t>
            </a:r>
            <a:r>
              <a:rPr lang="es-ES_tradnl" sz="2800" dirty="0" err="1">
                <a:solidFill>
                  <a:srgbClr val="1E03BD"/>
                </a:solidFill>
                <a:cs typeface="Comic Sans MS"/>
              </a:rPr>
              <a:t>Scattering</a:t>
            </a:r>
            <a:r>
              <a:rPr lang="es-ES_tradnl" sz="2800" dirty="0">
                <a:solidFill>
                  <a:srgbClr val="1E03BD"/>
                </a:solidFill>
                <a:cs typeface="Comic Sans MS"/>
              </a:rPr>
              <a:t> of </a:t>
            </a:r>
            <a:r>
              <a:rPr lang="es-ES_tradnl" sz="2800" baseline="30000" dirty="0">
                <a:solidFill>
                  <a:srgbClr val="1E03BD"/>
                </a:solidFill>
                <a:cs typeface="Comic Sans MS"/>
              </a:rPr>
              <a:t>9</a:t>
            </a:r>
            <a:r>
              <a:rPr lang="es-ES_tradnl" sz="2800" dirty="0">
                <a:solidFill>
                  <a:srgbClr val="1E03BD"/>
                </a:solidFill>
                <a:cs typeface="Comic Sans MS"/>
              </a:rPr>
              <a:t>Li, </a:t>
            </a:r>
            <a:r>
              <a:rPr lang="es-ES_tradnl" sz="2800" baseline="30000" dirty="0">
                <a:solidFill>
                  <a:srgbClr val="1E03BD"/>
                </a:solidFill>
                <a:cs typeface="Comic Sans MS"/>
              </a:rPr>
              <a:t>11</a:t>
            </a:r>
            <a:r>
              <a:rPr lang="es-ES_tradnl" sz="2800" dirty="0">
                <a:solidFill>
                  <a:srgbClr val="1E03BD"/>
                </a:solidFill>
                <a:cs typeface="Comic Sans MS"/>
              </a:rPr>
              <a:t>Li </a:t>
            </a:r>
            <a:r>
              <a:rPr lang="es-ES_tradnl" sz="2800" dirty="0" err="1">
                <a:solidFill>
                  <a:srgbClr val="1E03BD"/>
                </a:solidFill>
                <a:cs typeface="Comic Sans MS"/>
              </a:rPr>
              <a:t>around</a:t>
            </a:r>
            <a:r>
              <a:rPr lang="es-ES_tradnl" sz="2800" dirty="0">
                <a:solidFill>
                  <a:srgbClr val="1E03BD"/>
                </a:solidFill>
                <a:cs typeface="Comic Sans MS"/>
              </a:rPr>
              <a:t> </a:t>
            </a:r>
            <a:r>
              <a:rPr lang="es-ES_tradnl" sz="2800" dirty="0" err="1">
                <a:solidFill>
                  <a:srgbClr val="1E03BD"/>
                </a:solidFill>
                <a:cs typeface="Comic Sans MS"/>
              </a:rPr>
              <a:t>the</a:t>
            </a:r>
            <a:r>
              <a:rPr lang="es-ES_tradnl" sz="2800" dirty="0">
                <a:solidFill>
                  <a:srgbClr val="1E03BD"/>
                </a:solidFill>
                <a:cs typeface="Comic Sans MS"/>
              </a:rPr>
              <a:t> Coulomb </a:t>
            </a:r>
            <a:r>
              <a:rPr lang="es-ES_tradnl" sz="2800" dirty="0" err="1">
                <a:solidFill>
                  <a:srgbClr val="1E03BD"/>
                </a:solidFill>
                <a:cs typeface="Comic Sans MS"/>
              </a:rPr>
              <a:t>Barrier</a:t>
            </a:r>
            <a:endParaRPr lang="en-GB" sz="2800" dirty="0">
              <a:solidFill>
                <a:srgbClr val="1E03BD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4B49478-FB51-114D-84C8-A412C38BB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DE3-4F07-4796-8A3F-5D8218CB27C4}" type="slidenum">
              <a:rPr lang="es-ES" smtClean="0"/>
              <a:pPr/>
              <a:t>38</a:t>
            </a:fld>
            <a:endParaRPr lang="es-ES"/>
          </a:p>
        </p:txBody>
      </p:sp>
      <p:pic>
        <p:nvPicPr>
          <p:cNvPr id="5" name="Picture 2" descr="li11pb_data_4bcdcc.pdf">
            <a:extLst>
              <a:ext uri="{FF2B5EF4-FFF2-40B4-BE49-F238E27FC236}">
                <a16:creationId xmlns:a16="http://schemas.microsoft.com/office/drawing/2014/main" id="{93C99836-6667-8A46-B72C-673220C38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t="11697" r="4169" b="4599"/>
          <a:stretch>
            <a:fillRect/>
          </a:stretch>
        </p:blipFill>
        <p:spPr bwMode="auto">
          <a:xfrm>
            <a:off x="233363" y="764134"/>
            <a:ext cx="49149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9E25D8-3EDC-4249-A67F-A54A89D09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2" y="908596"/>
            <a:ext cx="1943695" cy="369332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s-ES" b="1" dirty="0">
                <a:solidFill>
                  <a:srgbClr val="FF0000"/>
                </a:solidFill>
              </a:rPr>
              <a:t>E</a:t>
            </a:r>
            <a:r>
              <a:rPr lang="en-US" altLang="es-ES" b="1" baseline="-25000" dirty="0">
                <a:solidFill>
                  <a:srgbClr val="FF0000"/>
                </a:solidFill>
              </a:rPr>
              <a:t>CM</a:t>
            </a:r>
            <a:r>
              <a:rPr lang="en-US" altLang="es-ES" b="1" dirty="0">
                <a:solidFill>
                  <a:srgbClr val="FF0000"/>
                </a:solidFill>
              </a:rPr>
              <a:t> = 23.1 MeV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68ED77D1-F31D-FF43-8A43-CEE11C31D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500984"/>
            <a:ext cx="1944712" cy="369332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s-ES" b="1" dirty="0">
                <a:solidFill>
                  <a:srgbClr val="FF0000"/>
                </a:solidFill>
              </a:rPr>
              <a:t>E</a:t>
            </a:r>
            <a:r>
              <a:rPr lang="en-US" altLang="es-ES" b="1" baseline="-25000" dirty="0">
                <a:solidFill>
                  <a:srgbClr val="FF0000"/>
                </a:solidFill>
              </a:rPr>
              <a:t>CM</a:t>
            </a:r>
            <a:r>
              <a:rPr lang="en-US" altLang="es-ES" b="1" dirty="0">
                <a:solidFill>
                  <a:srgbClr val="FF0000"/>
                </a:solidFill>
              </a:rPr>
              <a:t> = 28.3 MeV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FAD1795-E3C1-0B4D-A0AF-D0C9FC6FFD26}"/>
              </a:ext>
            </a:extLst>
          </p:cNvPr>
          <p:cNvSpPr txBox="1"/>
          <p:nvPr/>
        </p:nvSpPr>
        <p:spPr>
          <a:xfrm>
            <a:off x="5011507" y="770442"/>
            <a:ext cx="3865932" cy="5284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  <a:buFont typeface="Wingdings" charset="2"/>
              <a:buChar char="ü"/>
              <a:defRPr/>
            </a:pP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baseline="30000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9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Li 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elastic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scattering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data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follow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OM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calculation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as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any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other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compact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nuclei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both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below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and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around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Coulomb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Barrier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300"/>
              </a:spcAft>
              <a:buFont typeface="Wingdings" charset="2"/>
              <a:buChar char="ü"/>
              <a:defRPr/>
            </a:pPr>
            <a:endParaRPr lang="es-ES_tradnl" sz="800" dirty="0">
              <a:solidFill>
                <a:srgbClr val="00009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Wingdings" charset="2"/>
              <a:buChar char="ü"/>
              <a:defRPr/>
            </a:pPr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4body-CDCC (</a:t>
            </a:r>
            <a:r>
              <a:rPr lang="es-ES_tradnl" baseline="300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9</a:t>
            </a:r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Li (0</a:t>
            </a:r>
            <a:r>
              <a:rPr lang="es-ES_tradnl" baseline="300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+</a:t>
            </a:r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 +</a:t>
            </a:r>
            <a:r>
              <a:rPr lang="es-ES_tradnl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n+n</a:t>
            </a:r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)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calculation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uses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OM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potential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deduced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from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baseline="30000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9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Li data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for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energies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above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barrier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10000"/>
              </a:lnSpc>
              <a:spcAft>
                <a:spcPts val="300"/>
              </a:spcAft>
              <a:buFont typeface="Wingdings" charset="2"/>
              <a:buChar char="ü"/>
              <a:defRPr/>
            </a:pPr>
            <a:endParaRPr lang="es-ES_tradnl" sz="800" dirty="0">
              <a:solidFill>
                <a:srgbClr val="00009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Wingdings" charset="2"/>
              <a:buChar char="ü"/>
              <a:defRPr/>
            </a:pP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If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no continuum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states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are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included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4body-CDCC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is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unable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to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describe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baseline="30000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11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Li data.</a:t>
            </a:r>
          </a:p>
          <a:p>
            <a:pPr>
              <a:lnSpc>
                <a:spcPct val="110000"/>
              </a:lnSpc>
              <a:spcAft>
                <a:spcPts val="300"/>
              </a:spcAft>
              <a:buFont typeface="Wingdings" charset="2"/>
              <a:buChar char="ü"/>
              <a:defRPr/>
            </a:pPr>
            <a:endParaRPr lang="es-ES_tradnl" sz="800" dirty="0">
              <a:solidFill>
                <a:srgbClr val="00009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  <a:buFont typeface="Wingdings" charset="2"/>
              <a:buChar char="ü"/>
              <a:defRPr/>
            </a:pP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4b-CDCC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calculations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reproduce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better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</a:t>
            </a:r>
            <a:r>
              <a:rPr lang="es-ES_tradnl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data </a:t>
            </a:r>
            <a:r>
              <a:rPr lang="es-ES_tradnl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if</a:t>
            </a:r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a </a:t>
            </a:r>
            <a:r>
              <a:rPr lang="es-ES_tradnl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low</a:t>
            </a:r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energy</a:t>
            </a:r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resonance</a:t>
            </a:r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around</a:t>
            </a:r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0.69 </a:t>
            </a:r>
            <a:r>
              <a:rPr lang="es-ES_tradnl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MeV</a:t>
            </a:r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is</a:t>
            </a:r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included</a:t>
            </a:r>
            <a:r>
              <a:rPr lang="es-ES_tradnl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</a:t>
            </a:r>
            <a:endParaRPr lang="es-ES_tradnl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9" name="CuadroTexto 12">
            <a:extLst>
              <a:ext uri="{FF2B5EF4-FFF2-40B4-BE49-F238E27FC236}">
                <a16:creationId xmlns:a16="http://schemas.microsoft.com/office/drawing/2014/main" id="{8BE397FA-3248-8D4D-8B14-00444AB5F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6194971"/>
            <a:ext cx="4103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altLang="es-ES">
                <a:solidFill>
                  <a:srgbClr val="000000"/>
                </a:solidFill>
              </a:rPr>
              <a:t>M. Cubero et al., PRL109 (2012)262701</a:t>
            </a:r>
          </a:p>
        </p:txBody>
      </p:sp>
    </p:spTree>
    <p:extLst>
      <p:ext uri="{BB962C8B-B14F-4D97-AF65-F5344CB8AC3E}">
        <p14:creationId xmlns:p14="http://schemas.microsoft.com/office/powerpoint/2010/main" val="3027203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6B8E9-C995-B940-BAD4-2860CE29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15" y="121050"/>
            <a:ext cx="6409060" cy="562074"/>
          </a:xfrm>
        </p:spPr>
        <p:txBody>
          <a:bodyPr>
            <a:normAutofit/>
          </a:bodyPr>
          <a:lstStyle/>
          <a:p>
            <a:r>
              <a:rPr lang="es-ES" sz="2800" dirty="0" err="1">
                <a:solidFill>
                  <a:srgbClr val="1E03BD"/>
                </a:solidFill>
              </a:rPr>
              <a:t>Theoretical</a:t>
            </a:r>
            <a:r>
              <a:rPr lang="es-ES" sz="2800" dirty="0">
                <a:solidFill>
                  <a:srgbClr val="1E03BD"/>
                </a:solidFill>
              </a:rPr>
              <a:t> </a:t>
            </a:r>
            <a:r>
              <a:rPr lang="es-ES" sz="2800" dirty="0" err="1">
                <a:solidFill>
                  <a:srgbClr val="1E03BD"/>
                </a:solidFill>
              </a:rPr>
              <a:t>approach</a:t>
            </a:r>
            <a:r>
              <a:rPr lang="es-ES" sz="2800" dirty="0">
                <a:solidFill>
                  <a:srgbClr val="1E03BD"/>
                </a:solidFill>
              </a:rPr>
              <a:t> to </a:t>
            </a:r>
            <a:r>
              <a:rPr lang="es-ES" sz="2800" dirty="0" err="1">
                <a:solidFill>
                  <a:srgbClr val="1E03BD"/>
                </a:solidFill>
              </a:rPr>
              <a:t>Breakup</a:t>
            </a:r>
            <a:r>
              <a:rPr lang="es-ES" sz="2800" dirty="0">
                <a:solidFill>
                  <a:srgbClr val="1E03BD"/>
                </a:solidFill>
              </a:rPr>
              <a:t> </a:t>
            </a:r>
            <a:r>
              <a:rPr lang="es-ES" sz="2800" dirty="0" err="1">
                <a:solidFill>
                  <a:srgbClr val="1E03BD"/>
                </a:solidFill>
              </a:rPr>
              <a:t>process</a:t>
            </a:r>
            <a:endParaRPr lang="en-GB" sz="2800" dirty="0">
              <a:solidFill>
                <a:srgbClr val="1E03BD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046AEC7-EBED-FD4F-9F83-09CD028B2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7870DB4-35A1-BF46-B42E-8378C6620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004215"/>
            <a:ext cx="30607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326072ED-34F0-5F49-AA8E-B50026E36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1537"/>
            <a:ext cx="23034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s-ES" sz="2400" b="1">
                <a:solidFill>
                  <a:srgbClr val="000090"/>
                </a:solidFill>
              </a:rPr>
              <a:t>Direct Breakup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7DE8689-F72A-D64B-9A82-20BBBEBCB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373688"/>
            <a:ext cx="30241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s-ES">
                <a:solidFill>
                  <a:srgbClr val="000090"/>
                </a:solidFill>
              </a:rPr>
              <a:t>In</a:t>
            </a:r>
            <a:r>
              <a:rPr lang="en-US" altLang="es-ES">
                <a:solidFill>
                  <a:srgbClr val="FF0000"/>
                </a:solidFill>
              </a:rPr>
              <a:t> CDCC </a:t>
            </a:r>
            <a:r>
              <a:rPr lang="en-US" altLang="es-ES">
                <a:solidFill>
                  <a:srgbClr val="000090"/>
                </a:solidFill>
              </a:rPr>
              <a:t>the breakup process is treated as an inelastic excitation of the projectile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E8B8877F-0A74-7E42-9394-95341F384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07" y="1918494"/>
            <a:ext cx="36957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34E6171F-FBA0-B949-A4B0-66CA0B29A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373688"/>
            <a:ext cx="33115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s-ES">
                <a:solidFill>
                  <a:srgbClr val="000090"/>
                </a:solidFill>
              </a:rPr>
              <a:t>Assume neutron transfer mechanism populating bound and unbound states of the target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9580F3F-7D6D-5444-ABDA-FE2C8B0C7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2807" y="1493332"/>
            <a:ext cx="2303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s-ES" sz="2400" b="1" dirty="0">
                <a:solidFill>
                  <a:srgbClr val="FF0000"/>
                </a:solidFill>
              </a:rPr>
              <a:t>2n-Tranfer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6F43012A-DF80-D14A-ACCC-BC23942C6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" t="13159" r="47356" b="37808"/>
          <a:stretch>
            <a:fillRect/>
          </a:stretch>
        </p:blipFill>
        <p:spPr bwMode="auto">
          <a:xfrm>
            <a:off x="2051050" y="909737"/>
            <a:ext cx="21875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539D07E-C223-7341-B38D-C869848BB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5" t="8229" b="28728"/>
          <a:stretch>
            <a:fillRect/>
          </a:stretch>
        </p:blipFill>
        <p:spPr bwMode="auto">
          <a:xfrm>
            <a:off x="6708242" y="141974"/>
            <a:ext cx="22733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EE8CC13E-7DE4-C54D-9135-CFD592E17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81131" r="52644" b="6676"/>
          <a:stretch>
            <a:fillRect/>
          </a:stretch>
        </p:blipFill>
        <p:spPr bwMode="auto">
          <a:xfrm>
            <a:off x="179388" y="836712"/>
            <a:ext cx="29860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122C12B0-2B50-A941-9B38-5908E8365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0" t="81131" r="12302" b="6676"/>
          <a:stretch>
            <a:fillRect/>
          </a:stretch>
        </p:blipFill>
        <p:spPr bwMode="auto">
          <a:xfrm>
            <a:off x="6391922" y="511089"/>
            <a:ext cx="14414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 descr="pbu_dwba_3bcdcc.png">
            <a:extLst>
              <a:ext uri="{FF2B5EF4-FFF2-40B4-BE49-F238E27FC236}">
                <a16:creationId xmlns:a16="http://schemas.microsoft.com/office/drawing/2014/main" id="{AB6229B7-2556-B249-B4B9-5A68BFC9C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9470"/>
          <a:stretch>
            <a:fillRect/>
          </a:stretch>
        </p:blipFill>
        <p:spPr bwMode="auto">
          <a:xfrm>
            <a:off x="125028" y="2434552"/>
            <a:ext cx="9144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uadroTexto 7">
            <a:extLst>
              <a:ext uri="{FF2B5EF4-FFF2-40B4-BE49-F238E27FC236}">
                <a16:creationId xmlns:a16="http://schemas.microsoft.com/office/drawing/2014/main" id="{136EF5E5-E0D8-AA4B-A778-A16342057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981" y="2032409"/>
            <a:ext cx="3546094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altLang="es-ES" sz="1600" b="1" dirty="0">
                <a:solidFill>
                  <a:srgbClr val="000000"/>
                </a:solidFill>
              </a:rPr>
              <a:t>J.P. </a:t>
            </a:r>
            <a:r>
              <a:rPr lang="es-ES" altLang="es-ES" sz="1600" b="1" dirty="0" err="1">
                <a:solidFill>
                  <a:srgbClr val="000000"/>
                </a:solidFill>
              </a:rPr>
              <a:t>Fernandez-Garcia</a:t>
            </a:r>
            <a:r>
              <a:rPr lang="es-ES" altLang="es-ES" sz="1600" b="1" dirty="0">
                <a:solidFill>
                  <a:srgbClr val="000000"/>
                </a:solidFill>
              </a:rPr>
              <a:t> et al., PRL110 (2013)142701</a:t>
            </a:r>
          </a:p>
        </p:txBody>
      </p:sp>
      <p:sp>
        <p:nvSpPr>
          <p:cNvPr id="20" name="AutoShape 54">
            <a:extLst>
              <a:ext uri="{FF2B5EF4-FFF2-40B4-BE49-F238E27FC236}">
                <a16:creationId xmlns:a16="http://schemas.microsoft.com/office/drawing/2014/main" id="{79B9F154-E5A6-2541-880A-53252219E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405" y="4089721"/>
            <a:ext cx="7537028" cy="2826306"/>
          </a:xfrm>
          <a:prstGeom prst="roundRect">
            <a:avLst>
              <a:gd name="adj" fmla="val 16667"/>
            </a:avLst>
          </a:prstGeom>
          <a:solidFill>
            <a:srgbClr val="F3EE9D"/>
          </a:solidFill>
          <a:ln w="9525">
            <a:solidFill>
              <a:srgbClr val="73845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GB" altLang="es-ES" sz="2000" dirty="0">
                <a:solidFill>
                  <a:srgbClr val="000090"/>
                </a:solidFill>
              </a:rPr>
              <a:t>Direct breakup dominates the process due to dipole Coulomb int.</a:t>
            </a:r>
          </a:p>
          <a:p>
            <a:pPr eaLnBrk="1" hangingPunct="1"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GB" altLang="es-ES" sz="2000" dirty="0">
                <a:solidFill>
                  <a:srgbClr val="000090"/>
                </a:solidFill>
              </a:rPr>
              <a:t> </a:t>
            </a:r>
            <a:r>
              <a:rPr lang="es-ES_tradnl" altLang="es-ES" sz="2000" dirty="0" err="1">
                <a:solidFill>
                  <a:srgbClr val="000090"/>
                </a:solidFill>
              </a:rPr>
              <a:t>Dipole</a:t>
            </a:r>
            <a:r>
              <a:rPr lang="es-ES_tradnl" altLang="es-ES" sz="2000" dirty="0">
                <a:solidFill>
                  <a:srgbClr val="000090"/>
                </a:solidFill>
              </a:rPr>
              <a:t> </a:t>
            </a:r>
            <a:r>
              <a:rPr lang="es-ES_tradnl" altLang="es-ES" sz="2000" dirty="0" err="1">
                <a:solidFill>
                  <a:srgbClr val="000090"/>
                </a:solidFill>
              </a:rPr>
              <a:t>resonance</a:t>
            </a:r>
            <a:r>
              <a:rPr lang="es-ES_tradnl" altLang="es-ES" sz="2000" dirty="0">
                <a:solidFill>
                  <a:srgbClr val="000090"/>
                </a:solidFill>
              </a:rPr>
              <a:t> </a:t>
            </a:r>
            <a:r>
              <a:rPr lang="es-ES_tradnl" altLang="es-ES" sz="2000" b="1" dirty="0">
                <a:solidFill>
                  <a:srgbClr val="000090"/>
                </a:solidFill>
              </a:rPr>
              <a:t>at 0.69 </a:t>
            </a:r>
            <a:r>
              <a:rPr lang="es-ES_tradnl" altLang="es-ES" sz="2000" b="1" dirty="0" err="1">
                <a:solidFill>
                  <a:srgbClr val="000090"/>
                </a:solidFill>
              </a:rPr>
              <a:t>MeV</a:t>
            </a:r>
            <a:r>
              <a:rPr lang="es-ES_tradnl" altLang="es-ES" sz="2000" b="1" dirty="0">
                <a:solidFill>
                  <a:srgbClr val="000090"/>
                </a:solidFill>
              </a:rPr>
              <a:t> </a:t>
            </a:r>
            <a:r>
              <a:rPr lang="es-ES_tradnl" altLang="es-ES" sz="2000" dirty="0" err="1">
                <a:solidFill>
                  <a:srgbClr val="000090"/>
                </a:solidFill>
              </a:rPr>
              <a:t>essential</a:t>
            </a:r>
            <a:r>
              <a:rPr lang="es-ES_tradnl" altLang="es-ES" sz="2000" dirty="0">
                <a:solidFill>
                  <a:srgbClr val="000090"/>
                </a:solidFill>
              </a:rPr>
              <a:t> to reproduce </a:t>
            </a:r>
            <a:r>
              <a:rPr lang="es-ES_tradnl" altLang="es-ES" sz="2000" dirty="0" err="1">
                <a:solidFill>
                  <a:srgbClr val="000090"/>
                </a:solidFill>
              </a:rPr>
              <a:t>the</a:t>
            </a:r>
            <a:r>
              <a:rPr lang="es-ES_tradnl" altLang="es-ES" sz="2000" dirty="0">
                <a:solidFill>
                  <a:srgbClr val="000090"/>
                </a:solidFill>
              </a:rPr>
              <a:t> </a:t>
            </a:r>
            <a:r>
              <a:rPr lang="es-ES_tradnl" altLang="es-ES" sz="2000" dirty="0" err="1">
                <a:solidFill>
                  <a:srgbClr val="000090"/>
                </a:solidFill>
              </a:rPr>
              <a:t>breakup</a:t>
            </a:r>
            <a:r>
              <a:rPr lang="es-ES_tradnl" altLang="es-ES" sz="2000" dirty="0">
                <a:solidFill>
                  <a:srgbClr val="000090"/>
                </a:solidFill>
              </a:rPr>
              <a:t> data</a:t>
            </a:r>
            <a:r>
              <a:rPr lang="en-GB" altLang="es-ES" sz="2000" dirty="0">
                <a:solidFill>
                  <a:srgbClr val="000090"/>
                </a:solidFill>
              </a:rPr>
              <a:t>. </a:t>
            </a:r>
            <a:r>
              <a:rPr lang="en-GB" altLang="es-ES" sz="2000" dirty="0" err="1">
                <a:solidFill>
                  <a:srgbClr val="FF0000"/>
                </a:solidFill>
              </a:rPr>
              <a:t>Confimed</a:t>
            </a:r>
            <a:r>
              <a:rPr lang="en-GB" altLang="es-ES" sz="2000" dirty="0">
                <a:solidFill>
                  <a:srgbClr val="FF0000"/>
                </a:solidFill>
              </a:rPr>
              <a:t> by (</a:t>
            </a:r>
            <a:r>
              <a:rPr lang="en-GB" altLang="es-ES" sz="2000" dirty="0" err="1">
                <a:solidFill>
                  <a:srgbClr val="FF0000"/>
                </a:solidFill>
              </a:rPr>
              <a:t>p,p</a:t>
            </a:r>
            <a:r>
              <a:rPr lang="en-GB" altLang="es-ES" sz="2000" dirty="0">
                <a:solidFill>
                  <a:srgbClr val="FF0000"/>
                </a:solidFill>
              </a:rPr>
              <a:t>’), Tanaka</a:t>
            </a: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GB" altLang="es-ES" sz="2000" dirty="0">
                <a:solidFill>
                  <a:srgbClr val="000090"/>
                </a:solidFill>
              </a:rPr>
              <a:t>Energy depends of 3-body interaction</a:t>
            </a:r>
            <a:r>
              <a:rPr lang="en-GB" altLang="es-ES" sz="2000" dirty="0">
                <a:solidFill>
                  <a:srgbClr val="FF0000"/>
                </a:solidFill>
              </a:rPr>
              <a:t>.</a:t>
            </a: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GB" altLang="es-ES" sz="2000" dirty="0">
                <a:solidFill>
                  <a:srgbClr val="FF0000"/>
                </a:solidFill>
              </a:rPr>
              <a:t>The B(E1) distribution deduced from the direct breakup distribution assuming a linear dependence. It indicates a larger B(E1) at low excitation energy than measured.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s-ES" sz="2000" dirty="0" err="1">
                <a:solidFill>
                  <a:srgbClr val="000090"/>
                </a:solidFill>
              </a:rPr>
              <a:t>Fdez</a:t>
            </a:r>
            <a:r>
              <a:rPr lang="en-GB" altLang="es-ES" sz="2000" dirty="0">
                <a:solidFill>
                  <a:srgbClr val="000090"/>
                </a:solidFill>
              </a:rPr>
              <a:t>-Garcia, </a:t>
            </a:r>
            <a:r>
              <a:rPr lang="es-ES" altLang="es-ES" sz="2000" dirty="0">
                <a:solidFill>
                  <a:srgbClr val="000000"/>
                </a:solidFill>
              </a:rPr>
              <a:t>PRL110 (2013)142701</a:t>
            </a:r>
          </a:p>
        </p:txBody>
      </p:sp>
    </p:spTree>
    <p:extLst>
      <p:ext uri="{BB962C8B-B14F-4D97-AF65-F5344CB8AC3E}">
        <p14:creationId xmlns:p14="http://schemas.microsoft.com/office/powerpoint/2010/main" val="92785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D52AC-C736-1F40-81A2-A621A0F0B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1" y="404664"/>
            <a:ext cx="9105439" cy="72730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s-ES" sz="2400" dirty="0">
                <a:solidFill>
                  <a:srgbClr val="1E03BD"/>
                </a:solidFill>
                <a:latin typeface="+mn-lt"/>
                <a:cs typeface="Times New Roman" panose="02020603050405020304" pitchFamily="18" charset="0"/>
              </a:rPr>
              <a:t>To explore a new </a:t>
            </a:r>
            <a:r>
              <a:rPr lang="es-ES" sz="2400" dirty="0" err="1">
                <a:solidFill>
                  <a:srgbClr val="1E03BD"/>
                </a:solidFill>
                <a:latin typeface="+mn-lt"/>
                <a:cs typeface="Times New Roman" panose="02020603050405020304" pitchFamily="18" charset="0"/>
              </a:rPr>
              <a:t>phenomenon</a:t>
            </a:r>
            <a:r>
              <a:rPr lang="es-ES" sz="2400" dirty="0">
                <a:solidFill>
                  <a:srgbClr val="1E03BD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1E03BD"/>
                </a:solidFill>
                <a:latin typeface="+mn-lt"/>
                <a:cs typeface="Times New Roman" panose="02020603050405020304" pitchFamily="18" charset="0"/>
              </a:rPr>
              <a:t>many</a:t>
            </a:r>
            <a:r>
              <a:rPr lang="es-ES" sz="2400" dirty="0">
                <a:solidFill>
                  <a:srgbClr val="1E03BD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1E03BD"/>
                </a:solidFill>
                <a:latin typeface="+mn-lt"/>
                <a:cs typeface="Times New Roman" panose="02020603050405020304" pitchFamily="18" charset="0"/>
              </a:rPr>
              <a:t>different</a:t>
            </a:r>
            <a:r>
              <a:rPr lang="es-ES" sz="2400" dirty="0">
                <a:solidFill>
                  <a:srgbClr val="1E03BD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solidFill>
                  <a:srgbClr val="1E03BD"/>
                </a:solidFill>
                <a:latin typeface="+mn-lt"/>
                <a:cs typeface="Times New Roman" panose="02020603050405020304" pitchFamily="18" charset="0"/>
              </a:rPr>
              <a:t>approaches</a:t>
            </a:r>
            <a:r>
              <a:rPr lang="es-ES" sz="2400" dirty="0">
                <a:solidFill>
                  <a:srgbClr val="1E03BD"/>
                </a:solidFill>
                <a:latin typeface="+mn-lt"/>
                <a:cs typeface="Times New Roman" panose="02020603050405020304" pitchFamily="18" charset="0"/>
              </a:rPr>
              <a:t> are </a:t>
            </a:r>
            <a:r>
              <a:rPr lang="es-ES" sz="2400" dirty="0" err="1">
                <a:solidFill>
                  <a:srgbClr val="1E03BD"/>
                </a:solidFill>
                <a:latin typeface="+mn-lt"/>
                <a:cs typeface="Times New Roman" panose="02020603050405020304" pitchFamily="18" charset="0"/>
              </a:rPr>
              <a:t>needed</a:t>
            </a:r>
            <a:endParaRPr lang="es-ES" sz="2400" dirty="0">
              <a:solidFill>
                <a:srgbClr val="1E03BD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647EA26-2842-F841-BF53-0DFB4105B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C85D6B-DD2D-8A4E-A0CF-174DBA4C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7A88B-9D4D-4E41-BDD8-D7C9C30E771E}" type="slidenum">
              <a:rPr lang="es-ES" smtClean="0"/>
              <a:t>4</a:t>
            </a:fld>
            <a:endParaRPr lang="es-ES"/>
          </a:p>
        </p:txBody>
      </p:sp>
      <p:pic>
        <p:nvPicPr>
          <p:cNvPr id="6" name="Picture 3" descr="11li">
            <a:extLst>
              <a:ext uri="{FF2B5EF4-FFF2-40B4-BE49-F238E27FC236}">
                <a16:creationId xmlns:a16="http://schemas.microsoft.com/office/drawing/2014/main" id="{C8F93742-6CBA-704A-9381-4393A9415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8788" y="2986386"/>
            <a:ext cx="1987550" cy="178593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B54E20DD-DFCF-BC45-9DEA-FD203D3BA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013" y="1919586"/>
            <a:ext cx="1000125" cy="636588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sv-SE" sz="1400">
                <a:latin typeface="Times New Roman" pitchFamily="-111" charset="0"/>
              </a:rPr>
              <a:t>Spins</a:t>
            </a:r>
          </a:p>
          <a:p>
            <a:pPr algn="ctr"/>
            <a:r>
              <a:rPr lang="sv-SE" sz="1400">
                <a:latin typeface="Times New Roman" pitchFamily="-111" charset="0"/>
              </a:rPr>
              <a:t>Moments</a:t>
            </a:r>
            <a:endParaRPr lang="en-US" sz="1400">
              <a:latin typeface="Times New Roman" pitchFamily="-111" charset="0"/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38C5B2B2-D730-B747-AF69-BD4C09487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55" y="1563267"/>
            <a:ext cx="1147762" cy="6937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1400" dirty="0">
                <a:latin typeface="Times New Roman" pitchFamily="18" charset="0"/>
                <a:ea typeface="ＭＳ Ｐゴシック" charset="-128"/>
                <a:cs typeface="+mn-cs"/>
              </a:rPr>
              <a:t>Elastic</a:t>
            </a:r>
            <a:r>
              <a:rPr lang="sv-SE" sz="1400" dirty="0">
                <a:latin typeface="Times New Roman" pitchFamily="18" charset="0"/>
                <a:ea typeface="ＭＳ Ｐゴシック" charset="-128"/>
                <a:cs typeface="+mn-cs"/>
              </a:rPr>
              <a:t> </a:t>
            </a:r>
          </a:p>
          <a:p>
            <a:pPr algn="ctr">
              <a:defRPr/>
            </a:pPr>
            <a:r>
              <a:rPr lang="en-GB" sz="1400" dirty="0">
                <a:latin typeface="Times New Roman" pitchFamily="18" charset="0"/>
                <a:ea typeface="ＭＳ Ｐゴシック" charset="-128"/>
                <a:cs typeface="+mn-cs"/>
              </a:rPr>
              <a:t>Scattering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060C0D1-C7CE-F34B-B78F-D56393C6D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4815186"/>
            <a:ext cx="1100137" cy="6365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1400">
                <a:latin typeface="Times New Roman" pitchFamily="18" charset="0"/>
                <a:ea typeface="ＭＳ Ｐゴシック" charset="-128"/>
                <a:cs typeface="+mn-cs"/>
              </a:rPr>
              <a:t>Momentum</a:t>
            </a:r>
          </a:p>
          <a:p>
            <a:pPr algn="ctr">
              <a:defRPr/>
            </a:pPr>
            <a:r>
              <a:rPr lang="en-GB" sz="1400">
                <a:latin typeface="Times New Roman" pitchFamily="18" charset="0"/>
                <a:ea typeface="ＭＳ Ｐゴシック" charset="-128"/>
                <a:cs typeface="+mn-cs"/>
              </a:rPr>
              <a:t>Distributions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A5FF794-C947-2B48-8848-ACC431C21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38" y="2619666"/>
            <a:ext cx="1100137" cy="6365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35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1400" dirty="0">
                <a:latin typeface="Times New Roman" pitchFamily="18" charset="0"/>
                <a:ea typeface="ＭＳ Ｐゴシック" charset="-128"/>
                <a:cs typeface="+mn-cs"/>
              </a:rPr>
              <a:t>Reaction</a:t>
            </a:r>
          </a:p>
          <a:p>
            <a:pPr algn="ctr">
              <a:defRPr/>
            </a:pPr>
            <a:r>
              <a:rPr lang="en-GB" sz="1400" dirty="0">
                <a:latin typeface="Times New Roman" pitchFamily="18" charset="0"/>
                <a:ea typeface="ＭＳ Ｐゴシック" charset="-128"/>
                <a:cs typeface="+mn-cs"/>
              </a:rPr>
              <a:t>Cross Sections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F2BFF0EB-6199-FA40-930B-6B4120D6E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4434186"/>
            <a:ext cx="1100137" cy="636588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GB" sz="1400">
                <a:latin typeface="Times New Roman" pitchFamily="18" charset="0"/>
                <a:ea typeface="ＭＳ Ｐゴシック" charset="-128"/>
                <a:cs typeface="+mn-cs"/>
              </a:rPr>
              <a:t>Beta</a:t>
            </a:r>
          </a:p>
          <a:p>
            <a:pPr algn="ctr">
              <a:defRPr/>
            </a:pPr>
            <a:r>
              <a:rPr lang="en-GB" sz="1400">
                <a:latin typeface="Times New Roman" pitchFamily="18" charset="0"/>
                <a:ea typeface="ＭＳ Ｐゴシック" charset="-128"/>
                <a:cs typeface="+mn-cs"/>
              </a:rPr>
              <a:t>Decay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0F1720FE-D0D7-9B4F-B923-D869BF7B2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0" y="5548624"/>
            <a:ext cx="900113" cy="577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400">
                <a:latin typeface="Times New Roman" pitchFamily="18" charset="0"/>
                <a:ea typeface="ＭＳ Ｐゴシック" charset="-128"/>
                <a:cs typeface="+mn-cs"/>
              </a:rPr>
              <a:t>Unbound</a:t>
            </a:r>
          </a:p>
          <a:p>
            <a:pPr algn="ctr">
              <a:defRPr/>
            </a:pPr>
            <a:r>
              <a:rPr lang="en-GB" sz="1400">
                <a:latin typeface="Times New Roman" pitchFamily="18" charset="0"/>
                <a:ea typeface="ＭＳ Ｐゴシック" charset="-128"/>
                <a:cs typeface="+mn-cs"/>
              </a:rPr>
              <a:t>Nuclei</a:t>
            </a: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3835E841-31B2-824A-8ADD-CB8A4BD2107F}"/>
              </a:ext>
            </a:extLst>
          </p:cNvPr>
          <p:cNvSpPr>
            <a:spLocks noChangeArrowheads="1"/>
          </p:cNvSpPr>
          <p:nvPr/>
        </p:nvSpPr>
        <p:spPr bwMode="auto">
          <a:xfrm rot="-1882381">
            <a:off x="2460625" y="4605636"/>
            <a:ext cx="650875" cy="481013"/>
          </a:xfrm>
          <a:prstGeom prst="rightArrow">
            <a:avLst>
              <a:gd name="adj1" fmla="val 50000"/>
              <a:gd name="adj2" fmla="val 338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11">
            <a:extLst>
              <a:ext uri="{FF2B5EF4-FFF2-40B4-BE49-F238E27FC236}">
                <a16:creationId xmlns:a16="http://schemas.microsoft.com/office/drawing/2014/main" id="{BDFEDF02-8BE1-654D-9220-64FD8B057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68" y="4834244"/>
            <a:ext cx="474668" cy="571512"/>
          </a:xfrm>
          <a:prstGeom prst="upArrow">
            <a:avLst>
              <a:gd name="adj1" fmla="val 50000"/>
              <a:gd name="adj2" fmla="val 7956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12">
            <a:extLst>
              <a:ext uri="{FF2B5EF4-FFF2-40B4-BE49-F238E27FC236}">
                <a16:creationId xmlns:a16="http://schemas.microsoft.com/office/drawing/2014/main" id="{D3F56538-29A1-7C4D-A1CE-586837DF0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2286299"/>
            <a:ext cx="249237" cy="346075"/>
          </a:xfrm>
          <a:prstGeom prst="downArrow">
            <a:avLst>
              <a:gd name="adj1" fmla="val 50000"/>
              <a:gd name="adj2" fmla="val 34713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13">
            <a:extLst>
              <a:ext uri="{FF2B5EF4-FFF2-40B4-BE49-F238E27FC236}">
                <a16:creationId xmlns:a16="http://schemas.microsoft.com/office/drawing/2014/main" id="{55667AF3-72B2-1140-8FB7-CE180F46C091}"/>
              </a:ext>
            </a:extLst>
          </p:cNvPr>
          <p:cNvSpPr>
            <a:spLocks noChangeArrowheads="1"/>
          </p:cNvSpPr>
          <p:nvPr/>
        </p:nvSpPr>
        <p:spPr bwMode="auto">
          <a:xfrm rot="1588769">
            <a:off x="2439750" y="3093982"/>
            <a:ext cx="568325" cy="182563"/>
          </a:xfrm>
          <a:prstGeom prst="rightArrow">
            <a:avLst>
              <a:gd name="adj1" fmla="val 50000"/>
              <a:gd name="adj2" fmla="val 7782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14">
            <a:extLst>
              <a:ext uri="{FF2B5EF4-FFF2-40B4-BE49-F238E27FC236}">
                <a16:creationId xmlns:a16="http://schemas.microsoft.com/office/drawing/2014/main" id="{E8939C03-EFC6-7C40-9F03-E636A167863F}"/>
              </a:ext>
            </a:extLst>
          </p:cNvPr>
          <p:cNvSpPr>
            <a:spLocks noChangeArrowheads="1"/>
          </p:cNvSpPr>
          <p:nvPr/>
        </p:nvSpPr>
        <p:spPr bwMode="auto">
          <a:xfrm rot="-2114265">
            <a:off x="5594350" y="2660949"/>
            <a:ext cx="328613" cy="41275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15">
            <a:extLst>
              <a:ext uri="{FF2B5EF4-FFF2-40B4-BE49-F238E27FC236}">
                <a16:creationId xmlns:a16="http://schemas.microsoft.com/office/drawing/2014/main" id="{B9C811A1-2F7D-3645-9662-CBB194A9961F}"/>
              </a:ext>
            </a:extLst>
          </p:cNvPr>
          <p:cNvSpPr>
            <a:spLocks noChangeArrowheads="1"/>
          </p:cNvSpPr>
          <p:nvPr/>
        </p:nvSpPr>
        <p:spPr bwMode="auto">
          <a:xfrm rot="1802482">
            <a:off x="5705475" y="4273849"/>
            <a:ext cx="463550" cy="138112"/>
          </a:xfrm>
          <a:prstGeom prst="leftArrow">
            <a:avLst>
              <a:gd name="adj1" fmla="val 50000"/>
              <a:gd name="adj2" fmla="val 8390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" name="Picture 16" descr="s135_2">
            <a:extLst>
              <a:ext uri="{FF2B5EF4-FFF2-40B4-BE49-F238E27FC236}">
                <a16:creationId xmlns:a16="http://schemas.microsoft.com/office/drawing/2014/main" id="{B3E09E5F-6882-0E4A-81E0-DD11A425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405220"/>
            <a:ext cx="16764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 descr="frs_3d_des">
            <a:extLst>
              <a:ext uri="{FF2B5EF4-FFF2-40B4-BE49-F238E27FC236}">
                <a16:creationId xmlns:a16="http://schemas.microsoft.com/office/drawing/2014/main" id="{57C4C6D3-46E1-F44F-9537-A1C414A2D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691236"/>
            <a:ext cx="1273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8" descr="ishal97c">
            <a:extLst>
              <a:ext uri="{FF2B5EF4-FFF2-40B4-BE49-F238E27FC236}">
                <a16:creationId xmlns:a16="http://schemas.microsoft.com/office/drawing/2014/main" id="{E1B35F45-FDED-1543-82BF-8572BD1A5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2661082"/>
            <a:ext cx="1677844" cy="125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9" descr="lise">
            <a:extLst>
              <a:ext uri="{FF2B5EF4-FFF2-40B4-BE49-F238E27FC236}">
                <a16:creationId xmlns:a16="http://schemas.microsoft.com/office/drawing/2014/main" id="{567FA032-4859-8F4E-81FB-91523642D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5477186"/>
            <a:ext cx="1963737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0">
            <a:extLst>
              <a:ext uri="{FF2B5EF4-FFF2-40B4-BE49-F238E27FC236}">
                <a16:creationId xmlns:a16="http://schemas.microsoft.com/office/drawing/2014/main" id="{5D9335EB-7BE3-F947-B044-5D43D1DDA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3" y="3407074"/>
            <a:ext cx="800100" cy="5207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sv-SE" sz="1400">
                <a:latin typeface="Times New Roman" pitchFamily="-111" charset="0"/>
              </a:rPr>
              <a:t>Masses</a:t>
            </a:r>
            <a:endParaRPr lang="en-US" sz="1400">
              <a:latin typeface="Times New Roman" pitchFamily="-111" charset="0"/>
            </a:endParaRPr>
          </a:p>
        </p:txBody>
      </p:sp>
      <p:sp>
        <p:nvSpPr>
          <p:cNvPr id="24" name="AutoShape 21">
            <a:extLst>
              <a:ext uri="{FF2B5EF4-FFF2-40B4-BE49-F238E27FC236}">
                <a16:creationId xmlns:a16="http://schemas.microsoft.com/office/drawing/2014/main" id="{4A20978E-54B1-4347-9196-E05337DCCE14}"/>
              </a:ext>
            </a:extLst>
          </p:cNvPr>
          <p:cNvSpPr>
            <a:spLocks noChangeArrowheads="1"/>
          </p:cNvSpPr>
          <p:nvPr/>
        </p:nvSpPr>
        <p:spPr bwMode="auto">
          <a:xfrm rot="-33556">
            <a:off x="5815013" y="3484861"/>
            <a:ext cx="198437" cy="290513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23 CuadroTexto">
            <a:extLst>
              <a:ext uri="{FF2B5EF4-FFF2-40B4-BE49-F238E27FC236}">
                <a16:creationId xmlns:a16="http://schemas.microsoft.com/office/drawing/2014/main" id="{59FA34D9-D8C2-404D-B8E9-11D1C23CB75A}"/>
              </a:ext>
            </a:extLst>
          </p:cNvPr>
          <p:cNvSpPr txBox="1"/>
          <p:nvPr/>
        </p:nvSpPr>
        <p:spPr>
          <a:xfrm>
            <a:off x="7000892" y="1833848"/>
            <a:ext cx="1643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>
                <a:solidFill>
                  <a:srgbClr val="0070C0"/>
                </a:solidFill>
              </a:rPr>
              <a:t>ISOLDE</a:t>
            </a:r>
          </a:p>
          <a:p>
            <a:r>
              <a:rPr lang="es-ES_tradnl" sz="1400" b="1" dirty="0"/>
              <a:t>Desintegración beta  E</a:t>
            </a:r>
            <a:r>
              <a:rPr lang="es-ES_tradnl" sz="1400" b="1" baseline="-25000" dirty="0"/>
              <a:t>r</a:t>
            </a:r>
            <a:r>
              <a:rPr lang="es-ES_tradnl" sz="1400" b="1" dirty="0"/>
              <a:t>=0</a:t>
            </a:r>
          </a:p>
        </p:txBody>
      </p:sp>
      <p:sp>
        <p:nvSpPr>
          <p:cNvPr id="26" name="24 CuadroTexto">
            <a:extLst>
              <a:ext uri="{FF2B5EF4-FFF2-40B4-BE49-F238E27FC236}">
                <a16:creationId xmlns:a16="http://schemas.microsoft.com/office/drawing/2014/main" id="{3A1B835E-0499-CC4A-B88C-69D98FFB9185}"/>
              </a:ext>
            </a:extLst>
          </p:cNvPr>
          <p:cNvSpPr txBox="1"/>
          <p:nvPr/>
        </p:nvSpPr>
        <p:spPr>
          <a:xfrm>
            <a:off x="4500562" y="4762806"/>
            <a:ext cx="1643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>
                <a:solidFill>
                  <a:srgbClr val="0070C0"/>
                </a:solidFill>
              </a:rPr>
              <a:t>GANIL</a:t>
            </a:r>
          </a:p>
          <a:p>
            <a:r>
              <a:rPr lang="es-ES_tradnl" sz="1400" b="1" dirty="0"/>
              <a:t>Reacciones a E</a:t>
            </a:r>
            <a:r>
              <a:rPr lang="es-ES_tradnl" sz="1400" b="1" baseline="-25000" dirty="0"/>
              <a:t>r</a:t>
            </a:r>
            <a:r>
              <a:rPr lang="es-ES_tradnl" sz="1400" b="1" dirty="0"/>
              <a:t>=30-60 </a:t>
            </a:r>
            <a:r>
              <a:rPr lang="es-ES_tradnl" sz="1400" b="1" dirty="0" err="1"/>
              <a:t>MeV</a:t>
            </a:r>
            <a:r>
              <a:rPr lang="es-ES_tradnl" sz="1400" b="1" dirty="0"/>
              <a:t>/u</a:t>
            </a:r>
          </a:p>
        </p:txBody>
      </p:sp>
      <p:sp>
        <p:nvSpPr>
          <p:cNvPr id="27" name="26 CuadroTexto">
            <a:extLst>
              <a:ext uri="{FF2B5EF4-FFF2-40B4-BE49-F238E27FC236}">
                <a16:creationId xmlns:a16="http://schemas.microsoft.com/office/drawing/2014/main" id="{1E6DC3EE-56D1-F34E-98C7-5A6ADB16704F}"/>
              </a:ext>
            </a:extLst>
          </p:cNvPr>
          <p:cNvSpPr txBox="1"/>
          <p:nvPr/>
        </p:nvSpPr>
        <p:spPr>
          <a:xfrm>
            <a:off x="785786" y="1548096"/>
            <a:ext cx="1643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>
                <a:solidFill>
                  <a:srgbClr val="0070C0"/>
                </a:solidFill>
              </a:rPr>
              <a:t>GSI</a:t>
            </a:r>
          </a:p>
          <a:p>
            <a:r>
              <a:rPr lang="es-ES_tradnl" sz="1400" b="1" dirty="0"/>
              <a:t>Reacciones a E</a:t>
            </a:r>
            <a:r>
              <a:rPr lang="es-ES_tradnl" sz="1400" b="1" baseline="-25000" dirty="0"/>
              <a:t>r</a:t>
            </a:r>
            <a:r>
              <a:rPr lang="es-ES_tradnl" sz="1400" b="1" dirty="0"/>
              <a:t>=700  </a:t>
            </a:r>
            <a:r>
              <a:rPr lang="es-ES_tradnl" sz="1400" b="1" dirty="0" err="1"/>
              <a:t>MeV</a:t>
            </a:r>
            <a:r>
              <a:rPr lang="es-ES_tradnl" sz="1400" b="1" dirty="0"/>
              <a:t>/u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87D012-62DF-66CF-B1D5-C68D3E39BE65}"/>
              </a:ext>
            </a:extLst>
          </p:cNvPr>
          <p:cNvSpPr txBox="1"/>
          <p:nvPr/>
        </p:nvSpPr>
        <p:spPr>
          <a:xfrm>
            <a:off x="71038" y="1149120"/>
            <a:ext cx="386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Talks by D. Cortina A. </a:t>
            </a:r>
            <a:r>
              <a:rPr lang="en-GB" dirty="0" err="1"/>
              <a:t>Algora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946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F75A8-2B9F-AE44-828F-D26D05FE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48" y="9925"/>
            <a:ext cx="7772400" cy="56207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1E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p-halo vs  n-halo induced collisions</a:t>
            </a:r>
            <a:endParaRPr lang="en-GB" dirty="0">
              <a:solidFill>
                <a:srgbClr val="1E03BD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7D8E6DA-EDC6-DE46-9192-322F2F023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3DE3-4F07-4796-8A3F-5D8218CB27C4}" type="slidenum">
              <a:rPr lang="es-ES" smtClean="0"/>
              <a:pPr/>
              <a:t>40</a:t>
            </a:fld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71B912-8992-EF4D-BA95-02C341EB82B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108520" y="908720"/>
            <a:ext cx="9013760" cy="93536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n-US" sz="6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p  in the halo feels Coulomb interaction,  expected  dynamics  different from n-halo</a:t>
            </a:r>
          </a:p>
          <a:p>
            <a:pPr marL="0" indent="0" algn="ctr">
              <a:buNone/>
            </a:pPr>
            <a:r>
              <a:rPr lang="en-US" sz="5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(e.g.  </a:t>
            </a:r>
            <a:r>
              <a:rPr lang="en-US" sz="5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Kucuc&amp;Moro</a:t>
            </a:r>
            <a:r>
              <a:rPr lang="en-US" sz="5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PRC86,034601,(2012) or </a:t>
            </a:r>
            <a:r>
              <a:rPr lang="en-US" sz="5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A.Bonaccorso</a:t>
            </a:r>
            <a:r>
              <a:rPr lang="en-US" sz="5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et al.: PRC69,024615,(2004)).</a:t>
            </a:r>
          </a:p>
          <a:p>
            <a:pPr algn="ctr"/>
            <a:endParaRPr lang="en-US" sz="2400" dirty="0">
              <a:solidFill>
                <a:srgbClr val="002060"/>
              </a:solidFill>
              <a:sym typeface="Symbol"/>
            </a:endParaRPr>
          </a:p>
          <a:p>
            <a:pPr algn="ctr"/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Possible semiclassical picture </a:t>
            </a:r>
          </a:p>
          <a:p>
            <a:endParaRPr lang="en-GB" dirty="0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701CE972-F9BF-6B46-BBAA-1051E2FBE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2674938"/>
            <a:ext cx="8920163" cy="525401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Times New Roman" pitchFamily="18" charset="0"/>
              <a:buNone/>
              <a:defRPr/>
            </a:pPr>
            <a:endParaRPr lang="en-GB" sz="800" b="1" dirty="0">
              <a:solidFill>
                <a:srgbClr val="FF0000"/>
              </a:solidFill>
              <a:latin typeface="Times New Roman" pitchFamily="18" charset="0"/>
              <a:cs typeface="Arial" pitchFamily="34" charset="0"/>
            </a:endParaRPr>
          </a:p>
          <a:p>
            <a:pPr algn="ctr" eaLnBrk="1" hangingPunct="1">
              <a:buFont typeface="Times New Roman" pitchFamily="18" charset="0"/>
              <a:buNone/>
              <a:defRPr/>
            </a:pPr>
            <a:r>
              <a:rPr lang="en-GB" sz="2000" b="1" dirty="0">
                <a:latin typeface="Times New Roman" pitchFamily="18" charset="0"/>
                <a:cs typeface="Arial" pitchFamily="34" charset="0"/>
              </a:rPr>
              <a:t>    </a:t>
            </a:r>
          </a:p>
        </p:txBody>
      </p:sp>
      <p:grpSp>
        <p:nvGrpSpPr>
          <p:cNvPr id="6" name="Group 44">
            <a:extLst>
              <a:ext uri="{FF2B5EF4-FFF2-40B4-BE49-F238E27FC236}">
                <a16:creationId xmlns:a16="http://schemas.microsoft.com/office/drawing/2014/main" id="{E3471DB3-5D57-BA4D-8372-646085B2DAE8}"/>
              </a:ext>
            </a:extLst>
          </p:cNvPr>
          <p:cNvGrpSpPr/>
          <p:nvPr/>
        </p:nvGrpSpPr>
        <p:grpSpPr>
          <a:xfrm>
            <a:off x="609600" y="1981200"/>
            <a:ext cx="2376300" cy="1822219"/>
            <a:chOff x="103188" y="1301981"/>
            <a:chExt cx="2376300" cy="1822219"/>
          </a:xfrm>
        </p:grpSpPr>
        <p:sp>
          <p:nvSpPr>
            <p:cNvPr id="7" name="Ovale 18">
              <a:extLst>
                <a:ext uri="{FF2B5EF4-FFF2-40B4-BE49-F238E27FC236}">
                  <a16:creationId xmlns:a16="http://schemas.microsoft.com/office/drawing/2014/main" id="{D5782003-E942-C74C-80B1-700E96EB4ADA}"/>
                </a:ext>
              </a:extLst>
            </p:cNvPr>
            <p:cNvSpPr/>
            <p:nvPr/>
          </p:nvSpPr>
          <p:spPr>
            <a:xfrm rot="18719681">
              <a:off x="1206578" y="1739187"/>
              <a:ext cx="995720" cy="1505460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uppo 26">
              <a:extLst>
                <a:ext uri="{FF2B5EF4-FFF2-40B4-BE49-F238E27FC236}">
                  <a16:creationId xmlns:a16="http://schemas.microsoft.com/office/drawing/2014/main" id="{1FB459D4-7DFB-5B49-A07A-AD12BEEB6B30}"/>
                </a:ext>
              </a:extLst>
            </p:cNvPr>
            <p:cNvGrpSpPr/>
            <p:nvPr/>
          </p:nvGrpSpPr>
          <p:grpSpPr>
            <a:xfrm>
              <a:off x="103188" y="1301981"/>
              <a:ext cx="2376300" cy="1822219"/>
              <a:chOff x="103188" y="1188409"/>
              <a:chExt cx="2376300" cy="1822219"/>
            </a:xfrm>
          </p:grpSpPr>
          <p:grpSp>
            <p:nvGrpSpPr>
              <p:cNvPr id="9" name="Gruppo 12">
                <a:extLst>
                  <a:ext uri="{FF2B5EF4-FFF2-40B4-BE49-F238E27FC236}">
                    <a16:creationId xmlns:a16="http://schemas.microsoft.com/office/drawing/2014/main" id="{193077CC-107E-B540-828B-0303F02C1204}"/>
                  </a:ext>
                </a:extLst>
              </p:cNvPr>
              <p:cNvGrpSpPr/>
              <p:nvPr/>
            </p:nvGrpSpPr>
            <p:grpSpPr>
              <a:xfrm>
                <a:off x="361950" y="1188409"/>
                <a:ext cx="822043" cy="739597"/>
                <a:chOff x="2724150" y="5395106"/>
                <a:chExt cx="822043" cy="739597"/>
              </a:xfrm>
            </p:grpSpPr>
            <p:sp>
              <p:nvSpPr>
                <p:cNvPr id="17" name="Ovale 13">
                  <a:extLst>
                    <a:ext uri="{FF2B5EF4-FFF2-40B4-BE49-F238E27FC236}">
                      <a16:creationId xmlns:a16="http://schemas.microsoft.com/office/drawing/2014/main" id="{3BF9BAAE-9078-7044-9FCD-D96D04F84EAF}"/>
                    </a:ext>
                  </a:extLst>
                </p:cNvPr>
                <p:cNvSpPr/>
                <p:nvPr/>
              </p:nvSpPr>
              <p:spPr>
                <a:xfrm>
                  <a:off x="2724150" y="5395106"/>
                  <a:ext cx="822043" cy="739597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CasellaDiTesto 14">
                  <a:extLst>
                    <a:ext uri="{FF2B5EF4-FFF2-40B4-BE49-F238E27FC236}">
                      <a16:creationId xmlns:a16="http://schemas.microsoft.com/office/drawing/2014/main" id="{AA6474E7-8614-5141-BA5C-DAAC3B82B4BC}"/>
                    </a:ext>
                  </a:extLst>
                </p:cNvPr>
                <p:cNvSpPr txBox="1"/>
                <p:nvPr/>
              </p:nvSpPr>
              <p:spPr>
                <a:xfrm>
                  <a:off x="2983452" y="5593828"/>
                  <a:ext cx="3257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dirty="0">
                      <a:solidFill>
                        <a:schemeClr val="tx1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0" name="Gruppo 16">
                <a:extLst>
                  <a:ext uri="{FF2B5EF4-FFF2-40B4-BE49-F238E27FC236}">
                    <a16:creationId xmlns:a16="http://schemas.microsoft.com/office/drawing/2014/main" id="{8E9949EB-C5DB-6944-AED3-BB6F129BE199}"/>
                  </a:ext>
                </a:extLst>
              </p:cNvPr>
              <p:cNvGrpSpPr/>
              <p:nvPr/>
            </p:nvGrpSpPr>
            <p:grpSpPr>
              <a:xfrm rot="16982066">
                <a:off x="1625752" y="2370518"/>
                <a:ext cx="626595" cy="653626"/>
                <a:chOff x="704105" y="4777510"/>
                <a:chExt cx="502920" cy="524521"/>
              </a:xfrm>
            </p:grpSpPr>
            <p:sp>
              <p:nvSpPr>
                <p:cNvPr id="15" name="Ovale 21">
                  <a:extLst>
                    <a:ext uri="{FF2B5EF4-FFF2-40B4-BE49-F238E27FC236}">
                      <a16:creationId xmlns:a16="http://schemas.microsoft.com/office/drawing/2014/main" id="{07146F06-6BA7-674F-A9C7-B46BC5150BB9}"/>
                    </a:ext>
                  </a:extLst>
                </p:cNvPr>
                <p:cNvSpPr/>
                <p:nvPr/>
              </p:nvSpPr>
              <p:spPr>
                <a:xfrm>
                  <a:off x="704105" y="4777510"/>
                  <a:ext cx="502920" cy="524521"/>
                </a:xfrm>
                <a:prstGeom prst="ellipse">
                  <a:avLst/>
                </a:pr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CasellaDiTesto 22">
                  <a:extLst>
                    <a:ext uri="{FF2B5EF4-FFF2-40B4-BE49-F238E27FC236}">
                      <a16:creationId xmlns:a16="http://schemas.microsoft.com/office/drawing/2014/main" id="{C8D2FF6B-36CF-C14A-A712-A4DA6957A7D0}"/>
                    </a:ext>
                  </a:extLst>
                </p:cNvPr>
                <p:cNvSpPr txBox="1"/>
                <p:nvPr/>
              </p:nvSpPr>
              <p:spPr>
                <a:xfrm rot="4617934">
                  <a:off x="812564" y="4889668"/>
                  <a:ext cx="266537" cy="271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tx1"/>
                      </a:solidFill>
                    </a:rPr>
                    <a:t>C</a:t>
                  </a:r>
                </a:p>
              </p:txBody>
            </p:sp>
          </p:grpSp>
          <p:sp>
            <p:nvSpPr>
              <p:cNvPr id="11" name="Ovale 19">
                <a:extLst>
                  <a:ext uri="{FF2B5EF4-FFF2-40B4-BE49-F238E27FC236}">
                    <a16:creationId xmlns:a16="http://schemas.microsoft.com/office/drawing/2014/main" id="{F9AC65B0-77DC-CA4B-8E47-D68DF6408C3B}"/>
                  </a:ext>
                </a:extLst>
              </p:cNvPr>
              <p:cNvSpPr/>
              <p:nvPr/>
            </p:nvSpPr>
            <p:spPr>
              <a:xfrm rot="162078">
                <a:off x="1199053" y="1927303"/>
                <a:ext cx="293671" cy="307777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asellaDiTesto 20">
                <a:extLst>
                  <a:ext uri="{FF2B5EF4-FFF2-40B4-BE49-F238E27FC236}">
                    <a16:creationId xmlns:a16="http://schemas.microsoft.com/office/drawing/2014/main" id="{78F83931-A40E-9449-8B02-4D3EF238BC2E}"/>
                  </a:ext>
                </a:extLst>
              </p:cNvPr>
              <p:cNvSpPr txBox="1"/>
              <p:nvPr/>
            </p:nvSpPr>
            <p:spPr>
              <a:xfrm rot="162078">
                <a:off x="1218224" y="1925228"/>
                <a:ext cx="293670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n</a:t>
                </a:r>
              </a:p>
            </p:txBody>
          </p:sp>
          <p:cxnSp>
            <p:nvCxnSpPr>
              <p:cNvPr id="13" name="Connettore 2 6">
                <a:extLst>
                  <a:ext uri="{FF2B5EF4-FFF2-40B4-BE49-F238E27FC236}">
                    <a16:creationId xmlns:a16="http://schemas.microsoft.com/office/drawing/2014/main" id="{94925B53-7890-684C-8E81-C50EB876B1EB}"/>
                  </a:ext>
                </a:extLst>
              </p:cNvPr>
              <p:cNvCxnSpPr/>
              <p:nvPr/>
            </p:nvCxnSpPr>
            <p:spPr>
              <a:xfrm flipV="1">
                <a:off x="2037537" y="1774526"/>
                <a:ext cx="441951" cy="34737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2 24">
                <a:extLst>
                  <a:ext uri="{FF2B5EF4-FFF2-40B4-BE49-F238E27FC236}">
                    <a16:creationId xmlns:a16="http://schemas.microsoft.com/office/drawing/2014/main" id="{B32ECB75-A5C1-C543-8E38-D46CEDF05492}"/>
                  </a:ext>
                </a:extLst>
              </p:cNvPr>
              <p:cNvCxnSpPr/>
              <p:nvPr/>
            </p:nvCxnSpPr>
            <p:spPr>
              <a:xfrm flipH="1">
                <a:off x="103188" y="1874716"/>
                <a:ext cx="258762" cy="19699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uppo 44">
            <a:extLst>
              <a:ext uri="{FF2B5EF4-FFF2-40B4-BE49-F238E27FC236}">
                <a16:creationId xmlns:a16="http://schemas.microsoft.com/office/drawing/2014/main" id="{3ACC0DB6-D938-864D-B6BA-7ADDC8EB3836}"/>
              </a:ext>
            </a:extLst>
          </p:cNvPr>
          <p:cNvGrpSpPr/>
          <p:nvPr/>
        </p:nvGrpSpPr>
        <p:grpSpPr>
          <a:xfrm>
            <a:off x="6019800" y="1828800"/>
            <a:ext cx="2489714" cy="1843649"/>
            <a:chOff x="6193088" y="1150809"/>
            <a:chExt cx="2489714" cy="1843649"/>
          </a:xfrm>
        </p:grpSpPr>
        <p:grpSp>
          <p:nvGrpSpPr>
            <p:cNvPr id="20" name="Gruppo 29">
              <a:extLst>
                <a:ext uri="{FF2B5EF4-FFF2-40B4-BE49-F238E27FC236}">
                  <a16:creationId xmlns:a16="http://schemas.microsoft.com/office/drawing/2014/main" id="{1917BFC8-0D0D-0646-81CC-C1A4B8E438CE}"/>
                </a:ext>
              </a:extLst>
            </p:cNvPr>
            <p:cNvGrpSpPr/>
            <p:nvPr/>
          </p:nvGrpSpPr>
          <p:grpSpPr>
            <a:xfrm>
              <a:off x="6451850" y="1150809"/>
              <a:ext cx="822043" cy="739597"/>
              <a:chOff x="2724150" y="5395106"/>
              <a:chExt cx="822043" cy="739597"/>
            </a:xfrm>
          </p:grpSpPr>
          <p:sp>
            <p:nvSpPr>
              <p:cNvPr id="28" name="Ovale 30">
                <a:extLst>
                  <a:ext uri="{FF2B5EF4-FFF2-40B4-BE49-F238E27FC236}">
                    <a16:creationId xmlns:a16="http://schemas.microsoft.com/office/drawing/2014/main" id="{77E3AA7A-DA25-1C4D-BF62-C1FE0E2C88F8}"/>
                  </a:ext>
                </a:extLst>
              </p:cNvPr>
              <p:cNvSpPr/>
              <p:nvPr/>
            </p:nvSpPr>
            <p:spPr>
              <a:xfrm>
                <a:off x="2724150" y="5395106"/>
                <a:ext cx="822043" cy="73959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asellaDiTesto 31">
                <a:extLst>
                  <a:ext uri="{FF2B5EF4-FFF2-40B4-BE49-F238E27FC236}">
                    <a16:creationId xmlns:a16="http://schemas.microsoft.com/office/drawing/2014/main" id="{DCC7C4B0-7809-4E4F-9926-89FE7924F1E9}"/>
                  </a:ext>
                </a:extLst>
              </p:cNvPr>
              <p:cNvSpPr txBox="1"/>
              <p:nvPr/>
            </p:nvSpPr>
            <p:spPr>
              <a:xfrm>
                <a:off x="2983452" y="5593828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tx1"/>
                    </a:solidFill>
                  </a:rPr>
                  <a:t>T</a:t>
                </a:r>
              </a:p>
            </p:txBody>
          </p:sp>
        </p:grpSp>
        <p:sp>
          <p:nvSpPr>
            <p:cNvPr id="21" name="Ovale 38">
              <a:extLst>
                <a:ext uri="{FF2B5EF4-FFF2-40B4-BE49-F238E27FC236}">
                  <a16:creationId xmlns:a16="http://schemas.microsoft.com/office/drawing/2014/main" id="{F3967E44-47A8-2844-A37F-321E4B8E3774}"/>
                </a:ext>
              </a:extLst>
            </p:cNvPr>
            <p:cNvSpPr/>
            <p:nvPr/>
          </p:nvSpPr>
          <p:spPr>
            <a:xfrm rot="6018292">
              <a:off x="7227493" y="1915433"/>
              <a:ext cx="626595" cy="653626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asellaDiTesto 39">
              <a:extLst>
                <a:ext uri="{FF2B5EF4-FFF2-40B4-BE49-F238E27FC236}">
                  <a16:creationId xmlns:a16="http://schemas.microsoft.com/office/drawing/2014/main" id="{562E02F6-4D79-8547-B315-D5D799E85124}"/>
                </a:ext>
              </a:extLst>
            </p:cNvPr>
            <p:cNvSpPr txBox="1"/>
            <p:nvPr/>
          </p:nvSpPr>
          <p:spPr>
            <a:xfrm>
              <a:off x="7394344" y="2064213"/>
              <a:ext cx="332142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3" name="Ovale 36">
              <a:extLst>
                <a:ext uri="{FF2B5EF4-FFF2-40B4-BE49-F238E27FC236}">
                  <a16:creationId xmlns:a16="http://schemas.microsoft.com/office/drawing/2014/main" id="{BFF94EB9-A780-FF42-85B4-1062042BE275}"/>
                </a:ext>
              </a:extLst>
            </p:cNvPr>
            <p:cNvSpPr/>
            <p:nvPr/>
          </p:nvSpPr>
          <p:spPr>
            <a:xfrm rot="6018292">
              <a:off x="8006499" y="2667405"/>
              <a:ext cx="293671" cy="30777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sellaDiTesto 37">
              <a:extLst>
                <a:ext uri="{FF2B5EF4-FFF2-40B4-BE49-F238E27FC236}">
                  <a16:creationId xmlns:a16="http://schemas.microsoft.com/office/drawing/2014/main" id="{5C3150E7-671C-8F44-9B3F-4A33EF3436EF}"/>
                </a:ext>
              </a:extLst>
            </p:cNvPr>
            <p:cNvSpPr txBox="1"/>
            <p:nvPr/>
          </p:nvSpPr>
          <p:spPr>
            <a:xfrm>
              <a:off x="8006021" y="2686681"/>
              <a:ext cx="29367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</a:rPr>
                <a:t>p</a:t>
              </a:r>
            </a:p>
          </p:txBody>
        </p:sp>
        <p:sp>
          <p:nvSpPr>
            <p:cNvPr id="25" name="Ovale 35">
              <a:extLst>
                <a:ext uri="{FF2B5EF4-FFF2-40B4-BE49-F238E27FC236}">
                  <a16:creationId xmlns:a16="http://schemas.microsoft.com/office/drawing/2014/main" id="{2F9EA469-AC97-E042-809B-D1497A6C6106}"/>
                </a:ext>
              </a:extLst>
            </p:cNvPr>
            <p:cNvSpPr/>
            <p:nvPr/>
          </p:nvSpPr>
          <p:spPr>
            <a:xfrm rot="7755907">
              <a:off x="7287058" y="1683524"/>
              <a:ext cx="995720" cy="1505460"/>
            </a:xfrm>
            <a:prstGeom prst="ellipse">
              <a:avLst/>
            </a:prstGeom>
            <a:noFill/>
            <a:ln w="190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Connettore 2 40">
              <a:extLst>
                <a:ext uri="{FF2B5EF4-FFF2-40B4-BE49-F238E27FC236}">
                  <a16:creationId xmlns:a16="http://schemas.microsoft.com/office/drawing/2014/main" id="{2EDC30A0-C8D4-3F40-8F89-D66B929C18DD}"/>
                </a:ext>
              </a:extLst>
            </p:cNvPr>
            <p:cNvCxnSpPr/>
            <p:nvPr/>
          </p:nvCxnSpPr>
          <p:spPr>
            <a:xfrm flipV="1">
              <a:off x="8287430" y="1756463"/>
              <a:ext cx="395372" cy="3247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41">
              <a:extLst>
                <a:ext uri="{FF2B5EF4-FFF2-40B4-BE49-F238E27FC236}">
                  <a16:creationId xmlns:a16="http://schemas.microsoft.com/office/drawing/2014/main" id="{8B3E1757-8A3E-A647-90D2-FBCBD16D3B62}"/>
                </a:ext>
              </a:extLst>
            </p:cNvPr>
            <p:cNvCxnSpPr/>
            <p:nvPr/>
          </p:nvCxnSpPr>
          <p:spPr>
            <a:xfrm flipH="1">
              <a:off x="6193088" y="1837116"/>
              <a:ext cx="258762" cy="1969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46">
            <a:extLst>
              <a:ext uri="{FF2B5EF4-FFF2-40B4-BE49-F238E27FC236}">
                <a16:creationId xmlns:a16="http://schemas.microsoft.com/office/drawing/2014/main" id="{5FE384F0-3A9B-3546-8180-E9F2E07D5002}"/>
              </a:ext>
            </a:extLst>
          </p:cNvPr>
          <p:cNvSpPr/>
          <p:nvPr/>
        </p:nvSpPr>
        <p:spPr>
          <a:xfrm>
            <a:off x="304800" y="4057471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Due to a dynamic polarization effect, the valence proton is expected to be displaced behind the nuclear core and shielded from the target; this effect causes a reduction of break-up probability compared to first-order perturbation theory predictions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293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993B4-035F-9F41-A63A-193A72A1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es-ES" dirty="0" err="1">
                <a:solidFill>
                  <a:srgbClr val="1E03BD"/>
                </a:solidFill>
              </a:rPr>
              <a:t>Proton</a:t>
            </a:r>
            <a:r>
              <a:rPr lang="es-ES" dirty="0">
                <a:solidFill>
                  <a:srgbClr val="1E03BD"/>
                </a:solidFill>
              </a:rPr>
              <a:t> halo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32BE14A-A28C-4946-A4F0-6B07D1C7923C}"/>
              </a:ext>
            </a:extLst>
          </p:cNvPr>
          <p:cNvSpPr txBox="1"/>
          <p:nvPr/>
        </p:nvSpPr>
        <p:spPr>
          <a:xfrm>
            <a:off x="251520" y="89959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aseline="30000" dirty="0"/>
              <a:t>8</a:t>
            </a:r>
            <a:r>
              <a:rPr lang="es-ES" sz="2400" dirty="0"/>
              <a:t>B (</a:t>
            </a:r>
            <a:r>
              <a:rPr lang="es-ES" sz="2400" dirty="0" err="1"/>
              <a:t>Sp</a:t>
            </a:r>
            <a:r>
              <a:rPr lang="es-ES" sz="2400" dirty="0"/>
              <a:t> = 138 </a:t>
            </a:r>
            <a:r>
              <a:rPr lang="es-ES" sz="2400" dirty="0" err="1"/>
              <a:t>MeV</a:t>
            </a:r>
            <a:r>
              <a:rPr lang="es-ES" sz="2400" dirty="0"/>
              <a:t>) + </a:t>
            </a:r>
            <a:r>
              <a:rPr lang="es-ES" sz="2400" baseline="30000" dirty="0"/>
              <a:t>64</a:t>
            </a:r>
            <a:r>
              <a:rPr lang="es-ES" sz="2400" dirty="0"/>
              <a:t>Zn @ 4.9 </a:t>
            </a:r>
            <a:r>
              <a:rPr lang="es-ES" sz="2400" dirty="0" err="1"/>
              <a:t>MeV</a:t>
            </a:r>
            <a:r>
              <a:rPr lang="es-ES" sz="2400" dirty="0"/>
              <a:t>/u  </a:t>
            </a:r>
            <a:r>
              <a:rPr lang="es-ES" sz="2400" dirty="0" err="1"/>
              <a:t>Approx</a:t>
            </a:r>
            <a:r>
              <a:rPr lang="es-ES" sz="2400" dirty="0"/>
              <a:t> 1,5 </a:t>
            </a:r>
            <a:r>
              <a:rPr lang="es-ES" sz="2400" dirty="0" err="1"/>
              <a:t>V</a:t>
            </a:r>
            <a:r>
              <a:rPr lang="es-ES" sz="2400" baseline="-25000" dirty="0" err="1"/>
              <a:t>c</a:t>
            </a:r>
            <a:r>
              <a:rPr lang="es-ES" sz="2400" dirty="0"/>
              <a:t> 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77C6CBBE-1390-D942-8070-05A21432FEB4}"/>
              </a:ext>
            </a:extLst>
          </p:cNvPr>
          <p:cNvGrpSpPr/>
          <p:nvPr/>
        </p:nvGrpSpPr>
        <p:grpSpPr>
          <a:xfrm>
            <a:off x="72008" y="1365184"/>
            <a:ext cx="3275856" cy="1856319"/>
            <a:chOff x="-108520" y="1365184"/>
            <a:chExt cx="3275856" cy="1856319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83BE357-9E78-964E-9DA9-90F048EF4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520" y="1365184"/>
              <a:ext cx="3275856" cy="1856319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9CE06AA1-0E57-5045-9A4A-7551D7DFD30A}"/>
                </a:ext>
              </a:extLst>
            </p:cNvPr>
            <p:cNvSpPr/>
            <p:nvPr/>
          </p:nvSpPr>
          <p:spPr>
            <a:xfrm rot="3772187">
              <a:off x="1887469" y="1907996"/>
              <a:ext cx="864096" cy="3741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2577289-71B5-704C-8F25-CC6175EF685B}"/>
                </a:ext>
              </a:extLst>
            </p:cNvPr>
            <p:cNvSpPr/>
            <p:nvPr/>
          </p:nvSpPr>
          <p:spPr>
            <a:xfrm rot="19647859">
              <a:off x="2272989" y="1746976"/>
              <a:ext cx="72008" cy="576064"/>
            </a:xfrm>
            <a:prstGeom prst="rect">
              <a:avLst/>
            </a:prstGeom>
            <a:solidFill>
              <a:srgbClr val="46972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6292B46-2BCD-0C47-8A80-3DF77B956F7E}"/>
                </a:ext>
              </a:extLst>
            </p:cNvPr>
            <p:cNvSpPr txBox="1"/>
            <p:nvPr/>
          </p:nvSpPr>
          <p:spPr>
            <a:xfrm>
              <a:off x="2308993" y="1725748"/>
              <a:ext cx="550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rgbClr val="92D050"/>
                  </a:solidFill>
                </a:rPr>
                <a:t>A</a:t>
              </a: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D6C9F1EA-6928-6341-8A21-50CAB303D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830" y="1484784"/>
            <a:ext cx="2742218" cy="173671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6A845F1-4D33-8643-B48D-577DA1250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42" y="1430845"/>
            <a:ext cx="3272734" cy="212798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1174201-1C7A-754E-A5A7-681686CB41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3275442"/>
            <a:ext cx="4178300" cy="29845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96AEC67-F010-8341-9A96-EAE0307EF2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86" y="3562882"/>
            <a:ext cx="4724061" cy="339609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B5A78CD-B0B7-D54F-9540-B82F8983DBEB}"/>
              </a:ext>
            </a:extLst>
          </p:cNvPr>
          <p:cNvSpPr txBox="1"/>
          <p:nvPr/>
        </p:nvSpPr>
        <p:spPr>
          <a:xfrm>
            <a:off x="5220072" y="5076265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30000" dirty="0">
                <a:solidFill>
                  <a:srgbClr val="1E03BD"/>
                </a:solidFill>
              </a:rPr>
              <a:t>11</a:t>
            </a:r>
            <a:r>
              <a:rPr lang="es-ES" dirty="0">
                <a:solidFill>
                  <a:srgbClr val="1E03BD"/>
                </a:solidFill>
              </a:rPr>
              <a:t>Be + </a:t>
            </a:r>
            <a:r>
              <a:rPr lang="es-ES" baseline="30000" dirty="0">
                <a:solidFill>
                  <a:srgbClr val="1E03BD"/>
                </a:solidFill>
              </a:rPr>
              <a:t>64</a:t>
            </a:r>
            <a:r>
              <a:rPr lang="es-ES" dirty="0">
                <a:solidFill>
                  <a:srgbClr val="1E03BD"/>
                </a:solidFill>
              </a:rPr>
              <a:t>Zn</a:t>
            </a:r>
          </a:p>
          <a:p>
            <a:r>
              <a:rPr lang="es-ES" dirty="0">
                <a:solidFill>
                  <a:srgbClr val="1E03BD"/>
                </a:solidFill>
              </a:rPr>
              <a:t>(neutrón halo)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6C32878-7FE4-1B40-A2FB-3B56F9348877}"/>
              </a:ext>
            </a:extLst>
          </p:cNvPr>
          <p:cNvSpPr txBox="1"/>
          <p:nvPr/>
        </p:nvSpPr>
        <p:spPr>
          <a:xfrm>
            <a:off x="6372200" y="3789040"/>
            <a:ext cx="252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aseline="30000" dirty="0">
                <a:solidFill>
                  <a:srgbClr val="46972A"/>
                </a:solidFill>
              </a:rPr>
              <a:t>8</a:t>
            </a:r>
            <a:r>
              <a:rPr lang="es-ES" dirty="0">
                <a:solidFill>
                  <a:srgbClr val="46972A"/>
                </a:solidFill>
              </a:rPr>
              <a:t>B + </a:t>
            </a:r>
            <a:r>
              <a:rPr lang="es-ES" baseline="30000" dirty="0">
                <a:solidFill>
                  <a:srgbClr val="46972A"/>
                </a:solidFill>
              </a:rPr>
              <a:t>64</a:t>
            </a:r>
            <a:r>
              <a:rPr lang="es-ES" dirty="0">
                <a:solidFill>
                  <a:srgbClr val="46972A"/>
                </a:solidFill>
              </a:rPr>
              <a:t>Zn</a:t>
            </a:r>
          </a:p>
          <a:p>
            <a:r>
              <a:rPr lang="es-ES" dirty="0">
                <a:solidFill>
                  <a:srgbClr val="46972A"/>
                </a:solidFill>
              </a:rPr>
              <a:t>(protón halo)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0648A58-5D2E-B543-9041-864523A8B920}"/>
              </a:ext>
            </a:extLst>
          </p:cNvPr>
          <p:cNvSpPr txBox="1"/>
          <p:nvPr/>
        </p:nvSpPr>
        <p:spPr>
          <a:xfrm>
            <a:off x="1187624" y="6129215"/>
            <a:ext cx="31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R. </a:t>
            </a:r>
            <a:r>
              <a:rPr lang="es-ES" dirty="0" err="1"/>
              <a:t>Spartà</a:t>
            </a:r>
            <a:r>
              <a:rPr lang="es-ES" dirty="0"/>
              <a:t> et al, PLB 820 (2021) 136477</a:t>
            </a:r>
          </a:p>
        </p:txBody>
      </p:sp>
    </p:spTree>
    <p:extLst>
      <p:ext uri="{BB962C8B-B14F-4D97-AF65-F5344CB8AC3E}">
        <p14:creationId xmlns:p14="http://schemas.microsoft.com/office/powerpoint/2010/main" val="1604961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4AF69-4F8B-6F43-B468-F7348D14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618" y="-78496"/>
            <a:ext cx="7207227" cy="719553"/>
          </a:xfrm>
        </p:spPr>
        <p:txBody>
          <a:bodyPr>
            <a:noAutofit/>
          </a:bodyPr>
          <a:lstStyle/>
          <a:p>
            <a:r>
              <a:rPr lang="es-ES" sz="3600" baseline="30000" dirty="0">
                <a:solidFill>
                  <a:srgbClr val="1E03BD"/>
                </a:solidFill>
              </a:rPr>
              <a:t>17</a:t>
            </a:r>
            <a:r>
              <a:rPr lang="es-ES" sz="3600" dirty="0">
                <a:solidFill>
                  <a:srgbClr val="1E03BD"/>
                </a:solidFill>
              </a:rPr>
              <a:t>Ne + </a:t>
            </a:r>
            <a:r>
              <a:rPr lang="es-ES" sz="3600" baseline="30000" dirty="0">
                <a:solidFill>
                  <a:srgbClr val="1E03BD"/>
                </a:solidFill>
              </a:rPr>
              <a:t>208</a:t>
            </a:r>
            <a:r>
              <a:rPr lang="es-ES" sz="3600" dirty="0">
                <a:solidFill>
                  <a:srgbClr val="1E03BD"/>
                </a:solidFill>
              </a:rPr>
              <a:t>Pb @ 8 </a:t>
            </a:r>
            <a:r>
              <a:rPr lang="es-ES" sz="3600" dirty="0" err="1">
                <a:solidFill>
                  <a:srgbClr val="1E03BD"/>
                </a:solidFill>
              </a:rPr>
              <a:t>MeV</a:t>
            </a:r>
            <a:r>
              <a:rPr lang="es-ES" sz="3600" dirty="0">
                <a:solidFill>
                  <a:srgbClr val="1E03BD"/>
                </a:solidFill>
              </a:rPr>
              <a:t>/u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575FDEC-ABFD-B044-AE0F-6E7D41C15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057"/>
            <a:ext cx="3275856" cy="18563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AAFD3F0-0444-DE4F-8263-422CABC0FD8A}"/>
              </a:ext>
            </a:extLst>
          </p:cNvPr>
          <p:cNvSpPr txBox="1"/>
          <p:nvPr/>
        </p:nvSpPr>
        <p:spPr>
          <a:xfrm>
            <a:off x="35496" y="2479407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6 </a:t>
            </a:r>
            <a:r>
              <a:rPr lang="es-ES" b="1" dirty="0" err="1"/>
              <a:t>telescopes</a:t>
            </a:r>
            <a:r>
              <a:rPr lang="es-ES" b="1" dirty="0"/>
              <a:t>: DSSSD (40 </a:t>
            </a:r>
            <a:r>
              <a:rPr lang="es-ES" b="1" dirty="0">
                <a:latin typeface="Symbol" pitchFamily="2" charset="2"/>
              </a:rPr>
              <a:t>m</a:t>
            </a:r>
            <a:r>
              <a:rPr lang="es-ES" b="1" dirty="0"/>
              <a:t>m) + </a:t>
            </a:r>
            <a:r>
              <a:rPr lang="es-ES" b="1" dirty="0" err="1"/>
              <a:t>Pad</a:t>
            </a:r>
            <a:endParaRPr lang="es-ES" b="1" dirty="0"/>
          </a:p>
          <a:p>
            <a:r>
              <a:rPr lang="es-ES" b="1" dirty="0" err="1"/>
              <a:t>Coverage</a:t>
            </a:r>
            <a:r>
              <a:rPr lang="es-ES" b="1" dirty="0"/>
              <a:t>: 25% of 4</a:t>
            </a:r>
            <a:endParaRPr lang="es-ES" b="1" dirty="0">
              <a:latin typeface="Symbol" pitchFamily="2" charset="2"/>
            </a:endParaRPr>
          </a:p>
          <a:p>
            <a:r>
              <a:rPr lang="es-ES" b="1" dirty="0" err="1"/>
              <a:t>Angle</a:t>
            </a:r>
            <a:r>
              <a:rPr lang="es-ES" b="1" baseline="-25000" dirty="0" err="1"/>
              <a:t>LAB</a:t>
            </a:r>
            <a:r>
              <a:rPr lang="es-ES" b="1" dirty="0">
                <a:latin typeface="Symbol" pitchFamily="2" charset="2"/>
              </a:rPr>
              <a:t> = 15</a:t>
            </a:r>
            <a:r>
              <a:rPr lang="es-ES" b="1" dirty="0"/>
              <a:t>º</a:t>
            </a:r>
            <a:r>
              <a:rPr lang="es-ES" b="1" dirty="0">
                <a:latin typeface="Symbol" pitchFamily="2" charset="2"/>
              </a:rPr>
              <a:t> - 165</a:t>
            </a:r>
            <a:r>
              <a:rPr lang="es-ES" b="1" dirty="0"/>
              <a:t>º</a:t>
            </a:r>
            <a:endParaRPr lang="es-ES" b="1" dirty="0">
              <a:latin typeface="Symbol" pitchFamily="2" charset="2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194FC0F-BD78-5348-8C2E-BE6F97838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59" y="813998"/>
            <a:ext cx="2571998" cy="20988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059409-2824-7049-A9BD-DF6DAE2F8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60" y="641057"/>
            <a:ext cx="2814340" cy="244469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C17CDA6-B2C3-FB45-8C57-1636A5766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990" y="3705476"/>
            <a:ext cx="3846380" cy="82586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5A44A61-7165-6143-B682-A4C7606704AF}"/>
              </a:ext>
            </a:extLst>
          </p:cNvPr>
          <p:cNvSpPr txBox="1"/>
          <p:nvPr/>
        </p:nvSpPr>
        <p:spPr>
          <a:xfrm>
            <a:off x="3515085" y="3063435"/>
            <a:ext cx="5627241" cy="369332"/>
          </a:xfrm>
          <a:prstGeom prst="rect">
            <a:avLst/>
          </a:prstGeom>
          <a:solidFill>
            <a:srgbClr val="FEFDD7"/>
          </a:solidFill>
        </p:spPr>
        <p:txBody>
          <a:bodyPr wrap="square" rtlCol="0">
            <a:spAutoFit/>
          </a:bodyPr>
          <a:lstStyle/>
          <a:p>
            <a:r>
              <a:rPr lang="es-ES" dirty="0" err="1"/>
              <a:t>Abundance</a:t>
            </a:r>
            <a:r>
              <a:rPr lang="es-ES" dirty="0"/>
              <a:t> of </a:t>
            </a:r>
            <a:r>
              <a:rPr lang="es-ES" dirty="0" err="1"/>
              <a:t>breakup</a:t>
            </a:r>
            <a:r>
              <a:rPr lang="es-ES" dirty="0"/>
              <a:t> cannel at </a:t>
            </a:r>
            <a:r>
              <a:rPr lang="es-ES" dirty="0" err="1"/>
              <a:t>grazing</a:t>
            </a:r>
            <a:r>
              <a:rPr lang="es-ES" dirty="0"/>
              <a:t> </a:t>
            </a:r>
            <a:r>
              <a:rPr lang="es-ES" dirty="0" err="1"/>
              <a:t>angle</a:t>
            </a:r>
            <a:r>
              <a:rPr lang="es-ES" dirty="0"/>
              <a:t> (65º CM)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4D3E1A4-F137-D24D-B03D-14BCF40EAB37}"/>
              </a:ext>
            </a:extLst>
          </p:cNvPr>
          <p:cNvSpPr txBox="1"/>
          <p:nvPr/>
        </p:nvSpPr>
        <p:spPr>
          <a:xfrm>
            <a:off x="3923928" y="928826"/>
            <a:ext cx="10440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20º-25º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2937591-024C-AB42-B719-D815F6BEED2F}"/>
              </a:ext>
            </a:extLst>
          </p:cNvPr>
          <p:cNvSpPr txBox="1"/>
          <p:nvPr/>
        </p:nvSpPr>
        <p:spPr>
          <a:xfrm>
            <a:off x="6812222" y="896260"/>
            <a:ext cx="10440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68º-75º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0408E4BE-0EC0-A841-B32B-44C497795AC9}"/>
              </a:ext>
            </a:extLst>
          </p:cNvPr>
          <p:cNvGrpSpPr/>
          <p:nvPr/>
        </p:nvGrpSpPr>
        <p:grpSpPr>
          <a:xfrm>
            <a:off x="-108520" y="3352175"/>
            <a:ext cx="5076510" cy="3101161"/>
            <a:chOff x="-108520" y="3690506"/>
            <a:chExt cx="5076510" cy="3101161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0B970B5-ECC9-5042-8565-8F0022D9E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520" y="3690506"/>
              <a:ext cx="5076510" cy="3101161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A25C3B1-9E72-FF48-A244-99BC4422F707}"/>
                </a:ext>
              </a:extLst>
            </p:cNvPr>
            <p:cNvSpPr txBox="1"/>
            <p:nvPr/>
          </p:nvSpPr>
          <p:spPr>
            <a:xfrm>
              <a:off x="1941294" y="4883480"/>
              <a:ext cx="801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aseline="30000" dirty="0">
                  <a:solidFill>
                    <a:schemeClr val="accent6">
                      <a:lumMod val="75000"/>
                    </a:schemeClr>
                  </a:solidFill>
                </a:rPr>
                <a:t>17</a:t>
              </a:r>
              <a:r>
                <a:rPr lang="es-ES" dirty="0">
                  <a:solidFill>
                    <a:schemeClr val="accent6">
                      <a:lumMod val="75000"/>
                    </a:schemeClr>
                  </a:solidFill>
                </a:rPr>
                <a:t>Ne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7397BC39-0AB1-FB4E-9B7C-74EF7838CFC0}"/>
                </a:ext>
              </a:extLst>
            </p:cNvPr>
            <p:cNvSpPr txBox="1"/>
            <p:nvPr/>
          </p:nvSpPr>
          <p:spPr>
            <a:xfrm>
              <a:off x="2713919" y="4664221"/>
              <a:ext cx="801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aseline="30000" dirty="0">
                  <a:solidFill>
                    <a:srgbClr val="00B050"/>
                  </a:solidFill>
                </a:rPr>
                <a:t>20</a:t>
              </a:r>
              <a:r>
                <a:rPr lang="es-ES" dirty="0">
                  <a:solidFill>
                    <a:srgbClr val="00B050"/>
                  </a:solidFill>
                </a:rPr>
                <a:t>Ne</a:t>
              </a: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13C44CA3-3274-4349-ADF0-065A626E5723}"/>
                </a:ext>
              </a:extLst>
            </p:cNvPr>
            <p:cNvSpPr/>
            <p:nvPr/>
          </p:nvSpPr>
          <p:spPr>
            <a:xfrm>
              <a:off x="1941294" y="3917583"/>
              <a:ext cx="6062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aseline="30000" dirty="0">
                  <a:solidFill>
                    <a:srgbClr val="1E03BD"/>
                  </a:solidFill>
                </a:rPr>
                <a:t>22</a:t>
              </a:r>
              <a:r>
                <a:rPr lang="es-ES" dirty="0">
                  <a:solidFill>
                    <a:srgbClr val="1E03BD"/>
                  </a:solidFill>
                </a:rPr>
                <a:t>Ne</a:t>
              </a: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8317D33-0312-A947-99D0-713D4FE1038F}"/>
              </a:ext>
            </a:extLst>
          </p:cNvPr>
          <p:cNvSpPr txBox="1"/>
          <p:nvPr/>
        </p:nvSpPr>
        <p:spPr>
          <a:xfrm>
            <a:off x="-39384" y="6387257"/>
            <a:ext cx="44644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Tesis J. Diaz Ovejas, </a:t>
            </a:r>
            <a:r>
              <a:rPr lang="es-ES" dirty="0" err="1"/>
              <a:t>Dec</a:t>
            </a:r>
            <a:r>
              <a:rPr lang="es-ES" dirty="0"/>
              <a:t> 2021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25CAAE6-F15A-2B49-9793-BACACF80B1B5}"/>
              </a:ext>
            </a:extLst>
          </p:cNvPr>
          <p:cNvSpPr txBox="1"/>
          <p:nvPr/>
        </p:nvSpPr>
        <p:spPr>
          <a:xfrm>
            <a:off x="4802758" y="4754973"/>
            <a:ext cx="4231087" cy="1938992"/>
          </a:xfrm>
          <a:prstGeom prst="rect">
            <a:avLst/>
          </a:prstGeom>
          <a:solidFill>
            <a:srgbClr val="FEFDD7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000" dirty="0" err="1"/>
              <a:t>Comparison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</a:t>
            </a:r>
            <a:r>
              <a:rPr lang="es-ES" sz="2000" dirty="0" err="1"/>
              <a:t>stable</a:t>
            </a:r>
            <a:r>
              <a:rPr lang="es-ES" sz="2000" dirty="0"/>
              <a:t> </a:t>
            </a:r>
            <a:r>
              <a:rPr lang="es-ES" sz="2000" baseline="30000" dirty="0"/>
              <a:t>20-22</a:t>
            </a:r>
            <a:r>
              <a:rPr lang="es-ES" sz="2000" dirty="0"/>
              <a:t>Ne </a:t>
            </a:r>
            <a:r>
              <a:rPr lang="es-ES" sz="2000" dirty="0" err="1"/>
              <a:t>indicates</a:t>
            </a:r>
            <a:r>
              <a:rPr lang="es-ES" sz="2000" dirty="0"/>
              <a:t> </a:t>
            </a:r>
            <a:r>
              <a:rPr lang="es-ES" sz="2000" dirty="0" err="1"/>
              <a:t>that</a:t>
            </a:r>
            <a:r>
              <a:rPr lang="es-ES" sz="2000" dirty="0"/>
              <a:t> </a:t>
            </a:r>
            <a:r>
              <a:rPr lang="es-ES" sz="2000" dirty="0" err="1"/>
              <a:t>all</a:t>
            </a:r>
            <a:r>
              <a:rPr lang="es-ES" sz="2000" dirty="0"/>
              <a:t> show </a:t>
            </a:r>
            <a:r>
              <a:rPr lang="es-ES" sz="2000" dirty="0" err="1"/>
              <a:t>absorption</a:t>
            </a:r>
            <a:r>
              <a:rPr lang="es-ES" sz="2000" dirty="0"/>
              <a:t> </a:t>
            </a:r>
            <a:r>
              <a:rPr lang="es-ES" sz="2000" dirty="0" err="1"/>
              <a:t>near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Coulomb </a:t>
            </a:r>
            <a:r>
              <a:rPr lang="es-ES" sz="2000" dirty="0" err="1"/>
              <a:t>barrier</a:t>
            </a:r>
            <a:r>
              <a:rPr lang="es-ES" sz="2000" dirty="0"/>
              <a:t> (6.8 </a:t>
            </a:r>
            <a:r>
              <a:rPr lang="es-ES" sz="2000" dirty="0" err="1"/>
              <a:t>MeV</a:t>
            </a:r>
            <a:r>
              <a:rPr lang="es-ES" sz="2000" dirty="0"/>
              <a:t>/u) , </a:t>
            </a:r>
            <a:r>
              <a:rPr lang="es-ES" sz="2000" dirty="0" err="1"/>
              <a:t>But</a:t>
            </a:r>
            <a:r>
              <a:rPr lang="es-ES" sz="2000" dirty="0"/>
              <a:t> in </a:t>
            </a:r>
            <a:r>
              <a:rPr lang="es-ES" sz="2000" dirty="0" err="1"/>
              <a:t>the</a:t>
            </a:r>
            <a:r>
              <a:rPr lang="es-ES" sz="2000" dirty="0"/>
              <a:t> case of </a:t>
            </a:r>
            <a:r>
              <a:rPr lang="es-ES" sz="2000" baseline="30000" dirty="0"/>
              <a:t>17</a:t>
            </a:r>
            <a:r>
              <a:rPr lang="es-ES" sz="2000" dirty="0"/>
              <a:t>Ne </a:t>
            </a:r>
            <a:r>
              <a:rPr lang="es-ES" sz="2000" dirty="0" err="1"/>
              <a:t>scattering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interference</a:t>
            </a:r>
            <a:r>
              <a:rPr lang="es-ES" sz="2000" dirty="0"/>
              <a:t> </a:t>
            </a:r>
            <a:r>
              <a:rPr lang="es-ES" sz="2000" dirty="0" err="1"/>
              <a:t>between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nuclear and Coulomb </a:t>
            </a:r>
            <a:r>
              <a:rPr lang="es-ES" sz="2000" dirty="0" err="1"/>
              <a:t>part</a:t>
            </a:r>
            <a:r>
              <a:rPr lang="es-ES" sz="2000" dirty="0"/>
              <a:t> </a:t>
            </a:r>
            <a:r>
              <a:rPr lang="es-ES" sz="2000" dirty="0" err="1"/>
              <a:t>vanishes</a:t>
            </a:r>
            <a:r>
              <a:rPr lang="es-E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1832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836646-483D-8150-EF15-138693B1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686800" cy="54927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1E03BD"/>
                </a:solidFill>
              </a:rPr>
              <a:t>Scattering Studies with different targets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D54FB3C-B1F6-D208-97CD-B57533C17545}"/>
              </a:ext>
            </a:extLst>
          </p:cNvPr>
          <p:cNvSpPr txBox="1"/>
          <p:nvPr/>
        </p:nvSpPr>
        <p:spPr>
          <a:xfrm>
            <a:off x="251520" y="836712"/>
            <a:ext cx="921702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>
                <a:latin typeface="Helvetica" pitchFamily="2" charset="0"/>
              </a:rPr>
              <a:t>S</a:t>
            </a:r>
            <a:r>
              <a:rPr lang="es-ES" dirty="0" err="1">
                <a:effectLst/>
                <a:latin typeface="Helvetica" pitchFamily="2" charset="0"/>
              </a:rPr>
              <a:t>ystematics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of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low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energy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baseline="30000" dirty="0">
                <a:effectLst/>
                <a:latin typeface="Helvetica" pitchFamily="2" charset="0"/>
              </a:rPr>
              <a:t>6</a:t>
            </a:r>
            <a:r>
              <a:rPr lang="es-ES" dirty="0">
                <a:effectLst/>
                <a:latin typeface="Helvetica" pitchFamily="2" charset="0"/>
              </a:rPr>
              <a:t>He </a:t>
            </a:r>
            <a:r>
              <a:rPr lang="es-ES" dirty="0" err="1">
                <a:effectLst/>
                <a:latin typeface="Helvetica" pitchFamily="2" charset="0"/>
              </a:rPr>
              <a:t>scattering</a:t>
            </a:r>
            <a:r>
              <a:rPr lang="es-ES" dirty="0">
                <a:effectLst/>
                <a:latin typeface="Helvetica" pitchFamily="2" charset="0"/>
              </a:rPr>
              <a:t>: </a:t>
            </a:r>
            <a:r>
              <a:rPr lang="es-ES" dirty="0" err="1">
                <a:solidFill>
                  <a:srgbClr val="0432FF"/>
                </a:solidFill>
                <a:effectLst/>
                <a:latin typeface="Helvetica" pitchFamily="2" charset="0"/>
              </a:rPr>
              <a:t>reaction</a:t>
            </a:r>
            <a:r>
              <a:rPr lang="es-ES" dirty="0">
                <a:solidFill>
                  <a:srgbClr val="0432FF"/>
                </a:solidFill>
                <a:effectLst/>
                <a:latin typeface="Helvetica" pitchFamily="2" charset="0"/>
              </a:rPr>
              <a:t> </a:t>
            </a:r>
            <a:r>
              <a:rPr lang="es-ES" dirty="0" err="1">
                <a:solidFill>
                  <a:srgbClr val="0432FF"/>
                </a:solidFill>
                <a:effectLst/>
                <a:latin typeface="Helvetica" pitchFamily="2" charset="0"/>
              </a:rPr>
              <a:t>cross</a:t>
            </a:r>
            <a:r>
              <a:rPr lang="es-ES" dirty="0">
                <a:solidFill>
                  <a:srgbClr val="0432FF"/>
                </a:solidFill>
                <a:effectLst/>
                <a:latin typeface="Helvetica" pitchFamily="2" charset="0"/>
              </a:rPr>
              <a:t> </a:t>
            </a:r>
            <a:r>
              <a:rPr lang="es-ES" dirty="0" err="1">
                <a:solidFill>
                  <a:srgbClr val="0432FF"/>
                </a:solidFill>
                <a:effectLst/>
                <a:latin typeface="Helvetica" pitchFamily="2" charset="0"/>
              </a:rPr>
              <a:t>sections</a:t>
            </a:r>
            <a:endParaRPr lang="es-ES" dirty="0">
              <a:solidFill>
                <a:srgbClr val="0432FF"/>
              </a:solidFill>
              <a:effectLst/>
              <a:latin typeface="Helvetica" pitchFamily="2" charset="0"/>
            </a:endParaRPr>
          </a:p>
          <a:p>
            <a:endParaRPr lang="es-ES" dirty="0">
              <a:effectLst/>
              <a:latin typeface="Helvetica" pitchFamily="2" charset="0"/>
            </a:endParaRPr>
          </a:p>
          <a:p>
            <a:r>
              <a:rPr lang="es-ES" dirty="0">
                <a:effectLst/>
                <a:latin typeface="Helvetica" pitchFamily="2" charset="0"/>
              </a:rPr>
              <a:t>A </a:t>
            </a:r>
            <a:r>
              <a:rPr lang="es-ES" dirty="0" err="1">
                <a:effectLst/>
                <a:latin typeface="Helvetica" pitchFamily="2" charset="0"/>
              </a:rPr>
              <a:t>systematic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behavior</a:t>
            </a:r>
            <a:r>
              <a:rPr lang="es-ES" dirty="0">
                <a:effectLst/>
                <a:latin typeface="Helvetica" pitchFamily="2" charset="0"/>
              </a:rPr>
              <a:t> can be </a:t>
            </a:r>
            <a:r>
              <a:rPr lang="es-ES" dirty="0" err="1">
                <a:effectLst/>
                <a:latin typeface="Helvetica" pitchFamily="2" charset="0"/>
              </a:rPr>
              <a:t>found</a:t>
            </a:r>
            <a:r>
              <a:rPr lang="es-ES" dirty="0">
                <a:effectLst/>
                <a:latin typeface="Helvetica" pitchFamily="2" charset="0"/>
              </a:rPr>
              <a:t> in </a:t>
            </a:r>
            <a:r>
              <a:rPr lang="es-ES" dirty="0" err="1">
                <a:effectLst/>
                <a:latin typeface="Helvetica" pitchFamily="2" charset="0"/>
              </a:rPr>
              <a:t>reactions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with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several</a:t>
            </a:r>
            <a:r>
              <a:rPr lang="es-ES" dirty="0">
                <a:effectLst/>
                <a:latin typeface="Helvetica" pitchFamily="2" charset="0"/>
              </a:rPr>
              <a:t> targets and </a:t>
            </a:r>
            <a:r>
              <a:rPr lang="es-ES" dirty="0" err="1">
                <a:effectLst/>
                <a:latin typeface="Helvetica" pitchFamily="2" charset="0"/>
              </a:rPr>
              <a:t>energies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by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using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scaling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parameters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for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energy</a:t>
            </a:r>
            <a:r>
              <a:rPr lang="es-ES" dirty="0">
                <a:effectLst/>
                <a:latin typeface="Helvetica" pitchFamily="2" charset="0"/>
              </a:rPr>
              <a:t> and </a:t>
            </a:r>
            <a:r>
              <a:rPr lang="es-ES" dirty="0" err="1">
                <a:effectLst/>
                <a:latin typeface="Helvetica" pitchFamily="2" charset="0"/>
              </a:rPr>
              <a:t>radius</a:t>
            </a:r>
            <a:endParaRPr lang="es-ES" dirty="0">
              <a:effectLst/>
              <a:latin typeface="Helvetica" pitchFamily="2" charset="0"/>
            </a:endParaRPr>
          </a:p>
          <a:p>
            <a:endParaRPr lang="es-ES" dirty="0">
              <a:latin typeface="Helvetica" pitchFamily="2" charset="0"/>
            </a:endParaRPr>
          </a:p>
          <a:p>
            <a:r>
              <a:rPr lang="es-ES" dirty="0" err="1">
                <a:effectLst/>
                <a:latin typeface="Helvetica" pitchFamily="2" charset="0"/>
              </a:rPr>
              <a:t>Radius</a:t>
            </a:r>
            <a:r>
              <a:rPr lang="es-ES" dirty="0">
                <a:effectLst/>
                <a:latin typeface="Helvetica" pitchFamily="2" charset="0"/>
              </a:rPr>
              <a:t> </a:t>
            </a:r>
            <a:r>
              <a:rPr lang="es-ES" dirty="0" err="1">
                <a:effectLst/>
                <a:latin typeface="Helvetica" pitchFamily="2" charset="0"/>
              </a:rPr>
              <a:t>scaling</a:t>
            </a:r>
            <a:r>
              <a:rPr lang="es-ES" dirty="0">
                <a:effectLst/>
                <a:latin typeface="Helvetica" pitchFamily="2" charset="0"/>
              </a:rPr>
              <a:t> factor: </a:t>
            </a:r>
            <a:r>
              <a:rPr lang="es-ES" dirty="0">
                <a:solidFill>
                  <a:srgbClr val="0000FF"/>
                </a:solidFill>
                <a:effectLst/>
                <a:latin typeface="Helvetica" pitchFamily="2" charset="0"/>
              </a:rPr>
              <a:t>(Ap</a:t>
            </a:r>
            <a:r>
              <a:rPr lang="es-ES" baseline="30000" dirty="0">
                <a:solidFill>
                  <a:srgbClr val="0000FF"/>
                </a:solidFill>
                <a:effectLst/>
                <a:latin typeface="Helvetica" pitchFamily="2" charset="0"/>
              </a:rPr>
              <a:t>1/3</a:t>
            </a:r>
            <a:r>
              <a:rPr lang="es-ES" dirty="0">
                <a:solidFill>
                  <a:srgbClr val="0000FF"/>
                </a:solidFill>
                <a:effectLst/>
                <a:latin typeface="Helvetica" pitchFamily="2" charset="0"/>
              </a:rPr>
              <a:t>+At</a:t>
            </a:r>
            <a:r>
              <a:rPr lang="es-ES" baseline="30000" dirty="0">
                <a:solidFill>
                  <a:srgbClr val="0000FF"/>
                </a:solidFill>
                <a:effectLst/>
                <a:latin typeface="Helvetica" pitchFamily="2" charset="0"/>
              </a:rPr>
              <a:t>1/3</a:t>
            </a:r>
            <a:r>
              <a:rPr lang="es-ES" dirty="0">
                <a:solidFill>
                  <a:srgbClr val="0000FF"/>
                </a:solidFill>
                <a:effectLst/>
                <a:latin typeface="Helvetica" pitchFamily="2" charset="0"/>
              </a:rPr>
              <a:t>) ~ </a:t>
            </a:r>
            <a:r>
              <a:rPr lang="es-ES" dirty="0" err="1">
                <a:solidFill>
                  <a:srgbClr val="0000FF"/>
                </a:solidFill>
                <a:effectLst/>
                <a:latin typeface="Helvetica" pitchFamily="2" charset="0"/>
              </a:rPr>
              <a:t>size</a:t>
            </a:r>
            <a:endParaRPr lang="es-ES" dirty="0">
              <a:effectLst/>
              <a:latin typeface="Helvetica" pitchFamily="2" charset="0"/>
            </a:endParaRPr>
          </a:p>
          <a:p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Energy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scaling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factor: </a:t>
            </a:r>
            <a:r>
              <a:rPr lang="es-ES" dirty="0" err="1">
                <a:solidFill>
                  <a:srgbClr val="0000FF"/>
                </a:solidFill>
                <a:effectLst/>
                <a:latin typeface="Helvetica" pitchFamily="2" charset="0"/>
              </a:rPr>
              <a:t>Zp</a:t>
            </a:r>
            <a:r>
              <a:rPr lang="es-ES" dirty="0">
                <a:solidFill>
                  <a:srgbClr val="0000FF"/>
                </a:solidFill>
                <a:effectLst/>
                <a:latin typeface="Helvetica" pitchFamily="2" charset="0"/>
              </a:rPr>
              <a:t> </a:t>
            </a:r>
            <a:r>
              <a:rPr lang="es-ES" dirty="0" err="1">
                <a:solidFill>
                  <a:srgbClr val="0000FF"/>
                </a:solidFill>
                <a:effectLst/>
                <a:latin typeface="Helvetica" pitchFamily="2" charset="0"/>
              </a:rPr>
              <a:t>Zt</a:t>
            </a:r>
            <a:r>
              <a:rPr lang="es-ES" dirty="0">
                <a:solidFill>
                  <a:srgbClr val="0000FF"/>
                </a:solidFill>
                <a:effectLst/>
                <a:latin typeface="Helvetica" pitchFamily="2" charset="0"/>
              </a:rPr>
              <a:t> / (Ap</a:t>
            </a:r>
            <a:r>
              <a:rPr lang="es-ES" baseline="30000" dirty="0">
                <a:solidFill>
                  <a:srgbClr val="0000FF"/>
                </a:solidFill>
                <a:effectLst/>
                <a:latin typeface="Helvetica" pitchFamily="2" charset="0"/>
              </a:rPr>
              <a:t>1/3</a:t>
            </a:r>
            <a:r>
              <a:rPr lang="es-ES" dirty="0">
                <a:solidFill>
                  <a:srgbClr val="0000FF"/>
                </a:solidFill>
                <a:effectLst/>
                <a:latin typeface="Helvetica" pitchFamily="2" charset="0"/>
              </a:rPr>
              <a:t>+At</a:t>
            </a:r>
            <a:r>
              <a:rPr lang="es-ES" baseline="30000" dirty="0">
                <a:solidFill>
                  <a:srgbClr val="0000FF"/>
                </a:solidFill>
                <a:effectLst/>
                <a:latin typeface="Helvetica" pitchFamily="2" charset="0"/>
              </a:rPr>
              <a:t>1/3</a:t>
            </a:r>
            <a:r>
              <a:rPr lang="es-ES" dirty="0">
                <a:solidFill>
                  <a:srgbClr val="0000FF"/>
                </a:solidFill>
                <a:effectLst/>
                <a:latin typeface="Helvetica" pitchFamily="2" charset="0"/>
              </a:rPr>
              <a:t>) ~ Coulomb </a:t>
            </a:r>
            <a:r>
              <a:rPr lang="es-ES" dirty="0" err="1">
                <a:solidFill>
                  <a:srgbClr val="0000FF"/>
                </a:solidFill>
                <a:effectLst/>
                <a:latin typeface="Helvetica" pitchFamily="2" charset="0"/>
              </a:rPr>
              <a:t>barrier</a:t>
            </a:r>
            <a:r>
              <a:rPr lang="es-ES" dirty="0">
                <a:solidFill>
                  <a:srgbClr val="0000FF"/>
                </a:solidFill>
                <a:effectLst/>
                <a:latin typeface="Helvetica" pitchFamily="2" charset="0"/>
              </a:rPr>
              <a:t> </a:t>
            </a:r>
            <a:r>
              <a:rPr lang="es-ES" dirty="0">
                <a:solidFill>
                  <a:srgbClr val="0000FF"/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s-ES" dirty="0" err="1">
                <a:solidFill>
                  <a:srgbClr val="0000FF"/>
                </a:solidFill>
                <a:effectLst/>
                <a:latin typeface="Helvetica" pitchFamily="2" charset="0"/>
              </a:rPr>
              <a:t>E</a:t>
            </a:r>
            <a:r>
              <a:rPr lang="es-ES" baseline="-25000" dirty="0" err="1">
                <a:solidFill>
                  <a:srgbClr val="0000FF"/>
                </a:solidFill>
                <a:effectLst/>
                <a:latin typeface="Helvetica" pitchFamily="2" charset="0"/>
              </a:rPr>
              <a:t>reduced</a:t>
            </a:r>
            <a:endParaRPr lang="es-ES" baseline="-25000" dirty="0">
              <a:solidFill>
                <a:srgbClr val="0000FF"/>
              </a:solidFill>
              <a:effectLst/>
              <a:latin typeface="Helvetica" pitchFamily="2" charset="0"/>
            </a:endParaRPr>
          </a:p>
          <a:p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Cross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section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scaling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factor: </a:t>
            </a:r>
            <a:r>
              <a:rPr lang="es-ES" dirty="0">
                <a:solidFill>
                  <a:srgbClr val="0000FF"/>
                </a:solidFill>
                <a:effectLst/>
                <a:latin typeface="Helvetica" pitchFamily="2" charset="0"/>
              </a:rPr>
              <a:t>R</a:t>
            </a:r>
            <a:r>
              <a:rPr lang="es-ES" baseline="30000" dirty="0">
                <a:solidFill>
                  <a:srgbClr val="0000FF"/>
                </a:solidFill>
                <a:effectLst/>
                <a:latin typeface="Helvetica" pitchFamily="2" charset="0"/>
              </a:rPr>
              <a:t>2</a:t>
            </a:r>
            <a:r>
              <a:rPr lang="es-ES" dirty="0">
                <a:solidFill>
                  <a:srgbClr val="0000FF"/>
                </a:solidFill>
                <a:effectLst/>
                <a:latin typeface="Helvetica" pitchFamily="2" charset="0"/>
              </a:rPr>
              <a:t> ~ (Ap</a:t>
            </a:r>
            <a:r>
              <a:rPr lang="es-ES" baseline="30000" dirty="0">
                <a:solidFill>
                  <a:srgbClr val="0000FF"/>
                </a:solidFill>
                <a:effectLst/>
                <a:latin typeface="Helvetica" pitchFamily="2" charset="0"/>
              </a:rPr>
              <a:t>1/3</a:t>
            </a:r>
            <a:r>
              <a:rPr lang="es-ES" dirty="0">
                <a:solidFill>
                  <a:srgbClr val="0000FF"/>
                </a:solidFill>
                <a:effectLst/>
                <a:latin typeface="Helvetica" pitchFamily="2" charset="0"/>
              </a:rPr>
              <a:t>+At</a:t>
            </a:r>
            <a:r>
              <a:rPr lang="es-ES" baseline="30000" dirty="0">
                <a:solidFill>
                  <a:srgbClr val="0000FF"/>
                </a:solidFill>
                <a:effectLst/>
                <a:latin typeface="Helvetica" pitchFamily="2" charset="0"/>
              </a:rPr>
              <a:t>1/3</a:t>
            </a:r>
            <a:r>
              <a:rPr lang="es-ES" dirty="0">
                <a:solidFill>
                  <a:srgbClr val="0000FF"/>
                </a:solidFill>
                <a:effectLst/>
                <a:latin typeface="Helvetica" pitchFamily="2" charset="0"/>
              </a:rPr>
              <a:t>)2 </a:t>
            </a:r>
            <a:r>
              <a:rPr lang="es-ES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es-ES" dirty="0">
                <a:solidFill>
                  <a:srgbClr val="0000FF"/>
                </a:solidFill>
                <a:latin typeface="Helvetica" pitchFamily="2" charset="0"/>
                <a:sym typeface="Wingdings" pitchFamily="2" charset="2"/>
              </a:rPr>
              <a:t> </a:t>
            </a:r>
            <a:r>
              <a:rPr lang="el-GR" dirty="0">
                <a:solidFill>
                  <a:srgbClr val="0000FF"/>
                </a:solidFill>
                <a:effectLst/>
                <a:latin typeface="Helvetica" pitchFamily="2" charset="0"/>
              </a:rPr>
              <a:t>σ</a:t>
            </a:r>
            <a:r>
              <a:rPr lang="es-ES" baseline="-25000" dirty="0" err="1">
                <a:solidFill>
                  <a:srgbClr val="0000FF"/>
                </a:solidFill>
                <a:effectLst/>
                <a:latin typeface="Helvetica" pitchFamily="2" charset="0"/>
              </a:rPr>
              <a:t>reduced</a:t>
            </a:r>
            <a:endParaRPr lang="es-ES" baseline="-25000" dirty="0">
              <a:solidFill>
                <a:srgbClr val="0000FF"/>
              </a:solidFill>
              <a:effectLst/>
              <a:latin typeface="Helvetica" pitchFamily="2" charset="0"/>
            </a:endParaRPr>
          </a:p>
          <a:p>
            <a:endParaRPr lang="es-ES" dirty="0">
              <a:effectLst/>
              <a:latin typeface="Helvetica" pitchFamily="2" charset="0"/>
            </a:endParaRPr>
          </a:p>
          <a:p>
            <a:r>
              <a:rPr lang="es-ES" dirty="0" err="1">
                <a:latin typeface="Helvetica" pitchFamily="2" charset="0"/>
              </a:rPr>
              <a:t>Fit</a:t>
            </a:r>
            <a:r>
              <a:rPr lang="es-ES" dirty="0">
                <a:latin typeface="Helvetica" pitchFamily="2" charset="0"/>
              </a:rPr>
              <a:t> Data </a:t>
            </a:r>
            <a:r>
              <a:rPr lang="es-ES" dirty="0" err="1">
                <a:latin typeface="Helvetica" pitchFamily="2" charset="0"/>
              </a:rPr>
              <a:t>with</a:t>
            </a:r>
            <a:r>
              <a:rPr lang="es-ES" dirty="0">
                <a:latin typeface="Helvetica" pitchFamily="2" charset="0"/>
              </a:rPr>
              <a:t> </a:t>
            </a:r>
            <a:r>
              <a:rPr lang="es-ES" dirty="0" err="1">
                <a:latin typeface="Helvetica" pitchFamily="2" charset="0"/>
              </a:rPr>
              <a:t>Wong’s</a:t>
            </a:r>
            <a:r>
              <a:rPr lang="es-ES" dirty="0">
                <a:latin typeface="Helvetica" pitchFamily="2" charset="0"/>
              </a:rPr>
              <a:t> formula</a:t>
            </a:r>
          </a:p>
          <a:p>
            <a:endParaRPr lang="es-ES" dirty="0">
              <a:effectLst/>
              <a:latin typeface="Helvetica" pitchFamily="2" charset="0"/>
            </a:endParaRPr>
          </a:p>
          <a:p>
            <a:endParaRPr lang="es-ES" dirty="0">
              <a:effectLst/>
              <a:latin typeface="Helvetica" pitchFamily="2" charset="0"/>
            </a:endParaRPr>
          </a:p>
          <a:p>
            <a:endParaRPr lang="es-ES" dirty="0">
              <a:latin typeface="Helvetica" pitchFamily="2" charset="0"/>
            </a:endParaRPr>
          </a:p>
          <a:p>
            <a:r>
              <a:rPr lang="es-ES" dirty="0" err="1">
                <a:effectLst/>
                <a:latin typeface="Helvetica" pitchFamily="2" charset="0"/>
              </a:rPr>
              <a:t>Results</a:t>
            </a:r>
            <a:endParaRPr lang="es-ES" dirty="0">
              <a:effectLst/>
              <a:latin typeface="Helvetica" pitchFamily="2" charset="0"/>
            </a:endParaRPr>
          </a:p>
          <a:p>
            <a:endParaRPr lang="es-ES" dirty="0">
              <a:effectLst/>
              <a:latin typeface="Helvetica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98023A-5F01-7C7F-08BB-9A006BA9A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99220"/>
            <a:ext cx="4462738" cy="7437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65C922-8041-DC88-289B-A591E5DE5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4734308"/>
            <a:ext cx="4341293" cy="939800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18699BE4-F14F-D615-C1A5-532481332CFA}"/>
              </a:ext>
            </a:extLst>
          </p:cNvPr>
          <p:cNvGrpSpPr/>
          <p:nvPr/>
        </p:nvGrpSpPr>
        <p:grpSpPr>
          <a:xfrm>
            <a:off x="0" y="3306832"/>
            <a:ext cx="9190040" cy="3566719"/>
            <a:chOff x="0" y="3306832"/>
            <a:chExt cx="9190040" cy="3566719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DBF6A25E-5588-3EDC-3FFE-BF91E9101D62}"/>
                </a:ext>
              </a:extLst>
            </p:cNvPr>
            <p:cNvGrpSpPr/>
            <p:nvPr/>
          </p:nvGrpSpPr>
          <p:grpSpPr>
            <a:xfrm>
              <a:off x="0" y="3534865"/>
              <a:ext cx="9190040" cy="3338686"/>
              <a:chOff x="0" y="3534865"/>
              <a:chExt cx="9190040" cy="3338686"/>
            </a:xfrm>
          </p:grpSpPr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415098E7-8DD3-8952-6221-27ED1BB125BA}"/>
                  </a:ext>
                </a:extLst>
              </p:cNvPr>
              <p:cNvSpPr txBox="1"/>
              <p:nvPr/>
            </p:nvSpPr>
            <p:spPr>
              <a:xfrm>
                <a:off x="0" y="5596773"/>
                <a:ext cx="4896544" cy="1200329"/>
              </a:xfrm>
              <a:prstGeom prst="rect">
                <a:avLst/>
              </a:prstGeom>
              <a:solidFill>
                <a:srgbClr val="FEFDD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ES" dirty="0" err="1">
                    <a:effectLst/>
                    <a:latin typeface="Helvetica" pitchFamily="2" charset="0"/>
                  </a:rPr>
                  <a:t>Reaction</a:t>
                </a:r>
                <a:r>
                  <a:rPr lang="es-ES" dirty="0">
                    <a:effectLst/>
                    <a:latin typeface="Helvetica" pitchFamily="2" charset="0"/>
                  </a:rPr>
                  <a:t> </a:t>
                </a:r>
                <a:r>
                  <a:rPr lang="es-ES" dirty="0" err="1">
                    <a:effectLst/>
                    <a:latin typeface="Helvetica" pitchFamily="2" charset="0"/>
                  </a:rPr>
                  <a:t>cross</a:t>
                </a:r>
                <a:r>
                  <a:rPr lang="es-ES" dirty="0">
                    <a:effectLst/>
                    <a:latin typeface="Helvetica" pitchFamily="2" charset="0"/>
                  </a:rPr>
                  <a:t> </a:t>
                </a:r>
                <a:r>
                  <a:rPr lang="es-ES" dirty="0" err="1">
                    <a:effectLst/>
                    <a:latin typeface="Helvetica" pitchFamily="2" charset="0"/>
                  </a:rPr>
                  <a:t>sections</a:t>
                </a:r>
                <a:r>
                  <a:rPr lang="es-ES" dirty="0">
                    <a:effectLst/>
                    <a:latin typeface="Helvetica" pitchFamily="2" charset="0"/>
                  </a:rPr>
                  <a:t> </a:t>
                </a:r>
                <a:r>
                  <a:rPr lang="es-ES" dirty="0" err="1">
                    <a:effectLst/>
                    <a:latin typeface="Helvetica" pitchFamily="2" charset="0"/>
                  </a:rPr>
                  <a:t>for</a:t>
                </a:r>
                <a:r>
                  <a:rPr lang="es-ES" dirty="0">
                    <a:effectLst/>
                    <a:latin typeface="Helvetica" pitchFamily="2" charset="0"/>
                  </a:rPr>
                  <a:t> </a:t>
                </a:r>
                <a:r>
                  <a:rPr lang="es-ES" baseline="30000" dirty="0">
                    <a:effectLst/>
                    <a:latin typeface="Helvetica" pitchFamily="2" charset="0"/>
                  </a:rPr>
                  <a:t>6</a:t>
                </a:r>
                <a:r>
                  <a:rPr lang="es-ES" dirty="0">
                    <a:effectLst/>
                    <a:latin typeface="Helvetica" pitchFamily="2" charset="0"/>
                  </a:rPr>
                  <a:t>He and </a:t>
                </a:r>
                <a:r>
                  <a:rPr lang="es-ES" baseline="30000" dirty="0">
                    <a:effectLst/>
                    <a:latin typeface="Helvetica" pitchFamily="2" charset="0"/>
                  </a:rPr>
                  <a:t>4</a:t>
                </a:r>
                <a:r>
                  <a:rPr lang="es-ES" dirty="0">
                    <a:effectLst/>
                    <a:latin typeface="Helvetica" pitchFamily="2" charset="0"/>
                  </a:rPr>
                  <a:t>He at    </a:t>
                </a:r>
                <a:r>
                  <a:rPr lang="es-ES" dirty="0" err="1">
                    <a:effectLst/>
                    <a:latin typeface="Helvetica" pitchFamily="2" charset="0"/>
                  </a:rPr>
                  <a:t>Several</a:t>
                </a:r>
                <a:r>
                  <a:rPr lang="es-ES" dirty="0">
                    <a:latin typeface="Helvetica" pitchFamily="2" charset="0"/>
                  </a:rPr>
                  <a:t> </a:t>
                </a:r>
                <a:r>
                  <a:rPr lang="es-ES" dirty="0" err="1">
                    <a:effectLst/>
                    <a:latin typeface="Helvetica" pitchFamily="2" charset="0"/>
                  </a:rPr>
                  <a:t>energies</a:t>
                </a:r>
                <a:r>
                  <a:rPr lang="es-ES" dirty="0">
                    <a:effectLst/>
                    <a:latin typeface="Helvetica" pitchFamily="2" charset="0"/>
                  </a:rPr>
                  <a:t> and targets:</a:t>
                </a:r>
              </a:p>
              <a:p>
                <a:r>
                  <a:rPr lang="es-ES" dirty="0">
                    <a:latin typeface="Helvetica" pitchFamily="2" charset="0"/>
                  </a:rPr>
                  <a:t>Halo </a:t>
                </a:r>
                <a:r>
                  <a:rPr lang="es-ES" dirty="0" err="1">
                    <a:latin typeface="Helvetica" pitchFamily="2" charset="0"/>
                  </a:rPr>
                  <a:t>effects</a:t>
                </a:r>
                <a:r>
                  <a:rPr lang="es-ES" dirty="0">
                    <a:latin typeface="Helvetica" pitchFamily="2" charset="0"/>
                  </a:rPr>
                  <a:t>: </a:t>
                </a:r>
                <a:r>
                  <a:rPr lang="es-ES" dirty="0" err="1">
                    <a:latin typeface="Helvetica" pitchFamily="2" charset="0"/>
                  </a:rPr>
                  <a:t>increase</a:t>
                </a:r>
                <a:r>
                  <a:rPr lang="es-ES" dirty="0">
                    <a:latin typeface="Helvetica" pitchFamily="2" charset="0"/>
                  </a:rPr>
                  <a:t> </a:t>
                </a:r>
                <a:r>
                  <a:rPr lang="es-ES" dirty="0" err="1">
                    <a:latin typeface="Helvetica" pitchFamily="2" charset="0"/>
                  </a:rPr>
                  <a:t>reaction</a:t>
                </a:r>
                <a:r>
                  <a:rPr lang="es-ES" dirty="0">
                    <a:latin typeface="Helvetica" pitchFamily="2" charset="0"/>
                  </a:rPr>
                  <a:t> </a:t>
                </a:r>
                <a:r>
                  <a:rPr lang="es-ES" dirty="0" err="1">
                    <a:latin typeface="Helvetica" pitchFamily="2" charset="0"/>
                  </a:rPr>
                  <a:t>cross</a:t>
                </a:r>
                <a:r>
                  <a:rPr lang="es-ES" dirty="0">
                    <a:latin typeface="Helvetica" pitchFamily="2" charset="0"/>
                  </a:rPr>
                  <a:t> </a:t>
                </a:r>
                <a:r>
                  <a:rPr lang="es-ES" dirty="0" err="1">
                    <a:latin typeface="Helvetica" pitchFamily="2" charset="0"/>
                  </a:rPr>
                  <a:t>section</a:t>
                </a:r>
                <a:endParaRPr lang="es-ES" dirty="0">
                  <a:latin typeface="Helvetica" pitchFamily="2" charset="0"/>
                </a:endParaRPr>
              </a:p>
              <a:p>
                <a:r>
                  <a:rPr lang="es-ES" dirty="0">
                    <a:effectLst/>
                    <a:latin typeface="Helvetica" pitchFamily="2" charset="0"/>
                  </a:rPr>
                  <a:t>“Universal” </a:t>
                </a:r>
                <a:r>
                  <a:rPr lang="es-ES" dirty="0" err="1">
                    <a:effectLst/>
                    <a:latin typeface="Helvetica" pitchFamily="2" charset="0"/>
                  </a:rPr>
                  <a:t>function</a:t>
                </a:r>
                <a:r>
                  <a:rPr lang="es-ES" dirty="0">
                    <a:effectLst/>
                    <a:latin typeface="Helvetica" pitchFamily="2" charset="0"/>
                  </a:rPr>
                  <a:t> </a:t>
                </a:r>
                <a:r>
                  <a:rPr lang="es-ES" dirty="0" err="1">
                    <a:effectLst/>
                    <a:latin typeface="Helvetica" pitchFamily="2" charset="0"/>
                  </a:rPr>
                  <a:t>for</a:t>
                </a:r>
                <a:r>
                  <a:rPr lang="es-ES" dirty="0">
                    <a:effectLst/>
                    <a:latin typeface="Helvetica" pitchFamily="2" charset="0"/>
                  </a:rPr>
                  <a:t> </a:t>
                </a:r>
                <a:r>
                  <a:rPr lang="es-ES" baseline="30000" dirty="0">
                    <a:effectLst/>
                    <a:latin typeface="Helvetica" pitchFamily="2" charset="0"/>
                  </a:rPr>
                  <a:t>6</a:t>
                </a:r>
                <a:r>
                  <a:rPr lang="es-ES" dirty="0">
                    <a:effectLst/>
                    <a:latin typeface="Helvetica" pitchFamily="2" charset="0"/>
                  </a:rPr>
                  <a:t>He </a:t>
                </a:r>
                <a:r>
                  <a:rPr lang="es-ES" dirty="0" err="1">
                    <a:effectLst/>
                    <a:latin typeface="Helvetica" pitchFamily="2" charset="0"/>
                  </a:rPr>
                  <a:t>reactions</a:t>
                </a:r>
                <a:endParaRPr lang="es-ES" dirty="0">
                  <a:effectLst/>
                  <a:latin typeface="Helvetica" pitchFamily="2" charset="0"/>
                </a:endParaRPr>
              </a:p>
            </p:txBody>
          </p: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EEE9DA02-CCBF-56B4-8D80-F79A561BA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8746" y="3534865"/>
                <a:ext cx="4341294" cy="3338686"/>
              </a:xfrm>
              <a:prstGeom prst="rect">
                <a:avLst/>
              </a:prstGeom>
            </p:spPr>
          </p:pic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802E2FA9-B2C4-E85A-D944-6E2C10A5D280}"/>
                </a:ext>
              </a:extLst>
            </p:cNvPr>
            <p:cNvSpPr txBox="1"/>
            <p:nvPr/>
          </p:nvSpPr>
          <p:spPr>
            <a:xfrm>
              <a:off x="5615360" y="3306832"/>
              <a:ext cx="3420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>
                  <a:solidFill>
                    <a:srgbClr val="FF40FF"/>
                  </a:solidFill>
                  <a:effectLst/>
                </a:rPr>
                <a:t>E.F. Aguilera et al., PRC 83, 021601(R) (2011)</a:t>
              </a:r>
            </a:p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013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81F1B-67F1-4A47-9098-0375C9B6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r>
              <a:rPr lang="es-ES" dirty="0" err="1"/>
              <a:t>Summary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0F5A24-D083-E24B-AFF4-65CA7B9D6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s-ES" dirty="0"/>
              <a:t>Light </a:t>
            </a:r>
            <a:r>
              <a:rPr lang="es-ES" dirty="0" err="1"/>
              <a:t>nuclei</a:t>
            </a:r>
            <a:r>
              <a:rPr lang="es-ES" dirty="0"/>
              <a:t> are </a:t>
            </a:r>
            <a:r>
              <a:rPr lang="es-ES" dirty="0" err="1"/>
              <a:t>fascinating</a:t>
            </a:r>
            <a:r>
              <a:rPr lang="es-ES" dirty="0"/>
              <a:t> quantum </a:t>
            </a:r>
            <a:r>
              <a:rPr lang="es-ES" dirty="0" err="1"/>
              <a:t>mechanical</a:t>
            </a:r>
            <a:r>
              <a:rPr lang="es-ES" dirty="0"/>
              <a:t> </a:t>
            </a:r>
            <a:r>
              <a:rPr lang="es-ES" dirty="0" err="1"/>
              <a:t>laboratories</a:t>
            </a:r>
            <a:r>
              <a:rPr lang="es-ES" dirty="0"/>
              <a:t>. </a:t>
            </a:r>
          </a:p>
          <a:p>
            <a:r>
              <a:rPr lang="es-ES" dirty="0"/>
              <a:t>Crucial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study</a:t>
            </a:r>
            <a:r>
              <a:rPr lang="es-ES" dirty="0"/>
              <a:t>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structure</a:t>
            </a:r>
            <a:r>
              <a:rPr lang="es-ES" dirty="0"/>
              <a:t> and </a:t>
            </a:r>
            <a:r>
              <a:rPr lang="es-ES" dirty="0" err="1"/>
              <a:t>dynamics</a:t>
            </a:r>
            <a:r>
              <a:rPr lang="es-ES" dirty="0"/>
              <a:t> to </a:t>
            </a:r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dirty="0" err="1"/>
              <a:t>understand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nucleon-nucleon</a:t>
            </a:r>
            <a:r>
              <a:rPr lang="es-ES" dirty="0"/>
              <a:t> </a:t>
            </a:r>
            <a:r>
              <a:rPr lang="es-ES" dirty="0" err="1"/>
              <a:t>correlations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role </a:t>
            </a:r>
            <a:r>
              <a:rPr lang="es-ES" dirty="0" err="1"/>
              <a:t>play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continuum.</a:t>
            </a:r>
          </a:p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scattering</a:t>
            </a:r>
            <a:r>
              <a:rPr lang="es-ES" dirty="0"/>
              <a:t> </a:t>
            </a:r>
            <a:r>
              <a:rPr lang="es-ES" dirty="0" err="1"/>
              <a:t>studies</a:t>
            </a:r>
            <a:r>
              <a:rPr lang="es-ES" dirty="0"/>
              <a:t> at </a:t>
            </a:r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energies</a:t>
            </a:r>
            <a:r>
              <a:rPr lang="es-ES" dirty="0"/>
              <a:t> </a:t>
            </a:r>
            <a:r>
              <a:rPr lang="es-ES" dirty="0" err="1"/>
              <a:t>allow</a:t>
            </a:r>
            <a:r>
              <a:rPr lang="es-ES" dirty="0"/>
              <a:t> </a:t>
            </a:r>
            <a:r>
              <a:rPr lang="es-ES" dirty="0" err="1"/>
              <a:t>energies</a:t>
            </a:r>
            <a:r>
              <a:rPr lang="es-ES" dirty="0"/>
              <a:t> </a:t>
            </a:r>
            <a:r>
              <a:rPr lang="es-ES" dirty="0" err="1"/>
              <a:t>allows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study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interplay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nuclear </a:t>
            </a:r>
            <a:r>
              <a:rPr lang="es-ES" dirty="0" err="1"/>
              <a:t>structure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reaction</a:t>
            </a:r>
            <a:r>
              <a:rPr lang="es-ES" dirty="0"/>
              <a:t> </a:t>
            </a:r>
            <a:r>
              <a:rPr lang="es-ES" dirty="0" err="1"/>
              <a:t>dynamics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43635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B6A19-FA96-142D-4393-799EF3B5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66042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1E03BD"/>
                </a:solidFill>
              </a:rPr>
              <a:t>EURO-LABS Hands On Schools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8A2320-AFA9-4313-F320-9D78F36D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00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EURO-LABS is committed to improve the efficiency of use of RIs and to increase its human and institutional basis. To this aim, EURO-LABS organizes a system of training activities, at various levels, starting with annual Basic Training schools and Advanced Training schools.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EURO_LABS Webpage: </a:t>
            </a:r>
            <a:r>
              <a:rPr lang="en-US" sz="1800" dirty="0">
                <a:solidFill>
                  <a:srgbClr val="1E03BD"/>
                </a:solidFill>
                <a:hlinkClick r:id="rId2"/>
              </a:rPr>
              <a:t>https://web.infn.it/EURO-LABS</a:t>
            </a:r>
            <a:endParaRPr lang="en-US" sz="1800" dirty="0">
              <a:solidFill>
                <a:srgbClr val="1E03BD"/>
              </a:solidFill>
            </a:endParaRPr>
          </a:p>
          <a:p>
            <a:endParaRPr lang="es-ES" sz="1800" dirty="0">
              <a:solidFill>
                <a:srgbClr val="1E03B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 training school of  2024: 18-28  of June 2024 in Warsaw, Poland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 will involve hands-on activities around the accelerators in Warsaw. The training will from vacuum and target technology, to detectors and detectors array, accelerators and DAQ.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Announcement in February</a:t>
            </a:r>
          </a:p>
          <a:p>
            <a:pPr marL="0" indent="0">
              <a:buNone/>
            </a:pPr>
            <a:endParaRPr lang="es-E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 training school of 2024 dedicated to Operation of Accelerators, June 3</a:t>
            </a:r>
            <a:r>
              <a:rPr lang="en-US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7</a:t>
            </a:r>
            <a:r>
              <a:rPr lang="en-US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be organized at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CERN, Geneva, Switzerland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It will involve hands-on activities in three facilities: CLEAR, ISOLDE and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PSBooster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training will cover an introduction to accelerators, control systems, beam characterization, steering algorithms, phasing SC cavities and other advanced topics</a:t>
            </a:r>
            <a:r>
              <a:rPr lang="es-ES" sz="1200" dirty="0">
                <a:effectLst/>
              </a:rPr>
              <a:t> .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To apply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please register online at https://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indico.cern.ch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/event/1357293/ or write to </a:t>
            </a:r>
            <a:r>
              <a:rPr lang="en-US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mgb@cern.ch</a:t>
            </a:r>
            <a:r>
              <a:rPr lang="en-US" sz="18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Dealine</a:t>
            </a:r>
            <a:r>
              <a:rPr lang="en-US" sz="18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January 31st</a:t>
            </a:r>
            <a:endParaRPr lang="es-E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195937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b="1" dirty="0" err="1"/>
              <a:t>Theoretically</a:t>
            </a:r>
            <a:r>
              <a:rPr lang="es-ES_tradnl" dirty="0"/>
              <a:t>  </a:t>
            </a:r>
            <a:r>
              <a:rPr lang="es-ES_tradnl" b="1" dirty="0"/>
              <a:t>more simple:</a:t>
            </a:r>
          </a:p>
          <a:p>
            <a:pPr lvl="1"/>
            <a:r>
              <a:rPr lang="es-ES_tradnl" dirty="0"/>
              <a:t>1n halo   vs     2n halo</a:t>
            </a:r>
          </a:p>
          <a:p>
            <a:pPr lvl="1"/>
            <a:endParaRPr lang="es-ES_tradnl" dirty="0"/>
          </a:p>
          <a:p>
            <a:r>
              <a:rPr lang="es-ES_tradnl" b="1" dirty="0" err="1"/>
              <a:t>Experimentally</a:t>
            </a:r>
            <a:r>
              <a:rPr lang="es-ES_tradnl" b="1" dirty="0"/>
              <a:t> more </a:t>
            </a:r>
            <a:r>
              <a:rPr lang="es-ES_tradnl" b="1" dirty="0" err="1"/>
              <a:t>complicated</a:t>
            </a:r>
            <a:endParaRPr lang="es-ES_tradnl" b="1" dirty="0"/>
          </a:p>
          <a:p>
            <a:pPr lvl="1"/>
            <a:r>
              <a:rPr lang="es-ES_tradnl" dirty="0" err="1"/>
              <a:t>Bound</a:t>
            </a:r>
            <a:r>
              <a:rPr lang="es-ES_tradnl" dirty="0"/>
              <a:t> </a:t>
            </a:r>
            <a:r>
              <a:rPr lang="es-ES_tradnl" dirty="0" err="1"/>
              <a:t>excited</a:t>
            </a:r>
            <a:r>
              <a:rPr lang="es-ES_tradnl" dirty="0"/>
              <a:t> </a:t>
            </a:r>
            <a:r>
              <a:rPr lang="es-ES_tradnl" dirty="0" err="1"/>
              <a:t>state</a:t>
            </a:r>
            <a:endParaRPr lang="es-ES_tradnl" dirty="0"/>
          </a:p>
          <a:p>
            <a:pPr lvl="1"/>
            <a:r>
              <a:rPr lang="es-ES_tradnl" dirty="0" err="1"/>
              <a:t>Mass</a:t>
            </a:r>
            <a:r>
              <a:rPr lang="es-ES_tradnl" dirty="0"/>
              <a:t> </a:t>
            </a:r>
            <a:r>
              <a:rPr lang="es-ES_tradnl" dirty="0" err="1"/>
              <a:t>difference</a:t>
            </a:r>
            <a:r>
              <a:rPr lang="es-ES_tradnl" dirty="0"/>
              <a:t> </a:t>
            </a:r>
            <a:r>
              <a:rPr lang="es-ES_tradnl" dirty="0" err="1"/>
              <a:t>between</a:t>
            </a:r>
            <a:r>
              <a:rPr lang="es-ES_tradnl" dirty="0"/>
              <a:t> </a:t>
            </a:r>
          </a:p>
          <a:p>
            <a:pPr lvl="1">
              <a:buNone/>
            </a:pPr>
            <a:r>
              <a:rPr lang="es-ES_tradnl" baseline="30000" dirty="0"/>
              <a:t>			11</a:t>
            </a:r>
            <a:r>
              <a:rPr lang="es-ES_tradnl" dirty="0"/>
              <a:t>Be and </a:t>
            </a:r>
            <a:r>
              <a:rPr lang="es-ES_tradnl" baseline="30000" dirty="0"/>
              <a:t>10</a:t>
            </a:r>
            <a:r>
              <a:rPr lang="es-ES_tradnl" dirty="0"/>
              <a:t>Be </a:t>
            </a:r>
            <a:r>
              <a:rPr lang="es-ES_tradnl" dirty="0" err="1"/>
              <a:t>smaller</a:t>
            </a:r>
            <a:r>
              <a:rPr lang="es-ES_tradnl" dirty="0"/>
              <a:t>.</a:t>
            </a:r>
          </a:p>
          <a:p>
            <a:pPr lvl="2"/>
            <a:r>
              <a:rPr lang="es-ES_tradnl" dirty="0"/>
              <a:t>1/11  </a:t>
            </a:r>
            <a:r>
              <a:rPr lang="es-ES_tradnl" dirty="0" err="1"/>
              <a:t>compared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    2/11 in </a:t>
            </a:r>
            <a:r>
              <a:rPr lang="es-ES_tradnl" baseline="30000" dirty="0"/>
              <a:t>11</a:t>
            </a:r>
            <a:r>
              <a:rPr lang="es-ES_tradnl" dirty="0"/>
              <a:t>Li</a:t>
            </a:r>
            <a:endParaRPr lang="es-ES" dirty="0"/>
          </a:p>
          <a:p>
            <a:pPr lvl="2">
              <a:buNone/>
            </a:pPr>
            <a:r>
              <a:rPr lang="es-ES_tradnl" dirty="0"/>
              <a:t>                                        2/6   in  </a:t>
            </a:r>
            <a:r>
              <a:rPr lang="es-ES_tradnl" baseline="30000" dirty="0"/>
              <a:t>6</a:t>
            </a:r>
            <a:r>
              <a:rPr lang="es-ES_tradnl" dirty="0"/>
              <a:t>He</a:t>
            </a:r>
            <a:endParaRPr lang="es-ES" dirty="0"/>
          </a:p>
          <a:p>
            <a:pPr lvl="2"/>
            <a:endParaRPr lang="es-ES" dirty="0"/>
          </a:p>
          <a:p>
            <a:pPr lvl="1"/>
            <a:endParaRPr lang="es-ES" dirty="0"/>
          </a:p>
        </p:txBody>
      </p:sp>
      <p:pic>
        <p:nvPicPr>
          <p:cNvPr id="9" name="8 Imagen" descr="csi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24017" y="189230"/>
            <a:ext cx="1513606" cy="377626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9A44B5A1-D747-1141-89B1-094D4B603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05" y="222707"/>
            <a:ext cx="6409060" cy="562074"/>
          </a:xfrm>
        </p:spPr>
        <p:txBody>
          <a:bodyPr>
            <a:noAutofit/>
          </a:bodyPr>
          <a:lstStyle/>
          <a:p>
            <a:pPr lvl="0"/>
            <a:r>
              <a:rPr lang="es-ES_tradnl" sz="3200" dirty="0" err="1">
                <a:solidFill>
                  <a:srgbClr val="1E03BD"/>
                </a:solidFill>
              </a:rPr>
              <a:t>Better</a:t>
            </a:r>
            <a:r>
              <a:rPr lang="es-ES_tradnl" sz="3200" dirty="0">
                <a:solidFill>
                  <a:srgbClr val="1E03BD"/>
                </a:solidFill>
              </a:rPr>
              <a:t> </a:t>
            </a:r>
            <a:r>
              <a:rPr lang="es-ES_tradnl" sz="3200" dirty="0" err="1">
                <a:solidFill>
                  <a:srgbClr val="1E03BD"/>
                </a:solidFill>
              </a:rPr>
              <a:t>handling</a:t>
            </a:r>
            <a:r>
              <a:rPr lang="es-ES_tradnl" sz="3200" dirty="0">
                <a:solidFill>
                  <a:srgbClr val="1E03BD"/>
                </a:solidFill>
              </a:rPr>
              <a:t> of </a:t>
            </a:r>
            <a:r>
              <a:rPr lang="es-ES_tradnl" sz="3200" dirty="0" err="1">
                <a:solidFill>
                  <a:srgbClr val="1E03BD"/>
                </a:solidFill>
              </a:rPr>
              <a:t>theory</a:t>
            </a:r>
            <a:r>
              <a:rPr lang="es-ES_tradnl" sz="3200" dirty="0">
                <a:solidFill>
                  <a:srgbClr val="1E03BD"/>
                </a:solidFill>
              </a:rPr>
              <a:t> </a:t>
            </a:r>
            <a:r>
              <a:rPr lang="es-ES_tradnl" sz="3200" dirty="0" err="1">
                <a:solidFill>
                  <a:srgbClr val="1E03BD"/>
                </a:solidFill>
              </a:rPr>
              <a:t>for</a:t>
            </a:r>
            <a:r>
              <a:rPr lang="es-ES_tradnl" sz="3200" dirty="0">
                <a:solidFill>
                  <a:srgbClr val="1E03BD"/>
                </a:solidFill>
              </a:rPr>
              <a:t> </a:t>
            </a:r>
            <a:r>
              <a:rPr lang="es-ES_tradnl" sz="3200" baseline="30000" dirty="0">
                <a:solidFill>
                  <a:srgbClr val="1E03BD"/>
                </a:solidFill>
              </a:rPr>
              <a:t>11</a:t>
            </a:r>
            <a:r>
              <a:rPr lang="es-ES_tradnl" sz="3200" dirty="0">
                <a:solidFill>
                  <a:srgbClr val="1E03BD"/>
                </a:solidFill>
              </a:rPr>
              <a:t>Be!!</a:t>
            </a:r>
            <a:endParaRPr lang="es-ES" sz="3200" dirty="0">
              <a:solidFill>
                <a:srgbClr val="1E03BD"/>
              </a:solidFill>
            </a:endParaRPr>
          </a:p>
        </p:txBody>
      </p:sp>
      <p:grpSp>
        <p:nvGrpSpPr>
          <p:cNvPr id="12" name="Agrupar 5">
            <a:extLst>
              <a:ext uri="{FF2B5EF4-FFF2-40B4-BE49-F238E27FC236}">
                <a16:creationId xmlns:a16="http://schemas.microsoft.com/office/drawing/2014/main" id="{D80407DC-000F-2442-936F-5540BAC0589B}"/>
              </a:ext>
            </a:extLst>
          </p:cNvPr>
          <p:cNvGrpSpPr>
            <a:grpSpLocks/>
          </p:cNvGrpSpPr>
          <p:nvPr/>
        </p:nvGrpSpPr>
        <p:grpSpPr bwMode="auto">
          <a:xfrm>
            <a:off x="6487392" y="3546809"/>
            <a:ext cx="1873250" cy="1701800"/>
            <a:chOff x="7091363" y="3248025"/>
            <a:chExt cx="1873250" cy="1701800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84F45367-FAC3-5442-92AB-BA63BD97A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363" y="3248025"/>
              <a:ext cx="1873250" cy="140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Conector recto de flecha 12">
              <a:extLst>
                <a:ext uri="{FF2B5EF4-FFF2-40B4-BE49-F238E27FC236}">
                  <a16:creationId xmlns:a16="http://schemas.microsoft.com/office/drawing/2014/main" id="{A0FBD26F-6289-C741-B4D8-D3610E14212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954963" y="3959225"/>
              <a:ext cx="0" cy="53975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CuadroTexto 10">
              <a:extLst>
                <a:ext uri="{FF2B5EF4-FFF2-40B4-BE49-F238E27FC236}">
                  <a16:creationId xmlns:a16="http://schemas.microsoft.com/office/drawing/2014/main" id="{269C55C2-5ED4-F64D-B1AA-FA38403B2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7625" y="4581525"/>
              <a:ext cx="7207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" altLang="es-ES" baseline="30000">
                  <a:solidFill>
                    <a:srgbClr val="000090"/>
                  </a:solidFill>
                </a:rPr>
                <a:t>11</a:t>
              </a:r>
              <a:r>
                <a:rPr lang="es-ES" altLang="es-ES">
                  <a:solidFill>
                    <a:srgbClr val="000090"/>
                  </a:solidFill>
                </a:rPr>
                <a:t>Be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03512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1">
            <a:extLst>
              <a:ext uri="{FF2B5EF4-FFF2-40B4-BE49-F238E27FC236}">
                <a16:creationId xmlns:a16="http://schemas.microsoft.com/office/drawing/2014/main" id="{3D204387-7C9A-D949-BF4F-05C994321EDE}"/>
              </a:ext>
            </a:extLst>
          </p:cNvPr>
          <p:cNvSpPr txBox="1">
            <a:spLocks/>
          </p:cNvSpPr>
          <p:nvPr/>
        </p:nvSpPr>
        <p:spPr bwMode="auto">
          <a:xfrm>
            <a:off x="-180975" y="17463"/>
            <a:ext cx="96853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_tradnl" altLang="es-ES" sz="3200" dirty="0" err="1">
                <a:solidFill>
                  <a:srgbClr val="1E03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</a:t>
            </a:r>
            <a:r>
              <a:rPr lang="es-ES_tradnl" altLang="es-ES" sz="3200" dirty="0">
                <a:solidFill>
                  <a:srgbClr val="1E03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altLang="es-ES" sz="3200" dirty="0" err="1">
                <a:solidFill>
                  <a:srgbClr val="1E03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Reaction</a:t>
            </a:r>
            <a:r>
              <a:rPr lang="es-ES_tradnl" altLang="es-ES" sz="3200" dirty="0">
                <a:solidFill>
                  <a:srgbClr val="1E03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altLang="es-ES" sz="3200" dirty="0" err="1">
                <a:solidFill>
                  <a:srgbClr val="1E03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es-ES_tradnl" altLang="es-ES" sz="3200" dirty="0">
                <a:solidFill>
                  <a:srgbClr val="1E03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altLang="es-ES" sz="3200" dirty="0" err="1">
                <a:solidFill>
                  <a:srgbClr val="1E03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</a:t>
            </a:r>
            <a:r>
              <a:rPr lang="es-ES_tradnl" altLang="es-ES" sz="3200" dirty="0">
                <a:solidFill>
                  <a:srgbClr val="1E03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Coulomb </a:t>
            </a:r>
            <a:r>
              <a:rPr lang="es-ES_tradnl" altLang="es-ES" sz="3200" dirty="0" err="1">
                <a:solidFill>
                  <a:srgbClr val="1E03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</a:t>
            </a:r>
            <a:r>
              <a:rPr lang="es-ES_tradnl" altLang="es-ES" sz="3200" dirty="0">
                <a:solidFill>
                  <a:srgbClr val="1E03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C98D71F2-164D-9C40-86F5-56D777CFE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r="12781"/>
          <a:stretch>
            <a:fillRect/>
          </a:stretch>
        </p:blipFill>
        <p:spPr bwMode="auto">
          <a:xfrm>
            <a:off x="684213" y="1698625"/>
            <a:ext cx="2663825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07" name="Picture 2">
            <a:extLst>
              <a:ext uri="{FF2B5EF4-FFF2-40B4-BE49-F238E27FC236}">
                <a16:creationId xmlns:a16="http://schemas.microsoft.com/office/drawing/2014/main" id="{935563AF-B0DA-EE4D-9920-C1AC1C5A5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92188"/>
            <a:ext cx="4013200" cy="3157537"/>
          </a:xfrm>
          <a:prstGeom prst="rect">
            <a:avLst/>
          </a:prstGeom>
          <a:noFill/>
          <a:ln>
            <a:noFill/>
          </a:ln>
          <a:effectLst>
            <a:outerShdw sx="0" sy="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5B8A7CDF-0E94-7940-A9C1-687FD2696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557338"/>
            <a:ext cx="1228725" cy="711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GB" altLang="es-ES" sz="2000" baseline="300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lang="en-GB" altLang="es-ES" sz="20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Be+</a:t>
            </a:r>
            <a:r>
              <a:rPr lang="en-GB" altLang="es-ES" sz="2000" baseline="300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64</a:t>
            </a:r>
            <a:r>
              <a:rPr lang="en-GB" altLang="es-ES" sz="20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Zn</a:t>
            </a:r>
            <a:endParaRPr lang="en-GB" altLang="es-ES" sz="2000" baseline="3000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GB" altLang="es-ES" sz="2000" baseline="3000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</a:t>
            </a:r>
            <a:r>
              <a:rPr lang="en-GB" altLang="es-ES" sz="200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Be+</a:t>
            </a:r>
            <a:r>
              <a:rPr lang="en-GB" altLang="es-ES" sz="2000" baseline="3000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64</a:t>
            </a:r>
            <a:r>
              <a:rPr lang="en-GB" altLang="es-ES" sz="200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Zn</a:t>
            </a: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39DEE88C-DBE1-D241-81FC-955090186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5184775" cy="833438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400" b="1" baseline="300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10,11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Be + </a:t>
            </a:r>
            <a:r>
              <a:rPr lang="en-GB" sz="2400" b="1" baseline="300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64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Zn &amp; </a:t>
            </a:r>
            <a:r>
              <a:rPr lang="en-GB" sz="2400" b="1" baseline="300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11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Be + </a:t>
            </a:r>
            <a:r>
              <a:rPr lang="en-GB" sz="2400" b="1" baseline="300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120</a:t>
            </a: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Sn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sz="24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@ ISOLDE (2.7 MeV/u)</a:t>
            </a:r>
            <a:endParaRPr lang="it-IT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9021F21-AF32-4745-803C-A0321ABDF22C}"/>
              </a:ext>
            </a:extLst>
          </p:cNvPr>
          <p:cNvSpPr txBox="1"/>
          <p:nvPr/>
        </p:nvSpPr>
        <p:spPr>
          <a:xfrm>
            <a:off x="5131197" y="3926812"/>
            <a:ext cx="3529013" cy="21852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 b="1" dirty="0">
              <a:solidFill>
                <a:srgbClr val="3333CC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algn="just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it-IT" sz="2000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Experimental</a:t>
            </a:r>
            <a:r>
              <a:rPr lang="it-IT" sz="2000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quasi-elastic</a:t>
            </a:r>
            <a:r>
              <a:rPr lang="it-IT" sz="2000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cross </a:t>
            </a:r>
            <a:r>
              <a:rPr lang="it-IT" sz="2000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section</a:t>
            </a:r>
            <a:r>
              <a:rPr lang="it-IT" sz="2000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</a:t>
            </a:r>
            <a:r>
              <a:rPr lang="it-IT" sz="2000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reproduced</a:t>
            </a:r>
            <a:r>
              <a:rPr lang="it-IT" sz="2000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only</a:t>
            </a:r>
            <a:r>
              <a:rPr lang="it-IT" sz="2000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if</a:t>
            </a:r>
            <a:r>
              <a:rPr lang="it-IT" sz="2000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coupling</a:t>
            </a:r>
            <a:r>
              <a:rPr lang="it-IT" sz="2000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to continuum  via the  Coulomb and </a:t>
            </a:r>
            <a:r>
              <a:rPr lang="it-IT" sz="2000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nuclear</a:t>
            </a:r>
            <a:r>
              <a:rPr lang="it-IT" sz="2000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interactions</a:t>
            </a:r>
            <a:r>
              <a:rPr lang="it-IT" sz="2000" dirty="0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are </a:t>
            </a:r>
            <a:r>
              <a:rPr lang="it-IT" sz="2000" dirty="0" err="1">
                <a:solidFill>
                  <a:srgbClr val="00009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included</a:t>
            </a:r>
            <a:endParaRPr lang="it-IT" sz="2000" dirty="0">
              <a:solidFill>
                <a:srgbClr val="00009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algn="just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s-E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11" name="CasellaDiTesto 4">
            <a:extLst>
              <a:ext uri="{FF2B5EF4-FFF2-40B4-BE49-F238E27FC236}">
                <a16:creationId xmlns:a16="http://schemas.microsoft.com/office/drawing/2014/main" id="{BC8AF008-AC0C-7D4D-9E3D-49F805D7B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7678" y="6216780"/>
            <a:ext cx="3956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s-ES" sz="1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Di Pietro et al. Phys. Rev. Lett. 105,022701(2010)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s-ES" sz="1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21512" name="Agrupar 12">
            <a:extLst>
              <a:ext uri="{FF2B5EF4-FFF2-40B4-BE49-F238E27FC236}">
                <a16:creationId xmlns:a16="http://schemas.microsoft.com/office/drawing/2014/main" id="{202AD72E-5552-EB41-8590-240B8E4B5FB6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409950"/>
            <a:ext cx="4568825" cy="3475038"/>
            <a:chOff x="395536" y="3284984"/>
            <a:chExt cx="4568825" cy="3476129"/>
          </a:xfrm>
        </p:grpSpPr>
        <p:pic>
          <p:nvPicPr>
            <p:cNvPr id="21513" name="Picture 3" descr="C:\articolo PRC\aps\11Be_CDCC_Moro.png">
              <a:extLst>
                <a:ext uri="{FF2B5EF4-FFF2-40B4-BE49-F238E27FC236}">
                  <a16:creationId xmlns:a16="http://schemas.microsoft.com/office/drawing/2014/main" id="{DA6D6413-C797-D342-B627-7F5A136DF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284984"/>
              <a:ext cx="4568825" cy="3233738"/>
            </a:xfrm>
            <a:prstGeom prst="rect">
              <a:avLst/>
            </a:prstGeom>
            <a:noFill/>
            <a:ln>
              <a:noFill/>
            </a:ln>
            <a:effectLst>
              <a:outerShdw sx="0" sy="0"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4" name="CuadroTexto 11">
              <a:extLst>
                <a:ext uri="{FF2B5EF4-FFF2-40B4-BE49-F238E27FC236}">
                  <a16:creationId xmlns:a16="http://schemas.microsoft.com/office/drawing/2014/main" id="{2D10BAF1-CDDF-1A42-A0F8-750EB00729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584" y="6453336"/>
              <a:ext cx="38884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" altLang="es-ES" sz="1400">
                  <a:solidFill>
                    <a:schemeClr val="tx1"/>
                  </a:solidFill>
                </a:rPr>
                <a:t> Di Pietro et al., PRC84(2013)064614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2611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Marcador de pie de página 3">
            <a:extLst>
              <a:ext uri="{FF2B5EF4-FFF2-40B4-BE49-F238E27FC236}">
                <a16:creationId xmlns:a16="http://schemas.microsoft.com/office/drawing/2014/main" id="{B6DE0526-6C42-F148-9FCE-C7D5AF4F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0338" y="6381750"/>
            <a:ext cx="4543425" cy="354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s-ES" altLang="es-ES" sz="1400" dirty="0"/>
          </a:p>
        </p:txBody>
      </p:sp>
      <p:sp>
        <p:nvSpPr>
          <p:cNvPr id="34818" name="Título 1">
            <a:extLst>
              <a:ext uri="{FF2B5EF4-FFF2-40B4-BE49-F238E27FC236}">
                <a16:creationId xmlns:a16="http://schemas.microsoft.com/office/drawing/2014/main" id="{91F47109-E2D3-BC44-BE6D-4DB100B51C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18487" cy="754063"/>
          </a:xfrm>
        </p:spPr>
        <p:txBody>
          <a:bodyPr>
            <a:normAutofit fontScale="90000"/>
          </a:bodyPr>
          <a:lstStyle/>
          <a:p>
            <a:r>
              <a:rPr lang="en-US" altLang="es-ES" baseline="30000" dirty="0"/>
              <a:t>11</a:t>
            </a:r>
            <a:r>
              <a:rPr lang="en-US" altLang="es-ES" dirty="0"/>
              <a:t>Be + </a:t>
            </a:r>
            <a:r>
              <a:rPr lang="en-US" altLang="es-ES" baseline="30000" dirty="0"/>
              <a:t>197</a:t>
            </a:r>
            <a:r>
              <a:rPr lang="en-US" altLang="es-ES" dirty="0"/>
              <a:t>Au: </a:t>
            </a:r>
            <a:r>
              <a:rPr lang="es-ES" altLang="es-ES" dirty="0"/>
              <a:t>CDCC</a:t>
            </a:r>
          </a:p>
        </p:txBody>
      </p:sp>
      <p:pic>
        <p:nvPicPr>
          <p:cNvPr id="34819" name="Imagen 5" descr="be11au_e37_qel.png">
            <a:extLst>
              <a:ext uri="{FF2B5EF4-FFF2-40B4-BE49-F238E27FC236}">
                <a16:creationId xmlns:a16="http://schemas.microsoft.com/office/drawing/2014/main" id="{D4C34861-8E9D-BA46-846F-CCA92283A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193925"/>
            <a:ext cx="44148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Imagen 6" descr="Screen Shot 2016-07-12 at 14.46.57.png">
            <a:extLst>
              <a:ext uri="{FF2B5EF4-FFF2-40B4-BE49-F238E27FC236}">
                <a16:creationId xmlns:a16="http://schemas.microsoft.com/office/drawing/2014/main" id="{83AD5228-A39A-8A41-A88B-DB49E7BE9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22488"/>
            <a:ext cx="4149725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CuadroTexto 7">
            <a:extLst>
              <a:ext uri="{FF2B5EF4-FFF2-40B4-BE49-F238E27FC236}">
                <a16:creationId xmlns:a16="http://schemas.microsoft.com/office/drawing/2014/main" id="{9B221BBB-48BA-4A4A-BAD2-A63C7F96C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08050"/>
            <a:ext cx="87852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es-ES" altLang="es-ES" sz="2400">
                <a:solidFill>
                  <a:srgbClr val="000090"/>
                </a:solidFill>
              </a:rPr>
              <a:t>Convergence obtained when many n-core partial-waves and high excitation energy in the continuum are included </a:t>
            </a:r>
            <a:r>
              <a:rPr lang="es-ES" altLang="es-ES" sz="2400">
                <a:solidFill>
                  <a:srgbClr val="000090"/>
                </a:solidFill>
                <a:sym typeface="Wingdings" pitchFamily="2" charset="2"/>
              </a:rPr>
              <a:t> </a:t>
            </a:r>
            <a:r>
              <a:rPr lang="es-ES" altLang="es-ES" sz="2400" b="1">
                <a:solidFill>
                  <a:srgbClr val="000090"/>
                </a:solidFill>
                <a:sym typeface="Wingdings" pitchFamily="2" charset="2"/>
              </a:rPr>
              <a:t>High order couplings are important.</a:t>
            </a:r>
          </a:p>
        </p:txBody>
      </p:sp>
      <p:sp>
        <p:nvSpPr>
          <p:cNvPr id="34822" name="CuadroTexto 8">
            <a:extLst>
              <a:ext uri="{FF2B5EF4-FFF2-40B4-BE49-F238E27FC236}">
                <a16:creationId xmlns:a16="http://schemas.microsoft.com/office/drawing/2014/main" id="{666EA9BE-E3A7-AF46-8F5D-D82767CC7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82" y="4886008"/>
            <a:ext cx="89281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es-ES" altLang="es-ES" sz="2400" dirty="0" err="1">
                <a:solidFill>
                  <a:srgbClr val="FF0000"/>
                </a:solidFill>
              </a:rPr>
              <a:t>The</a:t>
            </a:r>
            <a:r>
              <a:rPr lang="es-ES" altLang="es-ES" sz="2400" dirty="0">
                <a:solidFill>
                  <a:srgbClr val="FF0000"/>
                </a:solidFill>
              </a:rPr>
              <a:t> CDCC </a:t>
            </a:r>
            <a:r>
              <a:rPr lang="es-ES" altLang="es-ES" sz="2400" dirty="0" err="1">
                <a:solidFill>
                  <a:srgbClr val="FF0000"/>
                </a:solidFill>
              </a:rPr>
              <a:t>calculation</a:t>
            </a:r>
            <a:r>
              <a:rPr lang="es-ES" altLang="es-ES" sz="2400" dirty="0">
                <a:solidFill>
                  <a:srgbClr val="FF0000"/>
                </a:solidFill>
              </a:rPr>
              <a:t> </a:t>
            </a:r>
            <a:r>
              <a:rPr lang="es-ES" altLang="es-ES" sz="2400" dirty="0" err="1">
                <a:solidFill>
                  <a:srgbClr val="FF0000"/>
                </a:solidFill>
              </a:rPr>
              <a:t>is</a:t>
            </a:r>
            <a:r>
              <a:rPr lang="es-ES" altLang="es-ES" sz="2400" dirty="0">
                <a:solidFill>
                  <a:srgbClr val="FF0000"/>
                </a:solidFill>
              </a:rPr>
              <a:t> </a:t>
            </a:r>
            <a:r>
              <a:rPr lang="es-ES" altLang="es-ES" sz="2400" dirty="0" err="1">
                <a:solidFill>
                  <a:srgbClr val="FF0000"/>
                </a:solidFill>
              </a:rPr>
              <a:t>able</a:t>
            </a:r>
            <a:r>
              <a:rPr lang="es-ES" altLang="es-ES" sz="2400" dirty="0">
                <a:solidFill>
                  <a:srgbClr val="FF0000"/>
                </a:solidFill>
              </a:rPr>
              <a:t> to describe </a:t>
            </a:r>
            <a:r>
              <a:rPr lang="es-ES" altLang="es-ES" sz="2400" dirty="0" err="1">
                <a:solidFill>
                  <a:srgbClr val="FF0000"/>
                </a:solidFill>
              </a:rPr>
              <a:t>both</a:t>
            </a:r>
            <a:r>
              <a:rPr lang="es-ES" altLang="es-ES" sz="2400" dirty="0">
                <a:solidFill>
                  <a:srgbClr val="FF0000"/>
                </a:solidFill>
              </a:rPr>
              <a:t> </a:t>
            </a:r>
            <a:r>
              <a:rPr lang="es-ES" altLang="es-ES" sz="2400" dirty="0" err="1">
                <a:solidFill>
                  <a:srgbClr val="FF0000"/>
                </a:solidFill>
              </a:rPr>
              <a:t>the</a:t>
            </a:r>
            <a:r>
              <a:rPr lang="es-ES" altLang="es-ES" sz="2400" dirty="0">
                <a:solidFill>
                  <a:srgbClr val="FF0000"/>
                </a:solidFill>
              </a:rPr>
              <a:t> </a:t>
            </a:r>
            <a:r>
              <a:rPr lang="es-ES" altLang="es-ES" sz="2400" dirty="0" err="1">
                <a:solidFill>
                  <a:srgbClr val="FF0000"/>
                </a:solidFill>
              </a:rPr>
              <a:t>quasi-elastic</a:t>
            </a:r>
            <a:r>
              <a:rPr lang="es-ES" altLang="es-ES" sz="2400" dirty="0">
                <a:solidFill>
                  <a:srgbClr val="FF0000"/>
                </a:solidFill>
              </a:rPr>
              <a:t> and Coulomb </a:t>
            </a:r>
            <a:r>
              <a:rPr lang="es-ES" altLang="es-ES" sz="2400" dirty="0" err="1">
                <a:solidFill>
                  <a:srgbClr val="FF0000"/>
                </a:solidFill>
              </a:rPr>
              <a:t>breakup</a:t>
            </a:r>
            <a:r>
              <a:rPr lang="es-ES" altLang="es-ES" sz="2400" dirty="0">
                <a:solidFill>
                  <a:srgbClr val="FF0000"/>
                </a:solidFill>
              </a:rPr>
              <a:t> data</a:t>
            </a:r>
            <a:endParaRPr lang="es-ES" altLang="es-ES" sz="2400" b="1" dirty="0">
              <a:solidFill>
                <a:srgbClr val="000090"/>
              </a:solidFill>
              <a:sym typeface="Wingdings" pitchFamily="2" charset="2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es-ES" altLang="es-ES" sz="2400" dirty="0">
                <a:solidFill>
                  <a:srgbClr val="000090"/>
                </a:solidFill>
                <a:sym typeface="Wingdings" pitchFamily="2" charset="2"/>
              </a:rPr>
              <a:t>Transfer &amp;  non-</a:t>
            </a:r>
            <a:r>
              <a:rPr lang="es-ES" altLang="es-ES" sz="2400" dirty="0" err="1">
                <a:solidFill>
                  <a:srgbClr val="000090"/>
                </a:solidFill>
                <a:sym typeface="Wingdings" pitchFamily="2" charset="2"/>
              </a:rPr>
              <a:t>elastic</a:t>
            </a:r>
            <a:r>
              <a:rPr lang="es-ES" altLang="es-ES" sz="2400" dirty="0">
                <a:solidFill>
                  <a:srgbClr val="000090"/>
                </a:solidFill>
                <a:sym typeface="Wingdings" pitchFamily="2" charset="2"/>
              </a:rPr>
              <a:t> </a:t>
            </a:r>
            <a:r>
              <a:rPr lang="es-ES" altLang="es-ES" sz="2400" dirty="0" err="1">
                <a:solidFill>
                  <a:srgbClr val="000090"/>
                </a:solidFill>
                <a:sym typeface="Wingdings" pitchFamily="2" charset="2"/>
              </a:rPr>
              <a:t>breakup</a:t>
            </a:r>
            <a:r>
              <a:rPr lang="es-ES" altLang="es-ES" sz="2400" dirty="0">
                <a:solidFill>
                  <a:srgbClr val="000090"/>
                </a:solidFill>
                <a:sym typeface="Wingdings" pitchFamily="2" charset="2"/>
              </a:rPr>
              <a:t> </a:t>
            </a:r>
            <a:r>
              <a:rPr lang="es-ES" altLang="es-ES" sz="2400" dirty="0" err="1">
                <a:solidFill>
                  <a:srgbClr val="000090"/>
                </a:solidFill>
                <a:sym typeface="Wingdings" pitchFamily="2" charset="2"/>
              </a:rPr>
              <a:t>responsible</a:t>
            </a:r>
            <a:r>
              <a:rPr lang="es-ES" altLang="es-ES" sz="2400" dirty="0">
                <a:solidFill>
                  <a:srgbClr val="000090"/>
                </a:solidFill>
                <a:sym typeface="Wingdings" pitchFamily="2" charset="2"/>
              </a:rPr>
              <a:t> of </a:t>
            </a:r>
            <a:r>
              <a:rPr lang="es-ES" altLang="es-ES" sz="2400" dirty="0" err="1">
                <a:solidFill>
                  <a:srgbClr val="000090"/>
                </a:solidFill>
                <a:sym typeface="Wingdings" pitchFamily="2" charset="2"/>
              </a:rPr>
              <a:t>the</a:t>
            </a:r>
            <a:r>
              <a:rPr lang="es-ES" altLang="es-ES" sz="2400" dirty="0">
                <a:solidFill>
                  <a:srgbClr val="000090"/>
                </a:solidFill>
                <a:sym typeface="Wingdings" pitchFamily="2" charset="2"/>
              </a:rPr>
              <a:t> </a:t>
            </a:r>
            <a:r>
              <a:rPr lang="es-ES" altLang="es-ES" sz="2400" dirty="0" err="1">
                <a:solidFill>
                  <a:srgbClr val="000090"/>
                </a:solidFill>
                <a:sym typeface="Wingdings" pitchFamily="2" charset="2"/>
              </a:rPr>
              <a:t>breakup</a:t>
            </a:r>
            <a:r>
              <a:rPr lang="es-ES" altLang="es-ES" sz="2400" dirty="0">
                <a:solidFill>
                  <a:srgbClr val="000090"/>
                </a:solidFill>
                <a:sym typeface="Wingdings" pitchFamily="2" charset="2"/>
              </a:rPr>
              <a:t> at </a:t>
            </a:r>
            <a:r>
              <a:rPr lang="es-ES" altLang="es-ES" sz="2400" dirty="0" err="1">
                <a:solidFill>
                  <a:srgbClr val="000090"/>
                </a:solidFill>
                <a:sym typeface="Wingdings" pitchFamily="2" charset="2"/>
              </a:rPr>
              <a:t>large</a:t>
            </a:r>
            <a:r>
              <a:rPr lang="es-ES" altLang="es-ES" sz="2400" dirty="0">
                <a:solidFill>
                  <a:srgbClr val="000090"/>
                </a:solidFill>
                <a:sym typeface="Wingdings" pitchFamily="2" charset="2"/>
              </a:rPr>
              <a:t> </a:t>
            </a:r>
            <a:r>
              <a:rPr lang="es-ES" altLang="es-ES" sz="2400" dirty="0" err="1">
                <a:solidFill>
                  <a:srgbClr val="000090"/>
                </a:solidFill>
                <a:sym typeface="Wingdings" pitchFamily="2" charset="2"/>
              </a:rPr>
              <a:t>angles</a:t>
            </a:r>
            <a:r>
              <a:rPr lang="es-ES" altLang="es-ES" sz="2400" dirty="0">
                <a:solidFill>
                  <a:srgbClr val="000090"/>
                </a:solidFill>
                <a:sym typeface="Wingdings" pitchFamily="2" charset="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20262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ítulo 1">
            <a:extLst>
              <a:ext uri="{FF2B5EF4-FFF2-40B4-BE49-F238E27FC236}">
                <a16:creationId xmlns:a16="http://schemas.microsoft.com/office/drawing/2014/main" id="{95FF23CE-5E6A-CF44-A73B-05A77CC6F8C5}"/>
              </a:ext>
            </a:extLst>
          </p:cNvPr>
          <p:cNvSpPr txBox="1">
            <a:spLocks/>
          </p:cNvSpPr>
          <p:nvPr/>
        </p:nvSpPr>
        <p:spPr bwMode="auto">
          <a:xfrm>
            <a:off x="165100" y="28575"/>
            <a:ext cx="82946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_tradnl" altLang="es-ES" sz="4400" baseline="30000">
                <a:solidFill>
                  <a:srgbClr val="000000"/>
                </a:solidFill>
              </a:rPr>
              <a:t>11</a:t>
            </a:r>
            <a:r>
              <a:rPr lang="es-ES_tradnl" altLang="es-ES" sz="4400">
                <a:solidFill>
                  <a:srgbClr val="000000"/>
                </a:solidFill>
              </a:rPr>
              <a:t>Be on </a:t>
            </a:r>
            <a:r>
              <a:rPr lang="es-ES_tradnl" altLang="es-ES" sz="4400" baseline="30000">
                <a:solidFill>
                  <a:srgbClr val="000000"/>
                </a:solidFill>
              </a:rPr>
              <a:t>197</a:t>
            </a:r>
            <a:r>
              <a:rPr lang="es-ES_tradnl" altLang="es-ES" sz="4400">
                <a:solidFill>
                  <a:srgbClr val="000000"/>
                </a:solidFill>
              </a:rPr>
              <a:t>Au: XCDCC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DBA26AF-5C9E-F046-A02F-9F396009F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65175"/>
            <a:ext cx="6624637" cy="708025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Wingdings" charset="2"/>
              <a:buChar char="ü"/>
              <a:defRPr/>
            </a:pPr>
            <a:r>
              <a:rPr lang="es-ES_tradnl" altLang="x-none" sz="2000">
                <a:solidFill>
                  <a:srgbClr val="0000FF"/>
                </a:solidFill>
              </a:rPr>
              <a:t>The XCDCC includes a non-spherical </a:t>
            </a:r>
            <a:r>
              <a:rPr lang="es-ES_tradnl" altLang="x-none" sz="2000" baseline="30000">
                <a:solidFill>
                  <a:srgbClr val="0000FF"/>
                </a:solidFill>
              </a:rPr>
              <a:t>10</a:t>
            </a:r>
            <a:r>
              <a:rPr lang="es-ES_tradnl" altLang="x-none" sz="2000">
                <a:solidFill>
                  <a:srgbClr val="0000FF"/>
                </a:solidFill>
              </a:rPr>
              <a:t>Be with deformation reproducing the B(E2) value</a:t>
            </a:r>
            <a:r>
              <a:rPr lang="es-ES_tradnl" altLang="x-none" sz="20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5843" name="CuadroTexto 3">
            <a:extLst>
              <a:ext uri="{FF2B5EF4-FFF2-40B4-BE49-F238E27FC236}">
                <a16:creationId xmlns:a16="http://schemas.microsoft.com/office/drawing/2014/main" id="{C4236012-C35E-2D48-9ECC-8CF097082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412776"/>
            <a:ext cx="7488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>
                <a:solidFill>
                  <a:schemeClr val="tx1"/>
                </a:solidFill>
              </a:rPr>
              <a:t>Ι</a:t>
            </a:r>
            <a:r>
              <a:rPr lang="es-ES" altLang="es-ES" baseline="30000">
                <a:solidFill>
                  <a:schemeClr val="tx1"/>
                </a:solidFill>
              </a:rPr>
              <a:t> 11</a:t>
            </a:r>
            <a:r>
              <a:rPr lang="es-ES" altLang="es-ES">
                <a:solidFill>
                  <a:schemeClr val="tx1"/>
                </a:solidFill>
              </a:rPr>
              <a:t>Be(gs)&gt; = αΙ</a:t>
            </a:r>
            <a:r>
              <a:rPr lang="es-ES" altLang="es-ES" baseline="30000">
                <a:solidFill>
                  <a:schemeClr val="tx1"/>
                </a:solidFill>
              </a:rPr>
              <a:t>10</a:t>
            </a:r>
            <a:r>
              <a:rPr lang="es-ES" altLang="es-ES">
                <a:solidFill>
                  <a:schemeClr val="tx1"/>
                </a:solidFill>
              </a:rPr>
              <a:t>Be(gs)    2s</a:t>
            </a:r>
            <a:r>
              <a:rPr lang="es-ES" altLang="es-ES" baseline="-25000">
                <a:solidFill>
                  <a:schemeClr val="tx1"/>
                </a:solidFill>
              </a:rPr>
              <a:t>1/2</a:t>
            </a:r>
            <a:r>
              <a:rPr lang="es-ES" altLang="es-ES">
                <a:solidFill>
                  <a:schemeClr val="tx1"/>
                </a:solidFill>
              </a:rPr>
              <a:t>&gt;  +  </a:t>
            </a:r>
            <a:r>
              <a:rPr lang="es-ES" altLang="es-ES">
                <a:solidFill>
                  <a:schemeClr val="tx1"/>
                </a:solidFill>
                <a:latin typeface="Symbol" pitchFamily="2" charset="2"/>
              </a:rPr>
              <a:t>b</a:t>
            </a:r>
            <a:r>
              <a:rPr lang="es-ES" altLang="es-ES">
                <a:solidFill>
                  <a:schemeClr val="tx1"/>
                </a:solidFill>
              </a:rPr>
              <a:t>Ι</a:t>
            </a:r>
            <a:r>
              <a:rPr lang="es-ES" altLang="es-ES" baseline="30000">
                <a:solidFill>
                  <a:schemeClr val="tx1"/>
                </a:solidFill>
              </a:rPr>
              <a:t>10</a:t>
            </a:r>
            <a:r>
              <a:rPr lang="es-ES" altLang="es-ES">
                <a:solidFill>
                  <a:schemeClr val="tx1"/>
                </a:solidFill>
              </a:rPr>
              <a:t>Be(2</a:t>
            </a:r>
            <a:r>
              <a:rPr lang="es-ES" altLang="es-ES" baseline="30000">
                <a:solidFill>
                  <a:schemeClr val="tx1"/>
                </a:solidFill>
              </a:rPr>
              <a:t>+</a:t>
            </a:r>
            <a:r>
              <a:rPr lang="es-ES" altLang="es-ES">
                <a:solidFill>
                  <a:schemeClr val="tx1"/>
                </a:solidFill>
              </a:rPr>
              <a:t>)   1d</a:t>
            </a:r>
            <a:r>
              <a:rPr lang="es-ES" altLang="es-ES" baseline="-25000">
                <a:solidFill>
                  <a:schemeClr val="tx1"/>
                </a:solidFill>
              </a:rPr>
              <a:t>5/2</a:t>
            </a:r>
            <a:r>
              <a:rPr lang="es-ES" altLang="es-ES">
                <a:solidFill>
                  <a:schemeClr val="tx1"/>
                </a:solidFill>
              </a:rPr>
              <a:t>&gt;  + </a:t>
            </a:r>
            <a:r>
              <a:rPr lang="es-ES" altLang="es-ES">
                <a:solidFill>
                  <a:schemeClr val="tx1"/>
                </a:solidFill>
                <a:latin typeface="Symbol" pitchFamily="2" charset="2"/>
              </a:rPr>
              <a:t>γ</a:t>
            </a:r>
            <a:r>
              <a:rPr lang="es-ES" altLang="es-ES">
                <a:solidFill>
                  <a:schemeClr val="tx1"/>
                </a:solidFill>
              </a:rPr>
              <a:t> Ι </a:t>
            </a:r>
            <a:r>
              <a:rPr lang="es-ES" altLang="es-ES" baseline="30000">
                <a:solidFill>
                  <a:schemeClr val="tx1"/>
                </a:solidFill>
              </a:rPr>
              <a:t>10</a:t>
            </a:r>
            <a:r>
              <a:rPr lang="es-ES" altLang="es-ES">
                <a:solidFill>
                  <a:schemeClr val="tx1"/>
                </a:solidFill>
              </a:rPr>
              <a:t>Be(2</a:t>
            </a:r>
            <a:r>
              <a:rPr lang="es-ES" altLang="es-ES" baseline="30000">
                <a:solidFill>
                  <a:schemeClr val="tx1"/>
                </a:solidFill>
              </a:rPr>
              <a:t>+</a:t>
            </a:r>
            <a:r>
              <a:rPr lang="es-ES" altLang="es-ES">
                <a:solidFill>
                  <a:schemeClr val="tx1"/>
                </a:solidFill>
              </a:rPr>
              <a:t>)   1d</a:t>
            </a:r>
            <a:r>
              <a:rPr lang="es-ES" altLang="es-ES" baseline="-25000">
                <a:solidFill>
                  <a:schemeClr val="tx1"/>
                </a:solidFill>
              </a:rPr>
              <a:t>3/2</a:t>
            </a:r>
            <a:r>
              <a:rPr lang="es-ES" altLang="es-ES">
                <a:solidFill>
                  <a:schemeClr val="tx1"/>
                </a:solidFill>
              </a:rPr>
              <a:t>&gt;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5844" name="CuadroTexto 4">
            <a:extLst>
              <a:ext uri="{FF2B5EF4-FFF2-40B4-BE49-F238E27FC236}">
                <a16:creationId xmlns:a16="http://schemas.microsoft.com/office/drawing/2014/main" id="{86844162-0FBF-E14A-84CC-5D78B2A8C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701701"/>
            <a:ext cx="813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dirty="0" err="1">
                <a:solidFill>
                  <a:srgbClr val="000000"/>
                </a:solidFill>
              </a:rPr>
              <a:t>Excited</a:t>
            </a:r>
            <a:r>
              <a:rPr lang="es-ES" altLang="es-ES" dirty="0">
                <a:solidFill>
                  <a:srgbClr val="000000"/>
                </a:solidFill>
              </a:rPr>
              <a:t> </a:t>
            </a:r>
            <a:r>
              <a:rPr lang="es-ES" altLang="es-ES" dirty="0" err="1">
                <a:solidFill>
                  <a:srgbClr val="000000"/>
                </a:solidFill>
              </a:rPr>
              <a:t>states</a:t>
            </a:r>
            <a:r>
              <a:rPr lang="es-ES" altLang="es-ES" dirty="0">
                <a:solidFill>
                  <a:srgbClr val="000000"/>
                </a:solidFill>
              </a:rPr>
              <a:t> of </a:t>
            </a:r>
            <a:r>
              <a:rPr lang="es-ES" altLang="es-ES" baseline="30000" dirty="0">
                <a:solidFill>
                  <a:srgbClr val="000000"/>
                </a:solidFill>
              </a:rPr>
              <a:t>11</a:t>
            </a:r>
            <a:r>
              <a:rPr lang="es-ES" altLang="es-ES" dirty="0">
                <a:solidFill>
                  <a:srgbClr val="000000"/>
                </a:solidFill>
              </a:rPr>
              <a:t>Be in </a:t>
            </a:r>
            <a:r>
              <a:rPr lang="es-ES" altLang="es-ES" dirty="0" err="1">
                <a:solidFill>
                  <a:srgbClr val="000000"/>
                </a:solidFill>
              </a:rPr>
              <a:t>the</a:t>
            </a:r>
            <a:r>
              <a:rPr lang="es-ES" altLang="es-ES" dirty="0">
                <a:solidFill>
                  <a:srgbClr val="000000"/>
                </a:solidFill>
              </a:rPr>
              <a:t> continuum </a:t>
            </a:r>
            <a:r>
              <a:rPr lang="es-ES" altLang="es-ES" dirty="0" err="1">
                <a:solidFill>
                  <a:srgbClr val="000000"/>
                </a:solidFill>
              </a:rPr>
              <a:t>with</a:t>
            </a:r>
            <a:r>
              <a:rPr lang="es-ES" altLang="es-ES" dirty="0">
                <a:solidFill>
                  <a:srgbClr val="000000"/>
                </a:solidFill>
              </a:rPr>
              <a:t> </a:t>
            </a:r>
            <a:r>
              <a:rPr lang="es-ES" altLang="es-ES" dirty="0" err="1">
                <a:solidFill>
                  <a:srgbClr val="000000"/>
                </a:solidFill>
              </a:rPr>
              <a:t>J</a:t>
            </a:r>
            <a:r>
              <a:rPr lang="es-ES" altLang="es-ES" baseline="30000" dirty="0" err="1">
                <a:solidFill>
                  <a:srgbClr val="000000"/>
                </a:solidFill>
                <a:latin typeface="Symbol" pitchFamily="2" charset="2"/>
              </a:rPr>
              <a:t>p</a:t>
            </a:r>
            <a:r>
              <a:rPr lang="es-ES" altLang="es-ES" dirty="0">
                <a:solidFill>
                  <a:srgbClr val="000000"/>
                </a:solidFill>
              </a:rPr>
              <a:t> = ½</a:t>
            </a:r>
            <a:r>
              <a:rPr lang="es-ES" altLang="es-ES" baseline="30000" dirty="0">
                <a:solidFill>
                  <a:srgbClr val="000000"/>
                </a:solidFill>
              </a:rPr>
              <a:t>±</a:t>
            </a:r>
            <a:r>
              <a:rPr lang="es-ES" altLang="es-ES" dirty="0">
                <a:solidFill>
                  <a:srgbClr val="000000"/>
                </a:solidFill>
              </a:rPr>
              <a:t>, 3/2</a:t>
            </a:r>
            <a:r>
              <a:rPr lang="es-ES" altLang="es-ES" baseline="30000" dirty="0">
                <a:solidFill>
                  <a:srgbClr val="000000"/>
                </a:solidFill>
              </a:rPr>
              <a:t>±</a:t>
            </a:r>
            <a:r>
              <a:rPr lang="es-ES" altLang="es-ES" dirty="0">
                <a:solidFill>
                  <a:srgbClr val="000000"/>
                </a:solidFill>
              </a:rPr>
              <a:t>, 5/2</a:t>
            </a:r>
            <a:r>
              <a:rPr lang="es-ES" altLang="es-ES" baseline="30000" dirty="0">
                <a:solidFill>
                  <a:srgbClr val="000000"/>
                </a:solidFill>
              </a:rPr>
              <a:t>±</a:t>
            </a:r>
            <a:r>
              <a:rPr lang="is-IS" altLang="es-ES" dirty="0">
                <a:solidFill>
                  <a:srgbClr val="000000"/>
                </a:solidFill>
              </a:rPr>
              <a:t>….......</a:t>
            </a:r>
            <a:r>
              <a:rPr lang="es-ES" altLang="es-ES" dirty="0">
                <a:solidFill>
                  <a:srgbClr val="000000"/>
                </a:solidFill>
              </a:rPr>
              <a:t> 15/2</a:t>
            </a:r>
            <a:r>
              <a:rPr lang="es-ES" altLang="es-ES" baseline="30000" dirty="0">
                <a:solidFill>
                  <a:srgbClr val="000000"/>
                </a:solidFill>
              </a:rPr>
              <a:t>±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dirty="0" err="1">
                <a:solidFill>
                  <a:srgbClr val="000000"/>
                </a:solidFill>
              </a:rPr>
              <a:t>Excitation</a:t>
            </a:r>
            <a:r>
              <a:rPr lang="es-ES" altLang="es-ES" dirty="0">
                <a:solidFill>
                  <a:srgbClr val="000000"/>
                </a:solidFill>
              </a:rPr>
              <a:t> </a:t>
            </a:r>
            <a:r>
              <a:rPr lang="es-ES" altLang="es-ES" dirty="0" err="1">
                <a:solidFill>
                  <a:srgbClr val="000000"/>
                </a:solidFill>
              </a:rPr>
              <a:t>energy</a:t>
            </a:r>
            <a:r>
              <a:rPr lang="es-ES" altLang="es-ES" dirty="0">
                <a:solidFill>
                  <a:srgbClr val="000000"/>
                </a:solidFill>
              </a:rPr>
              <a:t> up to 14 </a:t>
            </a:r>
            <a:r>
              <a:rPr lang="es-ES" altLang="es-ES" dirty="0" err="1">
                <a:solidFill>
                  <a:srgbClr val="000000"/>
                </a:solidFill>
              </a:rPr>
              <a:t>MeV</a:t>
            </a:r>
            <a:endParaRPr lang="es-ES" altLang="es-ES" dirty="0">
              <a:solidFill>
                <a:srgbClr val="000000"/>
              </a:solidFill>
            </a:endParaRPr>
          </a:p>
        </p:txBody>
      </p:sp>
      <p:pic>
        <p:nvPicPr>
          <p:cNvPr id="35845" name="Imagen 1" descr="figure3.eps">
            <a:extLst>
              <a:ext uri="{FF2B5EF4-FFF2-40B4-BE49-F238E27FC236}">
                <a16:creationId xmlns:a16="http://schemas.microsoft.com/office/drawing/2014/main" id="{E3667AD1-256A-7E4C-AAF8-A74474BDA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89038"/>
            <a:ext cx="30972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n 2" descr="figure4.eps">
            <a:extLst>
              <a:ext uri="{FF2B5EF4-FFF2-40B4-BE49-F238E27FC236}">
                <a16:creationId xmlns:a16="http://schemas.microsoft.com/office/drawing/2014/main" id="{058DD967-E34F-A647-B767-B7882DB11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062063"/>
            <a:ext cx="32035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Imagen 3" descr="figure5.eps">
            <a:extLst>
              <a:ext uri="{FF2B5EF4-FFF2-40B4-BE49-F238E27FC236}">
                <a16:creationId xmlns:a16="http://schemas.microsoft.com/office/drawing/2014/main" id="{A5A62625-7391-BD47-A143-0E73C69BF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989038"/>
            <a:ext cx="34925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CuadroTexto 4">
            <a:extLst>
              <a:ext uri="{FF2B5EF4-FFF2-40B4-BE49-F238E27FC236}">
                <a16:creationId xmlns:a16="http://schemas.microsoft.com/office/drawing/2014/main" id="{A6D510D0-85DE-9344-8009-7AF28ECC6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09009"/>
            <a:ext cx="9144000" cy="1476375"/>
          </a:xfrm>
          <a:prstGeom prst="rect">
            <a:avLst/>
          </a:prstGeom>
          <a:solidFill>
            <a:srgbClr val="FEFDD7"/>
          </a:solidFill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DejaVu Sans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es-ES" altLang="es-ES" sz="1800" dirty="0" err="1">
                <a:solidFill>
                  <a:srgbClr val="000090"/>
                </a:solidFill>
              </a:rPr>
              <a:t>The</a:t>
            </a:r>
            <a:r>
              <a:rPr lang="es-ES" altLang="es-ES" sz="1800" dirty="0">
                <a:solidFill>
                  <a:srgbClr val="000090"/>
                </a:solidFill>
              </a:rPr>
              <a:t> XCDCC </a:t>
            </a:r>
            <a:r>
              <a:rPr lang="es-ES" altLang="es-ES" sz="1800" dirty="0" err="1">
                <a:solidFill>
                  <a:srgbClr val="000090"/>
                </a:solidFill>
              </a:rPr>
              <a:t>calculation</a:t>
            </a:r>
            <a:r>
              <a:rPr lang="es-ES" altLang="es-ES" sz="1800" dirty="0">
                <a:solidFill>
                  <a:srgbClr val="000090"/>
                </a:solidFill>
              </a:rPr>
              <a:t> </a:t>
            </a:r>
            <a:r>
              <a:rPr lang="es-ES" altLang="es-ES" sz="1800" dirty="0" err="1">
                <a:solidFill>
                  <a:srgbClr val="000090"/>
                </a:solidFill>
              </a:rPr>
              <a:t>is</a:t>
            </a:r>
            <a:r>
              <a:rPr lang="es-ES" altLang="es-ES" sz="1800" dirty="0">
                <a:solidFill>
                  <a:srgbClr val="000090"/>
                </a:solidFill>
              </a:rPr>
              <a:t> </a:t>
            </a:r>
            <a:r>
              <a:rPr lang="es-ES" altLang="es-ES" sz="1800" dirty="0" err="1">
                <a:solidFill>
                  <a:srgbClr val="000090"/>
                </a:solidFill>
              </a:rPr>
              <a:t>able</a:t>
            </a:r>
            <a:r>
              <a:rPr lang="es-ES" altLang="es-ES" sz="1800" dirty="0">
                <a:solidFill>
                  <a:srgbClr val="000090"/>
                </a:solidFill>
              </a:rPr>
              <a:t> to reproduce </a:t>
            </a:r>
            <a:r>
              <a:rPr lang="es-ES" altLang="es-ES" sz="1800" dirty="0" err="1">
                <a:solidFill>
                  <a:srgbClr val="000090"/>
                </a:solidFill>
              </a:rPr>
              <a:t>the</a:t>
            </a:r>
            <a:r>
              <a:rPr lang="es-ES" altLang="es-ES" sz="1800" dirty="0">
                <a:solidFill>
                  <a:srgbClr val="000090"/>
                </a:solidFill>
              </a:rPr>
              <a:t> </a:t>
            </a:r>
            <a:r>
              <a:rPr lang="es-ES" altLang="es-ES" sz="1800" dirty="0" err="1">
                <a:solidFill>
                  <a:srgbClr val="000090"/>
                </a:solidFill>
              </a:rPr>
              <a:t>elastic</a:t>
            </a:r>
            <a:r>
              <a:rPr lang="es-ES" altLang="es-ES" sz="1800" dirty="0">
                <a:solidFill>
                  <a:srgbClr val="000090"/>
                </a:solidFill>
              </a:rPr>
              <a:t>,  </a:t>
            </a:r>
            <a:r>
              <a:rPr lang="es-ES" altLang="es-ES" sz="1800" dirty="0" err="1">
                <a:solidFill>
                  <a:srgbClr val="000090"/>
                </a:solidFill>
              </a:rPr>
              <a:t>inelastic</a:t>
            </a:r>
            <a:r>
              <a:rPr lang="es-ES" altLang="es-ES" sz="1800" dirty="0">
                <a:solidFill>
                  <a:srgbClr val="000090"/>
                </a:solidFill>
              </a:rPr>
              <a:t> and </a:t>
            </a:r>
            <a:r>
              <a:rPr lang="es-ES" altLang="es-ES" sz="1800" dirty="0" err="1">
                <a:solidFill>
                  <a:srgbClr val="000090"/>
                </a:solidFill>
              </a:rPr>
              <a:t>breakup</a:t>
            </a:r>
            <a:r>
              <a:rPr lang="es-ES" altLang="es-ES" sz="1800" dirty="0">
                <a:solidFill>
                  <a:srgbClr val="000090"/>
                </a:solidFill>
              </a:rPr>
              <a:t> </a:t>
            </a:r>
            <a:r>
              <a:rPr lang="es-ES" altLang="es-ES" sz="1800" dirty="0" err="1">
                <a:solidFill>
                  <a:srgbClr val="000090"/>
                </a:solidFill>
              </a:rPr>
              <a:t>channels</a:t>
            </a:r>
            <a:endParaRPr lang="es-ES" altLang="es-ES" sz="1800" dirty="0">
              <a:solidFill>
                <a:srgbClr val="00009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es-ES" altLang="es-ES" sz="1800" dirty="0" err="1">
                <a:solidFill>
                  <a:srgbClr val="000090"/>
                </a:solidFill>
              </a:rPr>
              <a:t>The</a:t>
            </a:r>
            <a:r>
              <a:rPr lang="es-ES" altLang="es-ES" sz="1800" dirty="0">
                <a:solidFill>
                  <a:srgbClr val="000090"/>
                </a:solidFill>
              </a:rPr>
              <a:t> </a:t>
            </a:r>
            <a:r>
              <a:rPr lang="es-ES" altLang="es-ES" sz="1800" dirty="0" err="1">
                <a:solidFill>
                  <a:srgbClr val="000090"/>
                </a:solidFill>
              </a:rPr>
              <a:t>simplistic</a:t>
            </a:r>
            <a:r>
              <a:rPr lang="es-ES" altLang="es-ES" sz="1800" dirty="0">
                <a:solidFill>
                  <a:srgbClr val="000090"/>
                </a:solidFill>
              </a:rPr>
              <a:t> </a:t>
            </a:r>
            <a:r>
              <a:rPr lang="es-ES" altLang="es-ES" sz="1800" dirty="0" err="1">
                <a:solidFill>
                  <a:srgbClr val="000090"/>
                </a:solidFill>
              </a:rPr>
              <a:t>approach</a:t>
            </a:r>
            <a:r>
              <a:rPr lang="es-ES" altLang="es-ES" sz="1800" dirty="0">
                <a:solidFill>
                  <a:srgbClr val="000090"/>
                </a:solidFill>
              </a:rPr>
              <a:t> of </a:t>
            </a:r>
            <a:r>
              <a:rPr lang="es-ES" altLang="es-ES" sz="1800" baseline="30000" dirty="0">
                <a:solidFill>
                  <a:srgbClr val="000090"/>
                </a:solidFill>
              </a:rPr>
              <a:t>10</a:t>
            </a:r>
            <a:r>
              <a:rPr lang="es-ES" altLang="es-ES" sz="1800" dirty="0">
                <a:solidFill>
                  <a:srgbClr val="000090"/>
                </a:solidFill>
              </a:rPr>
              <a:t>Be(</a:t>
            </a:r>
            <a:r>
              <a:rPr lang="es-ES" altLang="es-ES" sz="1800" dirty="0" err="1">
                <a:solidFill>
                  <a:srgbClr val="000090"/>
                </a:solidFill>
              </a:rPr>
              <a:t>gs</a:t>
            </a:r>
            <a:r>
              <a:rPr lang="es-ES" altLang="es-ES" sz="1800" dirty="0">
                <a:solidFill>
                  <a:srgbClr val="000090"/>
                </a:solidFill>
              </a:rPr>
              <a:t>) +n + </a:t>
            </a:r>
            <a:r>
              <a:rPr lang="es-ES" altLang="es-ES" sz="1800" baseline="30000" dirty="0">
                <a:solidFill>
                  <a:srgbClr val="000090"/>
                </a:solidFill>
              </a:rPr>
              <a:t>197</a:t>
            </a:r>
            <a:r>
              <a:rPr lang="es-ES" altLang="es-ES" sz="1800" dirty="0">
                <a:solidFill>
                  <a:srgbClr val="000090"/>
                </a:solidFill>
              </a:rPr>
              <a:t>Au </a:t>
            </a:r>
            <a:r>
              <a:rPr lang="es-ES" altLang="es-ES" sz="1800" dirty="0" err="1">
                <a:solidFill>
                  <a:srgbClr val="000090"/>
                </a:solidFill>
              </a:rPr>
              <a:t>is</a:t>
            </a:r>
            <a:r>
              <a:rPr lang="es-ES" altLang="es-ES" sz="1800" dirty="0">
                <a:solidFill>
                  <a:srgbClr val="000090"/>
                </a:solidFill>
              </a:rPr>
              <a:t> </a:t>
            </a:r>
            <a:r>
              <a:rPr lang="es-ES" altLang="es-ES" sz="1800" dirty="0" err="1">
                <a:solidFill>
                  <a:srgbClr val="000090"/>
                </a:solidFill>
              </a:rPr>
              <a:t>not</a:t>
            </a:r>
            <a:r>
              <a:rPr lang="es-ES" altLang="es-ES" sz="1800" dirty="0">
                <a:solidFill>
                  <a:srgbClr val="000090"/>
                </a:solidFill>
              </a:rPr>
              <a:t> </a:t>
            </a:r>
            <a:r>
              <a:rPr lang="es-ES" altLang="es-ES" sz="1800" dirty="0" err="1">
                <a:solidFill>
                  <a:srgbClr val="000090"/>
                </a:solidFill>
              </a:rPr>
              <a:t>able</a:t>
            </a:r>
            <a:r>
              <a:rPr lang="es-ES" altLang="es-ES" sz="1800" dirty="0">
                <a:solidFill>
                  <a:srgbClr val="000090"/>
                </a:solidFill>
              </a:rPr>
              <a:t> to describe </a:t>
            </a:r>
            <a:r>
              <a:rPr lang="es-ES" altLang="es-ES" sz="1800" dirty="0" err="1">
                <a:solidFill>
                  <a:srgbClr val="000090"/>
                </a:solidFill>
              </a:rPr>
              <a:t>the</a:t>
            </a:r>
            <a:r>
              <a:rPr lang="es-ES" altLang="es-ES" sz="1800" dirty="0">
                <a:solidFill>
                  <a:srgbClr val="000090"/>
                </a:solidFill>
              </a:rPr>
              <a:t> </a:t>
            </a:r>
            <a:r>
              <a:rPr lang="es-ES" altLang="es-ES" sz="1800" dirty="0" err="1">
                <a:solidFill>
                  <a:srgbClr val="000090"/>
                </a:solidFill>
              </a:rPr>
              <a:t>differential</a:t>
            </a:r>
            <a:r>
              <a:rPr lang="es-ES" altLang="es-ES" sz="1800" dirty="0">
                <a:solidFill>
                  <a:srgbClr val="000090"/>
                </a:solidFill>
              </a:rPr>
              <a:t> </a:t>
            </a:r>
            <a:r>
              <a:rPr lang="es-ES" altLang="es-ES" sz="1800" dirty="0" err="1">
                <a:solidFill>
                  <a:srgbClr val="000090"/>
                </a:solidFill>
              </a:rPr>
              <a:t>cross</a:t>
            </a:r>
            <a:r>
              <a:rPr lang="es-ES" altLang="es-ES" sz="1800" dirty="0">
                <a:solidFill>
                  <a:srgbClr val="000090"/>
                </a:solidFill>
              </a:rPr>
              <a:t> </a:t>
            </a:r>
            <a:r>
              <a:rPr lang="es-ES" altLang="es-ES" sz="1800" dirty="0" err="1">
                <a:solidFill>
                  <a:srgbClr val="000090"/>
                </a:solidFill>
              </a:rPr>
              <a:t>sections</a:t>
            </a:r>
            <a:endParaRPr lang="es-ES" altLang="es-ES" sz="1800" dirty="0">
              <a:solidFill>
                <a:srgbClr val="00009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es-ES" altLang="es-ES" sz="1800" b="1" dirty="0">
                <a:solidFill>
                  <a:srgbClr val="800000"/>
                </a:solidFill>
              </a:rPr>
              <a:t>Target </a:t>
            </a:r>
            <a:r>
              <a:rPr lang="es-ES" altLang="es-ES" sz="1800" b="1" dirty="0" err="1">
                <a:solidFill>
                  <a:srgbClr val="800000"/>
                </a:solidFill>
              </a:rPr>
              <a:t>excitation</a:t>
            </a:r>
            <a:r>
              <a:rPr lang="es-ES" altLang="es-ES" sz="1800" b="1" dirty="0">
                <a:solidFill>
                  <a:srgbClr val="800000"/>
                </a:solidFill>
              </a:rPr>
              <a:t> and transfer are </a:t>
            </a:r>
            <a:r>
              <a:rPr lang="es-ES" altLang="es-ES" sz="1800" b="1" dirty="0" err="1">
                <a:solidFill>
                  <a:srgbClr val="800000"/>
                </a:solidFill>
              </a:rPr>
              <a:t>expected</a:t>
            </a:r>
            <a:r>
              <a:rPr lang="es-ES" altLang="es-ES" sz="1800" b="1" dirty="0">
                <a:solidFill>
                  <a:srgbClr val="800000"/>
                </a:solidFill>
              </a:rPr>
              <a:t> to be </a:t>
            </a:r>
            <a:r>
              <a:rPr lang="es-ES" altLang="es-ES" sz="1800" b="1" dirty="0" err="1">
                <a:solidFill>
                  <a:srgbClr val="800000"/>
                </a:solidFill>
              </a:rPr>
              <a:t>relevant</a:t>
            </a:r>
            <a:r>
              <a:rPr lang="es-ES" altLang="es-ES" sz="1800" b="1" dirty="0">
                <a:solidFill>
                  <a:srgbClr val="800000"/>
                </a:solidFill>
              </a:rPr>
              <a:t> in </a:t>
            </a:r>
            <a:r>
              <a:rPr lang="es-ES" altLang="es-ES" sz="1800" b="1" dirty="0" err="1">
                <a:solidFill>
                  <a:srgbClr val="800000"/>
                </a:solidFill>
              </a:rPr>
              <a:t>the</a:t>
            </a:r>
            <a:r>
              <a:rPr lang="es-ES" altLang="es-ES" sz="1800" b="1" dirty="0">
                <a:solidFill>
                  <a:srgbClr val="800000"/>
                </a:solidFill>
              </a:rPr>
              <a:t> </a:t>
            </a:r>
            <a:r>
              <a:rPr lang="es-ES" altLang="es-ES" sz="1800" b="1" dirty="0" err="1">
                <a:solidFill>
                  <a:srgbClr val="800000"/>
                </a:solidFill>
              </a:rPr>
              <a:t>breakup</a:t>
            </a:r>
            <a:r>
              <a:rPr lang="es-ES" altLang="es-ES" sz="1800" b="1" dirty="0">
                <a:solidFill>
                  <a:srgbClr val="800000"/>
                </a:solidFill>
              </a:rPr>
              <a:t> at </a:t>
            </a:r>
            <a:r>
              <a:rPr lang="es-ES" altLang="es-ES" sz="1800" b="1" dirty="0" err="1">
                <a:solidFill>
                  <a:srgbClr val="800000"/>
                </a:solidFill>
              </a:rPr>
              <a:t>large</a:t>
            </a:r>
            <a:r>
              <a:rPr lang="es-ES" altLang="es-ES" sz="1800" b="1" dirty="0">
                <a:solidFill>
                  <a:srgbClr val="800000"/>
                </a:solidFill>
              </a:rPr>
              <a:t> </a:t>
            </a:r>
            <a:r>
              <a:rPr lang="es-ES" altLang="es-ES" sz="1800" b="1" dirty="0" err="1">
                <a:solidFill>
                  <a:srgbClr val="800000"/>
                </a:solidFill>
              </a:rPr>
              <a:t>angles</a:t>
            </a:r>
            <a:r>
              <a:rPr lang="es-ES" altLang="es-ES" sz="1800" b="1" dirty="0">
                <a:solidFill>
                  <a:srgbClr val="800000"/>
                </a:solidFill>
              </a:rPr>
              <a:t> and </a:t>
            </a:r>
            <a:r>
              <a:rPr lang="es-ES" altLang="es-ES" sz="1800" b="1" dirty="0" err="1">
                <a:solidFill>
                  <a:srgbClr val="800000"/>
                </a:solidFill>
              </a:rPr>
              <a:t>high</a:t>
            </a:r>
            <a:r>
              <a:rPr lang="es-ES" altLang="es-ES" sz="1800" b="1" dirty="0">
                <a:solidFill>
                  <a:srgbClr val="800000"/>
                </a:solidFill>
              </a:rPr>
              <a:t> </a:t>
            </a:r>
            <a:r>
              <a:rPr lang="es-ES" altLang="es-ES" sz="1800" b="1" dirty="0" err="1">
                <a:solidFill>
                  <a:srgbClr val="800000"/>
                </a:solidFill>
              </a:rPr>
              <a:t>energy</a:t>
            </a:r>
            <a:endParaRPr lang="es-ES" altLang="es-ES" sz="1800" b="1" dirty="0">
              <a:solidFill>
                <a:srgbClr val="800000"/>
              </a:solidFill>
            </a:endParaRPr>
          </a:p>
        </p:txBody>
      </p:sp>
      <p:pic>
        <p:nvPicPr>
          <p:cNvPr id="35849" name="Imagen 5" descr="Screen Shot 2016-07-13 at 07.06.08.png">
            <a:extLst>
              <a:ext uri="{FF2B5EF4-FFF2-40B4-BE49-F238E27FC236}">
                <a16:creationId xmlns:a16="http://schemas.microsoft.com/office/drawing/2014/main" id="{D56D5BF9-33A0-E546-9BD3-393C24D58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0" y="44450"/>
            <a:ext cx="190976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50" name="Objeto 10">
            <a:extLst>
              <a:ext uri="{FF2B5EF4-FFF2-40B4-BE49-F238E27FC236}">
                <a16:creationId xmlns:a16="http://schemas.microsoft.com/office/drawing/2014/main" id="{94528B74-4150-214A-9EB9-247297CB55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336768"/>
              </p:ext>
            </p:extLst>
          </p:nvPr>
        </p:nvGraphicFramePr>
        <p:xfrm>
          <a:off x="2843213" y="1544538"/>
          <a:ext cx="215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Ûn" r:id="rId7" imgW="165100" imgH="165100" progId="Equation.3">
                  <p:embed/>
                </p:oleObj>
              </mc:Choice>
              <mc:Fallback>
                <p:oleObj name="EcuaciÛn" r:id="rId7" imgW="165100" imgH="165100" progId="Equation.3">
                  <p:embed/>
                  <p:pic>
                    <p:nvPicPr>
                      <p:cNvPr id="35850" name="Objeto 10">
                        <a:extLst>
                          <a:ext uri="{FF2B5EF4-FFF2-40B4-BE49-F238E27FC236}">
                            <a16:creationId xmlns:a16="http://schemas.microsoft.com/office/drawing/2014/main" id="{94528B74-4150-214A-9EB9-247297CB55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544538"/>
                        <a:ext cx="2159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1" name="Objeto 12">
            <a:extLst>
              <a:ext uri="{FF2B5EF4-FFF2-40B4-BE49-F238E27FC236}">
                <a16:creationId xmlns:a16="http://schemas.microsoft.com/office/drawing/2014/main" id="{7ABA9B32-8CAD-0A47-A770-CEE3D38FA4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09274"/>
              </p:ext>
            </p:extLst>
          </p:nvPr>
        </p:nvGraphicFramePr>
        <p:xfrm>
          <a:off x="3211513" y="3862288"/>
          <a:ext cx="217487" cy="9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Ûn" r:id="rId9" imgW="165100" imgH="165100" progId="Equation.3">
                  <p:embed/>
                </p:oleObj>
              </mc:Choice>
              <mc:Fallback>
                <p:oleObj name="EcuaciÛn" r:id="rId9" imgW="165100" imgH="165100" progId="Equation.3">
                  <p:embed/>
                  <p:pic>
                    <p:nvPicPr>
                      <p:cNvPr id="35851" name="Objeto 12">
                        <a:extLst>
                          <a:ext uri="{FF2B5EF4-FFF2-40B4-BE49-F238E27FC236}">
                            <a16:creationId xmlns:a16="http://schemas.microsoft.com/office/drawing/2014/main" id="{7ABA9B32-8CAD-0A47-A770-CEE3D38FA4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1513" y="3862288"/>
                        <a:ext cx="217487" cy="9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2" name="Objeto 14">
            <a:extLst>
              <a:ext uri="{FF2B5EF4-FFF2-40B4-BE49-F238E27FC236}">
                <a16:creationId xmlns:a16="http://schemas.microsoft.com/office/drawing/2014/main" id="{44EC3435-9E9D-5C4C-B609-C236117672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715873"/>
              </p:ext>
            </p:extLst>
          </p:nvPr>
        </p:nvGraphicFramePr>
        <p:xfrm>
          <a:off x="4787900" y="1519138"/>
          <a:ext cx="215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Ûn" r:id="rId10" imgW="165100" imgH="165100" progId="Equation.3">
                  <p:embed/>
                </p:oleObj>
              </mc:Choice>
              <mc:Fallback>
                <p:oleObj name="EcuaciÛn" r:id="rId10" imgW="165100" imgH="165100" progId="Equation.3">
                  <p:embed/>
                  <p:pic>
                    <p:nvPicPr>
                      <p:cNvPr id="35852" name="Objeto 14">
                        <a:extLst>
                          <a:ext uri="{FF2B5EF4-FFF2-40B4-BE49-F238E27FC236}">
                            <a16:creationId xmlns:a16="http://schemas.microsoft.com/office/drawing/2014/main" id="{44EC3435-9E9D-5C4C-B609-C236117672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519138"/>
                        <a:ext cx="2159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3" name="Objeto 15">
            <a:extLst>
              <a:ext uri="{FF2B5EF4-FFF2-40B4-BE49-F238E27FC236}">
                <a16:creationId xmlns:a16="http://schemas.microsoft.com/office/drawing/2014/main" id="{C13B2878-D4A4-6E48-89C2-B518130EBE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389385"/>
              </p:ext>
            </p:extLst>
          </p:nvPr>
        </p:nvGraphicFramePr>
        <p:xfrm>
          <a:off x="6778625" y="1485801"/>
          <a:ext cx="215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Ûn" r:id="rId11" imgW="165100" imgH="165100" progId="Equation.3">
                  <p:embed/>
                </p:oleObj>
              </mc:Choice>
              <mc:Fallback>
                <p:oleObj name="EcuaciÛn" r:id="rId11" imgW="165100" imgH="165100" progId="Equation.3">
                  <p:embed/>
                  <p:pic>
                    <p:nvPicPr>
                      <p:cNvPr id="35853" name="Objeto 15">
                        <a:extLst>
                          <a:ext uri="{FF2B5EF4-FFF2-40B4-BE49-F238E27FC236}">
                            <a16:creationId xmlns:a16="http://schemas.microsoft.com/office/drawing/2014/main" id="{C13B2878-D4A4-6E48-89C2-B518130EBE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8625" y="1485801"/>
                        <a:ext cx="2159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4" name="CuadroTexto 1">
            <a:extLst>
              <a:ext uri="{FF2B5EF4-FFF2-40B4-BE49-F238E27FC236}">
                <a16:creationId xmlns:a16="http://schemas.microsoft.com/office/drawing/2014/main" id="{185990E3-A554-444D-8C44-4744B207B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1485801"/>
            <a:ext cx="1042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>
                <a:solidFill>
                  <a:srgbClr val="000090"/>
                </a:solidFill>
              </a:rPr>
              <a:t>J.A. Lay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1B8B3BB-7B1D-B648-8231-22B6AC04112F}"/>
              </a:ext>
            </a:extLst>
          </p:cNvPr>
          <p:cNvSpPr txBox="1"/>
          <p:nvPr/>
        </p:nvSpPr>
        <p:spPr>
          <a:xfrm>
            <a:off x="1691680" y="256537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0000"/>
                </a:solidFill>
              </a:rPr>
              <a:t>Elastic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8B6E7AD-EEE1-9F48-8BD6-8CBEB3BA61C3}"/>
              </a:ext>
            </a:extLst>
          </p:cNvPr>
          <p:cNvSpPr txBox="1"/>
          <p:nvPr/>
        </p:nvSpPr>
        <p:spPr>
          <a:xfrm>
            <a:off x="4499992" y="321344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0000"/>
                </a:solidFill>
              </a:rPr>
              <a:t>Inelastic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ECBF2A-4840-064E-BA9D-0A27A1015CF1}"/>
              </a:ext>
            </a:extLst>
          </p:cNvPr>
          <p:cNvSpPr txBox="1"/>
          <p:nvPr/>
        </p:nvSpPr>
        <p:spPr>
          <a:xfrm>
            <a:off x="7270750" y="3141439"/>
            <a:ext cx="132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0000"/>
                </a:solidFill>
              </a:rPr>
              <a:t>Breakup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21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3406552"/>
            <a:ext cx="1905000" cy="646331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s-ES_tradnl" dirty="0" err="1"/>
              <a:t>Driver</a:t>
            </a:r>
            <a:r>
              <a:rPr lang="es-ES_tradnl" dirty="0"/>
              <a:t> </a:t>
            </a:r>
            <a:r>
              <a:rPr lang="es-ES_tradnl" dirty="0" err="1"/>
              <a:t>Accelerator</a:t>
            </a:r>
            <a:endParaRPr lang="es-ES_tradnl" dirty="0"/>
          </a:p>
          <a:p>
            <a:r>
              <a:rPr lang="es-ES_tradnl" dirty="0"/>
              <a:t>Reactor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905000" y="1349152"/>
            <a:ext cx="1371600" cy="646331"/>
          </a:xfrm>
          <a:prstGeom prst="rect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s-ES_tradnl" dirty="0" err="1"/>
              <a:t>High</a:t>
            </a:r>
            <a:r>
              <a:rPr lang="es-ES_tradnl" dirty="0"/>
              <a:t> </a:t>
            </a:r>
            <a:r>
              <a:rPr lang="es-ES_tradnl" dirty="0" err="1"/>
              <a:t>Temp</a:t>
            </a:r>
            <a:endParaRPr lang="es-ES_tradnl" dirty="0"/>
          </a:p>
          <a:p>
            <a:r>
              <a:rPr lang="es-ES_tradnl" dirty="0" err="1"/>
              <a:t>Thick</a:t>
            </a:r>
            <a:r>
              <a:rPr lang="es-ES_tradnl" dirty="0"/>
              <a:t> </a:t>
            </a:r>
            <a:r>
              <a:rPr lang="es-ES_tradnl" dirty="0" err="1"/>
              <a:t>Target</a:t>
            </a:r>
            <a:endParaRPr lang="es-ES_tradnl" dirty="0"/>
          </a:p>
        </p:txBody>
      </p:sp>
      <p:sp>
        <p:nvSpPr>
          <p:cNvPr id="4" name="CuadroTexto 3"/>
          <p:cNvSpPr txBox="1"/>
          <p:nvPr/>
        </p:nvSpPr>
        <p:spPr>
          <a:xfrm>
            <a:off x="3505200" y="1349152"/>
            <a:ext cx="846600" cy="646331"/>
          </a:xfrm>
          <a:prstGeom prst="rect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s-ES_tradnl" dirty="0"/>
              <a:t>Ion </a:t>
            </a:r>
            <a:r>
              <a:rPr lang="es-ES_tradnl" dirty="0" err="1"/>
              <a:t>source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4572000" y="1349152"/>
            <a:ext cx="1111200" cy="646331"/>
          </a:xfrm>
          <a:prstGeom prst="rect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s-ES_tradnl" dirty="0"/>
              <a:t>Mass</a:t>
            </a:r>
          </a:p>
          <a:p>
            <a:r>
              <a:rPr lang="es-ES_tradnl" dirty="0" err="1"/>
              <a:t>Separator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5943600" y="1349152"/>
            <a:ext cx="1259400" cy="646331"/>
          </a:xfrm>
          <a:prstGeom prst="rect">
            <a:avLst/>
          </a:prstGeom>
          <a:noFill/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s-ES_tradnl" dirty="0"/>
              <a:t>Post-</a:t>
            </a:r>
          </a:p>
          <a:p>
            <a:r>
              <a:rPr lang="es-ES_tradnl" dirty="0" err="1"/>
              <a:t>Accelerator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0" y="1882552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Light &amp; </a:t>
            </a:r>
            <a:r>
              <a:rPr lang="es-ES_tradnl" dirty="0" err="1"/>
              <a:t>Heavy</a:t>
            </a:r>
            <a:r>
              <a:rPr lang="es-ES_tradnl" dirty="0"/>
              <a:t> </a:t>
            </a:r>
            <a:r>
              <a:rPr lang="es-ES_tradnl" dirty="0" err="1"/>
              <a:t>Ions</a:t>
            </a:r>
            <a:endParaRPr lang="es-ES_tradnl" dirty="0"/>
          </a:p>
          <a:p>
            <a:r>
              <a:rPr lang="es-ES_tradnl" dirty="0" err="1">
                <a:solidFill>
                  <a:srgbClr val="000090"/>
                </a:solidFill>
              </a:rPr>
              <a:t>Spallation</a:t>
            </a:r>
            <a:endParaRPr lang="es-ES_tradnl" dirty="0">
              <a:solidFill>
                <a:srgbClr val="000090"/>
              </a:solidFill>
            </a:endParaRPr>
          </a:p>
          <a:p>
            <a:r>
              <a:rPr lang="es-ES_tradnl" dirty="0" err="1">
                <a:solidFill>
                  <a:srgbClr val="000090"/>
                </a:solidFill>
              </a:rPr>
              <a:t>Fusion</a:t>
            </a:r>
            <a:endParaRPr lang="es-ES_tradnl" dirty="0">
              <a:solidFill>
                <a:srgbClr val="000090"/>
              </a:solidFill>
            </a:endParaRPr>
          </a:p>
          <a:p>
            <a:r>
              <a:rPr lang="es-ES_tradnl" dirty="0" err="1">
                <a:solidFill>
                  <a:srgbClr val="000090"/>
                </a:solidFill>
              </a:rPr>
              <a:t>Fission</a:t>
            </a:r>
            <a:endParaRPr lang="es-ES_tradnl" dirty="0">
              <a:solidFill>
                <a:srgbClr val="000090"/>
              </a:solidFill>
            </a:endParaRPr>
          </a:p>
          <a:p>
            <a:r>
              <a:rPr lang="es-ES_tradnl" dirty="0" err="1">
                <a:solidFill>
                  <a:srgbClr val="000090"/>
                </a:solidFill>
              </a:rPr>
              <a:t>Fragmentation</a:t>
            </a:r>
            <a:endParaRPr lang="es-ES_tradnl" dirty="0">
              <a:solidFill>
                <a:srgbClr val="00009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28600" y="76200"/>
            <a:ext cx="866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err="1">
                <a:solidFill>
                  <a:srgbClr val="1E03BD"/>
                </a:solidFill>
                <a:cs typeface="Comic Sans MS"/>
              </a:rPr>
              <a:t>Production</a:t>
            </a:r>
            <a:r>
              <a:rPr lang="es-ES_tradnl" sz="3600" dirty="0">
                <a:solidFill>
                  <a:srgbClr val="1E03BD"/>
                </a:solidFill>
                <a:cs typeface="Comic Sans MS"/>
              </a:rPr>
              <a:t> </a:t>
            </a:r>
            <a:r>
              <a:rPr lang="es-ES_tradnl" sz="3600" dirty="0" err="1">
                <a:solidFill>
                  <a:srgbClr val="1E03BD"/>
                </a:solidFill>
                <a:cs typeface="Comic Sans MS"/>
              </a:rPr>
              <a:t>Methods</a:t>
            </a:r>
            <a:r>
              <a:rPr lang="es-ES_tradnl" sz="3600" dirty="0">
                <a:solidFill>
                  <a:srgbClr val="1E03BD"/>
                </a:solidFill>
                <a:cs typeface="Comic Sans MS"/>
              </a:rPr>
              <a:t> (</a:t>
            </a:r>
            <a:r>
              <a:rPr lang="es-ES_tradnl" sz="3600" dirty="0" err="1">
                <a:solidFill>
                  <a:srgbClr val="1E03BD"/>
                </a:solidFill>
                <a:cs typeface="Comic Sans MS"/>
              </a:rPr>
              <a:t>see</a:t>
            </a:r>
            <a:r>
              <a:rPr lang="es-ES_tradnl" sz="3600" dirty="0">
                <a:solidFill>
                  <a:srgbClr val="1E03BD"/>
                </a:solidFill>
                <a:cs typeface="Comic Sans MS"/>
              </a:rPr>
              <a:t> </a:t>
            </a:r>
            <a:r>
              <a:rPr lang="es-ES_tradnl" sz="3600" dirty="0" err="1">
                <a:solidFill>
                  <a:srgbClr val="1E03BD"/>
                </a:solidFill>
                <a:cs typeface="Comic Sans MS"/>
              </a:rPr>
              <a:t>Talk</a:t>
            </a:r>
            <a:r>
              <a:rPr lang="es-ES_tradnl" sz="3600" dirty="0">
                <a:solidFill>
                  <a:srgbClr val="1E03BD"/>
                </a:solidFill>
                <a:cs typeface="Comic Sans MS"/>
              </a:rPr>
              <a:t> </a:t>
            </a:r>
            <a:r>
              <a:rPr lang="es-ES_tradnl" sz="3600" dirty="0" err="1">
                <a:solidFill>
                  <a:srgbClr val="1E03BD"/>
                </a:solidFill>
                <a:cs typeface="Comic Sans MS"/>
              </a:rPr>
              <a:t>by</a:t>
            </a:r>
            <a:r>
              <a:rPr lang="es-ES_tradnl" sz="3600" dirty="0">
                <a:solidFill>
                  <a:srgbClr val="1E03BD"/>
                </a:solidFill>
                <a:cs typeface="Comic Sans MS"/>
              </a:rPr>
              <a:t> B. Rubio)</a:t>
            </a:r>
          </a:p>
        </p:txBody>
      </p:sp>
      <p:cxnSp>
        <p:nvCxnSpPr>
          <p:cNvPr id="10" name="Conector recto de flecha 9"/>
          <p:cNvCxnSpPr>
            <a:stCxn id="2" idx="3"/>
          </p:cNvCxnSpPr>
          <p:nvPr/>
        </p:nvCxnSpPr>
        <p:spPr>
          <a:xfrm flipV="1">
            <a:off x="1905000" y="1958752"/>
            <a:ext cx="762000" cy="1770966"/>
          </a:xfrm>
          <a:prstGeom prst="straightConnector1">
            <a:avLst/>
          </a:prstGeom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2057400" y="5170820"/>
            <a:ext cx="1219200" cy="3693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s-ES_tradnl" dirty="0" err="1"/>
              <a:t>Thin</a:t>
            </a:r>
            <a:r>
              <a:rPr lang="es-ES_tradnl" dirty="0"/>
              <a:t> </a:t>
            </a:r>
            <a:r>
              <a:rPr lang="es-ES_tradnl" dirty="0" err="1"/>
              <a:t>Target</a:t>
            </a:r>
            <a:endParaRPr lang="es-ES_tradnl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191000" y="5006752"/>
            <a:ext cx="1219200" cy="64633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 err="1"/>
              <a:t>Fragment</a:t>
            </a:r>
            <a:endParaRPr lang="es-ES_tradnl" dirty="0"/>
          </a:p>
          <a:p>
            <a:r>
              <a:rPr lang="es-ES_tradnl" dirty="0" err="1"/>
              <a:t>Separator</a:t>
            </a:r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096000" y="5006752"/>
            <a:ext cx="1066800" cy="64633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s-ES_tradnl" dirty="0" err="1"/>
              <a:t>Storage</a:t>
            </a:r>
            <a:r>
              <a:rPr lang="es-ES_tradnl" dirty="0"/>
              <a:t> </a:t>
            </a:r>
          </a:p>
          <a:p>
            <a:r>
              <a:rPr lang="es-ES_tradnl" dirty="0" err="1"/>
              <a:t>Ring</a:t>
            </a:r>
            <a:endParaRPr lang="es-ES_tradnl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620000" y="4854352"/>
            <a:ext cx="1524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err="1"/>
              <a:t>GeV</a:t>
            </a:r>
            <a:endParaRPr lang="es-ES_tradnl" dirty="0"/>
          </a:p>
          <a:p>
            <a:r>
              <a:rPr lang="es-ES_tradnl" dirty="0" err="1"/>
              <a:t>Microseg</a:t>
            </a:r>
            <a:endParaRPr lang="es-ES_tradnl" dirty="0"/>
          </a:p>
          <a:p>
            <a:r>
              <a:rPr lang="es-ES_tradnl" dirty="0" err="1"/>
              <a:t>Ev</a:t>
            </a:r>
            <a:r>
              <a:rPr lang="es-ES_tradnl" dirty="0"/>
              <a:t>. </a:t>
            </a:r>
            <a:r>
              <a:rPr lang="es-ES_tradnl" dirty="0" err="1"/>
              <a:t>Slow</a:t>
            </a:r>
            <a:r>
              <a:rPr lang="es-ES_tradnl" dirty="0"/>
              <a:t> </a:t>
            </a:r>
            <a:r>
              <a:rPr lang="es-ES_tradnl" dirty="0" err="1"/>
              <a:t>down</a:t>
            </a:r>
            <a:endParaRPr lang="es-ES_tradnl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391400" y="1196752"/>
            <a:ext cx="1752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err="1"/>
              <a:t>meV</a:t>
            </a:r>
            <a:r>
              <a:rPr lang="es-ES_tradnl" dirty="0"/>
              <a:t> -</a:t>
            </a:r>
            <a:r>
              <a:rPr lang="es-ES_tradnl" dirty="0" err="1"/>
              <a:t>100MeV</a:t>
            </a:r>
            <a:r>
              <a:rPr lang="es-ES_tradnl" dirty="0"/>
              <a:t>/u</a:t>
            </a:r>
          </a:p>
          <a:p>
            <a:r>
              <a:rPr lang="es-ES_tradnl" dirty="0" err="1"/>
              <a:t>Good</a:t>
            </a:r>
            <a:r>
              <a:rPr lang="es-ES_tradnl" dirty="0"/>
              <a:t> </a:t>
            </a:r>
            <a:r>
              <a:rPr lang="es-ES_tradnl" dirty="0" err="1"/>
              <a:t>beam</a:t>
            </a:r>
            <a:r>
              <a:rPr lang="es-ES_tradnl" dirty="0"/>
              <a:t> </a:t>
            </a:r>
          </a:p>
          <a:p>
            <a:r>
              <a:rPr lang="es-ES_tradnl" dirty="0" err="1"/>
              <a:t>From</a:t>
            </a:r>
            <a:r>
              <a:rPr lang="es-ES_tradnl" dirty="0"/>
              <a:t> </a:t>
            </a:r>
            <a:r>
              <a:rPr lang="es-ES_tradnl" dirty="0" err="1"/>
              <a:t>ms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s</a:t>
            </a:r>
            <a:endParaRPr lang="es-ES_tradnl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343400" y="3558952"/>
            <a:ext cx="9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Gas </a:t>
            </a:r>
            <a:r>
              <a:rPr lang="es-ES_tradnl" dirty="0" err="1"/>
              <a:t>Cell</a:t>
            </a:r>
            <a:endParaRPr lang="es-ES_tradnl" dirty="0"/>
          </a:p>
        </p:txBody>
      </p:sp>
      <p:cxnSp>
        <p:nvCxnSpPr>
          <p:cNvPr id="18" name="Conector recto 17"/>
          <p:cNvCxnSpPr>
            <a:stCxn id="16" idx="2"/>
          </p:cNvCxnSpPr>
          <p:nvPr/>
        </p:nvCxnSpPr>
        <p:spPr>
          <a:xfrm rot="5400000">
            <a:off x="4231666" y="4344818"/>
            <a:ext cx="1002268" cy="169200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>
            <a:stCxn id="16" idx="0"/>
            <a:endCxn id="5" idx="2"/>
          </p:cNvCxnSpPr>
          <p:nvPr/>
        </p:nvCxnSpPr>
        <p:spPr>
          <a:xfrm rot="5400000" flipH="1" flipV="1">
            <a:off x="4190766" y="2622118"/>
            <a:ext cx="1563469" cy="310200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/>
          <p:cNvSpPr txBox="1"/>
          <p:nvPr/>
        </p:nvSpPr>
        <p:spPr>
          <a:xfrm>
            <a:off x="228600" y="4244752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Heavy</a:t>
            </a:r>
            <a:r>
              <a:rPr lang="es-ES_tradnl" dirty="0"/>
              <a:t> </a:t>
            </a:r>
            <a:r>
              <a:rPr lang="es-ES_tradnl" dirty="0" err="1"/>
              <a:t>Ions</a:t>
            </a:r>
            <a:endParaRPr lang="es-ES_tradnl" dirty="0"/>
          </a:p>
          <a:p>
            <a:r>
              <a:rPr lang="es-ES_tradnl" dirty="0" err="1">
                <a:solidFill>
                  <a:srgbClr val="FF0000"/>
                </a:solidFill>
              </a:rPr>
              <a:t>Fusion</a:t>
            </a:r>
            <a:endParaRPr lang="es-ES_tradnl" dirty="0">
              <a:solidFill>
                <a:srgbClr val="FF0000"/>
              </a:solidFill>
            </a:endParaRPr>
          </a:p>
          <a:p>
            <a:r>
              <a:rPr lang="es-ES_tradnl" dirty="0" err="1">
                <a:solidFill>
                  <a:srgbClr val="FF0000"/>
                </a:solidFill>
              </a:rPr>
              <a:t>Fragmentation</a:t>
            </a:r>
            <a:endParaRPr lang="es-ES_tradnl" dirty="0">
              <a:solidFill>
                <a:srgbClr val="FF0000"/>
              </a:solidFill>
            </a:endParaRPr>
          </a:p>
          <a:p>
            <a:r>
              <a:rPr lang="es-ES_tradnl" dirty="0" err="1">
                <a:solidFill>
                  <a:srgbClr val="FF0000"/>
                </a:solidFill>
              </a:rPr>
              <a:t>Fission</a:t>
            </a:r>
            <a:endParaRPr lang="es-ES_tradnl" dirty="0">
              <a:solidFill>
                <a:srgbClr val="FF0000"/>
              </a:solidFill>
            </a:endParaRPr>
          </a:p>
        </p:txBody>
      </p:sp>
      <p:cxnSp>
        <p:nvCxnSpPr>
          <p:cNvPr id="23" name="Conector recto de flecha 22"/>
          <p:cNvCxnSpPr>
            <a:stCxn id="2" idx="3"/>
            <a:endCxn id="11" idx="0"/>
          </p:cNvCxnSpPr>
          <p:nvPr/>
        </p:nvCxnSpPr>
        <p:spPr>
          <a:xfrm>
            <a:off x="1905000" y="3729718"/>
            <a:ext cx="762000" cy="1441102"/>
          </a:xfrm>
          <a:prstGeom prst="straightConnector1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7543800" y="3254152"/>
            <a:ext cx="16002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dirty="0" err="1"/>
              <a:t>Experiments</a:t>
            </a:r>
            <a:endParaRPr lang="es-ES_tradnl" dirty="0"/>
          </a:p>
          <a:p>
            <a:r>
              <a:rPr lang="es-ES_tradnl" dirty="0" err="1"/>
              <a:t>Detectors</a:t>
            </a:r>
            <a:endParaRPr lang="es-ES_tradnl" dirty="0"/>
          </a:p>
          <a:p>
            <a:r>
              <a:rPr lang="es-ES_tradnl" dirty="0" err="1"/>
              <a:t>Spectrometer</a:t>
            </a:r>
            <a:endParaRPr lang="es-ES_tradnl" dirty="0"/>
          </a:p>
        </p:txBody>
      </p:sp>
      <p:cxnSp>
        <p:nvCxnSpPr>
          <p:cNvPr id="26" name="Conector recto de flecha 25"/>
          <p:cNvCxnSpPr>
            <a:stCxn id="11" idx="3"/>
          </p:cNvCxnSpPr>
          <p:nvPr/>
        </p:nvCxnSpPr>
        <p:spPr>
          <a:xfrm flipV="1">
            <a:off x="3276600" y="5323220"/>
            <a:ext cx="914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>
            <a:stCxn id="12" idx="3"/>
            <a:endCxn id="13" idx="1"/>
          </p:cNvCxnSpPr>
          <p:nvPr/>
        </p:nvCxnSpPr>
        <p:spPr>
          <a:xfrm>
            <a:off x="5410200" y="5329918"/>
            <a:ext cx="685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stCxn id="13" idx="3"/>
          </p:cNvCxnSpPr>
          <p:nvPr/>
        </p:nvCxnSpPr>
        <p:spPr>
          <a:xfrm flipV="1">
            <a:off x="7162800" y="4168552"/>
            <a:ext cx="457200" cy="11613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V="1">
            <a:off x="5486400" y="4168552"/>
            <a:ext cx="21336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>
            <a:stCxn id="3" idx="3"/>
            <a:endCxn id="4" idx="1"/>
          </p:cNvCxnSpPr>
          <p:nvPr/>
        </p:nvCxnSpPr>
        <p:spPr>
          <a:xfrm>
            <a:off x="3276600" y="1672318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>
            <a:stCxn id="4" idx="3"/>
            <a:endCxn id="5" idx="1"/>
          </p:cNvCxnSpPr>
          <p:nvPr/>
        </p:nvCxnSpPr>
        <p:spPr>
          <a:xfrm>
            <a:off x="4351800" y="1672318"/>
            <a:ext cx="22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>
            <a:stCxn id="5" idx="3"/>
            <a:endCxn id="6" idx="1"/>
          </p:cNvCxnSpPr>
          <p:nvPr/>
        </p:nvCxnSpPr>
        <p:spPr>
          <a:xfrm>
            <a:off x="5683200" y="1672318"/>
            <a:ext cx="260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>
            <a:stCxn id="5" idx="3"/>
          </p:cNvCxnSpPr>
          <p:nvPr/>
        </p:nvCxnSpPr>
        <p:spPr>
          <a:xfrm>
            <a:off x="5683200" y="1672318"/>
            <a:ext cx="1860600" cy="16580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/>
          <p:cNvCxnSpPr>
            <a:stCxn id="6" idx="3"/>
          </p:cNvCxnSpPr>
          <p:nvPr/>
        </p:nvCxnSpPr>
        <p:spPr>
          <a:xfrm>
            <a:off x="7203000" y="1672318"/>
            <a:ext cx="340800" cy="16580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DD10A9AA-3FA5-7248-B2A6-63A38ED46E4F}"/>
              </a:ext>
            </a:extLst>
          </p:cNvPr>
          <p:cNvSpPr txBox="1"/>
          <p:nvPr/>
        </p:nvSpPr>
        <p:spPr>
          <a:xfrm>
            <a:off x="2992280" y="5784248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0000"/>
                </a:solidFill>
              </a:rPr>
              <a:t>In-Flight-</a:t>
            </a:r>
            <a:r>
              <a:rPr lang="es-ES" sz="3200" dirty="0" err="1">
                <a:solidFill>
                  <a:srgbClr val="FF0000"/>
                </a:solidFill>
              </a:rPr>
              <a:t>method</a:t>
            </a:r>
            <a:endParaRPr lang="es-ES" sz="3200" dirty="0">
              <a:solidFill>
                <a:srgbClr val="FF00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C4F017-88D2-504B-AA25-B40558CEBB9C}"/>
              </a:ext>
            </a:extLst>
          </p:cNvPr>
          <p:cNvSpPr txBox="1"/>
          <p:nvPr/>
        </p:nvSpPr>
        <p:spPr>
          <a:xfrm>
            <a:off x="3203848" y="692696"/>
            <a:ext cx="2892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1F497D"/>
                </a:solidFill>
              </a:rPr>
              <a:t>ISOL- </a:t>
            </a:r>
            <a:r>
              <a:rPr lang="es-ES" sz="3200" dirty="0" err="1">
                <a:solidFill>
                  <a:srgbClr val="1F497D"/>
                </a:solidFill>
              </a:rPr>
              <a:t>Method</a:t>
            </a:r>
            <a:endParaRPr lang="es-ES" sz="3200" dirty="0">
              <a:solidFill>
                <a:srgbClr val="1F497D"/>
              </a:solidFill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1E1ACD69-88EB-2744-8C6D-788E11843B21}"/>
              </a:ext>
            </a:extLst>
          </p:cNvPr>
          <p:cNvGrpSpPr/>
          <p:nvPr/>
        </p:nvGrpSpPr>
        <p:grpSpPr>
          <a:xfrm>
            <a:off x="7056141" y="990600"/>
            <a:ext cx="2211861" cy="5181600"/>
            <a:chOff x="7056141" y="990600"/>
            <a:chExt cx="2211861" cy="5181600"/>
          </a:xfrm>
          <a:solidFill>
            <a:schemeClr val="bg1"/>
          </a:solidFill>
        </p:grpSpPr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9D85BB88-D7C1-6A4F-90CB-FD91CC88302D}"/>
                </a:ext>
              </a:extLst>
            </p:cNvPr>
            <p:cNvSpPr txBox="1"/>
            <p:nvPr/>
          </p:nvSpPr>
          <p:spPr>
            <a:xfrm>
              <a:off x="7056141" y="1124664"/>
              <a:ext cx="1128835" cy="504753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>
                  <a:solidFill>
                    <a:srgbClr val="008000"/>
                  </a:solidFill>
                  <a:latin typeface="Comic Sans MS"/>
                  <a:cs typeface="Comic Sans MS"/>
                </a:rPr>
                <a:t>FAIR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GSI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RIKEN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>
                  <a:solidFill>
                    <a:srgbClr val="FF0000"/>
                  </a:solidFill>
                  <a:latin typeface="Comic Sans MS"/>
                  <a:cs typeface="Comic Sans MS"/>
                </a:rPr>
                <a:t>GANIL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1E03BD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>
                  <a:solidFill>
                    <a:srgbClr val="1E03BD"/>
                  </a:solidFill>
                  <a:latin typeface="Comic Sans MS"/>
                  <a:cs typeface="Comic Sans MS"/>
                </a:rPr>
                <a:t>SPIRAL1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1E03BD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>
                  <a:solidFill>
                    <a:srgbClr val="1E03BD"/>
                  </a:solidFill>
                  <a:latin typeface="Comic Sans MS"/>
                  <a:cs typeface="Comic Sans MS"/>
                </a:rPr>
                <a:t>HIE </a:t>
              </a:r>
              <a:r>
                <a:rPr lang="es-ES_tradnl" sz="1400" b="1" dirty="0" err="1">
                  <a:solidFill>
                    <a:srgbClr val="1E03BD"/>
                  </a:solidFill>
                  <a:latin typeface="Comic Sans MS"/>
                  <a:cs typeface="Comic Sans MS"/>
                </a:rPr>
                <a:t>–</a:t>
              </a:r>
              <a:endParaRPr lang="es-ES_tradnl" sz="1400" b="1" dirty="0">
                <a:solidFill>
                  <a:srgbClr val="1E03BD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>
                  <a:solidFill>
                    <a:srgbClr val="1E03BD"/>
                  </a:solidFill>
                  <a:latin typeface="Comic Sans MS"/>
                  <a:cs typeface="Comic Sans MS"/>
                </a:rPr>
                <a:t>ISOLDE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>
                  <a:solidFill>
                    <a:srgbClr val="000090"/>
                  </a:solidFill>
                  <a:latin typeface="Comic Sans MS"/>
                  <a:cs typeface="Comic Sans MS"/>
                </a:rPr>
                <a:t>ISOL-(DE)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0A415BA7-9418-7345-A8CA-E14CB94EF82A}"/>
                </a:ext>
              </a:extLst>
            </p:cNvPr>
            <p:cNvSpPr txBox="1"/>
            <p:nvPr/>
          </p:nvSpPr>
          <p:spPr>
            <a:xfrm>
              <a:off x="8094283" y="1098352"/>
              <a:ext cx="1173719" cy="504753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1 </a:t>
              </a:r>
              <a:r>
                <a:rPr lang="es-ES_tradnl" sz="1400" b="1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GeV</a:t>
              </a:r>
              <a:r>
                <a:rPr lang="es-ES_tradnl" sz="14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/u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 </a:t>
              </a:r>
              <a:r>
                <a:rPr lang="es-ES_tradnl" sz="1400" b="1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400MeV</a:t>
              </a:r>
              <a:r>
                <a:rPr lang="es-ES_tradnl" sz="14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/u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345MeV/u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50MeV</a:t>
              </a:r>
              <a:r>
                <a:rPr lang="es-ES_tradnl" sz="14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/u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10MeV</a:t>
              </a:r>
              <a:r>
                <a:rPr lang="es-ES_tradnl" sz="14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/u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10MeV</a:t>
              </a:r>
              <a:r>
                <a:rPr lang="es-ES_tradnl" sz="14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/u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_tradnl" sz="1400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0.06 </a:t>
              </a:r>
              <a:r>
                <a:rPr lang="es-ES_tradnl" sz="1400" b="1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MeV</a:t>
              </a:r>
              <a:endParaRPr lang="es-ES_tradnl" sz="1400" b="1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5" name="Flecha arriba 34">
              <a:extLst>
                <a:ext uri="{FF2B5EF4-FFF2-40B4-BE49-F238E27FC236}">
                  <a16:creationId xmlns:a16="http://schemas.microsoft.com/office/drawing/2014/main" id="{4BE04FC0-2266-2342-8A7E-570FA92A1CE4}"/>
                </a:ext>
              </a:extLst>
            </p:cNvPr>
            <p:cNvSpPr/>
            <p:nvPr/>
          </p:nvSpPr>
          <p:spPr>
            <a:xfrm>
              <a:off x="8077200" y="990600"/>
              <a:ext cx="228600" cy="518160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s-ES_tradnl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8240" y="-196213"/>
            <a:ext cx="6552728" cy="980736"/>
          </a:xfrm>
        </p:spPr>
        <p:txBody>
          <a:bodyPr/>
          <a:lstStyle/>
          <a:p>
            <a:r>
              <a:rPr lang="es-ES" dirty="0">
                <a:solidFill>
                  <a:srgbClr val="29348C"/>
                </a:solidFill>
              </a:rPr>
              <a:t>HIE-ISOLDE </a:t>
            </a:r>
            <a:r>
              <a:rPr lang="es-ES" dirty="0" err="1">
                <a:solidFill>
                  <a:srgbClr val="29348C"/>
                </a:solidFill>
              </a:rPr>
              <a:t>Opportunities</a:t>
            </a:r>
            <a:r>
              <a:rPr lang="es-ES" dirty="0">
                <a:solidFill>
                  <a:srgbClr val="29348C"/>
                </a:solidFill>
              </a:rPr>
              <a:t>: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7" name="Group 248"/>
          <p:cNvGraphicFramePr>
            <a:graphicFrameLocks noGrp="1"/>
          </p:cNvGraphicFramePr>
          <p:nvPr/>
        </p:nvGraphicFramePr>
        <p:xfrm>
          <a:off x="914722" y="1052736"/>
          <a:ext cx="7905750" cy="5646738"/>
        </p:xfrm>
        <a:graphic>
          <a:graphicData uri="http://schemas.openxmlformats.org/drawingml/2006/table">
            <a:tbl>
              <a:tblPr/>
              <a:tblGrid>
                <a:gridCol w="207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75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Reaction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Physics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</a:rPr>
                        <a:t>Optimum energy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d,p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), (</a:t>
                      </a:r>
                      <a:r>
                        <a:rPr kumimoji="0" lang="en-GB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He,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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), (</a:t>
                      </a:r>
                      <a:r>
                        <a:rPr kumimoji="0" lang="en-GB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He,d), (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d,n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),… transfer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Single-particle configurations, 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- and 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rp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-process for 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nucleosynthesis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10 MeV/u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GB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He,p), (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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), (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p,t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), (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t,p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pairing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5-10 MeV/u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Few-nucleon transfer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Structure of neutron-rich and proton-rich nuclei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8 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MeV/u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Unsafe Coulomb excitation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High-lying collective states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6-8 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MeV/u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Compound nucleus reactions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Exotic structure at drip line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5 MeV/u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1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Coulomb excitation,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g-factor measurements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Nuclear 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collectivity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 and single-particle aspects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3-5 MeV/u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p,p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’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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), (</a:t>
                      </a: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,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</a:t>
                      </a: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), …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</a:rPr>
                        <a:t>nucleosynthesis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2-5 </a:t>
                      </a:r>
                      <a:r>
                        <a:rPr kumimoji="0" lang="en-GB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</a:rPr>
                        <a:t>MeV/u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9" descr="http://hie-isolde.web.cern.ch/hie-isolde/images/HIE-ISOL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6379" y="260648"/>
            <a:ext cx="176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230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2807" y="-151894"/>
            <a:ext cx="7643192" cy="980736"/>
          </a:xfrm>
        </p:spPr>
        <p:txBody>
          <a:bodyPr/>
          <a:lstStyle/>
          <a:p>
            <a:r>
              <a:rPr lang="es-ES" dirty="0"/>
              <a:t>ISOL- </a:t>
            </a:r>
            <a:r>
              <a:rPr lang="es-ES" dirty="0" err="1"/>
              <a:t>Beams</a:t>
            </a:r>
            <a:r>
              <a:rPr lang="es-ES" dirty="0"/>
              <a:t>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027" r="1560" b="44979"/>
          <a:stretch/>
        </p:blipFill>
        <p:spPr>
          <a:xfrm>
            <a:off x="990600" y="1124744"/>
            <a:ext cx="7757864" cy="2466628"/>
          </a:xfrm>
          <a:prstGeom prst="rect">
            <a:avLst/>
          </a:prstGeom>
        </p:spPr>
      </p:pic>
      <p:pic>
        <p:nvPicPr>
          <p:cNvPr id="11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rcRect l="-6592" r="-6592"/>
          <a:stretch>
            <a:fillRect/>
          </a:stretch>
        </p:blipFill>
        <p:spPr>
          <a:xfrm>
            <a:off x="1691680" y="3600319"/>
            <a:ext cx="4824536" cy="2853017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5C4D49C-F726-DFCE-A8E7-CEF511CE010F}"/>
              </a:ext>
            </a:extLst>
          </p:cNvPr>
          <p:cNvSpPr txBox="1"/>
          <p:nvPr/>
        </p:nvSpPr>
        <p:spPr>
          <a:xfrm>
            <a:off x="323528" y="360031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1E03BD"/>
                </a:solidFill>
              </a:rPr>
              <a:t>The case of ISOLDE</a:t>
            </a:r>
          </a:p>
        </p:txBody>
      </p:sp>
    </p:spTree>
    <p:extLst>
      <p:ext uri="{BB962C8B-B14F-4D97-AF65-F5344CB8AC3E}">
        <p14:creationId xmlns:p14="http://schemas.microsoft.com/office/powerpoint/2010/main" val="1298494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251520" y="-72356"/>
            <a:ext cx="9144942" cy="98107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Calibri" charset="0"/>
              </a:rPr>
              <a:t>Produced Nuclei: ISOLDE &gt; 50 y Experience</a:t>
            </a:r>
          </a:p>
        </p:txBody>
      </p:sp>
      <p:sp>
        <p:nvSpPr>
          <p:cNvPr id="2048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78263" y="642778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396543-C794-6643-B42F-7B891D2312BA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0483" name="Picture 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t="11671" r="16112" b="14334"/>
          <a:stretch>
            <a:fillRect/>
          </a:stretch>
        </p:blipFill>
        <p:spPr bwMode="auto">
          <a:xfrm>
            <a:off x="827584" y="1556792"/>
            <a:ext cx="7027366" cy="512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t="54745" r="35052" b="4839"/>
          <a:stretch>
            <a:fillRect/>
          </a:stretch>
        </p:blipFill>
        <p:spPr bwMode="auto">
          <a:xfrm>
            <a:off x="7620000" y="762000"/>
            <a:ext cx="12192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39952" y="4615036"/>
            <a:ext cx="1944216" cy="2060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86" name="Content Placeholder 2"/>
          <p:cNvSpPr>
            <a:spLocks noGrp="1"/>
          </p:cNvSpPr>
          <p:nvPr>
            <p:ph idx="1"/>
          </p:nvPr>
        </p:nvSpPr>
        <p:spPr>
          <a:xfrm>
            <a:off x="539750" y="908720"/>
            <a:ext cx="5904458" cy="4525963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Over 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20 target materials </a:t>
            </a:r>
            <a:r>
              <a:rPr lang="en-US" dirty="0">
                <a:latin typeface="Calibri" charset="0"/>
              </a:rPr>
              <a:t>(carbides, oxides, solid metals, molten metals  and molten salts) and ionizers, depending on beam of interest operated at high temperature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charset="0"/>
              </a:rPr>
              <a:t>3 types of Ion-sources</a:t>
            </a:r>
            <a:r>
              <a:rPr lang="en-US" dirty="0">
                <a:latin typeface="Calibri" charset="0"/>
              </a:rPr>
              <a:t>: Surface, Plasma, laser</a:t>
            </a:r>
          </a:p>
          <a:p>
            <a:pPr eaLnBrk="1" hangingPunct="1"/>
            <a:r>
              <a:rPr lang="en-US" dirty="0">
                <a:latin typeface="Calibri" charset="0"/>
              </a:rPr>
              <a:t>&gt; 1000 nuclides of over 70 chemical elements produced </a:t>
            </a:r>
          </a:p>
        </p:txBody>
      </p:sp>
      <p:graphicFrame>
        <p:nvGraphicFramePr>
          <p:cNvPr id="20487" name="Object 26"/>
          <p:cNvGraphicFramePr>
            <a:graphicFrameLocks noChangeAspect="1"/>
          </p:cNvGraphicFramePr>
          <p:nvPr/>
        </p:nvGraphicFramePr>
        <p:xfrm>
          <a:off x="6078538" y="2997200"/>
          <a:ext cx="2957512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524742" imgH="5152381" progId="">
                  <p:embed/>
                </p:oleObj>
              </mc:Choice>
              <mc:Fallback>
                <p:oleObj name="Photo Editor Photo" r:id="rId3" imgW="3524742" imgH="5152381" progId="">
                  <p:embed/>
                  <p:pic>
                    <p:nvPicPr>
                      <p:cNvPr id="2048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8538" y="2997200"/>
                        <a:ext cx="2957512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6142038" y="3813175"/>
            <a:ext cx="8778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alibri" charset="0"/>
              </a:rPr>
              <a:t>Target</a:t>
            </a:r>
          </a:p>
        </p:txBody>
      </p:sp>
      <p:sp>
        <p:nvSpPr>
          <p:cNvPr id="10" name="TextBox 39"/>
          <p:cNvSpPr txBox="1"/>
          <p:nvPr/>
        </p:nvSpPr>
        <p:spPr>
          <a:xfrm>
            <a:off x="2411760" y="5805264"/>
            <a:ext cx="3672408" cy="923330"/>
          </a:xfrm>
          <a:prstGeom prst="rect">
            <a:avLst/>
          </a:prstGeom>
          <a:solidFill>
            <a:srgbClr val="FFFAA4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ISOLDE today offers the largest range of available isotopes of  any ISOL facility worldwide. </a:t>
            </a:r>
          </a:p>
        </p:txBody>
      </p:sp>
      <p:grpSp>
        <p:nvGrpSpPr>
          <p:cNvPr id="30" name="Group 23"/>
          <p:cNvGrpSpPr>
            <a:grpSpLocks/>
          </p:cNvGrpSpPr>
          <p:nvPr/>
        </p:nvGrpSpPr>
        <p:grpSpPr bwMode="auto">
          <a:xfrm>
            <a:off x="5598393" y="4926558"/>
            <a:ext cx="485775" cy="361950"/>
            <a:chOff x="3072" y="1998"/>
            <a:chExt cx="306" cy="228"/>
          </a:xfrm>
        </p:grpSpPr>
        <p:sp>
          <p:nvSpPr>
            <p:cNvPr id="31" name="Oval 24"/>
            <p:cNvSpPr>
              <a:spLocks noChangeArrowheads="1"/>
            </p:cNvSpPr>
            <p:nvPr/>
          </p:nvSpPr>
          <p:spPr bwMode="auto">
            <a:xfrm>
              <a:off x="3168" y="2160"/>
              <a:ext cx="60" cy="66"/>
            </a:xfrm>
            <a:prstGeom prst="ellipse">
              <a:avLst/>
            </a:prstGeom>
            <a:solidFill>
              <a:srgbClr val="FF33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Text Box 25"/>
            <p:cNvSpPr txBox="1">
              <a:spLocks noChangeArrowheads="1"/>
            </p:cNvSpPr>
            <p:nvPr/>
          </p:nvSpPr>
          <p:spPr bwMode="auto">
            <a:xfrm>
              <a:off x="3072" y="1998"/>
              <a:ext cx="306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200" b="1" dirty="0"/>
                <a:t>p+</a:t>
              </a:r>
            </a:p>
          </p:txBody>
        </p:sp>
      </p:grpSp>
      <p:grpSp>
        <p:nvGrpSpPr>
          <p:cNvPr id="33" name="Group 26"/>
          <p:cNvGrpSpPr>
            <a:grpSpLocks/>
          </p:cNvGrpSpPr>
          <p:nvPr/>
        </p:nvGrpSpPr>
        <p:grpSpPr bwMode="auto">
          <a:xfrm>
            <a:off x="5670401" y="4915768"/>
            <a:ext cx="485775" cy="361950"/>
            <a:chOff x="3072" y="1998"/>
            <a:chExt cx="306" cy="228"/>
          </a:xfrm>
        </p:grpSpPr>
        <p:sp>
          <p:nvSpPr>
            <p:cNvPr id="34" name="Oval 27"/>
            <p:cNvSpPr>
              <a:spLocks noChangeArrowheads="1"/>
            </p:cNvSpPr>
            <p:nvPr/>
          </p:nvSpPr>
          <p:spPr bwMode="auto">
            <a:xfrm>
              <a:off x="3168" y="2160"/>
              <a:ext cx="60" cy="66"/>
            </a:xfrm>
            <a:prstGeom prst="ellipse">
              <a:avLst/>
            </a:prstGeom>
            <a:solidFill>
              <a:srgbClr val="FF33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Text Box 28"/>
            <p:cNvSpPr txBox="1">
              <a:spLocks noChangeArrowheads="1"/>
            </p:cNvSpPr>
            <p:nvPr/>
          </p:nvSpPr>
          <p:spPr bwMode="auto">
            <a:xfrm>
              <a:off x="3072" y="1998"/>
              <a:ext cx="306" cy="17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1200" b="1"/>
                <a:t>p+</a:t>
              </a:r>
            </a:p>
          </p:txBody>
        </p:sp>
      </p:grp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5750793" y="5172654"/>
            <a:ext cx="95250" cy="104775"/>
          </a:xfrm>
          <a:prstGeom prst="ellipse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32"/>
          <p:cNvSpPr>
            <a:spLocks noChangeArrowheads="1"/>
          </p:cNvSpPr>
          <p:nvPr/>
        </p:nvSpPr>
        <p:spPr bwMode="auto">
          <a:xfrm>
            <a:off x="5652120" y="4941168"/>
            <a:ext cx="295275" cy="866775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/>
          <a:srcRect r="3681"/>
          <a:stretch/>
        </p:blipFill>
        <p:spPr>
          <a:xfrm>
            <a:off x="539552" y="3429000"/>
            <a:ext cx="1761480" cy="1689100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/>
          <a:srcRect l="6100" t="4926" b="4910"/>
          <a:stretch/>
        </p:blipFill>
        <p:spPr>
          <a:xfrm>
            <a:off x="2987824" y="2564904"/>
            <a:ext cx="1013644" cy="1397000"/>
          </a:xfrm>
          <a:prstGeom prst="rect">
            <a:avLst/>
          </a:prstGeom>
          <a:ln w="57150" cmpd="sng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2923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7.5E-6 -4.44444E-6 L 0.33541 0.01945 " pathEditMode="relative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3.33333E-6 L 0.26771 0.013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0" y="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489" y="-171400"/>
            <a:ext cx="7643192" cy="980736"/>
          </a:xfrm>
        </p:spPr>
        <p:txBody>
          <a:bodyPr/>
          <a:lstStyle/>
          <a:p>
            <a:r>
              <a:rPr lang="en-US" dirty="0">
                <a:solidFill>
                  <a:srgbClr val="29348C"/>
                </a:solidFill>
              </a:rPr>
              <a:t>Post-accelerator: REX-ISOLDE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54" y="5489104"/>
            <a:ext cx="29908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06354" y="917104"/>
            <a:ext cx="1981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 Box 106"/>
          <p:cNvSpPr txBox="1">
            <a:spLocks noChangeArrowheads="1"/>
          </p:cNvSpPr>
          <p:nvPr/>
        </p:nvSpPr>
        <p:spPr bwMode="auto">
          <a:xfrm>
            <a:off x="3707904" y="1412776"/>
            <a:ext cx="3117850" cy="376237"/>
          </a:xfrm>
          <a:prstGeom prst="rect">
            <a:avLst/>
          </a:prstGeom>
          <a:solidFill>
            <a:srgbClr val="CCCC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Comic Sans MS" pitchFamily="66" charset="0"/>
                <a:ea typeface="+mn-ea"/>
              </a:rPr>
              <a:t>Total efficiency : 1 -10 %</a:t>
            </a:r>
            <a:endParaRPr lang="en-GB" sz="1400" dirty="0">
              <a:latin typeface="Comic Sans MS" pitchFamily="66" charset="0"/>
              <a:ea typeface="+mn-ea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688273" y="2490650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Comic Sans MS"/>
                <a:cs typeface="Comic Sans MS"/>
              </a:rPr>
              <a:t> 1</a:t>
            </a:r>
            <a:r>
              <a:rPr lang="es-ES" sz="1400" baseline="30000" dirty="0">
                <a:solidFill>
                  <a:schemeClr val="accent5">
                    <a:lumMod val="75000"/>
                  </a:schemeClr>
                </a:solidFill>
                <a:latin typeface="Comic Sans MS"/>
                <a:cs typeface="Comic Sans MS"/>
              </a:rPr>
              <a:t>+</a:t>
            </a:r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1400" dirty="0" err="1">
                <a:solidFill>
                  <a:schemeClr val="accent5">
                    <a:lumMod val="75000"/>
                  </a:schemeClr>
                </a:solidFill>
                <a:latin typeface="Comic Sans MS"/>
                <a:cs typeface="Comic Sans MS"/>
              </a:rPr>
              <a:t>to</a:t>
            </a:r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Comic Sans MS"/>
                <a:cs typeface="Comic Sans MS"/>
              </a:rPr>
              <a:t> A/Q = 2 – 4.5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35896" y="764704"/>
            <a:ext cx="3600400" cy="461665"/>
          </a:xfrm>
          <a:prstGeom prst="rect">
            <a:avLst/>
          </a:prstGeom>
          <a:solidFill>
            <a:srgbClr val="DBF5F9"/>
          </a:solidFill>
        </p:spPr>
        <p:txBody>
          <a:bodyPr wrap="square">
            <a:spAutoFit/>
          </a:bodyPr>
          <a:lstStyle/>
          <a:p>
            <a:r>
              <a:rPr lang="es-ES" sz="2400" dirty="0">
                <a:latin typeface="Calibri" charset="0"/>
              </a:rPr>
              <a:t>REX-ISOLDE </a:t>
            </a:r>
            <a:r>
              <a:rPr lang="es-ES" sz="2400" dirty="0" err="1">
                <a:latin typeface="Calibri" charset="0"/>
              </a:rPr>
              <a:t>started</a:t>
            </a:r>
            <a:r>
              <a:rPr lang="es-ES" sz="2400" dirty="0">
                <a:latin typeface="Calibri" charset="0"/>
              </a:rPr>
              <a:t> in 2001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E83352FF-07C5-8041-9D09-47AC4943BB3E}"/>
              </a:ext>
            </a:extLst>
          </p:cNvPr>
          <p:cNvGrpSpPr/>
          <p:nvPr/>
        </p:nvGrpSpPr>
        <p:grpSpPr>
          <a:xfrm rot="19026173">
            <a:off x="7175480" y="2755619"/>
            <a:ext cx="2298138" cy="1320602"/>
            <a:chOff x="6765925" y="2586038"/>
            <a:chExt cx="2298138" cy="1320602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37E8E62D-A8D8-CB4B-A448-E27C6805D6B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019925" y="2986088"/>
              <a:ext cx="7413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0000FF"/>
                  </a:solidFill>
                  <a:latin typeface="Calibri" pitchFamily="34" charset="0"/>
                </a:rPr>
                <a:t>Primary</a:t>
              </a:r>
              <a:br>
                <a:rPr lang="en-US" sz="1200" b="1" dirty="0">
                  <a:solidFill>
                    <a:srgbClr val="0000FF"/>
                  </a:solidFill>
                  <a:latin typeface="Calibri" pitchFamily="34" charset="0"/>
                </a:rPr>
              </a:br>
              <a:r>
                <a:rPr lang="en-US" sz="1200" b="1" dirty="0">
                  <a:solidFill>
                    <a:srgbClr val="0000FF"/>
                  </a:solidFill>
                  <a:latin typeface="Calibri" pitchFamily="34" charset="0"/>
                </a:rPr>
                <a:t>target</a:t>
              </a:r>
            </a:p>
          </p:txBody>
        </p:sp>
        <p:sp>
          <p:nvSpPr>
            <p:cNvPr id="14" name="Line 70">
              <a:extLst>
                <a:ext uri="{FF2B5EF4-FFF2-40B4-BE49-F238E27FC236}">
                  <a16:creationId xmlns:a16="http://schemas.microsoft.com/office/drawing/2014/main" id="{D2FC9472-E2D5-E948-9775-240CE6B228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54938" y="3598863"/>
              <a:ext cx="508000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71">
              <a:extLst>
                <a:ext uri="{FF2B5EF4-FFF2-40B4-BE49-F238E27FC236}">
                  <a16:creationId xmlns:a16="http://schemas.microsoft.com/office/drawing/2014/main" id="{4D9E54CE-5362-7045-8D83-08068928B36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269163" y="3427413"/>
              <a:ext cx="517525" cy="387350"/>
            </a:xfrm>
            <a:prstGeom prst="star16">
              <a:avLst>
                <a:gd name="adj" fmla="val 37500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1B2700D2-4475-A449-B88F-85C6D0D4FB0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000875" y="3484563"/>
              <a:ext cx="195263" cy="57150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92BFA897-2E46-DC42-A24C-780965C4A6F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999288" y="3657600"/>
              <a:ext cx="193675" cy="5556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8" name="Line 75">
              <a:extLst>
                <a:ext uri="{FF2B5EF4-FFF2-40B4-BE49-F238E27FC236}">
                  <a16:creationId xmlns:a16="http://schemas.microsoft.com/office/drawing/2014/main" id="{FE89D190-32A1-BA45-A16F-00F54E51E9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29438" y="3524250"/>
              <a:ext cx="4762" cy="508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76">
              <a:extLst>
                <a:ext uri="{FF2B5EF4-FFF2-40B4-BE49-F238E27FC236}">
                  <a16:creationId xmlns:a16="http://schemas.microsoft.com/office/drawing/2014/main" id="{B070A589-B5E0-2649-A80F-71E8514F42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67513" y="3490913"/>
              <a:ext cx="152400" cy="333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" name="Group 10">
              <a:extLst>
                <a:ext uri="{FF2B5EF4-FFF2-40B4-BE49-F238E27FC236}">
                  <a16:creationId xmlns:a16="http://schemas.microsoft.com/office/drawing/2014/main" id="{BECF00E1-5ADA-F04D-A5A9-074FB18933F5}"/>
                </a:ext>
              </a:extLst>
            </p:cNvPr>
            <p:cNvGrpSpPr>
              <a:grpSpLocks/>
            </p:cNvGrpSpPr>
            <p:nvPr/>
          </p:nvGrpSpPr>
          <p:grpSpPr bwMode="auto">
            <a:xfrm flipH="1" flipV="1">
              <a:off x="6765925" y="3616325"/>
              <a:ext cx="171450" cy="93663"/>
              <a:chOff x="2124" y="3564"/>
              <a:chExt cx="144" cy="104"/>
            </a:xfrm>
          </p:grpSpPr>
          <p:sp>
            <p:nvSpPr>
              <p:cNvPr id="29" name="Line 78">
                <a:extLst>
                  <a:ext uri="{FF2B5EF4-FFF2-40B4-BE49-F238E27FC236}">
                    <a16:creationId xmlns:a16="http://schemas.microsoft.com/office/drawing/2014/main" id="{ACA02869-A1B3-2B44-8D39-E1A4C0354C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124" y="3612"/>
                <a:ext cx="4" cy="56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Line 79">
                <a:extLst>
                  <a:ext uri="{FF2B5EF4-FFF2-40B4-BE49-F238E27FC236}">
                    <a16:creationId xmlns:a16="http://schemas.microsoft.com/office/drawing/2014/main" id="{FFAD5B45-F385-1B48-889F-C7B05A163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24" y="3564"/>
                <a:ext cx="144" cy="4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3912044A-CA0A-674E-ADD2-E0336580BA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005638" y="3562350"/>
              <a:ext cx="169862" cy="65088"/>
            </a:xfrm>
            <a:prstGeom prst="ellipse">
              <a:avLst/>
            </a:prstGeom>
            <a:gradFill rotWithShape="0">
              <a:gsLst>
                <a:gs pos="0">
                  <a:srgbClr val="762F00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22" name="Freeform 81">
              <a:extLst>
                <a:ext uri="{FF2B5EF4-FFF2-40B4-BE49-F238E27FC236}">
                  <a16:creationId xmlns:a16="http://schemas.microsoft.com/office/drawing/2014/main" id="{A2A7C38C-329A-2B48-B6C5-E87ABB67DB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161213" y="3562350"/>
              <a:ext cx="169862" cy="41275"/>
            </a:xfrm>
            <a:custGeom>
              <a:avLst/>
              <a:gdLst>
                <a:gd name="T0" fmla="*/ 0 w 172"/>
                <a:gd name="T1" fmla="*/ 37 h 46"/>
                <a:gd name="T2" fmla="*/ 76 w 172"/>
                <a:gd name="T3" fmla="*/ 9 h 46"/>
                <a:gd name="T4" fmla="*/ 96 w 172"/>
                <a:gd name="T5" fmla="*/ 29 h 46"/>
                <a:gd name="T6" fmla="*/ 172 w 172"/>
                <a:gd name="T7" fmla="*/ 37 h 4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46"/>
                <a:gd name="T14" fmla="*/ 172 w 172"/>
                <a:gd name="T15" fmla="*/ 46 h 4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46">
                  <a:moveTo>
                    <a:pt x="0" y="37"/>
                  </a:moveTo>
                  <a:cubicBezTo>
                    <a:pt x="42" y="34"/>
                    <a:pt x="64" y="46"/>
                    <a:pt x="76" y="9"/>
                  </a:cubicBezTo>
                  <a:cubicBezTo>
                    <a:pt x="126" y="22"/>
                    <a:pt x="62" y="0"/>
                    <a:pt x="96" y="29"/>
                  </a:cubicBezTo>
                  <a:cubicBezTo>
                    <a:pt x="107" y="38"/>
                    <a:pt x="161" y="42"/>
                    <a:pt x="172" y="37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23" name="Freeform 82">
              <a:extLst>
                <a:ext uri="{FF2B5EF4-FFF2-40B4-BE49-F238E27FC236}">
                  <a16:creationId xmlns:a16="http://schemas.microsoft.com/office/drawing/2014/main" id="{701CEA09-46F0-DF4E-BDDD-70115C4ACD7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142163" y="3608388"/>
              <a:ext cx="174625" cy="73025"/>
            </a:xfrm>
            <a:custGeom>
              <a:avLst/>
              <a:gdLst>
                <a:gd name="T0" fmla="*/ 0 w 176"/>
                <a:gd name="T1" fmla="*/ 60 h 80"/>
                <a:gd name="T2" fmla="*/ 60 w 176"/>
                <a:gd name="T3" fmla="*/ 80 h 80"/>
                <a:gd name="T4" fmla="*/ 64 w 176"/>
                <a:gd name="T5" fmla="*/ 68 h 80"/>
                <a:gd name="T6" fmla="*/ 76 w 176"/>
                <a:gd name="T7" fmla="*/ 64 h 80"/>
                <a:gd name="T8" fmla="*/ 92 w 176"/>
                <a:gd name="T9" fmla="*/ 40 h 80"/>
                <a:gd name="T10" fmla="*/ 92 w 176"/>
                <a:gd name="T11" fmla="*/ 8 h 80"/>
                <a:gd name="T12" fmla="*/ 140 w 176"/>
                <a:gd name="T13" fmla="*/ 24 h 80"/>
                <a:gd name="T14" fmla="*/ 176 w 176"/>
                <a:gd name="T15" fmla="*/ 0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6"/>
                <a:gd name="T25" fmla="*/ 0 h 80"/>
                <a:gd name="T26" fmla="*/ 176 w 176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6" h="80">
                  <a:moveTo>
                    <a:pt x="0" y="60"/>
                  </a:moveTo>
                  <a:cubicBezTo>
                    <a:pt x="19" y="70"/>
                    <a:pt x="40" y="73"/>
                    <a:pt x="60" y="80"/>
                  </a:cubicBezTo>
                  <a:cubicBezTo>
                    <a:pt x="61" y="76"/>
                    <a:pt x="61" y="71"/>
                    <a:pt x="64" y="68"/>
                  </a:cubicBezTo>
                  <a:cubicBezTo>
                    <a:pt x="67" y="65"/>
                    <a:pt x="74" y="68"/>
                    <a:pt x="76" y="64"/>
                  </a:cubicBezTo>
                  <a:cubicBezTo>
                    <a:pt x="95" y="35"/>
                    <a:pt x="65" y="49"/>
                    <a:pt x="92" y="40"/>
                  </a:cubicBezTo>
                  <a:cubicBezTo>
                    <a:pt x="81" y="24"/>
                    <a:pt x="74" y="20"/>
                    <a:pt x="92" y="8"/>
                  </a:cubicBezTo>
                  <a:cubicBezTo>
                    <a:pt x="110" y="13"/>
                    <a:pt x="121" y="20"/>
                    <a:pt x="140" y="24"/>
                  </a:cubicBezTo>
                  <a:cubicBezTo>
                    <a:pt x="163" y="39"/>
                    <a:pt x="176" y="23"/>
                    <a:pt x="176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24" name="Freeform 83">
              <a:extLst>
                <a:ext uri="{FF2B5EF4-FFF2-40B4-BE49-F238E27FC236}">
                  <a16:creationId xmlns:a16="http://schemas.microsoft.com/office/drawing/2014/main" id="{83B18BDD-7C51-0B49-8B8F-C91D1150C2E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118350" y="3548063"/>
              <a:ext cx="165100" cy="52387"/>
            </a:xfrm>
            <a:custGeom>
              <a:avLst/>
              <a:gdLst>
                <a:gd name="T0" fmla="*/ 0 w 168"/>
                <a:gd name="T1" fmla="*/ 12 h 57"/>
                <a:gd name="T2" fmla="*/ 8 w 168"/>
                <a:gd name="T3" fmla="*/ 52 h 57"/>
                <a:gd name="T4" fmla="*/ 36 w 168"/>
                <a:gd name="T5" fmla="*/ 40 h 57"/>
                <a:gd name="T6" fmla="*/ 100 w 168"/>
                <a:gd name="T7" fmla="*/ 16 h 57"/>
                <a:gd name="T8" fmla="*/ 104 w 168"/>
                <a:gd name="T9" fmla="*/ 4 h 57"/>
                <a:gd name="T10" fmla="*/ 136 w 168"/>
                <a:gd name="T11" fmla="*/ 20 h 57"/>
                <a:gd name="T12" fmla="*/ 168 w 168"/>
                <a:gd name="T13" fmla="*/ 28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8"/>
                <a:gd name="T22" fmla="*/ 0 h 57"/>
                <a:gd name="T23" fmla="*/ 168 w 168"/>
                <a:gd name="T24" fmla="*/ 57 h 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8" h="57">
                  <a:moveTo>
                    <a:pt x="0" y="12"/>
                  </a:moveTo>
                  <a:cubicBezTo>
                    <a:pt x="1" y="17"/>
                    <a:pt x="4" y="50"/>
                    <a:pt x="8" y="52"/>
                  </a:cubicBezTo>
                  <a:cubicBezTo>
                    <a:pt x="17" y="57"/>
                    <a:pt x="27" y="45"/>
                    <a:pt x="36" y="40"/>
                  </a:cubicBezTo>
                  <a:cubicBezTo>
                    <a:pt x="58" y="27"/>
                    <a:pt x="75" y="21"/>
                    <a:pt x="100" y="16"/>
                  </a:cubicBezTo>
                  <a:cubicBezTo>
                    <a:pt x="101" y="12"/>
                    <a:pt x="100" y="6"/>
                    <a:pt x="104" y="4"/>
                  </a:cubicBezTo>
                  <a:cubicBezTo>
                    <a:pt x="115" y="0"/>
                    <a:pt x="130" y="17"/>
                    <a:pt x="136" y="20"/>
                  </a:cubicBezTo>
                  <a:cubicBezTo>
                    <a:pt x="153" y="29"/>
                    <a:pt x="153" y="28"/>
                    <a:pt x="168" y="28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25" name="Freeform 84">
              <a:extLst>
                <a:ext uri="{FF2B5EF4-FFF2-40B4-BE49-F238E27FC236}">
                  <a16:creationId xmlns:a16="http://schemas.microsoft.com/office/drawing/2014/main" id="{9245CF48-8160-8E48-91B4-C715B5A046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072313" y="3614738"/>
              <a:ext cx="239712" cy="53975"/>
            </a:xfrm>
            <a:custGeom>
              <a:avLst/>
              <a:gdLst>
                <a:gd name="T0" fmla="*/ 0 w 240"/>
                <a:gd name="T1" fmla="*/ 8 h 60"/>
                <a:gd name="T2" fmla="*/ 60 w 240"/>
                <a:gd name="T3" fmla="*/ 48 h 60"/>
                <a:gd name="T4" fmla="*/ 72 w 240"/>
                <a:gd name="T5" fmla="*/ 60 h 60"/>
                <a:gd name="T6" fmla="*/ 92 w 240"/>
                <a:gd name="T7" fmla="*/ 40 h 60"/>
                <a:gd name="T8" fmla="*/ 160 w 240"/>
                <a:gd name="T9" fmla="*/ 36 h 60"/>
                <a:gd name="T10" fmla="*/ 164 w 240"/>
                <a:gd name="T11" fmla="*/ 24 h 60"/>
                <a:gd name="T12" fmla="*/ 220 w 240"/>
                <a:gd name="T13" fmla="*/ 4 h 60"/>
                <a:gd name="T14" fmla="*/ 240 w 240"/>
                <a:gd name="T15" fmla="*/ 0 h 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0"/>
                <a:gd name="T25" fmla="*/ 0 h 60"/>
                <a:gd name="T26" fmla="*/ 240 w 240"/>
                <a:gd name="T27" fmla="*/ 60 h 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0" h="60">
                  <a:moveTo>
                    <a:pt x="0" y="8"/>
                  </a:moveTo>
                  <a:cubicBezTo>
                    <a:pt x="17" y="25"/>
                    <a:pt x="38" y="41"/>
                    <a:pt x="60" y="48"/>
                  </a:cubicBezTo>
                  <a:cubicBezTo>
                    <a:pt x="64" y="52"/>
                    <a:pt x="66" y="60"/>
                    <a:pt x="72" y="60"/>
                  </a:cubicBezTo>
                  <a:cubicBezTo>
                    <a:pt x="81" y="60"/>
                    <a:pt x="83" y="41"/>
                    <a:pt x="92" y="40"/>
                  </a:cubicBezTo>
                  <a:cubicBezTo>
                    <a:pt x="114" y="37"/>
                    <a:pt x="137" y="37"/>
                    <a:pt x="160" y="36"/>
                  </a:cubicBezTo>
                  <a:cubicBezTo>
                    <a:pt x="161" y="32"/>
                    <a:pt x="161" y="26"/>
                    <a:pt x="164" y="24"/>
                  </a:cubicBezTo>
                  <a:cubicBezTo>
                    <a:pt x="171" y="19"/>
                    <a:pt x="209" y="7"/>
                    <a:pt x="220" y="4"/>
                  </a:cubicBezTo>
                  <a:cubicBezTo>
                    <a:pt x="227" y="2"/>
                    <a:pt x="240" y="0"/>
                    <a:pt x="24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26" name="Text Box 85">
              <a:extLst>
                <a:ext uri="{FF2B5EF4-FFF2-40B4-BE49-F238E27FC236}">
                  <a16:creationId xmlns:a16="http://schemas.microsoft.com/office/drawing/2014/main" id="{F1DB6F5E-20C7-9F4B-93D4-F6018D1B95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768663" y="3260309"/>
              <a:ext cx="1295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 dirty="0">
                  <a:latin typeface="Calibri" pitchFamily="34" charset="0"/>
                </a:rPr>
                <a:t>Protons </a:t>
              </a:r>
            </a:p>
            <a:p>
              <a:pPr eaLnBrk="0" hangingPunct="0"/>
              <a:endParaRPr lang="en-US" sz="1200" b="1" dirty="0">
                <a:latin typeface="Calibri" pitchFamily="34" charset="0"/>
              </a:endParaRPr>
            </a:p>
            <a:p>
              <a:pPr eaLnBrk="0" hangingPunct="0"/>
              <a:r>
                <a:rPr lang="en-US" sz="1200" b="1" dirty="0">
                  <a:latin typeface="Calibri" pitchFamily="34" charset="0"/>
                </a:rPr>
                <a:t>from PS</a:t>
              </a:r>
            </a:p>
          </p:txBody>
        </p:sp>
        <p:sp>
          <p:nvSpPr>
            <p:cNvPr id="27" name="Text Box 88">
              <a:extLst>
                <a:ext uri="{FF2B5EF4-FFF2-40B4-BE49-F238E27FC236}">
                  <a16:creationId xmlns:a16="http://schemas.microsoft.com/office/drawing/2014/main" id="{74524BD7-5724-0B42-A120-A5545DAB3A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9613" y="2586038"/>
              <a:ext cx="955675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>
                  <a:solidFill>
                    <a:srgbClr val="0000CC"/>
                  </a:solidFill>
                  <a:latin typeface="Calibri" pitchFamily="34" charset="0"/>
                </a:rPr>
                <a:t>ISOLDE</a:t>
              </a:r>
              <a:endParaRPr lang="en-US" sz="3200">
                <a:solidFill>
                  <a:srgbClr val="0000CC"/>
                </a:solidFill>
                <a:latin typeface="Calibri" pitchFamily="34" charset="0"/>
              </a:endParaRPr>
            </a:p>
          </p:txBody>
        </p:sp>
        <p:sp>
          <p:nvSpPr>
            <p:cNvPr id="28" name="AutoShape 89">
              <a:extLst>
                <a:ext uri="{FF2B5EF4-FFF2-40B4-BE49-F238E27FC236}">
                  <a16:creationId xmlns:a16="http://schemas.microsoft.com/office/drawing/2014/main" id="{8A81AC11-BD7C-EC45-BAEC-89AA98F0767B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7443788" y="2338388"/>
              <a:ext cx="152400" cy="1143000"/>
            </a:xfrm>
            <a:prstGeom prst="rightBrace">
              <a:avLst>
                <a:gd name="adj1" fmla="val 62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</p:grpSp>
      <p:pic>
        <p:nvPicPr>
          <p:cNvPr id="31" name="Picture 21">
            <a:extLst>
              <a:ext uri="{FF2B5EF4-FFF2-40B4-BE49-F238E27FC236}">
                <a16:creationId xmlns:a16="http://schemas.microsoft.com/office/drawing/2014/main" id="{BF752EF8-4B34-1847-93FC-5812C655A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0" y="3039924"/>
            <a:ext cx="6953250" cy="2517077"/>
          </a:xfrm>
          <a:prstGeom prst="rect">
            <a:avLst/>
          </a:prstGeom>
        </p:spPr>
      </p:pic>
      <p:sp>
        <p:nvSpPr>
          <p:cNvPr id="32" name="AutoShape 37">
            <a:extLst>
              <a:ext uri="{FF2B5EF4-FFF2-40B4-BE49-F238E27FC236}">
                <a16:creationId xmlns:a16="http://schemas.microsoft.com/office/drawing/2014/main" id="{AF9744C2-E082-9847-B548-393BC4642C02}"/>
              </a:ext>
            </a:extLst>
          </p:cNvPr>
          <p:cNvSpPr>
            <a:spLocks noChangeArrowheads="1"/>
          </p:cNvSpPr>
          <p:nvPr/>
        </p:nvSpPr>
        <p:spPr bwMode="auto">
          <a:xfrm rot="9095017">
            <a:off x="7000289" y="4178607"/>
            <a:ext cx="808037" cy="544512"/>
          </a:xfrm>
          <a:custGeom>
            <a:avLst/>
            <a:gdLst>
              <a:gd name="T0" fmla="*/ 404019 w 21600"/>
              <a:gd name="T1" fmla="*/ 0 h 21600"/>
              <a:gd name="T2" fmla="*/ 197109 w 21600"/>
              <a:gd name="T3" fmla="*/ 89870 h 21600"/>
              <a:gd name="T4" fmla="*/ 404019 w 21600"/>
              <a:gd name="T5" fmla="*/ 85408 h 21600"/>
              <a:gd name="T6" fmla="*/ 610929 w 21600"/>
              <a:gd name="T7" fmla="*/ 8987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30 w 21600"/>
              <a:gd name="T13" fmla="*/ 0 h 21600"/>
              <a:gd name="T14" fmla="*/ 18970 w 21600"/>
              <a:gd name="T15" fmla="*/ 595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298" y="4911"/>
                </a:moveTo>
                <a:cubicBezTo>
                  <a:pt x="7591" y="3923"/>
                  <a:pt x="9172" y="3387"/>
                  <a:pt x="10800" y="3388"/>
                </a:cubicBezTo>
                <a:cubicBezTo>
                  <a:pt x="12427" y="3388"/>
                  <a:pt x="14008" y="3923"/>
                  <a:pt x="15301" y="4911"/>
                </a:cubicBezTo>
                <a:lnTo>
                  <a:pt x="17359" y="2219"/>
                </a:lnTo>
                <a:cubicBezTo>
                  <a:pt x="15475" y="780"/>
                  <a:pt x="13170" y="-1"/>
                  <a:pt x="10799" y="0"/>
                </a:cubicBezTo>
                <a:cubicBezTo>
                  <a:pt x="8429" y="0"/>
                  <a:pt x="6124" y="780"/>
                  <a:pt x="4240" y="2219"/>
                </a:cubicBezTo>
                <a:close/>
              </a:path>
            </a:pathLst>
          </a:custGeom>
          <a:solidFill>
            <a:srgbClr val="777777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76200" prstMaterial="legacyMatte">
            <a:bevelT w="13500" h="13500" prst="angle"/>
            <a:bevelB w="13500" h="13500" prst="angle"/>
            <a:extrusionClr>
              <a:srgbClr val="777777"/>
            </a:extrusionClr>
          </a:sp3d>
        </p:spPr>
        <p:txBody>
          <a:bodyPr>
            <a:flatTx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57DC0C48-1F6E-E542-AA42-7C8B43B07864}"/>
              </a:ext>
            </a:extLst>
          </p:cNvPr>
          <p:cNvSpPr/>
          <p:nvPr/>
        </p:nvSpPr>
        <p:spPr>
          <a:xfrm>
            <a:off x="467544" y="4347203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id="{3A011882-D970-EC4B-8D4E-6630BE084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09" y="4327579"/>
            <a:ext cx="10382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Arrow Connector 28">
            <a:extLst>
              <a:ext uri="{FF2B5EF4-FFF2-40B4-BE49-F238E27FC236}">
                <a16:creationId xmlns:a16="http://schemas.microsoft.com/office/drawing/2014/main" id="{3B4CE526-F329-9442-9FD5-FF00D90EE856}"/>
              </a:ext>
            </a:extLst>
          </p:cNvPr>
          <p:cNvCxnSpPr/>
          <p:nvPr/>
        </p:nvCxnSpPr>
        <p:spPr>
          <a:xfrm>
            <a:off x="1115616" y="3978618"/>
            <a:ext cx="72008" cy="8257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60B6531-9054-8141-95F6-BDA997B2AE77}"/>
              </a:ext>
            </a:extLst>
          </p:cNvPr>
          <p:cNvSpPr txBox="1"/>
          <p:nvPr/>
        </p:nvSpPr>
        <p:spPr>
          <a:xfrm>
            <a:off x="5364088" y="2798117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Comic Sans MS"/>
                <a:cs typeface="Comic Sans MS"/>
              </a:rPr>
              <a:t> 1</a:t>
            </a:r>
            <a:r>
              <a:rPr lang="es-ES" sz="1400" baseline="30000" dirty="0">
                <a:solidFill>
                  <a:schemeClr val="accent5">
                    <a:lumMod val="75000"/>
                  </a:schemeClr>
                </a:solidFill>
                <a:latin typeface="Comic Sans MS"/>
                <a:cs typeface="Comic Sans MS"/>
              </a:rPr>
              <a:t>+</a:t>
            </a:r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s-ES" sz="1400" dirty="0" err="1">
                <a:solidFill>
                  <a:schemeClr val="accent5">
                    <a:lumMod val="75000"/>
                  </a:schemeClr>
                </a:solidFill>
                <a:latin typeface="Comic Sans MS"/>
                <a:cs typeface="Comic Sans MS"/>
              </a:rPr>
              <a:t>to</a:t>
            </a:r>
            <a:r>
              <a:rPr lang="es-ES" sz="1400" dirty="0">
                <a:solidFill>
                  <a:schemeClr val="accent5">
                    <a:lumMod val="75000"/>
                  </a:schemeClr>
                </a:solidFill>
                <a:latin typeface="Comic Sans MS"/>
                <a:cs typeface="Comic Sans MS"/>
              </a:rPr>
              <a:t> A/Q = 2 – 4.5</a:t>
            </a:r>
          </a:p>
        </p:txBody>
      </p:sp>
      <p:sp>
        <p:nvSpPr>
          <p:cNvPr id="37" name="Rectangle 38">
            <a:extLst>
              <a:ext uri="{FF2B5EF4-FFF2-40B4-BE49-F238E27FC236}">
                <a16:creationId xmlns:a16="http://schemas.microsoft.com/office/drawing/2014/main" id="{F41DDAFC-A9CF-FA43-A9E1-B8D692C4FDE1}"/>
              </a:ext>
            </a:extLst>
          </p:cNvPr>
          <p:cNvSpPr/>
          <p:nvPr/>
        </p:nvSpPr>
        <p:spPr>
          <a:xfrm>
            <a:off x="5364088" y="2780928"/>
            <a:ext cx="1872208" cy="57606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outerShdw dist="127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40">
            <a:extLst>
              <a:ext uri="{FF2B5EF4-FFF2-40B4-BE49-F238E27FC236}">
                <a16:creationId xmlns:a16="http://schemas.microsoft.com/office/drawing/2014/main" id="{0A9B7A7E-4D46-3647-8F64-AA519E41EBD0}"/>
              </a:ext>
            </a:extLst>
          </p:cNvPr>
          <p:cNvSpPr txBox="1"/>
          <p:nvPr/>
        </p:nvSpPr>
        <p:spPr>
          <a:xfrm>
            <a:off x="5796136" y="41490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500FB"/>
                </a:solidFill>
              </a:rPr>
              <a:t>Mainz</a:t>
            </a:r>
          </a:p>
        </p:txBody>
      </p:sp>
      <p:sp>
        <p:nvSpPr>
          <p:cNvPr id="40" name="TextBox 41">
            <a:extLst>
              <a:ext uri="{FF2B5EF4-FFF2-40B4-BE49-F238E27FC236}">
                <a16:creationId xmlns:a16="http://schemas.microsoft.com/office/drawing/2014/main" id="{E759437E-4983-854F-AE1F-7A665832358B}"/>
              </a:ext>
            </a:extLst>
          </p:cNvPr>
          <p:cNvSpPr txBox="1"/>
          <p:nvPr/>
        </p:nvSpPr>
        <p:spPr>
          <a:xfrm>
            <a:off x="5580112" y="386104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500FB"/>
                </a:solidFill>
              </a:rPr>
              <a:t>Stockholm</a:t>
            </a:r>
          </a:p>
        </p:txBody>
      </p:sp>
      <p:sp>
        <p:nvSpPr>
          <p:cNvPr id="41" name="TextBox 42">
            <a:extLst>
              <a:ext uri="{FF2B5EF4-FFF2-40B4-BE49-F238E27FC236}">
                <a16:creationId xmlns:a16="http://schemas.microsoft.com/office/drawing/2014/main" id="{82914AFA-1738-0642-B52D-29C112BD3804}"/>
              </a:ext>
            </a:extLst>
          </p:cNvPr>
          <p:cNvSpPr txBox="1"/>
          <p:nvPr/>
        </p:nvSpPr>
        <p:spPr>
          <a:xfrm>
            <a:off x="1475656" y="364502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500FB"/>
                </a:solidFill>
              </a:rPr>
              <a:t>Heidelberg + GSI, Darmstadt</a:t>
            </a:r>
          </a:p>
        </p:txBody>
      </p:sp>
      <p:sp>
        <p:nvSpPr>
          <p:cNvPr id="42" name="TextBox 3">
            <a:extLst>
              <a:ext uri="{FF2B5EF4-FFF2-40B4-BE49-F238E27FC236}">
                <a16:creationId xmlns:a16="http://schemas.microsoft.com/office/drawing/2014/main" id="{E608C2EE-C06F-CE4C-B875-0789F6D659C2}"/>
              </a:ext>
            </a:extLst>
          </p:cNvPr>
          <p:cNvSpPr txBox="1"/>
          <p:nvPr/>
        </p:nvSpPr>
        <p:spPr>
          <a:xfrm>
            <a:off x="3185921" y="30664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Nature, 12 PRL, 6 PLB</a:t>
            </a:r>
            <a:r>
              <a:rPr lang="is-IS" dirty="0"/>
              <a:t>…..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79" y="5155729"/>
            <a:ext cx="39147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7" y="908720"/>
            <a:ext cx="3620429" cy="2304256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AB29FA08-DF91-2845-8B71-CAABE0FAD1BA}"/>
              </a:ext>
            </a:extLst>
          </p:cNvPr>
          <p:cNvSpPr txBox="1"/>
          <p:nvPr/>
        </p:nvSpPr>
        <p:spPr>
          <a:xfrm>
            <a:off x="5795275" y="2165063"/>
            <a:ext cx="217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Charge</a:t>
            </a:r>
            <a:r>
              <a:rPr lang="es-ES" dirty="0"/>
              <a:t> </a:t>
            </a:r>
            <a:r>
              <a:rPr lang="es-ES" dirty="0" err="1"/>
              <a:t>Breeding</a:t>
            </a:r>
            <a:endParaRPr lang="es-ES" dirty="0"/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EA5A3D3B-BCE9-134B-B1A6-29FC36671D34}"/>
              </a:ext>
            </a:extLst>
          </p:cNvPr>
          <p:cNvCxnSpPr/>
          <p:nvPr/>
        </p:nvCxnSpPr>
        <p:spPr>
          <a:xfrm flipV="1">
            <a:off x="6138249" y="2798117"/>
            <a:ext cx="305959" cy="985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668338" y="-116673"/>
            <a:ext cx="7993062" cy="981075"/>
          </a:xfrm>
        </p:spPr>
        <p:txBody>
          <a:bodyPr/>
          <a:lstStyle/>
          <a:p>
            <a:pPr eaLnBrk="1" hangingPunct="1"/>
            <a:r>
              <a:rPr lang="en-GB" dirty="0">
                <a:latin typeface="Calibri" charset="0"/>
              </a:rPr>
              <a:t>Coulomb excitation</a:t>
            </a: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E3E009-139A-F84F-B854-FB069EBADBDC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4316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70" y="3733799"/>
            <a:ext cx="1828800" cy="145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6" name="Group 44"/>
          <p:cNvGrpSpPr>
            <a:grpSpLocks/>
          </p:cNvGrpSpPr>
          <p:nvPr/>
        </p:nvGrpSpPr>
        <p:grpSpPr bwMode="auto">
          <a:xfrm>
            <a:off x="781050" y="2743200"/>
            <a:ext cx="5591175" cy="2855913"/>
            <a:chOff x="476250" y="2782669"/>
            <a:chExt cx="5591150" cy="2856131"/>
          </a:xfrm>
        </p:grpSpPr>
        <p:pic>
          <p:nvPicPr>
            <p:cNvPr id="54314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" y="3276600"/>
              <a:ext cx="29527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04825" y="2782669"/>
              <a:ext cx="5562575" cy="6461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j-lt"/>
                  <a:ea typeface="+mn-ea"/>
                  <a:cs typeface="+mn-cs"/>
                </a:rPr>
                <a:t>Excitation of a projectile nucleus (radioactive) by the electromagnetic field of the target (made of stable nuclei)</a:t>
              </a:r>
            </a:p>
          </p:txBody>
        </p:sp>
      </p:grpSp>
      <p:grpSp>
        <p:nvGrpSpPr>
          <p:cNvPr id="19" name="Group 103"/>
          <p:cNvGrpSpPr>
            <a:grpSpLocks/>
          </p:cNvGrpSpPr>
          <p:nvPr/>
        </p:nvGrpSpPr>
        <p:grpSpPr bwMode="auto">
          <a:xfrm>
            <a:off x="428625" y="787400"/>
            <a:ext cx="8896350" cy="2209800"/>
            <a:chOff x="76200" y="685800"/>
            <a:chExt cx="8896350" cy="2209800"/>
          </a:xfrm>
        </p:grpSpPr>
        <p:grpSp>
          <p:nvGrpSpPr>
            <p:cNvPr id="54278" name="40 Grupo"/>
            <p:cNvGrpSpPr>
              <a:grpSpLocks/>
            </p:cNvGrpSpPr>
            <p:nvPr/>
          </p:nvGrpSpPr>
          <p:grpSpPr bwMode="auto">
            <a:xfrm>
              <a:off x="76200" y="685800"/>
              <a:ext cx="8896350" cy="2209800"/>
              <a:chOff x="152400" y="1042988"/>
              <a:chExt cx="9035131" cy="3157242"/>
            </a:xfrm>
          </p:grpSpPr>
          <p:pic>
            <p:nvPicPr>
              <p:cNvPr id="54280" name="Picture 4" descr="detector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00" y="1047750"/>
                <a:ext cx="1905000" cy="1785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5"/>
              <p:cNvSpPr txBox="1">
                <a:spLocks noChangeArrowheads="1"/>
              </p:cNvSpPr>
              <p:nvPr/>
            </p:nvSpPr>
            <p:spPr bwMode="auto">
              <a:xfrm>
                <a:off x="395852" y="1151858"/>
                <a:ext cx="2940771" cy="1451606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2000" b="1" dirty="0" err="1">
                    <a:solidFill>
                      <a:srgbClr val="3366FF"/>
                    </a:solidFill>
                    <a:latin typeface="+mj-lt"/>
                    <a:ea typeface="+mn-ea"/>
                    <a:cs typeface="+mn-cs"/>
                  </a:rPr>
                  <a:t>Miniball</a:t>
                </a:r>
                <a:r>
                  <a:rPr lang="en-US" sz="2000" b="1" dirty="0">
                    <a:solidFill>
                      <a:srgbClr val="3366FF"/>
                    </a:solidFill>
                    <a:latin typeface="+mj-lt"/>
                    <a:ea typeface="+mn-ea"/>
                    <a:cs typeface="+mn-cs"/>
                  </a:rPr>
                  <a:t> setup: </a:t>
                </a:r>
                <a:r>
                  <a:rPr lang="en-US" sz="2000" dirty="0">
                    <a:solidFill>
                      <a:srgbClr val="3366FF"/>
                    </a:solidFill>
                    <a:latin typeface="+mj-lt"/>
                    <a:ea typeface="+mn-ea"/>
                    <a:cs typeface="+mn-cs"/>
                  </a:rPr>
                  <a:t>highly efficient gamma detectors and particle detector </a:t>
                </a:r>
                <a:endParaRPr lang="en-GB" sz="2000" dirty="0">
                  <a:solidFill>
                    <a:srgbClr val="3366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4" name="Text Box 6"/>
              <p:cNvSpPr txBox="1">
                <a:spLocks noChangeArrowheads="1"/>
              </p:cNvSpPr>
              <p:nvPr/>
            </p:nvSpPr>
            <p:spPr bwMode="auto">
              <a:xfrm>
                <a:off x="3963794" y="3333803"/>
                <a:ext cx="1368813" cy="4354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009900"/>
                    </a:solidFill>
                    <a:latin typeface="+mj-lt"/>
                    <a:ea typeface="+mn-ea"/>
                    <a:cs typeface="+mn-cs"/>
                  </a:rPr>
                  <a:t>target</a:t>
                </a:r>
                <a:endParaRPr lang="en-GB" sz="1400" dirty="0">
                  <a:solidFill>
                    <a:srgbClr val="009900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5" name="Rectangle 7"/>
              <p:cNvSpPr>
                <a:spLocks noChangeArrowheads="1"/>
              </p:cNvSpPr>
              <p:nvPr/>
            </p:nvSpPr>
            <p:spPr bwMode="auto">
              <a:xfrm>
                <a:off x="152400" y="2805329"/>
                <a:ext cx="1218872" cy="610127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>
                    <a:solidFill>
                      <a:srgbClr val="429703"/>
                    </a:solidFill>
                    <a:latin typeface="+mj-lt"/>
                    <a:ea typeface="+mn-ea"/>
                    <a:cs typeface="+mn-cs"/>
                  </a:rPr>
                  <a:t>REX-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>
                    <a:solidFill>
                      <a:srgbClr val="429703"/>
                    </a:solidFill>
                    <a:latin typeface="+mj-lt"/>
                    <a:ea typeface="+mn-ea"/>
                    <a:cs typeface="+mn-cs"/>
                  </a:rPr>
                  <a:t>ISOLDE</a:t>
                </a:r>
                <a:endParaRPr lang="en-GB" sz="1400">
                  <a:solidFill>
                    <a:srgbClr val="429703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6" name="Rectangle 8"/>
              <p:cNvSpPr>
                <a:spLocks noChangeArrowheads="1"/>
              </p:cNvSpPr>
              <p:nvPr/>
            </p:nvSpPr>
            <p:spPr bwMode="auto">
              <a:xfrm flipH="1">
                <a:off x="4876335" y="2882445"/>
                <a:ext cx="77389" cy="45589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400">
                  <a:solidFill>
                    <a:srgbClr val="429703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7" name="Line 9"/>
              <p:cNvSpPr>
                <a:spLocks noChangeShapeType="1"/>
              </p:cNvSpPr>
              <p:nvPr/>
            </p:nvSpPr>
            <p:spPr bwMode="auto">
              <a:xfrm>
                <a:off x="1447049" y="3109258"/>
                <a:ext cx="3411552" cy="22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8" name="Rectangle 10"/>
              <p:cNvSpPr>
                <a:spLocks noChangeArrowheads="1"/>
              </p:cNvSpPr>
              <p:nvPr/>
            </p:nvSpPr>
            <p:spPr bwMode="auto">
              <a:xfrm>
                <a:off x="6857809" y="2728212"/>
                <a:ext cx="153165" cy="762093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400">
                  <a:solidFill>
                    <a:srgbClr val="429703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grpSp>
            <p:nvGrpSpPr>
              <p:cNvPr id="54287" name="Group 11"/>
              <p:cNvGrpSpPr>
                <a:grpSpLocks/>
              </p:cNvGrpSpPr>
              <p:nvPr/>
            </p:nvGrpSpPr>
            <p:grpSpPr bwMode="auto">
              <a:xfrm>
                <a:off x="5257800" y="2424113"/>
                <a:ext cx="457200" cy="1371600"/>
                <a:chOff x="1824" y="3072"/>
                <a:chExt cx="288" cy="864"/>
              </a:xfrm>
            </p:grpSpPr>
            <p:sp>
              <p:nvSpPr>
                <p:cNvPr id="54" name="Oval 12"/>
                <p:cNvSpPr>
                  <a:spLocks noChangeArrowheads="1"/>
                </p:cNvSpPr>
                <p:nvPr/>
              </p:nvSpPr>
              <p:spPr bwMode="auto">
                <a:xfrm>
                  <a:off x="1824" y="3072"/>
                  <a:ext cx="283" cy="864"/>
                </a:xfrm>
                <a:prstGeom prst="ellipse">
                  <a:avLst/>
                </a:prstGeom>
                <a:solidFill>
                  <a:srgbClr val="FF6600">
                    <a:alpha val="50195"/>
                  </a:srgb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400">
                    <a:solidFill>
                      <a:srgbClr val="429703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Oval 13"/>
                <p:cNvSpPr>
                  <a:spLocks noChangeArrowheads="1"/>
                </p:cNvSpPr>
                <p:nvPr/>
              </p:nvSpPr>
              <p:spPr bwMode="auto">
                <a:xfrm>
                  <a:off x="1920" y="3264"/>
                  <a:ext cx="96" cy="434"/>
                </a:xfrm>
                <a:prstGeom prst="ellipse">
                  <a:avLst/>
                </a:prstGeom>
                <a:solidFill>
                  <a:schemeClr val="bg1">
                    <a:alpha val="50195"/>
                  </a:schemeClr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 sz="1400">
                    <a:solidFill>
                      <a:srgbClr val="429703"/>
                    </a:solidFill>
                    <a:latin typeface="+mj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" name="Text Box 14"/>
              <p:cNvSpPr txBox="1">
                <a:spLocks noChangeArrowheads="1"/>
              </p:cNvSpPr>
              <p:nvPr/>
            </p:nvSpPr>
            <p:spPr bwMode="auto">
              <a:xfrm>
                <a:off x="990778" y="2648827"/>
                <a:ext cx="2361968" cy="33795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endParaRPr lang="en-GB" sz="1400" baseline="30000" dirty="0">
                  <a:solidFill>
                    <a:srgbClr val="429703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1" name="Text Box 15"/>
              <p:cNvSpPr txBox="1">
                <a:spLocks noChangeArrowheads="1"/>
              </p:cNvSpPr>
              <p:nvPr/>
            </p:nvSpPr>
            <p:spPr bwMode="auto">
              <a:xfrm>
                <a:off x="1142330" y="3104722"/>
                <a:ext cx="2134638" cy="480844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429703"/>
                    </a:solidFill>
                    <a:latin typeface="+mj-lt"/>
                    <a:ea typeface="+mn-ea"/>
                    <a:cs typeface="+mn-cs"/>
                  </a:rPr>
                  <a:t>E &lt;3 </a:t>
                </a:r>
                <a:r>
                  <a:rPr lang="en-US" sz="1600" dirty="0" err="1">
                    <a:solidFill>
                      <a:srgbClr val="429703"/>
                    </a:solidFill>
                    <a:latin typeface="+mj-lt"/>
                    <a:ea typeface="+mn-ea"/>
                    <a:cs typeface="+mn-cs"/>
                  </a:rPr>
                  <a:t>MeV</a:t>
                </a:r>
                <a:r>
                  <a:rPr lang="en-US" sz="1600" dirty="0">
                    <a:solidFill>
                      <a:srgbClr val="429703"/>
                    </a:solidFill>
                    <a:latin typeface="+mj-lt"/>
                    <a:ea typeface="+mn-ea"/>
                    <a:cs typeface="+mn-cs"/>
                  </a:rPr>
                  <a:t>/u</a:t>
                </a:r>
                <a:endParaRPr lang="en-GB" sz="1600" dirty="0">
                  <a:solidFill>
                    <a:srgbClr val="429703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2" name="Text Box 16"/>
              <p:cNvSpPr txBox="1">
                <a:spLocks noChangeArrowheads="1"/>
              </p:cNvSpPr>
              <p:nvPr/>
            </p:nvSpPr>
            <p:spPr bwMode="auto">
              <a:xfrm>
                <a:off x="6553091" y="2120352"/>
                <a:ext cx="989930" cy="483112"/>
              </a:xfrm>
              <a:prstGeom prst="rect">
                <a:avLst/>
              </a:prstGeom>
              <a:noFill/>
              <a:ln w="254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600">
                    <a:solidFill>
                      <a:srgbClr val="FF00FF"/>
                    </a:solidFill>
                    <a:latin typeface="+mj-lt"/>
                    <a:ea typeface="+mn-ea"/>
                    <a:cs typeface="+mn-cs"/>
                  </a:rPr>
                  <a:t>PPAC</a:t>
                </a:r>
                <a:endParaRPr lang="en-GB" sz="1600">
                  <a:solidFill>
                    <a:srgbClr val="FF00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3" name="Line 17"/>
              <p:cNvSpPr>
                <a:spLocks noChangeShapeType="1"/>
              </p:cNvSpPr>
              <p:nvPr/>
            </p:nvSpPr>
            <p:spPr bwMode="auto">
              <a:xfrm flipV="1">
                <a:off x="5714713" y="2882445"/>
                <a:ext cx="1143096" cy="1519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4" name="Line 18"/>
              <p:cNvSpPr>
                <a:spLocks noChangeShapeType="1"/>
              </p:cNvSpPr>
              <p:nvPr/>
            </p:nvSpPr>
            <p:spPr bwMode="auto">
              <a:xfrm>
                <a:off x="4953724" y="3109258"/>
                <a:ext cx="609436" cy="226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714713" y="3109258"/>
                <a:ext cx="1067319" cy="226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6" name="Line 20"/>
              <p:cNvSpPr>
                <a:spLocks noChangeShapeType="1"/>
              </p:cNvSpPr>
              <p:nvPr/>
            </p:nvSpPr>
            <p:spPr bwMode="auto">
              <a:xfrm flipV="1">
                <a:off x="4953724" y="2576246"/>
                <a:ext cx="456271" cy="5330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7" name="Line 21"/>
              <p:cNvSpPr>
                <a:spLocks noChangeShapeType="1"/>
              </p:cNvSpPr>
              <p:nvPr/>
            </p:nvSpPr>
            <p:spPr bwMode="auto">
              <a:xfrm flipV="1">
                <a:off x="4953724" y="3034409"/>
                <a:ext cx="609436" cy="7484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8" name="Oval 22"/>
              <p:cNvSpPr>
                <a:spLocks noChangeArrowheads="1"/>
              </p:cNvSpPr>
              <p:nvPr/>
            </p:nvSpPr>
            <p:spPr bwMode="auto">
              <a:xfrm>
                <a:off x="8229846" y="2759966"/>
                <a:ext cx="380494" cy="623736"/>
              </a:xfrm>
              <a:prstGeom prst="ellipse">
                <a:avLst/>
              </a:prstGeom>
              <a:solidFill>
                <a:srgbClr val="969696"/>
              </a:solidFill>
              <a:ln w="9525">
                <a:round/>
                <a:headEnd/>
                <a:tailEnd/>
              </a:ln>
              <a:scene3d>
                <a:camera prst="legacyObliqueBottomRight">
                  <a:rot lat="1200000" lon="2400000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69696"/>
                </a:extrusionClr>
              </a:sp3d>
            </p:spPr>
            <p:txBody>
              <a:bodyPr lIns="90000" tIns="46800" rIns="90000" bIns="46800" anchor="ctr">
                <a:spAutoFit/>
                <a:flatTx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400">
                  <a:solidFill>
                    <a:srgbClr val="429703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9" name="Freeform 23"/>
              <p:cNvSpPr>
                <a:spLocks/>
              </p:cNvSpPr>
              <p:nvPr/>
            </p:nvSpPr>
            <p:spPr bwMode="auto">
              <a:xfrm>
                <a:off x="7696187" y="3034409"/>
                <a:ext cx="685212" cy="151966"/>
              </a:xfrm>
              <a:custGeom>
                <a:avLst/>
                <a:gdLst>
                  <a:gd name="T0" fmla="*/ 0 w 622"/>
                  <a:gd name="T1" fmla="*/ 2147483647 h 74"/>
                  <a:gd name="T2" fmla="*/ 2147483647 w 622"/>
                  <a:gd name="T3" fmla="*/ 2147483647 h 74"/>
                  <a:gd name="T4" fmla="*/ 2147483647 w 622"/>
                  <a:gd name="T5" fmla="*/ 2147483647 h 74"/>
                  <a:gd name="T6" fmla="*/ 2147483647 w 622"/>
                  <a:gd name="T7" fmla="*/ 2147483647 h 74"/>
                  <a:gd name="T8" fmla="*/ 2147483647 w 622"/>
                  <a:gd name="T9" fmla="*/ 0 h 74"/>
                  <a:gd name="T10" fmla="*/ 2147483647 w 622"/>
                  <a:gd name="T11" fmla="*/ 2147483647 h 74"/>
                  <a:gd name="T12" fmla="*/ 2147483647 w 622"/>
                  <a:gd name="T13" fmla="*/ 2147483647 h 74"/>
                  <a:gd name="T14" fmla="*/ 2147483647 w 622"/>
                  <a:gd name="T15" fmla="*/ 2147483647 h 74"/>
                  <a:gd name="T16" fmla="*/ 2147483647 w 622"/>
                  <a:gd name="T17" fmla="*/ 2147483647 h 74"/>
                  <a:gd name="T18" fmla="*/ 2147483647 w 622"/>
                  <a:gd name="T19" fmla="*/ 2147483647 h 74"/>
                  <a:gd name="T20" fmla="*/ 2147483647 w 622"/>
                  <a:gd name="T21" fmla="*/ 2147483647 h 74"/>
                  <a:gd name="T22" fmla="*/ 2147483647 w 622"/>
                  <a:gd name="T23" fmla="*/ 2147483647 h 74"/>
                  <a:gd name="T24" fmla="*/ 2147483647 w 622"/>
                  <a:gd name="T25" fmla="*/ 2147483647 h 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22"/>
                  <a:gd name="T40" fmla="*/ 0 h 74"/>
                  <a:gd name="T41" fmla="*/ 622 w 622"/>
                  <a:gd name="T42" fmla="*/ 74 h 7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22" h="74">
                    <a:moveTo>
                      <a:pt x="0" y="41"/>
                    </a:moveTo>
                    <a:cubicBezTo>
                      <a:pt x="14" y="45"/>
                      <a:pt x="67" y="69"/>
                      <a:pt x="91" y="64"/>
                    </a:cubicBezTo>
                    <a:cubicBezTo>
                      <a:pt x="115" y="59"/>
                      <a:pt x="128" y="10"/>
                      <a:pt x="144" y="11"/>
                    </a:cubicBezTo>
                    <a:cubicBezTo>
                      <a:pt x="160" y="12"/>
                      <a:pt x="175" y="74"/>
                      <a:pt x="189" y="72"/>
                    </a:cubicBezTo>
                    <a:cubicBezTo>
                      <a:pt x="203" y="70"/>
                      <a:pt x="221" y="0"/>
                      <a:pt x="231" y="0"/>
                    </a:cubicBezTo>
                    <a:cubicBezTo>
                      <a:pt x="243" y="0"/>
                      <a:pt x="241" y="70"/>
                      <a:pt x="253" y="71"/>
                    </a:cubicBezTo>
                    <a:cubicBezTo>
                      <a:pt x="264" y="73"/>
                      <a:pt x="289" y="12"/>
                      <a:pt x="302" y="11"/>
                    </a:cubicBezTo>
                    <a:cubicBezTo>
                      <a:pt x="315" y="10"/>
                      <a:pt x="322" y="63"/>
                      <a:pt x="334" y="63"/>
                    </a:cubicBezTo>
                    <a:cubicBezTo>
                      <a:pt x="346" y="63"/>
                      <a:pt x="357" y="11"/>
                      <a:pt x="372" y="11"/>
                    </a:cubicBezTo>
                    <a:cubicBezTo>
                      <a:pt x="387" y="11"/>
                      <a:pt x="406" y="62"/>
                      <a:pt x="425" y="64"/>
                    </a:cubicBezTo>
                    <a:cubicBezTo>
                      <a:pt x="444" y="66"/>
                      <a:pt x="462" y="30"/>
                      <a:pt x="485" y="26"/>
                    </a:cubicBezTo>
                    <a:cubicBezTo>
                      <a:pt x="508" y="22"/>
                      <a:pt x="538" y="38"/>
                      <a:pt x="561" y="41"/>
                    </a:cubicBezTo>
                    <a:cubicBezTo>
                      <a:pt x="584" y="44"/>
                      <a:pt x="609" y="41"/>
                      <a:pt x="622" y="41"/>
                    </a:cubicBezTo>
                  </a:path>
                </a:pathLst>
              </a:custGeom>
              <a:noFill/>
              <a:ln w="25400">
                <a:solidFill>
                  <a:srgbClr val="3366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0" name="Freeform 24"/>
              <p:cNvSpPr>
                <a:spLocks/>
              </p:cNvSpPr>
              <p:nvPr/>
            </p:nvSpPr>
            <p:spPr bwMode="auto">
              <a:xfrm rot="-7470710">
                <a:off x="4305711" y="2767305"/>
                <a:ext cx="684976" cy="153165"/>
              </a:xfrm>
              <a:custGeom>
                <a:avLst/>
                <a:gdLst>
                  <a:gd name="T0" fmla="*/ 0 w 622"/>
                  <a:gd name="T1" fmla="*/ 2147483647 h 74"/>
                  <a:gd name="T2" fmla="*/ 2147483647 w 622"/>
                  <a:gd name="T3" fmla="*/ 2147483647 h 74"/>
                  <a:gd name="T4" fmla="*/ 2147483647 w 622"/>
                  <a:gd name="T5" fmla="*/ 2147483647 h 74"/>
                  <a:gd name="T6" fmla="*/ 2147483647 w 622"/>
                  <a:gd name="T7" fmla="*/ 2147483647 h 74"/>
                  <a:gd name="T8" fmla="*/ 2147483647 w 622"/>
                  <a:gd name="T9" fmla="*/ 0 h 74"/>
                  <a:gd name="T10" fmla="*/ 2147483647 w 622"/>
                  <a:gd name="T11" fmla="*/ 2147483647 h 74"/>
                  <a:gd name="T12" fmla="*/ 2147483647 w 622"/>
                  <a:gd name="T13" fmla="*/ 2147483647 h 74"/>
                  <a:gd name="T14" fmla="*/ 2147483647 w 622"/>
                  <a:gd name="T15" fmla="*/ 2147483647 h 74"/>
                  <a:gd name="T16" fmla="*/ 2147483647 w 622"/>
                  <a:gd name="T17" fmla="*/ 2147483647 h 74"/>
                  <a:gd name="T18" fmla="*/ 2147483647 w 622"/>
                  <a:gd name="T19" fmla="*/ 2147483647 h 74"/>
                  <a:gd name="T20" fmla="*/ 2147483647 w 622"/>
                  <a:gd name="T21" fmla="*/ 2147483647 h 74"/>
                  <a:gd name="T22" fmla="*/ 2147483647 w 622"/>
                  <a:gd name="T23" fmla="*/ 2147483647 h 74"/>
                  <a:gd name="T24" fmla="*/ 2147483647 w 622"/>
                  <a:gd name="T25" fmla="*/ 2147483647 h 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22"/>
                  <a:gd name="T40" fmla="*/ 0 h 74"/>
                  <a:gd name="T41" fmla="*/ 622 w 622"/>
                  <a:gd name="T42" fmla="*/ 74 h 7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22" h="74">
                    <a:moveTo>
                      <a:pt x="0" y="41"/>
                    </a:moveTo>
                    <a:cubicBezTo>
                      <a:pt x="14" y="45"/>
                      <a:pt x="67" y="69"/>
                      <a:pt x="91" y="64"/>
                    </a:cubicBezTo>
                    <a:cubicBezTo>
                      <a:pt x="115" y="59"/>
                      <a:pt x="128" y="10"/>
                      <a:pt x="144" y="11"/>
                    </a:cubicBezTo>
                    <a:cubicBezTo>
                      <a:pt x="160" y="12"/>
                      <a:pt x="175" y="74"/>
                      <a:pt x="189" y="72"/>
                    </a:cubicBezTo>
                    <a:cubicBezTo>
                      <a:pt x="203" y="70"/>
                      <a:pt x="221" y="0"/>
                      <a:pt x="231" y="0"/>
                    </a:cubicBezTo>
                    <a:cubicBezTo>
                      <a:pt x="243" y="0"/>
                      <a:pt x="241" y="70"/>
                      <a:pt x="253" y="71"/>
                    </a:cubicBezTo>
                    <a:cubicBezTo>
                      <a:pt x="264" y="73"/>
                      <a:pt x="289" y="12"/>
                      <a:pt x="302" y="11"/>
                    </a:cubicBezTo>
                    <a:cubicBezTo>
                      <a:pt x="315" y="10"/>
                      <a:pt x="322" y="63"/>
                      <a:pt x="334" y="63"/>
                    </a:cubicBezTo>
                    <a:cubicBezTo>
                      <a:pt x="346" y="63"/>
                      <a:pt x="357" y="11"/>
                      <a:pt x="372" y="11"/>
                    </a:cubicBezTo>
                    <a:cubicBezTo>
                      <a:pt x="387" y="11"/>
                      <a:pt x="406" y="62"/>
                      <a:pt x="425" y="64"/>
                    </a:cubicBezTo>
                    <a:cubicBezTo>
                      <a:pt x="444" y="66"/>
                      <a:pt x="462" y="30"/>
                      <a:pt x="485" y="26"/>
                    </a:cubicBezTo>
                    <a:cubicBezTo>
                      <a:pt x="508" y="22"/>
                      <a:pt x="538" y="38"/>
                      <a:pt x="561" y="41"/>
                    </a:cubicBezTo>
                    <a:cubicBezTo>
                      <a:pt x="584" y="44"/>
                      <a:pt x="609" y="41"/>
                      <a:pt x="622" y="41"/>
                    </a:cubicBezTo>
                  </a:path>
                </a:pathLst>
              </a:custGeom>
              <a:noFill/>
              <a:ln w="25400">
                <a:solidFill>
                  <a:srgbClr val="3366FF"/>
                </a:solidFill>
                <a:round/>
                <a:headEnd/>
                <a:tailEnd type="triangle" w="med" len="med"/>
              </a:ln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1" name="Text Box 25"/>
              <p:cNvSpPr txBox="1">
                <a:spLocks noChangeArrowheads="1"/>
              </p:cNvSpPr>
              <p:nvPr/>
            </p:nvSpPr>
            <p:spPr bwMode="auto">
              <a:xfrm>
                <a:off x="7968659" y="2240563"/>
                <a:ext cx="989930" cy="4354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429703"/>
                    </a:solidFill>
                    <a:latin typeface="+mj-lt"/>
                    <a:ea typeface="+mn-ea"/>
                    <a:cs typeface="+mn-cs"/>
                  </a:rPr>
                  <a:t>detector</a:t>
                </a:r>
                <a:endParaRPr lang="en-GB" sz="1400" dirty="0">
                  <a:solidFill>
                    <a:srgbClr val="429703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2" name="Line 26"/>
              <p:cNvSpPr>
                <a:spLocks noChangeShapeType="1"/>
              </p:cNvSpPr>
              <p:nvPr/>
            </p:nvSpPr>
            <p:spPr bwMode="auto">
              <a:xfrm>
                <a:off x="7010974" y="3109258"/>
                <a:ext cx="664253" cy="226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3" name="Line 27"/>
              <p:cNvSpPr>
                <a:spLocks noChangeShapeType="1"/>
              </p:cNvSpPr>
              <p:nvPr/>
            </p:nvSpPr>
            <p:spPr bwMode="auto">
              <a:xfrm>
                <a:off x="7391468" y="2957293"/>
                <a:ext cx="301494" cy="2269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4" name="Line 28"/>
              <p:cNvSpPr>
                <a:spLocks noChangeShapeType="1"/>
              </p:cNvSpPr>
              <p:nvPr/>
            </p:nvSpPr>
            <p:spPr bwMode="auto">
              <a:xfrm>
                <a:off x="7696187" y="2957293"/>
                <a:ext cx="1612" cy="30393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5" name="Line 29"/>
              <p:cNvSpPr>
                <a:spLocks noChangeShapeType="1"/>
              </p:cNvSpPr>
              <p:nvPr/>
            </p:nvSpPr>
            <p:spPr bwMode="auto">
              <a:xfrm flipH="1">
                <a:off x="7391468" y="3261223"/>
                <a:ext cx="301494" cy="2269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6" name="Text Box 30"/>
              <p:cNvSpPr txBox="1">
                <a:spLocks noChangeArrowheads="1"/>
              </p:cNvSpPr>
              <p:nvPr/>
            </p:nvSpPr>
            <p:spPr bwMode="auto">
              <a:xfrm>
                <a:off x="6399926" y="3719386"/>
                <a:ext cx="1068931" cy="33795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tIns="10800" bIns="10800"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>
                    <a:solidFill>
                      <a:srgbClr val="FF00FF"/>
                    </a:solidFill>
                    <a:latin typeface="+mj-lt"/>
                    <a:ea typeface="+mn-ea"/>
                    <a:cs typeface="+mn-cs"/>
                  </a:rPr>
                  <a:t>Beam</a:t>
                </a:r>
                <a:endParaRPr lang="en-GB" sz="1400">
                  <a:solidFill>
                    <a:srgbClr val="FF00FF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4305" name="Text Box 31"/>
              <p:cNvSpPr txBox="1">
                <a:spLocks noChangeArrowheads="1"/>
              </p:cNvSpPr>
              <p:nvPr/>
            </p:nvSpPr>
            <p:spPr bwMode="auto">
              <a:xfrm>
                <a:off x="4847315" y="1042988"/>
                <a:ext cx="2134638" cy="1354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FF6600"/>
                    </a:solidFill>
                    <a:latin typeface="Calibri" charset="0"/>
                  </a:rPr>
                  <a:t>CD – detector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FF6600"/>
                    </a:solidFill>
                    <a:latin typeface="Calibri" charset="0"/>
                  </a:rPr>
                  <a:t>Double sided Si strip detector</a:t>
                </a:r>
                <a:endParaRPr lang="en-GB" sz="1600">
                  <a:solidFill>
                    <a:srgbClr val="FF6600"/>
                  </a:solidFill>
                  <a:latin typeface="Calibri" charset="0"/>
                </a:endParaRPr>
              </a:p>
            </p:txBody>
          </p:sp>
          <p:sp>
            <p:nvSpPr>
              <p:cNvPr id="48" name="Text Box 33"/>
              <p:cNvSpPr txBox="1">
                <a:spLocks noChangeArrowheads="1"/>
              </p:cNvSpPr>
              <p:nvPr/>
            </p:nvSpPr>
            <p:spPr bwMode="auto">
              <a:xfrm>
                <a:off x="7813882" y="1913951"/>
                <a:ext cx="1296261" cy="4354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429703"/>
                    </a:solidFill>
                    <a:latin typeface="+mj-lt"/>
                    <a:ea typeface="+mn-ea"/>
                    <a:cs typeface="+mn-cs"/>
                  </a:rPr>
                  <a:t>Beam dump</a:t>
                </a:r>
                <a:endParaRPr lang="en-GB" sz="1400" dirty="0">
                  <a:solidFill>
                    <a:srgbClr val="429703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9" name="Text Box 34"/>
              <p:cNvSpPr txBox="1">
                <a:spLocks noChangeArrowheads="1"/>
              </p:cNvSpPr>
              <p:nvPr/>
            </p:nvSpPr>
            <p:spPr bwMode="auto">
              <a:xfrm>
                <a:off x="8046048" y="3438137"/>
                <a:ext cx="914155" cy="4354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429703"/>
                    </a:solidFill>
                    <a:latin typeface="+mj-lt"/>
                    <a:ea typeface="+mn-ea"/>
                    <a:cs typeface="+mn-cs"/>
                  </a:rPr>
                  <a:t>Beam</a:t>
                </a:r>
                <a:endParaRPr lang="en-GB" sz="1400" dirty="0">
                  <a:solidFill>
                    <a:srgbClr val="429703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0" name="Text Box 35"/>
              <p:cNvSpPr txBox="1">
                <a:spLocks noChangeArrowheads="1"/>
              </p:cNvSpPr>
              <p:nvPr/>
            </p:nvSpPr>
            <p:spPr bwMode="auto">
              <a:xfrm>
                <a:off x="7891270" y="3764748"/>
                <a:ext cx="1296261" cy="4354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429703"/>
                    </a:solidFill>
                    <a:latin typeface="+mj-lt"/>
                    <a:ea typeface="+mn-ea"/>
                    <a:cs typeface="+mn-cs"/>
                  </a:rPr>
                  <a:t>impurities</a:t>
                </a:r>
                <a:endParaRPr lang="en-GB" sz="1400" dirty="0">
                  <a:solidFill>
                    <a:srgbClr val="429703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1" name="Line 36"/>
              <p:cNvSpPr>
                <a:spLocks noChangeShapeType="1"/>
              </p:cNvSpPr>
              <p:nvPr/>
            </p:nvSpPr>
            <p:spPr bwMode="auto">
              <a:xfrm>
                <a:off x="5414832" y="2022822"/>
                <a:ext cx="148328" cy="396924"/>
              </a:xfrm>
              <a:prstGeom prst="line">
                <a:avLst/>
              </a:prstGeom>
              <a:noFill/>
              <a:ln w="25400" cap="sq">
                <a:solidFill>
                  <a:srgbClr val="FF9900"/>
                </a:solidFill>
                <a:round/>
                <a:headEnd type="none" w="sm" len="sm"/>
                <a:tailEnd type="triangle" w="sm" len="sm"/>
              </a:ln>
            </p:spPr>
            <p:txBody>
              <a:bodyPr lIns="90000" tIns="46800" rIns="90000" bIns="4680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2" name="AutoShape 37"/>
              <p:cNvSpPr>
                <a:spLocks noChangeArrowheads="1"/>
              </p:cNvSpPr>
              <p:nvPr/>
            </p:nvSpPr>
            <p:spPr bwMode="auto">
              <a:xfrm rot="-6885938">
                <a:off x="6984723" y="1497125"/>
                <a:ext cx="521671" cy="543333"/>
              </a:xfrm>
              <a:prstGeom prst="flowChartMagneticDisk">
                <a:avLst/>
              </a:prstGeom>
              <a:solidFill>
                <a:srgbClr val="996633">
                  <a:alpha val="79999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 sz="1400">
                  <a:solidFill>
                    <a:srgbClr val="429703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53" name="Text Box 38"/>
              <p:cNvSpPr txBox="1">
                <a:spLocks noChangeArrowheads="1"/>
              </p:cNvSpPr>
              <p:nvPr/>
            </p:nvSpPr>
            <p:spPr bwMode="auto">
              <a:xfrm>
                <a:off x="7260875" y="1101959"/>
                <a:ext cx="1209198" cy="440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996633"/>
                    </a:solidFill>
                    <a:latin typeface="Symbol" pitchFamily="18" charset="2"/>
                    <a:ea typeface="+mn-ea"/>
                    <a:cs typeface="+mn-cs"/>
                  </a:rPr>
                  <a:t>D</a:t>
                </a:r>
                <a:r>
                  <a:rPr lang="en-US" sz="1400" dirty="0">
                    <a:solidFill>
                      <a:srgbClr val="996633"/>
                    </a:solidFill>
                    <a:latin typeface="+mj-lt"/>
                    <a:ea typeface="+mn-ea"/>
                    <a:cs typeface="+mn-cs"/>
                  </a:rPr>
                  <a:t>E-E detector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276600" y="685800"/>
              <a:ext cx="1395413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err="1">
                  <a:latin typeface="+mj-lt"/>
                  <a:ea typeface="+mn-ea"/>
                  <a:cs typeface="+mn-cs"/>
                </a:rPr>
                <a:t>Ge</a:t>
              </a:r>
              <a:r>
                <a:rPr lang="en-US" sz="1600" dirty="0">
                  <a:latin typeface="+mj-lt"/>
                  <a:ea typeface="+mn-ea"/>
                  <a:cs typeface="+mn-cs"/>
                </a:rPr>
                <a:t> </a:t>
              </a:r>
              <a:r>
                <a:rPr lang="en-US" sz="1600" dirty="0">
                  <a:latin typeface="Symbol" pitchFamily="18" charset="2"/>
                  <a:ea typeface="+mn-ea"/>
                  <a:cs typeface="+mn-cs"/>
                </a:rPr>
                <a:t>g</a:t>
              </a:r>
              <a:r>
                <a:rPr lang="en-US" sz="1600" dirty="0">
                  <a:latin typeface="+mj-lt"/>
                  <a:ea typeface="+mn-ea"/>
                  <a:cs typeface="+mn-cs"/>
                </a:rPr>
                <a:t> detectors</a:t>
              </a:r>
            </a:p>
          </p:txBody>
        </p:sp>
      </p:grpSp>
      <p:sp>
        <p:nvSpPr>
          <p:cNvPr id="47" name="TextBox 14">
            <a:extLst>
              <a:ext uri="{FF2B5EF4-FFF2-40B4-BE49-F238E27FC236}">
                <a16:creationId xmlns:a16="http://schemas.microsoft.com/office/drawing/2014/main" id="{B4538031-980D-1847-85F0-B450055B2374}"/>
              </a:ext>
            </a:extLst>
          </p:cNvPr>
          <p:cNvSpPr txBox="1"/>
          <p:nvPr/>
        </p:nvSpPr>
        <p:spPr bwMode="auto">
          <a:xfrm>
            <a:off x="3073155" y="5429585"/>
            <a:ext cx="5562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ea typeface="+mn-ea"/>
                <a:cs typeface="+mn-cs"/>
              </a:rPr>
              <a:t>Observables: </a:t>
            </a:r>
            <a:r>
              <a:rPr lang="en-US" dirty="0">
                <a:latin typeface="+mj-lt"/>
                <a:ea typeface="+mn-ea"/>
                <a:cs typeface="+mn-cs"/>
              </a:rPr>
              <a:t>Transition energies and intensities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ea typeface="+mn-ea"/>
                <a:cs typeface="+mn-cs"/>
              </a:rPr>
              <a:t>Information:  </a:t>
            </a:r>
            <a:r>
              <a:rPr lang="en-US" dirty="0">
                <a:latin typeface="+mj-lt"/>
                <a:ea typeface="+mn-ea"/>
                <a:cs typeface="+mn-cs"/>
              </a:rPr>
              <a:t>reduced transition matrix elements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=&gt; Study collectivity and deformations</a:t>
            </a:r>
          </a:p>
        </p:txBody>
      </p:sp>
    </p:spTree>
    <p:extLst>
      <p:ext uri="{BB962C8B-B14F-4D97-AF65-F5344CB8AC3E}">
        <p14:creationId xmlns:p14="http://schemas.microsoft.com/office/powerpoint/2010/main" val="9506681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13832</TotalTime>
  <Words>4681</Words>
  <Application>Microsoft Macintosh PowerPoint</Application>
  <PresentationFormat>Presentación en pantalla (4:3)</PresentationFormat>
  <Paragraphs>778</Paragraphs>
  <Slides>50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5</vt:i4>
      </vt:variant>
      <vt:variant>
        <vt:lpstr>Títulos de diapositiva</vt:lpstr>
      </vt:variant>
      <vt:variant>
        <vt:i4>50</vt:i4>
      </vt:variant>
    </vt:vector>
  </HeadingPairs>
  <TitlesOfParts>
    <vt:vector size="71" baseType="lpstr">
      <vt:lpstr>Arial</vt:lpstr>
      <vt:lpstr>Avenir Black Oblique</vt:lpstr>
      <vt:lpstr>Bookman Old Style</vt:lpstr>
      <vt:lpstr>Calibri</vt:lpstr>
      <vt:lpstr>Comic Sans MS</vt:lpstr>
      <vt:lpstr>Franklin Gothic Medium Cond</vt:lpstr>
      <vt:lpstr>Helvetica</vt:lpstr>
      <vt:lpstr>Helvetica Neue</vt:lpstr>
      <vt:lpstr>Lucida Grande</vt:lpstr>
      <vt:lpstr>Nucleus-Arial</vt:lpstr>
      <vt:lpstr>Symbol</vt:lpstr>
      <vt:lpstr>Tahoma</vt:lpstr>
      <vt:lpstr>Times New Roman</vt:lpstr>
      <vt:lpstr>Trebuchet MS</vt:lpstr>
      <vt:lpstr>Wingdings</vt:lpstr>
      <vt:lpstr>Tema de Office</vt:lpstr>
      <vt:lpstr>Photo Editor Photo</vt:lpstr>
      <vt:lpstr>CorelDRAW</vt:lpstr>
      <vt:lpstr>Ecuación</vt:lpstr>
      <vt:lpstr>Equation</vt:lpstr>
      <vt:lpstr>EcuaciÛn</vt:lpstr>
      <vt:lpstr>Presentación de PowerPoint</vt:lpstr>
      <vt:lpstr>Situated far from the valley of Stability Very different N/Z compare to the stable one  Close to the drip lines : Bn =0, Bp =0 at the frontier of discovery</vt:lpstr>
      <vt:lpstr>Presentación de PowerPoint</vt:lpstr>
      <vt:lpstr>To explore a new phenomenon many different approaches are needed</vt:lpstr>
      <vt:lpstr>Presentación de PowerPoint</vt:lpstr>
      <vt:lpstr>ISOL- Beams </vt:lpstr>
      <vt:lpstr>Produced Nuclei: ISOLDE &gt; 50 y Experience</vt:lpstr>
      <vt:lpstr>Post-accelerator: REX-ISOLDE</vt:lpstr>
      <vt:lpstr>Coulomb excitation</vt:lpstr>
      <vt:lpstr>Miniball: Coulex or transfer</vt:lpstr>
      <vt:lpstr>Coulex &amp;Transfer Reactions @ REX </vt:lpstr>
      <vt:lpstr>Intensity  &amp; Selectivity &amp; Beam quality &amp; Efficiency Energy upgrade to 5.5 MeV /A              10 MeV /A        </vt:lpstr>
      <vt:lpstr>The HIE-ISOLDE project (2010- )</vt:lpstr>
      <vt:lpstr>HIE-ISOLDE (2014-)   @   10 MeV/u ( A/q = 4.3)</vt:lpstr>
      <vt:lpstr>Solenoidal Spectrometers</vt:lpstr>
      <vt:lpstr>ISS – First results – 28Mg(d,p)</vt:lpstr>
      <vt:lpstr>Scattering Experiments Chamber (SEC)</vt:lpstr>
      <vt:lpstr>Nuclear reactions of choice</vt:lpstr>
      <vt:lpstr>Presentación de PowerPoint</vt:lpstr>
      <vt:lpstr>Nuclear Density &amp; neutron-proton asymmetry</vt:lpstr>
      <vt:lpstr>Nuclear halo</vt:lpstr>
      <vt:lpstr>Surprise at the neutron drip line: Halo</vt:lpstr>
      <vt:lpstr>Beta decay of an exotic nuclei </vt:lpstr>
      <vt:lpstr>Presentación de PowerPoint</vt:lpstr>
      <vt:lpstr>Presentación de PowerPoint</vt:lpstr>
      <vt:lpstr>Presentación de PowerPoint</vt:lpstr>
      <vt:lpstr>Halo nuclei &amp; reactions</vt:lpstr>
      <vt:lpstr>Low energy reactions of Halo nuclei</vt:lpstr>
      <vt:lpstr>Presentación de PowerPoint</vt:lpstr>
      <vt:lpstr>Presentación de PowerPoint</vt:lpstr>
      <vt:lpstr>Scattering of halo Nuclei @ Coulomb Barrier</vt:lpstr>
      <vt:lpstr>The case of 6He + 208Pb</vt:lpstr>
      <vt:lpstr>Why 11Li &amp; 11Be are interesting?</vt:lpstr>
      <vt:lpstr>Presentación de PowerPoint</vt:lpstr>
      <vt:lpstr>Raw Data: 11Li on 208Pb @ 24.2 MeV</vt:lpstr>
      <vt:lpstr>Theoretical Interpretation</vt:lpstr>
      <vt:lpstr>Elastic Scattering of 9Li used to tune the potential</vt:lpstr>
      <vt:lpstr>Elastic Scattering of 9Li, 11Li around the Coulomb Barrier</vt:lpstr>
      <vt:lpstr>Theoretical approach to Breakup process</vt:lpstr>
      <vt:lpstr>p-halo vs  n-halo induced collisions</vt:lpstr>
      <vt:lpstr>Proton halo</vt:lpstr>
      <vt:lpstr>17Ne + 208Pb @ 8 MeV/u</vt:lpstr>
      <vt:lpstr>Scattering Studies with different targets</vt:lpstr>
      <vt:lpstr>Summary</vt:lpstr>
      <vt:lpstr>EURO-LABS Hands On Schools</vt:lpstr>
      <vt:lpstr>Better handling of theory for 11Be!!</vt:lpstr>
      <vt:lpstr>Presentación de PowerPoint</vt:lpstr>
      <vt:lpstr>11Be + 197Au: CDCC</vt:lpstr>
      <vt:lpstr>Presentación de PowerPoint</vt:lpstr>
      <vt:lpstr>HIE-ISOLDE Opportunities: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Microsoft Office User</cp:lastModifiedBy>
  <cp:revision>780</cp:revision>
  <cp:lastPrinted>2012-03-05T10:35:09Z</cp:lastPrinted>
  <dcterms:created xsi:type="dcterms:W3CDTF">2012-03-05T10:51:04Z</dcterms:created>
  <dcterms:modified xsi:type="dcterms:W3CDTF">2024-01-10T12:49:41Z</dcterms:modified>
</cp:coreProperties>
</file>